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comments/comment12.xml" ContentType="application/vnd.openxmlformats-officedocument.presentationml.comments+xml"/>
  <Override PartName="/ppt/comments/comment13.xml" ContentType="application/vnd.openxmlformats-officedocument.presentationml.comments+xml"/>
  <Override PartName="/ppt/comments/comment14.xml" ContentType="application/vnd.openxmlformats-officedocument.presentationml.comments+xml"/>
  <Override PartName="/ppt/comments/comment15.xml" ContentType="application/vnd.openxmlformats-officedocument.presentationml.comments+xml"/>
  <Override PartName="/ppt/comments/comment16.xml" ContentType="application/vnd.openxmlformats-officedocument.presentationml.comments+xml"/>
  <Override PartName="/ppt/comments/comment17.xml" ContentType="application/vnd.openxmlformats-officedocument.presentationml.comments+xml"/>
  <Override PartName="/ppt/comments/comment18.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handoutMasterIdLst>
    <p:handoutMasterId r:id="rId106"/>
  </p:handoutMasterIdLst>
  <p:sldIdLst>
    <p:sldId id="365" r:id="rId3"/>
    <p:sldId id="348" r:id="rId4"/>
    <p:sldId id="363" r:id="rId5"/>
    <p:sldId id="364" r:id="rId6"/>
    <p:sldId id="256" r:id="rId7"/>
    <p:sldId id="262" r:id="rId9"/>
    <p:sldId id="274" r:id="rId10"/>
    <p:sldId id="275" r:id="rId11"/>
    <p:sldId id="341" r:id="rId12"/>
    <p:sldId id="278" r:id="rId13"/>
    <p:sldId id="323" r:id="rId14"/>
    <p:sldId id="360" r:id="rId15"/>
    <p:sldId id="277" r:id="rId16"/>
    <p:sldId id="342" r:id="rId17"/>
    <p:sldId id="324" r:id="rId18"/>
    <p:sldId id="359" r:id="rId19"/>
    <p:sldId id="368" r:id="rId20"/>
    <p:sldId id="369" r:id="rId21"/>
    <p:sldId id="370" r:id="rId22"/>
    <p:sldId id="371" r:id="rId23"/>
    <p:sldId id="372" r:id="rId24"/>
    <p:sldId id="264" r:id="rId25"/>
    <p:sldId id="279" r:id="rId26"/>
    <p:sldId id="259" r:id="rId27"/>
    <p:sldId id="257" r:id="rId28"/>
    <p:sldId id="273" r:id="rId29"/>
    <p:sldId id="260" r:id="rId30"/>
    <p:sldId id="258" r:id="rId31"/>
    <p:sldId id="353" r:id="rId32"/>
    <p:sldId id="354" r:id="rId33"/>
    <p:sldId id="355" r:id="rId34"/>
    <p:sldId id="356" r:id="rId35"/>
    <p:sldId id="374" r:id="rId36"/>
    <p:sldId id="358" r:id="rId37"/>
    <p:sldId id="261" r:id="rId38"/>
    <p:sldId id="280" r:id="rId39"/>
    <p:sldId id="281" r:id="rId40"/>
    <p:sldId id="286" r:id="rId41"/>
    <p:sldId id="282" r:id="rId42"/>
    <p:sldId id="350" r:id="rId43"/>
    <p:sldId id="283" r:id="rId44"/>
    <p:sldId id="344" r:id="rId45"/>
    <p:sldId id="343" r:id="rId46"/>
    <p:sldId id="284" r:id="rId47"/>
    <p:sldId id="325" r:id="rId48"/>
    <p:sldId id="373" r:id="rId49"/>
    <p:sldId id="329" r:id="rId50"/>
    <p:sldId id="285" r:id="rId51"/>
    <p:sldId id="300" r:id="rId52"/>
    <p:sldId id="287" r:id="rId53"/>
    <p:sldId id="301" r:id="rId54"/>
    <p:sldId id="302" r:id="rId55"/>
    <p:sldId id="303" r:id="rId56"/>
    <p:sldId id="351" r:id="rId57"/>
    <p:sldId id="304" r:id="rId58"/>
    <p:sldId id="305" r:id="rId59"/>
    <p:sldId id="306" r:id="rId60"/>
    <p:sldId id="326" r:id="rId61"/>
    <p:sldId id="266" r:id="rId62"/>
    <p:sldId id="320" r:id="rId63"/>
    <p:sldId id="307" r:id="rId64"/>
    <p:sldId id="308" r:id="rId65"/>
    <p:sldId id="309" r:id="rId66"/>
    <p:sldId id="268" r:id="rId67"/>
    <p:sldId id="352" r:id="rId68"/>
    <p:sldId id="289" r:id="rId69"/>
    <p:sldId id="290" r:id="rId70"/>
    <p:sldId id="327" r:id="rId71"/>
    <p:sldId id="291" r:id="rId72"/>
    <p:sldId id="292" r:id="rId73"/>
    <p:sldId id="296" r:id="rId74"/>
    <p:sldId id="311" r:id="rId75"/>
    <p:sldId id="312" r:id="rId76"/>
    <p:sldId id="313" r:id="rId77"/>
    <p:sldId id="314" r:id="rId78"/>
    <p:sldId id="315" r:id="rId79"/>
    <p:sldId id="330" r:id="rId80"/>
    <p:sldId id="316" r:id="rId81"/>
    <p:sldId id="317" r:id="rId82"/>
    <p:sldId id="318" r:id="rId83"/>
    <p:sldId id="319" r:id="rId84"/>
    <p:sldId id="321" r:id="rId85"/>
    <p:sldId id="322" r:id="rId86"/>
    <p:sldId id="466" r:id="rId87"/>
    <p:sldId id="361" r:id="rId88"/>
    <p:sldId id="362" r:id="rId89"/>
    <p:sldId id="269" r:id="rId90"/>
    <p:sldId id="293" r:id="rId91"/>
    <p:sldId id="295" r:id="rId92"/>
    <p:sldId id="347" r:id="rId93"/>
    <p:sldId id="294" r:id="rId94"/>
    <p:sldId id="367" r:id="rId95"/>
    <p:sldId id="270" r:id="rId96"/>
    <p:sldId id="345" r:id="rId97"/>
    <p:sldId id="346" r:id="rId98"/>
    <p:sldId id="297" r:id="rId99"/>
    <p:sldId id="332" r:id="rId100"/>
    <p:sldId id="340" r:id="rId101"/>
    <p:sldId id="298" r:id="rId102"/>
    <p:sldId id="299" r:id="rId103"/>
    <p:sldId id="366" r:id="rId104"/>
    <p:sldId id="328" r:id="rId105"/>
  </p:sldIdLst>
  <p:sldSz cx="9144000" cy="6858000" type="screen4x3"/>
  <p:notesSz cx="6647180" cy="9777730"/>
  <p:custDataLst>
    <p:tags r:id="rId111"/>
  </p:custDataLst>
  <p:defaultTextStyle>
    <a:defPPr>
      <a:defRPr lang="zh-CN"/>
    </a:defPPr>
    <a:lvl1pPr marL="0" lvl="0" indent="0" algn="l" defTabSz="914400" rtl="0" eaLnBrk="0" fontAlgn="base" latinLnBrk="0" hangingPunct="0">
      <a:lnSpc>
        <a:spcPct val="100000"/>
      </a:lnSpc>
      <a:spcBef>
        <a:spcPct val="0"/>
      </a:spcBef>
      <a:spcAft>
        <a:spcPct val="0"/>
      </a:spcAft>
      <a:buNone/>
      <a:defRPr b="1"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1"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1"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1"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1"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1" i="0" u="none" kern="1200" baseline="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90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23"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73"/>
    <p:restoredTop sz="95877"/>
  </p:normalViewPr>
  <p:slideViewPr>
    <p:cSldViewPr showGuides="1">
      <p:cViewPr varScale="1">
        <p:scale>
          <a:sx n="97" d="100"/>
          <a:sy n="97" d="100"/>
        </p:scale>
        <p:origin x="1046" y="-82"/>
      </p:cViewPr>
      <p:guideLst>
        <p:guide orient="horz" pos="2160"/>
        <p:guide pos="2906"/>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notesMaster" Target="notesMasters/notesMaster1.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1" Type="http://schemas.openxmlformats.org/officeDocument/2006/relationships/tags" Target="tags/tag1.xml"/><Relationship Id="rId110" Type="http://schemas.openxmlformats.org/officeDocument/2006/relationships/commentAuthors" Target="commentAuthors.xml"/><Relationship Id="rId11" Type="http://schemas.openxmlformats.org/officeDocument/2006/relationships/slide" Target="slides/slide8.xml"/><Relationship Id="rId109" Type="http://schemas.openxmlformats.org/officeDocument/2006/relationships/tableStyles" Target="tableStyles.xml"/><Relationship Id="rId108" Type="http://schemas.openxmlformats.org/officeDocument/2006/relationships/viewProps" Target="viewProps.xml"/><Relationship Id="rId107" Type="http://schemas.openxmlformats.org/officeDocument/2006/relationships/presProps" Target="presProps.xml"/><Relationship Id="rId106" Type="http://schemas.openxmlformats.org/officeDocument/2006/relationships/handoutMaster" Target="handoutMasters/handoutMaster1.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8-29T17:58:48.452" idx="1">
    <p:pos x="284" y="520"/>
    <p:text>这段代码是一个C语言的宏定义和类型定义，用于创建和操作图（Graph）的数据结构。下面是对代码的逐行解释：
1. `#define INFINITY INT_MAX`：定义了一个宏`INFINITY`，其值为`INT_MAX`，即`int`类型能表示的最大值。这通常用于表示无穷大，例如在图的最短路径算法中表示一个顶点到另一个顶点的距离是无穷大。
2. `#define MAX_VERTEX_NUM 20`：定义了一个宏`MAX_VERTEX_NUM`，其值为20，表示图中顶点的最大数量。
3. `typedef enum { DG, DN, AG, AN } GraphKind;`：定义了一个枚举类型`GraphKind`，用于表示图的种类。其中`DG`可能代表有向图（Directed Graph），`DN`代表有向无环图（Directed Acyclic Graph），`AG`可能代表无向图（Undirected Graph），`AN`代表无向无环图（Undirected Acyclic Graph）。
4. `typedef struct ArcCell {`：开始定义一个结构体`ArcCell`，这个结构体用于表示图中的边或弧。
5. `VRType adj;`：在`ArcCell`结构体中定义了一个成员`adj`，其类型为`VRType`，表示与当前顶点相邻的顶点。
6. `InfoType *info;`：在`ArcCell`结构体中定义了一个成员`info`，其类型为指向`InfoType`的指针，用于存储与边或弧相关的额外信息。
7. `} ArcCell, AdjMatrix[MAX_VERTEX_NUM][MAX_VERTEX_NUM];`：这里使用了类型别名，将`ArcCell`定义为一个数组`AdjMatrix`，其大小为`MAX_VERTEX_NUM`×`MAX_VERTEX_NUM`，表示邻接矩阵。
8. `typedef struct {`：开始定义另一个结构体，可能是用于表示整个图的。
9. `VertexType vex[MAX_VERTEX_NUM];`：在结构体中定义了一个数组`vex`，用于存储顶点信息，其类型为`VertexType`。
10. `AdjMatrix arcs;`：在结构体中定义了一个成员`arcs`，其类型为之前定义的`AdjMatrix`，表示图的邻接矩阵。
11. `int vexnum, arcnum;`：在结构体中定义了两个整数成员`vexnum`和`arcnum`，分别表示图中顶点的数量和边的数量。
12. `GraphKind kind;`：在结构体中定义了一个枚举类型成员`kind`，表示图的种类。
13. `} Mgraph;`：结束结构体定义，并使用类型别名`Mgraph`来表示这种图的数据结构。
请注意，这段代码中有几个类型如`VRType`、`InfoType`和`VertexType`没有给出具体的定义，它们应该在代码的其他部分定义，或者需要根据实际应用场景来定义。此外，这段代码中存在一些语法错误，例如`typedef`关键字的使用方式不正确，正确的语法应该是`typedef struct ArcCell { ... } ArcCell;`，而不是将`AdjMatrix`作为`ArcCell`的别名。
</p:text>
  </p:cm>
</p:cmLst>
</file>

<file path=ppt/comments/comment10.xml><?xml version="1.0" encoding="utf-8"?>
<p:cmLst xmlns:a="http://schemas.openxmlformats.org/drawingml/2006/main" xmlns:r="http://schemas.openxmlformats.org/officeDocument/2006/relationships" xmlns:p="http://schemas.openxmlformats.org/presentationml/2006/main">
  <p:cm authorId="1" dt="2024-08-31T22:32:38.470" idx="11">
    <p:pos x="24" y="618"/>
    <p:text>代码逻辑
初始化路径和访问标志：
path[k] = u; 将当前顶点 u 存储在路径数组的 k 位置。
visited[u] = 1; 将顶点 u 标记为已访问。
检查是否到达目标顶点：
if (u == v) 如果当前顶点 u 就是目标顶点 v，则找到了一条路径。
if (path[1]) 检查路径是否有效（非空）。
paths++; 增加路径计数器。
printf("路径%d： %d", paths, path[0]); 打印路径编号和起始顶点。
for (i = 1; path[i]; i++) printf("--%d", path[i]); 打印路径中的其余顶点。
printf("\n"); 换行。
递归搜索其他路径：
else 如果当前顶点 u 不是目标顶点 v，则继续搜索。
for (p = G.vertices[u].firstarc; p; p = p-&gt;nextarc) 遍历顶点 u 的所有邻接顶点。
n = p-&gt;adjvex; 获取邻接顶点的索引。
if (!visited[n]) 如果邻接顶点 n 未被访问，则递归调用 FindAllPath 函数。
重置访问标志和路径：
for (i = 1; i &lt;= G.vexnum; i++) 遍历所有顶点。
visited[i] = 0; 重置访问标志。
path[i] = 0; 重置路径数组。
返回路径数量：
return (paths); 返回找到的路径数量。</p:text>
  </p:cm>
</p:cmLst>
</file>

<file path=ppt/comments/comment11.xml><?xml version="1.0" encoding="utf-8"?>
<p:cmLst xmlns:a="http://schemas.openxmlformats.org/drawingml/2006/main" xmlns:r="http://schemas.openxmlformats.org/officeDocument/2006/relationships" xmlns:p="http://schemas.openxmlformats.org/presentationml/2006/main">
  <p:cm authorId="1" dt="2024-08-31T22:35:36.817" idx="12">
    <p:pos x="20" y="423"/>
    <p:text>代码逻辑
初始化访问标志：
visited[u] = 1; 将当前顶点 u 标记为正在访问（状态 1）。
遍历邻接顶点：
p = G.vertices[u].firstarc; 初始化指针 p 指向顶点 u 的第一个邻接顶点。
while (p &amp;&amp; !flag) 循环遍历顶点 u 的所有邻接顶点，直到所有邻接顶点都被检查或者发现环。
检查邻接顶点：
w = p-&gt;adjvex; 获取当前邻接顶点的索引。
if (visited[w] != 1) 检查邻接顶点 w 的访问状态：
if (!visited[w]) 如果邻接顶点 w 未被访问过，则递归调用 Cycle 函数继续深度优先搜索。
flag = Cycle(G, visited, w); 递归调用并更新 flag。
else 如果邻接顶点 w 已经被访问过，并且其邻接点已经访问完（即存在环）。
flag = 1; 设置 flag 为 1 表示发现环。
更新访问状态：
visited[u] = 2; 将顶点 u 的访问状态更新为已访问完（状态 2）。
返回结果：
return (flag); 返回 flag 的值，如果 flag 为 1 则表示存在环。</p:text>
  </p:cm>
</p:cmLst>
</file>

<file path=ppt/comments/comment12.xml><?xml version="1.0" encoding="utf-8"?>
<p:cmLst xmlns:a="http://schemas.openxmlformats.org/drawingml/2006/main" xmlns:r="http://schemas.openxmlformats.org/officeDocument/2006/relationships" xmlns:p="http://schemas.openxmlformats.org/presentationml/2006/main">
  <p:cm authorId="1" dt="2024-08-31T22:40:38.734" idx="13">
    <p:pos x="275" y="605"/>
    <p:text>代码逻辑
初始化访问标志数组：
int visited[MAX_VERTEX_NUM]：声明一个数组，用于记录图中每个顶点的访问状态。
for (u = 1; u &lt;= G.vexnum; u++) visited[u] = 0; 初始化所有顶点的访问状态为未访问（0）。
遍历所有顶点：
for (u = 1; u &lt;= G.vexnum; u++) 遍历图中的所有顶点。
if (!visited[u]) 检查顶点 u 是否未被访问过。
调用 Cycle 函数：
CycleFlag = Cycle(G, visited, u); 对每个未访问的顶点 u，调用 Cycle 函数检查从该顶点出发是否存在环。
if (CycleFlag) break; 如果发现环，中断循环。
输出结果：
if (CycleFlag) 如果在任意顶点发现环：
printf("图中存在回路！\n"); 输出图中存在环的信息。
else 如果所有顶点遍历完毕未发现环：
printf("图中不存在回路！\n"); 输出图中不存在环的信息。</p:text>
  </p:cm>
</p:cmLst>
</file>

<file path=ppt/comments/comment13.xml><?xml version="1.0" encoding="utf-8"?>
<p:cmLst xmlns:a="http://schemas.openxmlformats.org/drawingml/2006/main" xmlns:r="http://schemas.openxmlformats.org/officeDocument/2006/relationships" xmlns:p="http://schemas.openxmlformats.org/presentationml/2006/main">
  <p:cm authorId="1" dt="2024-09-03T01:34:20.770" idx="14">
    <p:pos x="511" y="1140"/>
    <p:text>顶点集合 V i和边集合 T i
​
 </p:text>
  </p:cm>
  <p:cm authorId="1" dt="2024-09-03T01:45:14.497" idx="17">
    <p:pos x="618" y="2065"/>
    <p:text>有一个连通图 
�
=
(
�
,
�
)
G=(V,E)，其中 
�
E 是边的集合，并且每条边都有一个权重 
�
[
�
,
�
]
C[v,w]。
�
T 是 
�
E 的一个子集，构成了图 
�
G 的一个生成森林中的一棵或多棵树。
�
1
V 
1
​
  是图 
�
G 中的一个顶点集合，
�
1
T 
1
​
  是与 
�
1
V 
1
​
  相关的边集合，构成一棵生成树。
现在，我们考虑一条不在 
�
T 中的边 
�
=
(
�
,
�
)
e=(v,w)，其中 
�
v 和 
�
w 都属于同一个顶点集合 
�
1
V 
1
​
 ，并且 
�
e 的权重 
�
[
�
,
�
]
C[v,w] 是所有不在 
�
T 中的边中最小的。
性质说明：
如果 
�
e 是 
�
−
�
E−T 中权重最小的边，并且连接同一个生成树中的两个顶点 
�
v 和 
�
w，那么将 
�
e 加入到 
�
T 中，得到的新边集 
�
∪
{
�
}
T∪{e} 仍然构成一棵生成树，并且这棵生成树的总权重不会大于原来 
�
T 构成的生成树的总权重。
证明思路：
初始状态：
�
T 已经构成了一棵或多棵生成树，覆盖了图 
�
G 的所有顶点，但可能不是最小生成树。
选择边 
�
e：选择的边 
�
e 是 
�
−
�
E−T 中权重最小的边，并且连接同一个顶点集合 
�
1
V 
1
​
  中的两个顶点。
替换边：将 
�
T 中的某条边替换为 
�
e，因为 
�
e 的权重更小，所以替换后的生成树的总权重不会增加。
保持连通性：由于 
�
e 连接的是同一个顶点集合 
�
1
V 
1
​
  中的顶点，替换操作不会破坏生成树的连通性。
结论：因此，
�
∪
{
�
}
T∪{e} 构成的生成树的总权重不会大于 
�
T 构成的生成树的总权重。</p:text>
  </p:cm>
</p:cmLst>
</file>

<file path=ppt/comments/comment14.xml><?xml version="1.0" encoding="utf-8"?>
<p:cmLst xmlns:a="http://schemas.openxmlformats.org/drawingml/2006/main" xmlns:r="http://schemas.openxmlformats.org/officeDocument/2006/relationships" xmlns:p="http://schemas.openxmlformats.org/presentationml/2006/main">
  <p:cm authorId="1" dt="2024-09-03T23:18:28.023" idx="18">
    <p:pos x="0" y="472"/>
    <p:text>Prim算法从一个顶点开始，逐步增加边和顶点，直到包含所有顶点的最小生成树被构建出来。下面是对代码的详细解释：
代码解释
c
void Prim(Costtype C[n+1][n+1]) {
    Costtype LowCost[n+1];   // 用于存储集合U到每个顶点的最小权重
    int CloseST[n+1];        // 用于存储到集合U的最小权重边的另一顶点
    int i, j, k;             // 循环变量
    Costtype min;            // 用于存储当前找到的最小权重
    // 初始化LowCost和CloseST
    for (i = 2; i &lt;= n; i++) {
        LowCost[i] = C[1][i];  // 将顶点1到其他顶点的权重赋值给LowCost
        CloseST[i] = 1;       // 初始时，假设所有顶点都与顶点1相连
    }
    // 主循环，重复n-1次，每次选择一个顶点加入集合U
    for (i = 2; i &lt;= n; i++) {
        min = LowCost[i];      // 初始化min为当前顶点到集合U的最小权重
        k = i;                 // 初始化k为当前顶点
        // 寻找当前未加入集合U的顶点中，到集合U权重最小的顶点
        for (j = 2; j &lt;= n; j++) {
            if (LowCost[j] &lt; min) {
                min = LowCost[j];
                k = j;
            }
        }
        // 输出当前找到的最小权重边
        Cout &lt;&lt; "(" &lt;&lt; k &lt;&lt; "," &lt;&lt; CloseST[k] &lt;&lt; ")" &lt;&lt; end1;
        // 将顶点k加入集合U，设置其LowCost为无穷大，表示它已经被考虑过
        LowCost[k] = INFINITY;
        // 更新LowCost和CloseST，以反映新加入集合U的顶点k的信息
        for (j = 2; j &lt;= n; j++) {
            if (C[k][j] &lt; LowCost[j] &amp;&amp; LowCost[j] != INFINITY) {
                LowCost[j] = C[k][j];
                CloseST[j] = k;
            }
        }
    }
}
代码说明
初始化：
LowCost[i] 初始化为顶点1到顶点i的权重。
CloseST[i] 初始化为1，表示初始时假设所有顶点都与顶点1相连。
主循环：
每次循环选择一个未加入集合U的顶点，其到集合U的权重最小。
找到这样的顶点后，输出它与集合U中顶点的连接边。
将该顶点加入集合U，更新其LowCost为无穷大，表示它已经被考虑过。
更新其他顶点的LowCost和CloseST，以反映新加入集合U的顶点k的信息。
注意事项
Cout 应该是一个输出流，用于输出当前找到的最小权重边。
end1 可能是一个用于表示输出结束的字符串或符号。
INFINITY 是一个表示无穷大的值，用于标记已经加入集合U的顶点。</p:text>
  </p:cm>
</p:cmLst>
</file>

<file path=ppt/comments/comment15.xml><?xml version="1.0" encoding="utf-8"?>
<p:cmLst xmlns:a="http://schemas.openxmlformats.org/drawingml/2006/main" xmlns:r="http://schemas.openxmlformats.org/officeDocument/2006/relationships" xmlns:p="http://schemas.openxmlformats.org/presentationml/2006/main">
  <p:cm authorId="1" dt="2024-09-04T13:52:41.637" idx="19">
    <p:pos x="13" y="444"/>
    <p:text>下面是代码的逐行解释：
make v “old”; - 标记顶点 v 为已访问。
dfn[v]=count; - 将顶点 v 的发现时间（discovery time）设置为当前的计数器 count。
count++; - 增加计数器 count。
low[v]=dfn[v]; - 初始化顶点 v 的最低可回溯时间（low value）为其发现时间。
for ( each w ∈ L[v] ) - 遍历顶点 v 的邻接列表 L[v] 中的每个顶点 w。
if(w is marked”new”) - 如果顶点 w 未被访问过（标记为“new”）。
{ add(v,w) to T ; - 将边 (v, w) 添加到树 T 中。
father[w]=v; - 设置顶点 w 的父节点为 v。
searchB(w); - 递归地对顶点 w 调用 searchB 函数。
if(low[w]&gt;=dfn[v]) - 如果顶点 w 的最低可回溯时间大于或等于顶点 v 的发现时间，表示找到了一个双连通分量。
low[v]=min(low[v],low[w]); - 更新顶点 v 的最低可回溯时间为 v 和 w 的最低可回溯时间的最小值。
else if (w is not father[v] ) - 如果顶点 w 不是顶点 v 的父节点。
low[v]=min(low[v],dfn[w]); - 更新顶点 v 的最低可回溯时间为 v 和 w 的发现时间的最小值。
这个算法的核心思想是通过深度优先搜索（DFS）遍历图，并使用两个时间戳数组 dfn 和 low 来记录每个顶点的发现时间和可以回溯到的最早顶点。如果一个顶点的 low 值大于或等于它的 dfn 值，那么这个顶点是双连通分量的一部分。算法通过维护一个树结构 T 来避免重复访问已经访问过的顶点，并且通过 father 数组来跟踪父子关系。</p:text>
  </p:cm>
</p:cmLst>
</file>

<file path=ppt/comments/comment16.xml><?xml version="1.0" encoding="utf-8"?>
<p:cmLst xmlns:a="http://schemas.openxmlformats.org/drawingml/2006/main" xmlns:r="http://schemas.openxmlformats.org/officeDocument/2006/relationships" xmlns:p="http://schemas.openxmlformats.org/presentationml/2006/main">
  <p:cm authorId="1" dt="2024-09-04T14:49:37.443" idx="20">
    <p:pos x="444" y="761"/>
    <p:text>这段伪代码描述的是图论中的拓扑排序算法。拓扑排序是针对有向无环图（DAG）的一种排序方式，它会将图中的顶点排成一个线性序列，使得对于任何一条有向边 
(
�
,
�
)
(u,v)，顶点 
�
u 都在顶点 
�
v 的前面。拓扑排序不是唯一的，因为当图中不存在有向边将一个顶点与另一个顶点连接时，这两个顶点的顺序是可以任意的。
下面是代码的逐行解释：
FindInDegree( G, InDegree ); - 计算图 
�
G 中每个顶点的入度，即指向该顶点的边的数量，并将结果存储在数组 InDegree 中。
MakeNull( S ); - 初始化一个空栈 
�
S，用于存储入度为 0 的顶点，即没有任何边指向这些顶点。
for( v=0; v&lt;n ; ++v ) - 遍历图中的所有顶点。
if ( !InDegree[v] ) push( v, S ); - 如果顶点 
�
v 的入度为 0，则将其压入栈 
�
S 中。
count = 0 ; - 初始化一个计数器，用于记录已经排序的顶点数量。
while ( !Empty( S ) ) - 当栈 
�
S 不为空时，执行循环。
{ v = Pop ( S ); printf( v ); ++count ; - 从栈 
�
S 中弹出一个顶点 
�
v，打印该顶点，并增加计数器。
for( 邻接于 v 的每个顶点 w ) - 遍历与顶点 
�
v 相邻的所有顶点 
�
w。
{ if( !(--InDegree[w])) push(S, w); } - 对于每个相邻顶点 
�
w，将其入度减 1。如果减 1 后的入度为 0，则将 
�
w 压入栈 
�
S 中。
if ( count &lt; n ) cout&lt;&lt;“图中有环路” ; - 如果排序后的顶点数量小于图中顶点的总数 
�
n，则表示图中存在环，因为无法对环中的顶点进行拓扑排序。
else return OK; - 如果所有顶点都被排序了，则返回成功状态。
这个算法的关键在于使用入度来确定哪些顶点可以被排序（即入度为 0 的顶点），然后通过不断移除这些顶点并更新其相邻顶点的入度来逐步进行排序。如果图中存在环，则无法完成拓扑排序，因为环中的顶点将永远无法达到入度为 0 的状态。</p:text>
  </p:cm>
</p:cmLst>
</file>

<file path=ppt/comments/comment17.xml><?xml version="1.0" encoding="utf-8"?>
<p:cmLst xmlns:a="http://schemas.openxmlformats.org/drawingml/2006/main" xmlns:r="http://schemas.openxmlformats.org/officeDocument/2006/relationships" xmlns:p="http://schemas.openxmlformats.org/presentationml/2006/main">
  <p:cm authorId="1" dt="2024-09-04T14:50:59.565" idx="21">
    <p:pos x="716" y="1066"/>
    <p:text>这段伪代码描述的同样是图论中的拓扑排序算法，但这次使用的是队列而不是栈。拓扑排序可以利用队列来实现，特别是当图表示为邻接表时。这种算法通常被称为 Kahn 算法。
下面是代码的逐行解释：
1. `QUEUE Q;` - 声明一个队列 `Q`，用于存储入度为 0 的顶点。
2. `MakeNull( Q );` - 初始化队列 `Q` 为空。
3. `for( v=1; v&lt;=n ; ++v )` - 遍历图中的所有顶点。
4. `if ( InDegree[v] = 0 ) EnQueue( v, Q );` - 如果顶点 `v` 的入度为 0，则将其入队。
   - 注意：这里的 `=` 应该是 `==`，用于比较而不是赋值。正确的代码应该是 `if ( InDegree[v] == 0 )`。
5. `nodes = 0;` - 初始化一个计数器，用于记录已经出队的顶点数量。
6. `while ( !Empty( Q ) )` - 当队列 `Q` 不为空时，执行循环。
7. `{ v = Front(Q);` - 获取队列 `Q` 的前端元素，即下一个要处理的顶点 `v`。
8. `DeQueue( Q );` - 将顶点 `v` 出队。
9. `cout &lt;&lt; v;` - 打印顶点 `v`。
10. `nodes++;` - 增加已处理顶点的计数器。
11. `for( 邻接于 v 的每个顶点 w )` - 遍历与顶点 `v` 相邻的所有顶点 `w`。
12. `if( !(--InDegree[w])) EnQueue(w,Q);` - 对于每个相邻顶点 `w`，将其入度减 1。如果减 1 后的入度为 0，则将 `w` 入队。
13. `if ( nodes &lt; n ) cout&lt;&lt;“图中有环路”;` - 如果处理的顶点数量小于图中顶点的总数 `n`，则表示图中存在环。
这个算法的关键在于使用入度来确定哪些顶点可以被处理（即入度为 0 的顶点），然后通过不断处理这些顶点并更新其相邻顶点的入度来逐步进行排序。如果图中存在环，则无法完成拓扑排序，因为环中的顶点将永远无法达到入度为 0 的状态。
### 代码示例（修正后的伪代码）
```plaintext
Status TopologicalSort(L)
{
    QUEUE Q;
    MakeNull(Q);
    for (v = 1; v &lt;= n; ++v)
        if (InDegree[v] == 0)
            EnQueue(v, Q);
    nodes = 0;
    while (!Empty(Q))
    {
        v = Front(Q);
        DeQueue(Q);
        cout &lt;&lt; v;
        nodes++;
        for (每个邻接于 v 的顶点 w)
            if (!(--InDegree[w]))
                EnQueue(w, Q);
    }
    if (nodes &lt; n)
        cout &lt;&lt; "图中有环路";
    else
        return OK;
}
```
这个算法适用于有向无环图（DAG），并且可以有效地检测图中是否存在环。如果图中存在环，拓扑排序将无法完成。
</p:text>
  </p:cm>
</p:cmLst>
</file>

<file path=ppt/comments/comment18.xml><?xml version="1.0" encoding="utf-8"?>
<p:cmLst xmlns:a="http://schemas.openxmlformats.org/drawingml/2006/main" xmlns:r="http://schemas.openxmlformats.org/officeDocument/2006/relationships" xmlns:p="http://schemas.openxmlformats.org/presentationml/2006/main">
  <p:cm authorId="1" dt="2024-09-04T15:12:02.578" idx="22">
    <p:pos x="3082" y="2461"/>
    <p:text>这段伪代码描述的是使用深度优先搜索（DFS）算法进行拓扑排序的过程。拓扑排序是针对有向无环图（DAG）的一种排序方式，它将图中的顶点排成一个线性序列，使得对于任何一条有向边 \( (u, v) \)，顶点 \( u \) 都在顶点 \( v \) 的前面。
下面是代码的逐行解释：
1. `MakeNull( S );` - 初始化一个空栈 `S`，用于存储拓扑排序的结果。
2. `for( u=1; u&lt;=n; u++ )` - 遍历图中的所有顶点。
3. `make[u]=FALSE;` - 初始化一个布尔数组 `make`，用于标记顶点是否已经被访问过。这里 `FALSE` 表示顶点尚未被访问。
4. `for( u=1; u&lt;=n; u++ )` - 再次遍历图中的所有顶点。
5. `if ( !mark[u] )` - 如果顶点 `u` 没有被标记为已访问（即 `mark[u]` 为 `FALSE`），则调用 `toposort( u )` 函数进行深度优先搜索和拓扑排序。
6. `toposort( u );` - 这是一个递归函数，用于对顶点 `u` 进行深度优先搜索，并在搜索完成后将顶点 `u` 压入栈 `S` 中。
### 递归函数 `toposort( u )` 的可能实现：
```plaintext
void topodfs( int u ) {
    mark[u] = TRUE; // 标记顶点 u 为已访问
    for (每个邻接于 u 的顶点 v) {
        if (!mark[v]) {
            topodfs( v ); // 对未访问的邻接顶点递归调用 topodfs
        }
    }
    push( u, S ); // 将顶点 u 压入栈 S 中
}
```
在这个递归函数中，首先将当前顶点 `u` 标记为已访问，然后遍历所有邻接于 `u` 的顶点 `v`。如果邻接顶点 `v` 未被访问过，则递归调用 `toposort( v )`。在所有邻接顶点都被访问之后，将顶点 `u` 压入栈 `S` 中。
### 完整的拓扑排序过程：
1. **初始化**：创建一个空栈 `S` 和一个布尔数组 `make` 用于标记顶点是否被访问。
2. **深度优先搜索**：对每个未被访问的顶点 `u`，调用 `toposort( u )` 进行深度优先搜索。
3. **压栈**：在递归调用返回时，将顶点压入栈 `S` 中。
4. **输出拓扑排序**：最后，栈 `S` 中存储的顶点序列就是图的拓扑排序。
请注意，这段代码是一个伪代码，实际的实现可能需要更多的上下文信息，比如图的数据结构定义、变量的初始化等。此外，代码中的注释和变量名可能需要根据实际的编程语言进行调整。
</p:text>
  </p:cm>
  <p:cm authorId="1" dt="2024-09-04T15:14:02.741" idx="23">
    <p:pos x="546" y="905"/>
    <p:text>这段伪代码描述的是一个基于深度优先搜索（DFS）的拓扑排序算法的递归函数 `toposort`。这个函数用于对有向无环图（DAG）进行拓扑排序。拓扑排序是将图中的顶点排成一个线性序列，使得对于任何一条有向边 \( (u, v) \)，顶点 \( u \) 都在顶点 \( v \) 的前面。
下面是代码的逐行解释：
1. `Push( v ,S );` - 将当前顶点 `v` 推入栈 `S`。这个栈用于存储顶点的访问顺序。
2. `mark[v]=TRUE;` - 标记顶点 `v` 为已访问。这是为了避免在递归过程中重复访问同一个顶点。
3. `for ( L[v] 中的每一个顶点w) do` - 遍历顶点 `v` 的邻接列表 `L[v]` 中的每一个顶点 `w`。
4. `if ( mark[w] = FALSE )` - 检查顶点 `w` 是否未被访问过。这里的 `=` 应该是 `==`，用于比较而不是赋值。正确的代码应该是 `if ( mark[w] == FALSE )`。
5. `toposort ( w );` - 如果顶点 `w` 未被访问过，则递归调用 `toposort` 函数对顶点 `w` 进行拓扑排序。
6. `printf ( top( S ) );` - 打印栈顶元素，即当前顶点 `v` 的拓扑排序位置。
7. `POP ( S );` - 将栈顶元素（当前顶点 `v`）弹出栈 `S`。
### 完整的拓扑排序过程：
1. **初始化**：创建一个空栈 `S` 和一个布尔数组 `mark` 用于标记顶点是否被访问。
2. **深度优先搜索**：对每个未被访问的顶点 `v`，调用 `toposort( v )` 进行深度优先搜索。
3. **压栈**：在进入递归调用前，将当前顶点压入栈中。
4. **递归访问**：递归地对所有未访问的邻接顶点进行拓扑排序。
5. **打印和弹栈**：在递归返回时，打印栈顶元素（当前顶点），然后将其从栈中弹出。
### 注意事项：
- 这个算法假设图是无环的。如果图中存在环，那么在执行过程中可能会遇到已经访问过的顶点，这会导致无限递归。
- 栈 `S` 在递归过程中被用作存储顶点的访问顺序，这样可以在递归返回时按照拓扑顺序打印和弹出顶点。
### 修正后的伪代码：
```plaintext
void topodfs(int v) {
    Push(v, S);
    mark[v] = TRUE;
    for (每个邻接于 v 的顶点 w) {
        if (mark[w] == FALSE) {
            topodfs(w);
        }
    }
    printf(top(S));
    POP(S);
}
```
这个修正后的代码更加清晰地表达了拓扑排序的逻辑，并且修正了原始代码中的一些错误。
</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24-08-29T18:11:54.601" idx="2">
    <p:pos x="412" y="969"/>
    <p:text>这段代码是一个C语言函数，名为`FirstAdjVex`，其作用是找出给定图`G`中顶点`v`的第一个邻接点。如果顶点`v`没有邻接点，则函数返回0。下面是对这段代码的逐行解释：
1. `int FirstAdjVex(MGraph G, VertexType v)`：函数声明，返回类型为`int`。参数`G`是图的数据结构，类型为`MGraph`；参数`v`是要查找邻接点的顶点。
2. `{`：函数体开始。
3. `VertexType w = 0;`：声明一个变量`w`，类型为`VertexType`，并初始化为0。这个变量将用来遍历顶点`v`的所有邻接点。
4. `while((w &lt; G.vexnum) &amp;&amp; !G.arcs[v][w].adj) w++;`：使用`while`循环遍历顶点`v`的所有可能的邻接点。循环条件是`w`小于顶点总数`G.vexnum`，并且`G.arcs[v][w].adj`为假（即当前顶点`w`不是顶点`v`的邻接点）。如果找到邻接点，则退出循环。
5. `if((w &lt; G.vexnum) &amp;&amp; G.arcs[v][w]) return(w);`：如果变量`w`小于顶点总数，并且`G.arcs[v][w]`存在邻接点（即`G.arcs[v][w].adj`为真），则返回这个邻接点的索引`w`。
6. `else return(0);`：如果循环完成后没有找到任何邻接点，即顶点`v`没有邻接点，则返回0。
7. `}`：函数体结束。
这段代码中，`G.arcs[v][w].adj`用于检查顶点`v`和顶点`w`之间是否存在边。如果`adj`成员为真（非零值），则表示存在边；如果为假（零值），则表示不存在边。函数通过线性搜索找到第一个非零的`adj`值，即找到第一个邻接点。
请注意，这段代码假设`G.arcs`是一个邻接矩阵，其中`G.arcs[v][w].adj`表示顶点`v`到顶点`w`的边的存在性。此外，这段代码没有处理图的种类（有向图或无向图），在实际应用中可能需要根据图的种类进行相应的调整。
</p:text>
  </p:cm>
</p:cmLst>
</file>

<file path=ppt/comments/comment3.xml><?xml version="1.0" encoding="utf-8"?>
<p:cmLst xmlns:a="http://schemas.openxmlformats.org/drawingml/2006/main" xmlns:r="http://schemas.openxmlformats.org/officeDocument/2006/relationships" xmlns:p="http://schemas.openxmlformats.org/presentationml/2006/main">
  <p:cm authorId="1" dt="2024-08-31T21:25:58.794" idx="5">
    <p:pos x="121" y="746"/>
    <p:text>代码解释
DFSTravers 函数:
这个函数用于初始化访问状态并开始遍历图。
For (v = 0; v &lt; G.vexnum; ++v) visited[v] = FALSE; 这行代码初始化一个名为 visited 的数组，用于记录图中每个顶点是否已被访问。G.vexnum 表示图中顶点的数量。
For (v = 0; v &lt; G.vexnum; ++v) if (!visited[v]) DFS(G, v); 这个循环遍历图中的每个顶点，如果顶点未被访问，则调用 DFS 函数进行深度优先搜索。
DFS 函数:
这个函数是深度优先搜索的核心，用于递归地遍历图。
visited[v] = TRUE; 将当前顶点标记为已访问。
visitfunc(v); 调用一个函数（这里假设为 visitfunc），用于处理当前顶点。这通常用于输出顶点信息或执行其他操作。
for (w = FirstAdjVex(G, v); w; w = NextAdjVex(G, v, w)) 这个循环遍历当前顶点 v 的所有邻接顶点。FirstAdjVex 和 NextAdjVex 函数用于获取邻接顶点。
if (!visited[w]) DFS(G, w); 如果邻接顶点 w 未被访问，则递归调用 DFS 函数继续深度优先搜索。</p:text>
  </p:cm>
</p:cmLst>
</file>

<file path=ppt/comments/comment4.xml><?xml version="1.0" encoding="utf-8"?>
<p:cmLst xmlns:a="http://schemas.openxmlformats.org/drawingml/2006/main" xmlns:r="http://schemas.openxmlformats.org/officeDocument/2006/relationships" xmlns:p="http://schemas.openxmlformats.org/presentationml/2006/main">
  <p:cm authorId="1" dt="2024-08-31T21:23:42.806" idx="4">
    <p:pos x="43" y="511"/>
    <p:text>代码解释
初始化部分:
T = ￠ ; 初始化树边集 T 为空集。这里的 ￠ 表示空集。
count = 1 ; 初始化深度优先编号计数器 count 为 1。
主循环:
for ( all v ∈ V ) 遍历图中的所有顶点 v。
while (there exists a vertex v ∈ V marked “new”) dfs-search(v) 当图中存在未被访问（标记为“new”）的顶点时，调用 dfs-search 函数进行深度优先搜索。
dfs-search 函数:
dfn[v] = count ; 为当前顶点 v 分配深度优先编号，并将编号存储在 dfn 数组中。
count = count + 1 ; 增加深度优先编号计数器。
mark v “old” 将顶点 v 标记为已访问（“old”）。
for (each vertex w ∈ L[v]) 遍历顶点 v 的邻接列表 L[v] 中的每个顶点 w。
if (w is marked “new”) 如果顶点 w 未被访问（标记为“new”）：
{ add (v, w) to T ; 将边 (v, w) 添加到树边集 T 中。
dfs-search(w) ; 递归地对顶点 w 进行深度优先搜索。</p:text>
  </p:cm>
</p:cmLst>
</file>

<file path=ppt/comments/comment5.xml><?xml version="1.0" encoding="utf-8"?>
<p:cmLst xmlns:a="http://schemas.openxmlformats.org/drawingml/2006/main" xmlns:r="http://schemas.openxmlformats.org/officeDocument/2006/relationships" xmlns:p="http://schemas.openxmlformats.org/presentationml/2006/main">
  <p:cm authorId="1" dt="2024-08-31T21:44:54.570" idx="6">
    <p:pos x="81" y="464"/>
    <p:text>BFSTravers 函数:
这个函数用于初始化访问状态并开始遍历图。
For (v = 0; v &lt; G.vexnum; ++v) visited[v] = FALSE; 这行代码初始化一个名为 visited 的数组，用于记录图中每个顶点是否已被访问。G.vexnum 表示图中顶点的数量。
InitQueue(Q); 初始化一个队列 Q，用于在广度优先搜索中存储待访问的顶点。
For (v = 0; v &lt; G.vexnum; ++v) 这个循环遍历图中的每个顶点。
if (!visited[v]) 如果顶点 v 未被访问，则执行以下操作：
EnQueue(Q, v); 将顶点 v 入队。
while (!QueueEmpty(Q)) 当队列不为空时，执行以下操作：
DeQueue(Q, u); 从队列中出队一个顶点 u。
for (w = FirstAdjVex(G, u); w; w = NextAdjVex(G, u, w)) 遍历顶点 u 的所有邻接顶点 w。
if (!visited[w]) 如果邻接顶点 w 未被访问，则执行以下操作：
visited[w] = TRUE; 将顶点 w 标记为已访问。
visit(w); 调用一个函数（这里假设为 visit），用于处理当前顶点。这通常用于输出顶点信息或执行其他操作。
EnQueue(Q, w); 将顶点 w 入队。</p:text>
  </p:cm>
</p:cmLst>
</file>

<file path=ppt/comments/comment6.xml><?xml version="1.0" encoding="utf-8"?>
<p:cmLst xmlns:a="http://schemas.openxmlformats.org/drawingml/2006/main" xmlns:r="http://schemas.openxmlformats.org/officeDocument/2006/relationships" xmlns:p="http://schemas.openxmlformats.org/presentationml/2006/main">
  <p:cm authorId="1" dt="2024-08-31T21:49:39.815" idx="7">
    <p:pos x="610" y="1059"/>
    <p:text>代码解释
bfs-search 函数:
MakeNull(Q); 初始化队列 Q，使其为空。
bfn[v] = count; 为当前顶点 v 分配广度优先编号，并将编号存储在 bfn 数组中。
count = count + 1; 增加广度优先编号计数器。
mark v “old” 将顶点 v 标记为已访问（“old”）。
EnQueue(v, Q); 将顶点 v 入队。
遍历队列:
while (!Empty(Q)) 当队列不为空时，执行以下操作：
v = Front(Q); 获取队列 Q 的前端元素，但不移除它。
DeQueue(Q); 从队列中移除前端元素。
for (each w ∈ L[v]) 遍历顶点 v 的邻接列表 L[v] 中的每个顶点 w。
bfn[w] = count; 为顶点 w 分配广度优先编号。
count = count + 1; 增加广度优先编号计数器。
mark w “old”; 将顶点 w 标记为已访问。
EnQueue(w, Q); 将顶点 w 入队。
Insert((v, w), T); 将边 (v, w) 插入到树边集 T 中。</p:text>
  </p:cm>
</p:cmLst>
</file>

<file path=ppt/comments/comment7.xml><?xml version="1.0" encoding="utf-8"?>
<p:cmLst xmlns:a="http://schemas.openxmlformats.org/drawingml/2006/main" xmlns:r="http://schemas.openxmlformats.org/officeDocument/2006/relationships" xmlns:p="http://schemas.openxmlformats.org/presentationml/2006/main">
  <p:cm authorId="1" dt="2024-08-31T21:52:47.266" idx="8">
    <p:pos x="597" y="789"/>
    <p:text>图的环路问题
无向图是否存在环路？
解决方案：可以使用DFS算法来检测环路。在递归过程中，如果访问到一个已访问的顶点，并且该顶点不是当前顶点的直接前驱，则存在环路。
有向图是否存在环路？
解决方案：对于有向图，可以使用DFS算法检测强连通分量（SCC），如果一个强连通分量包含多于一个顶点，则该分量中存在环路。
有几条环路？
解决方案：在DFS过程中，可以标记访问过的顶点，并使用一个计数器来记录找到的环路数量。每次找到一个新的环路时，计数器加一。
环路经过哪些点，环路轨迹是什么？
解决方案：在检测到环路时，可以记录环路中的顶点。在DFS中，当回溯到一个已访问的顶点并且该顶点是当前路径的一部分时，从这个顶点开始到检测到环路的顶点之间的路径就是一个环路。可以通过回溯递归调用栈来确定环路的具体轨迹。
实现工具
BFS和DFS：这两种算法是解决上述问题的基本工具。
数据结构：如队列（用于BFS）、栈（用于DFS回溯）、标记数组（用于记录访问状态）等。</p:text>
  </p:cm>
</p:cmLst>
</file>

<file path=ppt/comments/comment8.xml><?xml version="1.0" encoding="utf-8"?>
<p:cmLst xmlns:a="http://schemas.openxmlformats.org/drawingml/2006/main" xmlns:r="http://schemas.openxmlformats.org/officeDocument/2006/relationships" xmlns:p="http://schemas.openxmlformats.org/presentationml/2006/main">
  <p:cm authorId="1" dt="2024-08-31T21:58:53.876" idx="9">
    <p:pos x="102" y="686"/>
    <p:text>代码逻辑
路径存在检查：
if (u == v) return 1; 如果起始顶点 u 就是目标顶点 v，则直接返回 1，表示存在路径。
标记访问：
visited[u] = 1; 将起始顶点 u 标记为已访问。
遍历邻接顶点：
for (p = G.vertices[u].firstarc; p; p = p-&gt;nextarc) 遍历顶点 u 的所有邻接顶点。
ArcNode *p：指向邻接表中的弧结点。
G.vertices[u].firstarc：指向顶点 u 的第一个邻接顶点的弧结点。
p-&gt;nextarc：指向下一个邻接顶点的弧结点。
递归检查：
w = p-&gt;adjvex; 获取当前邻接顶点的索引。
if (!visited[w] &amp;&amp; ExistPathDfs1(G, visited, w, v)) return 1; 如果邻接顶点 w 未被访问，并且从 w 到 v 存在路径，则返回 1。
返回结果：
return 0; 如果所有邻接顶点都检查完毕且没有找到路径，则返回 0。</p:text>
  </p:cm>
</p:cmLst>
</file>

<file path=ppt/comments/comment9.xml><?xml version="1.0" encoding="utf-8"?>
<p:cmLst xmlns:a="http://schemas.openxmlformats.org/drawingml/2006/main" xmlns:r="http://schemas.openxmlformats.org/officeDocument/2006/relationships" xmlns:p="http://schemas.openxmlformats.org/presentationml/2006/main">
  <p:cm authorId="1" dt="2024-08-31T22:25:48.549" idx="10">
    <p:pos x="57" y="724"/>
    <p:text>代码逻辑
初始化访问标志：
visited[u] = 1; 将起始顶点 u 标记为已访问。
遍历邻接顶点：
p = G.vertices[u].firstarc; 初始化指针 p 指向顶点 u 的第一个邻接顶点。
循环检查邻接顶点：
while (p != NULL) 循环遍历顶点 u 的所有邻接顶点。
w = p-&gt;adjvex; 获取当前邻接顶点的索引。
if (v == w) 如果当前邻接顶点就是目标顶点 v，则设置 flag 为 1 并返回 1。
if (!visited[w]) 如果邻接顶点 w 未被访问，则递归调用 ExistPathDfs2 函数。
p = p-&gt;nextarc; 移动到下一个邻接顶点。
检查标志：
if (!flag) return 0; 如果遍历完成后 flag 仍为 0，则表示没有找到路径，返回 0。</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42" name="Rectangle 2"/>
          <p:cNvSpPr>
            <a:spLocks noGrp="1" noChangeArrowheads="1"/>
          </p:cNvSpPr>
          <p:nvPr>
            <p:ph type="hdr" sz="quarter"/>
          </p:nvPr>
        </p:nvSpPr>
        <p:spPr bwMode="auto">
          <a:xfrm>
            <a:off x="0" y="0"/>
            <a:ext cx="2879725" cy="488950"/>
          </a:xfrm>
          <a:prstGeom prst="rect">
            <a:avLst/>
          </a:prstGeom>
          <a:noFill/>
          <a:ln>
            <a:noFill/>
          </a:ln>
          <a:effectLst/>
        </p:spPr>
        <p:txBody>
          <a:bodyPr vert="horz" wrap="square" lIns="93848" tIns="46924" rIns="93848" bIns="46924" numCol="1" anchor="t" anchorCtr="0" compatLnSpc="1"/>
          <a:lstStyle>
            <a:lvl1pPr defTabSz="866775" eaLnBrk="1" hangingPunct="1">
              <a:defRPr sz="1200" b="0">
                <a:solidFill>
                  <a:schemeClr val="bg1"/>
                </a:solidFill>
              </a:defRPr>
            </a:lvl1pPr>
          </a:lstStyle>
          <a:p>
            <a:pPr marL="0" marR="0" lvl="0" indent="0" algn="l" defTabSz="866775" rtl="0" eaLnBrk="1" fontAlgn="base" latinLnBrk="0" hangingPunct="1">
              <a:lnSpc>
                <a:spcPct val="100000"/>
              </a:lnSpc>
              <a:spcBef>
                <a:spcPct val="0"/>
              </a:spcBef>
              <a:spcAft>
                <a:spcPct val="0"/>
              </a:spcAft>
              <a:buClrTx/>
              <a:buSzTx/>
              <a:buFontTx/>
              <a:buNone/>
              <a:defRPr/>
            </a:pPr>
            <a:r>
              <a:rPr kumimoji="1" lang="zh-CN" altLang="en-US" sz="1200" b="0"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数据结构与算法</a:t>
            </a:r>
            <a:r>
              <a:rPr kumimoji="1" lang="en-US" altLang="zh-CN" sz="1200" b="0"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a:t>
            </a:r>
            <a:r>
              <a:rPr kumimoji="1" lang="zh-CN" altLang="en-US" sz="1200" b="0"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第</a:t>
            </a:r>
            <a:r>
              <a:rPr kumimoji="1" lang="en-US" altLang="zh-CN" sz="1200" b="0"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4</a:t>
            </a:r>
            <a:r>
              <a:rPr kumimoji="1" lang="zh-CN" altLang="en-US" sz="1200" b="0"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章</a:t>
            </a:r>
            <a:endParaRPr kumimoji="1" lang="en-US" altLang="zh-CN" sz="1200" b="0"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
        <p:nvSpPr>
          <p:cNvPr id="10243" name="Rectangle 3"/>
          <p:cNvSpPr>
            <a:spLocks noGrp="1" noChangeArrowheads="1"/>
          </p:cNvSpPr>
          <p:nvPr>
            <p:ph type="dt" sz="quarter" idx="1"/>
          </p:nvPr>
        </p:nvSpPr>
        <p:spPr bwMode="auto">
          <a:xfrm>
            <a:off x="3767138" y="0"/>
            <a:ext cx="2879725" cy="488950"/>
          </a:xfrm>
          <a:prstGeom prst="rect">
            <a:avLst/>
          </a:prstGeom>
          <a:noFill/>
          <a:ln>
            <a:noFill/>
          </a:ln>
          <a:effectLst/>
        </p:spPr>
        <p:txBody>
          <a:bodyPr vert="horz" wrap="square" lIns="93848" tIns="46924" rIns="93848" bIns="46924" numCol="1" anchor="t" anchorCtr="0" compatLnSpc="1"/>
          <a:lstStyle>
            <a:lvl1pPr algn="r" defTabSz="866775" eaLnBrk="1" hangingPunct="1">
              <a:defRPr sz="1200" b="0">
                <a:solidFill>
                  <a:schemeClr val="bg1"/>
                </a:solidFill>
                <a:ea typeface="宋体" panose="02010600030101010101" pitchFamily="2" charset="-122"/>
              </a:defRPr>
            </a:lvl1pPr>
          </a:lstStyle>
          <a:p>
            <a:pPr marL="0" marR="0" lvl="0" indent="0" algn="r" defTabSz="866775"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
        <p:nvSpPr>
          <p:cNvPr id="10244" name="Rectangle 4"/>
          <p:cNvSpPr>
            <a:spLocks noGrp="1" noChangeArrowheads="1"/>
          </p:cNvSpPr>
          <p:nvPr>
            <p:ph type="ftr" sz="quarter" idx="2"/>
          </p:nvPr>
        </p:nvSpPr>
        <p:spPr bwMode="auto">
          <a:xfrm>
            <a:off x="0" y="9288463"/>
            <a:ext cx="2879725" cy="488950"/>
          </a:xfrm>
          <a:prstGeom prst="rect">
            <a:avLst/>
          </a:prstGeom>
          <a:noFill/>
          <a:ln>
            <a:noFill/>
          </a:ln>
          <a:effectLst/>
        </p:spPr>
        <p:txBody>
          <a:bodyPr vert="horz" wrap="square" lIns="93848" tIns="46924" rIns="93848" bIns="46924" numCol="1" anchor="b" anchorCtr="0" compatLnSpc="1"/>
          <a:lstStyle>
            <a:lvl1pPr defTabSz="866775" eaLnBrk="1" hangingPunct="1">
              <a:defRPr sz="1200" b="0">
                <a:solidFill>
                  <a:schemeClr val="bg1"/>
                </a:solidFill>
              </a:defRPr>
            </a:lvl1pPr>
          </a:lstStyle>
          <a:p>
            <a:pPr marL="0" marR="0" lvl="0" indent="0" algn="l" defTabSz="866775" rtl="0" eaLnBrk="1" fontAlgn="base" latinLnBrk="0" hangingPunct="1">
              <a:lnSpc>
                <a:spcPct val="100000"/>
              </a:lnSpc>
              <a:spcBef>
                <a:spcPct val="0"/>
              </a:spcBef>
              <a:spcAft>
                <a:spcPct val="0"/>
              </a:spcAft>
              <a:buClrTx/>
              <a:buSzTx/>
              <a:buFontTx/>
              <a:buNone/>
              <a:defRPr/>
            </a:pPr>
            <a:r>
              <a:rPr kumimoji="1" lang="en-US" altLang="zh-CN" sz="1200" b="0"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a:t>
            </a:r>
            <a:r>
              <a:rPr kumimoji="1" lang="zh-CN" altLang="en-US" sz="1200" b="0"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计算机科学与技术学院</a:t>
            </a:r>
            <a:endParaRPr kumimoji="1" lang="en-US" altLang="zh-CN" sz="1200" b="0"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
        <p:nvSpPr>
          <p:cNvPr id="10245" name="Rectangle 5"/>
          <p:cNvSpPr>
            <a:spLocks noGrp="1" noChangeArrowheads="1"/>
          </p:cNvSpPr>
          <p:nvPr>
            <p:ph type="sldNum" sz="quarter" idx="3"/>
          </p:nvPr>
        </p:nvSpPr>
        <p:spPr bwMode="auto">
          <a:xfrm>
            <a:off x="3767138" y="9288463"/>
            <a:ext cx="2879725" cy="488950"/>
          </a:xfrm>
          <a:prstGeom prst="rect">
            <a:avLst/>
          </a:prstGeom>
          <a:noFill/>
          <a:ln>
            <a:noFill/>
          </a:ln>
          <a:effectLst/>
        </p:spPr>
        <p:txBody>
          <a:bodyPr vert="horz" wrap="square" lIns="93848" tIns="46924" rIns="93848" bIns="46924" numCol="1" anchor="b" anchorCtr="0" compatLnSpc="1"/>
          <a:p>
            <a:pPr lvl="0" algn="r" defTabSz="866775" eaLnBrk="1" hangingPunct="1"/>
            <a:fld id="{9A0DB2DC-4C9A-4742-B13C-FB6460FD3503}" type="slidenum">
              <a:rPr lang="en-US" altLang="zh-CN" sz="1200" b="0" dirty="0">
                <a:solidFill>
                  <a:schemeClr val="bg1"/>
                </a:solidFill>
              </a:rPr>
            </a:fld>
            <a:endParaRPr lang="en-US" altLang="zh-CN" sz="1200" b="0" dirty="0">
              <a:solidFill>
                <a:schemeClr val="bg1"/>
              </a:solidFill>
            </a:endParaRPr>
          </a:p>
        </p:txBody>
      </p:sp>
    </p:spTree>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5362" name="Rectangle 2"/>
          <p:cNvSpPr>
            <a:spLocks noGrp="1" noChangeArrowheads="1"/>
          </p:cNvSpPr>
          <p:nvPr>
            <p:ph type="hdr" sz="quarter"/>
          </p:nvPr>
        </p:nvSpPr>
        <p:spPr bwMode="auto">
          <a:xfrm>
            <a:off x="0" y="0"/>
            <a:ext cx="2879725" cy="488950"/>
          </a:xfrm>
          <a:prstGeom prst="rect">
            <a:avLst/>
          </a:prstGeom>
          <a:noFill/>
          <a:ln>
            <a:noFill/>
          </a:ln>
          <a:effectLst/>
        </p:spPr>
        <p:txBody>
          <a:bodyPr vert="horz" wrap="square" lIns="93848" tIns="46924" rIns="93848" bIns="46924" numCol="1" anchor="t" anchorCtr="0" compatLnSpc="1"/>
          <a:lstStyle>
            <a:lvl1pPr defTabSz="866775" eaLnBrk="1" hangingPunct="1">
              <a:defRPr sz="1200" b="0">
                <a:solidFill>
                  <a:schemeClr val="bg1"/>
                </a:solidFill>
              </a:defRPr>
            </a:lvl1pPr>
          </a:lstStyle>
          <a:p>
            <a:pPr marL="0" marR="0" lvl="0" indent="0" algn="l" defTabSz="866775" rtl="0" eaLnBrk="1" fontAlgn="base" latinLnBrk="0" hangingPunct="1">
              <a:lnSpc>
                <a:spcPct val="100000"/>
              </a:lnSpc>
              <a:spcBef>
                <a:spcPct val="0"/>
              </a:spcBef>
              <a:spcAft>
                <a:spcPct val="0"/>
              </a:spcAft>
              <a:buClrTx/>
              <a:buSzTx/>
              <a:buFontTx/>
              <a:buNone/>
              <a:defRPr/>
            </a:pPr>
            <a:r>
              <a:rPr kumimoji="1" lang="zh-CN" altLang="en-US" sz="1200" b="0"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数据结构与算法</a:t>
            </a:r>
            <a:r>
              <a:rPr kumimoji="1" lang="en-US" altLang="zh-CN" sz="1200" b="0"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a:t>
            </a:r>
            <a:r>
              <a:rPr kumimoji="1" lang="zh-CN" altLang="en-US" sz="1200" b="0"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第</a:t>
            </a:r>
            <a:r>
              <a:rPr kumimoji="1" lang="en-US" altLang="zh-CN" sz="1200" b="0"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4</a:t>
            </a:r>
            <a:r>
              <a:rPr kumimoji="1" lang="zh-CN" altLang="en-US" sz="1200" b="0"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章</a:t>
            </a:r>
            <a:endParaRPr kumimoji="1" lang="en-US" altLang="zh-CN" sz="1200" b="0"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
        <p:nvSpPr>
          <p:cNvPr id="15363" name="Rectangle 3"/>
          <p:cNvSpPr>
            <a:spLocks noGrp="1" noChangeArrowheads="1"/>
          </p:cNvSpPr>
          <p:nvPr>
            <p:ph type="dt" idx="1"/>
          </p:nvPr>
        </p:nvSpPr>
        <p:spPr bwMode="auto">
          <a:xfrm>
            <a:off x="3767138" y="0"/>
            <a:ext cx="2879725" cy="488950"/>
          </a:xfrm>
          <a:prstGeom prst="rect">
            <a:avLst/>
          </a:prstGeom>
          <a:noFill/>
          <a:ln>
            <a:noFill/>
          </a:ln>
          <a:effectLst/>
        </p:spPr>
        <p:txBody>
          <a:bodyPr vert="horz" wrap="square" lIns="93848" tIns="46924" rIns="93848" bIns="46924" numCol="1" anchor="t" anchorCtr="0" compatLnSpc="1"/>
          <a:lstStyle>
            <a:lvl1pPr algn="r" defTabSz="866775" eaLnBrk="1" hangingPunct="1">
              <a:defRPr sz="1200" b="0">
                <a:solidFill>
                  <a:schemeClr val="bg1"/>
                </a:solidFill>
                <a:ea typeface="宋体" panose="02010600030101010101" pitchFamily="2" charset="-122"/>
              </a:defRPr>
            </a:lvl1pPr>
          </a:lstStyle>
          <a:p>
            <a:pPr marL="0" marR="0" lvl="0" indent="0" algn="r" defTabSz="866775"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
        <p:nvSpPr>
          <p:cNvPr id="2052" name="Rectangle 4"/>
          <p:cNvSpPr>
            <a:spLocks noTextEdit="1"/>
          </p:cNvSpPr>
          <p:nvPr>
            <p:ph type="sldImg" idx="2"/>
          </p:nvPr>
        </p:nvSpPr>
        <p:spPr>
          <a:xfrm>
            <a:off x="879475" y="733425"/>
            <a:ext cx="4887913" cy="3665538"/>
          </a:xfrm>
          <a:prstGeom prst="rect">
            <a:avLst/>
          </a:prstGeom>
          <a:noFill/>
          <a:ln w="9525" cap="flat" cmpd="sng">
            <a:solidFill>
              <a:srgbClr val="000000"/>
            </a:solidFill>
            <a:prstDash val="solid"/>
            <a:miter/>
            <a:headEnd type="none" w="med" len="med"/>
            <a:tailEnd type="none" w="med" len="med"/>
          </a:ln>
        </p:spPr>
      </p:sp>
      <p:sp>
        <p:nvSpPr>
          <p:cNvPr id="15365" name="Rectangle 5"/>
          <p:cNvSpPr>
            <a:spLocks noGrp="1" noChangeArrowheads="1"/>
          </p:cNvSpPr>
          <p:nvPr>
            <p:ph type="body" sz="quarter" idx="3"/>
          </p:nvPr>
        </p:nvSpPr>
        <p:spPr bwMode="auto">
          <a:xfrm>
            <a:off x="885825" y="4643438"/>
            <a:ext cx="4875213" cy="4400550"/>
          </a:xfrm>
          <a:prstGeom prst="rect">
            <a:avLst/>
          </a:prstGeom>
          <a:noFill/>
          <a:ln>
            <a:noFill/>
          </a:ln>
          <a:effectLst/>
        </p:spPr>
        <p:txBody>
          <a:bodyPr vert="horz" wrap="square" lIns="93848" tIns="46924" rIns="93848" bIns="46924"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5366" name="Rectangle 6"/>
          <p:cNvSpPr>
            <a:spLocks noGrp="1" noChangeArrowheads="1"/>
          </p:cNvSpPr>
          <p:nvPr>
            <p:ph type="ftr" sz="quarter" idx="4"/>
          </p:nvPr>
        </p:nvSpPr>
        <p:spPr bwMode="auto">
          <a:xfrm>
            <a:off x="0" y="9288463"/>
            <a:ext cx="2879725" cy="488950"/>
          </a:xfrm>
          <a:prstGeom prst="rect">
            <a:avLst/>
          </a:prstGeom>
          <a:noFill/>
          <a:ln>
            <a:noFill/>
          </a:ln>
          <a:effectLst/>
        </p:spPr>
        <p:txBody>
          <a:bodyPr vert="horz" wrap="square" lIns="93848" tIns="46924" rIns="93848" bIns="46924" numCol="1" anchor="b" anchorCtr="0" compatLnSpc="1"/>
          <a:lstStyle>
            <a:lvl1pPr defTabSz="866775" eaLnBrk="1" hangingPunct="1">
              <a:defRPr sz="1200" b="0">
                <a:solidFill>
                  <a:schemeClr val="bg1"/>
                </a:solidFill>
              </a:defRPr>
            </a:lvl1pPr>
          </a:lstStyle>
          <a:p>
            <a:pPr marL="0" marR="0" lvl="0" indent="0" algn="l" defTabSz="866775" rtl="0" eaLnBrk="1" fontAlgn="base" latinLnBrk="0" hangingPunct="1">
              <a:lnSpc>
                <a:spcPct val="100000"/>
              </a:lnSpc>
              <a:spcBef>
                <a:spcPct val="0"/>
              </a:spcBef>
              <a:spcAft>
                <a:spcPct val="0"/>
              </a:spcAft>
              <a:buClrTx/>
              <a:buSzTx/>
              <a:buFontTx/>
              <a:buNone/>
              <a:defRPr/>
            </a:pPr>
            <a:r>
              <a:rPr kumimoji="1" lang="en-US" altLang="zh-CN" sz="1200" b="0"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a:t>
            </a:r>
            <a:r>
              <a:rPr kumimoji="1" lang="zh-CN" altLang="en-US" sz="1200" b="0"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计算机科学与技术学院</a:t>
            </a:r>
            <a:endParaRPr kumimoji="1" lang="en-US" altLang="zh-CN" sz="1200" b="0"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
        <p:nvSpPr>
          <p:cNvPr id="15367" name="Rectangle 7"/>
          <p:cNvSpPr>
            <a:spLocks noGrp="1" noChangeArrowheads="1"/>
          </p:cNvSpPr>
          <p:nvPr>
            <p:ph type="sldNum" sz="quarter" idx="5"/>
          </p:nvPr>
        </p:nvSpPr>
        <p:spPr bwMode="auto">
          <a:xfrm>
            <a:off x="3767138" y="9288463"/>
            <a:ext cx="2879725" cy="488950"/>
          </a:xfrm>
          <a:prstGeom prst="rect">
            <a:avLst/>
          </a:prstGeom>
          <a:noFill/>
          <a:ln>
            <a:noFill/>
          </a:ln>
          <a:effectLst/>
        </p:spPr>
        <p:txBody>
          <a:bodyPr vert="horz" wrap="square" lIns="93848" tIns="46924" rIns="93848" bIns="46924" numCol="1" anchor="b" anchorCtr="0" compatLnSpc="1"/>
          <a:p>
            <a:pPr lvl="0" algn="r" defTabSz="866775" eaLnBrk="1" hangingPunct="1"/>
            <a:fld id="{9A0DB2DC-4C9A-4742-B13C-FB6460FD3503}" type="slidenum">
              <a:rPr lang="en-US" altLang="zh-CN" sz="1200" b="0" dirty="0">
                <a:solidFill>
                  <a:schemeClr val="bg1"/>
                </a:solidFill>
              </a:rPr>
            </a:fld>
            <a:endParaRPr lang="en-US" altLang="zh-CN" sz="1200" b="0" dirty="0">
              <a:solidFill>
                <a:schemeClr val="bg1"/>
              </a:solidFill>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9219" name="Rectangle 2"/>
          <p:cNvSpPr>
            <a:spLocks noTextEdit="1"/>
          </p:cNvSpPr>
          <p:nvPr>
            <p:ph type="sldImg"/>
          </p:nvPr>
        </p:nvSpPr>
        <p:spPr/>
      </p:sp>
      <p:sp>
        <p:nvSpPr>
          <p:cNvPr id="9220"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9221"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9222"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38915" name="Rectangle 2"/>
          <p:cNvSpPr>
            <a:spLocks noTextEdit="1"/>
          </p:cNvSpPr>
          <p:nvPr>
            <p:ph type="sldImg"/>
          </p:nvPr>
        </p:nvSpPr>
        <p:spPr/>
      </p:sp>
      <p:sp>
        <p:nvSpPr>
          <p:cNvPr id="38916"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38917"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38918"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40963" name="Rectangle 2"/>
          <p:cNvSpPr>
            <a:spLocks noTextEdit="1"/>
          </p:cNvSpPr>
          <p:nvPr>
            <p:ph type="sldImg"/>
          </p:nvPr>
        </p:nvSpPr>
        <p:spPr/>
      </p:sp>
      <p:sp>
        <p:nvSpPr>
          <p:cNvPr id="40964"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40965"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40966"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43011" name="Rectangle 2"/>
          <p:cNvSpPr>
            <a:spLocks noTextEdit="1"/>
          </p:cNvSpPr>
          <p:nvPr>
            <p:ph type="sldImg"/>
          </p:nvPr>
        </p:nvSpPr>
        <p:spPr/>
      </p:sp>
      <p:sp>
        <p:nvSpPr>
          <p:cNvPr id="43012"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43013"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43014"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45059" name="Rectangle 2"/>
          <p:cNvSpPr>
            <a:spLocks noTextEdit="1"/>
          </p:cNvSpPr>
          <p:nvPr>
            <p:ph type="sldImg"/>
          </p:nvPr>
        </p:nvSpPr>
        <p:spPr/>
      </p:sp>
      <p:sp>
        <p:nvSpPr>
          <p:cNvPr id="45060"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45061"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45062"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53251" name="Rectangle 2"/>
          <p:cNvSpPr>
            <a:spLocks noTextEdit="1"/>
          </p:cNvSpPr>
          <p:nvPr>
            <p:ph type="sldImg"/>
          </p:nvPr>
        </p:nvSpPr>
        <p:spPr/>
      </p:sp>
      <p:sp>
        <p:nvSpPr>
          <p:cNvPr id="53252"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53253"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53254"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55299" name="Rectangle 2"/>
          <p:cNvSpPr>
            <a:spLocks noTextEdit="1"/>
          </p:cNvSpPr>
          <p:nvPr>
            <p:ph type="sldImg"/>
          </p:nvPr>
        </p:nvSpPr>
        <p:spPr/>
      </p:sp>
      <p:sp>
        <p:nvSpPr>
          <p:cNvPr id="55300"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55301"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55302"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57347" name="Rectangle 2"/>
          <p:cNvSpPr>
            <a:spLocks noTextEdit="1"/>
          </p:cNvSpPr>
          <p:nvPr>
            <p:ph type="sldImg"/>
          </p:nvPr>
        </p:nvSpPr>
        <p:spPr/>
      </p:sp>
      <p:sp>
        <p:nvSpPr>
          <p:cNvPr id="57348"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57349"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57350"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59395" name="Rectangle 2"/>
          <p:cNvSpPr>
            <a:spLocks noTextEdit="1"/>
          </p:cNvSpPr>
          <p:nvPr>
            <p:ph type="sldImg"/>
          </p:nvPr>
        </p:nvSpPr>
        <p:spPr/>
      </p:sp>
      <p:sp>
        <p:nvSpPr>
          <p:cNvPr id="59396"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59397"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59398"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61443" name="Rectangle 2"/>
          <p:cNvSpPr>
            <a:spLocks noTextEdit="1"/>
          </p:cNvSpPr>
          <p:nvPr>
            <p:ph type="sldImg"/>
          </p:nvPr>
        </p:nvSpPr>
        <p:spPr/>
      </p:sp>
      <p:sp>
        <p:nvSpPr>
          <p:cNvPr id="61444"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61445"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61446"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64515" name="Rectangle 2"/>
          <p:cNvSpPr>
            <a:spLocks noTextEdit="1"/>
          </p:cNvSpPr>
          <p:nvPr>
            <p:ph type="sldImg"/>
          </p:nvPr>
        </p:nvSpPr>
        <p:spPr/>
      </p:sp>
      <p:sp>
        <p:nvSpPr>
          <p:cNvPr id="64516"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64517"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64518"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11267" name="Rectangle 2"/>
          <p:cNvSpPr>
            <a:spLocks noTextEdit="1"/>
          </p:cNvSpPr>
          <p:nvPr>
            <p:ph type="sldImg"/>
          </p:nvPr>
        </p:nvSpPr>
        <p:spPr/>
      </p:sp>
      <p:sp>
        <p:nvSpPr>
          <p:cNvPr id="11268"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11269"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11270"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68611" name="Rectangle 2"/>
          <p:cNvSpPr>
            <a:spLocks noTextEdit="1"/>
          </p:cNvSpPr>
          <p:nvPr>
            <p:ph type="sldImg"/>
          </p:nvPr>
        </p:nvSpPr>
        <p:spPr/>
      </p:sp>
      <p:sp>
        <p:nvSpPr>
          <p:cNvPr id="68612"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68613"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68614"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73731" name="Rectangle 2"/>
          <p:cNvSpPr>
            <a:spLocks noTextEdit="1"/>
          </p:cNvSpPr>
          <p:nvPr>
            <p:ph type="sldImg"/>
          </p:nvPr>
        </p:nvSpPr>
        <p:spPr/>
      </p:sp>
      <p:sp>
        <p:nvSpPr>
          <p:cNvPr id="73732"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73733"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73734"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75779" name="Rectangle 2"/>
          <p:cNvSpPr>
            <a:spLocks noTextEdit="1"/>
          </p:cNvSpPr>
          <p:nvPr>
            <p:ph type="sldImg"/>
          </p:nvPr>
        </p:nvSpPr>
        <p:spPr/>
      </p:sp>
      <p:sp>
        <p:nvSpPr>
          <p:cNvPr id="75780"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75781"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75782"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77827" name="Rectangle 2"/>
          <p:cNvSpPr>
            <a:spLocks noTextEdit="1"/>
          </p:cNvSpPr>
          <p:nvPr>
            <p:ph type="sldImg"/>
          </p:nvPr>
        </p:nvSpPr>
        <p:spPr/>
      </p:sp>
      <p:sp>
        <p:nvSpPr>
          <p:cNvPr id="77828"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77829"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77830"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79875" name="Rectangle 2"/>
          <p:cNvSpPr>
            <a:spLocks noTextEdit="1"/>
          </p:cNvSpPr>
          <p:nvPr>
            <p:ph type="sldImg"/>
          </p:nvPr>
        </p:nvSpPr>
        <p:spPr/>
      </p:sp>
      <p:sp>
        <p:nvSpPr>
          <p:cNvPr id="79876"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79877"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79878"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81923" name="Rectangle 2"/>
          <p:cNvSpPr>
            <a:spLocks noTextEdit="1"/>
          </p:cNvSpPr>
          <p:nvPr>
            <p:ph type="sldImg"/>
          </p:nvPr>
        </p:nvSpPr>
        <p:spPr/>
      </p:sp>
      <p:sp>
        <p:nvSpPr>
          <p:cNvPr id="81924"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81925"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81926"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83971" name="Rectangle 2"/>
          <p:cNvSpPr>
            <a:spLocks noTextEdit="1"/>
          </p:cNvSpPr>
          <p:nvPr>
            <p:ph type="sldImg"/>
          </p:nvPr>
        </p:nvSpPr>
        <p:spPr/>
      </p:sp>
      <p:sp>
        <p:nvSpPr>
          <p:cNvPr id="83972"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83973"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83974"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87043" name="Rectangle 2"/>
          <p:cNvSpPr>
            <a:spLocks noTextEdit="1"/>
          </p:cNvSpPr>
          <p:nvPr>
            <p:ph type="sldImg"/>
          </p:nvPr>
        </p:nvSpPr>
        <p:spPr/>
      </p:sp>
      <p:sp>
        <p:nvSpPr>
          <p:cNvPr id="87044"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87045"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87046"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89091" name="Rectangle 2"/>
          <p:cNvSpPr>
            <a:spLocks noTextEdit="1"/>
          </p:cNvSpPr>
          <p:nvPr>
            <p:ph type="sldImg"/>
          </p:nvPr>
        </p:nvSpPr>
        <p:spPr/>
      </p:sp>
      <p:sp>
        <p:nvSpPr>
          <p:cNvPr id="89092"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89093"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89094"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91139" name="Rectangle 2"/>
          <p:cNvSpPr>
            <a:spLocks noTextEdit="1"/>
          </p:cNvSpPr>
          <p:nvPr>
            <p:ph type="sldImg"/>
          </p:nvPr>
        </p:nvSpPr>
        <p:spPr/>
      </p:sp>
      <p:sp>
        <p:nvSpPr>
          <p:cNvPr id="91140"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91141"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91142"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13315" name="Rectangle 2"/>
          <p:cNvSpPr>
            <a:spLocks noTextEdit="1"/>
          </p:cNvSpPr>
          <p:nvPr>
            <p:ph type="sldImg"/>
          </p:nvPr>
        </p:nvSpPr>
        <p:spPr/>
      </p:sp>
      <p:sp>
        <p:nvSpPr>
          <p:cNvPr id="13316"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13317"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13318"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94211" name="Rectangle 2"/>
          <p:cNvSpPr>
            <a:spLocks noTextEdit="1"/>
          </p:cNvSpPr>
          <p:nvPr>
            <p:ph type="sldImg"/>
          </p:nvPr>
        </p:nvSpPr>
        <p:spPr/>
      </p:sp>
      <p:sp>
        <p:nvSpPr>
          <p:cNvPr id="94212"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94213"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94214"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96259" name="Rectangle 2"/>
          <p:cNvSpPr>
            <a:spLocks noTextEdit="1"/>
          </p:cNvSpPr>
          <p:nvPr>
            <p:ph type="sldImg"/>
          </p:nvPr>
        </p:nvSpPr>
        <p:spPr/>
      </p:sp>
      <p:sp>
        <p:nvSpPr>
          <p:cNvPr id="96260"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96261"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96262"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98307" name="Rectangle 2"/>
          <p:cNvSpPr>
            <a:spLocks noTextEdit="1"/>
          </p:cNvSpPr>
          <p:nvPr>
            <p:ph type="sldImg"/>
          </p:nvPr>
        </p:nvSpPr>
        <p:spPr/>
      </p:sp>
      <p:sp>
        <p:nvSpPr>
          <p:cNvPr id="98308"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98309"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98310"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100355" name="Rectangle 2"/>
          <p:cNvSpPr>
            <a:spLocks noTextEdit="1"/>
          </p:cNvSpPr>
          <p:nvPr>
            <p:ph type="sldImg"/>
          </p:nvPr>
        </p:nvSpPr>
        <p:spPr/>
      </p:sp>
      <p:sp>
        <p:nvSpPr>
          <p:cNvPr id="100356"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100357"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100358"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102403" name="Rectangle 2"/>
          <p:cNvSpPr>
            <a:spLocks noTextEdit="1"/>
          </p:cNvSpPr>
          <p:nvPr>
            <p:ph type="sldImg"/>
          </p:nvPr>
        </p:nvSpPr>
        <p:spPr/>
      </p:sp>
      <p:sp>
        <p:nvSpPr>
          <p:cNvPr id="102404"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102405"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102406"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104451" name="Rectangle 2"/>
          <p:cNvSpPr>
            <a:spLocks noTextEdit="1"/>
          </p:cNvSpPr>
          <p:nvPr>
            <p:ph type="sldImg"/>
          </p:nvPr>
        </p:nvSpPr>
        <p:spPr/>
      </p:sp>
      <p:sp>
        <p:nvSpPr>
          <p:cNvPr id="104452"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104453"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104454"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107523" name="Rectangle 2"/>
          <p:cNvSpPr>
            <a:spLocks noTextEdit="1"/>
          </p:cNvSpPr>
          <p:nvPr>
            <p:ph type="sldImg"/>
          </p:nvPr>
        </p:nvSpPr>
        <p:spPr/>
      </p:sp>
      <p:sp>
        <p:nvSpPr>
          <p:cNvPr id="107524"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107525"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107526"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70"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109571" name="Rectangle 2"/>
          <p:cNvSpPr>
            <a:spLocks noTextEdit="1"/>
          </p:cNvSpPr>
          <p:nvPr>
            <p:ph type="sldImg"/>
          </p:nvPr>
        </p:nvSpPr>
        <p:spPr/>
      </p:sp>
      <p:sp>
        <p:nvSpPr>
          <p:cNvPr id="109572"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109573"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109574"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112643" name="Rectangle 2"/>
          <p:cNvSpPr>
            <a:spLocks noTextEdit="1"/>
          </p:cNvSpPr>
          <p:nvPr>
            <p:ph type="sldImg"/>
          </p:nvPr>
        </p:nvSpPr>
        <p:spPr/>
      </p:sp>
      <p:sp>
        <p:nvSpPr>
          <p:cNvPr id="112644"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112645"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112646"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0"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114691" name="Rectangle 2"/>
          <p:cNvSpPr>
            <a:spLocks noTextEdit="1"/>
          </p:cNvSpPr>
          <p:nvPr>
            <p:ph type="sldImg"/>
          </p:nvPr>
        </p:nvSpPr>
        <p:spPr/>
      </p:sp>
      <p:sp>
        <p:nvSpPr>
          <p:cNvPr id="114692"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114693"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114694"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15363" name="Rectangle 2"/>
          <p:cNvSpPr>
            <a:spLocks noTextEdit="1"/>
          </p:cNvSpPr>
          <p:nvPr>
            <p:ph type="sldImg"/>
          </p:nvPr>
        </p:nvSpPr>
        <p:spPr/>
      </p:sp>
      <p:sp>
        <p:nvSpPr>
          <p:cNvPr id="15364"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15365"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15366"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8"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116739" name="Rectangle 2"/>
          <p:cNvSpPr>
            <a:spLocks noTextEdit="1"/>
          </p:cNvSpPr>
          <p:nvPr>
            <p:ph type="sldImg"/>
          </p:nvPr>
        </p:nvSpPr>
        <p:spPr/>
      </p:sp>
      <p:sp>
        <p:nvSpPr>
          <p:cNvPr id="116740"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116741"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116742"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6"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118787" name="Rectangle 2"/>
          <p:cNvSpPr>
            <a:spLocks noTextEdit="1"/>
          </p:cNvSpPr>
          <p:nvPr>
            <p:ph type="sldImg"/>
          </p:nvPr>
        </p:nvSpPr>
        <p:spPr/>
      </p:sp>
      <p:sp>
        <p:nvSpPr>
          <p:cNvPr id="118788"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118789"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118790"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4"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120835" name="Rectangle 2"/>
          <p:cNvSpPr>
            <a:spLocks noTextEdit="1"/>
          </p:cNvSpPr>
          <p:nvPr>
            <p:ph type="sldImg"/>
          </p:nvPr>
        </p:nvSpPr>
        <p:spPr/>
      </p:sp>
      <p:sp>
        <p:nvSpPr>
          <p:cNvPr id="120836"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120837"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120838"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2"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122883" name="Rectangle 2"/>
          <p:cNvSpPr>
            <a:spLocks noTextEdit="1"/>
          </p:cNvSpPr>
          <p:nvPr>
            <p:ph type="sldImg"/>
          </p:nvPr>
        </p:nvSpPr>
        <p:spPr/>
      </p:sp>
      <p:sp>
        <p:nvSpPr>
          <p:cNvPr id="122884"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122885"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122886"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30"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124931" name="Rectangle 2"/>
          <p:cNvSpPr>
            <a:spLocks noTextEdit="1"/>
          </p:cNvSpPr>
          <p:nvPr>
            <p:ph type="sldImg"/>
          </p:nvPr>
        </p:nvSpPr>
        <p:spPr/>
      </p:sp>
      <p:sp>
        <p:nvSpPr>
          <p:cNvPr id="124932"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124933"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124934"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8"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126979" name="Rectangle 2"/>
          <p:cNvSpPr>
            <a:spLocks noTextEdit="1"/>
          </p:cNvSpPr>
          <p:nvPr>
            <p:ph type="sldImg"/>
          </p:nvPr>
        </p:nvSpPr>
        <p:spPr/>
      </p:sp>
      <p:sp>
        <p:nvSpPr>
          <p:cNvPr id="126980"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126981"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126982"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50"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130051" name="Rectangle 2"/>
          <p:cNvSpPr>
            <a:spLocks noTextEdit="1"/>
          </p:cNvSpPr>
          <p:nvPr>
            <p:ph type="sldImg"/>
          </p:nvPr>
        </p:nvSpPr>
        <p:spPr/>
      </p:sp>
      <p:sp>
        <p:nvSpPr>
          <p:cNvPr id="130052"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130053"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130054"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8"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132099" name="Rectangle 2"/>
          <p:cNvSpPr>
            <a:spLocks noTextEdit="1"/>
          </p:cNvSpPr>
          <p:nvPr>
            <p:ph type="sldImg"/>
          </p:nvPr>
        </p:nvSpPr>
        <p:spPr/>
      </p:sp>
      <p:sp>
        <p:nvSpPr>
          <p:cNvPr id="132100"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132101"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132102"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6"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134147" name="Rectangle 2"/>
          <p:cNvSpPr>
            <a:spLocks noTextEdit="1"/>
          </p:cNvSpPr>
          <p:nvPr>
            <p:ph type="sldImg"/>
          </p:nvPr>
        </p:nvSpPr>
        <p:spPr/>
      </p:sp>
      <p:sp>
        <p:nvSpPr>
          <p:cNvPr id="134148"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134149"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134150"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4"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136195" name="Rectangle 2"/>
          <p:cNvSpPr>
            <a:spLocks noTextEdit="1"/>
          </p:cNvSpPr>
          <p:nvPr>
            <p:ph type="sldImg"/>
          </p:nvPr>
        </p:nvSpPr>
        <p:spPr/>
      </p:sp>
      <p:sp>
        <p:nvSpPr>
          <p:cNvPr id="136196"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136197"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136198"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18435" name="Rectangle 2"/>
          <p:cNvSpPr>
            <a:spLocks noTextEdit="1"/>
          </p:cNvSpPr>
          <p:nvPr>
            <p:ph type="sldImg"/>
          </p:nvPr>
        </p:nvSpPr>
        <p:spPr/>
      </p:sp>
      <p:sp>
        <p:nvSpPr>
          <p:cNvPr id="18436"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18437"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18438"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2"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138243" name="Rectangle 2"/>
          <p:cNvSpPr>
            <a:spLocks noTextEdit="1"/>
          </p:cNvSpPr>
          <p:nvPr>
            <p:ph type="sldImg"/>
          </p:nvPr>
        </p:nvSpPr>
        <p:spPr/>
      </p:sp>
      <p:sp>
        <p:nvSpPr>
          <p:cNvPr id="138244"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138245"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138246"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90"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140291" name="Rectangle 2"/>
          <p:cNvSpPr>
            <a:spLocks noTextEdit="1"/>
          </p:cNvSpPr>
          <p:nvPr>
            <p:ph type="sldImg"/>
          </p:nvPr>
        </p:nvSpPr>
        <p:spPr/>
      </p:sp>
      <p:sp>
        <p:nvSpPr>
          <p:cNvPr id="140292"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140293"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140294"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6"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144387" name="Rectangle 2"/>
          <p:cNvSpPr>
            <a:spLocks noTextEdit="1"/>
          </p:cNvSpPr>
          <p:nvPr>
            <p:ph type="sldImg"/>
          </p:nvPr>
        </p:nvSpPr>
        <p:spPr/>
      </p:sp>
      <p:sp>
        <p:nvSpPr>
          <p:cNvPr id="144388"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144389"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144390"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4"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146435" name="Rectangle 2"/>
          <p:cNvSpPr>
            <a:spLocks noTextEdit="1"/>
          </p:cNvSpPr>
          <p:nvPr>
            <p:ph type="sldImg"/>
          </p:nvPr>
        </p:nvSpPr>
        <p:spPr/>
      </p:sp>
      <p:sp>
        <p:nvSpPr>
          <p:cNvPr id="146436"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146437"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146438"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2"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148483" name="Rectangle 2"/>
          <p:cNvSpPr>
            <a:spLocks noTextEdit="1"/>
          </p:cNvSpPr>
          <p:nvPr>
            <p:ph type="sldImg"/>
          </p:nvPr>
        </p:nvSpPr>
        <p:spPr/>
      </p:sp>
      <p:sp>
        <p:nvSpPr>
          <p:cNvPr id="148484"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148485"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148486"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4"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151555" name="Rectangle 2"/>
          <p:cNvSpPr>
            <a:spLocks noTextEdit="1"/>
          </p:cNvSpPr>
          <p:nvPr>
            <p:ph type="sldImg"/>
          </p:nvPr>
        </p:nvSpPr>
        <p:spPr/>
      </p:sp>
      <p:sp>
        <p:nvSpPr>
          <p:cNvPr id="151556"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151557"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151558"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4626"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154627" name="Rectangle 2"/>
          <p:cNvSpPr>
            <a:spLocks noTextEdit="1"/>
          </p:cNvSpPr>
          <p:nvPr>
            <p:ph type="sldImg"/>
          </p:nvPr>
        </p:nvSpPr>
        <p:spPr/>
      </p:sp>
      <p:sp>
        <p:nvSpPr>
          <p:cNvPr id="154628"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154629"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154630"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8722"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158723" name="Rectangle 2"/>
          <p:cNvSpPr>
            <a:spLocks noTextEdit="1"/>
          </p:cNvSpPr>
          <p:nvPr>
            <p:ph type="sldImg"/>
          </p:nvPr>
        </p:nvSpPr>
        <p:spPr/>
      </p:sp>
      <p:sp>
        <p:nvSpPr>
          <p:cNvPr id="158724"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158725"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158726"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2818"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162819" name="Rectangle 2"/>
          <p:cNvSpPr>
            <a:spLocks noTextEdit="1"/>
          </p:cNvSpPr>
          <p:nvPr>
            <p:ph type="sldImg"/>
          </p:nvPr>
        </p:nvSpPr>
        <p:spPr/>
      </p:sp>
      <p:sp>
        <p:nvSpPr>
          <p:cNvPr id="162820"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162821"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162822"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4866"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164867" name="Rectangle 2"/>
          <p:cNvSpPr>
            <a:spLocks noTextEdit="1"/>
          </p:cNvSpPr>
          <p:nvPr>
            <p:ph type="sldImg"/>
          </p:nvPr>
        </p:nvSpPr>
        <p:spPr/>
      </p:sp>
      <p:sp>
        <p:nvSpPr>
          <p:cNvPr id="164868"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164869"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164870"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22531" name="Rectangle 2"/>
          <p:cNvSpPr>
            <a:spLocks noTextEdit="1"/>
          </p:cNvSpPr>
          <p:nvPr>
            <p:ph type="sldImg"/>
          </p:nvPr>
        </p:nvSpPr>
        <p:spPr/>
      </p:sp>
      <p:sp>
        <p:nvSpPr>
          <p:cNvPr id="22532"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22533"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22534"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32771" name="Rectangle 2"/>
          <p:cNvSpPr>
            <a:spLocks noTextEdit="1"/>
          </p:cNvSpPr>
          <p:nvPr>
            <p:ph type="sldImg"/>
          </p:nvPr>
        </p:nvSpPr>
        <p:spPr/>
      </p:sp>
      <p:sp>
        <p:nvSpPr>
          <p:cNvPr id="32772"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32773"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32774"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34819" name="Rectangle 2"/>
          <p:cNvSpPr>
            <a:spLocks noTextEdit="1"/>
          </p:cNvSpPr>
          <p:nvPr>
            <p:ph type="sldImg"/>
          </p:nvPr>
        </p:nvSpPr>
        <p:spPr/>
      </p:sp>
      <p:sp>
        <p:nvSpPr>
          <p:cNvPr id="34820"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34821"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34822"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7"/>
          <p:cNvSpPr txBox="1">
            <a:spLocks noGrp="1"/>
          </p:cNvSpPr>
          <p:nvPr>
            <p:ph type="sldNum" sz="quarter"/>
          </p:nvPr>
        </p:nvSpPr>
        <p:spPr>
          <a:xfrm>
            <a:off x="3767138" y="9288463"/>
            <a:ext cx="2879725" cy="488950"/>
          </a:xfrm>
          <a:prstGeom prst="rect">
            <a:avLst/>
          </a:prstGeom>
          <a:noFill/>
          <a:ln w="9525">
            <a:noFill/>
          </a:ln>
        </p:spPr>
        <p:txBody>
          <a:bodyPr lIns="93848" tIns="46924" rIns="93848" bIns="46924" anchor="b" anchorCtr="0"/>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
        <p:nvSpPr>
          <p:cNvPr id="36867" name="Rectangle 2"/>
          <p:cNvSpPr>
            <a:spLocks noTextEdit="1"/>
          </p:cNvSpPr>
          <p:nvPr>
            <p:ph type="sldImg"/>
          </p:nvPr>
        </p:nvSpPr>
        <p:spPr/>
      </p:sp>
      <p:sp>
        <p:nvSpPr>
          <p:cNvPr id="36868" name="Rectangle 3"/>
          <p:cNvSpPr>
            <a:spLocks noGrp="1"/>
          </p:cNvSpPr>
          <p:nvPr>
            <p:ph type="body" idx="1"/>
          </p:nvPr>
        </p:nvSpPr>
        <p:spPr/>
        <p:txBody>
          <a:bodyPr wrap="square" lIns="93848" tIns="46924" rIns="93848" bIns="46924" anchor="t" anchorCtr="0"/>
          <a:p>
            <a:pPr lvl="0" eaLnBrk="1" hangingPunct="1"/>
            <a:endParaRPr lang="zh-CN" altLang="zh-CN" dirty="0"/>
          </a:p>
        </p:txBody>
      </p:sp>
      <p:sp>
        <p:nvSpPr>
          <p:cNvPr id="36869" name="页脚占位符 1"/>
          <p:cNvSpPr txBox="1">
            <a:spLocks noGrp="1"/>
          </p:cNvSpPr>
          <p:nvPr>
            <p:ph type="ftr" sz="quarter"/>
          </p:nvPr>
        </p:nvSpPr>
        <p:spPr>
          <a:xfrm>
            <a:off x="0" y="9288463"/>
            <a:ext cx="2879725" cy="488950"/>
          </a:xfrm>
          <a:prstGeom prst="rect">
            <a:avLst/>
          </a:prstGeom>
          <a:noFill/>
          <a:ln w="9525">
            <a:noFill/>
          </a:ln>
        </p:spPr>
        <p:txBody>
          <a:bodyPr lIns="93848" tIns="46924" rIns="93848" bIns="46924" anchor="b" anchorCtr="0"/>
          <a:p>
            <a:pPr lvl="0" defTabSz="866775" eaLnBrk="1" hangingPunct="1"/>
            <a:r>
              <a:rPr lang="en-US" altLang="zh-CN" sz="1200" b="0" dirty="0">
                <a:solidFill>
                  <a:schemeClr val="bg1"/>
                </a:solidFill>
              </a:rPr>
              <a:t>---</a:t>
            </a:r>
            <a:r>
              <a:rPr lang="zh-CN" altLang="en-US" sz="1200" b="0" dirty="0">
                <a:solidFill>
                  <a:schemeClr val="bg1"/>
                </a:solidFill>
              </a:rPr>
              <a:t>计算机科学与技术学院</a:t>
            </a:r>
            <a:endParaRPr lang="en-US" altLang="zh-CN" sz="1200" b="0" dirty="0">
              <a:solidFill>
                <a:schemeClr val="bg1"/>
              </a:solidFill>
            </a:endParaRPr>
          </a:p>
        </p:txBody>
      </p:sp>
      <p:sp>
        <p:nvSpPr>
          <p:cNvPr id="36870" name="页眉占位符 2"/>
          <p:cNvSpPr txBox="1">
            <a:spLocks noGrp="1"/>
          </p:cNvSpPr>
          <p:nvPr>
            <p:ph type="hdr" sz="quarter"/>
          </p:nvPr>
        </p:nvSpPr>
        <p:spPr>
          <a:xfrm>
            <a:off x="0" y="0"/>
            <a:ext cx="2879725" cy="488950"/>
          </a:xfrm>
          <a:prstGeom prst="rect">
            <a:avLst/>
          </a:prstGeom>
          <a:noFill/>
          <a:ln w="9525">
            <a:noFill/>
          </a:ln>
        </p:spPr>
        <p:txBody>
          <a:bodyPr lIns="93848" tIns="46924" rIns="93848" bIns="46924"/>
          <a:p>
            <a:pPr lvl="0" defTabSz="866775" eaLnBrk="1" hangingPunct="1"/>
            <a:r>
              <a:rPr lang="zh-CN" altLang="en-US" sz="1200" b="0" dirty="0">
                <a:solidFill>
                  <a:schemeClr val="bg1"/>
                </a:solidFill>
              </a:rPr>
              <a:t>数据结构与算法</a:t>
            </a:r>
            <a:r>
              <a:rPr lang="en-US" altLang="zh-CN" sz="1200" b="0" dirty="0">
                <a:solidFill>
                  <a:schemeClr val="bg1"/>
                </a:solidFill>
              </a:rPr>
              <a:t>---</a:t>
            </a:r>
            <a:r>
              <a:rPr lang="zh-CN" altLang="en-US" sz="1200" b="0" dirty="0">
                <a:solidFill>
                  <a:schemeClr val="bg1"/>
                </a:solidFill>
              </a:rPr>
              <a:t>第</a:t>
            </a:r>
            <a:r>
              <a:rPr lang="en-US" altLang="zh-CN" sz="1200" b="0" dirty="0">
                <a:solidFill>
                  <a:schemeClr val="bg1"/>
                </a:solidFill>
              </a:rPr>
              <a:t>4</a:t>
            </a:r>
            <a:r>
              <a:rPr lang="zh-CN" altLang="en-US" sz="1200" b="0" dirty="0">
                <a:solidFill>
                  <a:schemeClr val="bg1"/>
                </a:solidFill>
              </a:rPr>
              <a:t>章</a:t>
            </a:r>
            <a:endParaRPr lang="en-US" altLang="zh-CN" sz="1200" b="0" dirty="0">
              <a:solidFill>
                <a:schemeClr val="bg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1.pn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7" name="Text Box 15"/>
          <p:cNvSpPr txBox="1">
            <a:spLocks noChangeArrowheads="1"/>
          </p:cNvSpPr>
          <p:nvPr/>
        </p:nvSpPr>
        <p:spPr bwMode="auto">
          <a:xfrm>
            <a:off x="2771775" y="44450"/>
            <a:ext cx="3671888" cy="400050"/>
          </a:xfrm>
          <a:prstGeom prst="rect">
            <a:avLst/>
          </a:prstGeom>
          <a:noFill/>
          <a:ln>
            <a:noFill/>
          </a:ln>
          <a:effectLst/>
        </p:spPr>
        <p:txBody>
          <a:bodyPr wrap="none">
            <a:spAutoFit/>
          </a:bodyPr>
          <a:lstStyle>
            <a:lvl1pPr>
              <a:defRPr kumimoji="1" b="1">
                <a:solidFill>
                  <a:schemeClr val="tx1"/>
                </a:solidFill>
                <a:latin typeface="Times New Roman" panose="02020603050405020304" pitchFamily="18" charset="0"/>
                <a:ea typeface="宋体" panose="02010600030101010101" pitchFamily="2" charset="-122"/>
              </a:defRPr>
            </a:lvl1pPr>
            <a:lvl2pPr marL="742950" indent="-285750">
              <a:defRPr kumimoji="1" b="1">
                <a:solidFill>
                  <a:schemeClr val="tx1"/>
                </a:solidFill>
                <a:latin typeface="Times New Roman" panose="02020603050405020304" pitchFamily="18" charset="0"/>
                <a:ea typeface="宋体" panose="02010600030101010101" pitchFamily="2" charset="-122"/>
              </a:defRPr>
            </a:lvl2pPr>
            <a:lvl3pPr marL="1143000" indent="-228600">
              <a:defRPr kumimoji="1" b="1">
                <a:solidFill>
                  <a:schemeClr val="tx1"/>
                </a:solidFill>
                <a:latin typeface="Times New Roman" panose="02020603050405020304" pitchFamily="18" charset="0"/>
                <a:ea typeface="宋体" panose="02010600030101010101" pitchFamily="2" charset="-122"/>
              </a:defRPr>
            </a:lvl3pPr>
            <a:lvl4pPr marL="1600200" indent="-228600">
              <a:defRPr kumimoji="1" b="1">
                <a:solidFill>
                  <a:schemeClr val="tx1"/>
                </a:solidFill>
                <a:latin typeface="Times New Roman" panose="02020603050405020304" pitchFamily="18" charset="0"/>
                <a:ea typeface="宋体" panose="02010600030101010101" pitchFamily="2" charset="-122"/>
              </a:defRPr>
            </a:lvl4pPr>
            <a:lvl5pPr marL="2057400" indent="-2286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000" b="1" i="0" u="none" strike="noStrike" kern="120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cs"/>
              </a:rPr>
              <a:t>第</a:t>
            </a:r>
            <a:r>
              <a:rPr kumimoji="1" lang="en-US" altLang="zh-CN" sz="2000" b="1" i="0" u="none" strike="noStrike" kern="120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cs"/>
              </a:rPr>
              <a:t>4</a:t>
            </a:r>
            <a:r>
              <a:rPr kumimoji="1" lang="zh-CN" altLang="en-US" sz="2000" b="1" i="0" u="none" strike="noStrike" kern="120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cs"/>
              </a:rPr>
              <a:t>章 图以及与图有关的算法</a:t>
            </a:r>
            <a:endParaRPr kumimoji="1" lang="zh-CN" altLang="en-US" sz="2000" b="1" i="0" u="none" strike="noStrike" kern="120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cs"/>
            </a:endParaRPr>
          </a:p>
        </p:txBody>
      </p:sp>
      <p:sp>
        <p:nvSpPr>
          <p:cNvPr id="16" name="文本框 1"/>
          <p:cNvSpPr txBox="1">
            <a:spLocks noChangeArrowheads="1"/>
          </p:cNvSpPr>
          <p:nvPr/>
        </p:nvSpPr>
        <p:spPr bwMode="auto">
          <a:xfrm>
            <a:off x="1588" y="76200"/>
            <a:ext cx="1870075" cy="368300"/>
          </a:xfrm>
          <a:prstGeom prst="rect">
            <a:avLst/>
          </a:prstGeom>
          <a:noFill/>
          <a:ln>
            <a:noFill/>
          </a:ln>
        </p:spPr>
        <p:txBody>
          <a:bodyPr wrap="none">
            <a:spAutoFit/>
          </a:bodyPr>
          <a:lstStyle>
            <a:lvl1pPr>
              <a:defRPr kumimoji="1" b="1">
                <a:solidFill>
                  <a:schemeClr val="tx1"/>
                </a:solidFill>
                <a:latin typeface="Times New Roman" panose="02020603050405020304" pitchFamily="18" charset="0"/>
                <a:ea typeface="宋体" panose="02010600030101010101" pitchFamily="2" charset="-122"/>
              </a:defRPr>
            </a:lvl1pPr>
            <a:lvl2pPr marL="742950" indent="-285750">
              <a:defRPr kumimoji="1" b="1">
                <a:solidFill>
                  <a:schemeClr val="tx1"/>
                </a:solidFill>
                <a:latin typeface="Times New Roman" panose="02020603050405020304" pitchFamily="18" charset="0"/>
                <a:ea typeface="宋体" panose="02010600030101010101" pitchFamily="2" charset="-122"/>
              </a:defRPr>
            </a:lvl2pPr>
            <a:lvl3pPr marL="1143000" indent="-228600">
              <a:defRPr kumimoji="1" b="1">
                <a:solidFill>
                  <a:schemeClr val="tx1"/>
                </a:solidFill>
                <a:latin typeface="Times New Roman" panose="02020603050405020304" pitchFamily="18" charset="0"/>
                <a:ea typeface="宋体" panose="02010600030101010101" pitchFamily="2" charset="-122"/>
              </a:defRPr>
            </a:lvl3pPr>
            <a:lvl4pPr marL="1600200" indent="-228600">
              <a:defRPr kumimoji="1" b="1">
                <a:solidFill>
                  <a:schemeClr val="tx1"/>
                </a:solidFill>
                <a:latin typeface="Times New Roman" panose="02020603050405020304" pitchFamily="18" charset="0"/>
                <a:ea typeface="宋体" panose="02010600030101010101" pitchFamily="2" charset="-122"/>
              </a:defRPr>
            </a:lvl4pPr>
            <a:lvl5pPr marL="2057400" indent="-2286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zh-CN" altLang="en-US" sz="1800" b="1" i="0" u="none" strike="noStrike" kern="1200" cap="none" spc="0" normalizeH="0" baseline="0" noProof="0">
                <a:ln>
                  <a:noFill/>
                </a:ln>
                <a:solidFill>
                  <a:srgbClr val="0000CC"/>
                </a:solidFill>
                <a:effectLst/>
                <a:uLnTx/>
                <a:uFillTx/>
                <a:latin typeface="华文楷体" panose="02010600040101010101" pitchFamily="2" charset="-122"/>
                <a:ea typeface="华文楷体" panose="02010600040101010101" pitchFamily="2" charset="-122"/>
                <a:cs typeface="+mn-cs"/>
              </a:rPr>
              <a:t>数据结构与算法 </a:t>
            </a:r>
            <a:endParaRPr kumimoji="1" lang="zh-CN" altLang="en-US" sz="1800" b="1" i="0" u="none" strike="noStrike" kern="1200" cap="none" spc="0" normalizeH="0" baseline="0" noProof="0">
              <a:ln>
                <a:noFill/>
              </a:ln>
              <a:solidFill>
                <a:srgbClr val="0000CC"/>
              </a:solidFill>
              <a:effectLst/>
              <a:uLnTx/>
              <a:uFillTx/>
              <a:latin typeface="华文楷体" panose="02010600040101010101" pitchFamily="2" charset="-122"/>
              <a:ea typeface="华文楷体" panose="02010600040101010101" pitchFamily="2" charset="-122"/>
              <a:cs typeface="+mn-cs"/>
            </a:endParaRPr>
          </a:p>
        </p:txBody>
      </p:sp>
      <p:cxnSp>
        <p:nvCxnSpPr>
          <p:cNvPr id="19" name="直接连接符 18"/>
          <p:cNvCxnSpPr/>
          <p:nvPr/>
        </p:nvCxnSpPr>
        <p:spPr bwMode="auto">
          <a:xfrm>
            <a:off x="1588" y="6584950"/>
            <a:ext cx="8675688" cy="0"/>
          </a:xfrm>
          <a:prstGeom prst="line">
            <a:avLst/>
          </a:prstGeom>
          <a:ln w="28575" cap="flat" cmpd="sng" algn="ctr">
            <a:solidFill>
              <a:srgbClr val="C00000"/>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1" name="椭圆 20"/>
          <p:cNvSpPr/>
          <p:nvPr/>
        </p:nvSpPr>
        <p:spPr bwMode="auto">
          <a:xfrm>
            <a:off x="8243888" y="6338888"/>
            <a:ext cx="898525" cy="431800"/>
          </a:xfrm>
          <a:prstGeom prst="ellipse">
            <a:avLst/>
          </a:prstGeom>
          <a:solidFill>
            <a:schemeClr val="bg1"/>
          </a:solidFill>
          <a:ln w="28575" cap="flat" cmpd="sng" algn="ctr">
            <a:noFill/>
            <a:prstDash val="solid"/>
            <a:round/>
            <a:headEnd type="none" w="med" len="med"/>
            <a:tailEnd type="none" w="med" len="med"/>
          </a:ln>
          <a:effectLst/>
        </p:spPr>
        <p:txBody>
          <a:bodyPr lIns="36000" tIns="0" rIns="36000" bIns="0">
            <a:spAutoFit/>
          </a:bodyPr>
          <a:p>
            <a:pPr lvl="0" eaLnBrk="1" hangingPunct="1"/>
            <a:r>
              <a:rPr lang="en-US" altLang="zh-CN" sz="2000" dirty="0">
                <a:latin typeface="Times New Roman" panose="02020603050405020304" pitchFamily="18" charset="0"/>
              </a:rPr>
              <a:t>4-</a:t>
            </a:r>
            <a:fld id="{9A0DB2DC-4C9A-4742-B13C-FB6460FD3503}" type="slidenum">
              <a:rPr lang="zh-CN" altLang="en-US" sz="2000" dirty="0">
                <a:latin typeface="Times New Roman" panose="02020603050405020304" pitchFamily="18" charset="0"/>
              </a:rPr>
            </a:fld>
            <a:endParaRPr lang="zh-CN" altLang="en-US" sz="2000" dirty="0">
              <a:latin typeface="Times New Roman" panose="02020603050405020304" pitchFamily="18" charset="0"/>
            </a:endParaRPr>
          </a:p>
        </p:txBody>
      </p:sp>
      <p:sp>
        <p:nvSpPr>
          <p:cNvPr id="22" name="文本框 15"/>
          <p:cNvSpPr txBox="1">
            <a:spLocks noChangeArrowheads="1"/>
          </p:cNvSpPr>
          <p:nvPr/>
        </p:nvSpPr>
        <p:spPr bwMode="auto">
          <a:xfrm>
            <a:off x="2916238" y="6577013"/>
            <a:ext cx="3281363" cy="307975"/>
          </a:xfrm>
          <a:prstGeom prst="rect">
            <a:avLst/>
          </a:prstGeom>
          <a:noFill/>
          <a:ln>
            <a:noFill/>
          </a:ln>
        </p:spPr>
        <p:txBody>
          <a:bodyPr wrap="none">
            <a:spAutoFit/>
          </a:bodyPr>
          <a:lstStyle>
            <a:lvl1pPr>
              <a:defRPr kumimoji="1" b="1">
                <a:solidFill>
                  <a:schemeClr val="tx1"/>
                </a:solidFill>
                <a:latin typeface="Times New Roman" panose="02020603050405020304" pitchFamily="18" charset="0"/>
                <a:ea typeface="宋体" panose="02010600030101010101" pitchFamily="2" charset="-122"/>
              </a:defRPr>
            </a:lvl1pPr>
            <a:lvl2pPr marL="742950" indent="-285750">
              <a:defRPr kumimoji="1" b="1">
                <a:solidFill>
                  <a:schemeClr val="tx1"/>
                </a:solidFill>
                <a:latin typeface="Times New Roman" panose="02020603050405020304" pitchFamily="18" charset="0"/>
                <a:ea typeface="宋体" panose="02010600030101010101" pitchFamily="2" charset="-122"/>
              </a:defRPr>
            </a:lvl2pPr>
            <a:lvl3pPr marL="1143000" indent="-228600">
              <a:defRPr kumimoji="1" b="1">
                <a:solidFill>
                  <a:schemeClr val="tx1"/>
                </a:solidFill>
                <a:latin typeface="Times New Roman" panose="02020603050405020304" pitchFamily="18" charset="0"/>
                <a:ea typeface="宋体" panose="02010600030101010101" pitchFamily="2" charset="-122"/>
              </a:defRPr>
            </a:lvl3pPr>
            <a:lvl4pPr marL="1600200" indent="-228600">
              <a:defRPr kumimoji="1" b="1">
                <a:solidFill>
                  <a:schemeClr val="tx1"/>
                </a:solidFill>
                <a:latin typeface="Times New Roman" panose="02020603050405020304" pitchFamily="18" charset="0"/>
                <a:ea typeface="宋体" panose="02010600030101010101" pitchFamily="2" charset="-122"/>
              </a:defRPr>
            </a:lvl4pPr>
            <a:lvl5pPr marL="2057400" indent="-2286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zh-CN" altLang="en-US" sz="1400" b="1" i="0" u="none" strike="noStrike" kern="1200" cap="none" spc="0" normalizeH="0" baseline="0" noProof="0">
                <a:ln>
                  <a:noFill/>
                </a:ln>
                <a:solidFill>
                  <a:schemeClr val="bg2"/>
                </a:solidFill>
                <a:effectLst/>
                <a:uLnTx/>
                <a:uFillTx/>
                <a:latin typeface="华文楷体" panose="02010600040101010101" pitchFamily="2" charset="-122"/>
                <a:ea typeface="华文楷体" panose="02010600040101010101" pitchFamily="2" charset="-122"/>
                <a:cs typeface="+mn-cs"/>
              </a:rPr>
              <a:t>计算机科学与技术学院（</a:t>
            </a:r>
            <a:r>
              <a:rPr kumimoji="1" lang="en-US" altLang="zh-CN" sz="1400" b="1" i="0" u="none" strike="noStrike" kern="1200" cap="none" spc="0" normalizeH="0" baseline="0" noProof="0">
                <a:ln>
                  <a:noFill/>
                </a:ln>
                <a:solidFill>
                  <a:schemeClr val="bg2"/>
                </a:solidFill>
                <a:effectLst/>
                <a:uLnTx/>
                <a:uFillTx/>
                <a:latin typeface="华文楷体" panose="02010600040101010101" pitchFamily="2" charset="-122"/>
                <a:ea typeface="华文楷体" panose="02010600040101010101" pitchFamily="2" charset="-122"/>
                <a:cs typeface="+mn-cs"/>
              </a:rPr>
              <a:t>2020</a:t>
            </a:r>
            <a:r>
              <a:rPr kumimoji="1" lang="zh-CN" altLang="en-US" sz="1400" b="1" i="0" u="none" strike="noStrike" kern="1200" cap="none" spc="0" normalizeH="0" baseline="0" noProof="0">
                <a:ln>
                  <a:noFill/>
                </a:ln>
                <a:solidFill>
                  <a:schemeClr val="bg2"/>
                </a:solidFill>
                <a:effectLst/>
                <a:uLnTx/>
                <a:uFillTx/>
                <a:latin typeface="华文楷体" panose="02010600040101010101" pitchFamily="2" charset="-122"/>
                <a:ea typeface="华文楷体" panose="02010600040101010101" pitchFamily="2" charset="-122"/>
                <a:cs typeface="+mn-cs"/>
              </a:rPr>
              <a:t>春</a:t>
            </a:r>
            <a:r>
              <a:rPr kumimoji="1" lang="en-US" altLang="zh-CN" sz="1400" b="1" i="0" u="none" strike="noStrike" kern="1200" cap="none" spc="0" normalizeH="0" baseline="0" noProof="0">
                <a:ln>
                  <a:noFill/>
                </a:ln>
                <a:solidFill>
                  <a:schemeClr val="bg2"/>
                </a:solidFill>
                <a:effectLst/>
                <a:uLnTx/>
                <a:uFillTx/>
                <a:latin typeface="华文楷体" panose="02010600040101010101" pitchFamily="2" charset="-122"/>
                <a:ea typeface="华文楷体" panose="02010600040101010101" pitchFamily="2" charset="-122"/>
                <a:cs typeface="+mn-cs"/>
              </a:rPr>
              <a:t>•</a:t>
            </a:r>
            <a:r>
              <a:rPr kumimoji="1" lang="zh-CN" altLang="en-US" sz="1400" b="1" i="0" u="none" strike="noStrike" kern="1200" cap="none" spc="0" normalizeH="0" baseline="0" noProof="0">
                <a:ln>
                  <a:noFill/>
                </a:ln>
                <a:solidFill>
                  <a:schemeClr val="bg2"/>
                </a:solidFill>
                <a:effectLst/>
                <a:uLnTx/>
                <a:uFillTx/>
                <a:latin typeface="华文楷体" panose="02010600040101010101" pitchFamily="2" charset="-122"/>
                <a:ea typeface="华文楷体" panose="02010600040101010101" pitchFamily="2" charset="-122"/>
                <a:cs typeface="+mn-cs"/>
              </a:rPr>
              <a:t>深圳）</a:t>
            </a:r>
            <a:endParaRPr kumimoji="1" lang="zh-CN" altLang="en-US" sz="1400" b="1" i="0" u="none" strike="noStrike" kern="1200" cap="none" spc="0" normalizeH="0" baseline="0" noProof="0">
              <a:ln>
                <a:noFill/>
              </a:ln>
              <a:solidFill>
                <a:schemeClr val="bg2"/>
              </a:solidFill>
              <a:effectLst/>
              <a:uLnTx/>
              <a:uFillTx/>
              <a:latin typeface="华文楷体" panose="02010600040101010101" pitchFamily="2" charset="-122"/>
              <a:ea typeface="华文楷体" panose="02010600040101010101" pitchFamily="2" charset="-122"/>
              <a:cs typeface="+mn-cs"/>
            </a:endParaRPr>
          </a:p>
        </p:txBody>
      </p:sp>
      <p:pic>
        <p:nvPicPr>
          <p:cNvPr id="1031" name="图片 22"/>
          <p:cNvPicPr>
            <a:picLocks noChangeAspect="1"/>
          </p:cNvPicPr>
          <p:nvPr userDrawn="1"/>
        </p:nvPicPr>
        <p:blipFill>
          <a:blip r:embed="rId5"/>
          <a:stretch>
            <a:fillRect/>
          </a:stretch>
        </p:blipFill>
        <p:spPr>
          <a:xfrm>
            <a:off x="7392988" y="6350"/>
            <a:ext cx="1749425" cy="403225"/>
          </a:xfrm>
          <a:prstGeom prst="rect">
            <a:avLst/>
          </a:prstGeom>
          <a:noFill/>
          <a:ln w="9525">
            <a:noFill/>
          </a:ln>
        </p:spPr>
      </p:pic>
      <p:cxnSp>
        <p:nvCxnSpPr>
          <p:cNvPr id="24" name="直接连接符 23"/>
          <p:cNvCxnSpPr/>
          <p:nvPr/>
        </p:nvCxnSpPr>
        <p:spPr bwMode="auto">
          <a:xfrm flipV="1">
            <a:off x="1588" y="392113"/>
            <a:ext cx="8713788" cy="17463"/>
          </a:xfrm>
          <a:prstGeom prst="line">
            <a:avLst/>
          </a:prstGeom>
          <a:ln w="28575" cap="flat" cmpd="sng" algn="ctr">
            <a:solidFill>
              <a:srgbClr val="C00000"/>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slides/_rels/slide30.xml.rels><?xml version="1.0" encoding="UTF-8" standalone="yes"?>
<Relationships xmlns="http://schemas.openxmlformats.org/package/2006/relationships"><Relationship Id="rId2" Type="http://schemas.openxmlformats.org/officeDocument/2006/relationships/comments" Target="../comments/comment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comments" Target="../comments/comment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comments" Target="../comments/comment1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comments" Target="../comments/comment1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comments" Target="../comments/comment1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comments" Target="../comments/comment13.xm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1.png"/><Relationship Id="rId1" Type="http://schemas.openxmlformats.org/officeDocument/2006/relationships/image" Target="../media/image10.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comments" Target="../comments/comment14.xml"/><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2.jpe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7"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comments" Target="../comments/comment15.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comments" Target="../comments/comment16.xml"/><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comments" Target="../comments/comment17.xml"/><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comments" Target="../comments/comment18.xml"/><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0.jpeg"/><Relationship Id="rId1" Type="http://schemas.openxmlformats.org/officeDocument/2006/relationships/image" Target="../media/image19.jpe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txBox="1">
            <a:spLocks noChangeArrowheads="1"/>
          </p:cNvSpPr>
          <p:nvPr/>
        </p:nvSpPr>
        <p:spPr bwMode="auto">
          <a:xfrm>
            <a:off x="1258888" y="922338"/>
            <a:ext cx="6423025" cy="609600"/>
          </a:xfrm>
          <a:prstGeom prst="rect">
            <a:avLst/>
          </a:prstGeom>
          <a:noFill/>
          <a:ln w="9525">
            <a:noFill/>
            <a:miter lim="800000"/>
          </a:ln>
        </p:spPr>
        <p:txBody>
          <a:bodyPr anchor="b"/>
          <a:lstStyle>
            <a:lvl1pPr algn="ctr" rtl="0" eaLnBrk="0" fontAlgn="base" hangingPunct="0">
              <a:spcBef>
                <a:spcPct val="0"/>
              </a:spcBef>
              <a:spcAft>
                <a:spcPct val="0"/>
              </a:spcAft>
              <a:defRPr kumimoji="1" sz="3200" b="1">
                <a:solidFill>
                  <a:srgbClr val="FF00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3200" b="1">
                <a:solidFill>
                  <a:srgbClr val="FF0000"/>
                </a:solidFill>
                <a:effectLst>
                  <a:outerShdw blurRad="38100" dist="38100" dir="2700000" algn="tl">
                    <a:srgbClr val="C0C0C0"/>
                  </a:outerShdw>
                </a:effectLst>
                <a:latin typeface="Helvetica" pitchFamily="34" charset="0"/>
              </a:defRPr>
            </a:lvl2pPr>
            <a:lvl3pPr algn="ctr" rtl="0" eaLnBrk="0" fontAlgn="base" hangingPunct="0">
              <a:spcBef>
                <a:spcPct val="0"/>
              </a:spcBef>
              <a:spcAft>
                <a:spcPct val="0"/>
              </a:spcAft>
              <a:defRPr kumimoji="1" sz="3200" b="1">
                <a:solidFill>
                  <a:srgbClr val="FF0000"/>
                </a:solidFill>
                <a:effectLst>
                  <a:outerShdw blurRad="38100" dist="38100" dir="2700000" algn="tl">
                    <a:srgbClr val="C0C0C0"/>
                  </a:outerShdw>
                </a:effectLst>
                <a:latin typeface="Helvetica" pitchFamily="34" charset="0"/>
              </a:defRPr>
            </a:lvl3pPr>
            <a:lvl4pPr algn="ctr" rtl="0" eaLnBrk="0" fontAlgn="base" hangingPunct="0">
              <a:spcBef>
                <a:spcPct val="0"/>
              </a:spcBef>
              <a:spcAft>
                <a:spcPct val="0"/>
              </a:spcAft>
              <a:defRPr kumimoji="1" sz="3200" b="1">
                <a:solidFill>
                  <a:srgbClr val="FF0000"/>
                </a:solidFill>
                <a:effectLst>
                  <a:outerShdw blurRad="38100" dist="38100" dir="2700000" algn="tl">
                    <a:srgbClr val="C0C0C0"/>
                  </a:outerShdw>
                </a:effectLst>
                <a:latin typeface="Helvetica" pitchFamily="34" charset="0"/>
              </a:defRPr>
            </a:lvl4pPr>
            <a:lvl5pPr algn="ctr" rtl="0" eaLnBrk="0" fontAlgn="base" hangingPunct="0">
              <a:spcBef>
                <a:spcPct val="0"/>
              </a:spcBef>
              <a:spcAft>
                <a:spcPct val="0"/>
              </a:spcAft>
              <a:defRPr kumimoji="1" sz="3200" b="1">
                <a:solidFill>
                  <a:srgbClr val="FF0000"/>
                </a:solidFill>
                <a:effectLst>
                  <a:outerShdw blurRad="38100" dist="38100" dir="2700000" algn="tl">
                    <a:srgbClr val="C0C0C0"/>
                  </a:outerShdw>
                </a:effectLst>
                <a:latin typeface="Helvetica" pitchFamily="34" charset="0"/>
              </a:defRPr>
            </a:lvl5pPr>
            <a:lvl6pPr marL="457200" algn="ctr" rtl="0" eaLnBrk="0" fontAlgn="base" hangingPunct="0">
              <a:spcBef>
                <a:spcPct val="0"/>
              </a:spcBef>
              <a:spcAft>
                <a:spcPct val="0"/>
              </a:spcAft>
              <a:defRPr kumimoji="1" sz="3200" b="1">
                <a:solidFill>
                  <a:srgbClr val="FF0000"/>
                </a:solidFill>
                <a:effectLst>
                  <a:outerShdw blurRad="38100" dist="38100" dir="2700000" algn="tl">
                    <a:srgbClr val="C0C0C0"/>
                  </a:outerShdw>
                </a:effectLst>
                <a:latin typeface="Helvetica" pitchFamily="34" charset="0"/>
              </a:defRPr>
            </a:lvl6pPr>
            <a:lvl7pPr marL="914400" algn="ctr" rtl="0" eaLnBrk="0" fontAlgn="base" hangingPunct="0">
              <a:spcBef>
                <a:spcPct val="0"/>
              </a:spcBef>
              <a:spcAft>
                <a:spcPct val="0"/>
              </a:spcAft>
              <a:defRPr kumimoji="1" sz="3200" b="1">
                <a:solidFill>
                  <a:srgbClr val="FF0000"/>
                </a:solidFill>
                <a:effectLst>
                  <a:outerShdw blurRad="38100" dist="38100" dir="2700000" algn="tl">
                    <a:srgbClr val="C0C0C0"/>
                  </a:outerShdw>
                </a:effectLst>
                <a:latin typeface="Helvetica" pitchFamily="34" charset="0"/>
              </a:defRPr>
            </a:lvl7pPr>
            <a:lvl8pPr marL="1371600" algn="ctr" rtl="0" eaLnBrk="0" fontAlgn="base" hangingPunct="0">
              <a:spcBef>
                <a:spcPct val="0"/>
              </a:spcBef>
              <a:spcAft>
                <a:spcPct val="0"/>
              </a:spcAft>
              <a:defRPr kumimoji="1" sz="3200" b="1">
                <a:solidFill>
                  <a:srgbClr val="FF0000"/>
                </a:solidFill>
                <a:effectLst>
                  <a:outerShdw blurRad="38100" dist="38100" dir="2700000" algn="tl">
                    <a:srgbClr val="C0C0C0"/>
                  </a:outerShdw>
                </a:effectLst>
                <a:latin typeface="Helvetica" pitchFamily="34" charset="0"/>
              </a:defRPr>
            </a:lvl8pPr>
            <a:lvl9pPr marL="1828800" algn="ctr" rtl="0" eaLnBrk="0" fontAlgn="base" hangingPunct="0">
              <a:spcBef>
                <a:spcPct val="0"/>
              </a:spcBef>
              <a:spcAft>
                <a:spcPct val="0"/>
              </a:spcAft>
              <a:defRPr kumimoji="1" sz="3200" b="1">
                <a:solidFill>
                  <a:srgbClr val="FF0000"/>
                </a:solidFill>
                <a:effectLst>
                  <a:outerShdw blurRad="38100" dist="38100" dir="2700000" algn="tl">
                    <a:srgbClr val="C0C0C0"/>
                  </a:outerShdw>
                </a:effectLst>
                <a:latin typeface="Helvetica"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3200" b="1" i="0" u="none" strike="noStrike" kern="0" cap="none" spc="0" normalizeH="0" baseline="0" noProof="0" dirty="0">
                <a:ln>
                  <a:noFill/>
                </a:ln>
                <a:solidFill>
                  <a:srgbClr val="C00000"/>
                </a:solidFill>
                <a:effectLst/>
                <a:uLnTx/>
                <a:uFillTx/>
                <a:latin typeface="+mj-lt"/>
                <a:ea typeface="+mj-ea"/>
                <a:cs typeface="+mj-cs"/>
              </a:rPr>
              <a:t>教学要求</a:t>
            </a:r>
            <a:endParaRPr kumimoji="1" lang="zh-CN" altLang="en-US" sz="3200" b="1" i="0" u="none" strike="noStrike" kern="0" cap="none" spc="0" normalizeH="0" baseline="0" noProof="0" dirty="0">
              <a:ln>
                <a:noFill/>
              </a:ln>
              <a:solidFill>
                <a:srgbClr val="C00000"/>
              </a:solidFill>
              <a:effectLst/>
              <a:uLnTx/>
              <a:uFillTx/>
              <a:latin typeface="+mj-lt"/>
              <a:ea typeface="+mj-ea"/>
              <a:cs typeface="+mj-cs"/>
            </a:endParaRPr>
          </a:p>
        </p:txBody>
      </p:sp>
      <p:sp>
        <p:nvSpPr>
          <p:cNvPr id="4099" name="矩形 3"/>
          <p:cNvSpPr/>
          <p:nvPr/>
        </p:nvSpPr>
        <p:spPr>
          <a:xfrm>
            <a:off x="719138" y="1844675"/>
            <a:ext cx="7705725" cy="3786188"/>
          </a:xfrm>
          <a:prstGeom prst="rect">
            <a:avLst/>
          </a:prstGeom>
          <a:noFill/>
          <a:ln w="9525">
            <a:noFill/>
          </a:ln>
        </p:spPr>
        <p:txBody>
          <a:bodyPr>
            <a:spAutoFit/>
          </a:bodyPr>
          <a:p>
            <a:pPr marL="342900" indent="-342900">
              <a:buClr>
                <a:srgbClr val="FF3300"/>
              </a:buClr>
              <a:buFont typeface="Wingdings" panose="05000000000000000000" pitchFamily="2" charset="2"/>
              <a:buChar char="Ø"/>
            </a:pPr>
            <a:r>
              <a:rPr lang="zh-CN" altLang="en-US" sz="2400" dirty="0">
                <a:latin typeface="宋体" panose="02010600030101010101" pitchFamily="2" charset="-122"/>
              </a:rPr>
              <a:t>了解图的定义及相关的术语，掌握图的逻辑结构及其特点；</a:t>
            </a:r>
            <a:endParaRPr lang="zh-CN" altLang="en-US" sz="2400" dirty="0">
              <a:latin typeface="宋体" panose="02010600030101010101" pitchFamily="2" charset="-122"/>
            </a:endParaRPr>
          </a:p>
          <a:p>
            <a:pPr marL="342900" indent="-342900">
              <a:buClr>
                <a:srgbClr val="FF3300"/>
              </a:buClr>
              <a:buFont typeface="Wingdings" panose="05000000000000000000" pitchFamily="2" charset="2"/>
              <a:buChar char="Ø"/>
            </a:pPr>
            <a:r>
              <a:rPr lang="zh-CN" altLang="en-US" sz="2400" dirty="0">
                <a:latin typeface="宋体" panose="02010600030101010101" pitchFamily="2" charset="-122"/>
              </a:rPr>
              <a:t>了解图的存储方法，重点掌握图的邻接矩阵和邻接表存储结构；</a:t>
            </a:r>
            <a:endParaRPr lang="zh-CN" altLang="en-US" sz="2400" dirty="0">
              <a:latin typeface="宋体" panose="02010600030101010101" pitchFamily="2" charset="-122"/>
            </a:endParaRPr>
          </a:p>
          <a:p>
            <a:pPr marL="342900" indent="-342900">
              <a:buClr>
                <a:srgbClr val="FF3300"/>
              </a:buClr>
              <a:buFont typeface="Wingdings" panose="05000000000000000000" pitchFamily="2" charset="2"/>
              <a:buChar char="Ø"/>
            </a:pPr>
            <a:r>
              <a:rPr lang="zh-CN" altLang="en-US" sz="2400" dirty="0">
                <a:latin typeface="宋体" panose="02010600030101010101" pitchFamily="2" charset="-122"/>
              </a:rPr>
              <a:t>掌握图的遍历方法，重点掌握图的两种遍历算法的实现；</a:t>
            </a:r>
            <a:endParaRPr lang="zh-CN" altLang="en-US" sz="2400" dirty="0">
              <a:latin typeface="宋体" panose="02010600030101010101" pitchFamily="2" charset="-122"/>
            </a:endParaRPr>
          </a:p>
          <a:p>
            <a:pPr marL="342900" indent="-342900">
              <a:buClr>
                <a:srgbClr val="FF3300"/>
              </a:buClr>
              <a:buFont typeface="Wingdings" panose="05000000000000000000" pitchFamily="2" charset="2"/>
              <a:buChar char="Ø"/>
            </a:pPr>
            <a:r>
              <a:rPr lang="zh-CN" altLang="en-US" sz="2400" dirty="0">
                <a:latin typeface="宋体" panose="02010600030101010101" pitchFamily="2" charset="-122"/>
              </a:rPr>
              <a:t>了解图型结构的应用，关节点与双连通性求解算法、强连通性判定与强连通分支求解算法，重点掌握最小生成树算法、最短路径算法、拓扑排序和关键路径算法的基本思想、算法原理和实现过程。</a:t>
            </a:r>
            <a:endParaRPr lang="zh-CN" altLang="en-US" sz="2400" dirty="0">
              <a:latin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17410" name="Text Box 2"/>
          <p:cNvSpPr txBox="1"/>
          <p:nvPr/>
        </p:nvSpPr>
        <p:spPr>
          <a:xfrm>
            <a:off x="463550" y="908050"/>
            <a:ext cx="8216900" cy="5265738"/>
          </a:xfrm>
          <a:prstGeom prst="rect">
            <a:avLst/>
          </a:prstGeom>
          <a:noFill/>
          <a:ln w="9525">
            <a:noFill/>
          </a:ln>
        </p:spPr>
        <p:txBody>
          <a:bodyPr wrap="none" lIns="90000" tIns="46800" rIns="90000" bIns="46800">
            <a:spAutoFit/>
          </a:bodyPr>
          <a:p>
            <a:pPr eaLnBrk="1" hangingPunct="1">
              <a:lnSpc>
                <a:spcPct val="120000"/>
              </a:lnSpc>
            </a:pPr>
            <a:r>
              <a:rPr lang="en-US" altLang="zh-CN" sz="2000" b="0" dirty="0">
                <a:latin typeface="Times New Roman" panose="02020603050405020304" pitchFamily="18" charset="0"/>
              </a:rPr>
              <a:t>#define    INFINITY    INT_MAX</a:t>
            </a:r>
            <a:endParaRPr lang="en-US" altLang="zh-CN" sz="2000" b="0" dirty="0">
              <a:latin typeface="Times New Roman" panose="02020603050405020304" pitchFamily="18" charset="0"/>
            </a:endParaRPr>
          </a:p>
          <a:p>
            <a:pPr eaLnBrk="1" hangingPunct="1">
              <a:lnSpc>
                <a:spcPct val="120000"/>
              </a:lnSpc>
            </a:pPr>
            <a:r>
              <a:rPr lang="en-US" altLang="zh-CN" sz="2000" b="0" dirty="0">
                <a:latin typeface="Times New Roman" panose="02020603050405020304" pitchFamily="18" charset="0"/>
              </a:rPr>
              <a:t>#define    </a:t>
            </a:r>
            <a:r>
              <a:rPr lang="en-US" altLang="zh-CN" sz="2000" i="1" dirty="0">
                <a:latin typeface="Times New Roman" panose="02020603050405020304" pitchFamily="18" charset="0"/>
              </a:rPr>
              <a:t>MAX_VERTEX_NUM</a:t>
            </a:r>
            <a:r>
              <a:rPr lang="en-US" altLang="zh-CN" sz="2000" dirty="0">
                <a:latin typeface="Times New Roman" panose="02020603050405020304" pitchFamily="18" charset="0"/>
              </a:rPr>
              <a:t> </a:t>
            </a:r>
            <a:r>
              <a:rPr lang="en-US" altLang="zh-CN" sz="2000" b="0" dirty="0">
                <a:latin typeface="Times New Roman" panose="02020603050405020304" pitchFamily="18" charset="0"/>
              </a:rPr>
              <a:t>  20</a:t>
            </a:r>
            <a:endParaRPr lang="en-US" altLang="zh-CN" sz="2000" b="0" dirty="0">
              <a:latin typeface="Times New Roman" panose="02020603050405020304" pitchFamily="18" charset="0"/>
            </a:endParaRPr>
          </a:p>
          <a:p>
            <a:pPr eaLnBrk="1" hangingPunct="1">
              <a:lnSpc>
                <a:spcPct val="120000"/>
              </a:lnSpc>
            </a:pPr>
            <a:r>
              <a:rPr lang="en-US" altLang="zh-CN" sz="2000" b="0" dirty="0">
                <a:latin typeface="Times New Roman" panose="02020603050405020304" pitchFamily="18" charset="0"/>
              </a:rPr>
              <a:t>Typedef   enum { DG, DN, AG, AN }  </a:t>
            </a:r>
            <a:r>
              <a:rPr lang="en-US" altLang="zh-CN" sz="2000" b="0" u="sng" dirty="0">
                <a:latin typeface="Times New Roman" panose="02020603050405020304" pitchFamily="18" charset="0"/>
              </a:rPr>
              <a:t>GraphKind</a:t>
            </a:r>
            <a:r>
              <a:rPr lang="en-US" altLang="zh-CN" sz="2000" b="0" dirty="0">
                <a:latin typeface="Times New Roman" panose="02020603050405020304" pitchFamily="18" charset="0"/>
              </a:rPr>
              <a:t> ;</a:t>
            </a:r>
            <a:endParaRPr lang="en-US" altLang="zh-CN" sz="2000" b="0" dirty="0">
              <a:latin typeface="Times New Roman" panose="02020603050405020304" pitchFamily="18" charset="0"/>
            </a:endParaRPr>
          </a:p>
          <a:p>
            <a:pPr eaLnBrk="1" hangingPunct="1">
              <a:lnSpc>
                <a:spcPct val="120000"/>
              </a:lnSpc>
            </a:pPr>
            <a:r>
              <a:rPr lang="en-US" altLang="zh-CN" sz="2000" b="0" dirty="0">
                <a:latin typeface="Times New Roman" panose="02020603050405020304" pitchFamily="18" charset="0"/>
              </a:rPr>
              <a:t>Typedef   struct  ArcCell {</a:t>
            </a:r>
            <a:endParaRPr lang="en-US" altLang="zh-CN" sz="2000" b="0" dirty="0">
              <a:latin typeface="Times New Roman" panose="02020603050405020304" pitchFamily="18" charset="0"/>
            </a:endParaRPr>
          </a:p>
          <a:p>
            <a:pPr eaLnBrk="1" hangingPunct="1">
              <a:lnSpc>
                <a:spcPct val="120000"/>
              </a:lnSpc>
            </a:pPr>
            <a:r>
              <a:rPr lang="en-US" altLang="zh-CN" sz="2000" b="0" dirty="0">
                <a:latin typeface="Times New Roman" panose="02020603050405020304" pitchFamily="18" charset="0"/>
              </a:rPr>
              <a:t>                 VRType          adj ;</a:t>
            </a:r>
            <a:endParaRPr lang="en-US" altLang="zh-CN" sz="2000" b="0" dirty="0">
              <a:latin typeface="Times New Roman" panose="02020603050405020304" pitchFamily="18" charset="0"/>
            </a:endParaRPr>
          </a:p>
          <a:p>
            <a:pPr eaLnBrk="1" hangingPunct="1">
              <a:lnSpc>
                <a:spcPct val="120000"/>
              </a:lnSpc>
            </a:pPr>
            <a:r>
              <a:rPr lang="en-US" altLang="zh-CN" sz="2000" b="0" dirty="0">
                <a:latin typeface="Times New Roman" panose="02020603050405020304" pitchFamily="18" charset="0"/>
              </a:rPr>
              <a:t>                 InfoType       *info ; </a:t>
            </a:r>
            <a:endParaRPr lang="en-US" altLang="zh-CN" sz="2000" b="0" dirty="0">
              <a:latin typeface="Times New Roman" panose="02020603050405020304" pitchFamily="18" charset="0"/>
            </a:endParaRPr>
          </a:p>
          <a:p>
            <a:pPr eaLnBrk="1" hangingPunct="1">
              <a:lnSpc>
                <a:spcPct val="120000"/>
              </a:lnSpc>
            </a:pPr>
            <a:r>
              <a:rPr lang="en-US" altLang="zh-CN" sz="2000" b="0" dirty="0">
                <a:latin typeface="Times New Roman" panose="02020603050405020304" pitchFamily="18" charset="0"/>
              </a:rPr>
              <a:t> }  ArcCell  ,  </a:t>
            </a:r>
            <a:r>
              <a:rPr lang="en-US" altLang="zh-CN" sz="2000" dirty="0">
                <a:latin typeface="Times New Roman" panose="02020603050405020304" pitchFamily="18" charset="0"/>
              </a:rPr>
              <a:t>AdjMatrix[ </a:t>
            </a:r>
            <a:r>
              <a:rPr lang="en-US" altLang="zh-CN" sz="2000" i="1" dirty="0">
                <a:latin typeface="Times New Roman" panose="02020603050405020304" pitchFamily="18" charset="0"/>
              </a:rPr>
              <a:t>MAX_VERTEX_NUM</a:t>
            </a:r>
            <a:r>
              <a:rPr lang="en-US" altLang="zh-CN" sz="2000" dirty="0">
                <a:latin typeface="Times New Roman" panose="02020603050405020304" pitchFamily="18" charset="0"/>
              </a:rPr>
              <a:t>][</a:t>
            </a:r>
            <a:r>
              <a:rPr lang="en-US" altLang="zh-CN" sz="2000" i="1" dirty="0">
                <a:latin typeface="Times New Roman" panose="02020603050405020304" pitchFamily="18" charset="0"/>
              </a:rPr>
              <a:t>MAX_VERTEX_NUM</a:t>
            </a:r>
            <a:r>
              <a:rPr lang="en-US" altLang="zh-CN" sz="2000" dirty="0">
                <a:latin typeface="Times New Roman" panose="02020603050405020304" pitchFamily="18" charset="0"/>
              </a:rPr>
              <a:t>]</a:t>
            </a:r>
            <a:r>
              <a:rPr lang="en-US" altLang="zh-CN" sz="2000" b="0" dirty="0">
                <a:latin typeface="Times New Roman" panose="02020603050405020304" pitchFamily="18" charset="0"/>
              </a:rPr>
              <a:t> ;</a:t>
            </a:r>
            <a:endParaRPr lang="en-US" altLang="zh-CN" sz="2000" b="0" dirty="0">
              <a:latin typeface="Times New Roman" panose="02020603050405020304" pitchFamily="18" charset="0"/>
            </a:endParaRPr>
          </a:p>
          <a:p>
            <a:pPr eaLnBrk="1" hangingPunct="1">
              <a:lnSpc>
                <a:spcPct val="120000"/>
              </a:lnSpc>
            </a:pPr>
            <a:endParaRPr lang="en-US" altLang="zh-CN" sz="2000" b="0" dirty="0">
              <a:latin typeface="Times New Roman" panose="02020603050405020304" pitchFamily="18" charset="0"/>
            </a:endParaRPr>
          </a:p>
          <a:p>
            <a:pPr eaLnBrk="1" hangingPunct="1">
              <a:lnSpc>
                <a:spcPct val="120000"/>
              </a:lnSpc>
            </a:pPr>
            <a:r>
              <a:rPr lang="en-US" altLang="zh-CN" sz="2000" b="0" dirty="0">
                <a:latin typeface="Times New Roman" panose="02020603050405020304" pitchFamily="18" charset="0"/>
              </a:rPr>
              <a:t>Typedef   struct  {</a:t>
            </a:r>
            <a:endParaRPr lang="en-US" altLang="zh-CN" sz="2000" b="0" dirty="0">
              <a:latin typeface="Times New Roman" panose="02020603050405020304" pitchFamily="18" charset="0"/>
            </a:endParaRPr>
          </a:p>
          <a:p>
            <a:pPr eaLnBrk="1" hangingPunct="1">
              <a:lnSpc>
                <a:spcPct val="120000"/>
              </a:lnSpc>
            </a:pPr>
            <a:r>
              <a:rPr lang="en-US" altLang="zh-CN" sz="2000" b="0" dirty="0">
                <a:latin typeface="Times New Roman" panose="02020603050405020304" pitchFamily="18" charset="0"/>
              </a:rPr>
              <a:t>                VertexType     vex[</a:t>
            </a:r>
            <a:r>
              <a:rPr lang="en-US" altLang="zh-CN" sz="2000" i="1" dirty="0">
                <a:latin typeface="Times New Roman" panose="02020603050405020304" pitchFamily="18" charset="0"/>
              </a:rPr>
              <a:t>MAX_VERTEX_NUM</a:t>
            </a:r>
            <a:r>
              <a:rPr lang="en-US" altLang="zh-CN" sz="2000" b="0" dirty="0">
                <a:latin typeface="Times New Roman" panose="02020603050405020304" pitchFamily="18" charset="0"/>
              </a:rPr>
              <a:t>] ;</a:t>
            </a:r>
            <a:endParaRPr lang="en-US" altLang="zh-CN" sz="2000" b="0" dirty="0">
              <a:latin typeface="Times New Roman" panose="02020603050405020304" pitchFamily="18" charset="0"/>
            </a:endParaRPr>
          </a:p>
          <a:p>
            <a:pPr eaLnBrk="1" hangingPunct="1">
              <a:lnSpc>
                <a:spcPct val="120000"/>
              </a:lnSpc>
            </a:pPr>
            <a:r>
              <a:rPr lang="en-US" altLang="zh-CN" sz="2000" b="0" dirty="0">
                <a:latin typeface="Times New Roman" panose="02020603050405020304" pitchFamily="18" charset="0"/>
              </a:rPr>
              <a:t>                </a:t>
            </a:r>
            <a:r>
              <a:rPr lang="en-US" altLang="zh-CN" sz="2000" dirty="0">
                <a:latin typeface="Times New Roman" panose="02020603050405020304" pitchFamily="18" charset="0"/>
              </a:rPr>
              <a:t>AdjMatrix</a:t>
            </a:r>
            <a:r>
              <a:rPr lang="en-US" altLang="zh-CN" sz="2000" b="0" dirty="0">
                <a:latin typeface="Times New Roman" panose="02020603050405020304" pitchFamily="18" charset="0"/>
              </a:rPr>
              <a:t>      arcs ;</a:t>
            </a:r>
            <a:endParaRPr lang="en-US" altLang="zh-CN" sz="2000" b="0" dirty="0">
              <a:latin typeface="Times New Roman" panose="02020603050405020304" pitchFamily="18" charset="0"/>
            </a:endParaRPr>
          </a:p>
          <a:p>
            <a:pPr eaLnBrk="1" hangingPunct="1">
              <a:lnSpc>
                <a:spcPct val="120000"/>
              </a:lnSpc>
            </a:pPr>
            <a:r>
              <a:rPr lang="en-US" altLang="zh-CN" sz="2000" b="0" dirty="0">
                <a:latin typeface="Times New Roman" panose="02020603050405020304" pitchFamily="18" charset="0"/>
              </a:rPr>
              <a:t>                int                    vexnum , arcnum ;</a:t>
            </a:r>
            <a:endParaRPr lang="en-US" altLang="zh-CN" sz="2000" b="0" dirty="0">
              <a:latin typeface="Times New Roman" panose="02020603050405020304" pitchFamily="18" charset="0"/>
            </a:endParaRPr>
          </a:p>
          <a:p>
            <a:pPr eaLnBrk="1" hangingPunct="1">
              <a:lnSpc>
                <a:spcPct val="120000"/>
              </a:lnSpc>
            </a:pPr>
            <a:r>
              <a:rPr lang="en-US" altLang="zh-CN" sz="2000" b="0" dirty="0">
                <a:latin typeface="Times New Roman" panose="02020603050405020304" pitchFamily="18" charset="0"/>
              </a:rPr>
              <a:t>                </a:t>
            </a:r>
            <a:r>
              <a:rPr lang="en-US" altLang="zh-CN" sz="2000" b="0" u="sng" dirty="0">
                <a:latin typeface="Times New Roman" panose="02020603050405020304" pitchFamily="18" charset="0"/>
              </a:rPr>
              <a:t>GraphKind</a:t>
            </a:r>
            <a:r>
              <a:rPr lang="en-US" altLang="zh-CN" sz="2000" b="0" dirty="0">
                <a:latin typeface="Times New Roman" panose="02020603050405020304" pitchFamily="18" charset="0"/>
              </a:rPr>
              <a:t>       kind;</a:t>
            </a:r>
            <a:endParaRPr lang="en-US" altLang="zh-CN" sz="2000" b="0" dirty="0">
              <a:latin typeface="Times New Roman" panose="02020603050405020304" pitchFamily="18" charset="0"/>
            </a:endParaRPr>
          </a:p>
          <a:p>
            <a:pPr eaLnBrk="1" hangingPunct="1">
              <a:lnSpc>
                <a:spcPct val="120000"/>
              </a:lnSpc>
            </a:pPr>
            <a:r>
              <a:rPr lang="en-US" altLang="zh-CN" sz="2000" b="0" dirty="0">
                <a:latin typeface="Times New Roman" panose="02020603050405020304" pitchFamily="18" charset="0"/>
              </a:rPr>
              <a:t>}  Mgraph ;</a:t>
            </a:r>
            <a:endParaRPr lang="en-US" altLang="zh-CN" sz="2000" b="0" dirty="0">
              <a:latin typeface="Times New Roman" panose="02020603050405020304" pitchFamily="18" charset="0"/>
            </a:endParaRPr>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42" name="Text Box 2"/>
          <p:cNvSpPr txBox="1"/>
          <p:nvPr/>
        </p:nvSpPr>
        <p:spPr>
          <a:xfrm>
            <a:off x="619125" y="711200"/>
            <a:ext cx="593725" cy="585788"/>
          </a:xfrm>
          <a:prstGeom prst="rect">
            <a:avLst/>
          </a:prstGeom>
          <a:noFill/>
          <a:ln w="9525">
            <a:noFill/>
          </a:ln>
        </p:spPr>
        <p:txBody>
          <a:bodyPr wrap="none" lIns="90000" tIns="46800" rIns="90000" bIns="46800">
            <a:spAutoFit/>
          </a:bodyPr>
          <a:p>
            <a:pPr algn="ctr" eaLnBrk="1" hangingPunct="1"/>
            <a:r>
              <a:rPr lang="zh-CN" altLang="en-US" sz="3200" dirty="0">
                <a:solidFill>
                  <a:srgbClr val="C00000"/>
                </a:solidFill>
                <a:latin typeface="Times New Roman" panose="02020603050405020304" pitchFamily="18" charset="0"/>
              </a:rPr>
              <a:t>图</a:t>
            </a:r>
            <a:endParaRPr lang="zh-CN" altLang="en-US" sz="3200" dirty="0">
              <a:solidFill>
                <a:srgbClr val="C00000"/>
              </a:solidFill>
              <a:latin typeface="Times New Roman" panose="02020603050405020304" pitchFamily="18" charset="0"/>
            </a:endParaRPr>
          </a:p>
        </p:txBody>
      </p:sp>
      <p:grpSp>
        <p:nvGrpSpPr>
          <p:cNvPr id="78851" name="Group 3"/>
          <p:cNvGrpSpPr/>
          <p:nvPr/>
        </p:nvGrpSpPr>
        <p:grpSpPr>
          <a:xfrm>
            <a:off x="1568450" y="869950"/>
            <a:ext cx="3201988" cy="822325"/>
            <a:chOff x="1008" y="432"/>
            <a:chExt cx="2017" cy="518"/>
          </a:xfrm>
        </p:grpSpPr>
        <p:grpSp>
          <p:nvGrpSpPr>
            <p:cNvPr id="163875" name="Group 4"/>
            <p:cNvGrpSpPr/>
            <p:nvPr/>
          </p:nvGrpSpPr>
          <p:grpSpPr>
            <a:xfrm>
              <a:off x="1104" y="432"/>
              <a:ext cx="1921" cy="518"/>
              <a:chOff x="1077" y="480"/>
              <a:chExt cx="1921" cy="518"/>
            </a:xfrm>
          </p:grpSpPr>
          <p:sp>
            <p:nvSpPr>
              <p:cNvPr id="163877" name="Text Box 5"/>
              <p:cNvSpPr txBox="1"/>
              <p:nvPr/>
            </p:nvSpPr>
            <p:spPr>
              <a:xfrm>
                <a:off x="1077" y="592"/>
                <a:ext cx="1035" cy="327"/>
              </a:xfrm>
              <a:prstGeom prst="rect">
                <a:avLst/>
              </a:prstGeom>
              <a:noFill/>
              <a:ln w="9525">
                <a:noFill/>
              </a:ln>
            </p:spPr>
            <p:txBody>
              <a:bodyPr wrap="none" lIns="90000" tIns="46800" rIns="90000" bIns="46800">
                <a:spAutoFit/>
              </a:bodyPr>
              <a:p>
                <a:pPr algn="ctr" eaLnBrk="1" hangingPunct="1"/>
                <a:r>
                  <a:rPr lang="zh-CN" altLang="en-US" sz="2800" dirty="0">
                    <a:solidFill>
                      <a:srgbClr val="0000FF"/>
                    </a:solidFill>
                    <a:latin typeface="Times New Roman" panose="02020603050405020304" pitchFamily="18" charset="0"/>
                  </a:rPr>
                  <a:t>图的</a:t>
                </a:r>
                <a:r>
                  <a:rPr lang="en-US" altLang="zh-CN" sz="2800" dirty="0">
                    <a:solidFill>
                      <a:srgbClr val="0000FF"/>
                    </a:solidFill>
                    <a:latin typeface="Times New Roman" panose="02020603050405020304" pitchFamily="18" charset="0"/>
                  </a:rPr>
                  <a:t>ADT</a:t>
                </a:r>
                <a:endParaRPr lang="en-US" altLang="zh-CN" sz="2800" dirty="0">
                  <a:solidFill>
                    <a:srgbClr val="0000FF"/>
                  </a:solidFill>
                  <a:latin typeface="Times New Roman" panose="02020603050405020304" pitchFamily="18" charset="0"/>
                </a:endParaRPr>
              </a:p>
            </p:txBody>
          </p:sp>
          <p:sp>
            <p:nvSpPr>
              <p:cNvPr id="163878" name="Text Box 6"/>
              <p:cNvSpPr txBox="1"/>
              <p:nvPr/>
            </p:nvSpPr>
            <p:spPr>
              <a:xfrm>
                <a:off x="2112" y="480"/>
                <a:ext cx="886" cy="518"/>
              </a:xfrm>
              <a:prstGeom prst="rect">
                <a:avLst/>
              </a:prstGeom>
              <a:noFill/>
              <a:ln w="9525">
                <a:noFill/>
              </a:ln>
            </p:spPr>
            <p:txBody>
              <a:bodyPr wrap="none" lIns="90000" tIns="46800" rIns="90000" bIns="46800">
                <a:spAutoFit/>
              </a:bodyPr>
              <a:p>
                <a:pPr eaLnBrk="1" hangingPunct="1"/>
                <a:r>
                  <a:rPr lang="zh-CN" altLang="en-US" sz="2400" dirty="0">
                    <a:latin typeface="Times New Roman" panose="02020603050405020304" pitchFamily="18" charset="0"/>
                  </a:rPr>
                  <a:t>数学模型</a:t>
                </a:r>
                <a:endParaRPr lang="zh-CN" altLang="en-US" sz="2400" dirty="0">
                  <a:latin typeface="Times New Roman" panose="02020603050405020304" pitchFamily="18" charset="0"/>
                </a:endParaRPr>
              </a:p>
              <a:p>
                <a:pPr eaLnBrk="1" hangingPunct="1"/>
                <a:r>
                  <a:rPr lang="zh-CN" altLang="en-US" sz="2400" dirty="0">
                    <a:latin typeface="Times New Roman" panose="02020603050405020304" pitchFamily="18" charset="0"/>
                  </a:rPr>
                  <a:t>操作集</a:t>
                </a:r>
                <a:endParaRPr lang="zh-CN" altLang="en-US" sz="2400" dirty="0">
                  <a:latin typeface="Times New Roman" panose="02020603050405020304" pitchFamily="18" charset="0"/>
                </a:endParaRPr>
              </a:p>
            </p:txBody>
          </p:sp>
          <p:sp>
            <p:nvSpPr>
              <p:cNvPr id="163879" name="AutoShape 7"/>
              <p:cNvSpPr/>
              <p:nvPr/>
            </p:nvSpPr>
            <p:spPr>
              <a:xfrm>
                <a:off x="2104" y="632"/>
                <a:ext cx="48" cy="240"/>
              </a:xfrm>
              <a:prstGeom prst="leftBrace">
                <a:avLst>
                  <a:gd name="adj1" fmla="val 41666"/>
                  <a:gd name="adj2" fmla="val 50000"/>
                </a:avLst>
              </a:prstGeom>
              <a:noFill/>
              <a:ln w="28575" cap="flat" cmpd="sng">
                <a:solidFill>
                  <a:schemeClr val="tx1"/>
                </a:solidFill>
                <a:prstDash val="solid"/>
                <a:headEnd type="none" w="med" len="med"/>
                <a:tailEnd type="none" w="med" len="med"/>
              </a:ln>
            </p:spPr>
            <p:txBody>
              <a:bodyPr wrap="none" lIns="90000" tIns="46800" rIns="90000" bIns="46800" anchor="ctr" anchorCtr="0">
                <a:spAutoFit/>
              </a:bodyPr>
              <a:p>
                <a:pPr eaLnBrk="1" hangingPunct="1"/>
                <a:endParaRPr lang="zh-CN" altLang="en-US" dirty="0">
                  <a:latin typeface="Times New Roman" panose="02020603050405020304" pitchFamily="18" charset="0"/>
                </a:endParaRPr>
              </a:p>
            </p:txBody>
          </p:sp>
        </p:grpSp>
        <p:sp>
          <p:nvSpPr>
            <p:cNvPr id="163876" name="Oval 8"/>
            <p:cNvSpPr/>
            <p:nvPr/>
          </p:nvSpPr>
          <p:spPr>
            <a:xfrm>
              <a:off x="1008" y="672"/>
              <a:ext cx="96" cy="96"/>
            </a:xfrm>
            <a:prstGeom prst="ellipse">
              <a:avLst/>
            </a:prstGeom>
            <a:solidFill>
              <a:schemeClr val="accent1"/>
            </a:solidFill>
            <a:ln w="9525" cap="flat" cmpd="sng">
              <a:solidFill>
                <a:schemeClr val="bg1"/>
              </a:solidFill>
              <a:prstDash val="solid"/>
              <a:headEnd type="none" w="med" len="med"/>
              <a:tailEnd type="none" w="med" len="med"/>
            </a:ln>
          </p:spPr>
          <p:txBody>
            <a:bodyPr wrap="none" lIns="90000" tIns="46800" rIns="90000" bIns="46800" anchor="ctr" anchorCtr="0">
              <a:spAutoFit/>
            </a:bodyPr>
            <a:p>
              <a:pPr eaLnBrk="1" hangingPunct="1"/>
              <a:endParaRPr lang="zh-CN" altLang="en-US" dirty="0">
                <a:latin typeface="Times New Roman" panose="02020603050405020304" pitchFamily="18" charset="0"/>
              </a:endParaRPr>
            </a:p>
          </p:txBody>
        </p:sp>
      </p:grpSp>
      <p:grpSp>
        <p:nvGrpSpPr>
          <p:cNvPr id="78857" name="Group 9"/>
          <p:cNvGrpSpPr/>
          <p:nvPr/>
        </p:nvGrpSpPr>
        <p:grpSpPr>
          <a:xfrm>
            <a:off x="1568450" y="2546350"/>
            <a:ext cx="3867150" cy="822325"/>
            <a:chOff x="1008" y="1392"/>
            <a:chExt cx="2436" cy="518"/>
          </a:xfrm>
        </p:grpSpPr>
        <p:grpSp>
          <p:nvGrpSpPr>
            <p:cNvPr id="163869" name="Group 10"/>
            <p:cNvGrpSpPr/>
            <p:nvPr/>
          </p:nvGrpSpPr>
          <p:grpSpPr>
            <a:xfrm>
              <a:off x="1085" y="1392"/>
              <a:ext cx="2359" cy="518"/>
              <a:chOff x="1101" y="1392"/>
              <a:chExt cx="2359" cy="518"/>
            </a:xfrm>
          </p:grpSpPr>
          <p:sp>
            <p:nvSpPr>
              <p:cNvPr id="163871" name="Text Box 11"/>
              <p:cNvSpPr txBox="1"/>
              <p:nvPr/>
            </p:nvSpPr>
            <p:spPr>
              <a:xfrm>
                <a:off x="1101" y="1468"/>
                <a:ext cx="1464" cy="327"/>
              </a:xfrm>
              <a:prstGeom prst="rect">
                <a:avLst/>
              </a:prstGeom>
              <a:noFill/>
              <a:ln w="9525">
                <a:noFill/>
              </a:ln>
            </p:spPr>
            <p:txBody>
              <a:bodyPr wrap="none" lIns="90000" tIns="46800" rIns="90000" bIns="46800">
                <a:spAutoFit/>
              </a:bodyPr>
              <a:p>
                <a:pPr algn="ctr" eaLnBrk="1" hangingPunct="1"/>
                <a:r>
                  <a:rPr lang="zh-CN" altLang="en-US" sz="2800" dirty="0">
                    <a:solidFill>
                      <a:srgbClr val="0000FF"/>
                    </a:solidFill>
                    <a:latin typeface="Times New Roman" panose="02020603050405020304" pitchFamily="18" charset="0"/>
                  </a:rPr>
                  <a:t>图的存储结构</a:t>
                </a:r>
                <a:endParaRPr lang="zh-CN" altLang="en-US" sz="2800" dirty="0">
                  <a:solidFill>
                    <a:srgbClr val="0000FF"/>
                  </a:solidFill>
                  <a:latin typeface="Times New Roman" panose="02020603050405020304" pitchFamily="18" charset="0"/>
                </a:endParaRPr>
              </a:p>
            </p:txBody>
          </p:sp>
          <p:grpSp>
            <p:nvGrpSpPr>
              <p:cNvPr id="163872" name="Group 12"/>
              <p:cNvGrpSpPr/>
              <p:nvPr/>
            </p:nvGrpSpPr>
            <p:grpSpPr>
              <a:xfrm>
                <a:off x="2567" y="1392"/>
                <a:ext cx="893" cy="518"/>
                <a:chOff x="2576" y="2077"/>
                <a:chExt cx="893" cy="518"/>
              </a:xfrm>
            </p:grpSpPr>
            <p:sp>
              <p:nvSpPr>
                <p:cNvPr id="163873" name="Text Box 13"/>
                <p:cNvSpPr txBox="1"/>
                <p:nvPr/>
              </p:nvSpPr>
              <p:spPr>
                <a:xfrm>
                  <a:off x="2583" y="2077"/>
                  <a:ext cx="886" cy="518"/>
                </a:xfrm>
                <a:prstGeom prst="rect">
                  <a:avLst/>
                </a:prstGeom>
                <a:noFill/>
                <a:ln w="9525">
                  <a:noFill/>
                </a:ln>
              </p:spPr>
              <p:txBody>
                <a:bodyPr wrap="none" lIns="90000" tIns="46800" rIns="90000" bIns="46800">
                  <a:spAutoFit/>
                </a:bodyPr>
                <a:p>
                  <a:pPr eaLnBrk="1" hangingPunct="1"/>
                  <a:r>
                    <a:rPr lang="zh-CN" altLang="en-US" sz="2400" dirty="0">
                      <a:latin typeface="Times New Roman" panose="02020603050405020304" pitchFamily="18" charset="0"/>
                    </a:rPr>
                    <a:t>邻接矩阵</a:t>
                  </a:r>
                  <a:endParaRPr lang="zh-CN" altLang="en-US" sz="2400" dirty="0">
                    <a:latin typeface="Times New Roman" panose="02020603050405020304" pitchFamily="18" charset="0"/>
                  </a:endParaRPr>
                </a:p>
                <a:p>
                  <a:pPr eaLnBrk="1" hangingPunct="1"/>
                  <a:r>
                    <a:rPr lang="zh-CN" altLang="en-US" sz="2400" dirty="0">
                      <a:latin typeface="Times New Roman" panose="02020603050405020304" pitchFamily="18" charset="0"/>
                    </a:rPr>
                    <a:t>邻接表</a:t>
                  </a:r>
                  <a:endParaRPr lang="zh-CN" altLang="en-US" sz="2400" dirty="0">
                    <a:latin typeface="Times New Roman" panose="02020603050405020304" pitchFamily="18" charset="0"/>
                  </a:endParaRPr>
                </a:p>
              </p:txBody>
            </p:sp>
            <p:sp>
              <p:nvSpPr>
                <p:cNvPr id="163874" name="AutoShape 14"/>
                <p:cNvSpPr/>
                <p:nvPr/>
              </p:nvSpPr>
              <p:spPr>
                <a:xfrm>
                  <a:off x="2576" y="2208"/>
                  <a:ext cx="48" cy="288"/>
                </a:xfrm>
                <a:prstGeom prst="leftBrace">
                  <a:avLst>
                    <a:gd name="adj1" fmla="val 50000"/>
                    <a:gd name="adj2" fmla="val 50000"/>
                  </a:avLst>
                </a:prstGeom>
                <a:noFill/>
                <a:ln w="28575" cap="flat" cmpd="sng">
                  <a:solidFill>
                    <a:schemeClr val="tx1"/>
                  </a:solidFill>
                  <a:prstDash val="solid"/>
                  <a:headEnd type="none" w="med" len="med"/>
                  <a:tailEnd type="none" w="med" len="med"/>
                </a:ln>
              </p:spPr>
              <p:txBody>
                <a:bodyPr wrap="none" lIns="90000" tIns="46800" rIns="90000" bIns="46800" anchor="ctr" anchorCtr="0">
                  <a:spAutoFit/>
                </a:bodyPr>
                <a:p>
                  <a:pPr eaLnBrk="1" hangingPunct="1"/>
                  <a:endParaRPr lang="zh-CN" altLang="en-US" dirty="0">
                    <a:latin typeface="Times New Roman" panose="02020603050405020304" pitchFamily="18" charset="0"/>
                  </a:endParaRPr>
                </a:p>
              </p:txBody>
            </p:sp>
          </p:grpSp>
        </p:grpSp>
        <p:sp>
          <p:nvSpPr>
            <p:cNvPr id="163870" name="Oval 15"/>
            <p:cNvSpPr/>
            <p:nvPr/>
          </p:nvSpPr>
          <p:spPr>
            <a:xfrm>
              <a:off x="1008" y="1584"/>
              <a:ext cx="96" cy="96"/>
            </a:xfrm>
            <a:prstGeom prst="ellipse">
              <a:avLst/>
            </a:prstGeom>
            <a:solidFill>
              <a:schemeClr val="accent1"/>
            </a:solidFill>
            <a:ln w="9525" cap="flat" cmpd="sng">
              <a:solidFill>
                <a:schemeClr val="bg1"/>
              </a:solidFill>
              <a:prstDash val="solid"/>
              <a:headEnd type="none" w="med" len="med"/>
              <a:tailEnd type="none" w="med" len="med"/>
            </a:ln>
          </p:spPr>
          <p:txBody>
            <a:bodyPr wrap="none" lIns="90000" tIns="46800" rIns="90000" bIns="46800" anchor="ctr" anchorCtr="0">
              <a:spAutoFit/>
            </a:bodyPr>
            <a:p>
              <a:pPr eaLnBrk="1" hangingPunct="1"/>
              <a:endParaRPr lang="zh-CN" altLang="en-US" dirty="0">
                <a:latin typeface="Times New Roman" panose="02020603050405020304" pitchFamily="18" charset="0"/>
              </a:endParaRPr>
            </a:p>
          </p:txBody>
        </p:sp>
      </p:grpSp>
      <p:grpSp>
        <p:nvGrpSpPr>
          <p:cNvPr id="78864" name="Group 16"/>
          <p:cNvGrpSpPr/>
          <p:nvPr/>
        </p:nvGrpSpPr>
        <p:grpSpPr>
          <a:xfrm>
            <a:off x="1568450" y="1885950"/>
            <a:ext cx="5740400" cy="519113"/>
            <a:chOff x="1008" y="976"/>
            <a:chExt cx="3616" cy="327"/>
          </a:xfrm>
        </p:grpSpPr>
        <p:sp>
          <p:nvSpPr>
            <p:cNvPr id="163867" name="Text Box 17"/>
            <p:cNvSpPr txBox="1"/>
            <p:nvPr/>
          </p:nvSpPr>
          <p:spPr>
            <a:xfrm>
              <a:off x="1082" y="976"/>
              <a:ext cx="3542" cy="327"/>
            </a:xfrm>
            <a:prstGeom prst="rect">
              <a:avLst/>
            </a:prstGeom>
            <a:noFill/>
            <a:ln w="9525">
              <a:noFill/>
            </a:ln>
          </p:spPr>
          <p:txBody>
            <a:bodyPr wrap="none" lIns="90000" tIns="46800" rIns="90000" bIns="46800">
              <a:spAutoFit/>
            </a:bodyPr>
            <a:p>
              <a:pPr algn="ctr" eaLnBrk="1" hangingPunct="1"/>
              <a:r>
                <a:rPr lang="zh-CN" altLang="en-US" sz="2800" dirty="0">
                  <a:solidFill>
                    <a:srgbClr val="0000FF"/>
                  </a:solidFill>
                  <a:latin typeface="Times New Roman" panose="02020603050405020304" pitchFamily="18" charset="0"/>
                </a:rPr>
                <a:t>有向图    无向图    有向网     无向网</a:t>
              </a:r>
              <a:endParaRPr lang="zh-CN" altLang="en-US" sz="2800" dirty="0">
                <a:solidFill>
                  <a:srgbClr val="0000FF"/>
                </a:solidFill>
                <a:latin typeface="Times New Roman" panose="02020603050405020304" pitchFamily="18" charset="0"/>
              </a:endParaRPr>
            </a:p>
          </p:txBody>
        </p:sp>
        <p:sp>
          <p:nvSpPr>
            <p:cNvPr id="163868" name="Oval 18"/>
            <p:cNvSpPr/>
            <p:nvPr/>
          </p:nvSpPr>
          <p:spPr>
            <a:xfrm>
              <a:off x="1008" y="1104"/>
              <a:ext cx="96" cy="96"/>
            </a:xfrm>
            <a:prstGeom prst="ellipse">
              <a:avLst/>
            </a:prstGeom>
            <a:solidFill>
              <a:schemeClr val="accent1"/>
            </a:solidFill>
            <a:ln w="9525" cap="flat" cmpd="sng">
              <a:solidFill>
                <a:schemeClr val="bg1"/>
              </a:solidFill>
              <a:prstDash val="solid"/>
              <a:headEnd type="none" w="med" len="med"/>
              <a:tailEnd type="none" w="med" len="med"/>
            </a:ln>
          </p:spPr>
          <p:txBody>
            <a:bodyPr wrap="none" lIns="90000" tIns="46800" rIns="90000" bIns="46800" anchor="ctr" anchorCtr="0">
              <a:spAutoFit/>
            </a:bodyPr>
            <a:p>
              <a:pPr eaLnBrk="1" hangingPunct="1"/>
              <a:endParaRPr lang="zh-CN" altLang="en-US" dirty="0">
                <a:latin typeface="Times New Roman" panose="02020603050405020304" pitchFamily="18" charset="0"/>
              </a:endParaRPr>
            </a:p>
          </p:txBody>
        </p:sp>
      </p:grpSp>
      <p:grpSp>
        <p:nvGrpSpPr>
          <p:cNvPr id="78867" name="Group 19"/>
          <p:cNvGrpSpPr/>
          <p:nvPr/>
        </p:nvGrpSpPr>
        <p:grpSpPr>
          <a:xfrm>
            <a:off x="1568450" y="3536950"/>
            <a:ext cx="3940175" cy="822325"/>
            <a:chOff x="1008" y="2016"/>
            <a:chExt cx="2482" cy="518"/>
          </a:xfrm>
        </p:grpSpPr>
        <p:grpSp>
          <p:nvGrpSpPr>
            <p:cNvPr id="163861" name="Group 20"/>
            <p:cNvGrpSpPr/>
            <p:nvPr/>
          </p:nvGrpSpPr>
          <p:grpSpPr>
            <a:xfrm>
              <a:off x="1086" y="2016"/>
              <a:ext cx="2404" cy="518"/>
              <a:chOff x="1102" y="2016"/>
              <a:chExt cx="2404" cy="518"/>
            </a:xfrm>
          </p:grpSpPr>
          <p:sp>
            <p:nvSpPr>
              <p:cNvPr id="163863" name="Text Box 21"/>
              <p:cNvSpPr txBox="1"/>
              <p:nvPr/>
            </p:nvSpPr>
            <p:spPr>
              <a:xfrm>
                <a:off x="1102" y="2073"/>
                <a:ext cx="1014" cy="327"/>
              </a:xfrm>
              <a:prstGeom prst="rect">
                <a:avLst/>
              </a:prstGeom>
              <a:noFill/>
              <a:ln w="9525">
                <a:noFill/>
              </a:ln>
            </p:spPr>
            <p:txBody>
              <a:bodyPr wrap="none" lIns="90000" tIns="46800" rIns="90000" bIns="46800">
                <a:spAutoFit/>
              </a:bodyPr>
              <a:p>
                <a:pPr algn="ctr" eaLnBrk="1" hangingPunct="1"/>
                <a:r>
                  <a:rPr lang="zh-CN" altLang="en-US" sz="2800" dirty="0">
                    <a:solidFill>
                      <a:srgbClr val="0000FF"/>
                    </a:solidFill>
                    <a:latin typeface="Times New Roman" panose="02020603050405020304" pitchFamily="18" charset="0"/>
                  </a:rPr>
                  <a:t>图的遍历</a:t>
                </a:r>
                <a:endParaRPr lang="zh-CN" altLang="en-US" sz="2800" dirty="0">
                  <a:solidFill>
                    <a:srgbClr val="0000FF"/>
                  </a:solidFill>
                  <a:latin typeface="Times New Roman" panose="02020603050405020304" pitchFamily="18" charset="0"/>
                </a:endParaRPr>
              </a:p>
            </p:txBody>
          </p:sp>
          <p:grpSp>
            <p:nvGrpSpPr>
              <p:cNvPr id="163864" name="Group 22"/>
              <p:cNvGrpSpPr/>
              <p:nvPr/>
            </p:nvGrpSpPr>
            <p:grpSpPr>
              <a:xfrm>
                <a:off x="2128" y="2016"/>
                <a:ext cx="1378" cy="518"/>
                <a:chOff x="2048" y="3386"/>
                <a:chExt cx="1378" cy="518"/>
              </a:xfrm>
            </p:grpSpPr>
            <p:sp>
              <p:nvSpPr>
                <p:cNvPr id="163865" name="Text Box 23"/>
                <p:cNvSpPr txBox="1"/>
                <p:nvPr/>
              </p:nvSpPr>
              <p:spPr>
                <a:xfrm>
                  <a:off x="2049" y="3386"/>
                  <a:ext cx="1377" cy="518"/>
                </a:xfrm>
                <a:prstGeom prst="rect">
                  <a:avLst/>
                </a:prstGeom>
                <a:noFill/>
                <a:ln w="9525">
                  <a:noFill/>
                </a:ln>
              </p:spPr>
              <p:txBody>
                <a:bodyPr wrap="none" lIns="90000" tIns="46800" rIns="90000" bIns="46800">
                  <a:spAutoFit/>
                </a:bodyPr>
                <a:p>
                  <a:pPr algn="ctr" eaLnBrk="1" hangingPunct="1"/>
                  <a:r>
                    <a:rPr lang="zh-CN" altLang="en-US" sz="2400" dirty="0">
                      <a:latin typeface="Times New Roman" panose="02020603050405020304" pitchFamily="18" charset="0"/>
                    </a:rPr>
                    <a:t>深度优先</a:t>
                  </a:r>
                  <a:r>
                    <a:rPr lang="en-US" altLang="zh-CN" sz="2400" dirty="0">
                      <a:latin typeface="Times New Roman" panose="02020603050405020304" pitchFamily="18" charset="0"/>
                    </a:rPr>
                    <a:t>(DFS)</a:t>
                  </a:r>
                  <a:endParaRPr lang="en-US" altLang="zh-CN" sz="2400" dirty="0">
                    <a:latin typeface="Times New Roman" panose="02020603050405020304" pitchFamily="18" charset="0"/>
                  </a:endParaRPr>
                </a:p>
                <a:p>
                  <a:pPr algn="ctr" eaLnBrk="1" hangingPunct="1"/>
                  <a:r>
                    <a:rPr lang="zh-CN" altLang="en-US" sz="2400" dirty="0">
                      <a:latin typeface="Times New Roman" panose="02020603050405020304" pitchFamily="18" charset="0"/>
                    </a:rPr>
                    <a:t>广度优先</a:t>
                  </a:r>
                  <a:r>
                    <a:rPr lang="en-US" altLang="zh-CN" sz="2400" dirty="0">
                      <a:latin typeface="Times New Roman" panose="02020603050405020304" pitchFamily="18" charset="0"/>
                    </a:rPr>
                    <a:t>(BFS)</a:t>
                  </a:r>
                  <a:endParaRPr lang="en-US" altLang="zh-CN" sz="2400" dirty="0">
                    <a:latin typeface="Times New Roman" panose="02020603050405020304" pitchFamily="18" charset="0"/>
                  </a:endParaRPr>
                </a:p>
              </p:txBody>
            </p:sp>
            <p:sp>
              <p:nvSpPr>
                <p:cNvPr id="163866" name="AutoShape 24"/>
                <p:cNvSpPr/>
                <p:nvPr/>
              </p:nvSpPr>
              <p:spPr>
                <a:xfrm>
                  <a:off x="2048" y="3512"/>
                  <a:ext cx="48" cy="240"/>
                </a:xfrm>
                <a:prstGeom prst="leftBrace">
                  <a:avLst>
                    <a:gd name="adj1" fmla="val 41666"/>
                    <a:gd name="adj2" fmla="val 50000"/>
                  </a:avLst>
                </a:prstGeom>
                <a:noFill/>
                <a:ln w="28575" cap="flat" cmpd="sng">
                  <a:solidFill>
                    <a:schemeClr val="tx1"/>
                  </a:solidFill>
                  <a:prstDash val="solid"/>
                  <a:headEnd type="none" w="med" len="med"/>
                  <a:tailEnd type="none" w="med" len="med"/>
                </a:ln>
              </p:spPr>
              <p:txBody>
                <a:bodyPr wrap="none" lIns="90000" tIns="46800" rIns="90000" bIns="46800" anchor="ctr" anchorCtr="0">
                  <a:spAutoFit/>
                </a:bodyPr>
                <a:p>
                  <a:pPr eaLnBrk="1" hangingPunct="1"/>
                  <a:endParaRPr lang="zh-CN" altLang="en-US" dirty="0">
                    <a:latin typeface="Times New Roman" panose="02020603050405020304" pitchFamily="18" charset="0"/>
                  </a:endParaRPr>
                </a:p>
              </p:txBody>
            </p:sp>
          </p:grpSp>
        </p:grpSp>
        <p:sp>
          <p:nvSpPr>
            <p:cNvPr id="163862" name="Oval 25"/>
            <p:cNvSpPr/>
            <p:nvPr/>
          </p:nvSpPr>
          <p:spPr>
            <a:xfrm>
              <a:off x="1008" y="2192"/>
              <a:ext cx="96" cy="96"/>
            </a:xfrm>
            <a:prstGeom prst="ellipse">
              <a:avLst/>
            </a:prstGeom>
            <a:solidFill>
              <a:schemeClr val="accent1"/>
            </a:solidFill>
            <a:ln w="9525" cap="flat" cmpd="sng">
              <a:solidFill>
                <a:schemeClr val="bg1"/>
              </a:solidFill>
              <a:prstDash val="solid"/>
              <a:headEnd type="none" w="med" len="med"/>
              <a:tailEnd type="none" w="med" len="med"/>
            </a:ln>
          </p:spPr>
          <p:txBody>
            <a:bodyPr wrap="none" lIns="90000" tIns="46800" rIns="90000" bIns="46800" anchor="ctr" anchorCtr="0">
              <a:spAutoFit/>
            </a:bodyPr>
            <a:p>
              <a:pPr eaLnBrk="1" hangingPunct="1"/>
              <a:endParaRPr lang="zh-CN" altLang="en-US" dirty="0">
                <a:latin typeface="Times New Roman" panose="02020603050405020304" pitchFamily="18" charset="0"/>
              </a:endParaRPr>
            </a:p>
          </p:txBody>
        </p:sp>
      </p:grpSp>
      <p:grpSp>
        <p:nvGrpSpPr>
          <p:cNvPr id="78874" name="Group 26"/>
          <p:cNvGrpSpPr/>
          <p:nvPr/>
        </p:nvGrpSpPr>
        <p:grpSpPr>
          <a:xfrm>
            <a:off x="1568450" y="4603750"/>
            <a:ext cx="2062163" cy="519113"/>
            <a:chOff x="1008" y="2688"/>
            <a:chExt cx="1299" cy="327"/>
          </a:xfrm>
        </p:grpSpPr>
        <p:sp>
          <p:nvSpPr>
            <p:cNvPr id="163859" name="Text Box 27"/>
            <p:cNvSpPr txBox="1"/>
            <p:nvPr/>
          </p:nvSpPr>
          <p:spPr>
            <a:xfrm>
              <a:off x="1068" y="2688"/>
              <a:ext cx="1239" cy="327"/>
            </a:xfrm>
            <a:prstGeom prst="rect">
              <a:avLst/>
            </a:prstGeom>
            <a:noFill/>
            <a:ln w="9525">
              <a:noFill/>
            </a:ln>
          </p:spPr>
          <p:txBody>
            <a:bodyPr wrap="none" lIns="90000" tIns="46800" rIns="90000" bIns="46800">
              <a:spAutoFit/>
            </a:bodyPr>
            <a:p>
              <a:pPr algn="ctr" eaLnBrk="1" hangingPunct="1"/>
              <a:r>
                <a:rPr lang="zh-CN" altLang="en-US" sz="2800" dirty="0">
                  <a:solidFill>
                    <a:srgbClr val="0000FF"/>
                  </a:solidFill>
                  <a:latin typeface="Times New Roman" panose="02020603050405020304" pitchFamily="18" charset="0"/>
                </a:rPr>
                <a:t>最小生成树</a:t>
              </a:r>
              <a:endParaRPr lang="zh-CN" altLang="en-US" sz="2800" dirty="0">
                <a:solidFill>
                  <a:srgbClr val="0000FF"/>
                </a:solidFill>
                <a:latin typeface="Times New Roman" panose="02020603050405020304" pitchFamily="18" charset="0"/>
              </a:endParaRPr>
            </a:p>
          </p:txBody>
        </p:sp>
        <p:sp>
          <p:nvSpPr>
            <p:cNvPr id="163860" name="Oval 28"/>
            <p:cNvSpPr/>
            <p:nvPr/>
          </p:nvSpPr>
          <p:spPr>
            <a:xfrm>
              <a:off x="1008" y="2816"/>
              <a:ext cx="96" cy="96"/>
            </a:xfrm>
            <a:prstGeom prst="ellipse">
              <a:avLst/>
            </a:prstGeom>
            <a:solidFill>
              <a:schemeClr val="accent1"/>
            </a:solidFill>
            <a:ln w="9525" cap="flat" cmpd="sng">
              <a:solidFill>
                <a:schemeClr val="bg1"/>
              </a:solidFill>
              <a:prstDash val="solid"/>
              <a:headEnd type="none" w="med" len="med"/>
              <a:tailEnd type="none" w="med" len="med"/>
            </a:ln>
          </p:spPr>
          <p:txBody>
            <a:bodyPr wrap="none" lIns="90000" tIns="46800" rIns="90000" bIns="46800" anchor="ctr" anchorCtr="0">
              <a:spAutoFit/>
            </a:bodyPr>
            <a:p>
              <a:pPr eaLnBrk="1" hangingPunct="1"/>
              <a:endParaRPr lang="zh-CN" altLang="en-US" dirty="0">
                <a:latin typeface="Times New Roman" panose="02020603050405020304" pitchFamily="18" charset="0"/>
              </a:endParaRPr>
            </a:p>
          </p:txBody>
        </p:sp>
      </p:grpSp>
      <p:grpSp>
        <p:nvGrpSpPr>
          <p:cNvPr id="78877" name="Group 29"/>
          <p:cNvGrpSpPr/>
          <p:nvPr/>
        </p:nvGrpSpPr>
        <p:grpSpPr>
          <a:xfrm>
            <a:off x="1555750" y="5160963"/>
            <a:ext cx="1730375" cy="519112"/>
            <a:chOff x="1000" y="3039"/>
            <a:chExt cx="1090" cy="327"/>
          </a:xfrm>
        </p:grpSpPr>
        <p:sp>
          <p:nvSpPr>
            <p:cNvPr id="163857" name="Text Box 30"/>
            <p:cNvSpPr txBox="1"/>
            <p:nvPr/>
          </p:nvSpPr>
          <p:spPr>
            <a:xfrm>
              <a:off x="1076" y="3039"/>
              <a:ext cx="1014" cy="327"/>
            </a:xfrm>
            <a:prstGeom prst="rect">
              <a:avLst/>
            </a:prstGeom>
            <a:noFill/>
            <a:ln w="9525">
              <a:noFill/>
            </a:ln>
          </p:spPr>
          <p:txBody>
            <a:bodyPr wrap="none" lIns="90000" tIns="46800" rIns="90000" bIns="46800">
              <a:spAutoFit/>
            </a:bodyPr>
            <a:p>
              <a:pPr algn="ctr" eaLnBrk="1" hangingPunct="1"/>
              <a:r>
                <a:rPr lang="zh-CN" altLang="en-US" sz="2800" dirty="0">
                  <a:solidFill>
                    <a:srgbClr val="0000FF"/>
                  </a:solidFill>
                  <a:latin typeface="Times New Roman" panose="02020603050405020304" pitchFamily="18" charset="0"/>
                </a:rPr>
                <a:t>拓扑序列</a:t>
              </a:r>
              <a:endParaRPr lang="zh-CN" altLang="en-US" sz="2800" dirty="0">
                <a:solidFill>
                  <a:srgbClr val="0000FF"/>
                </a:solidFill>
                <a:latin typeface="Times New Roman" panose="02020603050405020304" pitchFamily="18" charset="0"/>
              </a:endParaRPr>
            </a:p>
          </p:txBody>
        </p:sp>
        <p:sp>
          <p:nvSpPr>
            <p:cNvPr id="163858" name="Oval 31"/>
            <p:cNvSpPr/>
            <p:nvPr/>
          </p:nvSpPr>
          <p:spPr>
            <a:xfrm>
              <a:off x="1000" y="3168"/>
              <a:ext cx="96" cy="96"/>
            </a:xfrm>
            <a:prstGeom prst="ellipse">
              <a:avLst/>
            </a:prstGeom>
            <a:solidFill>
              <a:schemeClr val="accent1"/>
            </a:solidFill>
            <a:ln w="9525" cap="flat" cmpd="sng">
              <a:solidFill>
                <a:schemeClr val="bg1"/>
              </a:solidFill>
              <a:prstDash val="solid"/>
              <a:headEnd type="none" w="med" len="med"/>
              <a:tailEnd type="none" w="med" len="med"/>
            </a:ln>
          </p:spPr>
          <p:txBody>
            <a:bodyPr wrap="none" lIns="90000" tIns="46800" rIns="90000" bIns="46800" anchor="ctr" anchorCtr="0">
              <a:spAutoFit/>
            </a:bodyPr>
            <a:p>
              <a:pPr eaLnBrk="1" hangingPunct="1"/>
              <a:endParaRPr lang="zh-CN" altLang="en-US" dirty="0">
                <a:latin typeface="Times New Roman" panose="02020603050405020304" pitchFamily="18" charset="0"/>
              </a:endParaRPr>
            </a:p>
          </p:txBody>
        </p:sp>
      </p:grpSp>
      <p:grpSp>
        <p:nvGrpSpPr>
          <p:cNvPr id="78880" name="Group 32"/>
          <p:cNvGrpSpPr/>
          <p:nvPr/>
        </p:nvGrpSpPr>
        <p:grpSpPr>
          <a:xfrm>
            <a:off x="1555750" y="5630863"/>
            <a:ext cx="5675313" cy="822325"/>
            <a:chOff x="1000" y="3287"/>
            <a:chExt cx="3575" cy="518"/>
          </a:xfrm>
        </p:grpSpPr>
        <p:grpSp>
          <p:nvGrpSpPr>
            <p:cNvPr id="163852" name="Group 33"/>
            <p:cNvGrpSpPr/>
            <p:nvPr/>
          </p:nvGrpSpPr>
          <p:grpSpPr>
            <a:xfrm>
              <a:off x="1068" y="3287"/>
              <a:ext cx="3507" cy="518"/>
              <a:chOff x="1244" y="3277"/>
              <a:chExt cx="3507" cy="518"/>
            </a:xfrm>
          </p:grpSpPr>
          <p:sp>
            <p:nvSpPr>
              <p:cNvPr id="163854" name="Text Box 34"/>
              <p:cNvSpPr txBox="1"/>
              <p:nvPr/>
            </p:nvSpPr>
            <p:spPr>
              <a:xfrm>
                <a:off x="1244" y="3351"/>
                <a:ext cx="1014" cy="327"/>
              </a:xfrm>
              <a:prstGeom prst="rect">
                <a:avLst/>
              </a:prstGeom>
              <a:noFill/>
              <a:ln w="9525">
                <a:noFill/>
              </a:ln>
            </p:spPr>
            <p:txBody>
              <a:bodyPr wrap="none" lIns="90000" tIns="46800" rIns="90000" bIns="46800">
                <a:spAutoFit/>
              </a:bodyPr>
              <a:p>
                <a:pPr algn="ctr" eaLnBrk="1" hangingPunct="1"/>
                <a:r>
                  <a:rPr lang="zh-CN" altLang="en-US" sz="2800" dirty="0">
                    <a:solidFill>
                      <a:srgbClr val="0000FF"/>
                    </a:solidFill>
                    <a:latin typeface="Times New Roman" panose="02020603050405020304" pitchFamily="18" charset="0"/>
                  </a:rPr>
                  <a:t>最短路径</a:t>
                </a:r>
                <a:endParaRPr lang="zh-CN" altLang="en-US" sz="2800" dirty="0">
                  <a:solidFill>
                    <a:srgbClr val="0000FF"/>
                  </a:solidFill>
                  <a:latin typeface="Times New Roman" panose="02020603050405020304" pitchFamily="18" charset="0"/>
                </a:endParaRPr>
              </a:p>
            </p:txBody>
          </p:sp>
          <p:sp>
            <p:nvSpPr>
              <p:cNvPr id="163855" name="Text Box 35"/>
              <p:cNvSpPr txBox="1"/>
              <p:nvPr/>
            </p:nvSpPr>
            <p:spPr>
              <a:xfrm>
                <a:off x="2238" y="3277"/>
                <a:ext cx="2513" cy="518"/>
              </a:xfrm>
              <a:prstGeom prst="rect">
                <a:avLst/>
              </a:prstGeom>
              <a:noFill/>
              <a:ln w="9525">
                <a:noFill/>
              </a:ln>
            </p:spPr>
            <p:txBody>
              <a:bodyPr wrap="none" lIns="90000" tIns="46800" rIns="90000" bIns="46800">
                <a:spAutoFit/>
              </a:bodyPr>
              <a:p>
                <a:pPr eaLnBrk="1" hangingPunct="1"/>
                <a:r>
                  <a:rPr lang="zh-CN" altLang="en-US" sz="2400" dirty="0">
                    <a:latin typeface="Times New Roman" panose="02020603050405020304" pitchFamily="18" charset="0"/>
                  </a:rPr>
                  <a:t>单源最短路径</a:t>
                </a:r>
                <a:r>
                  <a:rPr lang="en-US" altLang="zh-CN" sz="2400" dirty="0">
                    <a:latin typeface="Times New Roman" panose="02020603050405020304" pitchFamily="18" charset="0"/>
                  </a:rPr>
                  <a:t>Dijkstra</a:t>
                </a:r>
                <a:endParaRPr lang="en-US" altLang="zh-CN" sz="2400" dirty="0">
                  <a:latin typeface="Times New Roman" panose="02020603050405020304" pitchFamily="18" charset="0"/>
                </a:endParaRPr>
              </a:p>
              <a:p>
                <a:pPr eaLnBrk="1" hangingPunct="1"/>
                <a:r>
                  <a:rPr lang="zh-CN" altLang="en-US" sz="2400" dirty="0">
                    <a:latin typeface="Times New Roman" panose="02020603050405020304" pitchFamily="18" charset="0"/>
                  </a:rPr>
                  <a:t>每一对顶点间最短路径</a:t>
                </a:r>
                <a:r>
                  <a:rPr lang="en-US" altLang="zh-CN" sz="2400" dirty="0">
                    <a:latin typeface="Times New Roman" panose="02020603050405020304" pitchFamily="18" charset="0"/>
                  </a:rPr>
                  <a:t>Floyd</a:t>
                </a:r>
                <a:endParaRPr lang="en-US" altLang="zh-CN" sz="2400" dirty="0">
                  <a:latin typeface="Times New Roman" panose="02020603050405020304" pitchFamily="18" charset="0"/>
                </a:endParaRPr>
              </a:p>
            </p:txBody>
          </p:sp>
          <p:sp>
            <p:nvSpPr>
              <p:cNvPr id="163856" name="AutoShape 36"/>
              <p:cNvSpPr/>
              <p:nvPr/>
            </p:nvSpPr>
            <p:spPr>
              <a:xfrm>
                <a:off x="2240" y="3408"/>
                <a:ext cx="48" cy="240"/>
              </a:xfrm>
              <a:prstGeom prst="leftBrace">
                <a:avLst>
                  <a:gd name="adj1" fmla="val 41666"/>
                  <a:gd name="adj2" fmla="val 50000"/>
                </a:avLst>
              </a:prstGeom>
              <a:noFill/>
              <a:ln w="28575" cap="flat" cmpd="sng">
                <a:solidFill>
                  <a:schemeClr val="tx1"/>
                </a:solidFill>
                <a:prstDash val="solid"/>
                <a:headEnd type="none" w="med" len="med"/>
                <a:tailEnd type="none" w="med" len="med"/>
              </a:ln>
            </p:spPr>
            <p:txBody>
              <a:bodyPr wrap="none" lIns="90000" tIns="46800" rIns="90000" bIns="46800" anchor="ctr" anchorCtr="0">
                <a:spAutoFit/>
              </a:bodyPr>
              <a:p>
                <a:pPr eaLnBrk="1" hangingPunct="1"/>
                <a:endParaRPr lang="zh-CN" altLang="en-US" dirty="0">
                  <a:latin typeface="Times New Roman" panose="02020603050405020304" pitchFamily="18" charset="0"/>
                </a:endParaRPr>
              </a:p>
            </p:txBody>
          </p:sp>
        </p:grpSp>
        <p:sp>
          <p:nvSpPr>
            <p:cNvPr id="163853" name="Oval 37"/>
            <p:cNvSpPr/>
            <p:nvPr/>
          </p:nvSpPr>
          <p:spPr>
            <a:xfrm>
              <a:off x="1000" y="3488"/>
              <a:ext cx="96" cy="96"/>
            </a:xfrm>
            <a:prstGeom prst="ellipse">
              <a:avLst/>
            </a:prstGeom>
            <a:solidFill>
              <a:schemeClr val="accent1"/>
            </a:solidFill>
            <a:ln w="9525" cap="flat" cmpd="sng">
              <a:solidFill>
                <a:schemeClr val="bg1"/>
              </a:solidFill>
              <a:prstDash val="solid"/>
              <a:headEnd type="none" w="med" len="med"/>
              <a:tailEnd type="none" w="med" len="med"/>
            </a:ln>
          </p:spPr>
          <p:txBody>
            <a:bodyPr wrap="none" lIns="90000" tIns="46800" rIns="90000" bIns="46800" anchor="ctr" anchorCtr="0">
              <a:spAutoFit/>
            </a:bodyPr>
            <a:p>
              <a:pPr eaLnBrk="1" hangingPunct="1"/>
              <a:endParaRPr lang="zh-CN" altLang="en-US" dirty="0">
                <a:latin typeface="Times New Roman" panose="02020603050405020304" pitchFamily="18" charset="0"/>
              </a:endParaRPr>
            </a:p>
          </p:txBody>
        </p:sp>
      </p:grpSp>
      <p:sp>
        <p:nvSpPr>
          <p:cNvPr id="78886" name="Text Box 38"/>
          <p:cNvSpPr txBox="1"/>
          <p:nvPr/>
        </p:nvSpPr>
        <p:spPr>
          <a:xfrm>
            <a:off x="4533900" y="4579938"/>
            <a:ext cx="2681288" cy="519112"/>
          </a:xfrm>
          <a:prstGeom prst="rect">
            <a:avLst/>
          </a:prstGeom>
          <a:noFill/>
          <a:ln w="28575">
            <a:noFill/>
          </a:ln>
        </p:spPr>
        <p:txBody>
          <a:bodyPr wrap="none" lIns="90000" tIns="46800" rIns="90000" bIns="46800">
            <a:spAutoFit/>
          </a:bodyPr>
          <a:p>
            <a:pPr algn="ctr" eaLnBrk="1" hangingPunct="1"/>
            <a:r>
              <a:rPr lang="zh-CN" altLang="en-US" sz="2800" dirty="0">
                <a:solidFill>
                  <a:srgbClr val="0000FF"/>
                </a:solidFill>
                <a:latin typeface="Times New Roman" panose="02020603050405020304" pitchFamily="18" charset="0"/>
              </a:rPr>
              <a:t>有向图环路问题</a:t>
            </a:r>
            <a:endParaRPr lang="zh-CN" altLang="en-US" sz="2800" dirty="0">
              <a:solidFill>
                <a:srgbClr val="0000FF"/>
              </a:solidFill>
              <a:latin typeface="Times New Roman" panose="02020603050405020304" pitchFamily="18" charset="0"/>
            </a:endParaRPr>
          </a:p>
        </p:txBody>
      </p:sp>
      <p:sp>
        <p:nvSpPr>
          <p:cNvPr id="2" name="文本框 1"/>
          <p:cNvSpPr txBox="1"/>
          <p:nvPr/>
        </p:nvSpPr>
        <p:spPr>
          <a:xfrm>
            <a:off x="4533900" y="5129213"/>
            <a:ext cx="1627188" cy="523875"/>
          </a:xfrm>
          <a:prstGeom prst="rect">
            <a:avLst/>
          </a:prstGeom>
          <a:noFill/>
          <a:ln w="9525">
            <a:noFill/>
          </a:ln>
        </p:spPr>
        <p:txBody>
          <a:bodyPr wrap="none">
            <a:spAutoFit/>
          </a:bodyPr>
          <a:p>
            <a:r>
              <a:rPr lang="zh-CN" altLang="en-US" sz="2800" dirty="0">
                <a:solidFill>
                  <a:srgbClr val="0000FF"/>
                </a:solidFill>
                <a:latin typeface="Times New Roman" panose="02020603050405020304" pitchFamily="18" charset="0"/>
              </a:rPr>
              <a:t>关键路径</a:t>
            </a:r>
            <a:endParaRPr lang="zh-CN" altLang="en-US" sz="2800" dirty="0">
              <a:solidFill>
                <a:srgbClr val="0000FF"/>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78851"/>
                                        </p:tgtEl>
                                        <p:attrNameLst>
                                          <p:attrName>style.visibility</p:attrName>
                                        </p:attrNameLst>
                                      </p:cBhvr>
                                      <p:to>
                                        <p:strVal val="visible"/>
                                      </p:to>
                                    </p:set>
                                    <p:anim calcmode="lin" valueType="num">
                                      <p:cBhvr>
                                        <p:cTn id="7" dur="500" fill="hold"/>
                                        <p:tgtEl>
                                          <p:spTgt spid="78851"/>
                                        </p:tgtEl>
                                        <p:attrNameLst>
                                          <p:attrName>ppt_x</p:attrName>
                                        </p:attrNameLst>
                                      </p:cBhvr>
                                      <p:tavLst>
                                        <p:tav tm="0">
                                          <p:val>
                                            <p:strVal val="#ppt_x-#ppt_w/2"/>
                                          </p:val>
                                        </p:tav>
                                        <p:tav tm="100000">
                                          <p:val>
                                            <p:strVal val="#ppt_x"/>
                                          </p:val>
                                        </p:tav>
                                      </p:tavLst>
                                    </p:anim>
                                    <p:anim calcmode="lin" valueType="num">
                                      <p:cBhvr>
                                        <p:cTn id="8" dur="500" fill="hold"/>
                                        <p:tgtEl>
                                          <p:spTgt spid="78851"/>
                                        </p:tgtEl>
                                        <p:attrNameLst>
                                          <p:attrName>ppt_y</p:attrName>
                                        </p:attrNameLst>
                                      </p:cBhvr>
                                      <p:tavLst>
                                        <p:tav tm="0">
                                          <p:val>
                                            <p:strVal val="#ppt_y"/>
                                          </p:val>
                                        </p:tav>
                                        <p:tav tm="100000">
                                          <p:val>
                                            <p:strVal val="#ppt_y"/>
                                          </p:val>
                                        </p:tav>
                                      </p:tavLst>
                                    </p:anim>
                                    <p:anim calcmode="lin" valueType="num">
                                      <p:cBhvr>
                                        <p:cTn id="9" dur="500" fill="hold"/>
                                        <p:tgtEl>
                                          <p:spTgt spid="78851"/>
                                        </p:tgtEl>
                                        <p:attrNameLst>
                                          <p:attrName>ppt_w</p:attrName>
                                        </p:attrNameLst>
                                      </p:cBhvr>
                                      <p:tavLst>
                                        <p:tav tm="0">
                                          <p:val>
                                            <p:fltVal val="0.000000"/>
                                          </p:val>
                                        </p:tav>
                                        <p:tav tm="100000">
                                          <p:val>
                                            <p:strVal val="#ppt_w"/>
                                          </p:val>
                                        </p:tav>
                                      </p:tavLst>
                                    </p:anim>
                                    <p:anim calcmode="lin" valueType="num">
                                      <p:cBhvr>
                                        <p:cTn id="10" dur="500" fill="hold"/>
                                        <p:tgtEl>
                                          <p:spTgt spid="78851"/>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nodeType="clickEffect">
                                  <p:stCondLst>
                                    <p:cond delay="0"/>
                                  </p:stCondLst>
                                  <p:childTnLst>
                                    <p:set>
                                      <p:cBhvr>
                                        <p:cTn id="14" dur="1" fill="hold">
                                          <p:stCondLst>
                                            <p:cond delay="0"/>
                                          </p:stCondLst>
                                        </p:cTn>
                                        <p:tgtEl>
                                          <p:spTgt spid="78864"/>
                                        </p:tgtEl>
                                        <p:attrNameLst>
                                          <p:attrName>style.visibility</p:attrName>
                                        </p:attrNameLst>
                                      </p:cBhvr>
                                      <p:to>
                                        <p:strVal val="visible"/>
                                      </p:to>
                                    </p:set>
                                    <p:anim calcmode="lin" valueType="num">
                                      <p:cBhvr>
                                        <p:cTn id="15" dur="500" fill="hold"/>
                                        <p:tgtEl>
                                          <p:spTgt spid="78864"/>
                                        </p:tgtEl>
                                        <p:attrNameLst>
                                          <p:attrName>ppt_x</p:attrName>
                                        </p:attrNameLst>
                                      </p:cBhvr>
                                      <p:tavLst>
                                        <p:tav tm="0">
                                          <p:val>
                                            <p:strVal val="#ppt_x-#ppt_w/2"/>
                                          </p:val>
                                        </p:tav>
                                        <p:tav tm="100000">
                                          <p:val>
                                            <p:strVal val="#ppt_x"/>
                                          </p:val>
                                        </p:tav>
                                      </p:tavLst>
                                    </p:anim>
                                    <p:anim calcmode="lin" valueType="num">
                                      <p:cBhvr>
                                        <p:cTn id="16" dur="500" fill="hold"/>
                                        <p:tgtEl>
                                          <p:spTgt spid="78864"/>
                                        </p:tgtEl>
                                        <p:attrNameLst>
                                          <p:attrName>ppt_y</p:attrName>
                                        </p:attrNameLst>
                                      </p:cBhvr>
                                      <p:tavLst>
                                        <p:tav tm="0">
                                          <p:val>
                                            <p:strVal val="#ppt_y"/>
                                          </p:val>
                                        </p:tav>
                                        <p:tav tm="100000">
                                          <p:val>
                                            <p:strVal val="#ppt_y"/>
                                          </p:val>
                                        </p:tav>
                                      </p:tavLst>
                                    </p:anim>
                                    <p:anim calcmode="lin" valueType="num">
                                      <p:cBhvr>
                                        <p:cTn id="17" dur="500" fill="hold"/>
                                        <p:tgtEl>
                                          <p:spTgt spid="78864"/>
                                        </p:tgtEl>
                                        <p:attrNameLst>
                                          <p:attrName>ppt_w</p:attrName>
                                        </p:attrNameLst>
                                      </p:cBhvr>
                                      <p:tavLst>
                                        <p:tav tm="0">
                                          <p:val>
                                            <p:fltVal val="0.000000"/>
                                          </p:val>
                                        </p:tav>
                                        <p:tav tm="100000">
                                          <p:val>
                                            <p:strVal val="#ppt_w"/>
                                          </p:val>
                                        </p:tav>
                                      </p:tavLst>
                                    </p:anim>
                                    <p:anim calcmode="lin" valueType="num">
                                      <p:cBhvr>
                                        <p:cTn id="18" dur="500" fill="hold"/>
                                        <p:tgtEl>
                                          <p:spTgt spid="78864"/>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nodeType="clickEffect">
                                  <p:stCondLst>
                                    <p:cond delay="0"/>
                                  </p:stCondLst>
                                  <p:childTnLst>
                                    <p:set>
                                      <p:cBhvr>
                                        <p:cTn id="22" dur="1" fill="hold">
                                          <p:stCondLst>
                                            <p:cond delay="0"/>
                                          </p:stCondLst>
                                        </p:cTn>
                                        <p:tgtEl>
                                          <p:spTgt spid="78857"/>
                                        </p:tgtEl>
                                        <p:attrNameLst>
                                          <p:attrName>style.visibility</p:attrName>
                                        </p:attrNameLst>
                                      </p:cBhvr>
                                      <p:to>
                                        <p:strVal val="visible"/>
                                      </p:to>
                                    </p:set>
                                    <p:anim calcmode="lin" valueType="num">
                                      <p:cBhvr>
                                        <p:cTn id="23" dur="500" fill="hold"/>
                                        <p:tgtEl>
                                          <p:spTgt spid="78857"/>
                                        </p:tgtEl>
                                        <p:attrNameLst>
                                          <p:attrName>ppt_x</p:attrName>
                                        </p:attrNameLst>
                                      </p:cBhvr>
                                      <p:tavLst>
                                        <p:tav tm="0">
                                          <p:val>
                                            <p:strVal val="#ppt_x-#ppt_w/2"/>
                                          </p:val>
                                        </p:tav>
                                        <p:tav tm="100000">
                                          <p:val>
                                            <p:strVal val="#ppt_x"/>
                                          </p:val>
                                        </p:tav>
                                      </p:tavLst>
                                    </p:anim>
                                    <p:anim calcmode="lin" valueType="num">
                                      <p:cBhvr>
                                        <p:cTn id="24" dur="500" fill="hold"/>
                                        <p:tgtEl>
                                          <p:spTgt spid="78857"/>
                                        </p:tgtEl>
                                        <p:attrNameLst>
                                          <p:attrName>ppt_y</p:attrName>
                                        </p:attrNameLst>
                                      </p:cBhvr>
                                      <p:tavLst>
                                        <p:tav tm="0">
                                          <p:val>
                                            <p:strVal val="#ppt_y"/>
                                          </p:val>
                                        </p:tav>
                                        <p:tav tm="100000">
                                          <p:val>
                                            <p:strVal val="#ppt_y"/>
                                          </p:val>
                                        </p:tav>
                                      </p:tavLst>
                                    </p:anim>
                                    <p:anim calcmode="lin" valueType="num">
                                      <p:cBhvr>
                                        <p:cTn id="25" dur="500" fill="hold"/>
                                        <p:tgtEl>
                                          <p:spTgt spid="78857"/>
                                        </p:tgtEl>
                                        <p:attrNameLst>
                                          <p:attrName>ppt_w</p:attrName>
                                        </p:attrNameLst>
                                      </p:cBhvr>
                                      <p:tavLst>
                                        <p:tav tm="0">
                                          <p:val>
                                            <p:fltVal val="0.000000"/>
                                          </p:val>
                                        </p:tav>
                                        <p:tav tm="100000">
                                          <p:val>
                                            <p:strVal val="#ppt_w"/>
                                          </p:val>
                                        </p:tav>
                                      </p:tavLst>
                                    </p:anim>
                                    <p:anim calcmode="lin" valueType="num">
                                      <p:cBhvr>
                                        <p:cTn id="26" dur="500" fill="hold"/>
                                        <p:tgtEl>
                                          <p:spTgt spid="78857"/>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8" fill="hold" nodeType="clickEffect">
                                  <p:stCondLst>
                                    <p:cond delay="0"/>
                                  </p:stCondLst>
                                  <p:childTnLst>
                                    <p:set>
                                      <p:cBhvr>
                                        <p:cTn id="30" dur="1" fill="hold">
                                          <p:stCondLst>
                                            <p:cond delay="0"/>
                                          </p:stCondLst>
                                        </p:cTn>
                                        <p:tgtEl>
                                          <p:spTgt spid="78867"/>
                                        </p:tgtEl>
                                        <p:attrNameLst>
                                          <p:attrName>style.visibility</p:attrName>
                                        </p:attrNameLst>
                                      </p:cBhvr>
                                      <p:to>
                                        <p:strVal val="visible"/>
                                      </p:to>
                                    </p:set>
                                    <p:anim calcmode="lin" valueType="num">
                                      <p:cBhvr>
                                        <p:cTn id="31" dur="500" fill="hold"/>
                                        <p:tgtEl>
                                          <p:spTgt spid="78867"/>
                                        </p:tgtEl>
                                        <p:attrNameLst>
                                          <p:attrName>ppt_x</p:attrName>
                                        </p:attrNameLst>
                                      </p:cBhvr>
                                      <p:tavLst>
                                        <p:tav tm="0">
                                          <p:val>
                                            <p:strVal val="#ppt_x-#ppt_w/2"/>
                                          </p:val>
                                        </p:tav>
                                        <p:tav tm="100000">
                                          <p:val>
                                            <p:strVal val="#ppt_x"/>
                                          </p:val>
                                        </p:tav>
                                      </p:tavLst>
                                    </p:anim>
                                    <p:anim calcmode="lin" valueType="num">
                                      <p:cBhvr>
                                        <p:cTn id="32" dur="500" fill="hold"/>
                                        <p:tgtEl>
                                          <p:spTgt spid="78867"/>
                                        </p:tgtEl>
                                        <p:attrNameLst>
                                          <p:attrName>ppt_y</p:attrName>
                                        </p:attrNameLst>
                                      </p:cBhvr>
                                      <p:tavLst>
                                        <p:tav tm="0">
                                          <p:val>
                                            <p:strVal val="#ppt_y"/>
                                          </p:val>
                                        </p:tav>
                                        <p:tav tm="100000">
                                          <p:val>
                                            <p:strVal val="#ppt_y"/>
                                          </p:val>
                                        </p:tav>
                                      </p:tavLst>
                                    </p:anim>
                                    <p:anim calcmode="lin" valueType="num">
                                      <p:cBhvr>
                                        <p:cTn id="33" dur="500" fill="hold"/>
                                        <p:tgtEl>
                                          <p:spTgt spid="78867"/>
                                        </p:tgtEl>
                                        <p:attrNameLst>
                                          <p:attrName>ppt_w</p:attrName>
                                        </p:attrNameLst>
                                      </p:cBhvr>
                                      <p:tavLst>
                                        <p:tav tm="0">
                                          <p:val>
                                            <p:fltVal val="0.000000"/>
                                          </p:val>
                                        </p:tav>
                                        <p:tav tm="100000">
                                          <p:val>
                                            <p:strVal val="#ppt_w"/>
                                          </p:val>
                                        </p:tav>
                                      </p:tavLst>
                                    </p:anim>
                                    <p:anim calcmode="lin" valueType="num">
                                      <p:cBhvr>
                                        <p:cTn id="34" dur="500" fill="hold"/>
                                        <p:tgtEl>
                                          <p:spTgt spid="78867"/>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8" fill="hold" nodeType="clickEffect">
                                  <p:stCondLst>
                                    <p:cond delay="0"/>
                                  </p:stCondLst>
                                  <p:childTnLst>
                                    <p:set>
                                      <p:cBhvr>
                                        <p:cTn id="38" dur="1" fill="hold">
                                          <p:stCondLst>
                                            <p:cond delay="0"/>
                                          </p:stCondLst>
                                        </p:cTn>
                                        <p:tgtEl>
                                          <p:spTgt spid="78874"/>
                                        </p:tgtEl>
                                        <p:attrNameLst>
                                          <p:attrName>style.visibility</p:attrName>
                                        </p:attrNameLst>
                                      </p:cBhvr>
                                      <p:to>
                                        <p:strVal val="visible"/>
                                      </p:to>
                                    </p:set>
                                    <p:anim calcmode="lin" valueType="num">
                                      <p:cBhvr>
                                        <p:cTn id="39" dur="500" fill="hold"/>
                                        <p:tgtEl>
                                          <p:spTgt spid="78874"/>
                                        </p:tgtEl>
                                        <p:attrNameLst>
                                          <p:attrName>ppt_x</p:attrName>
                                        </p:attrNameLst>
                                      </p:cBhvr>
                                      <p:tavLst>
                                        <p:tav tm="0">
                                          <p:val>
                                            <p:strVal val="#ppt_x-#ppt_w/2"/>
                                          </p:val>
                                        </p:tav>
                                        <p:tav tm="100000">
                                          <p:val>
                                            <p:strVal val="#ppt_x"/>
                                          </p:val>
                                        </p:tav>
                                      </p:tavLst>
                                    </p:anim>
                                    <p:anim calcmode="lin" valueType="num">
                                      <p:cBhvr>
                                        <p:cTn id="40" dur="500" fill="hold"/>
                                        <p:tgtEl>
                                          <p:spTgt spid="78874"/>
                                        </p:tgtEl>
                                        <p:attrNameLst>
                                          <p:attrName>ppt_y</p:attrName>
                                        </p:attrNameLst>
                                      </p:cBhvr>
                                      <p:tavLst>
                                        <p:tav tm="0">
                                          <p:val>
                                            <p:strVal val="#ppt_y"/>
                                          </p:val>
                                        </p:tav>
                                        <p:tav tm="100000">
                                          <p:val>
                                            <p:strVal val="#ppt_y"/>
                                          </p:val>
                                        </p:tav>
                                      </p:tavLst>
                                    </p:anim>
                                    <p:anim calcmode="lin" valueType="num">
                                      <p:cBhvr>
                                        <p:cTn id="41" dur="500" fill="hold"/>
                                        <p:tgtEl>
                                          <p:spTgt spid="78874"/>
                                        </p:tgtEl>
                                        <p:attrNameLst>
                                          <p:attrName>ppt_w</p:attrName>
                                        </p:attrNameLst>
                                      </p:cBhvr>
                                      <p:tavLst>
                                        <p:tav tm="0">
                                          <p:val>
                                            <p:fltVal val="0.000000"/>
                                          </p:val>
                                        </p:tav>
                                        <p:tav tm="100000">
                                          <p:val>
                                            <p:strVal val="#ppt_w"/>
                                          </p:val>
                                        </p:tav>
                                      </p:tavLst>
                                    </p:anim>
                                    <p:anim calcmode="lin" valueType="num">
                                      <p:cBhvr>
                                        <p:cTn id="42" dur="500" fill="hold"/>
                                        <p:tgtEl>
                                          <p:spTgt spid="78874"/>
                                        </p:tgtEl>
                                        <p:attrNameLst>
                                          <p:attrName>ppt_h</p:attrName>
                                        </p:attrNameLst>
                                      </p:cBhvr>
                                      <p:tavLst>
                                        <p:tav tm="0">
                                          <p:val>
                                            <p:strVal val="#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17" presetClass="entr" presetSubtype="8" fill="hold" nodeType="clickEffect">
                                  <p:stCondLst>
                                    <p:cond delay="0"/>
                                  </p:stCondLst>
                                  <p:childTnLst>
                                    <p:set>
                                      <p:cBhvr>
                                        <p:cTn id="46" dur="1" fill="hold">
                                          <p:stCondLst>
                                            <p:cond delay="0"/>
                                          </p:stCondLst>
                                        </p:cTn>
                                        <p:tgtEl>
                                          <p:spTgt spid="78877"/>
                                        </p:tgtEl>
                                        <p:attrNameLst>
                                          <p:attrName>style.visibility</p:attrName>
                                        </p:attrNameLst>
                                      </p:cBhvr>
                                      <p:to>
                                        <p:strVal val="visible"/>
                                      </p:to>
                                    </p:set>
                                    <p:anim calcmode="lin" valueType="num">
                                      <p:cBhvr>
                                        <p:cTn id="47" dur="500" fill="hold"/>
                                        <p:tgtEl>
                                          <p:spTgt spid="78877"/>
                                        </p:tgtEl>
                                        <p:attrNameLst>
                                          <p:attrName>ppt_x</p:attrName>
                                        </p:attrNameLst>
                                      </p:cBhvr>
                                      <p:tavLst>
                                        <p:tav tm="0">
                                          <p:val>
                                            <p:strVal val="#ppt_x-#ppt_w/2"/>
                                          </p:val>
                                        </p:tav>
                                        <p:tav tm="100000">
                                          <p:val>
                                            <p:strVal val="#ppt_x"/>
                                          </p:val>
                                        </p:tav>
                                      </p:tavLst>
                                    </p:anim>
                                    <p:anim calcmode="lin" valueType="num">
                                      <p:cBhvr>
                                        <p:cTn id="48" dur="500" fill="hold"/>
                                        <p:tgtEl>
                                          <p:spTgt spid="78877"/>
                                        </p:tgtEl>
                                        <p:attrNameLst>
                                          <p:attrName>ppt_y</p:attrName>
                                        </p:attrNameLst>
                                      </p:cBhvr>
                                      <p:tavLst>
                                        <p:tav tm="0">
                                          <p:val>
                                            <p:strVal val="#ppt_y"/>
                                          </p:val>
                                        </p:tav>
                                        <p:tav tm="100000">
                                          <p:val>
                                            <p:strVal val="#ppt_y"/>
                                          </p:val>
                                        </p:tav>
                                      </p:tavLst>
                                    </p:anim>
                                    <p:anim calcmode="lin" valueType="num">
                                      <p:cBhvr>
                                        <p:cTn id="49" dur="500" fill="hold"/>
                                        <p:tgtEl>
                                          <p:spTgt spid="78877"/>
                                        </p:tgtEl>
                                        <p:attrNameLst>
                                          <p:attrName>ppt_w</p:attrName>
                                        </p:attrNameLst>
                                      </p:cBhvr>
                                      <p:tavLst>
                                        <p:tav tm="0">
                                          <p:val>
                                            <p:fltVal val="0.000000"/>
                                          </p:val>
                                        </p:tav>
                                        <p:tav tm="100000">
                                          <p:val>
                                            <p:strVal val="#ppt_w"/>
                                          </p:val>
                                        </p:tav>
                                      </p:tavLst>
                                    </p:anim>
                                    <p:anim calcmode="lin" valueType="num">
                                      <p:cBhvr>
                                        <p:cTn id="50" dur="500" fill="hold"/>
                                        <p:tgtEl>
                                          <p:spTgt spid="78877"/>
                                        </p:tgtEl>
                                        <p:attrNameLst>
                                          <p:attrName>ppt_h</p:attrName>
                                        </p:attrNameLst>
                                      </p:cBhvr>
                                      <p:tavLst>
                                        <p:tav tm="0">
                                          <p:val>
                                            <p:strVal val="#ppt_h"/>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17" presetClass="entr" presetSubtype="8" fill="hold" nodeType="clickEffect">
                                  <p:stCondLst>
                                    <p:cond delay="0"/>
                                  </p:stCondLst>
                                  <p:childTnLst>
                                    <p:set>
                                      <p:cBhvr>
                                        <p:cTn id="54" dur="1" fill="hold">
                                          <p:stCondLst>
                                            <p:cond delay="0"/>
                                          </p:stCondLst>
                                        </p:cTn>
                                        <p:tgtEl>
                                          <p:spTgt spid="78880"/>
                                        </p:tgtEl>
                                        <p:attrNameLst>
                                          <p:attrName>style.visibility</p:attrName>
                                        </p:attrNameLst>
                                      </p:cBhvr>
                                      <p:to>
                                        <p:strVal val="visible"/>
                                      </p:to>
                                    </p:set>
                                    <p:anim calcmode="lin" valueType="num">
                                      <p:cBhvr>
                                        <p:cTn id="55" dur="500" fill="hold"/>
                                        <p:tgtEl>
                                          <p:spTgt spid="78880"/>
                                        </p:tgtEl>
                                        <p:attrNameLst>
                                          <p:attrName>ppt_x</p:attrName>
                                        </p:attrNameLst>
                                      </p:cBhvr>
                                      <p:tavLst>
                                        <p:tav tm="0">
                                          <p:val>
                                            <p:strVal val="#ppt_x-#ppt_w/2"/>
                                          </p:val>
                                        </p:tav>
                                        <p:tav tm="100000">
                                          <p:val>
                                            <p:strVal val="#ppt_x"/>
                                          </p:val>
                                        </p:tav>
                                      </p:tavLst>
                                    </p:anim>
                                    <p:anim calcmode="lin" valueType="num">
                                      <p:cBhvr>
                                        <p:cTn id="56" dur="500" fill="hold"/>
                                        <p:tgtEl>
                                          <p:spTgt spid="78880"/>
                                        </p:tgtEl>
                                        <p:attrNameLst>
                                          <p:attrName>ppt_y</p:attrName>
                                        </p:attrNameLst>
                                      </p:cBhvr>
                                      <p:tavLst>
                                        <p:tav tm="0">
                                          <p:val>
                                            <p:strVal val="#ppt_y"/>
                                          </p:val>
                                        </p:tav>
                                        <p:tav tm="100000">
                                          <p:val>
                                            <p:strVal val="#ppt_y"/>
                                          </p:val>
                                        </p:tav>
                                      </p:tavLst>
                                    </p:anim>
                                    <p:anim calcmode="lin" valueType="num">
                                      <p:cBhvr>
                                        <p:cTn id="57" dur="500" fill="hold"/>
                                        <p:tgtEl>
                                          <p:spTgt spid="78880"/>
                                        </p:tgtEl>
                                        <p:attrNameLst>
                                          <p:attrName>ppt_w</p:attrName>
                                        </p:attrNameLst>
                                      </p:cBhvr>
                                      <p:tavLst>
                                        <p:tav tm="0">
                                          <p:val>
                                            <p:fltVal val="0.000000"/>
                                          </p:val>
                                        </p:tav>
                                        <p:tav tm="100000">
                                          <p:val>
                                            <p:strVal val="#ppt_w"/>
                                          </p:val>
                                        </p:tav>
                                      </p:tavLst>
                                    </p:anim>
                                    <p:anim calcmode="lin" valueType="num">
                                      <p:cBhvr>
                                        <p:cTn id="58" dur="500" fill="hold"/>
                                        <p:tgtEl>
                                          <p:spTgt spid="78880"/>
                                        </p:tgtEl>
                                        <p:attrNameLst>
                                          <p:attrName>ppt_h</p:attrName>
                                        </p:attrNameLst>
                                      </p:cBhvr>
                                      <p:tavLst>
                                        <p:tav tm="0">
                                          <p:val>
                                            <p:strVal val="#ppt_h"/>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78886"/>
                                        </p:tgtEl>
                                        <p:attrNameLst>
                                          <p:attrName>style.visibility</p:attrName>
                                        </p:attrNameLst>
                                      </p:cBhvr>
                                      <p:to>
                                        <p:strVal val="visible"/>
                                      </p:to>
                                    </p:set>
                                    <p:animEffect transition="in" filter="blinds(horizontal)">
                                      <p:cBhvr>
                                        <p:cTn id="63" dur="500"/>
                                        <p:tgtEl>
                                          <p:spTgt spid="78886"/>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86" grpId="0"/>
      <p:bldP spid="2"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59746" name="组合 56"/>
          <p:cNvGrpSpPr/>
          <p:nvPr/>
        </p:nvGrpSpPr>
        <p:grpSpPr>
          <a:xfrm>
            <a:off x="649288" y="1487488"/>
            <a:ext cx="7845425" cy="4600575"/>
            <a:chOff x="763588" y="1720850"/>
            <a:chExt cx="7771984" cy="4160130"/>
          </a:xfrm>
        </p:grpSpPr>
        <p:sp>
          <p:nvSpPr>
            <p:cNvPr id="165892" name="Oval 56"/>
            <p:cNvSpPr/>
            <p:nvPr/>
          </p:nvSpPr>
          <p:spPr>
            <a:xfrm>
              <a:off x="3547160" y="1720850"/>
              <a:ext cx="1923338" cy="648854"/>
            </a:xfrm>
            <a:prstGeom prst="ellipse">
              <a:avLst/>
            </a:prstGeom>
            <a:noFill/>
            <a:ln w="19050" cap="flat" cmpd="sng">
              <a:solidFill>
                <a:schemeClr val="tx1"/>
              </a:solidFill>
              <a:prstDash val="solid"/>
              <a:headEnd type="none" w="med" len="med"/>
              <a:tailEnd type="none" w="med" len="med"/>
            </a:ln>
          </p:spPr>
          <p:txBody>
            <a:bodyPr/>
            <a:p>
              <a:pPr algn="ctr"/>
              <a:r>
                <a:rPr lang="zh-CN" altLang="en-US" sz="2000" dirty="0">
                  <a:latin typeface="宋体" panose="02010600030101010101" pitchFamily="2" charset="-122"/>
                  <a:sym typeface="Wingdings" panose="05000000000000000000" pitchFamily="2" charset="2"/>
                </a:rPr>
                <a:t>图型结构</a:t>
              </a:r>
              <a:endParaRPr lang="zh-CN" altLang="en-US" sz="2000" dirty="0">
                <a:latin typeface="宋体" panose="02010600030101010101" pitchFamily="2" charset="-122"/>
                <a:sym typeface="Wingdings" panose="05000000000000000000" pitchFamily="2" charset="2"/>
              </a:endParaRPr>
            </a:p>
          </p:txBody>
        </p:sp>
        <p:sp>
          <p:nvSpPr>
            <p:cNvPr id="165893" name="Oval 57"/>
            <p:cNvSpPr/>
            <p:nvPr/>
          </p:nvSpPr>
          <p:spPr>
            <a:xfrm>
              <a:off x="980612" y="2933862"/>
              <a:ext cx="1424811" cy="512480"/>
            </a:xfrm>
            <a:prstGeom prst="ellipse">
              <a:avLst/>
            </a:prstGeom>
            <a:noFill/>
            <a:ln w="19050" cap="flat" cmpd="sng">
              <a:solidFill>
                <a:schemeClr val="tx1"/>
              </a:solidFill>
              <a:prstDash val="solid"/>
              <a:headEnd type="none" w="med" len="med"/>
              <a:tailEnd type="none" w="med" len="med"/>
            </a:ln>
          </p:spPr>
          <p:txBody>
            <a:bodyPr/>
            <a:p>
              <a:pPr algn="ctr"/>
              <a:r>
                <a:rPr lang="zh-CN" altLang="en-US" sz="1400" dirty="0">
                  <a:latin typeface="宋体" panose="02010600030101010101" pitchFamily="2" charset="-122"/>
                  <a:sym typeface="Wingdings" panose="05000000000000000000" pitchFamily="2" charset="2"/>
                </a:rPr>
                <a:t>逻辑结构</a:t>
              </a:r>
              <a:endParaRPr lang="zh-CN" altLang="en-US" sz="1400" dirty="0">
                <a:latin typeface="宋体" panose="02010600030101010101" pitchFamily="2" charset="-122"/>
                <a:sym typeface="Wingdings" panose="05000000000000000000" pitchFamily="2" charset="2"/>
              </a:endParaRPr>
            </a:p>
            <a:p>
              <a:pPr algn="ctr"/>
              <a:endParaRPr lang="zh-CN" altLang="en-US" sz="1600" dirty="0">
                <a:latin typeface="宋体" panose="02010600030101010101" pitchFamily="2" charset="-122"/>
                <a:sym typeface="Wingdings" panose="05000000000000000000" pitchFamily="2" charset="2"/>
              </a:endParaRPr>
            </a:p>
          </p:txBody>
        </p:sp>
        <p:sp>
          <p:nvSpPr>
            <p:cNvPr id="165894" name="Oval 58"/>
            <p:cNvSpPr/>
            <p:nvPr/>
          </p:nvSpPr>
          <p:spPr>
            <a:xfrm>
              <a:off x="2606721" y="2923814"/>
              <a:ext cx="1421666" cy="512479"/>
            </a:xfrm>
            <a:prstGeom prst="ellipse">
              <a:avLst/>
            </a:prstGeom>
            <a:noFill/>
            <a:ln w="19050" cap="flat" cmpd="sng">
              <a:solidFill>
                <a:schemeClr val="tx1"/>
              </a:solidFill>
              <a:prstDash val="solid"/>
              <a:headEnd type="none" w="med" len="med"/>
              <a:tailEnd type="none" w="med" len="med"/>
            </a:ln>
          </p:spPr>
          <p:txBody>
            <a:bodyPr/>
            <a:p>
              <a:pPr algn="ctr"/>
              <a:r>
                <a:rPr lang="zh-CN" altLang="en-US" sz="1600" dirty="0">
                  <a:latin typeface="宋体" panose="02010600030101010101" pitchFamily="2" charset="-122"/>
                  <a:sym typeface="Wingdings" panose="05000000000000000000" pitchFamily="2" charset="2"/>
                </a:rPr>
                <a:t>存储结构</a:t>
              </a:r>
              <a:endParaRPr lang="zh-CN" altLang="en-US" sz="1600" dirty="0">
                <a:latin typeface="宋体" panose="02010600030101010101" pitchFamily="2" charset="-122"/>
                <a:sym typeface="Wingdings" panose="05000000000000000000" pitchFamily="2" charset="2"/>
              </a:endParaRPr>
            </a:p>
          </p:txBody>
        </p:sp>
        <p:sp>
          <p:nvSpPr>
            <p:cNvPr id="165895" name="Oval 59"/>
            <p:cNvSpPr/>
            <p:nvPr/>
          </p:nvSpPr>
          <p:spPr>
            <a:xfrm>
              <a:off x="6245809" y="2873570"/>
              <a:ext cx="1423238" cy="513915"/>
            </a:xfrm>
            <a:prstGeom prst="ellipse">
              <a:avLst/>
            </a:prstGeom>
            <a:noFill/>
            <a:ln w="19050" cap="flat" cmpd="sng">
              <a:solidFill>
                <a:schemeClr val="tx1"/>
              </a:solidFill>
              <a:prstDash val="solid"/>
              <a:headEnd type="none" w="med" len="med"/>
              <a:tailEnd type="none" w="med" len="med"/>
            </a:ln>
          </p:spPr>
          <p:txBody>
            <a:bodyPr/>
            <a:p>
              <a:pPr algn="ctr"/>
              <a:r>
                <a:rPr lang="zh-CN" altLang="en-US" sz="1600" dirty="0">
                  <a:latin typeface="宋体" panose="02010600030101010101" pitchFamily="2" charset="-122"/>
                  <a:sym typeface="Wingdings" panose="05000000000000000000" pitchFamily="2" charset="2"/>
                </a:rPr>
                <a:t>应用</a:t>
              </a:r>
              <a:endParaRPr lang="zh-CN" altLang="en-US" sz="1600" dirty="0">
                <a:latin typeface="宋体" panose="02010600030101010101" pitchFamily="2" charset="-122"/>
                <a:sym typeface="Wingdings" panose="05000000000000000000" pitchFamily="2" charset="2"/>
              </a:endParaRPr>
            </a:p>
          </p:txBody>
        </p:sp>
        <p:sp>
          <p:nvSpPr>
            <p:cNvPr id="165896" name="Text Box 60"/>
            <p:cNvSpPr txBox="1"/>
            <p:nvPr/>
          </p:nvSpPr>
          <p:spPr>
            <a:xfrm>
              <a:off x="4402676" y="3842545"/>
              <a:ext cx="305092" cy="1577633"/>
            </a:xfrm>
            <a:prstGeom prst="rect">
              <a:avLst/>
            </a:prstGeom>
            <a:noFill/>
            <a:ln w="19050" cap="flat" cmpd="sng">
              <a:solidFill>
                <a:schemeClr val="tx1"/>
              </a:solidFill>
              <a:prstDash val="solid"/>
              <a:miter/>
              <a:headEnd type="none" w="med" len="med"/>
              <a:tailEnd type="none" w="med" len="med"/>
            </a:ln>
          </p:spPr>
          <p:txBody>
            <a:bodyPr lIns="18000" tIns="10800" rIns="18000" bIns="10800"/>
            <a:p>
              <a:pPr algn="ctr"/>
              <a:r>
                <a:rPr lang="zh-CN" altLang="en-US" sz="1600" dirty="0">
                  <a:latin typeface="宋体" panose="02010600030101010101" pitchFamily="2" charset="-122"/>
                  <a:sym typeface="Wingdings" panose="05000000000000000000" pitchFamily="2" charset="2"/>
                </a:rPr>
                <a:t>深度优先搜索</a:t>
              </a:r>
              <a:endParaRPr lang="zh-CN" altLang="en-US" sz="1600" dirty="0">
                <a:latin typeface="宋体" panose="02010600030101010101" pitchFamily="2" charset="-122"/>
                <a:sym typeface="Wingdings" panose="05000000000000000000" pitchFamily="2" charset="2"/>
              </a:endParaRPr>
            </a:p>
          </p:txBody>
        </p:sp>
        <p:sp>
          <p:nvSpPr>
            <p:cNvPr id="165897" name="Text Box 61"/>
            <p:cNvSpPr txBox="1"/>
            <p:nvPr/>
          </p:nvSpPr>
          <p:spPr>
            <a:xfrm>
              <a:off x="5107218" y="3851158"/>
              <a:ext cx="289366" cy="1556101"/>
            </a:xfrm>
            <a:prstGeom prst="rect">
              <a:avLst/>
            </a:prstGeom>
            <a:noFill/>
            <a:ln w="19050" cap="flat" cmpd="sng">
              <a:solidFill>
                <a:schemeClr val="tx1"/>
              </a:solidFill>
              <a:prstDash val="solid"/>
              <a:miter/>
              <a:headEnd type="none" w="med" len="med"/>
              <a:tailEnd type="none" w="med" len="med"/>
            </a:ln>
          </p:spPr>
          <p:txBody>
            <a:bodyPr lIns="18000" tIns="10800" rIns="18000" bIns="10800"/>
            <a:p>
              <a:pPr algn="ctr"/>
              <a:r>
                <a:rPr lang="zh-CN" altLang="en-US" sz="1600" dirty="0">
                  <a:latin typeface="宋体" panose="02010600030101010101" pitchFamily="2" charset="-122"/>
                  <a:sym typeface="Wingdings" panose="05000000000000000000" pitchFamily="2" charset="2"/>
                </a:rPr>
                <a:t>广度优先搜索</a:t>
              </a:r>
              <a:endParaRPr lang="zh-CN" altLang="en-US" sz="1600" dirty="0">
                <a:latin typeface="宋体" panose="02010600030101010101" pitchFamily="2" charset="-122"/>
                <a:sym typeface="Wingdings" panose="05000000000000000000" pitchFamily="2" charset="2"/>
              </a:endParaRPr>
            </a:p>
          </p:txBody>
        </p:sp>
        <p:sp>
          <p:nvSpPr>
            <p:cNvPr id="9" name="Line 62"/>
            <p:cNvSpPr>
              <a:spLocks noChangeShapeType="1"/>
            </p:cNvSpPr>
            <p:nvPr/>
          </p:nvSpPr>
          <p:spPr bwMode="auto">
            <a:xfrm flipH="1">
              <a:off x="1911615" y="2198877"/>
              <a:ext cx="1726758" cy="737856"/>
            </a:xfrm>
            <a:prstGeom prst="line">
              <a:avLst/>
            </a:prstGeom>
            <a:noFill/>
            <a:ln w="19050">
              <a:solidFill>
                <a:schemeClr val="tx1"/>
              </a:solidFill>
              <a:round/>
              <a:tailEnd type="stealth" w="sm" len="med"/>
            </a:ln>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1600" b="1" i="0" u="none" strike="noStrike" kern="1200" cap="none" spc="0" normalizeH="0" baseline="0" noProof="0">
                <a:ln>
                  <a:noFill/>
                </a:ln>
                <a:solidFill>
                  <a:schemeClr val="tx1"/>
                </a:solidFill>
                <a:effectLst/>
                <a:uLnTx/>
                <a:uFillTx/>
                <a:latin typeface="+mn-ea"/>
                <a:ea typeface="+mn-ea"/>
                <a:cs typeface="+mn-cs"/>
              </a:endParaRPr>
            </a:p>
          </p:txBody>
        </p:sp>
        <p:sp>
          <p:nvSpPr>
            <p:cNvPr id="10" name="Freeform 64"/>
            <p:cNvSpPr/>
            <p:nvPr/>
          </p:nvSpPr>
          <p:spPr bwMode="auto">
            <a:xfrm>
              <a:off x="5322669" y="2216103"/>
              <a:ext cx="1674861" cy="656032"/>
            </a:xfrm>
            <a:custGeom>
              <a:avLst/>
              <a:gdLst>
                <a:gd name="T0" fmla="*/ 0 w 2190"/>
                <a:gd name="T1" fmla="*/ 0 h 870"/>
                <a:gd name="T2" fmla="*/ 2147483647 w 2190"/>
                <a:gd name="T3" fmla="*/ 2147483647 h 870"/>
                <a:gd name="T4" fmla="*/ 0 60000 65536"/>
                <a:gd name="T5" fmla="*/ 0 60000 65536"/>
                <a:gd name="T6" fmla="*/ 0 w 2190"/>
                <a:gd name="T7" fmla="*/ 0 h 870"/>
                <a:gd name="T8" fmla="*/ 2190 w 2190"/>
                <a:gd name="T9" fmla="*/ 870 h 870"/>
              </a:gdLst>
              <a:ahLst/>
              <a:cxnLst>
                <a:cxn ang="T4">
                  <a:pos x="T0" y="T1"/>
                </a:cxn>
                <a:cxn ang="T5">
                  <a:pos x="T2" y="T3"/>
                </a:cxn>
              </a:cxnLst>
              <a:rect l="T6" t="T7" r="T8" b="T9"/>
              <a:pathLst>
                <a:path w="2190" h="870">
                  <a:moveTo>
                    <a:pt x="0" y="0"/>
                  </a:moveTo>
                  <a:lnTo>
                    <a:pt x="2190" y="870"/>
                  </a:lnTo>
                </a:path>
              </a:pathLst>
            </a:custGeom>
            <a:noFill/>
            <a:ln w="19050">
              <a:solidFill>
                <a:schemeClr val="tx1"/>
              </a:solidFill>
              <a:round/>
              <a:tailEnd type="stealth" w="sm" len="med"/>
            </a:ln>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1600" b="1" i="0" u="none" strike="noStrike" kern="1200" cap="none" spc="0" normalizeH="0" baseline="0" noProof="0">
                <a:ln>
                  <a:noFill/>
                </a:ln>
                <a:solidFill>
                  <a:schemeClr val="tx1"/>
                </a:solidFill>
                <a:effectLst/>
                <a:uLnTx/>
                <a:uFillTx/>
                <a:latin typeface="+mn-ea"/>
                <a:ea typeface="+mn-ea"/>
                <a:cs typeface="+mn-cs"/>
              </a:endParaRPr>
            </a:p>
          </p:txBody>
        </p:sp>
        <p:sp>
          <p:nvSpPr>
            <p:cNvPr id="11" name="Freeform 65"/>
            <p:cNvSpPr/>
            <p:nvPr/>
          </p:nvSpPr>
          <p:spPr bwMode="auto">
            <a:xfrm>
              <a:off x="4432555" y="3429116"/>
              <a:ext cx="396305" cy="407687"/>
            </a:xfrm>
            <a:custGeom>
              <a:avLst/>
              <a:gdLst>
                <a:gd name="T0" fmla="*/ 2147483647 w 180"/>
                <a:gd name="T1" fmla="*/ 0 h 750"/>
                <a:gd name="T2" fmla="*/ 0 w 180"/>
                <a:gd name="T3" fmla="*/ 2147483647 h 750"/>
                <a:gd name="T4" fmla="*/ 0 60000 65536"/>
                <a:gd name="T5" fmla="*/ 0 60000 65536"/>
                <a:gd name="T6" fmla="*/ 0 w 180"/>
                <a:gd name="T7" fmla="*/ 0 h 750"/>
                <a:gd name="T8" fmla="*/ 180 w 180"/>
                <a:gd name="T9" fmla="*/ 750 h 750"/>
              </a:gdLst>
              <a:ahLst/>
              <a:cxnLst>
                <a:cxn ang="T4">
                  <a:pos x="T0" y="T1"/>
                </a:cxn>
                <a:cxn ang="T5">
                  <a:pos x="T2" y="T3"/>
                </a:cxn>
              </a:cxnLst>
              <a:rect l="T6" t="T7" r="T8" b="T9"/>
              <a:pathLst>
                <a:path w="180" h="750">
                  <a:moveTo>
                    <a:pt x="180" y="0"/>
                  </a:moveTo>
                  <a:lnTo>
                    <a:pt x="0" y="750"/>
                  </a:lnTo>
                </a:path>
              </a:pathLst>
            </a:custGeom>
            <a:noFill/>
            <a:ln w="19050">
              <a:solidFill>
                <a:schemeClr val="tx1"/>
              </a:solidFill>
              <a:round/>
              <a:tailEnd type="stealth" w="sm" len="med"/>
            </a:ln>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1600" b="1" i="0" u="none" strike="noStrike" kern="1200" cap="none" spc="0" normalizeH="0" baseline="0" noProof="0">
                <a:ln>
                  <a:noFill/>
                </a:ln>
                <a:solidFill>
                  <a:schemeClr val="tx1"/>
                </a:solidFill>
                <a:effectLst/>
                <a:uLnTx/>
                <a:uFillTx/>
                <a:latin typeface="+mn-ea"/>
                <a:ea typeface="+mn-ea"/>
                <a:cs typeface="+mn-cs"/>
              </a:endParaRPr>
            </a:p>
          </p:txBody>
        </p:sp>
        <p:sp>
          <p:nvSpPr>
            <p:cNvPr id="12" name="Freeform 66"/>
            <p:cNvSpPr/>
            <p:nvPr/>
          </p:nvSpPr>
          <p:spPr bwMode="auto">
            <a:xfrm>
              <a:off x="5058466" y="3429116"/>
              <a:ext cx="298801" cy="437832"/>
            </a:xfrm>
            <a:custGeom>
              <a:avLst/>
              <a:gdLst>
                <a:gd name="T0" fmla="*/ 0 w 195"/>
                <a:gd name="T1" fmla="*/ 0 h 720"/>
                <a:gd name="T2" fmla="*/ 2147483647 w 195"/>
                <a:gd name="T3" fmla="*/ 2147483647 h 720"/>
                <a:gd name="T4" fmla="*/ 0 60000 65536"/>
                <a:gd name="T5" fmla="*/ 0 60000 65536"/>
                <a:gd name="T6" fmla="*/ 0 w 195"/>
                <a:gd name="T7" fmla="*/ 0 h 720"/>
                <a:gd name="T8" fmla="*/ 195 w 195"/>
                <a:gd name="T9" fmla="*/ 720 h 720"/>
              </a:gdLst>
              <a:ahLst/>
              <a:cxnLst>
                <a:cxn ang="T4">
                  <a:pos x="T0" y="T1"/>
                </a:cxn>
                <a:cxn ang="T5">
                  <a:pos x="T2" y="T3"/>
                </a:cxn>
              </a:cxnLst>
              <a:rect l="T6" t="T7" r="T8" b="T9"/>
              <a:pathLst>
                <a:path w="195" h="720">
                  <a:moveTo>
                    <a:pt x="0" y="0"/>
                  </a:moveTo>
                  <a:lnTo>
                    <a:pt x="195" y="720"/>
                  </a:lnTo>
                </a:path>
              </a:pathLst>
            </a:custGeom>
            <a:noFill/>
            <a:ln w="19050">
              <a:solidFill>
                <a:schemeClr val="tx1"/>
              </a:solidFill>
              <a:round/>
              <a:tailEnd type="stealth" w="sm" len="med"/>
            </a:ln>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1600" b="1" i="0" u="none" strike="noStrike" kern="1200" cap="none" spc="0" normalizeH="0" baseline="0" noProof="0">
                <a:ln>
                  <a:noFill/>
                </a:ln>
                <a:solidFill>
                  <a:schemeClr val="tx1"/>
                </a:solidFill>
                <a:effectLst/>
                <a:uLnTx/>
                <a:uFillTx/>
                <a:latin typeface="+mn-ea"/>
                <a:ea typeface="+mn-ea"/>
                <a:cs typeface="+mn-cs"/>
              </a:endParaRPr>
            </a:p>
          </p:txBody>
        </p:sp>
        <p:sp>
          <p:nvSpPr>
            <p:cNvPr id="165902" name="Text Box 68"/>
            <p:cNvSpPr txBox="1"/>
            <p:nvPr/>
          </p:nvSpPr>
          <p:spPr>
            <a:xfrm>
              <a:off x="763588" y="3836803"/>
              <a:ext cx="294083" cy="1293401"/>
            </a:xfrm>
            <a:prstGeom prst="rect">
              <a:avLst/>
            </a:prstGeom>
            <a:noFill/>
            <a:ln w="19050" cap="flat" cmpd="sng">
              <a:solidFill>
                <a:schemeClr val="tx1"/>
              </a:solidFill>
              <a:prstDash val="solid"/>
              <a:miter/>
              <a:headEnd type="none" w="med" len="med"/>
              <a:tailEnd type="none" w="med" len="med"/>
            </a:ln>
          </p:spPr>
          <p:txBody>
            <a:bodyPr lIns="18000" tIns="10800" rIns="18000" bIns="10800"/>
            <a:p>
              <a:pPr algn="ctr">
                <a:lnSpc>
                  <a:spcPct val="144000"/>
                </a:lnSpc>
              </a:pPr>
              <a:r>
                <a:rPr lang="zh-CN" altLang="en-US" sz="1600" dirty="0">
                  <a:latin typeface="宋体" panose="02010600030101010101" pitchFamily="2" charset="-122"/>
                  <a:sym typeface="Wingdings" panose="05000000000000000000" pitchFamily="2" charset="2"/>
                </a:rPr>
                <a:t>图的定义</a:t>
              </a:r>
              <a:endParaRPr lang="zh-CN" altLang="en-US" sz="1600" dirty="0">
                <a:latin typeface="宋体" panose="02010600030101010101" pitchFamily="2" charset="-122"/>
                <a:sym typeface="Wingdings" panose="05000000000000000000" pitchFamily="2" charset="2"/>
              </a:endParaRPr>
            </a:p>
          </p:txBody>
        </p:sp>
        <p:sp>
          <p:nvSpPr>
            <p:cNvPr id="165903" name="Text Box 69"/>
            <p:cNvSpPr txBox="1"/>
            <p:nvPr/>
          </p:nvSpPr>
          <p:spPr>
            <a:xfrm>
              <a:off x="1419378" y="3836803"/>
              <a:ext cx="294084" cy="1293401"/>
            </a:xfrm>
            <a:prstGeom prst="rect">
              <a:avLst/>
            </a:prstGeom>
            <a:noFill/>
            <a:ln w="19050" cap="flat" cmpd="sng">
              <a:solidFill>
                <a:schemeClr val="tx1"/>
              </a:solidFill>
              <a:prstDash val="solid"/>
              <a:miter/>
              <a:headEnd type="none" w="med" len="med"/>
              <a:tailEnd type="none" w="med" len="med"/>
            </a:ln>
          </p:spPr>
          <p:txBody>
            <a:bodyPr lIns="18000" tIns="10800" rIns="18000" bIns="10800"/>
            <a:p>
              <a:pPr algn="ctr">
                <a:lnSpc>
                  <a:spcPct val="144000"/>
                </a:lnSpc>
              </a:pPr>
              <a:r>
                <a:rPr lang="zh-CN" altLang="en-US" sz="1600" dirty="0">
                  <a:latin typeface="宋体" panose="02010600030101010101" pitchFamily="2" charset="-122"/>
                  <a:sym typeface="Wingdings" panose="05000000000000000000" pitchFamily="2" charset="2"/>
                </a:rPr>
                <a:t>基本术语</a:t>
              </a:r>
              <a:endParaRPr lang="zh-CN" altLang="en-US" sz="1600" dirty="0">
                <a:latin typeface="宋体" panose="02010600030101010101" pitchFamily="2" charset="-122"/>
                <a:sym typeface="Wingdings" panose="05000000000000000000" pitchFamily="2" charset="2"/>
              </a:endParaRPr>
            </a:p>
          </p:txBody>
        </p:sp>
        <p:sp>
          <p:nvSpPr>
            <p:cNvPr id="15" name="Text Box 70"/>
            <p:cNvSpPr txBox="1">
              <a:spLocks noChangeArrowheads="1"/>
            </p:cNvSpPr>
            <p:nvPr/>
          </p:nvSpPr>
          <p:spPr bwMode="auto">
            <a:xfrm>
              <a:off x="2105049" y="3836803"/>
              <a:ext cx="294084" cy="1297708"/>
            </a:xfrm>
            <a:prstGeom prst="rect">
              <a:avLst/>
            </a:prstGeom>
            <a:noFill/>
            <a:ln w="19050">
              <a:solidFill>
                <a:schemeClr val="tx1"/>
              </a:solidFill>
              <a:miter lim="800000"/>
            </a:ln>
          </p:spPr>
          <p:txBody>
            <a:bodyPr lIns="18000" tIns="10800" rIns="18000" bIns="10800"/>
            <a:lstStyle>
              <a:lvl1pPr>
                <a:defRPr kumimoji="1" sz="2400">
                  <a:solidFill>
                    <a:schemeClr val="tx1"/>
                  </a:solidFill>
                  <a:latin typeface="Helvetica" pitchFamily="34" charset="0"/>
                  <a:ea typeface="楷体_GB2312" pitchFamily="49" charset="-122"/>
                  <a:sym typeface="Wingdings" panose="05000000000000000000" pitchFamily="2" charset="2"/>
                </a:defRPr>
              </a:lvl1pPr>
              <a:lvl2pPr marL="742950" indent="-285750">
                <a:defRPr kumimoji="1" sz="2400">
                  <a:solidFill>
                    <a:schemeClr val="tx1"/>
                  </a:solidFill>
                  <a:latin typeface="Helvetica" pitchFamily="34" charset="0"/>
                  <a:ea typeface="楷体_GB2312" pitchFamily="49" charset="-122"/>
                  <a:sym typeface="Wingdings" panose="05000000000000000000" pitchFamily="2" charset="2"/>
                </a:defRPr>
              </a:lvl2pPr>
              <a:lvl3pPr marL="1143000" indent="-228600">
                <a:defRPr kumimoji="1" sz="2400">
                  <a:solidFill>
                    <a:schemeClr val="tx1"/>
                  </a:solidFill>
                  <a:latin typeface="Helvetica" pitchFamily="34" charset="0"/>
                  <a:ea typeface="楷体_GB2312" pitchFamily="49" charset="-122"/>
                  <a:sym typeface="Wingdings" panose="05000000000000000000" pitchFamily="2" charset="2"/>
                </a:defRPr>
              </a:lvl3pPr>
              <a:lvl4pPr marL="1600200" indent="-228600">
                <a:defRPr kumimoji="1" sz="2400">
                  <a:solidFill>
                    <a:schemeClr val="tx1"/>
                  </a:solidFill>
                  <a:latin typeface="Helvetica" pitchFamily="34" charset="0"/>
                  <a:ea typeface="楷体_GB2312" pitchFamily="49" charset="-122"/>
                  <a:sym typeface="Wingdings" panose="05000000000000000000" pitchFamily="2" charset="2"/>
                </a:defRPr>
              </a:lvl4pPr>
              <a:lvl5pPr marL="2057400" indent="-228600">
                <a:defRPr kumimoji="1" sz="2400">
                  <a:solidFill>
                    <a:schemeClr val="tx1"/>
                  </a:solidFill>
                  <a:latin typeface="Helvetica" pitchFamily="34" charset="0"/>
                  <a:ea typeface="楷体_GB2312" pitchFamily="49" charset="-122"/>
                  <a:sym typeface="Wingdings" panose="05000000000000000000" pitchFamily="2" charset="2"/>
                </a:defRPr>
              </a:lvl5pPr>
              <a:lvl6pPr marL="2514600" indent="-228600" algn="ctr" eaLnBrk="0" fontAlgn="base" hangingPunct="0">
                <a:spcBef>
                  <a:spcPct val="0"/>
                </a:spcBef>
                <a:spcAft>
                  <a:spcPct val="0"/>
                </a:spcAft>
                <a:buClr>
                  <a:schemeClr val="tx2"/>
                </a:buClr>
                <a:buFont typeface="Monotype Sorts" pitchFamily="2" charset="2"/>
                <a:defRPr kumimoji="1" sz="2400">
                  <a:solidFill>
                    <a:schemeClr val="tx1"/>
                  </a:solidFill>
                  <a:latin typeface="Helvetica" pitchFamily="34" charset="0"/>
                  <a:ea typeface="楷体_GB2312" pitchFamily="49" charset="-122"/>
                  <a:sym typeface="Wingdings" panose="05000000000000000000" pitchFamily="2" charset="2"/>
                </a:defRPr>
              </a:lvl6pPr>
              <a:lvl7pPr marL="2971800" indent="-228600" algn="ctr" eaLnBrk="0" fontAlgn="base" hangingPunct="0">
                <a:spcBef>
                  <a:spcPct val="0"/>
                </a:spcBef>
                <a:spcAft>
                  <a:spcPct val="0"/>
                </a:spcAft>
                <a:buClr>
                  <a:schemeClr val="tx2"/>
                </a:buClr>
                <a:buFont typeface="Monotype Sorts" pitchFamily="2" charset="2"/>
                <a:defRPr kumimoji="1" sz="2400">
                  <a:solidFill>
                    <a:schemeClr val="tx1"/>
                  </a:solidFill>
                  <a:latin typeface="Helvetica" pitchFamily="34" charset="0"/>
                  <a:ea typeface="楷体_GB2312" pitchFamily="49" charset="-122"/>
                  <a:sym typeface="Wingdings" panose="05000000000000000000" pitchFamily="2" charset="2"/>
                </a:defRPr>
              </a:lvl7pPr>
              <a:lvl8pPr marL="3429000" indent="-228600" algn="ctr" eaLnBrk="0" fontAlgn="base" hangingPunct="0">
                <a:spcBef>
                  <a:spcPct val="0"/>
                </a:spcBef>
                <a:spcAft>
                  <a:spcPct val="0"/>
                </a:spcAft>
                <a:buClr>
                  <a:schemeClr val="tx2"/>
                </a:buClr>
                <a:buFont typeface="Monotype Sorts" pitchFamily="2" charset="2"/>
                <a:defRPr kumimoji="1" sz="2400">
                  <a:solidFill>
                    <a:schemeClr val="tx1"/>
                  </a:solidFill>
                  <a:latin typeface="Helvetica" pitchFamily="34" charset="0"/>
                  <a:ea typeface="楷体_GB2312" pitchFamily="49" charset="-122"/>
                  <a:sym typeface="Wingdings" panose="05000000000000000000" pitchFamily="2" charset="2"/>
                </a:defRPr>
              </a:lvl8pPr>
              <a:lvl9pPr marL="3886200" indent="-228600" algn="ctr" eaLnBrk="0" fontAlgn="base" hangingPunct="0">
                <a:spcBef>
                  <a:spcPct val="0"/>
                </a:spcBef>
                <a:spcAft>
                  <a:spcPct val="0"/>
                </a:spcAft>
                <a:buClr>
                  <a:schemeClr val="tx2"/>
                </a:buClr>
                <a:buFont typeface="Monotype Sorts" pitchFamily="2" charset="2"/>
                <a:defRPr kumimoji="1" sz="2400">
                  <a:solidFill>
                    <a:schemeClr val="tx1"/>
                  </a:solidFill>
                  <a:latin typeface="Helvetica" pitchFamily="34" charset="0"/>
                  <a:ea typeface="楷体_GB2312" pitchFamily="49" charset="-122"/>
                  <a:sym typeface="Wingdings" panose="05000000000000000000" pitchFamily="2" charset="2"/>
                </a:defRPr>
              </a:lvl9pPr>
            </a:lstStyle>
            <a:p>
              <a:pPr marL="0" marR="0" lvl="0" indent="0" algn="ctr" defTabSz="914400" rtl="0" eaLnBrk="0" fontAlgn="base" latinLnBrk="0" hangingPunct="0">
                <a:lnSpc>
                  <a:spcPct val="144000"/>
                </a:lnSpc>
                <a:spcBef>
                  <a:spcPct val="0"/>
                </a:spcBef>
                <a:spcAft>
                  <a:spcPct val="0"/>
                </a:spcAft>
                <a:buClrTx/>
                <a:buSzTx/>
                <a:buFontTx/>
                <a:buNone/>
                <a:defRPr/>
              </a:pPr>
              <a:r>
                <a:rPr kumimoji="0" lang="zh-CN" altLang="en-US" sz="1600" b="1" i="0" u="none" strike="noStrike" kern="1200" cap="none" spc="0" normalizeH="0" baseline="0" noProof="0">
                  <a:ln>
                    <a:noFill/>
                  </a:ln>
                  <a:solidFill>
                    <a:schemeClr val="tx1"/>
                  </a:solidFill>
                  <a:effectLst/>
                  <a:uLnTx/>
                  <a:uFillTx/>
                  <a:latin typeface="+mn-ea"/>
                  <a:ea typeface="+mn-ea"/>
                  <a:cs typeface="+mn-cs"/>
                  <a:sym typeface="Wingdings" panose="05000000000000000000" pitchFamily="2" charset="2"/>
                </a:rPr>
                <a:t>基本操作</a:t>
              </a:r>
              <a:endParaRPr kumimoji="0" lang="zh-CN" altLang="en-US" sz="1600" b="1" i="0" u="none" strike="noStrike" kern="1200" cap="none" spc="0" normalizeH="0" baseline="0" noProof="0">
                <a:ln>
                  <a:noFill/>
                </a:ln>
                <a:solidFill>
                  <a:schemeClr val="tx1"/>
                </a:solidFill>
                <a:effectLst/>
                <a:uLnTx/>
                <a:uFillTx/>
                <a:latin typeface="+mn-ea"/>
                <a:ea typeface="+mn-ea"/>
                <a:cs typeface="+mn-cs"/>
                <a:sym typeface="Wingdings" panose="05000000000000000000" pitchFamily="2" charset="2"/>
              </a:endParaRPr>
            </a:p>
          </p:txBody>
        </p:sp>
        <p:sp>
          <p:nvSpPr>
            <p:cNvPr id="16" name="Freeform 72"/>
            <p:cNvSpPr/>
            <p:nvPr/>
          </p:nvSpPr>
          <p:spPr bwMode="auto">
            <a:xfrm>
              <a:off x="931860" y="3414761"/>
              <a:ext cx="333400" cy="390461"/>
            </a:xfrm>
            <a:custGeom>
              <a:avLst/>
              <a:gdLst>
                <a:gd name="T0" fmla="*/ 2147483647 w 420"/>
                <a:gd name="T1" fmla="*/ 0 h 525"/>
                <a:gd name="T2" fmla="*/ 0 w 420"/>
                <a:gd name="T3" fmla="*/ 2147483647 h 525"/>
                <a:gd name="T4" fmla="*/ 0 60000 65536"/>
                <a:gd name="T5" fmla="*/ 0 60000 65536"/>
                <a:gd name="T6" fmla="*/ 0 w 420"/>
                <a:gd name="T7" fmla="*/ 0 h 525"/>
                <a:gd name="T8" fmla="*/ 420 w 420"/>
                <a:gd name="T9" fmla="*/ 525 h 525"/>
              </a:gdLst>
              <a:ahLst/>
              <a:cxnLst>
                <a:cxn ang="T4">
                  <a:pos x="T0" y="T1"/>
                </a:cxn>
                <a:cxn ang="T5">
                  <a:pos x="T2" y="T3"/>
                </a:cxn>
              </a:cxnLst>
              <a:rect l="T6" t="T7" r="T8" b="T9"/>
              <a:pathLst>
                <a:path w="420" h="525">
                  <a:moveTo>
                    <a:pt x="420" y="0"/>
                  </a:moveTo>
                  <a:lnTo>
                    <a:pt x="0" y="525"/>
                  </a:lnTo>
                </a:path>
              </a:pathLst>
            </a:custGeom>
            <a:noFill/>
            <a:ln w="19050">
              <a:solidFill>
                <a:schemeClr val="tx1"/>
              </a:solidFill>
              <a:round/>
              <a:tailEnd type="stealth" w="sm" len="med"/>
            </a:ln>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1600" b="1" i="0" u="none" strike="noStrike" kern="1200" cap="none" spc="0" normalizeH="0" baseline="0" noProof="0">
                <a:ln>
                  <a:noFill/>
                </a:ln>
                <a:solidFill>
                  <a:schemeClr val="tx1"/>
                </a:solidFill>
                <a:effectLst/>
                <a:uLnTx/>
                <a:uFillTx/>
                <a:latin typeface="+mn-ea"/>
                <a:ea typeface="+mn-ea"/>
                <a:cs typeface="+mn-cs"/>
              </a:endParaRPr>
            </a:p>
          </p:txBody>
        </p:sp>
        <p:sp>
          <p:nvSpPr>
            <p:cNvPr id="17" name="Freeform 75"/>
            <p:cNvSpPr/>
            <p:nvPr/>
          </p:nvSpPr>
          <p:spPr bwMode="auto">
            <a:xfrm>
              <a:off x="2004400" y="3427680"/>
              <a:ext cx="303520" cy="416300"/>
            </a:xfrm>
            <a:custGeom>
              <a:avLst/>
              <a:gdLst>
                <a:gd name="T0" fmla="*/ 0 w 330"/>
                <a:gd name="T1" fmla="*/ 0 h 570"/>
                <a:gd name="T2" fmla="*/ 2147483647 w 330"/>
                <a:gd name="T3" fmla="*/ 2147483647 h 570"/>
                <a:gd name="T4" fmla="*/ 0 60000 65536"/>
                <a:gd name="T5" fmla="*/ 0 60000 65536"/>
                <a:gd name="T6" fmla="*/ 0 w 330"/>
                <a:gd name="T7" fmla="*/ 0 h 570"/>
                <a:gd name="T8" fmla="*/ 330 w 330"/>
                <a:gd name="T9" fmla="*/ 570 h 570"/>
              </a:gdLst>
              <a:ahLst/>
              <a:cxnLst>
                <a:cxn ang="T4">
                  <a:pos x="T0" y="T1"/>
                </a:cxn>
                <a:cxn ang="T5">
                  <a:pos x="T2" y="T3"/>
                </a:cxn>
              </a:cxnLst>
              <a:rect l="T6" t="T7" r="T8" b="T9"/>
              <a:pathLst>
                <a:path w="330" h="570">
                  <a:moveTo>
                    <a:pt x="0" y="0"/>
                  </a:moveTo>
                  <a:lnTo>
                    <a:pt x="330" y="570"/>
                  </a:lnTo>
                </a:path>
              </a:pathLst>
            </a:custGeom>
            <a:noFill/>
            <a:ln w="19050">
              <a:solidFill>
                <a:schemeClr val="tx1"/>
              </a:solidFill>
              <a:round/>
              <a:tailEnd type="stealth" w="sm" len="med"/>
            </a:ln>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1600" b="1" i="0" u="none" strike="noStrike" kern="1200" cap="none" spc="0" normalizeH="0" baseline="0" noProof="0">
                <a:ln>
                  <a:noFill/>
                </a:ln>
                <a:solidFill>
                  <a:schemeClr val="tx1"/>
                </a:solidFill>
                <a:effectLst/>
                <a:uLnTx/>
                <a:uFillTx/>
                <a:latin typeface="+mn-ea"/>
                <a:ea typeface="+mn-ea"/>
                <a:cs typeface="+mn-cs"/>
              </a:endParaRPr>
            </a:p>
          </p:txBody>
        </p:sp>
        <p:sp>
          <p:nvSpPr>
            <p:cNvPr id="165907" name="Text Box 76"/>
            <p:cNvSpPr txBox="1"/>
            <p:nvPr/>
          </p:nvSpPr>
          <p:spPr>
            <a:xfrm>
              <a:off x="2605148" y="3821012"/>
              <a:ext cx="360135" cy="1546053"/>
            </a:xfrm>
            <a:prstGeom prst="rect">
              <a:avLst/>
            </a:prstGeom>
            <a:noFill/>
            <a:ln w="19050" cap="flat" cmpd="sng">
              <a:solidFill>
                <a:schemeClr val="tx1"/>
              </a:solidFill>
              <a:prstDash val="solid"/>
              <a:miter/>
              <a:headEnd type="none" w="med" len="med"/>
              <a:tailEnd type="none" w="med" len="med"/>
            </a:ln>
          </p:spPr>
          <p:txBody>
            <a:bodyPr lIns="18000" tIns="10800" rIns="18000" bIns="10800"/>
            <a:p>
              <a:pPr algn="ctr"/>
              <a:r>
                <a:rPr lang="zh-CN" altLang="en-US" sz="1600" dirty="0">
                  <a:latin typeface="宋体" panose="02010600030101010101" pitchFamily="2" charset="-122"/>
                  <a:sym typeface="Wingdings" panose="05000000000000000000" pitchFamily="2" charset="2"/>
                </a:rPr>
                <a:t>邻接矩阵表示法</a:t>
              </a:r>
              <a:endParaRPr lang="zh-CN" altLang="en-US" sz="1600" dirty="0">
                <a:latin typeface="宋体" panose="02010600030101010101" pitchFamily="2" charset="-122"/>
                <a:sym typeface="Wingdings" panose="05000000000000000000" pitchFamily="2" charset="2"/>
              </a:endParaRPr>
            </a:p>
          </p:txBody>
        </p:sp>
        <p:sp>
          <p:nvSpPr>
            <p:cNvPr id="165908" name="Text Box 77"/>
            <p:cNvSpPr txBox="1"/>
            <p:nvPr/>
          </p:nvSpPr>
          <p:spPr>
            <a:xfrm>
              <a:off x="3756320" y="3809528"/>
              <a:ext cx="294084" cy="1557537"/>
            </a:xfrm>
            <a:prstGeom prst="rect">
              <a:avLst/>
            </a:prstGeom>
            <a:noFill/>
            <a:ln w="19050" cap="flat" cmpd="sng">
              <a:solidFill>
                <a:schemeClr val="tx1"/>
              </a:solidFill>
              <a:prstDash val="solid"/>
              <a:miter/>
              <a:headEnd type="none" w="med" len="med"/>
              <a:tailEnd type="none" w="med" len="med"/>
            </a:ln>
          </p:spPr>
          <p:txBody>
            <a:bodyPr lIns="18000" tIns="10800" rIns="18000" bIns="10800"/>
            <a:p>
              <a:pPr algn="ctr">
                <a:lnSpc>
                  <a:spcPct val="88000"/>
                </a:lnSpc>
              </a:pPr>
              <a:r>
                <a:rPr lang="zh-CN" altLang="en-US" sz="1600" dirty="0">
                  <a:latin typeface="宋体" panose="02010600030101010101" pitchFamily="2" charset="-122"/>
                  <a:sym typeface="Wingdings" panose="05000000000000000000" pitchFamily="2" charset="2"/>
                </a:rPr>
                <a:t>邻接多重表表示法</a:t>
              </a:r>
              <a:endParaRPr lang="zh-CN" altLang="en-US" sz="1600" dirty="0">
                <a:latin typeface="宋体" panose="02010600030101010101" pitchFamily="2" charset="-122"/>
                <a:sym typeface="Wingdings" panose="05000000000000000000" pitchFamily="2" charset="2"/>
              </a:endParaRPr>
            </a:p>
            <a:p>
              <a:pPr algn="ctr">
                <a:lnSpc>
                  <a:spcPct val="88000"/>
                </a:lnSpc>
              </a:pPr>
              <a:endParaRPr lang="zh-CN" altLang="en-US" sz="1600" dirty="0">
                <a:latin typeface="宋体" panose="02010600030101010101" pitchFamily="2" charset="-122"/>
                <a:sym typeface="Wingdings" panose="05000000000000000000" pitchFamily="2" charset="2"/>
              </a:endParaRPr>
            </a:p>
            <a:p>
              <a:pPr algn="ctr">
                <a:lnSpc>
                  <a:spcPct val="88000"/>
                </a:lnSpc>
              </a:pPr>
              <a:endParaRPr lang="zh-CN" altLang="en-US" sz="1600" dirty="0">
                <a:latin typeface="宋体" panose="02010600030101010101" pitchFamily="2" charset="-122"/>
                <a:sym typeface="Wingdings" panose="05000000000000000000" pitchFamily="2" charset="2"/>
              </a:endParaRPr>
            </a:p>
          </p:txBody>
        </p:sp>
        <p:sp>
          <p:nvSpPr>
            <p:cNvPr id="20" name="Freeform 78"/>
            <p:cNvSpPr/>
            <p:nvPr/>
          </p:nvSpPr>
          <p:spPr bwMode="auto">
            <a:xfrm>
              <a:off x="2825318" y="3398970"/>
              <a:ext cx="127384" cy="417736"/>
            </a:xfrm>
            <a:custGeom>
              <a:avLst/>
              <a:gdLst>
                <a:gd name="T0" fmla="*/ 2147483647 w 120"/>
                <a:gd name="T1" fmla="*/ 0 h 450"/>
                <a:gd name="T2" fmla="*/ 0 w 120"/>
                <a:gd name="T3" fmla="*/ 2147483647 h 450"/>
                <a:gd name="T4" fmla="*/ 0 60000 65536"/>
                <a:gd name="T5" fmla="*/ 0 60000 65536"/>
                <a:gd name="T6" fmla="*/ 0 w 120"/>
                <a:gd name="T7" fmla="*/ 0 h 450"/>
                <a:gd name="T8" fmla="*/ 120 w 120"/>
                <a:gd name="T9" fmla="*/ 450 h 450"/>
              </a:gdLst>
              <a:ahLst/>
              <a:cxnLst>
                <a:cxn ang="T4">
                  <a:pos x="T0" y="T1"/>
                </a:cxn>
                <a:cxn ang="T5">
                  <a:pos x="T2" y="T3"/>
                </a:cxn>
              </a:cxnLst>
              <a:rect l="T6" t="T7" r="T8" b="T9"/>
              <a:pathLst>
                <a:path w="120" h="450">
                  <a:moveTo>
                    <a:pt x="120" y="0"/>
                  </a:moveTo>
                  <a:lnTo>
                    <a:pt x="0" y="450"/>
                  </a:lnTo>
                </a:path>
              </a:pathLst>
            </a:custGeom>
            <a:noFill/>
            <a:ln w="19050">
              <a:solidFill>
                <a:schemeClr val="tx1"/>
              </a:solidFill>
              <a:round/>
              <a:tailEnd type="stealth" w="sm" len="med"/>
            </a:ln>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1600" b="1" i="0" u="none" strike="noStrike" kern="1200" cap="none" spc="0" normalizeH="0" baseline="0" noProof="0">
                <a:ln>
                  <a:noFill/>
                </a:ln>
                <a:solidFill>
                  <a:schemeClr val="tx1"/>
                </a:solidFill>
                <a:effectLst/>
                <a:uLnTx/>
                <a:uFillTx/>
                <a:latin typeface="+mn-ea"/>
                <a:ea typeface="+mn-ea"/>
                <a:cs typeface="+mn-cs"/>
              </a:endParaRPr>
            </a:p>
          </p:txBody>
        </p:sp>
        <p:sp>
          <p:nvSpPr>
            <p:cNvPr id="21" name="Freeform 79"/>
            <p:cNvSpPr/>
            <p:nvPr/>
          </p:nvSpPr>
          <p:spPr bwMode="auto">
            <a:xfrm>
              <a:off x="3578613" y="3409019"/>
              <a:ext cx="322391" cy="394767"/>
            </a:xfrm>
            <a:custGeom>
              <a:avLst/>
              <a:gdLst>
                <a:gd name="T0" fmla="*/ 0 w 330"/>
                <a:gd name="T1" fmla="*/ 0 h 570"/>
                <a:gd name="T2" fmla="*/ 2147483647 w 330"/>
                <a:gd name="T3" fmla="*/ 2147483647 h 570"/>
                <a:gd name="T4" fmla="*/ 0 60000 65536"/>
                <a:gd name="T5" fmla="*/ 0 60000 65536"/>
                <a:gd name="T6" fmla="*/ 0 w 330"/>
                <a:gd name="T7" fmla="*/ 0 h 570"/>
                <a:gd name="T8" fmla="*/ 330 w 330"/>
                <a:gd name="T9" fmla="*/ 570 h 570"/>
              </a:gdLst>
              <a:ahLst/>
              <a:cxnLst>
                <a:cxn ang="T4">
                  <a:pos x="T0" y="T1"/>
                </a:cxn>
                <a:cxn ang="T5">
                  <a:pos x="T2" y="T3"/>
                </a:cxn>
              </a:cxnLst>
              <a:rect l="T6" t="T7" r="T8" b="T9"/>
              <a:pathLst>
                <a:path w="330" h="570">
                  <a:moveTo>
                    <a:pt x="0" y="0"/>
                  </a:moveTo>
                  <a:lnTo>
                    <a:pt x="330" y="570"/>
                  </a:lnTo>
                </a:path>
              </a:pathLst>
            </a:custGeom>
            <a:noFill/>
            <a:ln w="19050">
              <a:solidFill>
                <a:schemeClr val="tx1"/>
              </a:solidFill>
              <a:round/>
              <a:tailEnd type="stealth" w="sm" len="med"/>
            </a:ln>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1600" b="1" i="0" u="none" strike="noStrike" kern="1200" cap="none" spc="0" normalizeH="0" baseline="0" noProof="0">
                <a:ln>
                  <a:noFill/>
                </a:ln>
                <a:solidFill>
                  <a:schemeClr val="tx1"/>
                </a:solidFill>
                <a:effectLst/>
                <a:uLnTx/>
                <a:uFillTx/>
                <a:latin typeface="+mn-ea"/>
                <a:ea typeface="+mn-ea"/>
                <a:cs typeface="+mn-cs"/>
              </a:endParaRPr>
            </a:p>
          </p:txBody>
        </p:sp>
        <p:sp>
          <p:nvSpPr>
            <p:cNvPr id="165911" name="Text Box 81"/>
            <p:cNvSpPr txBox="1"/>
            <p:nvPr/>
          </p:nvSpPr>
          <p:spPr>
            <a:xfrm>
              <a:off x="7708364" y="3798044"/>
              <a:ext cx="294083" cy="1293402"/>
            </a:xfrm>
            <a:prstGeom prst="rect">
              <a:avLst/>
            </a:prstGeom>
            <a:noFill/>
            <a:ln w="19050" cap="flat" cmpd="sng">
              <a:solidFill>
                <a:schemeClr val="tx1"/>
              </a:solidFill>
              <a:prstDash val="solid"/>
              <a:miter/>
              <a:headEnd type="none" w="med" len="med"/>
              <a:tailEnd type="none" w="med" len="med"/>
            </a:ln>
          </p:spPr>
          <p:txBody>
            <a:bodyPr lIns="18000" tIns="10800" rIns="18000" bIns="10800"/>
            <a:p>
              <a:pPr algn="ctr">
                <a:lnSpc>
                  <a:spcPct val="144000"/>
                </a:lnSpc>
              </a:pPr>
              <a:r>
                <a:rPr lang="zh-CN" altLang="en-US" sz="1600" dirty="0">
                  <a:latin typeface="宋体" panose="02010600030101010101" pitchFamily="2" charset="-122"/>
                  <a:sym typeface="Wingdings" panose="05000000000000000000" pitchFamily="2" charset="2"/>
                </a:rPr>
                <a:t>拓扑排序</a:t>
              </a:r>
              <a:endParaRPr lang="zh-CN" altLang="en-US" sz="1600" dirty="0">
                <a:latin typeface="宋体" panose="02010600030101010101" pitchFamily="2" charset="-122"/>
                <a:sym typeface="Wingdings" panose="05000000000000000000" pitchFamily="2" charset="2"/>
              </a:endParaRPr>
            </a:p>
          </p:txBody>
        </p:sp>
        <p:sp>
          <p:nvSpPr>
            <p:cNvPr id="23" name="Text Box 82"/>
            <p:cNvSpPr txBox="1">
              <a:spLocks noChangeArrowheads="1"/>
            </p:cNvSpPr>
            <p:nvPr/>
          </p:nvSpPr>
          <p:spPr bwMode="auto">
            <a:xfrm>
              <a:off x="6167177" y="3819577"/>
              <a:ext cx="294083" cy="1293401"/>
            </a:xfrm>
            <a:prstGeom prst="rect">
              <a:avLst/>
            </a:prstGeom>
            <a:noFill/>
            <a:ln w="19050">
              <a:solidFill>
                <a:schemeClr val="tx1"/>
              </a:solidFill>
              <a:miter lim="800000"/>
            </a:ln>
          </p:spPr>
          <p:txBody>
            <a:bodyPr lIns="18000" tIns="10800" rIns="18000" bIns="10800"/>
            <a:lstStyle>
              <a:lvl1pPr>
                <a:defRPr kumimoji="1" sz="2400">
                  <a:solidFill>
                    <a:schemeClr val="tx1"/>
                  </a:solidFill>
                  <a:latin typeface="Helvetica" pitchFamily="34" charset="0"/>
                  <a:ea typeface="楷体_GB2312" pitchFamily="49" charset="-122"/>
                  <a:sym typeface="Wingdings" panose="05000000000000000000" pitchFamily="2" charset="2"/>
                </a:defRPr>
              </a:lvl1pPr>
              <a:lvl2pPr marL="742950" indent="-285750">
                <a:defRPr kumimoji="1" sz="2400">
                  <a:solidFill>
                    <a:schemeClr val="tx1"/>
                  </a:solidFill>
                  <a:latin typeface="Helvetica" pitchFamily="34" charset="0"/>
                  <a:ea typeface="楷体_GB2312" pitchFamily="49" charset="-122"/>
                  <a:sym typeface="Wingdings" panose="05000000000000000000" pitchFamily="2" charset="2"/>
                </a:defRPr>
              </a:lvl2pPr>
              <a:lvl3pPr marL="1143000" indent="-228600">
                <a:defRPr kumimoji="1" sz="2400">
                  <a:solidFill>
                    <a:schemeClr val="tx1"/>
                  </a:solidFill>
                  <a:latin typeface="Helvetica" pitchFamily="34" charset="0"/>
                  <a:ea typeface="楷体_GB2312" pitchFamily="49" charset="-122"/>
                  <a:sym typeface="Wingdings" panose="05000000000000000000" pitchFamily="2" charset="2"/>
                </a:defRPr>
              </a:lvl3pPr>
              <a:lvl4pPr marL="1600200" indent="-228600">
                <a:defRPr kumimoji="1" sz="2400">
                  <a:solidFill>
                    <a:schemeClr val="tx1"/>
                  </a:solidFill>
                  <a:latin typeface="Helvetica" pitchFamily="34" charset="0"/>
                  <a:ea typeface="楷体_GB2312" pitchFamily="49" charset="-122"/>
                  <a:sym typeface="Wingdings" panose="05000000000000000000" pitchFamily="2" charset="2"/>
                </a:defRPr>
              </a:lvl4pPr>
              <a:lvl5pPr marL="2057400" indent="-228600">
                <a:defRPr kumimoji="1" sz="2400">
                  <a:solidFill>
                    <a:schemeClr val="tx1"/>
                  </a:solidFill>
                  <a:latin typeface="Helvetica" pitchFamily="34" charset="0"/>
                  <a:ea typeface="楷体_GB2312" pitchFamily="49" charset="-122"/>
                  <a:sym typeface="Wingdings" panose="05000000000000000000" pitchFamily="2" charset="2"/>
                </a:defRPr>
              </a:lvl5pPr>
              <a:lvl6pPr marL="2514600" indent="-228600" algn="ctr" eaLnBrk="0" fontAlgn="base" hangingPunct="0">
                <a:spcBef>
                  <a:spcPct val="0"/>
                </a:spcBef>
                <a:spcAft>
                  <a:spcPct val="0"/>
                </a:spcAft>
                <a:buClr>
                  <a:schemeClr val="tx2"/>
                </a:buClr>
                <a:buFont typeface="Monotype Sorts" pitchFamily="2" charset="2"/>
                <a:defRPr kumimoji="1" sz="2400">
                  <a:solidFill>
                    <a:schemeClr val="tx1"/>
                  </a:solidFill>
                  <a:latin typeface="Helvetica" pitchFamily="34" charset="0"/>
                  <a:ea typeface="楷体_GB2312" pitchFamily="49" charset="-122"/>
                  <a:sym typeface="Wingdings" panose="05000000000000000000" pitchFamily="2" charset="2"/>
                </a:defRPr>
              </a:lvl6pPr>
              <a:lvl7pPr marL="2971800" indent="-228600" algn="ctr" eaLnBrk="0" fontAlgn="base" hangingPunct="0">
                <a:spcBef>
                  <a:spcPct val="0"/>
                </a:spcBef>
                <a:spcAft>
                  <a:spcPct val="0"/>
                </a:spcAft>
                <a:buClr>
                  <a:schemeClr val="tx2"/>
                </a:buClr>
                <a:buFont typeface="Monotype Sorts" pitchFamily="2" charset="2"/>
                <a:defRPr kumimoji="1" sz="2400">
                  <a:solidFill>
                    <a:schemeClr val="tx1"/>
                  </a:solidFill>
                  <a:latin typeface="Helvetica" pitchFamily="34" charset="0"/>
                  <a:ea typeface="楷体_GB2312" pitchFamily="49" charset="-122"/>
                  <a:sym typeface="Wingdings" panose="05000000000000000000" pitchFamily="2" charset="2"/>
                </a:defRPr>
              </a:lvl7pPr>
              <a:lvl8pPr marL="3429000" indent="-228600" algn="ctr" eaLnBrk="0" fontAlgn="base" hangingPunct="0">
                <a:spcBef>
                  <a:spcPct val="0"/>
                </a:spcBef>
                <a:spcAft>
                  <a:spcPct val="0"/>
                </a:spcAft>
                <a:buClr>
                  <a:schemeClr val="tx2"/>
                </a:buClr>
                <a:buFont typeface="Monotype Sorts" pitchFamily="2" charset="2"/>
                <a:defRPr kumimoji="1" sz="2400">
                  <a:solidFill>
                    <a:schemeClr val="tx1"/>
                  </a:solidFill>
                  <a:latin typeface="Helvetica" pitchFamily="34" charset="0"/>
                  <a:ea typeface="楷体_GB2312" pitchFamily="49" charset="-122"/>
                  <a:sym typeface="Wingdings" panose="05000000000000000000" pitchFamily="2" charset="2"/>
                </a:defRPr>
              </a:lvl8pPr>
              <a:lvl9pPr marL="3886200" indent="-228600" algn="ctr" eaLnBrk="0" fontAlgn="base" hangingPunct="0">
                <a:spcBef>
                  <a:spcPct val="0"/>
                </a:spcBef>
                <a:spcAft>
                  <a:spcPct val="0"/>
                </a:spcAft>
                <a:buClr>
                  <a:schemeClr val="tx2"/>
                </a:buClr>
                <a:buFont typeface="Monotype Sorts" pitchFamily="2" charset="2"/>
                <a:defRPr kumimoji="1" sz="2400">
                  <a:solidFill>
                    <a:schemeClr val="tx1"/>
                  </a:solidFill>
                  <a:latin typeface="Helvetica" pitchFamily="34" charset="0"/>
                  <a:ea typeface="楷体_GB2312" pitchFamily="49" charset="-122"/>
                  <a:sym typeface="Wingdings" panose="05000000000000000000" pitchFamily="2" charset="2"/>
                </a:defRPr>
              </a:lvl9pPr>
            </a:lstStyle>
            <a:p>
              <a:pPr marL="0" marR="0" lvl="0" indent="0" algn="ctr" defTabSz="914400" rtl="0" eaLnBrk="0" fontAlgn="base" latinLnBrk="0" hangingPunct="0">
                <a:lnSpc>
                  <a:spcPct val="144000"/>
                </a:lnSpc>
                <a:spcBef>
                  <a:spcPct val="0"/>
                </a:spcBef>
                <a:spcAft>
                  <a:spcPct val="0"/>
                </a:spcAft>
                <a:buClrTx/>
                <a:buSzTx/>
                <a:buFontTx/>
                <a:buNone/>
                <a:defRPr/>
              </a:pPr>
              <a:r>
                <a:rPr kumimoji="0" lang="zh-CN" altLang="en-US" sz="1600" b="1" i="0" u="none" strike="noStrike" kern="1200" cap="none" spc="0" normalizeH="0" baseline="0" noProof="0">
                  <a:ln>
                    <a:noFill/>
                  </a:ln>
                  <a:solidFill>
                    <a:schemeClr val="tx1"/>
                  </a:solidFill>
                  <a:effectLst/>
                  <a:uLnTx/>
                  <a:uFillTx/>
                  <a:latin typeface="+mn-ea"/>
                  <a:ea typeface="+mn-ea"/>
                  <a:cs typeface="+mn-cs"/>
                  <a:sym typeface="Wingdings" panose="05000000000000000000" pitchFamily="2" charset="2"/>
                </a:rPr>
                <a:t>最短路径</a:t>
              </a:r>
              <a:endParaRPr kumimoji="0" lang="zh-CN" altLang="en-US" sz="1600" b="1" i="0" u="none" strike="noStrike" kern="1200" cap="none" spc="0" normalizeH="0" baseline="0" noProof="0">
                <a:ln>
                  <a:noFill/>
                </a:ln>
                <a:solidFill>
                  <a:schemeClr val="tx1"/>
                </a:solidFill>
                <a:effectLst/>
                <a:uLnTx/>
                <a:uFillTx/>
                <a:latin typeface="+mn-ea"/>
                <a:ea typeface="+mn-ea"/>
                <a:cs typeface="+mn-cs"/>
                <a:sym typeface="Wingdings" panose="05000000000000000000" pitchFamily="2" charset="2"/>
              </a:endParaRPr>
            </a:p>
          </p:txBody>
        </p:sp>
        <p:sp>
          <p:nvSpPr>
            <p:cNvPr id="165913" name="Text Box 83"/>
            <p:cNvSpPr txBox="1"/>
            <p:nvPr/>
          </p:nvSpPr>
          <p:spPr>
            <a:xfrm>
              <a:off x="5612035" y="3841109"/>
              <a:ext cx="292511" cy="1267562"/>
            </a:xfrm>
            <a:prstGeom prst="rect">
              <a:avLst/>
            </a:prstGeom>
            <a:noFill/>
            <a:ln w="19050" cap="flat" cmpd="sng">
              <a:solidFill>
                <a:schemeClr val="tx1"/>
              </a:solidFill>
              <a:prstDash val="solid"/>
              <a:miter/>
              <a:headEnd type="none" w="med" len="med"/>
              <a:tailEnd type="none" w="med" len="med"/>
            </a:ln>
          </p:spPr>
          <p:txBody>
            <a:bodyPr lIns="18000" tIns="10800" rIns="18000" bIns="10800"/>
            <a:p>
              <a:pPr algn="ctr">
                <a:lnSpc>
                  <a:spcPct val="112000"/>
                </a:lnSpc>
              </a:pPr>
              <a:r>
                <a:rPr lang="zh-CN" altLang="en-US" sz="1600" dirty="0">
                  <a:latin typeface="宋体" panose="02010600030101010101" pitchFamily="2" charset="-122"/>
                  <a:sym typeface="Wingdings" panose="05000000000000000000" pitchFamily="2" charset="2"/>
                </a:rPr>
                <a:t>最小生成树</a:t>
              </a:r>
              <a:endParaRPr lang="zh-CN" altLang="en-US" sz="1600" dirty="0">
                <a:latin typeface="宋体" panose="02010600030101010101" pitchFamily="2" charset="-122"/>
                <a:sym typeface="Wingdings" panose="05000000000000000000" pitchFamily="2" charset="2"/>
              </a:endParaRPr>
            </a:p>
          </p:txBody>
        </p:sp>
        <p:sp>
          <p:nvSpPr>
            <p:cNvPr id="165914" name="Text Box 84"/>
            <p:cNvSpPr txBox="1"/>
            <p:nvPr/>
          </p:nvSpPr>
          <p:spPr>
            <a:xfrm>
              <a:off x="8241488" y="3792301"/>
              <a:ext cx="294084" cy="1293402"/>
            </a:xfrm>
            <a:prstGeom prst="rect">
              <a:avLst/>
            </a:prstGeom>
            <a:noFill/>
            <a:ln w="19050" cap="flat" cmpd="sng">
              <a:solidFill>
                <a:schemeClr val="tx1"/>
              </a:solidFill>
              <a:prstDash val="solid"/>
              <a:miter/>
              <a:headEnd type="none" w="med" len="med"/>
              <a:tailEnd type="none" w="med" len="med"/>
            </a:ln>
          </p:spPr>
          <p:txBody>
            <a:bodyPr lIns="18000" tIns="10800" rIns="18000" bIns="10800"/>
            <a:p>
              <a:pPr algn="ctr">
                <a:lnSpc>
                  <a:spcPct val="144000"/>
                </a:lnSpc>
              </a:pPr>
              <a:r>
                <a:rPr lang="zh-CN" altLang="en-US" sz="1600" dirty="0">
                  <a:latin typeface="宋体" panose="02010600030101010101" pitchFamily="2" charset="-122"/>
                  <a:sym typeface="Wingdings" panose="05000000000000000000" pitchFamily="2" charset="2"/>
                </a:rPr>
                <a:t>关键路径</a:t>
              </a:r>
              <a:endParaRPr lang="zh-CN" altLang="en-US" sz="1600" dirty="0">
                <a:latin typeface="宋体" panose="02010600030101010101" pitchFamily="2" charset="-122"/>
                <a:sym typeface="Wingdings" panose="05000000000000000000" pitchFamily="2" charset="2"/>
              </a:endParaRPr>
            </a:p>
          </p:txBody>
        </p:sp>
        <p:sp>
          <p:nvSpPr>
            <p:cNvPr id="26" name="Freeform 85"/>
            <p:cNvSpPr/>
            <p:nvPr/>
          </p:nvSpPr>
          <p:spPr bwMode="auto">
            <a:xfrm>
              <a:off x="5755146" y="3299919"/>
              <a:ext cx="646354" cy="546932"/>
            </a:xfrm>
            <a:custGeom>
              <a:avLst/>
              <a:gdLst>
                <a:gd name="T0" fmla="*/ 2147483647 w 420"/>
                <a:gd name="T1" fmla="*/ 0 h 525"/>
                <a:gd name="T2" fmla="*/ 0 w 420"/>
                <a:gd name="T3" fmla="*/ 2147483647 h 525"/>
                <a:gd name="T4" fmla="*/ 0 60000 65536"/>
                <a:gd name="T5" fmla="*/ 0 60000 65536"/>
                <a:gd name="T6" fmla="*/ 0 w 420"/>
                <a:gd name="T7" fmla="*/ 0 h 525"/>
                <a:gd name="T8" fmla="*/ 420 w 420"/>
                <a:gd name="T9" fmla="*/ 525 h 525"/>
              </a:gdLst>
              <a:ahLst/>
              <a:cxnLst>
                <a:cxn ang="T4">
                  <a:pos x="T0" y="T1"/>
                </a:cxn>
                <a:cxn ang="T5">
                  <a:pos x="T2" y="T3"/>
                </a:cxn>
              </a:cxnLst>
              <a:rect l="T6" t="T7" r="T8" b="T9"/>
              <a:pathLst>
                <a:path w="420" h="525">
                  <a:moveTo>
                    <a:pt x="420" y="0"/>
                  </a:moveTo>
                  <a:lnTo>
                    <a:pt x="0" y="525"/>
                  </a:lnTo>
                </a:path>
              </a:pathLst>
            </a:custGeom>
            <a:noFill/>
            <a:ln w="19050">
              <a:solidFill>
                <a:schemeClr val="tx1"/>
              </a:solidFill>
              <a:round/>
              <a:tailEnd type="stealth" w="sm" len="med"/>
            </a:ln>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1600" b="1" i="0" u="none" strike="noStrike" kern="1200" cap="none" spc="0" normalizeH="0" baseline="0" noProof="0">
                <a:ln>
                  <a:noFill/>
                </a:ln>
                <a:solidFill>
                  <a:schemeClr val="tx1"/>
                </a:solidFill>
                <a:effectLst/>
                <a:uLnTx/>
                <a:uFillTx/>
                <a:latin typeface="+mn-ea"/>
                <a:ea typeface="+mn-ea"/>
                <a:cs typeface="+mn-cs"/>
              </a:endParaRPr>
            </a:p>
          </p:txBody>
        </p:sp>
        <p:sp>
          <p:nvSpPr>
            <p:cNvPr id="27" name="Freeform 86"/>
            <p:cNvSpPr/>
            <p:nvPr/>
          </p:nvSpPr>
          <p:spPr bwMode="auto">
            <a:xfrm>
              <a:off x="6241091" y="3358775"/>
              <a:ext cx="358562" cy="467979"/>
            </a:xfrm>
            <a:custGeom>
              <a:avLst/>
              <a:gdLst>
                <a:gd name="T0" fmla="*/ 2147483647 w 150"/>
                <a:gd name="T1" fmla="*/ 0 h 480"/>
                <a:gd name="T2" fmla="*/ 0 w 150"/>
                <a:gd name="T3" fmla="*/ 2147483647 h 480"/>
                <a:gd name="T4" fmla="*/ 0 60000 65536"/>
                <a:gd name="T5" fmla="*/ 0 60000 65536"/>
                <a:gd name="T6" fmla="*/ 0 w 150"/>
                <a:gd name="T7" fmla="*/ 0 h 480"/>
                <a:gd name="T8" fmla="*/ 150 w 150"/>
                <a:gd name="T9" fmla="*/ 480 h 480"/>
              </a:gdLst>
              <a:ahLst/>
              <a:cxnLst>
                <a:cxn ang="T4">
                  <a:pos x="T0" y="T1"/>
                </a:cxn>
                <a:cxn ang="T5">
                  <a:pos x="T2" y="T3"/>
                </a:cxn>
              </a:cxnLst>
              <a:rect l="T6" t="T7" r="T8" b="T9"/>
              <a:pathLst>
                <a:path w="150" h="480">
                  <a:moveTo>
                    <a:pt x="150" y="0"/>
                  </a:moveTo>
                  <a:lnTo>
                    <a:pt x="0" y="480"/>
                  </a:lnTo>
                </a:path>
              </a:pathLst>
            </a:custGeom>
            <a:noFill/>
            <a:ln w="19050">
              <a:solidFill>
                <a:schemeClr val="tx1"/>
              </a:solidFill>
              <a:round/>
              <a:tailEnd type="stealth" w="sm" len="med"/>
            </a:ln>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1600" b="1" i="0" u="none" strike="noStrike" kern="1200" cap="none" spc="0" normalizeH="0" baseline="0" noProof="0">
                <a:ln>
                  <a:noFill/>
                </a:ln>
                <a:solidFill>
                  <a:schemeClr val="tx1"/>
                </a:solidFill>
                <a:effectLst/>
                <a:uLnTx/>
                <a:uFillTx/>
                <a:latin typeface="+mn-ea"/>
                <a:ea typeface="+mn-ea"/>
                <a:cs typeface="+mn-cs"/>
              </a:endParaRPr>
            </a:p>
          </p:txBody>
        </p:sp>
        <p:sp>
          <p:nvSpPr>
            <p:cNvPr id="28" name="Freeform 87"/>
            <p:cNvSpPr/>
            <p:nvPr/>
          </p:nvSpPr>
          <p:spPr bwMode="auto">
            <a:xfrm>
              <a:off x="7365528" y="3350162"/>
              <a:ext cx="467073" cy="456495"/>
            </a:xfrm>
            <a:custGeom>
              <a:avLst/>
              <a:gdLst>
                <a:gd name="T0" fmla="*/ 0 w 150"/>
                <a:gd name="T1" fmla="*/ 0 h 480"/>
                <a:gd name="T2" fmla="*/ 2147483647 w 150"/>
                <a:gd name="T3" fmla="*/ 2147483647 h 480"/>
                <a:gd name="T4" fmla="*/ 0 60000 65536"/>
                <a:gd name="T5" fmla="*/ 0 60000 65536"/>
                <a:gd name="T6" fmla="*/ 0 w 150"/>
                <a:gd name="T7" fmla="*/ 0 h 480"/>
                <a:gd name="T8" fmla="*/ 150 w 150"/>
                <a:gd name="T9" fmla="*/ 480 h 480"/>
              </a:gdLst>
              <a:ahLst/>
              <a:cxnLst>
                <a:cxn ang="T4">
                  <a:pos x="T0" y="T1"/>
                </a:cxn>
                <a:cxn ang="T5">
                  <a:pos x="T2" y="T3"/>
                </a:cxn>
              </a:cxnLst>
              <a:rect l="T6" t="T7" r="T8" b="T9"/>
              <a:pathLst>
                <a:path w="150" h="480">
                  <a:moveTo>
                    <a:pt x="0" y="0"/>
                  </a:moveTo>
                  <a:lnTo>
                    <a:pt x="150" y="480"/>
                  </a:lnTo>
                </a:path>
              </a:pathLst>
            </a:custGeom>
            <a:noFill/>
            <a:ln w="19050">
              <a:solidFill>
                <a:schemeClr val="tx1"/>
              </a:solidFill>
              <a:round/>
              <a:tailEnd type="stealth" w="sm" len="med"/>
            </a:ln>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1600" b="1" i="0" u="none" strike="noStrike" kern="1200" cap="none" spc="0" normalizeH="0" baseline="0" noProof="0">
                <a:ln>
                  <a:noFill/>
                </a:ln>
                <a:solidFill>
                  <a:schemeClr val="tx1"/>
                </a:solidFill>
                <a:effectLst/>
                <a:uLnTx/>
                <a:uFillTx/>
                <a:latin typeface="+mn-ea"/>
                <a:ea typeface="+mn-ea"/>
                <a:cs typeface="+mn-cs"/>
              </a:endParaRPr>
            </a:p>
          </p:txBody>
        </p:sp>
        <p:sp>
          <p:nvSpPr>
            <p:cNvPr id="29" name="Freeform 88"/>
            <p:cNvSpPr/>
            <p:nvPr/>
          </p:nvSpPr>
          <p:spPr bwMode="auto">
            <a:xfrm>
              <a:off x="7563681" y="3299919"/>
              <a:ext cx="784747" cy="506737"/>
            </a:xfrm>
            <a:custGeom>
              <a:avLst/>
              <a:gdLst>
                <a:gd name="T0" fmla="*/ 0 w 330"/>
                <a:gd name="T1" fmla="*/ 0 h 570"/>
                <a:gd name="T2" fmla="*/ 2147483647 w 330"/>
                <a:gd name="T3" fmla="*/ 2147483647 h 570"/>
                <a:gd name="T4" fmla="*/ 0 60000 65536"/>
                <a:gd name="T5" fmla="*/ 0 60000 65536"/>
                <a:gd name="T6" fmla="*/ 0 w 330"/>
                <a:gd name="T7" fmla="*/ 0 h 570"/>
                <a:gd name="T8" fmla="*/ 330 w 330"/>
                <a:gd name="T9" fmla="*/ 570 h 570"/>
              </a:gdLst>
              <a:ahLst/>
              <a:cxnLst>
                <a:cxn ang="T4">
                  <a:pos x="T0" y="T1"/>
                </a:cxn>
                <a:cxn ang="T5">
                  <a:pos x="T2" y="T3"/>
                </a:cxn>
              </a:cxnLst>
              <a:rect l="T6" t="T7" r="T8" b="T9"/>
              <a:pathLst>
                <a:path w="330" h="570">
                  <a:moveTo>
                    <a:pt x="0" y="0"/>
                  </a:moveTo>
                  <a:lnTo>
                    <a:pt x="330" y="570"/>
                  </a:lnTo>
                </a:path>
              </a:pathLst>
            </a:custGeom>
            <a:noFill/>
            <a:ln w="19050">
              <a:solidFill>
                <a:schemeClr val="tx1"/>
              </a:solidFill>
              <a:round/>
              <a:tailEnd type="stealth" w="sm" len="med"/>
            </a:ln>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1600" b="1" i="0" u="none" strike="noStrike" kern="1200" cap="none" spc="0" normalizeH="0" baseline="0" noProof="0">
                <a:ln>
                  <a:noFill/>
                </a:ln>
                <a:solidFill>
                  <a:schemeClr val="tx1"/>
                </a:solidFill>
                <a:effectLst/>
                <a:uLnTx/>
                <a:uFillTx/>
                <a:latin typeface="+mn-ea"/>
                <a:ea typeface="+mn-ea"/>
                <a:cs typeface="+mn-cs"/>
              </a:endParaRPr>
            </a:p>
          </p:txBody>
        </p:sp>
        <p:sp>
          <p:nvSpPr>
            <p:cNvPr id="165919" name="Oval 89"/>
            <p:cNvSpPr/>
            <p:nvPr/>
          </p:nvSpPr>
          <p:spPr>
            <a:xfrm>
              <a:off x="4212386" y="2925249"/>
              <a:ext cx="1421666" cy="512480"/>
            </a:xfrm>
            <a:prstGeom prst="ellipse">
              <a:avLst/>
            </a:prstGeom>
            <a:noFill/>
            <a:ln w="19050" cap="flat" cmpd="sng">
              <a:solidFill>
                <a:schemeClr val="tx1"/>
              </a:solidFill>
              <a:prstDash val="solid"/>
              <a:headEnd type="none" w="med" len="med"/>
              <a:tailEnd type="none" w="med" len="med"/>
            </a:ln>
          </p:spPr>
          <p:txBody>
            <a:bodyPr/>
            <a:p>
              <a:pPr algn="ctr"/>
              <a:r>
                <a:rPr lang="zh-CN" altLang="en-US" sz="1600" dirty="0">
                  <a:latin typeface="宋体" panose="02010600030101010101" pitchFamily="2" charset="-122"/>
                  <a:sym typeface="Wingdings" panose="05000000000000000000" pitchFamily="2" charset="2"/>
                </a:rPr>
                <a:t>图的遍历</a:t>
              </a:r>
              <a:endParaRPr lang="zh-CN" altLang="en-US" sz="1600" dirty="0">
                <a:latin typeface="宋体" panose="02010600030101010101" pitchFamily="2" charset="-122"/>
                <a:sym typeface="Wingdings" panose="05000000000000000000" pitchFamily="2" charset="2"/>
              </a:endParaRPr>
            </a:p>
          </p:txBody>
        </p:sp>
        <p:sp>
          <p:nvSpPr>
            <p:cNvPr id="31" name="Line 91"/>
            <p:cNvSpPr>
              <a:spLocks noChangeShapeType="1"/>
            </p:cNvSpPr>
            <p:nvPr/>
          </p:nvSpPr>
          <p:spPr bwMode="auto">
            <a:xfrm flipH="1">
              <a:off x="3617928" y="2345300"/>
              <a:ext cx="487518" cy="607224"/>
            </a:xfrm>
            <a:prstGeom prst="line">
              <a:avLst/>
            </a:prstGeom>
            <a:noFill/>
            <a:ln w="19050">
              <a:solidFill>
                <a:schemeClr val="tx1"/>
              </a:solidFill>
              <a:round/>
              <a:tailEnd type="triangle" w="med" len="med"/>
            </a:ln>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1600" b="1" i="0" u="none" strike="noStrike" kern="1200" cap="none" spc="0" normalizeH="0" baseline="0" noProof="0">
                <a:ln>
                  <a:noFill/>
                </a:ln>
                <a:solidFill>
                  <a:schemeClr val="tx1"/>
                </a:solidFill>
                <a:effectLst/>
                <a:uLnTx/>
                <a:uFillTx/>
                <a:latin typeface="+mn-ea"/>
                <a:ea typeface="+mn-ea"/>
                <a:cs typeface="+mn-cs"/>
              </a:endParaRPr>
            </a:p>
          </p:txBody>
        </p:sp>
        <p:sp>
          <p:nvSpPr>
            <p:cNvPr id="32" name="Line 93"/>
            <p:cNvSpPr>
              <a:spLocks noChangeShapeType="1"/>
            </p:cNvSpPr>
            <p:nvPr/>
          </p:nvSpPr>
          <p:spPr bwMode="auto">
            <a:xfrm>
              <a:off x="4627563" y="2361091"/>
              <a:ext cx="399450" cy="577078"/>
            </a:xfrm>
            <a:prstGeom prst="line">
              <a:avLst/>
            </a:prstGeom>
            <a:noFill/>
            <a:ln w="19050">
              <a:solidFill>
                <a:schemeClr val="tx1"/>
              </a:solidFill>
              <a:round/>
              <a:tailEnd type="triangle" w="med" len="med"/>
            </a:ln>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1600" b="1" i="0" u="none" strike="noStrike" kern="1200" cap="none" spc="0" normalizeH="0" baseline="0" noProof="0">
                <a:ln>
                  <a:noFill/>
                </a:ln>
                <a:solidFill>
                  <a:schemeClr val="tx1"/>
                </a:solidFill>
                <a:effectLst/>
                <a:uLnTx/>
                <a:uFillTx/>
                <a:latin typeface="+mn-ea"/>
                <a:ea typeface="+mn-ea"/>
                <a:cs typeface="+mn-cs"/>
              </a:endParaRPr>
            </a:p>
          </p:txBody>
        </p:sp>
        <p:sp>
          <p:nvSpPr>
            <p:cNvPr id="33" name="Line 94"/>
            <p:cNvSpPr>
              <a:spLocks noChangeShapeType="1"/>
            </p:cNvSpPr>
            <p:nvPr/>
          </p:nvSpPr>
          <p:spPr bwMode="auto">
            <a:xfrm flipH="1">
              <a:off x="1578215" y="3462132"/>
              <a:ext cx="25162" cy="363186"/>
            </a:xfrm>
            <a:prstGeom prst="line">
              <a:avLst/>
            </a:prstGeom>
            <a:noFill/>
            <a:ln w="19050">
              <a:solidFill>
                <a:schemeClr val="tx1"/>
              </a:solidFill>
              <a:round/>
              <a:tailEnd type="triangle" w="med" len="med"/>
            </a:ln>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1600" b="1" i="0" u="none" strike="noStrike" kern="1200" cap="none" spc="0" normalizeH="0" baseline="0" noProof="0">
                <a:ln>
                  <a:noFill/>
                </a:ln>
                <a:solidFill>
                  <a:schemeClr val="tx1"/>
                </a:solidFill>
                <a:effectLst/>
                <a:uLnTx/>
                <a:uFillTx/>
                <a:latin typeface="+mn-ea"/>
                <a:ea typeface="+mn-ea"/>
                <a:cs typeface="+mn-cs"/>
              </a:endParaRPr>
            </a:p>
          </p:txBody>
        </p:sp>
        <p:sp>
          <p:nvSpPr>
            <p:cNvPr id="165923" name="Text Box 76"/>
            <p:cNvSpPr txBox="1"/>
            <p:nvPr/>
          </p:nvSpPr>
          <p:spPr>
            <a:xfrm>
              <a:off x="3015608" y="3823883"/>
              <a:ext cx="360134" cy="1546053"/>
            </a:xfrm>
            <a:prstGeom prst="rect">
              <a:avLst/>
            </a:prstGeom>
            <a:noFill/>
            <a:ln w="19050" cap="flat" cmpd="sng">
              <a:solidFill>
                <a:schemeClr val="tx1"/>
              </a:solidFill>
              <a:prstDash val="solid"/>
              <a:miter/>
              <a:headEnd type="none" w="med" len="med"/>
              <a:tailEnd type="none" w="med" len="med"/>
            </a:ln>
          </p:spPr>
          <p:txBody>
            <a:bodyPr lIns="18000" tIns="10800" rIns="18000" bIns="10800"/>
            <a:p>
              <a:pPr algn="ctr"/>
              <a:r>
                <a:rPr lang="zh-CN" altLang="en-US" sz="1600" dirty="0">
                  <a:latin typeface="宋体" panose="02010600030101010101" pitchFamily="2" charset="-122"/>
                  <a:sym typeface="Wingdings" panose="05000000000000000000" pitchFamily="2" charset="2"/>
                </a:rPr>
                <a:t>邻接表表示法</a:t>
              </a:r>
              <a:endParaRPr lang="zh-CN" altLang="en-US" sz="1600" dirty="0">
                <a:latin typeface="宋体" panose="02010600030101010101" pitchFamily="2" charset="-122"/>
                <a:sym typeface="Wingdings" panose="05000000000000000000" pitchFamily="2" charset="2"/>
              </a:endParaRPr>
            </a:p>
          </p:txBody>
        </p:sp>
        <p:sp>
          <p:nvSpPr>
            <p:cNvPr id="165924" name="Text Box 77"/>
            <p:cNvSpPr txBox="1"/>
            <p:nvPr/>
          </p:nvSpPr>
          <p:spPr>
            <a:xfrm>
              <a:off x="3422921" y="3813835"/>
              <a:ext cx="292511" cy="1556101"/>
            </a:xfrm>
            <a:prstGeom prst="rect">
              <a:avLst/>
            </a:prstGeom>
            <a:noFill/>
            <a:ln w="19050" cap="flat" cmpd="sng">
              <a:solidFill>
                <a:schemeClr val="tx1"/>
              </a:solidFill>
              <a:prstDash val="solid"/>
              <a:miter/>
              <a:headEnd type="none" w="med" len="med"/>
              <a:tailEnd type="none" w="med" len="med"/>
            </a:ln>
          </p:spPr>
          <p:txBody>
            <a:bodyPr lIns="18000" tIns="10800" rIns="18000" bIns="10800"/>
            <a:p>
              <a:pPr algn="ctr">
                <a:lnSpc>
                  <a:spcPct val="88000"/>
                </a:lnSpc>
              </a:pPr>
              <a:r>
                <a:rPr lang="zh-CN" altLang="en-US" sz="1600" dirty="0">
                  <a:latin typeface="宋体" panose="02010600030101010101" pitchFamily="2" charset="-122"/>
                  <a:sym typeface="Wingdings" panose="05000000000000000000" pitchFamily="2" charset="2"/>
                </a:rPr>
                <a:t>十字链表表示法</a:t>
              </a:r>
              <a:endParaRPr lang="zh-CN" altLang="en-US" sz="1600" dirty="0">
                <a:latin typeface="宋体" panose="02010600030101010101" pitchFamily="2" charset="-122"/>
                <a:sym typeface="Wingdings" panose="05000000000000000000" pitchFamily="2" charset="2"/>
              </a:endParaRPr>
            </a:p>
            <a:p>
              <a:pPr algn="ctr">
                <a:lnSpc>
                  <a:spcPct val="88000"/>
                </a:lnSpc>
              </a:pPr>
              <a:endParaRPr lang="zh-CN" altLang="en-US" sz="1600" dirty="0">
                <a:latin typeface="宋体" panose="02010600030101010101" pitchFamily="2" charset="-122"/>
                <a:sym typeface="Wingdings" panose="05000000000000000000" pitchFamily="2" charset="2"/>
              </a:endParaRPr>
            </a:p>
            <a:p>
              <a:pPr algn="ctr">
                <a:lnSpc>
                  <a:spcPct val="88000"/>
                </a:lnSpc>
              </a:pPr>
              <a:endParaRPr lang="zh-CN" altLang="en-US" sz="1600" dirty="0">
                <a:latin typeface="宋体" panose="02010600030101010101" pitchFamily="2" charset="-122"/>
                <a:sym typeface="Wingdings" panose="05000000000000000000" pitchFamily="2" charset="2"/>
              </a:endParaRPr>
            </a:p>
          </p:txBody>
        </p:sp>
        <p:sp>
          <p:nvSpPr>
            <p:cNvPr id="36" name="Line 94"/>
            <p:cNvSpPr>
              <a:spLocks noChangeShapeType="1"/>
            </p:cNvSpPr>
            <p:nvPr/>
          </p:nvSpPr>
          <p:spPr bwMode="auto">
            <a:xfrm flipH="1">
              <a:off x="3150855" y="3436293"/>
              <a:ext cx="45606" cy="410558"/>
            </a:xfrm>
            <a:prstGeom prst="line">
              <a:avLst/>
            </a:prstGeom>
            <a:noFill/>
            <a:ln w="19050">
              <a:solidFill>
                <a:schemeClr val="tx1"/>
              </a:solidFill>
              <a:round/>
              <a:tailEnd type="triangle" w="med" len="med"/>
            </a:ln>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1600" b="1" i="0" u="none" strike="noStrike" kern="1200" cap="none" spc="0" normalizeH="0" baseline="0" noProof="0">
                <a:ln>
                  <a:noFill/>
                </a:ln>
                <a:solidFill>
                  <a:schemeClr val="tx1"/>
                </a:solidFill>
                <a:effectLst/>
                <a:uLnTx/>
                <a:uFillTx/>
                <a:latin typeface="+mn-ea"/>
                <a:ea typeface="+mn-ea"/>
                <a:cs typeface="+mn-cs"/>
              </a:endParaRPr>
            </a:p>
          </p:txBody>
        </p:sp>
        <p:sp>
          <p:nvSpPr>
            <p:cNvPr id="37" name="Freeform 87"/>
            <p:cNvSpPr/>
            <p:nvPr/>
          </p:nvSpPr>
          <p:spPr bwMode="auto">
            <a:xfrm>
              <a:off x="3424494" y="3417632"/>
              <a:ext cx="133674" cy="419171"/>
            </a:xfrm>
            <a:custGeom>
              <a:avLst/>
              <a:gdLst>
                <a:gd name="T0" fmla="*/ 0 w 150"/>
                <a:gd name="T1" fmla="*/ 0 h 480"/>
                <a:gd name="T2" fmla="*/ 2147483647 w 150"/>
                <a:gd name="T3" fmla="*/ 2147483647 h 480"/>
                <a:gd name="T4" fmla="*/ 0 60000 65536"/>
                <a:gd name="T5" fmla="*/ 0 60000 65536"/>
                <a:gd name="T6" fmla="*/ 0 w 150"/>
                <a:gd name="T7" fmla="*/ 0 h 480"/>
                <a:gd name="T8" fmla="*/ 150 w 150"/>
                <a:gd name="T9" fmla="*/ 480 h 480"/>
              </a:gdLst>
              <a:ahLst/>
              <a:cxnLst>
                <a:cxn ang="T4">
                  <a:pos x="T0" y="T1"/>
                </a:cxn>
                <a:cxn ang="T5">
                  <a:pos x="T2" y="T3"/>
                </a:cxn>
              </a:cxnLst>
              <a:rect l="T6" t="T7" r="T8" b="T9"/>
              <a:pathLst>
                <a:path w="150" h="480">
                  <a:moveTo>
                    <a:pt x="0" y="0"/>
                  </a:moveTo>
                  <a:lnTo>
                    <a:pt x="150" y="480"/>
                  </a:lnTo>
                </a:path>
              </a:pathLst>
            </a:custGeom>
            <a:noFill/>
            <a:ln w="19050">
              <a:solidFill>
                <a:schemeClr val="tx1"/>
              </a:solidFill>
              <a:round/>
              <a:tailEnd type="stealth" w="sm" len="med"/>
            </a:ln>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1600" b="1" i="0" u="none" strike="noStrike" kern="1200" cap="none" spc="0" normalizeH="0" baseline="0" noProof="0">
                <a:ln>
                  <a:noFill/>
                </a:ln>
                <a:solidFill>
                  <a:schemeClr val="tx1"/>
                </a:solidFill>
                <a:effectLst/>
                <a:uLnTx/>
                <a:uFillTx/>
                <a:latin typeface="+mn-ea"/>
                <a:ea typeface="+mn-ea"/>
                <a:cs typeface="+mn-cs"/>
              </a:endParaRPr>
            </a:p>
          </p:txBody>
        </p:sp>
        <p:sp>
          <p:nvSpPr>
            <p:cNvPr id="38" name="右大括号 42"/>
            <p:cNvSpPr/>
            <p:nvPr/>
          </p:nvSpPr>
          <p:spPr bwMode="auto">
            <a:xfrm rot="5400000">
              <a:off x="3260105" y="4859936"/>
              <a:ext cx="163649" cy="1177907"/>
            </a:xfrm>
            <a:prstGeom prst="rightBrace">
              <a:avLst>
                <a:gd name="adj1" fmla="val 8345"/>
                <a:gd name="adj2" fmla="val 50000"/>
              </a:avLst>
            </a:prstGeom>
            <a:noFill/>
            <a:ln w="19050" algn="ctr">
              <a:solidFill>
                <a:schemeClr val="tx1"/>
              </a:solidFill>
              <a:round/>
            </a:ln>
          </p:spPr>
          <p:txBody>
            <a:bodyPr wrap="none" anchor="ctr"/>
            <a:lstStyle>
              <a:lvl1pPr marL="342900" indent="-342900">
                <a:defRPr kumimoji="1" sz="2400">
                  <a:solidFill>
                    <a:schemeClr val="tx1"/>
                  </a:solidFill>
                  <a:latin typeface="Helvetica" pitchFamily="34" charset="0"/>
                  <a:ea typeface="楷体_GB2312" pitchFamily="49" charset="-122"/>
                  <a:sym typeface="Wingdings" panose="05000000000000000000" pitchFamily="2" charset="2"/>
                </a:defRPr>
              </a:lvl1pPr>
              <a:lvl2pPr marL="742950" indent="-285750">
                <a:defRPr kumimoji="1" sz="2400">
                  <a:solidFill>
                    <a:schemeClr val="tx1"/>
                  </a:solidFill>
                  <a:latin typeface="Helvetica" pitchFamily="34" charset="0"/>
                  <a:ea typeface="楷体_GB2312" pitchFamily="49" charset="-122"/>
                  <a:sym typeface="Wingdings" panose="05000000000000000000" pitchFamily="2" charset="2"/>
                </a:defRPr>
              </a:lvl2pPr>
              <a:lvl3pPr marL="1143000" indent="-228600">
                <a:defRPr kumimoji="1" sz="2400">
                  <a:solidFill>
                    <a:schemeClr val="tx1"/>
                  </a:solidFill>
                  <a:latin typeface="Helvetica" pitchFamily="34" charset="0"/>
                  <a:ea typeface="楷体_GB2312" pitchFamily="49" charset="-122"/>
                  <a:sym typeface="Wingdings" panose="05000000000000000000" pitchFamily="2" charset="2"/>
                </a:defRPr>
              </a:lvl3pPr>
              <a:lvl4pPr marL="1600200" indent="-228600">
                <a:defRPr kumimoji="1" sz="2400">
                  <a:solidFill>
                    <a:schemeClr val="tx1"/>
                  </a:solidFill>
                  <a:latin typeface="Helvetica" pitchFamily="34" charset="0"/>
                  <a:ea typeface="楷体_GB2312" pitchFamily="49" charset="-122"/>
                  <a:sym typeface="Wingdings" panose="05000000000000000000" pitchFamily="2" charset="2"/>
                </a:defRPr>
              </a:lvl4pPr>
              <a:lvl5pPr marL="2057400" indent="-228600">
                <a:defRPr kumimoji="1" sz="2400">
                  <a:solidFill>
                    <a:schemeClr val="tx1"/>
                  </a:solidFill>
                  <a:latin typeface="Helvetica" pitchFamily="34" charset="0"/>
                  <a:ea typeface="楷体_GB2312" pitchFamily="49" charset="-122"/>
                  <a:sym typeface="Wingdings" panose="05000000000000000000" pitchFamily="2" charset="2"/>
                </a:defRPr>
              </a:lvl5pPr>
              <a:lvl6pPr marL="2514600" indent="-228600" algn="ctr" eaLnBrk="0" fontAlgn="base" hangingPunct="0">
                <a:spcBef>
                  <a:spcPct val="0"/>
                </a:spcBef>
                <a:spcAft>
                  <a:spcPct val="0"/>
                </a:spcAft>
                <a:buClr>
                  <a:schemeClr val="tx2"/>
                </a:buClr>
                <a:buFont typeface="Monotype Sorts" pitchFamily="2" charset="2"/>
                <a:defRPr kumimoji="1" sz="2400">
                  <a:solidFill>
                    <a:schemeClr val="tx1"/>
                  </a:solidFill>
                  <a:latin typeface="Helvetica" pitchFamily="34" charset="0"/>
                  <a:ea typeface="楷体_GB2312" pitchFamily="49" charset="-122"/>
                  <a:sym typeface="Wingdings" panose="05000000000000000000" pitchFamily="2" charset="2"/>
                </a:defRPr>
              </a:lvl6pPr>
              <a:lvl7pPr marL="2971800" indent="-228600" algn="ctr" eaLnBrk="0" fontAlgn="base" hangingPunct="0">
                <a:spcBef>
                  <a:spcPct val="0"/>
                </a:spcBef>
                <a:spcAft>
                  <a:spcPct val="0"/>
                </a:spcAft>
                <a:buClr>
                  <a:schemeClr val="tx2"/>
                </a:buClr>
                <a:buFont typeface="Monotype Sorts" pitchFamily="2" charset="2"/>
                <a:defRPr kumimoji="1" sz="2400">
                  <a:solidFill>
                    <a:schemeClr val="tx1"/>
                  </a:solidFill>
                  <a:latin typeface="Helvetica" pitchFamily="34" charset="0"/>
                  <a:ea typeface="楷体_GB2312" pitchFamily="49" charset="-122"/>
                  <a:sym typeface="Wingdings" panose="05000000000000000000" pitchFamily="2" charset="2"/>
                </a:defRPr>
              </a:lvl7pPr>
              <a:lvl8pPr marL="3429000" indent="-228600" algn="ctr" eaLnBrk="0" fontAlgn="base" hangingPunct="0">
                <a:spcBef>
                  <a:spcPct val="0"/>
                </a:spcBef>
                <a:spcAft>
                  <a:spcPct val="0"/>
                </a:spcAft>
                <a:buClr>
                  <a:schemeClr val="tx2"/>
                </a:buClr>
                <a:buFont typeface="Monotype Sorts" pitchFamily="2" charset="2"/>
                <a:defRPr kumimoji="1" sz="2400">
                  <a:solidFill>
                    <a:schemeClr val="tx1"/>
                  </a:solidFill>
                  <a:latin typeface="Helvetica" pitchFamily="34" charset="0"/>
                  <a:ea typeface="楷体_GB2312" pitchFamily="49" charset="-122"/>
                  <a:sym typeface="Wingdings" panose="05000000000000000000" pitchFamily="2" charset="2"/>
                </a:defRPr>
              </a:lvl8pPr>
              <a:lvl9pPr marL="3886200" indent="-228600" algn="ctr" eaLnBrk="0" fontAlgn="base" hangingPunct="0">
                <a:spcBef>
                  <a:spcPct val="0"/>
                </a:spcBef>
                <a:spcAft>
                  <a:spcPct val="0"/>
                </a:spcAft>
                <a:buClr>
                  <a:schemeClr val="tx2"/>
                </a:buClr>
                <a:buFont typeface="Monotype Sorts" pitchFamily="2" charset="2"/>
                <a:defRPr kumimoji="1" sz="2400">
                  <a:solidFill>
                    <a:schemeClr val="tx1"/>
                  </a:solidFill>
                  <a:latin typeface="Helvetica" pitchFamily="34" charset="0"/>
                  <a:ea typeface="楷体_GB2312" pitchFamily="49" charset="-122"/>
                  <a:sym typeface="Wingdings" panose="05000000000000000000" pitchFamily="2" charset="2"/>
                </a:defRPr>
              </a:lvl9pPr>
            </a:lstStyle>
            <a:p>
              <a:pPr marL="342900" marR="0" lvl="0" indent="-342900" algn="ctr" defTabSz="914400" rtl="0" eaLnBrk="0" fontAlgn="base" latinLnBrk="0" hangingPunct="0">
                <a:lnSpc>
                  <a:spcPct val="100000"/>
                </a:lnSpc>
                <a:spcBef>
                  <a:spcPct val="0"/>
                </a:spcBef>
                <a:spcAft>
                  <a:spcPct val="0"/>
                </a:spcAft>
                <a:buClrTx/>
                <a:buSzTx/>
                <a:buFontTx/>
                <a:buNone/>
                <a:defRPr/>
              </a:pPr>
              <a:endParaRPr kumimoji="1" lang="zh-CN" altLang="en-US" sz="1600" b="1" i="0" u="none" strike="noStrike" kern="1200" cap="none" spc="0" normalizeH="0" baseline="0" noProof="0">
                <a:ln>
                  <a:noFill/>
                </a:ln>
                <a:solidFill>
                  <a:schemeClr val="tx1"/>
                </a:solidFill>
                <a:effectLst/>
                <a:uLnTx/>
                <a:uFillTx/>
                <a:latin typeface="+mn-ea"/>
                <a:ea typeface="+mn-ea"/>
                <a:cs typeface="+mn-cs"/>
                <a:sym typeface="Wingdings" panose="05000000000000000000" pitchFamily="2" charset="2"/>
              </a:endParaRPr>
            </a:p>
          </p:txBody>
        </p:sp>
        <p:sp>
          <p:nvSpPr>
            <p:cNvPr id="165928" name="矩形 43"/>
            <p:cNvSpPr/>
            <p:nvPr/>
          </p:nvSpPr>
          <p:spPr>
            <a:xfrm>
              <a:off x="3043915" y="5542198"/>
              <a:ext cx="591312" cy="305765"/>
            </a:xfrm>
            <a:prstGeom prst="rect">
              <a:avLst/>
            </a:prstGeom>
            <a:noFill/>
            <a:ln w="19050" cap="flat" cmpd="sng">
              <a:solidFill>
                <a:schemeClr val="tx1"/>
              </a:solidFill>
              <a:prstDash val="solid"/>
              <a:miter/>
              <a:headEnd type="none" w="med" len="med"/>
              <a:tailEnd type="none" w="med" len="med"/>
            </a:ln>
          </p:spPr>
          <p:txBody>
            <a:bodyPr wrap="none">
              <a:spAutoFit/>
            </a:bodyPr>
            <a:p>
              <a:pPr algn="ctr"/>
              <a:r>
                <a:rPr lang="zh-CN" altLang="en-US" sz="1600" dirty="0">
                  <a:solidFill>
                    <a:srgbClr val="000000"/>
                  </a:solidFill>
                  <a:latin typeface="宋体" panose="02010600030101010101" pitchFamily="2" charset="-122"/>
                  <a:sym typeface="Wingdings" panose="05000000000000000000" pitchFamily="2" charset="2"/>
                </a:rPr>
                <a:t>比较</a:t>
              </a:r>
              <a:endParaRPr lang="zh-CN" altLang="en-US" sz="1600" dirty="0">
                <a:solidFill>
                  <a:srgbClr val="000000"/>
                </a:solidFill>
                <a:latin typeface="宋体" panose="02010600030101010101" pitchFamily="2" charset="-122"/>
                <a:sym typeface="Wingdings" panose="05000000000000000000" pitchFamily="2" charset="2"/>
              </a:endParaRPr>
            </a:p>
          </p:txBody>
        </p:sp>
        <p:sp>
          <p:nvSpPr>
            <p:cNvPr id="165929" name="Text Box 81"/>
            <p:cNvSpPr txBox="1"/>
            <p:nvPr/>
          </p:nvSpPr>
          <p:spPr>
            <a:xfrm>
              <a:off x="6678284" y="3810964"/>
              <a:ext cx="294084" cy="1294837"/>
            </a:xfrm>
            <a:prstGeom prst="rect">
              <a:avLst/>
            </a:prstGeom>
            <a:noFill/>
            <a:ln w="19050" cap="flat" cmpd="sng">
              <a:solidFill>
                <a:schemeClr val="tx1"/>
              </a:solidFill>
              <a:prstDash val="solid"/>
              <a:miter/>
              <a:headEnd type="none" w="med" len="med"/>
              <a:tailEnd type="none" w="med" len="med"/>
            </a:ln>
          </p:spPr>
          <p:txBody>
            <a:bodyPr lIns="18000" tIns="10800" rIns="18000" bIns="10800"/>
            <a:p>
              <a:pPr algn="ctr">
                <a:lnSpc>
                  <a:spcPct val="144000"/>
                </a:lnSpc>
              </a:pPr>
              <a:r>
                <a:rPr lang="zh-CN" altLang="en-US" sz="1600" dirty="0">
                  <a:latin typeface="宋体" panose="02010600030101010101" pitchFamily="2" charset="-122"/>
                  <a:sym typeface="Wingdings" panose="05000000000000000000" pitchFamily="2" charset="2"/>
                </a:rPr>
                <a:t>双连通性</a:t>
              </a:r>
              <a:endParaRPr lang="zh-CN" altLang="en-US" sz="1600" dirty="0">
                <a:latin typeface="宋体" panose="02010600030101010101" pitchFamily="2" charset="-122"/>
                <a:sym typeface="Wingdings" panose="05000000000000000000" pitchFamily="2" charset="2"/>
              </a:endParaRPr>
            </a:p>
          </p:txBody>
        </p:sp>
        <p:sp>
          <p:nvSpPr>
            <p:cNvPr id="165930" name="Text Box 84"/>
            <p:cNvSpPr txBox="1"/>
            <p:nvPr/>
          </p:nvSpPr>
          <p:spPr>
            <a:xfrm>
              <a:off x="7211410" y="3805222"/>
              <a:ext cx="294083" cy="1293401"/>
            </a:xfrm>
            <a:prstGeom prst="rect">
              <a:avLst/>
            </a:prstGeom>
            <a:noFill/>
            <a:ln w="19050" cap="flat" cmpd="sng">
              <a:solidFill>
                <a:schemeClr val="tx1"/>
              </a:solidFill>
              <a:prstDash val="solid"/>
              <a:miter/>
              <a:headEnd type="none" w="med" len="med"/>
              <a:tailEnd type="none" w="med" len="med"/>
            </a:ln>
          </p:spPr>
          <p:txBody>
            <a:bodyPr lIns="18000" tIns="10800" rIns="18000" bIns="10800"/>
            <a:p>
              <a:pPr algn="ctr">
                <a:lnSpc>
                  <a:spcPct val="144000"/>
                </a:lnSpc>
              </a:pPr>
              <a:r>
                <a:rPr lang="zh-CN" altLang="en-US" sz="1600" dirty="0">
                  <a:latin typeface="宋体" panose="02010600030101010101" pitchFamily="2" charset="-122"/>
                  <a:sym typeface="Wingdings" panose="05000000000000000000" pitchFamily="2" charset="2"/>
                </a:rPr>
                <a:t>强连通性</a:t>
              </a:r>
              <a:endParaRPr lang="zh-CN" altLang="en-US" sz="1600" dirty="0">
                <a:latin typeface="宋体" panose="02010600030101010101" pitchFamily="2" charset="-122"/>
                <a:sym typeface="Wingdings" panose="05000000000000000000" pitchFamily="2" charset="2"/>
              </a:endParaRPr>
            </a:p>
          </p:txBody>
        </p:sp>
        <p:sp>
          <p:nvSpPr>
            <p:cNvPr id="42" name="Freeform 87"/>
            <p:cNvSpPr/>
            <p:nvPr/>
          </p:nvSpPr>
          <p:spPr bwMode="auto">
            <a:xfrm flipH="1">
              <a:off x="6767925" y="3368824"/>
              <a:ext cx="139964" cy="437832"/>
            </a:xfrm>
            <a:custGeom>
              <a:avLst/>
              <a:gdLst>
                <a:gd name="T0" fmla="*/ 0 w 150"/>
                <a:gd name="T1" fmla="*/ 0 h 480"/>
                <a:gd name="T2" fmla="*/ 2147483647 w 150"/>
                <a:gd name="T3" fmla="*/ 2147483647 h 480"/>
                <a:gd name="T4" fmla="*/ 0 60000 65536"/>
                <a:gd name="T5" fmla="*/ 0 60000 65536"/>
                <a:gd name="T6" fmla="*/ 0 w 150"/>
                <a:gd name="T7" fmla="*/ 0 h 480"/>
                <a:gd name="T8" fmla="*/ 150 w 150"/>
                <a:gd name="T9" fmla="*/ 480 h 480"/>
              </a:gdLst>
              <a:ahLst/>
              <a:cxnLst>
                <a:cxn ang="T4">
                  <a:pos x="T0" y="T1"/>
                </a:cxn>
                <a:cxn ang="T5">
                  <a:pos x="T2" y="T3"/>
                </a:cxn>
              </a:cxnLst>
              <a:rect l="T6" t="T7" r="T8" b="T9"/>
              <a:pathLst>
                <a:path w="150" h="480">
                  <a:moveTo>
                    <a:pt x="0" y="0"/>
                  </a:moveTo>
                  <a:lnTo>
                    <a:pt x="150" y="480"/>
                  </a:lnTo>
                </a:path>
              </a:pathLst>
            </a:custGeom>
            <a:noFill/>
            <a:ln w="19050">
              <a:solidFill>
                <a:schemeClr val="tx1"/>
              </a:solidFill>
              <a:round/>
              <a:tailEnd type="stealth" w="sm" len="med"/>
            </a:ln>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1600" b="1" i="0" u="none" strike="noStrike" kern="1200" cap="none" spc="0" normalizeH="0" baseline="0" noProof="0">
                <a:ln>
                  <a:noFill/>
                </a:ln>
                <a:solidFill>
                  <a:schemeClr val="tx1"/>
                </a:solidFill>
                <a:effectLst/>
                <a:uLnTx/>
                <a:uFillTx/>
                <a:latin typeface="+mn-ea"/>
                <a:ea typeface="+mn-ea"/>
                <a:cs typeface="+mn-cs"/>
              </a:endParaRPr>
            </a:p>
          </p:txBody>
        </p:sp>
        <p:sp>
          <p:nvSpPr>
            <p:cNvPr id="43" name="Freeform 88"/>
            <p:cNvSpPr/>
            <p:nvPr/>
          </p:nvSpPr>
          <p:spPr bwMode="auto">
            <a:xfrm>
              <a:off x="7146931" y="3368824"/>
              <a:ext cx="207588" cy="447881"/>
            </a:xfrm>
            <a:custGeom>
              <a:avLst/>
              <a:gdLst>
                <a:gd name="T0" fmla="*/ 0 w 330"/>
                <a:gd name="T1" fmla="*/ 0 h 570"/>
                <a:gd name="T2" fmla="*/ 2147483647 w 330"/>
                <a:gd name="T3" fmla="*/ 2147483647 h 570"/>
                <a:gd name="T4" fmla="*/ 0 60000 65536"/>
                <a:gd name="T5" fmla="*/ 0 60000 65536"/>
                <a:gd name="T6" fmla="*/ 0 w 330"/>
                <a:gd name="T7" fmla="*/ 0 h 570"/>
                <a:gd name="T8" fmla="*/ 330 w 330"/>
                <a:gd name="T9" fmla="*/ 570 h 570"/>
              </a:gdLst>
              <a:ahLst/>
              <a:cxnLst>
                <a:cxn ang="T4">
                  <a:pos x="T0" y="T1"/>
                </a:cxn>
                <a:cxn ang="T5">
                  <a:pos x="T2" y="T3"/>
                </a:cxn>
              </a:cxnLst>
              <a:rect l="T6" t="T7" r="T8" b="T9"/>
              <a:pathLst>
                <a:path w="330" h="570">
                  <a:moveTo>
                    <a:pt x="0" y="0"/>
                  </a:moveTo>
                  <a:lnTo>
                    <a:pt x="330" y="570"/>
                  </a:lnTo>
                </a:path>
              </a:pathLst>
            </a:custGeom>
            <a:noFill/>
            <a:ln w="19050">
              <a:solidFill>
                <a:schemeClr val="tx1"/>
              </a:solidFill>
              <a:round/>
              <a:tailEnd type="stealth" w="sm" len="med"/>
            </a:ln>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1600" b="1" i="0" u="none" strike="noStrike" kern="1200" cap="none" spc="0" normalizeH="0" baseline="0" noProof="0">
                <a:ln>
                  <a:noFill/>
                </a:ln>
                <a:solidFill>
                  <a:schemeClr val="tx1"/>
                </a:solidFill>
                <a:effectLst/>
                <a:uLnTx/>
                <a:uFillTx/>
                <a:latin typeface="+mn-ea"/>
                <a:ea typeface="+mn-ea"/>
                <a:cs typeface="+mn-cs"/>
              </a:endParaRPr>
            </a:p>
          </p:txBody>
        </p:sp>
        <p:sp>
          <p:nvSpPr>
            <p:cNvPr id="44" name="右大括号 48"/>
            <p:cNvSpPr/>
            <p:nvPr/>
          </p:nvSpPr>
          <p:spPr bwMode="auto">
            <a:xfrm rot="5400000">
              <a:off x="4812064" y="5140708"/>
              <a:ext cx="175133" cy="713978"/>
            </a:xfrm>
            <a:prstGeom prst="rightBrace">
              <a:avLst>
                <a:gd name="adj1" fmla="val 8339"/>
                <a:gd name="adj2" fmla="val 50000"/>
              </a:avLst>
            </a:prstGeom>
            <a:noFill/>
            <a:ln w="19050" algn="ctr">
              <a:solidFill>
                <a:schemeClr val="tx1"/>
              </a:solidFill>
              <a:round/>
            </a:ln>
          </p:spPr>
          <p:txBody>
            <a:bodyPr wrap="none" anchor="ctr"/>
            <a:lstStyle>
              <a:lvl1pPr marL="342900" indent="-342900">
                <a:defRPr kumimoji="1" sz="2400">
                  <a:solidFill>
                    <a:schemeClr val="tx1"/>
                  </a:solidFill>
                  <a:latin typeface="Helvetica" pitchFamily="34" charset="0"/>
                  <a:ea typeface="楷体_GB2312" pitchFamily="49" charset="-122"/>
                  <a:sym typeface="Wingdings" panose="05000000000000000000" pitchFamily="2" charset="2"/>
                </a:defRPr>
              </a:lvl1pPr>
              <a:lvl2pPr marL="742950" indent="-285750">
                <a:defRPr kumimoji="1" sz="2400">
                  <a:solidFill>
                    <a:schemeClr val="tx1"/>
                  </a:solidFill>
                  <a:latin typeface="Helvetica" pitchFamily="34" charset="0"/>
                  <a:ea typeface="楷体_GB2312" pitchFamily="49" charset="-122"/>
                  <a:sym typeface="Wingdings" panose="05000000000000000000" pitchFamily="2" charset="2"/>
                </a:defRPr>
              </a:lvl2pPr>
              <a:lvl3pPr marL="1143000" indent="-228600">
                <a:defRPr kumimoji="1" sz="2400">
                  <a:solidFill>
                    <a:schemeClr val="tx1"/>
                  </a:solidFill>
                  <a:latin typeface="Helvetica" pitchFamily="34" charset="0"/>
                  <a:ea typeface="楷体_GB2312" pitchFamily="49" charset="-122"/>
                  <a:sym typeface="Wingdings" panose="05000000000000000000" pitchFamily="2" charset="2"/>
                </a:defRPr>
              </a:lvl3pPr>
              <a:lvl4pPr marL="1600200" indent="-228600">
                <a:defRPr kumimoji="1" sz="2400">
                  <a:solidFill>
                    <a:schemeClr val="tx1"/>
                  </a:solidFill>
                  <a:latin typeface="Helvetica" pitchFamily="34" charset="0"/>
                  <a:ea typeface="楷体_GB2312" pitchFamily="49" charset="-122"/>
                  <a:sym typeface="Wingdings" panose="05000000000000000000" pitchFamily="2" charset="2"/>
                </a:defRPr>
              </a:lvl4pPr>
              <a:lvl5pPr marL="2057400" indent="-228600">
                <a:defRPr kumimoji="1" sz="2400">
                  <a:solidFill>
                    <a:schemeClr val="tx1"/>
                  </a:solidFill>
                  <a:latin typeface="Helvetica" pitchFamily="34" charset="0"/>
                  <a:ea typeface="楷体_GB2312" pitchFamily="49" charset="-122"/>
                  <a:sym typeface="Wingdings" panose="05000000000000000000" pitchFamily="2" charset="2"/>
                </a:defRPr>
              </a:lvl5pPr>
              <a:lvl6pPr marL="2514600" indent="-228600" algn="ctr" eaLnBrk="0" fontAlgn="base" hangingPunct="0">
                <a:spcBef>
                  <a:spcPct val="0"/>
                </a:spcBef>
                <a:spcAft>
                  <a:spcPct val="0"/>
                </a:spcAft>
                <a:buClr>
                  <a:schemeClr val="tx2"/>
                </a:buClr>
                <a:buFont typeface="Monotype Sorts" pitchFamily="2" charset="2"/>
                <a:defRPr kumimoji="1" sz="2400">
                  <a:solidFill>
                    <a:schemeClr val="tx1"/>
                  </a:solidFill>
                  <a:latin typeface="Helvetica" pitchFamily="34" charset="0"/>
                  <a:ea typeface="楷体_GB2312" pitchFamily="49" charset="-122"/>
                  <a:sym typeface="Wingdings" panose="05000000000000000000" pitchFamily="2" charset="2"/>
                </a:defRPr>
              </a:lvl6pPr>
              <a:lvl7pPr marL="2971800" indent="-228600" algn="ctr" eaLnBrk="0" fontAlgn="base" hangingPunct="0">
                <a:spcBef>
                  <a:spcPct val="0"/>
                </a:spcBef>
                <a:spcAft>
                  <a:spcPct val="0"/>
                </a:spcAft>
                <a:buClr>
                  <a:schemeClr val="tx2"/>
                </a:buClr>
                <a:buFont typeface="Monotype Sorts" pitchFamily="2" charset="2"/>
                <a:defRPr kumimoji="1" sz="2400">
                  <a:solidFill>
                    <a:schemeClr val="tx1"/>
                  </a:solidFill>
                  <a:latin typeface="Helvetica" pitchFamily="34" charset="0"/>
                  <a:ea typeface="楷体_GB2312" pitchFamily="49" charset="-122"/>
                  <a:sym typeface="Wingdings" panose="05000000000000000000" pitchFamily="2" charset="2"/>
                </a:defRPr>
              </a:lvl7pPr>
              <a:lvl8pPr marL="3429000" indent="-228600" algn="ctr" eaLnBrk="0" fontAlgn="base" hangingPunct="0">
                <a:spcBef>
                  <a:spcPct val="0"/>
                </a:spcBef>
                <a:spcAft>
                  <a:spcPct val="0"/>
                </a:spcAft>
                <a:buClr>
                  <a:schemeClr val="tx2"/>
                </a:buClr>
                <a:buFont typeface="Monotype Sorts" pitchFamily="2" charset="2"/>
                <a:defRPr kumimoji="1" sz="2400">
                  <a:solidFill>
                    <a:schemeClr val="tx1"/>
                  </a:solidFill>
                  <a:latin typeface="Helvetica" pitchFamily="34" charset="0"/>
                  <a:ea typeface="楷体_GB2312" pitchFamily="49" charset="-122"/>
                  <a:sym typeface="Wingdings" panose="05000000000000000000" pitchFamily="2" charset="2"/>
                </a:defRPr>
              </a:lvl8pPr>
              <a:lvl9pPr marL="3886200" indent="-228600" algn="ctr" eaLnBrk="0" fontAlgn="base" hangingPunct="0">
                <a:spcBef>
                  <a:spcPct val="0"/>
                </a:spcBef>
                <a:spcAft>
                  <a:spcPct val="0"/>
                </a:spcAft>
                <a:buClr>
                  <a:schemeClr val="tx2"/>
                </a:buClr>
                <a:buFont typeface="Monotype Sorts" pitchFamily="2" charset="2"/>
                <a:defRPr kumimoji="1" sz="2400">
                  <a:solidFill>
                    <a:schemeClr val="tx1"/>
                  </a:solidFill>
                  <a:latin typeface="Helvetica" pitchFamily="34" charset="0"/>
                  <a:ea typeface="楷体_GB2312" pitchFamily="49" charset="-122"/>
                  <a:sym typeface="Wingdings" panose="05000000000000000000" pitchFamily="2" charset="2"/>
                </a:defRPr>
              </a:lvl9pPr>
            </a:lstStyle>
            <a:p>
              <a:pPr marL="342900" marR="0" lvl="0" indent="-342900" algn="ctr" defTabSz="914400" rtl="0" eaLnBrk="0" fontAlgn="base" latinLnBrk="0" hangingPunct="0">
                <a:lnSpc>
                  <a:spcPct val="100000"/>
                </a:lnSpc>
                <a:spcBef>
                  <a:spcPct val="0"/>
                </a:spcBef>
                <a:spcAft>
                  <a:spcPct val="0"/>
                </a:spcAft>
                <a:buClrTx/>
                <a:buSzTx/>
                <a:buFontTx/>
                <a:buNone/>
                <a:defRPr/>
              </a:pPr>
              <a:endParaRPr kumimoji="1" lang="zh-CN" altLang="en-US" sz="1600" b="1" i="0" u="none" strike="noStrike" kern="1200" cap="none" spc="0" normalizeH="0" baseline="0" noProof="0">
                <a:ln>
                  <a:noFill/>
                </a:ln>
                <a:solidFill>
                  <a:schemeClr val="tx1"/>
                </a:solidFill>
                <a:effectLst/>
                <a:uLnTx/>
                <a:uFillTx/>
                <a:latin typeface="+mn-ea"/>
                <a:ea typeface="+mn-ea"/>
                <a:cs typeface="+mn-cs"/>
                <a:sym typeface="Wingdings" panose="05000000000000000000" pitchFamily="2" charset="2"/>
              </a:endParaRPr>
            </a:p>
          </p:txBody>
        </p:sp>
        <p:sp>
          <p:nvSpPr>
            <p:cNvPr id="165934" name="矩形 49"/>
            <p:cNvSpPr/>
            <p:nvPr/>
          </p:nvSpPr>
          <p:spPr>
            <a:xfrm>
              <a:off x="4627563" y="5575214"/>
              <a:ext cx="591312" cy="305766"/>
            </a:xfrm>
            <a:prstGeom prst="rect">
              <a:avLst/>
            </a:prstGeom>
            <a:noFill/>
            <a:ln w="19050" cap="flat" cmpd="sng">
              <a:solidFill>
                <a:schemeClr val="tx1"/>
              </a:solidFill>
              <a:prstDash val="solid"/>
              <a:miter/>
              <a:headEnd type="none" w="med" len="med"/>
              <a:tailEnd type="none" w="med" len="med"/>
            </a:ln>
          </p:spPr>
          <p:txBody>
            <a:bodyPr wrap="none">
              <a:spAutoFit/>
            </a:bodyPr>
            <a:p>
              <a:pPr algn="ctr"/>
              <a:r>
                <a:rPr lang="zh-CN" altLang="en-US" sz="1600" dirty="0">
                  <a:solidFill>
                    <a:srgbClr val="000000"/>
                  </a:solidFill>
                  <a:latin typeface="宋体" panose="02010600030101010101" pitchFamily="2" charset="-122"/>
                  <a:sym typeface="Wingdings" panose="05000000000000000000" pitchFamily="2" charset="2"/>
                </a:rPr>
                <a:t>比较</a:t>
              </a:r>
              <a:endParaRPr lang="zh-CN" altLang="en-US" sz="1600" dirty="0">
                <a:solidFill>
                  <a:srgbClr val="000000"/>
                </a:solidFill>
                <a:latin typeface="宋体" panose="02010600030101010101" pitchFamily="2" charset="-122"/>
                <a:sym typeface="Wingdings" panose="05000000000000000000" pitchFamily="2" charset="2"/>
              </a:endParaRPr>
            </a:p>
          </p:txBody>
        </p:sp>
        <p:sp>
          <p:nvSpPr>
            <p:cNvPr id="46" name="右大括号 50"/>
            <p:cNvSpPr/>
            <p:nvPr/>
          </p:nvSpPr>
          <p:spPr bwMode="auto">
            <a:xfrm rot="5400000">
              <a:off x="5938073" y="4846426"/>
              <a:ext cx="175133" cy="713978"/>
            </a:xfrm>
            <a:prstGeom prst="rightBrace">
              <a:avLst>
                <a:gd name="adj1" fmla="val 8339"/>
                <a:gd name="adj2" fmla="val 50000"/>
              </a:avLst>
            </a:prstGeom>
            <a:noFill/>
            <a:ln w="19050" algn="ctr">
              <a:solidFill>
                <a:schemeClr val="tx1"/>
              </a:solidFill>
              <a:round/>
            </a:ln>
          </p:spPr>
          <p:txBody>
            <a:bodyPr wrap="none" anchor="ctr"/>
            <a:lstStyle>
              <a:lvl1pPr marL="342900" indent="-342900">
                <a:defRPr kumimoji="1" sz="2400">
                  <a:solidFill>
                    <a:schemeClr val="tx1"/>
                  </a:solidFill>
                  <a:latin typeface="Helvetica" pitchFamily="34" charset="0"/>
                  <a:ea typeface="楷体_GB2312" pitchFamily="49" charset="-122"/>
                  <a:sym typeface="Wingdings" panose="05000000000000000000" pitchFamily="2" charset="2"/>
                </a:defRPr>
              </a:lvl1pPr>
              <a:lvl2pPr marL="742950" indent="-285750">
                <a:defRPr kumimoji="1" sz="2400">
                  <a:solidFill>
                    <a:schemeClr val="tx1"/>
                  </a:solidFill>
                  <a:latin typeface="Helvetica" pitchFamily="34" charset="0"/>
                  <a:ea typeface="楷体_GB2312" pitchFamily="49" charset="-122"/>
                  <a:sym typeface="Wingdings" panose="05000000000000000000" pitchFamily="2" charset="2"/>
                </a:defRPr>
              </a:lvl2pPr>
              <a:lvl3pPr marL="1143000" indent="-228600">
                <a:defRPr kumimoji="1" sz="2400">
                  <a:solidFill>
                    <a:schemeClr val="tx1"/>
                  </a:solidFill>
                  <a:latin typeface="Helvetica" pitchFamily="34" charset="0"/>
                  <a:ea typeface="楷体_GB2312" pitchFamily="49" charset="-122"/>
                  <a:sym typeface="Wingdings" panose="05000000000000000000" pitchFamily="2" charset="2"/>
                </a:defRPr>
              </a:lvl3pPr>
              <a:lvl4pPr marL="1600200" indent="-228600">
                <a:defRPr kumimoji="1" sz="2400">
                  <a:solidFill>
                    <a:schemeClr val="tx1"/>
                  </a:solidFill>
                  <a:latin typeface="Helvetica" pitchFamily="34" charset="0"/>
                  <a:ea typeface="楷体_GB2312" pitchFamily="49" charset="-122"/>
                  <a:sym typeface="Wingdings" panose="05000000000000000000" pitchFamily="2" charset="2"/>
                </a:defRPr>
              </a:lvl4pPr>
              <a:lvl5pPr marL="2057400" indent="-228600">
                <a:defRPr kumimoji="1" sz="2400">
                  <a:solidFill>
                    <a:schemeClr val="tx1"/>
                  </a:solidFill>
                  <a:latin typeface="Helvetica" pitchFamily="34" charset="0"/>
                  <a:ea typeface="楷体_GB2312" pitchFamily="49" charset="-122"/>
                  <a:sym typeface="Wingdings" panose="05000000000000000000" pitchFamily="2" charset="2"/>
                </a:defRPr>
              </a:lvl5pPr>
              <a:lvl6pPr marL="2514600" indent="-228600" algn="ctr" eaLnBrk="0" fontAlgn="base" hangingPunct="0">
                <a:spcBef>
                  <a:spcPct val="0"/>
                </a:spcBef>
                <a:spcAft>
                  <a:spcPct val="0"/>
                </a:spcAft>
                <a:buClr>
                  <a:schemeClr val="tx2"/>
                </a:buClr>
                <a:buFont typeface="Monotype Sorts" pitchFamily="2" charset="2"/>
                <a:defRPr kumimoji="1" sz="2400">
                  <a:solidFill>
                    <a:schemeClr val="tx1"/>
                  </a:solidFill>
                  <a:latin typeface="Helvetica" pitchFamily="34" charset="0"/>
                  <a:ea typeface="楷体_GB2312" pitchFamily="49" charset="-122"/>
                  <a:sym typeface="Wingdings" panose="05000000000000000000" pitchFamily="2" charset="2"/>
                </a:defRPr>
              </a:lvl6pPr>
              <a:lvl7pPr marL="2971800" indent="-228600" algn="ctr" eaLnBrk="0" fontAlgn="base" hangingPunct="0">
                <a:spcBef>
                  <a:spcPct val="0"/>
                </a:spcBef>
                <a:spcAft>
                  <a:spcPct val="0"/>
                </a:spcAft>
                <a:buClr>
                  <a:schemeClr val="tx2"/>
                </a:buClr>
                <a:buFont typeface="Monotype Sorts" pitchFamily="2" charset="2"/>
                <a:defRPr kumimoji="1" sz="2400">
                  <a:solidFill>
                    <a:schemeClr val="tx1"/>
                  </a:solidFill>
                  <a:latin typeface="Helvetica" pitchFamily="34" charset="0"/>
                  <a:ea typeface="楷体_GB2312" pitchFamily="49" charset="-122"/>
                  <a:sym typeface="Wingdings" panose="05000000000000000000" pitchFamily="2" charset="2"/>
                </a:defRPr>
              </a:lvl7pPr>
              <a:lvl8pPr marL="3429000" indent="-228600" algn="ctr" eaLnBrk="0" fontAlgn="base" hangingPunct="0">
                <a:spcBef>
                  <a:spcPct val="0"/>
                </a:spcBef>
                <a:spcAft>
                  <a:spcPct val="0"/>
                </a:spcAft>
                <a:buClr>
                  <a:schemeClr val="tx2"/>
                </a:buClr>
                <a:buFont typeface="Monotype Sorts" pitchFamily="2" charset="2"/>
                <a:defRPr kumimoji="1" sz="2400">
                  <a:solidFill>
                    <a:schemeClr val="tx1"/>
                  </a:solidFill>
                  <a:latin typeface="Helvetica" pitchFamily="34" charset="0"/>
                  <a:ea typeface="楷体_GB2312" pitchFamily="49" charset="-122"/>
                  <a:sym typeface="Wingdings" panose="05000000000000000000" pitchFamily="2" charset="2"/>
                </a:defRPr>
              </a:lvl8pPr>
              <a:lvl9pPr marL="3886200" indent="-228600" algn="ctr" eaLnBrk="0" fontAlgn="base" hangingPunct="0">
                <a:spcBef>
                  <a:spcPct val="0"/>
                </a:spcBef>
                <a:spcAft>
                  <a:spcPct val="0"/>
                </a:spcAft>
                <a:buClr>
                  <a:schemeClr val="tx2"/>
                </a:buClr>
                <a:buFont typeface="Monotype Sorts" pitchFamily="2" charset="2"/>
                <a:defRPr kumimoji="1" sz="2400">
                  <a:solidFill>
                    <a:schemeClr val="tx1"/>
                  </a:solidFill>
                  <a:latin typeface="Helvetica" pitchFamily="34" charset="0"/>
                  <a:ea typeface="楷体_GB2312" pitchFamily="49" charset="-122"/>
                  <a:sym typeface="Wingdings" panose="05000000000000000000" pitchFamily="2" charset="2"/>
                </a:defRPr>
              </a:lvl9pPr>
            </a:lstStyle>
            <a:p>
              <a:pPr marL="342900" marR="0" lvl="0" indent="-342900" algn="ctr" defTabSz="914400" rtl="0" eaLnBrk="0" fontAlgn="base" latinLnBrk="0" hangingPunct="0">
                <a:lnSpc>
                  <a:spcPct val="100000"/>
                </a:lnSpc>
                <a:spcBef>
                  <a:spcPct val="0"/>
                </a:spcBef>
                <a:spcAft>
                  <a:spcPct val="0"/>
                </a:spcAft>
                <a:buClrTx/>
                <a:buSzTx/>
                <a:buFontTx/>
                <a:buNone/>
                <a:defRPr/>
              </a:pPr>
              <a:endParaRPr kumimoji="1" lang="zh-CN" altLang="en-US" sz="1600" b="1" i="0" u="none" strike="noStrike" kern="1200" cap="none" spc="0" normalizeH="0" baseline="0" noProof="0">
                <a:ln>
                  <a:noFill/>
                </a:ln>
                <a:solidFill>
                  <a:schemeClr val="tx1"/>
                </a:solidFill>
                <a:effectLst/>
                <a:uLnTx/>
                <a:uFillTx/>
                <a:latin typeface="+mn-ea"/>
                <a:ea typeface="+mn-ea"/>
                <a:cs typeface="+mn-cs"/>
                <a:sym typeface="Wingdings" panose="05000000000000000000" pitchFamily="2" charset="2"/>
              </a:endParaRPr>
            </a:p>
          </p:txBody>
        </p:sp>
        <p:sp>
          <p:nvSpPr>
            <p:cNvPr id="165936" name="矩形 51"/>
            <p:cNvSpPr/>
            <p:nvPr/>
          </p:nvSpPr>
          <p:spPr>
            <a:xfrm>
              <a:off x="5753572" y="5289547"/>
              <a:ext cx="592886" cy="307201"/>
            </a:xfrm>
            <a:prstGeom prst="rect">
              <a:avLst/>
            </a:prstGeom>
            <a:noFill/>
            <a:ln w="19050" cap="flat" cmpd="sng">
              <a:solidFill>
                <a:schemeClr val="tx1"/>
              </a:solidFill>
              <a:prstDash val="solid"/>
              <a:miter/>
              <a:headEnd type="none" w="med" len="med"/>
              <a:tailEnd type="none" w="med" len="med"/>
            </a:ln>
          </p:spPr>
          <p:txBody>
            <a:bodyPr wrap="none">
              <a:spAutoFit/>
            </a:bodyPr>
            <a:p>
              <a:pPr algn="ctr"/>
              <a:r>
                <a:rPr lang="zh-CN" altLang="en-US" sz="1600" dirty="0">
                  <a:solidFill>
                    <a:srgbClr val="000000"/>
                  </a:solidFill>
                  <a:latin typeface="宋体" panose="02010600030101010101" pitchFamily="2" charset="-122"/>
                  <a:sym typeface="Wingdings" panose="05000000000000000000" pitchFamily="2" charset="2"/>
                </a:rPr>
                <a:t>比较</a:t>
              </a:r>
              <a:endParaRPr lang="zh-CN" altLang="en-US" sz="1600" dirty="0">
                <a:solidFill>
                  <a:srgbClr val="000000"/>
                </a:solidFill>
                <a:latin typeface="宋体" panose="02010600030101010101" pitchFamily="2" charset="-122"/>
                <a:sym typeface="Wingdings" panose="05000000000000000000" pitchFamily="2" charset="2"/>
              </a:endParaRPr>
            </a:p>
          </p:txBody>
        </p:sp>
        <p:sp>
          <p:nvSpPr>
            <p:cNvPr id="48" name="右大括号 52"/>
            <p:cNvSpPr/>
            <p:nvPr/>
          </p:nvSpPr>
          <p:spPr bwMode="auto">
            <a:xfrm rot="5400000">
              <a:off x="7015332" y="4849297"/>
              <a:ext cx="175133" cy="713978"/>
            </a:xfrm>
            <a:prstGeom prst="rightBrace">
              <a:avLst>
                <a:gd name="adj1" fmla="val 8339"/>
                <a:gd name="adj2" fmla="val 50000"/>
              </a:avLst>
            </a:prstGeom>
            <a:noFill/>
            <a:ln w="19050" algn="ctr">
              <a:solidFill>
                <a:schemeClr val="tx1"/>
              </a:solidFill>
              <a:round/>
            </a:ln>
          </p:spPr>
          <p:txBody>
            <a:bodyPr wrap="none" anchor="ctr"/>
            <a:lstStyle>
              <a:lvl1pPr marL="342900" indent="-342900">
                <a:defRPr kumimoji="1" sz="2400">
                  <a:solidFill>
                    <a:schemeClr val="tx1"/>
                  </a:solidFill>
                  <a:latin typeface="Helvetica" pitchFamily="34" charset="0"/>
                  <a:ea typeface="楷体_GB2312" pitchFamily="49" charset="-122"/>
                  <a:sym typeface="Wingdings" panose="05000000000000000000" pitchFamily="2" charset="2"/>
                </a:defRPr>
              </a:lvl1pPr>
              <a:lvl2pPr marL="742950" indent="-285750">
                <a:defRPr kumimoji="1" sz="2400">
                  <a:solidFill>
                    <a:schemeClr val="tx1"/>
                  </a:solidFill>
                  <a:latin typeface="Helvetica" pitchFamily="34" charset="0"/>
                  <a:ea typeface="楷体_GB2312" pitchFamily="49" charset="-122"/>
                  <a:sym typeface="Wingdings" panose="05000000000000000000" pitchFamily="2" charset="2"/>
                </a:defRPr>
              </a:lvl2pPr>
              <a:lvl3pPr marL="1143000" indent="-228600">
                <a:defRPr kumimoji="1" sz="2400">
                  <a:solidFill>
                    <a:schemeClr val="tx1"/>
                  </a:solidFill>
                  <a:latin typeface="Helvetica" pitchFamily="34" charset="0"/>
                  <a:ea typeface="楷体_GB2312" pitchFamily="49" charset="-122"/>
                  <a:sym typeface="Wingdings" panose="05000000000000000000" pitchFamily="2" charset="2"/>
                </a:defRPr>
              </a:lvl3pPr>
              <a:lvl4pPr marL="1600200" indent="-228600">
                <a:defRPr kumimoji="1" sz="2400">
                  <a:solidFill>
                    <a:schemeClr val="tx1"/>
                  </a:solidFill>
                  <a:latin typeface="Helvetica" pitchFamily="34" charset="0"/>
                  <a:ea typeface="楷体_GB2312" pitchFamily="49" charset="-122"/>
                  <a:sym typeface="Wingdings" panose="05000000000000000000" pitchFamily="2" charset="2"/>
                </a:defRPr>
              </a:lvl4pPr>
              <a:lvl5pPr marL="2057400" indent="-228600">
                <a:defRPr kumimoji="1" sz="2400">
                  <a:solidFill>
                    <a:schemeClr val="tx1"/>
                  </a:solidFill>
                  <a:latin typeface="Helvetica" pitchFamily="34" charset="0"/>
                  <a:ea typeface="楷体_GB2312" pitchFamily="49" charset="-122"/>
                  <a:sym typeface="Wingdings" panose="05000000000000000000" pitchFamily="2" charset="2"/>
                </a:defRPr>
              </a:lvl5pPr>
              <a:lvl6pPr marL="2514600" indent="-228600" algn="ctr" eaLnBrk="0" fontAlgn="base" hangingPunct="0">
                <a:spcBef>
                  <a:spcPct val="0"/>
                </a:spcBef>
                <a:spcAft>
                  <a:spcPct val="0"/>
                </a:spcAft>
                <a:buClr>
                  <a:schemeClr val="tx2"/>
                </a:buClr>
                <a:buFont typeface="Monotype Sorts" pitchFamily="2" charset="2"/>
                <a:defRPr kumimoji="1" sz="2400">
                  <a:solidFill>
                    <a:schemeClr val="tx1"/>
                  </a:solidFill>
                  <a:latin typeface="Helvetica" pitchFamily="34" charset="0"/>
                  <a:ea typeface="楷体_GB2312" pitchFamily="49" charset="-122"/>
                  <a:sym typeface="Wingdings" panose="05000000000000000000" pitchFamily="2" charset="2"/>
                </a:defRPr>
              </a:lvl6pPr>
              <a:lvl7pPr marL="2971800" indent="-228600" algn="ctr" eaLnBrk="0" fontAlgn="base" hangingPunct="0">
                <a:spcBef>
                  <a:spcPct val="0"/>
                </a:spcBef>
                <a:spcAft>
                  <a:spcPct val="0"/>
                </a:spcAft>
                <a:buClr>
                  <a:schemeClr val="tx2"/>
                </a:buClr>
                <a:buFont typeface="Monotype Sorts" pitchFamily="2" charset="2"/>
                <a:defRPr kumimoji="1" sz="2400">
                  <a:solidFill>
                    <a:schemeClr val="tx1"/>
                  </a:solidFill>
                  <a:latin typeface="Helvetica" pitchFamily="34" charset="0"/>
                  <a:ea typeface="楷体_GB2312" pitchFamily="49" charset="-122"/>
                  <a:sym typeface="Wingdings" panose="05000000000000000000" pitchFamily="2" charset="2"/>
                </a:defRPr>
              </a:lvl7pPr>
              <a:lvl8pPr marL="3429000" indent="-228600" algn="ctr" eaLnBrk="0" fontAlgn="base" hangingPunct="0">
                <a:spcBef>
                  <a:spcPct val="0"/>
                </a:spcBef>
                <a:spcAft>
                  <a:spcPct val="0"/>
                </a:spcAft>
                <a:buClr>
                  <a:schemeClr val="tx2"/>
                </a:buClr>
                <a:buFont typeface="Monotype Sorts" pitchFamily="2" charset="2"/>
                <a:defRPr kumimoji="1" sz="2400">
                  <a:solidFill>
                    <a:schemeClr val="tx1"/>
                  </a:solidFill>
                  <a:latin typeface="Helvetica" pitchFamily="34" charset="0"/>
                  <a:ea typeface="楷体_GB2312" pitchFamily="49" charset="-122"/>
                  <a:sym typeface="Wingdings" panose="05000000000000000000" pitchFamily="2" charset="2"/>
                </a:defRPr>
              </a:lvl8pPr>
              <a:lvl9pPr marL="3886200" indent="-228600" algn="ctr" eaLnBrk="0" fontAlgn="base" hangingPunct="0">
                <a:spcBef>
                  <a:spcPct val="0"/>
                </a:spcBef>
                <a:spcAft>
                  <a:spcPct val="0"/>
                </a:spcAft>
                <a:buClr>
                  <a:schemeClr val="tx2"/>
                </a:buClr>
                <a:buFont typeface="Monotype Sorts" pitchFamily="2" charset="2"/>
                <a:defRPr kumimoji="1" sz="2400">
                  <a:solidFill>
                    <a:schemeClr val="tx1"/>
                  </a:solidFill>
                  <a:latin typeface="Helvetica" pitchFamily="34" charset="0"/>
                  <a:ea typeface="楷体_GB2312" pitchFamily="49" charset="-122"/>
                  <a:sym typeface="Wingdings" panose="05000000000000000000" pitchFamily="2" charset="2"/>
                </a:defRPr>
              </a:lvl9pPr>
            </a:lstStyle>
            <a:p>
              <a:pPr marL="342900" marR="0" lvl="0" indent="-342900" algn="ctr" defTabSz="914400" rtl="0" eaLnBrk="0" fontAlgn="base" latinLnBrk="0" hangingPunct="0">
                <a:lnSpc>
                  <a:spcPct val="100000"/>
                </a:lnSpc>
                <a:spcBef>
                  <a:spcPct val="0"/>
                </a:spcBef>
                <a:spcAft>
                  <a:spcPct val="0"/>
                </a:spcAft>
                <a:buClrTx/>
                <a:buSzTx/>
                <a:buFontTx/>
                <a:buNone/>
                <a:defRPr/>
              </a:pPr>
              <a:endParaRPr kumimoji="1" lang="zh-CN" altLang="en-US" sz="1600" b="1" i="0" u="none" strike="noStrike" kern="1200" cap="none" spc="0" normalizeH="0" baseline="0" noProof="0">
                <a:ln>
                  <a:noFill/>
                </a:ln>
                <a:solidFill>
                  <a:schemeClr val="tx1"/>
                </a:solidFill>
                <a:effectLst/>
                <a:uLnTx/>
                <a:uFillTx/>
                <a:latin typeface="+mn-ea"/>
                <a:ea typeface="+mn-ea"/>
                <a:cs typeface="+mn-cs"/>
                <a:sym typeface="Wingdings" panose="05000000000000000000" pitchFamily="2" charset="2"/>
              </a:endParaRPr>
            </a:p>
          </p:txBody>
        </p:sp>
        <p:sp>
          <p:nvSpPr>
            <p:cNvPr id="165938" name="矩形 53"/>
            <p:cNvSpPr/>
            <p:nvPr/>
          </p:nvSpPr>
          <p:spPr>
            <a:xfrm>
              <a:off x="6829258" y="5293853"/>
              <a:ext cx="592886" cy="305766"/>
            </a:xfrm>
            <a:prstGeom prst="rect">
              <a:avLst/>
            </a:prstGeom>
            <a:noFill/>
            <a:ln w="19050" cap="flat" cmpd="sng">
              <a:solidFill>
                <a:schemeClr val="tx1"/>
              </a:solidFill>
              <a:prstDash val="solid"/>
              <a:miter/>
              <a:headEnd type="none" w="med" len="med"/>
              <a:tailEnd type="none" w="med" len="med"/>
            </a:ln>
          </p:spPr>
          <p:txBody>
            <a:bodyPr wrap="none">
              <a:spAutoFit/>
            </a:bodyPr>
            <a:p>
              <a:pPr algn="ctr"/>
              <a:r>
                <a:rPr lang="zh-CN" altLang="en-US" sz="1600" dirty="0">
                  <a:solidFill>
                    <a:srgbClr val="000000"/>
                  </a:solidFill>
                  <a:latin typeface="宋体" panose="02010600030101010101" pitchFamily="2" charset="-122"/>
                  <a:sym typeface="Wingdings" panose="05000000000000000000" pitchFamily="2" charset="2"/>
                </a:rPr>
                <a:t>比较</a:t>
              </a:r>
              <a:endParaRPr lang="zh-CN" altLang="en-US" sz="1600" dirty="0">
                <a:solidFill>
                  <a:srgbClr val="000000"/>
                </a:solidFill>
                <a:latin typeface="宋体" panose="02010600030101010101" pitchFamily="2" charset="-122"/>
                <a:sym typeface="Wingdings" panose="05000000000000000000" pitchFamily="2" charset="2"/>
              </a:endParaRPr>
            </a:p>
          </p:txBody>
        </p:sp>
        <p:sp>
          <p:nvSpPr>
            <p:cNvPr id="50" name="右大括号 54"/>
            <p:cNvSpPr/>
            <p:nvPr/>
          </p:nvSpPr>
          <p:spPr bwMode="auto">
            <a:xfrm rot="5400000">
              <a:off x="8039120" y="4829200"/>
              <a:ext cx="175133" cy="713978"/>
            </a:xfrm>
            <a:prstGeom prst="rightBrace">
              <a:avLst>
                <a:gd name="adj1" fmla="val 8339"/>
                <a:gd name="adj2" fmla="val 50000"/>
              </a:avLst>
            </a:prstGeom>
            <a:noFill/>
            <a:ln w="19050" algn="ctr">
              <a:solidFill>
                <a:schemeClr val="tx1"/>
              </a:solidFill>
              <a:round/>
            </a:ln>
          </p:spPr>
          <p:txBody>
            <a:bodyPr wrap="none" anchor="ctr"/>
            <a:lstStyle>
              <a:lvl1pPr marL="342900" indent="-342900">
                <a:defRPr kumimoji="1" sz="2400">
                  <a:solidFill>
                    <a:schemeClr val="tx1"/>
                  </a:solidFill>
                  <a:latin typeface="Helvetica" pitchFamily="34" charset="0"/>
                  <a:ea typeface="楷体_GB2312" pitchFamily="49" charset="-122"/>
                  <a:sym typeface="Wingdings" panose="05000000000000000000" pitchFamily="2" charset="2"/>
                </a:defRPr>
              </a:lvl1pPr>
              <a:lvl2pPr marL="742950" indent="-285750">
                <a:defRPr kumimoji="1" sz="2400">
                  <a:solidFill>
                    <a:schemeClr val="tx1"/>
                  </a:solidFill>
                  <a:latin typeface="Helvetica" pitchFamily="34" charset="0"/>
                  <a:ea typeface="楷体_GB2312" pitchFamily="49" charset="-122"/>
                  <a:sym typeface="Wingdings" panose="05000000000000000000" pitchFamily="2" charset="2"/>
                </a:defRPr>
              </a:lvl2pPr>
              <a:lvl3pPr marL="1143000" indent="-228600">
                <a:defRPr kumimoji="1" sz="2400">
                  <a:solidFill>
                    <a:schemeClr val="tx1"/>
                  </a:solidFill>
                  <a:latin typeface="Helvetica" pitchFamily="34" charset="0"/>
                  <a:ea typeface="楷体_GB2312" pitchFamily="49" charset="-122"/>
                  <a:sym typeface="Wingdings" panose="05000000000000000000" pitchFamily="2" charset="2"/>
                </a:defRPr>
              </a:lvl3pPr>
              <a:lvl4pPr marL="1600200" indent="-228600">
                <a:defRPr kumimoji="1" sz="2400">
                  <a:solidFill>
                    <a:schemeClr val="tx1"/>
                  </a:solidFill>
                  <a:latin typeface="Helvetica" pitchFamily="34" charset="0"/>
                  <a:ea typeface="楷体_GB2312" pitchFamily="49" charset="-122"/>
                  <a:sym typeface="Wingdings" panose="05000000000000000000" pitchFamily="2" charset="2"/>
                </a:defRPr>
              </a:lvl4pPr>
              <a:lvl5pPr marL="2057400" indent="-228600">
                <a:defRPr kumimoji="1" sz="2400">
                  <a:solidFill>
                    <a:schemeClr val="tx1"/>
                  </a:solidFill>
                  <a:latin typeface="Helvetica" pitchFamily="34" charset="0"/>
                  <a:ea typeface="楷体_GB2312" pitchFamily="49" charset="-122"/>
                  <a:sym typeface="Wingdings" panose="05000000000000000000" pitchFamily="2" charset="2"/>
                </a:defRPr>
              </a:lvl5pPr>
              <a:lvl6pPr marL="2514600" indent="-228600" algn="ctr" eaLnBrk="0" fontAlgn="base" hangingPunct="0">
                <a:spcBef>
                  <a:spcPct val="0"/>
                </a:spcBef>
                <a:spcAft>
                  <a:spcPct val="0"/>
                </a:spcAft>
                <a:buClr>
                  <a:schemeClr val="tx2"/>
                </a:buClr>
                <a:buFont typeface="Monotype Sorts" pitchFamily="2" charset="2"/>
                <a:defRPr kumimoji="1" sz="2400">
                  <a:solidFill>
                    <a:schemeClr val="tx1"/>
                  </a:solidFill>
                  <a:latin typeface="Helvetica" pitchFamily="34" charset="0"/>
                  <a:ea typeface="楷体_GB2312" pitchFamily="49" charset="-122"/>
                  <a:sym typeface="Wingdings" panose="05000000000000000000" pitchFamily="2" charset="2"/>
                </a:defRPr>
              </a:lvl6pPr>
              <a:lvl7pPr marL="2971800" indent="-228600" algn="ctr" eaLnBrk="0" fontAlgn="base" hangingPunct="0">
                <a:spcBef>
                  <a:spcPct val="0"/>
                </a:spcBef>
                <a:spcAft>
                  <a:spcPct val="0"/>
                </a:spcAft>
                <a:buClr>
                  <a:schemeClr val="tx2"/>
                </a:buClr>
                <a:buFont typeface="Monotype Sorts" pitchFamily="2" charset="2"/>
                <a:defRPr kumimoji="1" sz="2400">
                  <a:solidFill>
                    <a:schemeClr val="tx1"/>
                  </a:solidFill>
                  <a:latin typeface="Helvetica" pitchFamily="34" charset="0"/>
                  <a:ea typeface="楷体_GB2312" pitchFamily="49" charset="-122"/>
                  <a:sym typeface="Wingdings" panose="05000000000000000000" pitchFamily="2" charset="2"/>
                </a:defRPr>
              </a:lvl7pPr>
              <a:lvl8pPr marL="3429000" indent="-228600" algn="ctr" eaLnBrk="0" fontAlgn="base" hangingPunct="0">
                <a:spcBef>
                  <a:spcPct val="0"/>
                </a:spcBef>
                <a:spcAft>
                  <a:spcPct val="0"/>
                </a:spcAft>
                <a:buClr>
                  <a:schemeClr val="tx2"/>
                </a:buClr>
                <a:buFont typeface="Monotype Sorts" pitchFamily="2" charset="2"/>
                <a:defRPr kumimoji="1" sz="2400">
                  <a:solidFill>
                    <a:schemeClr val="tx1"/>
                  </a:solidFill>
                  <a:latin typeface="Helvetica" pitchFamily="34" charset="0"/>
                  <a:ea typeface="楷体_GB2312" pitchFamily="49" charset="-122"/>
                  <a:sym typeface="Wingdings" panose="05000000000000000000" pitchFamily="2" charset="2"/>
                </a:defRPr>
              </a:lvl8pPr>
              <a:lvl9pPr marL="3886200" indent="-228600" algn="ctr" eaLnBrk="0" fontAlgn="base" hangingPunct="0">
                <a:spcBef>
                  <a:spcPct val="0"/>
                </a:spcBef>
                <a:spcAft>
                  <a:spcPct val="0"/>
                </a:spcAft>
                <a:buClr>
                  <a:schemeClr val="tx2"/>
                </a:buClr>
                <a:buFont typeface="Monotype Sorts" pitchFamily="2" charset="2"/>
                <a:defRPr kumimoji="1" sz="2400">
                  <a:solidFill>
                    <a:schemeClr val="tx1"/>
                  </a:solidFill>
                  <a:latin typeface="Helvetica" pitchFamily="34" charset="0"/>
                  <a:ea typeface="楷体_GB2312" pitchFamily="49" charset="-122"/>
                  <a:sym typeface="Wingdings" panose="05000000000000000000" pitchFamily="2" charset="2"/>
                </a:defRPr>
              </a:lvl9pPr>
            </a:lstStyle>
            <a:p>
              <a:pPr marL="342900" marR="0" lvl="0" indent="-342900" algn="ctr" defTabSz="914400" rtl="0" eaLnBrk="0" fontAlgn="base" latinLnBrk="0" hangingPunct="0">
                <a:lnSpc>
                  <a:spcPct val="100000"/>
                </a:lnSpc>
                <a:spcBef>
                  <a:spcPct val="0"/>
                </a:spcBef>
                <a:spcAft>
                  <a:spcPct val="0"/>
                </a:spcAft>
                <a:buClrTx/>
                <a:buSzTx/>
                <a:buFontTx/>
                <a:buNone/>
                <a:defRPr/>
              </a:pPr>
              <a:endParaRPr kumimoji="1" lang="zh-CN" altLang="en-US" sz="1600" b="1" i="0" u="none" strike="noStrike" kern="1200" cap="none" spc="0" normalizeH="0" baseline="0" noProof="0">
                <a:ln>
                  <a:noFill/>
                </a:ln>
                <a:solidFill>
                  <a:schemeClr val="tx1"/>
                </a:solidFill>
                <a:effectLst/>
                <a:uLnTx/>
                <a:uFillTx/>
                <a:latin typeface="+mn-ea"/>
                <a:ea typeface="+mn-ea"/>
                <a:cs typeface="+mn-cs"/>
                <a:sym typeface="Wingdings" panose="05000000000000000000" pitchFamily="2" charset="2"/>
              </a:endParaRPr>
            </a:p>
          </p:txBody>
        </p:sp>
        <p:sp>
          <p:nvSpPr>
            <p:cNvPr id="165940" name="矩形 55"/>
            <p:cNvSpPr/>
            <p:nvPr/>
          </p:nvSpPr>
          <p:spPr>
            <a:xfrm>
              <a:off x="7853046" y="5273756"/>
              <a:ext cx="592885" cy="305766"/>
            </a:xfrm>
            <a:prstGeom prst="rect">
              <a:avLst/>
            </a:prstGeom>
            <a:noFill/>
            <a:ln w="19050" cap="flat" cmpd="sng">
              <a:solidFill>
                <a:schemeClr val="tx1"/>
              </a:solidFill>
              <a:prstDash val="solid"/>
              <a:miter/>
              <a:headEnd type="none" w="med" len="med"/>
              <a:tailEnd type="none" w="med" len="med"/>
            </a:ln>
          </p:spPr>
          <p:txBody>
            <a:bodyPr wrap="none">
              <a:spAutoFit/>
            </a:bodyPr>
            <a:p>
              <a:pPr algn="ctr"/>
              <a:r>
                <a:rPr lang="zh-CN" altLang="en-US" sz="1600" dirty="0">
                  <a:solidFill>
                    <a:srgbClr val="000000"/>
                  </a:solidFill>
                  <a:latin typeface="宋体" panose="02010600030101010101" pitchFamily="2" charset="-122"/>
                  <a:sym typeface="Wingdings" panose="05000000000000000000" pitchFamily="2" charset="2"/>
                </a:rPr>
                <a:t>比较</a:t>
              </a:r>
              <a:endParaRPr lang="zh-CN" altLang="en-US" sz="1600" dirty="0">
                <a:solidFill>
                  <a:srgbClr val="000000"/>
                </a:solidFill>
                <a:latin typeface="宋体" panose="02010600030101010101" pitchFamily="2" charset="-122"/>
                <a:sym typeface="Wingdings" panose="05000000000000000000" pitchFamily="2" charset="2"/>
              </a:endParaRPr>
            </a:p>
          </p:txBody>
        </p:sp>
      </p:grpSp>
      <p:sp>
        <p:nvSpPr>
          <p:cNvPr id="165891" name="文本框 51"/>
          <p:cNvSpPr txBox="1"/>
          <p:nvPr/>
        </p:nvSpPr>
        <p:spPr>
          <a:xfrm>
            <a:off x="944563" y="1052513"/>
            <a:ext cx="1731962" cy="461962"/>
          </a:xfrm>
          <a:prstGeom prst="rect">
            <a:avLst/>
          </a:prstGeom>
          <a:noFill/>
          <a:ln w="9525">
            <a:noFill/>
          </a:ln>
        </p:spPr>
        <p:txBody>
          <a:bodyPr wrap="none">
            <a:spAutoFit/>
          </a:bodyPr>
          <a:p>
            <a:r>
              <a:rPr lang="zh-CN" altLang="en-US" sz="2400" dirty="0">
                <a:solidFill>
                  <a:srgbClr val="0000FF"/>
                </a:solidFill>
                <a:latin typeface="Times New Roman" panose="02020603050405020304" pitchFamily="18" charset="0"/>
              </a:rPr>
              <a:t>知识点总结</a:t>
            </a:r>
            <a:endParaRPr lang="zh-CN" altLang="en-US" sz="2400" dirty="0">
              <a:solidFill>
                <a:srgbClr val="0000FF"/>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9746"/>
                                        </p:tgtEl>
                                        <p:attrNameLst>
                                          <p:attrName>style.visibility</p:attrName>
                                        </p:attrNameLst>
                                      </p:cBhvr>
                                      <p:to>
                                        <p:strVal val="visible"/>
                                      </p:to>
                                    </p:set>
                                    <p:animEffect transition="in" filter="wipe(up)">
                                      <p:cBhvr>
                                        <p:cTn id="7" dur="500"/>
                                        <p:tgtEl>
                                          <p:spTgt spid="1597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85673" name="Group 329"/>
          <p:cNvGraphicFramePr>
            <a:graphicFrameLocks noGrp="1"/>
          </p:cNvGraphicFramePr>
          <p:nvPr/>
        </p:nvGraphicFramePr>
        <p:xfrm>
          <a:off x="107950" y="1122363"/>
          <a:ext cx="8783638" cy="5467356"/>
        </p:xfrm>
        <a:graphic>
          <a:graphicData uri="http://schemas.openxmlformats.org/drawingml/2006/table">
            <a:tbl>
              <a:tblPr/>
              <a:tblGrid>
                <a:gridCol w="798513"/>
                <a:gridCol w="798512"/>
                <a:gridCol w="798513"/>
                <a:gridCol w="798512"/>
                <a:gridCol w="798513"/>
                <a:gridCol w="798512"/>
                <a:gridCol w="798513"/>
                <a:gridCol w="798512"/>
                <a:gridCol w="798513"/>
                <a:gridCol w="798512"/>
                <a:gridCol w="798513"/>
              </a:tblGrid>
              <a:tr h="455613">
                <a:tc rowSpan="3" grid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210000"/>
                        </a:lnSpc>
                        <a:spcBef>
                          <a:spcPct val="20000"/>
                        </a:spcBef>
                        <a:spcAft>
                          <a:spcPct val="0"/>
                        </a:spcAft>
                        <a:buClrTx/>
                        <a:buSzTx/>
                        <a:buFontTx/>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三大数据结构</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210000"/>
                        </a:lnSpc>
                        <a:spcBef>
                          <a:spcPct val="20000"/>
                        </a:spcBef>
                        <a:spcAft>
                          <a:spcPct val="0"/>
                        </a:spcAft>
                        <a:buClrTx/>
                        <a:buSzTx/>
                        <a:buFontTx/>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类型</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rowSpan="3" hMerge="1">
                  <a:tcPr/>
                </a:tc>
                <a:tc gridSpan="5">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线性表</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hMerge="1">
                  <a:tcPr/>
                </a:tc>
                <a:tc hMerge="1">
                  <a:tcPr/>
                </a:tc>
                <a:tc hMerge="1">
                  <a:tcPr/>
                </a:tc>
                <a:tc hMerge="1">
                  <a:tcPr/>
                </a:tc>
                <a:tc grid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树</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hMerge="1">
                  <a:tcPr/>
                </a:tc>
                <a:tc grid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图</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hMerge="1">
                  <a:tcPr/>
                </a:tc>
              </a:tr>
              <a:tr h="455613">
                <a:tc vMerge="1" gridSpan="2">
                  <a:tcPr/>
                </a:tc>
                <a:tc vMerge="1" hMerge="1">
                  <a:tcPr/>
                </a:tc>
                <a:tc gridSpan="5">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线性结构</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hMerge="1">
                  <a:tcPr/>
                </a:tc>
                <a:tc hMerge="1">
                  <a:tcPr/>
                </a:tc>
                <a:tc hMerge="1">
                  <a:tcPr/>
                </a:tc>
                <a:tc hMerge="1">
                  <a:tcPr/>
                </a:tc>
                <a:tc grid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层次结构</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hMerge="1">
                  <a:tcPr/>
                </a:tc>
                <a:tc grid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网状结构</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hMerge="1">
                  <a:tcPr/>
                </a:tc>
              </a:tr>
              <a:tr h="455613">
                <a:tc vMerge="1" gridSpan="2">
                  <a:tcPr/>
                </a:tc>
                <a:tc vMerge="1" hMerge="1">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线性表</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栈</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队列</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串</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数组</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二叉树</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树</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无向图</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有向图</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455613">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逻辑</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70000"/>
                        </a:lnSpc>
                        <a:spcBef>
                          <a:spcPct val="20000"/>
                        </a:spcBef>
                        <a:spcAft>
                          <a:spcPct val="0"/>
                        </a:spcAft>
                        <a:buClrTx/>
                        <a:buSzTx/>
                        <a:buFontTx/>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结构</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定义</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5613">
                <a:tc vMerge="1">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ADT</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5613">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物理</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70000"/>
                        </a:lnSpc>
                        <a:spcBef>
                          <a:spcPct val="20000"/>
                        </a:spcBef>
                        <a:spcAft>
                          <a:spcPct val="0"/>
                        </a:spcAft>
                        <a:buClrTx/>
                        <a:buSzTx/>
                        <a:buFontTx/>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结构</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顺序</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5613">
                <a:tc vMerge="1">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链式</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5613">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270000"/>
                        </a:lnSpc>
                        <a:spcBef>
                          <a:spcPct val="20000"/>
                        </a:spcBef>
                        <a:spcAft>
                          <a:spcPct val="0"/>
                        </a:spcAft>
                        <a:buClrTx/>
                        <a:buSzTx/>
                        <a:buFontTx/>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遍历</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常规</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5613">
                <a:tc vMerge="1">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其它</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5613">
                <a:tc grid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典型算法</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hMerge="1">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5613">
                <a:tc grid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其它</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hMerge="1">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5613">
                <a:tc grid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hMerge="1">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3" marB="4678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167049" name="Text Box 325"/>
          <p:cNvSpPr txBox="1"/>
          <p:nvPr/>
        </p:nvSpPr>
        <p:spPr>
          <a:xfrm>
            <a:off x="107950" y="592138"/>
            <a:ext cx="1944688" cy="457200"/>
          </a:xfrm>
          <a:prstGeom prst="rect">
            <a:avLst/>
          </a:prstGeom>
          <a:noFill/>
          <a:ln w="9525">
            <a:noFill/>
          </a:ln>
        </p:spPr>
        <p:txBody>
          <a:bodyPr lIns="90000" tIns="46800" rIns="90000" bIns="46800">
            <a:spAutoFit/>
          </a:bodyPr>
          <a:p>
            <a:pPr algn="ctr" eaLnBrk="1" hangingPunct="1"/>
            <a:r>
              <a:rPr lang="zh-CN" altLang="en-US" sz="2400" dirty="0">
                <a:solidFill>
                  <a:schemeClr val="accent2"/>
                </a:solidFill>
                <a:latin typeface="Times New Roman" panose="02020603050405020304" pitchFamily="18" charset="0"/>
              </a:rPr>
              <a:t>归纳与总结</a:t>
            </a:r>
            <a:endParaRPr lang="zh-CN" altLang="en-US" sz="2400" dirty="0">
              <a:solidFill>
                <a:schemeClr val="accent2"/>
              </a:solidFill>
              <a:latin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Text Box 4"/>
          <p:cNvSpPr txBox="1"/>
          <p:nvPr/>
        </p:nvSpPr>
        <p:spPr>
          <a:xfrm>
            <a:off x="719138" y="1312863"/>
            <a:ext cx="7704137" cy="4232275"/>
          </a:xfrm>
          <a:prstGeom prst="rect">
            <a:avLst/>
          </a:prstGeom>
          <a:noFill/>
          <a:ln w="9525">
            <a:noFill/>
          </a:ln>
        </p:spPr>
        <p:txBody>
          <a:bodyPr lIns="90000" tIns="46800" rIns="90000" bIns="46800">
            <a:spAutoFit/>
          </a:bodyPr>
          <a:p>
            <a:pPr eaLnBrk="1" hangingPunct="1">
              <a:lnSpc>
                <a:spcPct val="140000"/>
              </a:lnSpc>
            </a:pPr>
            <a:r>
              <a:rPr lang="en-US" altLang="zh-CN" sz="2400" dirty="0">
                <a:solidFill>
                  <a:schemeClr val="accent2"/>
                </a:solidFill>
                <a:latin typeface="Times New Roman" panose="02020603050405020304" pitchFamily="18" charset="0"/>
              </a:rPr>
              <a:t>【</a:t>
            </a:r>
            <a:r>
              <a:rPr lang="zh-CN" altLang="en-US" sz="2400" dirty="0">
                <a:solidFill>
                  <a:schemeClr val="accent2"/>
                </a:solidFill>
                <a:latin typeface="Times New Roman" panose="02020603050405020304" pitchFamily="18" charset="0"/>
              </a:rPr>
              <a:t>例</a:t>
            </a:r>
            <a:r>
              <a:rPr lang="en-US" altLang="zh-CN" sz="2400" dirty="0">
                <a:solidFill>
                  <a:schemeClr val="accent2"/>
                </a:solidFill>
                <a:latin typeface="Times New Roman" panose="02020603050405020304" pitchFamily="18" charset="0"/>
              </a:rPr>
              <a:t>4-1】</a:t>
            </a:r>
            <a:r>
              <a:rPr lang="zh-CN" altLang="en-US" sz="2400" dirty="0">
                <a:latin typeface="Times New Roman" panose="02020603050405020304" pitchFamily="18" charset="0"/>
              </a:rPr>
              <a:t>图类型变量：</a:t>
            </a:r>
            <a:r>
              <a:rPr lang="en-US" altLang="zh-CN" sz="2400" dirty="0">
                <a:latin typeface="Times New Roman" panose="02020603050405020304" pitchFamily="18" charset="0"/>
              </a:rPr>
              <a:t>MGraph   G ;</a:t>
            </a:r>
            <a:endParaRPr lang="en-US" altLang="zh-CN" sz="2400" dirty="0">
              <a:latin typeface="Times New Roman" panose="02020603050405020304" pitchFamily="18" charset="0"/>
            </a:endParaRPr>
          </a:p>
          <a:p>
            <a:pPr eaLnBrk="1" hangingPunct="1">
              <a:lnSpc>
                <a:spcPct val="140000"/>
              </a:lnSpc>
            </a:pPr>
            <a:endParaRPr lang="en-US" altLang="zh-CN" sz="2400" dirty="0">
              <a:latin typeface="Times New Roman" panose="02020603050405020304" pitchFamily="18" charset="0"/>
            </a:endParaRPr>
          </a:p>
          <a:p>
            <a:pPr eaLnBrk="1" hangingPunct="1">
              <a:lnSpc>
                <a:spcPct val="140000"/>
              </a:lnSpc>
            </a:pPr>
            <a:r>
              <a:rPr lang="zh-CN" altLang="en-US" sz="2400" dirty="0">
                <a:latin typeface="Times New Roman" panose="02020603050405020304" pitchFamily="18" charset="0"/>
              </a:rPr>
              <a:t>顶点个数：                                 </a:t>
            </a:r>
            <a:r>
              <a:rPr lang="en-US" altLang="zh-CN" sz="2400" dirty="0">
                <a:latin typeface="Times New Roman" panose="02020603050405020304" pitchFamily="18" charset="0"/>
              </a:rPr>
              <a:t>G.vexnum</a:t>
            </a:r>
            <a:r>
              <a:rPr lang="zh-CN" altLang="en-US" sz="2400" dirty="0">
                <a:latin typeface="Times New Roman" panose="02020603050405020304" pitchFamily="18" charset="0"/>
              </a:rPr>
              <a:t>；</a:t>
            </a:r>
            <a:endParaRPr lang="en-US" altLang="zh-CN" sz="2400" dirty="0">
              <a:latin typeface="Times New Roman" panose="02020603050405020304" pitchFamily="18" charset="0"/>
            </a:endParaRPr>
          </a:p>
          <a:p>
            <a:pPr eaLnBrk="1" hangingPunct="1">
              <a:lnSpc>
                <a:spcPct val="140000"/>
              </a:lnSpc>
            </a:pPr>
            <a:r>
              <a:rPr lang="zh-CN" altLang="en-US" sz="2400" dirty="0">
                <a:latin typeface="Times New Roman" panose="02020603050405020304" pitchFamily="18" charset="0"/>
              </a:rPr>
              <a:t>弧</a:t>
            </a:r>
            <a:r>
              <a:rPr lang="en-US" altLang="zh-CN" sz="2400" dirty="0">
                <a:latin typeface="Times New Roman" panose="02020603050405020304" pitchFamily="18" charset="0"/>
              </a:rPr>
              <a:t>/</a:t>
            </a:r>
            <a:r>
              <a:rPr lang="zh-CN" altLang="en-US" sz="2400" dirty="0">
                <a:latin typeface="Times New Roman" panose="02020603050405020304" pitchFamily="18" charset="0"/>
              </a:rPr>
              <a:t>边的个数：                            </a:t>
            </a:r>
            <a:r>
              <a:rPr lang="en-US" altLang="zh-CN" sz="2400" dirty="0">
                <a:latin typeface="Times New Roman" panose="02020603050405020304" pitchFamily="18" charset="0"/>
              </a:rPr>
              <a:t>G.arcnum</a:t>
            </a:r>
            <a:r>
              <a:rPr lang="zh-CN" altLang="en-US" sz="2400" dirty="0">
                <a:latin typeface="Times New Roman" panose="02020603050405020304" pitchFamily="18" charset="0"/>
              </a:rPr>
              <a:t>；</a:t>
            </a:r>
            <a:endParaRPr lang="en-US" altLang="zh-CN" sz="2400" dirty="0">
              <a:latin typeface="Times New Roman" panose="02020603050405020304" pitchFamily="18" charset="0"/>
            </a:endParaRPr>
          </a:p>
          <a:p>
            <a:pPr eaLnBrk="1" hangingPunct="1">
              <a:lnSpc>
                <a:spcPct val="140000"/>
              </a:lnSpc>
            </a:pPr>
            <a:r>
              <a:rPr lang="zh-CN" altLang="en-US" sz="2400" dirty="0">
                <a:latin typeface="Times New Roman" panose="02020603050405020304" pitchFamily="18" charset="0"/>
              </a:rPr>
              <a:t>图的类型：                                 </a:t>
            </a:r>
            <a:r>
              <a:rPr lang="en-US" altLang="zh-CN" sz="2400" dirty="0">
                <a:latin typeface="Times New Roman" panose="02020603050405020304" pitchFamily="18" charset="0"/>
              </a:rPr>
              <a:t>G.kind = </a:t>
            </a:r>
            <a:r>
              <a:rPr lang="en-US" altLang="zh-CN" sz="2000" dirty="0">
                <a:latin typeface="Times New Roman" panose="02020603050405020304" pitchFamily="18" charset="0"/>
              </a:rPr>
              <a:t>(DG,DN,AG,AN)</a:t>
            </a:r>
            <a:r>
              <a:rPr lang="zh-CN" altLang="en-US" sz="2000" dirty="0">
                <a:latin typeface="Times New Roman" panose="02020603050405020304" pitchFamily="18" charset="0"/>
              </a:rPr>
              <a:t>；</a:t>
            </a:r>
            <a:endParaRPr lang="en-US" altLang="zh-CN" sz="2000" dirty="0">
              <a:latin typeface="Times New Roman" panose="02020603050405020304" pitchFamily="18" charset="0"/>
            </a:endParaRPr>
          </a:p>
          <a:p>
            <a:pPr eaLnBrk="1" hangingPunct="1">
              <a:lnSpc>
                <a:spcPct val="140000"/>
              </a:lnSpc>
            </a:pPr>
            <a:r>
              <a:rPr lang="zh-CN" altLang="en-US" sz="2400" dirty="0">
                <a:latin typeface="Times New Roman" panose="02020603050405020304" pitchFamily="18" charset="0"/>
              </a:rPr>
              <a:t>顶点 </a:t>
            </a:r>
            <a:r>
              <a:rPr lang="en-US" altLang="zh-CN" sz="2400" dirty="0">
                <a:latin typeface="Times New Roman" panose="02020603050405020304" pitchFamily="18" charset="0"/>
              </a:rPr>
              <a:t>i </a:t>
            </a:r>
            <a:r>
              <a:rPr lang="zh-CN" altLang="en-US" sz="2400" dirty="0">
                <a:latin typeface="Times New Roman" panose="02020603050405020304" pitchFamily="18" charset="0"/>
              </a:rPr>
              <a:t>信息：                              </a:t>
            </a:r>
            <a:r>
              <a:rPr lang="en-US" altLang="zh-CN" sz="2400" dirty="0">
                <a:latin typeface="Times New Roman" panose="02020603050405020304" pitchFamily="18" charset="0"/>
              </a:rPr>
              <a:t>G.vex[i]</a:t>
            </a:r>
            <a:r>
              <a:rPr lang="zh-CN" altLang="en-US" sz="2400" dirty="0">
                <a:latin typeface="Times New Roman" panose="02020603050405020304" pitchFamily="18" charset="0"/>
              </a:rPr>
              <a:t>；</a:t>
            </a:r>
            <a:endParaRPr lang="en-US" altLang="zh-CN" sz="2400" dirty="0">
              <a:latin typeface="Times New Roman" panose="02020603050405020304" pitchFamily="18" charset="0"/>
            </a:endParaRPr>
          </a:p>
          <a:p>
            <a:pPr eaLnBrk="1" hangingPunct="1">
              <a:lnSpc>
                <a:spcPct val="140000"/>
              </a:lnSpc>
            </a:pPr>
            <a:r>
              <a:rPr lang="zh-CN" altLang="en-US" sz="2400" dirty="0">
                <a:latin typeface="Times New Roman" panose="02020603050405020304" pitchFamily="18" charset="0"/>
              </a:rPr>
              <a:t>顶点 </a:t>
            </a:r>
            <a:r>
              <a:rPr lang="en-US" altLang="zh-CN" sz="2400" dirty="0">
                <a:latin typeface="Times New Roman" panose="02020603050405020304" pitchFamily="18" charset="0"/>
              </a:rPr>
              <a:t>i </a:t>
            </a:r>
            <a:r>
              <a:rPr lang="zh-CN" altLang="en-US" sz="2400" dirty="0">
                <a:latin typeface="Times New Roman" panose="02020603050405020304" pitchFamily="18" charset="0"/>
              </a:rPr>
              <a:t>和顶点 </a:t>
            </a:r>
            <a:r>
              <a:rPr lang="en-US" altLang="zh-CN" sz="2400" dirty="0">
                <a:latin typeface="Times New Roman" panose="02020603050405020304" pitchFamily="18" charset="0"/>
              </a:rPr>
              <a:t>j </a:t>
            </a:r>
            <a:r>
              <a:rPr lang="zh-CN" altLang="en-US" sz="2400" dirty="0">
                <a:latin typeface="Times New Roman" panose="02020603050405020304" pitchFamily="18" charset="0"/>
              </a:rPr>
              <a:t>邻接关系：       </a:t>
            </a:r>
            <a:r>
              <a:rPr lang="en-US" altLang="zh-CN" sz="2400" dirty="0">
                <a:latin typeface="Times New Roman" panose="02020603050405020304" pitchFamily="18" charset="0"/>
              </a:rPr>
              <a:t>G.arcs[i][j].adj</a:t>
            </a:r>
            <a:r>
              <a:rPr lang="zh-CN" altLang="en-US" sz="2400" dirty="0">
                <a:latin typeface="Times New Roman" panose="02020603050405020304" pitchFamily="18" charset="0"/>
              </a:rPr>
              <a:t>；</a:t>
            </a:r>
            <a:endParaRPr lang="en-US" altLang="zh-CN" sz="2400" dirty="0">
              <a:latin typeface="Times New Roman" panose="02020603050405020304" pitchFamily="18" charset="0"/>
            </a:endParaRPr>
          </a:p>
          <a:p>
            <a:pPr eaLnBrk="1" hangingPunct="1">
              <a:lnSpc>
                <a:spcPct val="140000"/>
              </a:lnSpc>
            </a:pPr>
            <a:r>
              <a:rPr lang="zh-CN" altLang="en-US" sz="2400" dirty="0">
                <a:latin typeface="Times New Roman" panose="02020603050405020304" pitchFamily="18" charset="0"/>
              </a:rPr>
              <a:t>弧</a:t>
            </a:r>
            <a:r>
              <a:rPr lang="en-US" altLang="zh-CN" sz="2400" dirty="0">
                <a:latin typeface="Times New Roman" panose="02020603050405020304" pitchFamily="18" charset="0"/>
              </a:rPr>
              <a:t>/</a:t>
            </a:r>
            <a:r>
              <a:rPr lang="zh-CN" altLang="en-US" sz="2400" dirty="0">
                <a:latin typeface="Times New Roman" panose="02020603050405020304" pitchFamily="18" charset="0"/>
              </a:rPr>
              <a:t>边附加信息：                        </a:t>
            </a:r>
            <a:r>
              <a:rPr lang="en-US" altLang="zh-CN" sz="2400" dirty="0">
                <a:latin typeface="Times New Roman" panose="02020603050405020304" pitchFamily="18" charset="0"/>
              </a:rPr>
              <a:t>G.arcs[i][j].info-&gt;</a:t>
            </a:r>
            <a:r>
              <a:rPr lang="zh-CN" altLang="en-US" sz="2400" dirty="0">
                <a:latin typeface="Times New Roman" panose="02020603050405020304" pitchFamily="18" charset="0"/>
              </a:rPr>
              <a:t>；</a:t>
            </a:r>
            <a:endParaRPr lang="en-US" altLang="zh-CN" sz="2400" dirty="0">
              <a:latin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Text Box 4"/>
          <p:cNvSpPr txBox="1"/>
          <p:nvPr/>
        </p:nvSpPr>
        <p:spPr>
          <a:xfrm>
            <a:off x="755650" y="601663"/>
            <a:ext cx="7507288" cy="833437"/>
          </a:xfrm>
          <a:prstGeom prst="rect">
            <a:avLst/>
          </a:prstGeom>
          <a:noFill/>
          <a:ln w="28575">
            <a:noFill/>
          </a:ln>
        </p:spPr>
        <p:txBody>
          <a:bodyPr lIns="90000" tIns="46800" rIns="90000" bIns="46800">
            <a:spAutoFit/>
          </a:bodyPr>
          <a:p>
            <a:r>
              <a:rPr lang="zh-CN" altLang="en-US" sz="2400" dirty="0">
                <a:latin typeface="Times New Roman" panose="02020603050405020304" pitchFamily="18" charset="0"/>
              </a:rPr>
              <a:t>图的操作</a:t>
            </a:r>
            <a:r>
              <a:rPr lang="en-US" altLang="zh-CN" sz="2400" dirty="0">
                <a:latin typeface="Times New Roman" panose="02020603050405020304" pitchFamily="18" charset="0"/>
              </a:rPr>
              <a:t>FirstAdjVex()</a:t>
            </a:r>
            <a:r>
              <a:rPr lang="zh-CN" altLang="en-US" sz="2400" dirty="0">
                <a:latin typeface="Times New Roman" panose="02020603050405020304" pitchFamily="18" charset="0"/>
              </a:rPr>
              <a:t>和</a:t>
            </a:r>
            <a:r>
              <a:rPr lang="en-US" altLang="zh-CN" sz="2400" dirty="0">
                <a:latin typeface="Times New Roman" panose="02020603050405020304" pitchFamily="18" charset="0"/>
              </a:rPr>
              <a:t> NextAdjVex()</a:t>
            </a:r>
            <a:r>
              <a:rPr lang="zh-CN" altLang="en-US" sz="2400" dirty="0">
                <a:latin typeface="Times New Roman" panose="02020603050405020304" pitchFamily="18" charset="0"/>
              </a:rPr>
              <a:t>的实现</a:t>
            </a:r>
            <a:endParaRPr lang="en-US" altLang="zh-CN" sz="2400" dirty="0">
              <a:latin typeface="Times New Roman" panose="02020603050405020304" pitchFamily="18" charset="0"/>
            </a:endParaRPr>
          </a:p>
          <a:p>
            <a:r>
              <a:rPr lang="zh-CN" altLang="en-US" sz="2400" dirty="0">
                <a:latin typeface="Times New Roman" panose="02020603050405020304" pitchFamily="18" charset="0"/>
              </a:rPr>
              <a:t>存储结构：邻接矩阵</a:t>
            </a:r>
            <a:endParaRPr lang="zh-CN" altLang="en-US" sz="2400" dirty="0">
              <a:latin typeface="Times New Roman" panose="02020603050405020304" pitchFamily="18" charset="0"/>
            </a:endParaRPr>
          </a:p>
        </p:txBody>
      </p:sp>
      <p:sp>
        <p:nvSpPr>
          <p:cNvPr id="20483" name="Rectangle 5"/>
          <p:cNvSpPr/>
          <p:nvPr/>
        </p:nvSpPr>
        <p:spPr>
          <a:xfrm>
            <a:off x="827088" y="1450975"/>
            <a:ext cx="7705725" cy="2249488"/>
          </a:xfrm>
          <a:prstGeom prst="rect">
            <a:avLst/>
          </a:prstGeom>
          <a:noFill/>
          <a:ln w="6350" cap="flat" cmpd="sng">
            <a:solidFill>
              <a:srgbClr val="FF3300"/>
            </a:solidFill>
            <a:prstDash val="solid"/>
            <a:miter/>
            <a:headEnd type="none" w="med" len="med"/>
            <a:tailEnd type="none" w="med" len="med"/>
          </a:ln>
        </p:spPr>
        <p:txBody>
          <a:bodyPr lIns="90000" tIns="46800" rIns="90000" bIns="46800">
            <a:spAutoFit/>
          </a:bodyPr>
          <a:p>
            <a:r>
              <a:rPr lang="en-US" altLang="zh-CN" sz="2000" dirty="0">
                <a:latin typeface="Times New Roman" panose="02020603050405020304" pitchFamily="18" charset="0"/>
              </a:rPr>
              <a:t>int FirstAdjVex(MGraph G,VertexType v)    </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a:t>
            </a:r>
            <a:r>
              <a:rPr lang="zh-CN" altLang="en-US" sz="2000" dirty="0">
                <a:latin typeface="Times New Roman" panose="02020603050405020304" pitchFamily="18" charset="0"/>
              </a:rPr>
              <a:t>返回值为图</a:t>
            </a:r>
            <a:r>
              <a:rPr lang="en-US" altLang="zh-CN" sz="2000" dirty="0">
                <a:latin typeface="Times New Roman" panose="02020603050405020304" pitchFamily="18" charset="0"/>
              </a:rPr>
              <a:t>G</a:t>
            </a:r>
            <a:r>
              <a:rPr lang="zh-CN" altLang="en-US" sz="2000" dirty="0">
                <a:latin typeface="Times New Roman" panose="02020603050405020304" pitchFamily="18" charset="0"/>
              </a:rPr>
              <a:t>中与顶点</a:t>
            </a:r>
            <a:r>
              <a:rPr lang="en-US" altLang="zh-CN" sz="2000" dirty="0">
                <a:latin typeface="Times New Roman" panose="02020603050405020304" pitchFamily="18" charset="0"/>
              </a:rPr>
              <a:t>v</a:t>
            </a:r>
            <a:r>
              <a:rPr lang="zh-CN" altLang="en-US" sz="2000" dirty="0">
                <a:latin typeface="Times New Roman" panose="02020603050405020304" pitchFamily="18" charset="0"/>
              </a:rPr>
              <a:t>邻接的第一个邻接点，</a:t>
            </a:r>
            <a:r>
              <a:rPr lang="en-US" altLang="zh-CN" sz="2000" dirty="0">
                <a:latin typeface="Times New Roman" panose="02020603050405020304" pitchFamily="18" charset="0"/>
              </a:rPr>
              <a:t>0</a:t>
            </a:r>
            <a:r>
              <a:rPr lang="zh-CN" altLang="en-US" sz="2000" dirty="0">
                <a:latin typeface="Times New Roman" panose="02020603050405020304" pitchFamily="18" charset="0"/>
              </a:rPr>
              <a:t>为没有邻接点</a:t>
            </a:r>
            <a:endParaRPr lang="zh-CN" altLang="en-US" sz="2000" dirty="0">
              <a:latin typeface="Times New Roman" panose="02020603050405020304" pitchFamily="18" charset="0"/>
            </a:endParaRPr>
          </a:p>
          <a:p>
            <a:r>
              <a:rPr lang="en-US" altLang="zh-CN" sz="2000" dirty="0">
                <a:latin typeface="Times New Roman" panose="02020603050405020304" pitchFamily="18" charset="0"/>
              </a:rPr>
              <a:t>       VertexType  w=0;</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while((w&lt;G.vexnum) &amp;&amp; !G.arcs[v][w].adj)    w++;</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if((w&lt;G.vexnum)&amp;&amp;G.arcs[v][w])     return(w);</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else    return(0);</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a:t>
            </a:r>
            <a:endParaRPr lang="zh-CN" altLang="en-US" sz="2000" dirty="0">
              <a:latin typeface="Times New Roman" panose="02020603050405020304" pitchFamily="18" charset="0"/>
            </a:endParaRPr>
          </a:p>
        </p:txBody>
      </p:sp>
      <p:sp>
        <p:nvSpPr>
          <p:cNvPr id="20484" name="Rectangle 6"/>
          <p:cNvSpPr/>
          <p:nvPr/>
        </p:nvSpPr>
        <p:spPr>
          <a:xfrm>
            <a:off x="827088" y="3933825"/>
            <a:ext cx="7705725" cy="2555875"/>
          </a:xfrm>
          <a:prstGeom prst="rect">
            <a:avLst/>
          </a:prstGeom>
          <a:noFill/>
          <a:ln w="6350" cap="flat" cmpd="sng">
            <a:solidFill>
              <a:srgbClr val="FF3300"/>
            </a:solidFill>
            <a:prstDash val="solid"/>
            <a:miter/>
            <a:headEnd type="none" w="med" len="med"/>
            <a:tailEnd type="none" w="med" len="med"/>
          </a:ln>
        </p:spPr>
        <p:txBody>
          <a:bodyPr lIns="90000" tIns="46800" rIns="90000" bIns="46800">
            <a:spAutoFit/>
          </a:bodyPr>
          <a:p>
            <a:r>
              <a:rPr lang="en-US" altLang="zh-CN" sz="2000" dirty="0">
                <a:latin typeface="Times New Roman" panose="02020603050405020304" pitchFamily="18" charset="0"/>
              </a:rPr>
              <a:t>int NextAdjVex(MGraph G,VertexType v,VertexType w)</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a:t>
            </a:r>
            <a:r>
              <a:rPr lang="zh-CN" altLang="en-US" sz="2000" dirty="0">
                <a:latin typeface="Times New Roman" panose="02020603050405020304" pitchFamily="18" charset="0"/>
              </a:rPr>
              <a:t>返回值为图</a:t>
            </a:r>
            <a:r>
              <a:rPr lang="en-US" altLang="zh-CN" sz="2000" dirty="0">
                <a:latin typeface="Times New Roman" panose="02020603050405020304" pitchFamily="18" charset="0"/>
              </a:rPr>
              <a:t>G</a:t>
            </a:r>
            <a:r>
              <a:rPr lang="zh-CN" altLang="en-US" sz="2000" dirty="0">
                <a:latin typeface="Times New Roman" panose="02020603050405020304" pitchFamily="18" charset="0"/>
              </a:rPr>
              <a:t>中与顶点</a:t>
            </a:r>
            <a:r>
              <a:rPr lang="en-US" altLang="zh-CN" sz="2000" dirty="0">
                <a:latin typeface="Times New Roman" panose="02020603050405020304" pitchFamily="18" charset="0"/>
              </a:rPr>
              <a:t>v</a:t>
            </a:r>
            <a:r>
              <a:rPr lang="zh-CN" altLang="en-US" sz="2000" dirty="0">
                <a:latin typeface="Times New Roman" panose="02020603050405020304" pitchFamily="18" charset="0"/>
              </a:rPr>
              <a:t>邻接的</a:t>
            </a:r>
            <a:r>
              <a:rPr lang="en-US" altLang="zh-CN" sz="2000" dirty="0">
                <a:latin typeface="Times New Roman" panose="02020603050405020304" pitchFamily="18" charset="0"/>
              </a:rPr>
              <a:t>w</a:t>
            </a:r>
            <a:r>
              <a:rPr lang="zh-CN" altLang="en-US" sz="2000" dirty="0">
                <a:latin typeface="Times New Roman" panose="02020603050405020304" pitchFamily="18" charset="0"/>
              </a:rPr>
              <a:t>之后的邻接点，</a:t>
            </a:r>
            <a:r>
              <a:rPr lang="en-US" altLang="zh-CN" sz="2000" dirty="0">
                <a:latin typeface="Times New Roman" panose="02020603050405020304" pitchFamily="18" charset="0"/>
              </a:rPr>
              <a:t>0</a:t>
            </a:r>
            <a:r>
              <a:rPr lang="zh-CN" altLang="en-US" sz="2000" dirty="0">
                <a:latin typeface="Times New Roman" panose="02020603050405020304" pitchFamily="18" charset="0"/>
              </a:rPr>
              <a:t>为无下一个邻接点</a:t>
            </a:r>
            <a:endParaRPr lang="zh-CN" altLang="en-US" sz="2000" dirty="0">
              <a:latin typeface="Times New Roman" panose="02020603050405020304" pitchFamily="18" charset="0"/>
            </a:endParaRPr>
          </a:p>
          <a:p>
            <a:r>
              <a:rPr lang="en-US" altLang="zh-CN" sz="2000" dirty="0">
                <a:latin typeface="Times New Roman" panose="02020603050405020304" pitchFamily="18" charset="0"/>
              </a:rPr>
              <a:t>        w=v+1;</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while((w&lt;G.vexnum) &amp;&amp; !G.arcs[v][w].adj)     w++;</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if((w&lt;G.vexnum)&amp;&amp;G.arcs[v][w])      return(w);</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else     return(0);</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a:t>
            </a:r>
            <a:endParaRPr lang="zh-CN" altLang="en-US" sz="2000" dirty="0">
              <a:latin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4446" name="Group 174"/>
          <p:cNvGrpSpPr/>
          <p:nvPr/>
        </p:nvGrpSpPr>
        <p:grpSpPr>
          <a:xfrm>
            <a:off x="323850" y="4221163"/>
            <a:ext cx="3762375" cy="2447925"/>
            <a:chOff x="270" y="426"/>
            <a:chExt cx="2370" cy="1542"/>
          </a:xfrm>
        </p:grpSpPr>
        <p:grpSp>
          <p:nvGrpSpPr>
            <p:cNvPr id="21641" name="Group 4"/>
            <p:cNvGrpSpPr/>
            <p:nvPr/>
          </p:nvGrpSpPr>
          <p:grpSpPr>
            <a:xfrm>
              <a:off x="432" y="432"/>
              <a:ext cx="720" cy="294"/>
              <a:chOff x="1344" y="816"/>
              <a:chExt cx="720" cy="294"/>
            </a:xfrm>
          </p:grpSpPr>
          <p:sp>
            <p:nvSpPr>
              <p:cNvPr id="21672" name="Text Box 2"/>
              <p:cNvSpPr txBox="1"/>
              <p:nvPr/>
            </p:nvSpPr>
            <p:spPr>
              <a:xfrm>
                <a:off x="1344" y="816"/>
                <a:ext cx="720" cy="294"/>
              </a:xfrm>
              <a:prstGeom prst="rect">
                <a:avLst/>
              </a:prstGeom>
              <a:noFill/>
              <a:ln w="9525" cap="flat" cmpd="sng">
                <a:solidFill>
                  <a:schemeClr val="tx1"/>
                </a:solidFill>
                <a:prstDash val="solid"/>
                <a:miter/>
                <a:headEnd type="none" w="med" len="med"/>
                <a:tailEnd type="none" w="med" len="med"/>
              </a:ln>
            </p:spPr>
            <p:txBody>
              <a:bodyPr lIns="90000" tIns="46800" rIns="90000" bIns="46800">
                <a:spAutoFit/>
              </a:bodyPr>
              <a:p>
                <a:pPr eaLnBrk="1" hangingPunct="1">
                  <a:spcBef>
                    <a:spcPct val="50000"/>
                  </a:spcBef>
                </a:pPr>
                <a:r>
                  <a:rPr lang="en-US" altLang="zh-CN" sz="2400" b="0" dirty="0">
                    <a:latin typeface="Times New Roman" panose="02020603050405020304" pitchFamily="18" charset="0"/>
                  </a:rPr>
                  <a:t> v</a:t>
                </a:r>
                <a:r>
                  <a:rPr lang="en-US" altLang="zh-CN" sz="2400" b="0" baseline="-25000" dirty="0">
                    <a:latin typeface="Times New Roman" panose="02020603050405020304" pitchFamily="18" charset="0"/>
                  </a:rPr>
                  <a:t>1</a:t>
                </a:r>
                <a:r>
                  <a:rPr lang="en-US" altLang="zh-CN" sz="2400" b="0" dirty="0">
                    <a:latin typeface="Times New Roman" panose="02020603050405020304" pitchFamily="18" charset="0"/>
                  </a:rPr>
                  <a:t>   </a:t>
                </a:r>
                <a:endParaRPr lang="en-US" altLang="zh-CN" sz="2400" b="0" dirty="0">
                  <a:latin typeface="Times New Roman" panose="02020603050405020304" pitchFamily="18" charset="0"/>
                </a:endParaRPr>
              </a:p>
            </p:txBody>
          </p:sp>
          <p:sp>
            <p:nvSpPr>
              <p:cNvPr id="21673" name="Line 3"/>
              <p:cNvSpPr/>
              <p:nvPr/>
            </p:nvSpPr>
            <p:spPr>
              <a:xfrm>
                <a:off x="1680" y="816"/>
                <a:ext cx="0" cy="288"/>
              </a:xfrm>
              <a:prstGeom prst="line">
                <a:avLst/>
              </a:prstGeom>
              <a:ln w="9525" cap="flat" cmpd="sng">
                <a:solidFill>
                  <a:schemeClr val="tx1"/>
                </a:solidFill>
                <a:prstDash val="solid"/>
                <a:headEnd type="none" w="med" len="med"/>
                <a:tailEnd type="none" w="med" len="med"/>
              </a:ln>
            </p:spPr>
          </p:sp>
        </p:grpSp>
        <p:grpSp>
          <p:nvGrpSpPr>
            <p:cNvPr id="21642" name="Group 5"/>
            <p:cNvGrpSpPr/>
            <p:nvPr/>
          </p:nvGrpSpPr>
          <p:grpSpPr>
            <a:xfrm>
              <a:off x="432" y="732"/>
              <a:ext cx="720" cy="292"/>
              <a:chOff x="1344" y="816"/>
              <a:chExt cx="720" cy="292"/>
            </a:xfrm>
          </p:grpSpPr>
          <p:sp>
            <p:nvSpPr>
              <p:cNvPr id="21670" name="Text Box 6"/>
              <p:cNvSpPr txBox="1"/>
              <p:nvPr/>
            </p:nvSpPr>
            <p:spPr>
              <a:xfrm>
                <a:off x="1344" y="816"/>
                <a:ext cx="720" cy="292"/>
              </a:xfrm>
              <a:prstGeom prst="rect">
                <a:avLst/>
              </a:prstGeom>
              <a:noFill/>
              <a:ln w="9525" cap="flat" cmpd="sng">
                <a:solidFill>
                  <a:schemeClr val="tx1"/>
                </a:solidFill>
                <a:prstDash val="solid"/>
                <a:miter/>
                <a:headEnd type="none" w="med" len="med"/>
                <a:tailEnd type="none" w="med" len="med"/>
              </a:ln>
            </p:spPr>
            <p:txBody>
              <a:bodyPr lIns="90000" tIns="46800" rIns="90000" bIns="46800">
                <a:spAutoFit/>
              </a:bodyPr>
              <a:p>
                <a:pPr eaLnBrk="1" hangingPunct="1">
                  <a:spcBef>
                    <a:spcPct val="50000"/>
                  </a:spcBef>
                </a:pPr>
                <a:r>
                  <a:rPr lang="en-US" altLang="zh-CN" sz="2400" b="0" dirty="0">
                    <a:latin typeface="Times New Roman" panose="02020603050405020304" pitchFamily="18" charset="0"/>
                  </a:rPr>
                  <a:t> v</a:t>
                </a:r>
                <a:r>
                  <a:rPr lang="en-US" altLang="zh-CN" sz="2400" b="0" baseline="-25000" dirty="0">
                    <a:latin typeface="Times New Roman" panose="02020603050405020304" pitchFamily="18" charset="0"/>
                  </a:rPr>
                  <a:t>2       </a:t>
                </a:r>
                <a:r>
                  <a:rPr lang="en-US" altLang="zh-CN" sz="2400" b="0" dirty="0">
                    <a:latin typeface="Times New Roman" panose="02020603050405020304" pitchFamily="18" charset="0"/>
                  </a:rPr>
                  <a:t>^   </a:t>
                </a:r>
                <a:endParaRPr lang="en-US" altLang="zh-CN" sz="2400" b="0" dirty="0">
                  <a:latin typeface="Times New Roman" panose="02020603050405020304" pitchFamily="18" charset="0"/>
                </a:endParaRPr>
              </a:p>
            </p:txBody>
          </p:sp>
          <p:sp>
            <p:nvSpPr>
              <p:cNvPr id="21671" name="Line 7"/>
              <p:cNvSpPr/>
              <p:nvPr/>
            </p:nvSpPr>
            <p:spPr>
              <a:xfrm>
                <a:off x="1680" y="816"/>
                <a:ext cx="0" cy="288"/>
              </a:xfrm>
              <a:prstGeom prst="line">
                <a:avLst/>
              </a:prstGeom>
              <a:ln w="9525" cap="flat" cmpd="sng">
                <a:solidFill>
                  <a:schemeClr val="tx1"/>
                </a:solidFill>
                <a:prstDash val="solid"/>
                <a:headEnd type="none" w="med" len="med"/>
                <a:tailEnd type="none" w="med" len="med"/>
              </a:ln>
            </p:spPr>
          </p:sp>
        </p:grpSp>
        <p:grpSp>
          <p:nvGrpSpPr>
            <p:cNvPr id="21643" name="Group 8"/>
            <p:cNvGrpSpPr/>
            <p:nvPr/>
          </p:nvGrpSpPr>
          <p:grpSpPr>
            <a:xfrm>
              <a:off x="432" y="1026"/>
              <a:ext cx="720" cy="294"/>
              <a:chOff x="1344" y="816"/>
              <a:chExt cx="720" cy="294"/>
            </a:xfrm>
          </p:grpSpPr>
          <p:sp>
            <p:nvSpPr>
              <p:cNvPr id="21668" name="Text Box 9"/>
              <p:cNvSpPr txBox="1"/>
              <p:nvPr/>
            </p:nvSpPr>
            <p:spPr>
              <a:xfrm>
                <a:off x="1344" y="816"/>
                <a:ext cx="720" cy="294"/>
              </a:xfrm>
              <a:prstGeom prst="rect">
                <a:avLst/>
              </a:prstGeom>
              <a:noFill/>
              <a:ln w="9525" cap="flat" cmpd="sng">
                <a:solidFill>
                  <a:schemeClr val="tx1"/>
                </a:solidFill>
                <a:prstDash val="solid"/>
                <a:miter/>
                <a:headEnd type="none" w="med" len="med"/>
                <a:tailEnd type="none" w="med" len="med"/>
              </a:ln>
            </p:spPr>
            <p:txBody>
              <a:bodyPr lIns="90000" tIns="46800" rIns="90000" bIns="46800">
                <a:spAutoFit/>
              </a:bodyPr>
              <a:p>
                <a:pPr eaLnBrk="1" hangingPunct="1">
                  <a:spcBef>
                    <a:spcPct val="50000"/>
                  </a:spcBef>
                </a:pPr>
                <a:r>
                  <a:rPr lang="en-US" altLang="zh-CN" sz="2400" b="0" dirty="0">
                    <a:latin typeface="Times New Roman" panose="02020603050405020304" pitchFamily="18" charset="0"/>
                  </a:rPr>
                  <a:t> v</a:t>
                </a:r>
                <a:r>
                  <a:rPr lang="en-US" altLang="zh-CN" sz="2400" b="0" baseline="-25000" dirty="0">
                    <a:latin typeface="Times New Roman" panose="02020603050405020304" pitchFamily="18" charset="0"/>
                  </a:rPr>
                  <a:t>3</a:t>
                </a:r>
                <a:r>
                  <a:rPr lang="en-US" altLang="zh-CN" sz="2400" b="0" dirty="0">
                    <a:latin typeface="Times New Roman" panose="02020603050405020304" pitchFamily="18" charset="0"/>
                  </a:rPr>
                  <a:t>   </a:t>
                </a:r>
                <a:endParaRPr lang="en-US" altLang="zh-CN" sz="2400" b="0" dirty="0">
                  <a:latin typeface="Times New Roman" panose="02020603050405020304" pitchFamily="18" charset="0"/>
                </a:endParaRPr>
              </a:p>
            </p:txBody>
          </p:sp>
          <p:sp>
            <p:nvSpPr>
              <p:cNvPr id="21669" name="Line 10"/>
              <p:cNvSpPr/>
              <p:nvPr/>
            </p:nvSpPr>
            <p:spPr>
              <a:xfrm>
                <a:off x="1680" y="816"/>
                <a:ext cx="0" cy="288"/>
              </a:xfrm>
              <a:prstGeom prst="line">
                <a:avLst/>
              </a:prstGeom>
              <a:ln w="9525" cap="flat" cmpd="sng">
                <a:solidFill>
                  <a:schemeClr val="tx1"/>
                </a:solidFill>
                <a:prstDash val="solid"/>
                <a:headEnd type="none" w="med" len="med"/>
                <a:tailEnd type="none" w="med" len="med"/>
              </a:ln>
            </p:spPr>
          </p:sp>
        </p:grpSp>
        <p:grpSp>
          <p:nvGrpSpPr>
            <p:cNvPr id="21644" name="Group 11"/>
            <p:cNvGrpSpPr/>
            <p:nvPr/>
          </p:nvGrpSpPr>
          <p:grpSpPr>
            <a:xfrm>
              <a:off x="432" y="1314"/>
              <a:ext cx="720" cy="294"/>
              <a:chOff x="1344" y="816"/>
              <a:chExt cx="720" cy="294"/>
            </a:xfrm>
          </p:grpSpPr>
          <p:sp>
            <p:nvSpPr>
              <p:cNvPr id="21666" name="Text Box 12"/>
              <p:cNvSpPr txBox="1"/>
              <p:nvPr/>
            </p:nvSpPr>
            <p:spPr>
              <a:xfrm>
                <a:off x="1344" y="816"/>
                <a:ext cx="720" cy="294"/>
              </a:xfrm>
              <a:prstGeom prst="rect">
                <a:avLst/>
              </a:prstGeom>
              <a:noFill/>
              <a:ln w="9525" cap="flat" cmpd="sng">
                <a:solidFill>
                  <a:schemeClr val="tx1"/>
                </a:solidFill>
                <a:prstDash val="solid"/>
                <a:miter/>
                <a:headEnd type="none" w="med" len="med"/>
                <a:tailEnd type="none" w="med" len="med"/>
              </a:ln>
            </p:spPr>
            <p:txBody>
              <a:bodyPr lIns="90000" tIns="46800" rIns="90000" bIns="46800">
                <a:spAutoFit/>
              </a:bodyPr>
              <a:p>
                <a:pPr eaLnBrk="1" hangingPunct="1">
                  <a:spcBef>
                    <a:spcPct val="50000"/>
                  </a:spcBef>
                </a:pPr>
                <a:r>
                  <a:rPr lang="en-US" altLang="zh-CN" sz="2400" b="0" dirty="0">
                    <a:latin typeface="Times New Roman" panose="02020603050405020304" pitchFamily="18" charset="0"/>
                  </a:rPr>
                  <a:t> v</a:t>
                </a:r>
                <a:r>
                  <a:rPr lang="en-US" altLang="zh-CN" sz="2400" b="0" baseline="-25000" dirty="0">
                    <a:latin typeface="Times New Roman" panose="02020603050405020304" pitchFamily="18" charset="0"/>
                  </a:rPr>
                  <a:t>4</a:t>
                </a:r>
                <a:r>
                  <a:rPr lang="en-US" altLang="zh-CN" sz="2400" b="0" dirty="0">
                    <a:latin typeface="Times New Roman" panose="02020603050405020304" pitchFamily="18" charset="0"/>
                  </a:rPr>
                  <a:t>   </a:t>
                </a:r>
                <a:endParaRPr lang="en-US" altLang="zh-CN" sz="2400" b="0" dirty="0">
                  <a:latin typeface="Times New Roman" panose="02020603050405020304" pitchFamily="18" charset="0"/>
                </a:endParaRPr>
              </a:p>
            </p:txBody>
          </p:sp>
          <p:sp>
            <p:nvSpPr>
              <p:cNvPr id="21667" name="Line 13"/>
              <p:cNvSpPr/>
              <p:nvPr/>
            </p:nvSpPr>
            <p:spPr>
              <a:xfrm>
                <a:off x="1680" y="816"/>
                <a:ext cx="0" cy="288"/>
              </a:xfrm>
              <a:prstGeom prst="line">
                <a:avLst/>
              </a:prstGeom>
              <a:ln w="9525" cap="flat" cmpd="sng">
                <a:solidFill>
                  <a:schemeClr val="tx1"/>
                </a:solidFill>
                <a:prstDash val="solid"/>
                <a:headEnd type="none" w="med" len="med"/>
                <a:tailEnd type="none" w="med" len="med"/>
              </a:ln>
            </p:spPr>
          </p:sp>
        </p:grpSp>
        <p:grpSp>
          <p:nvGrpSpPr>
            <p:cNvPr id="21645" name="Group 33"/>
            <p:cNvGrpSpPr/>
            <p:nvPr/>
          </p:nvGrpSpPr>
          <p:grpSpPr>
            <a:xfrm>
              <a:off x="1344" y="480"/>
              <a:ext cx="480" cy="240"/>
              <a:chOff x="1344" y="2976"/>
              <a:chExt cx="480" cy="240"/>
            </a:xfrm>
          </p:grpSpPr>
          <p:sp>
            <p:nvSpPr>
              <p:cNvPr id="21664" name="Text Box 18"/>
              <p:cNvSpPr txBox="1"/>
              <p:nvPr/>
            </p:nvSpPr>
            <p:spPr>
              <a:xfrm>
                <a:off x="1344" y="2976"/>
                <a:ext cx="480" cy="237"/>
              </a:xfrm>
              <a:prstGeom prst="rect">
                <a:avLst/>
              </a:prstGeom>
              <a:noFill/>
              <a:ln w="9525" cap="flat" cmpd="sng">
                <a:solidFill>
                  <a:schemeClr val="tx1"/>
                </a:solidFill>
                <a:prstDash val="solid"/>
                <a:miter/>
                <a:headEnd type="none" w="med" len="med"/>
                <a:tailEnd type="none" w="med" len="med"/>
              </a:ln>
            </p:spPr>
            <p:txBody>
              <a:bodyPr lIns="90000" tIns="46800" rIns="90000" bIns="46800">
                <a:spAutoFit/>
              </a:bodyPr>
              <a:p>
                <a:pPr eaLnBrk="1" hangingPunct="1">
                  <a:spcBef>
                    <a:spcPct val="50000"/>
                  </a:spcBef>
                </a:pPr>
                <a:r>
                  <a:rPr lang="en-US" altLang="zh-CN" b="0" dirty="0">
                    <a:latin typeface="Times New Roman" panose="02020603050405020304" pitchFamily="18" charset="0"/>
                  </a:rPr>
                  <a:t> 2   </a:t>
                </a:r>
                <a:endParaRPr lang="en-US" altLang="zh-CN" b="0" dirty="0">
                  <a:latin typeface="Times New Roman" panose="02020603050405020304" pitchFamily="18" charset="0"/>
                </a:endParaRPr>
              </a:p>
            </p:txBody>
          </p:sp>
          <p:sp>
            <p:nvSpPr>
              <p:cNvPr id="21665" name="Line 32"/>
              <p:cNvSpPr/>
              <p:nvPr/>
            </p:nvSpPr>
            <p:spPr>
              <a:xfrm>
                <a:off x="1620" y="2976"/>
                <a:ext cx="0" cy="240"/>
              </a:xfrm>
              <a:prstGeom prst="line">
                <a:avLst/>
              </a:prstGeom>
              <a:ln w="9525" cap="flat" cmpd="sng">
                <a:solidFill>
                  <a:schemeClr val="tx1"/>
                </a:solidFill>
                <a:prstDash val="solid"/>
                <a:headEnd type="none" w="med" len="med"/>
                <a:tailEnd type="none" w="med" len="med"/>
              </a:ln>
            </p:spPr>
          </p:sp>
        </p:grpSp>
        <p:grpSp>
          <p:nvGrpSpPr>
            <p:cNvPr id="21646" name="Group 47"/>
            <p:cNvGrpSpPr/>
            <p:nvPr/>
          </p:nvGrpSpPr>
          <p:grpSpPr>
            <a:xfrm>
              <a:off x="2160" y="480"/>
              <a:ext cx="480" cy="240"/>
              <a:chOff x="1344" y="2976"/>
              <a:chExt cx="480" cy="240"/>
            </a:xfrm>
          </p:grpSpPr>
          <p:sp>
            <p:nvSpPr>
              <p:cNvPr id="21662" name="Text Box 48"/>
              <p:cNvSpPr txBox="1"/>
              <p:nvPr/>
            </p:nvSpPr>
            <p:spPr>
              <a:xfrm>
                <a:off x="1344" y="2976"/>
                <a:ext cx="480" cy="237"/>
              </a:xfrm>
              <a:prstGeom prst="rect">
                <a:avLst/>
              </a:prstGeom>
              <a:noFill/>
              <a:ln w="9525" cap="flat" cmpd="sng">
                <a:solidFill>
                  <a:schemeClr val="tx1"/>
                </a:solidFill>
                <a:prstDash val="solid"/>
                <a:miter/>
                <a:headEnd type="none" w="med" len="med"/>
                <a:tailEnd type="none" w="med" len="med"/>
              </a:ln>
            </p:spPr>
            <p:txBody>
              <a:bodyPr lIns="90000" tIns="46800" rIns="90000" bIns="46800">
                <a:spAutoFit/>
              </a:bodyPr>
              <a:p>
                <a:pPr eaLnBrk="1" hangingPunct="1">
                  <a:spcBef>
                    <a:spcPct val="50000"/>
                  </a:spcBef>
                </a:pPr>
                <a:r>
                  <a:rPr lang="en-US" altLang="zh-CN" b="0" dirty="0">
                    <a:latin typeface="Times New Roman" panose="02020603050405020304" pitchFamily="18" charset="0"/>
                  </a:rPr>
                  <a:t>  1   </a:t>
                </a:r>
                <a:endParaRPr lang="en-US" altLang="zh-CN" b="0" dirty="0">
                  <a:latin typeface="Times New Roman" panose="02020603050405020304" pitchFamily="18" charset="0"/>
                </a:endParaRPr>
              </a:p>
            </p:txBody>
          </p:sp>
          <p:sp>
            <p:nvSpPr>
              <p:cNvPr id="21663" name="Line 49"/>
              <p:cNvSpPr/>
              <p:nvPr/>
            </p:nvSpPr>
            <p:spPr>
              <a:xfrm>
                <a:off x="1620" y="2976"/>
                <a:ext cx="0" cy="240"/>
              </a:xfrm>
              <a:prstGeom prst="line">
                <a:avLst/>
              </a:prstGeom>
              <a:ln w="9525" cap="flat" cmpd="sng">
                <a:solidFill>
                  <a:schemeClr val="tx1"/>
                </a:solidFill>
                <a:prstDash val="solid"/>
                <a:headEnd type="none" w="med" len="med"/>
                <a:tailEnd type="none" w="med" len="med"/>
              </a:ln>
            </p:spPr>
          </p:sp>
        </p:grpSp>
        <p:grpSp>
          <p:nvGrpSpPr>
            <p:cNvPr id="21647" name="Group 50"/>
            <p:cNvGrpSpPr/>
            <p:nvPr/>
          </p:nvGrpSpPr>
          <p:grpSpPr>
            <a:xfrm>
              <a:off x="1344" y="1032"/>
              <a:ext cx="480" cy="240"/>
              <a:chOff x="1344" y="2976"/>
              <a:chExt cx="480" cy="240"/>
            </a:xfrm>
          </p:grpSpPr>
          <p:sp>
            <p:nvSpPr>
              <p:cNvPr id="21660" name="Text Box 51"/>
              <p:cNvSpPr txBox="1"/>
              <p:nvPr/>
            </p:nvSpPr>
            <p:spPr>
              <a:xfrm>
                <a:off x="1344" y="2976"/>
                <a:ext cx="480" cy="237"/>
              </a:xfrm>
              <a:prstGeom prst="rect">
                <a:avLst/>
              </a:prstGeom>
              <a:noFill/>
              <a:ln w="9525" cap="flat" cmpd="sng">
                <a:solidFill>
                  <a:schemeClr val="tx1"/>
                </a:solidFill>
                <a:prstDash val="solid"/>
                <a:miter/>
                <a:headEnd type="none" w="med" len="med"/>
                <a:tailEnd type="none" w="med" len="med"/>
              </a:ln>
            </p:spPr>
            <p:txBody>
              <a:bodyPr lIns="90000" tIns="46800" rIns="90000" bIns="46800">
                <a:spAutoFit/>
              </a:bodyPr>
              <a:p>
                <a:pPr eaLnBrk="1" hangingPunct="1">
                  <a:spcBef>
                    <a:spcPct val="50000"/>
                  </a:spcBef>
                </a:pPr>
                <a:r>
                  <a:rPr lang="en-US" altLang="zh-CN" b="0" dirty="0">
                    <a:latin typeface="Times New Roman" panose="02020603050405020304" pitchFamily="18" charset="0"/>
                  </a:rPr>
                  <a:t> 3   </a:t>
                </a:r>
                <a:endParaRPr lang="en-US" altLang="zh-CN" b="0" dirty="0">
                  <a:latin typeface="Times New Roman" panose="02020603050405020304" pitchFamily="18" charset="0"/>
                </a:endParaRPr>
              </a:p>
            </p:txBody>
          </p:sp>
          <p:sp>
            <p:nvSpPr>
              <p:cNvPr id="21661" name="Line 52"/>
              <p:cNvSpPr/>
              <p:nvPr/>
            </p:nvSpPr>
            <p:spPr>
              <a:xfrm>
                <a:off x="1620" y="2976"/>
                <a:ext cx="0" cy="240"/>
              </a:xfrm>
              <a:prstGeom prst="line">
                <a:avLst/>
              </a:prstGeom>
              <a:ln w="9525" cap="flat" cmpd="sng">
                <a:solidFill>
                  <a:schemeClr val="tx1"/>
                </a:solidFill>
                <a:prstDash val="solid"/>
                <a:headEnd type="none" w="med" len="med"/>
                <a:tailEnd type="none" w="med" len="med"/>
              </a:ln>
            </p:spPr>
          </p:sp>
        </p:grpSp>
        <p:grpSp>
          <p:nvGrpSpPr>
            <p:cNvPr id="21648" name="Group 53"/>
            <p:cNvGrpSpPr/>
            <p:nvPr/>
          </p:nvGrpSpPr>
          <p:grpSpPr>
            <a:xfrm>
              <a:off x="1344" y="1368"/>
              <a:ext cx="480" cy="240"/>
              <a:chOff x="1344" y="2976"/>
              <a:chExt cx="480" cy="240"/>
            </a:xfrm>
          </p:grpSpPr>
          <p:sp>
            <p:nvSpPr>
              <p:cNvPr id="21658" name="Text Box 54"/>
              <p:cNvSpPr txBox="1"/>
              <p:nvPr/>
            </p:nvSpPr>
            <p:spPr>
              <a:xfrm>
                <a:off x="1344" y="2976"/>
                <a:ext cx="480" cy="237"/>
              </a:xfrm>
              <a:prstGeom prst="rect">
                <a:avLst/>
              </a:prstGeom>
              <a:noFill/>
              <a:ln w="9525" cap="flat" cmpd="sng">
                <a:solidFill>
                  <a:schemeClr val="tx1"/>
                </a:solidFill>
                <a:prstDash val="solid"/>
                <a:miter/>
                <a:headEnd type="none" w="med" len="med"/>
                <a:tailEnd type="none" w="med" len="med"/>
              </a:ln>
            </p:spPr>
            <p:txBody>
              <a:bodyPr lIns="90000" tIns="46800" rIns="90000" bIns="46800">
                <a:spAutoFit/>
              </a:bodyPr>
              <a:p>
                <a:pPr eaLnBrk="1" hangingPunct="1">
                  <a:spcBef>
                    <a:spcPct val="50000"/>
                  </a:spcBef>
                </a:pPr>
                <a:r>
                  <a:rPr lang="en-US" altLang="zh-CN" b="0" dirty="0">
                    <a:latin typeface="Times New Roman" panose="02020603050405020304" pitchFamily="18" charset="0"/>
                  </a:rPr>
                  <a:t> 0   </a:t>
                </a:r>
                <a:endParaRPr lang="en-US" altLang="zh-CN" b="0" dirty="0">
                  <a:latin typeface="Times New Roman" panose="02020603050405020304" pitchFamily="18" charset="0"/>
                </a:endParaRPr>
              </a:p>
            </p:txBody>
          </p:sp>
          <p:sp>
            <p:nvSpPr>
              <p:cNvPr id="21659" name="Line 55"/>
              <p:cNvSpPr/>
              <p:nvPr/>
            </p:nvSpPr>
            <p:spPr>
              <a:xfrm>
                <a:off x="1620" y="2976"/>
                <a:ext cx="0" cy="240"/>
              </a:xfrm>
              <a:prstGeom prst="line">
                <a:avLst/>
              </a:prstGeom>
              <a:ln w="9525" cap="flat" cmpd="sng">
                <a:solidFill>
                  <a:schemeClr val="tx1"/>
                </a:solidFill>
                <a:prstDash val="solid"/>
                <a:headEnd type="none" w="med" len="med"/>
                <a:tailEnd type="none" w="med" len="med"/>
              </a:ln>
            </p:spPr>
          </p:sp>
        </p:grpSp>
        <p:sp>
          <p:nvSpPr>
            <p:cNvPr id="21649" name="Line 104"/>
            <p:cNvSpPr/>
            <p:nvPr/>
          </p:nvSpPr>
          <p:spPr>
            <a:xfrm>
              <a:off x="960" y="576"/>
              <a:ext cx="384" cy="0"/>
            </a:xfrm>
            <a:prstGeom prst="line">
              <a:avLst/>
            </a:prstGeom>
            <a:ln w="9525" cap="flat" cmpd="sng">
              <a:solidFill>
                <a:schemeClr val="tx1"/>
              </a:solidFill>
              <a:prstDash val="solid"/>
              <a:headEnd type="none" w="med" len="med"/>
              <a:tailEnd type="triangle" w="med" len="med"/>
            </a:ln>
          </p:spPr>
        </p:sp>
        <p:sp>
          <p:nvSpPr>
            <p:cNvPr id="21650" name="Line 105"/>
            <p:cNvSpPr/>
            <p:nvPr/>
          </p:nvSpPr>
          <p:spPr>
            <a:xfrm>
              <a:off x="960" y="1152"/>
              <a:ext cx="384" cy="0"/>
            </a:xfrm>
            <a:prstGeom prst="line">
              <a:avLst/>
            </a:prstGeom>
            <a:ln w="9525" cap="flat" cmpd="sng">
              <a:solidFill>
                <a:schemeClr val="tx1"/>
              </a:solidFill>
              <a:prstDash val="solid"/>
              <a:headEnd type="none" w="med" len="med"/>
              <a:tailEnd type="triangle" w="med" len="med"/>
            </a:ln>
          </p:spPr>
        </p:sp>
        <p:sp>
          <p:nvSpPr>
            <p:cNvPr id="21651" name="Line 106"/>
            <p:cNvSpPr/>
            <p:nvPr/>
          </p:nvSpPr>
          <p:spPr>
            <a:xfrm>
              <a:off x="960" y="1464"/>
              <a:ext cx="384" cy="0"/>
            </a:xfrm>
            <a:prstGeom prst="line">
              <a:avLst/>
            </a:prstGeom>
            <a:ln w="9525" cap="flat" cmpd="sng">
              <a:solidFill>
                <a:schemeClr val="tx1"/>
              </a:solidFill>
              <a:prstDash val="solid"/>
              <a:headEnd type="none" w="med" len="med"/>
              <a:tailEnd type="triangle" w="med" len="med"/>
            </a:ln>
          </p:spPr>
        </p:sp>
        <p:sp>
          <p:nvSpPr>
            <p:cNvPr id="21652" name="Line 119"/>
            <p:cNvSpPr/>
            <p:nvPr/>
          </p:nvSpPr>
          <p:spPr>
            <a:xfrm>
              <a:off x="1728" y="576"/>
              <a:ext cx="432" cy="0"/>
            </a:xfrm>
            <a:prstGeom prst="line">
              <a:avLst/>
            </a:prstGeom>
            <a:ln w="9525" cap="flat" cmpd="sng">
              <a:solidFill>
                <a:schemeClr val="tx1"/>
              </a:solidFill>
              <a:prstDash val="solid"/>
              <a:headEnd type="none" w="med" len="med"/>
              <a:tailEnd type="triangle" w="med" len="med"/>
            </a:ln>
          </p:spPr>
        </p:sp>
        <p:sp>
          <p:nvSpPr>
            <p:cNvPr id="21653" name="Text Box 125"/>
            <p:cNvSpPr txBox="1"/>
            <p:nvPr/>
          </p:nvSpPr>
          <p:spPr>
            <a:xfrm>
              <a:off x="2451" y="470"/>
              <a:ext cx="189" cy="250"/>
            </a:xfrm>
            <a:prstGeom prst="rect">
              <a:avLst/>
            </a:prstGeom>
            <a:noFill/>
            <a:ln w="9525">
              <a:noFill/>
            </a:ln>
          </p:spPr>
          <p:txBody>
            <a:bodyPr wrap="none" lIns="90000" tIns="46800" rIns="90000" bIns="46800">
              <a:spAutoFit/>
            </a:bodyPr>
            <a:p>
              <a:pPr eaLnBrk="1" hangingPunct="1"/>
              <a:r>
                <a:rPr lang="en-US" altLang="zh-CN" sz="2000" b="0" dirty="0">
                  <a:latin typeface="Times New Roman" panose="02020603050405020304" pitchFamily="18" charset="0"/>
                  <a:cs typeface="Times New Roman" panose="02020603050405020304" pitchFamily="18" charset="0"/>
                </a:rPr>
                <a:t>^</a:t>
              </a:r>
              <a:endParaRPr lang="en-US" altLang="zh-CN" sz="2000" b="0" dirty="0">
                <a:latin typeface="Times New Roman" panose="02020603050405020304" pitchFamily="18" charset="0"/>
              </a:endParaRPr>
            </a:p>
          </p:txBody>
        </p:sp>
        <p:sp>
          <p:nvSpPr>
            <p:cNvPr id="21654" name="Text Box 126"/>
            <p:cNvSpPr txBox="1"/>
            <p:nvPr/>
          </p:nvSpPr>
          <p:spPr>
            <a:xfrm>
              <a:off x="1632" y="1056"/>
              <a:ext cx="189" cy="250"/>
            </a:xfrm>
            <a:prstGeom prst="rect">
              <a:avLst/>
            </a:prstGeom>
            <a:noFill/>
            <a:ln w="9525">
              <a:noFill/>
            </a:ln>
          </p:spPr>
          <p:txBody>
            <a:bodyPr wrap="none" lIns="90000" tIns="46800" rIns="90000" bIns="46800">
              <a:spAutoFit/>
            </a:bodyPr>
            <a:p>
              <a:pPr eaLnBrk="1" hangingPunct="1"/>
              <a:r>
                <a:rPr lang="en-US" altLang="zh-CN" sz="2000" b="0" dirty="0">
                  <a:latin typeface="Times New Roman" panose="02020603050405020304" pitchFamily="18" charset="0"/>
                  <a:cs typeface="Times New Roman" panose="02020603050405020304" pitchFamily="18" charset="0"/>
                </a:rPr>
                <a:t>^</a:t>
              </a:r>
              <a:endParaRPr lang="en-US" altLang="zh-CN" sz="2000" b="0" dirty="0">
                <a:latin typeface="Times New Roman" panose="02020603050405020304" pitchFamily="18" charset="0"/>
              </a:endParaRPr>
            </a:p>
          </p:txBody>
        </p:sp>
        <p:sp>
          <p:nvSpPr>
            <p:cNvPr id="21655" name="Text Box 127"/>
            <p:cNvSpPr txBox="1"/>
            <p:nvPr/>
          </p:nvSpPr>
          <p:spPr>
            <a:xfrm>
              <a:off x="1632" y="1370"/>
              <a:ext cx="189" cy="250"/>
            </a:xfrm>
            <a:prstGeom prst="rect">
              <a:avLst/>
            </a:prstGeom>
            <a:noFill/>
            <a:ln w="9525">
              <a:noFill/>
            </a:ln>
          </p:spPr>
          <p:txBody>
            <a:bodyPr wrap="none" lIns="90000" tIns="46800" rIns="90000" bIns="46800">
              <a:spAutoFit/>
            </a:bodyPr>
            <a:p>
              <a:pPr eaLnBrk="1" hangingPunct="1"/>
              <a:r>
                <a:rPr lang="en-US" altLang="zh-CN" sz="2000" b="0" dirty="0">
                  <a:latin typeface="Times New Roman" panose="02020603050405020304" pitchFamily="18" charset="0"/>
                  <a:cs typeface="Times New Roman" panose="02020603050405020304" pitchFamily="18" charset="0"/>
                </a:rPr>
                <a:t>^</a:t>
              </a:r>
              <a:endParaRPr lang="en-US" altLang="zh-CN" sz="2000" b="0" dirty="0">
                <a:latin typeface="Times New Roman" panose="02020603050405020304" pitchFamily="18" charset="0"/>
              </a:endParaRPr>
            </a:p>
          </p:txBody>
        </p:sp>
        <p:sp>
          <p:nvSpPr>
            <p:cNvPr id="21656" name="Text Box 136"/>
            <p:cNvSpPr txBox="1"/>
            <p:nvPr/>
          </p:nvSpPr>
          <p:spPr>
            <a:xfrm>
              <a:off x="816" y="1680"/>
              <a:ext cx="1501" cy="288"/>
            </a:xfrm>
            <a:prstGeom prst="rect">
              <a:avLst/>
            </a:prstGeom>
            <a:noFill/>
            <a:ln w="9525">
              <a:noFill/>
            </a:ln>
          </p:spPr>
          <p:txBody>
            <a:bodyPr wrap="none" lIns="90000" tIns="46800" rIns="90000" bIns="46800">
              <a:spAutoFit/>
            </a:bodyPr>
            <a:p>
              <a:pPr eaLnBrk="1" hangingPunct="1"/>
              <a:r>
                <a:rPr lang="zh-CN" altLang="en-US" sz="2400" b="0" dirty="0">
                  <a:latin typeface="Times New Roman" panose="02020603050405020304" pitchFamily="18" charset="0"/>
                </a:rPr>
                <a:t>有向图</a:t>
              </a:r>
              <a:r>
                <a:rPr lang="en-US" altLang="zh-CN" sz="2400" b="0" dirty="0">
                  <a:latin typeface="Times New Roman" panose="02020603050405020304" pitchFamily="18" charset="0"/>
                </a:rPr>
                <a:t>G2</a:t>
              </a:r>
              <a:r>
                <a:rPr lang="zh-CN" altLang="en-US" sz="2400" b="0" dirty="0">
                  <a:latin typeface="Times New Roman" panose="02020603050405020304" pitchFamily="18" charset="0"/>
                </a:rPr>
                <a:t>邻接表</a:t>
              </a:r>
              <a:endParaRPr lang="zh-CN" altLang="en-US" sz="2400" b="0" dirty="0">
                <a:latin typeface="Times New Roman" panose="02020603050405020304" pitchFamily="18" charset="0"/>
              </a:endParaRPr>
            </a:p>
          </p:txBody>
        </p:sp>
        <p:sp>
          <p:nvSpPr>
            <p:cNvPr id="21657" name="Text Box 142"/>
            <p:cNvSpPr txBox="1"/>
            <p:nvPr/>
          </p:nvSpPr>
          <p:spPr>
            <a:xfrm>
              <a:off x="270" y="426"/>
              <a:ext cx="210" cy="1210"/>
            </a:xfrm>
            <a:prstGeom prst="rect">
              <a:avLst/>
            </a:prstGeom>
            <a:noFill/>
            <a:ln w="9525">
              <a:noFill/>
            </a:ln>
          </p:spPr>
          <p:txBody>
            <a:bodyPr wrap="none" lIns="90000" tIns="46800" rIns="90000" bIns="46800">
              <a:spAutoFit/>
            </a:bodyPr>
            <a:p>
              <a:pPr eaLnBrk="1" hangingPunct="1">
                <a:lnSpc>
                  <a:spcPct val="125000"/>
                </a:lnSpc>
              </a:pPr>
              <a:r>
                <a:rPr lang="en-US" altLang="zh-CN" sz="2400" b="0" dirty="0">
                  <a:latin typeface="Times New Roman" panose="02020603050405020304" pitchFamily="18" charset="0"/>
                </a:rPr>
                <a:t>0</a:t>
              </a:r>
              <a:endParaRPr lang="en-US" altLang="zh-CN" sz="2400" b="0" dirty="0">
                <a:latin typeface="Times New Roman" panose="02020603050405020304" pitchFamily="18" charset="0"/>
              </a:endParaRPr>
            </a:p>
            <a:p>
              <a:pPr eaLnBrk="1" hangingPunct="1">
                <a:lnSpc>
                  <a:spcPct val="125000"/>
                </a:lnSpc>
              </a:pPr>
              <a:r>
                <a:rPr lang="en-US" altLang="zh-CN" sz="2400" b="0" dirty="0">
                  <a:latin typeface="Times New Roman" panose="02020603050405020304" pitchFamily="18" charset="0"/>
                </a:rPr>
                <a:t>1</a:t>
              </a:r>
              <a:endParaRPr lang="en-US" altLang="zh-CN" sz="2400" b="0" dirty="0">
                <a:latin typeface="Times New Roman" panose="02020603050405020304" pitchFamily="18" charset="0"/>
              </a:endParaRPr>
            </a:p>
            <a:p>
              <a:pPr eaLnBrk="1" hangingPunct="1">
                <a:lnSpc>
                  <a:spcPct val="125000"/>
                </a:lnSpc>
              </a:pPr>
              <a:r>
                <a:rPr lang="en-US" altLang="zh-CN" sz="2400" b="0" dirty="0">
                  <a:latin typeface="Times New Roman" panose="02020603050405020304" pitchFamily="18" charset="0"/>
                </a:rPr>
                <a:t>2</a:t>
              </a:r>
              <a:endParaRPr lang="en-US" altLang="zh-CN" sz="2400" b="0" dirty="0">
                <a:latin typeface="Times New Roman" panose="02020603050405020304" pitchFamily="18" charset="0"/>
              </a:endParaRPr>
            </a:p>
            <a:p>
              <a:pPr eaLnBrk="1" hangingPunct="1">
                <a:lnSpc>
                  <a:spcPct val="125000"/>
                </a:lnSpc>
              </a:pPr>
              <a:r>
                <a:rPr lang="en-US" altLang="zh-CN" sz="2400" b="0" dirty="0">
                  <a:latin typeface="Times New Roman" panose="02020603050405020304" pitchFamily="18" charset="0"/>
                </a:rPr>
                <a:t>3</a:t>
              </a:r>
              <a:endParaRPr lang="en-US" altLang="zh-CN" sz="2400" b="0" dirty="0">
                <a:latin typeface="Times New Roman" panose="02020603050405020304" pitchFamily="18" charset="0"/>
              </a:endParaRPr>
            </a:p>
          </p:txBody>
        </p:sp>
      </p:grpSp>
      <p:grpSp>
        <p:nvGrpSpPr>
          <p:cNvPr id="54418" name="Group 146"/>
          <p:cNvGrpSpPr/>
          <p:nvPr/>
        </p:nvGrpSpPr>
        <p:grpSpPr>
          <a:xfrm>
            <a:off x="5940425" y="4157663"/>
            <a:ext cx="2619375" cy="2438400"/>
            <a:chOff x="3438" y="432"/>
            <a:chExt cx="1650" cy="1536"/>
          </a:xfrm>
        </p:grpSpPr>
        <p:grpSp>
          <p:nvGrpSpPr>
            <p:cNvPr id="21606" name="Group 141"/>
            <p:cNvGrpSpPr/>
            <p:nvPr/>
          </p:nvGrpSpPr>
          <p:grpSpPr>
            <a:xfrm>
              <a:off x="3600" y="468"/>
              <a:ext cx="1488" cy="1500"/>
              <a:chOff x="3696" y="2580"/>
              <a:chExt cx="1488" cy="1500"/>
            </a:xfrm>
          </p:grpSpPr>
          <p:grpSp>
            <p:nvGrpSpPr>
              <p:cNvPr id="21608" name="Group 35"/>
              <p:cNvGrpSpPr/>
              <p:nvPr/>
            </p:nvGrpSpPr>
            <p:grpSpPr>
              <a:xfrm>
                <a:off x="3696" y="2580"/>
                <a:ext cx="720" cy="294"/>
                <a:chOff x="1344" y="816"/>
                <a:chExt cx="720" cy="294"/>
              </a:xfrm>
            </p:grpSpPr>
            <p:sp>
              <p:nvSpPr>
                <p:cNvPr id="21639" name="Text Box 36"/>
                <p:cNvSpPr txBox="1"/>
                <p:nvPr/>
              </p:nvSpPr>
              <p:spPr>
                <a:xfrm>
                  <a:off x="1344" y="816"/>
                  <a:ext cx="720" cy="294"/>
                </a:xfrm>
                <a:prstGeom prst="rect">
                  <a:avLst/>
                </a:prstGeom>
                <a:noFill/>
                <a:ln w="9525" cap="flat" cmpd="sng">
                  <a:solidFill>
                    <a:schemeClr val="tx1"/>
                  </a:solidFill>
                  <a:prstDash val="solid"/>
                  <a:miter/>
                  <a:headEnd type="none" w="med" len="med"/>
                  <a:tailEnd type="none" w="med" len="med"/>
                </a:ln>
              </p:spPr>
              <p:txBody>
                <a:bodyPr lIns="90000" tIns="46800" rIns="90000" bIns="46800">
                  <a:spAutoFit/>
                </a:bodyPr>
                <a:p>
                  <a:pPr eaLnBrk="1" hangingPunct="1">
                    <a:spcBef>
                      <a:spcPct val="50000"/>
                    </a:spcBef>
                  </a:pPr>
                  <a:r>
                    <a:rPr lang="en-US" altLang="zh-CN" sz="2400" b="0" dirty="0">
                      <a:latin typeface="Times New Roman" panose="02020603050405020304" pitchFamily="18" charset="0"/>
                    </a:rPr>
                    <a:t> v</a:t>
                  </a:r>
                  <a:r>
                    <a:rPr lang="en-US" altLang="zh-CN" sz="2400" b="0" baseline="-25000" dirty="0">
                      <a:latin typeface="Times New Roman" panose="02020603050405020304" pitchFamily="18" charset="0"/>
                    </a:rPr>
                    <a:t>1</a:t>
                  </a:r>
                  <a:r>
                    <a:rPr lang="en-US" altLang="zh-CN" sz="2400" b="0" dirty="0">
                      <a:latin typeface="Times New Roman" panose="02020603050405020304" pitchFamily="18" charset="0"/>
                    </a:rPr>
                    <a:t>   </a:t>
                  </a:r>
                  <a:endParaRPr lang="en-US" altLang="zh-CN" sz="2400" b="0" dirty="0">
                    <a:latin typeface="Times New Roman" panose="02020603050405020304" pitchFamily="18" charset="0"/>
                  </a:endParaRPr>
                </a:p>
              </p:txBody>
            </p:sp>
            <p:sp>
              <p:nvSpPr>
                <p:cNvPr id="21640" name="Line 37"/>
                <p:cNvSpPr/>
                <p:nvPr/>
              </p:nvSpPr>
              <p:spPr>
                <a:xfrm>
                  <a:off x="1680" y="816"/>
                  <a:ext cx="0" cy="288"/>
                </a:xfrm>
                <a:prstGeom prst="line">
                  <a:avLst/>
                </a:prstGeom>
                <a:ln w="9525" cap="flat" cmpd="sng">
                  <a:solidFill>
                    <a:schemeClr val="tx1"/>
                  </a:solidFill>
                  <a:prstDash val="solid"/>
                  <a:headEnd type="none" w="med" len="med"/>
                  <a:tailEnd type="none" w="med" len="med"/>
                </a:ln>
              </p:spPr>
            </p:sp>
          </p:grpSp>
          <p:grpSp>
            <p:nvGrpSpPr>
              <p:cNvPr id="21609" name="Group 38"/>
              <p:cNvGrpSpPr/>
              <p:nvPr/>
            </p:nvGrpSpPr>
            <p:grpSpPr>
              <a:xfrm>
                <a:off x="3696" y="2880"/>
                <a:ext cx="720" cy="294"/>
                <a:chOff x="1344" y="816"/>
                <a:chExt cx="720" cy="294"/>
              </a:xfrm>
            </p:grpSpPr>
            <p:sp>
              <p:nvSpPr>
                <p:cNvPr id="21637" name="Text Box 39"/>
                <p:cNvSpPr txBox="1"/>
                <p:nvPr/>
              </p:nvSpPr>
              <p:spPr>
                <a:xfrm>
                  <a:off x="1344" y="816"/>
                  <a:ext cx="720" cy="294"/>
                </a:xfrm>
                <a:prstGeom prst="rect">
                  <a:avLst/>
                </a:prstGeom>
                <a:noFill/>
                <a:ln w="9525" cap="flat" cmpd="sng">
                  <a:solidFill>
                    <a:schemeClr val="tx1"/>
                  </a:solidFill>
                  <a:prstDash val="solid"/>
                  <a:miter/>
                  <a:headEnd type="none" w="med" len="med"/>
                  <a:tailEnd type="none" w="med" len="med"/>
                </a:ln>
              </p:spPr>
              <p:txBody>
                <a:bodyPr lIns="90000" tIns="46800" rIns="90000" bIns="46800">
                  <a:spAutoFit/>
                </a:bodyPr>
                <a:p>
                  <a:pPr eaLnBrk="1" hangingPunct="1">
                    <a:spcBef>
                      <a:spcPct val="50000"/>
                    </a:spcBef>
                  </a:pPr>
                  <a:r>
                    <a:rPr lang="en-US" altLang="zh-CN" sz="2400" b="0" dirty="0">
                      <a:latin typeface="Times New Roman" panose="02020603050405020304" pitchFamily="18" charset="0"/>
                    </a:rPr>
                    <a:t> v</a:t>
                  </a:r>
                  <a:r>
                    <a:rPr lang="en-US" altLang="zh-CN" sz="2400" b="0" baseline="-25000" dirty="0">
                      <a:latin typeface="Times New Roman" panose="02020603050405020304" pitchFamily="18" charset="0"/>
                    </a:rPr>
                    <a:t>2</a:t>
                  </a:r>
                  <a:r>
                    <a:rPr lang="en-US" altLang="zh-CN" sz="2400" b="0" dirty="0">
                      <a:latin typeface="Times New Roman" panose="02020603050405020304" pitchFamily="18" charset="0"/>
                    </a:rPr>
                    <a:t>   </a:t>
                  </a:r>
                  <a:endParaRPr lang="en-US" altLang="zh-CN" sz="2400" b="0" dirty="0">
                    <a:latin typeface="Times New Roman" panose="02020603050405020304" pitchFamily="18" charset="0"/>
                  </a:endParaRPr>
                </a:p>
              </p:txBody>
            </p:sp>
            <p:sp>
              <p:nvSpPr>
                <p:cNvPr id="21638" name="Line 40"/>
                <p:cNvSpPr/>
                <p:nvPr/>
              </p:nvSpPr>
              <p:spPr>
                <a:xfrm>
                  <a:off x="1680" y="816"/>
                  <a:ext cx="0" cy="288"/>
                </a:xfrm>
                <a:prstGeom prst="line">
                  <a:avLst/>
                </a:prstGeom>
                <a:ln w="9525" cap="flat" cmpd="sng">
                  <a:solidFill>
                    <a:schemeClr val="tx1"/>
                  </a:solidFill>
                  <a:prstDash val="solid"/>
                  <a:headEnd type="none" w="med" len="med"/>
                  <a:tailEnd type="none" w="med" len="med"/>
                </a:ln>
              </p:spPr>
            </p:sp>
          </p:grpSp>
          <p:grpSp>
            <p:nvGrpSpPr>
              <p:cNvPr id="21610" name="Group 41"/>
              <p:cNvGrpSpPr/>
              <p:nvPr/>
            </p:nvGrpSpPr>
            <p:grpSpPr>
              <a:xfrm>
                <a:off x="3696" y="3174"/>
                <a:ext cx="720" cy="294"/>
                <a:chOff x="1344" y="816"/>
                <a:chExt cx="720" cy="294"/>
              </a:xfrm>
            </p:grpSpPr>
            <p:sp>
              <p:nvSpPr>
                <p:cNvPr id="21635" name="Text Box 42"/>
                <p:cNvSpPr txBox="1"/>
                <p:nvPr/>
              </p:nvSpPr>
              <p:spPr>
                <a:xfrm>
                  <a:off x="1344" y="816"/>
                  <a:ext cx="720" cy="294"/>
                </a:xfrm>
                <a:prstGeom prst="rect">
                  <a:avLst/>
                </a:prstGeom>
                <a:noFill/>
                <a:ln w="9525" cap="flat" cmpd="sng">
                  <a:solidFill>
                    <a:schemeClr val="tx1"/>
                  </a:solidFill>
                  <a:prstDash val="solid"/>
                  <a:miter/>
                  <a:headEnd type="none" w="med" len="med"/>
                  <a:tailEnd type="none" w="med" len="med"/>
                </a:ln>
              </p:spPr>
              <p:txBody>
                <a:bodyPr lIns="90000" tIns="46800" rIns="90000" bIns="46800">
                  <a:spAutoFit/>
                </a:bodyPr>
                <a:p>
                  <a:pPr eaLnBrk="1" hangingPunct="1">
                    <a:spcBef>
                      <a:spcPct val="50000"/>
                    </a:spcBef>
                  </a:pPr>
                  <a:r>
                    <a:rPr lang="en-US" altLang="zh-CN" sz="2400" b="0" dirty="0">
                      <a:latin typeface="Times New Roman" panose="02020603050405020304" pitchFamily="18" charset="0"/>
                    </a:rPr>
                    <a:t> v</a:t>
                  </a:r>
                  <a:r>
                    <a:rPr lang="en-US" altLang="zh-CN" sz="2400" b="0" baseline="-25000" dirty="0">
                      <a:latin typeface="Times New Roman" panose="02020603050405020304" pitchFamily="18" charset="0"/>
                    </a:rPr>
                    <a:t>3</a:t>
                  </a:r>
                  <a:r>
                    <a:rPr lang="en-US" altLang="zh-CN" sz="2400" b="0" dirty="0">
                      <a:latin typeface="Times New Roman" panose="02020603050405020304" pitchFamily="18" charset="0"/>
                    </a:rPr>
                    <a:t>   </a:t>
                  </a:r>
                  <a:endParaRPr lang="en-US" altLang="zh-CN" sz="2400" b="0" dirty="0">
                    <a:latin typeface="Times New Roman" panose="02020603050405020304" pitchFamily="18" charset="0"/>
                  </a:endParaRPr>
                </a:p>
              </p:txBody>
            </p:sp>
            <p:sp>
              <p:nvSpPr>
                <p:cNvPr id="21636" name="Line 43"/>
                <p:cNvSpPr/>
                <p:nvPr/>
              </p:nvSpPr>
              <p:spPr>
                <a:xfrm>
                  <a:off x="1680" y="816"/>
                  <a:ext cx="0" cy="288"/>
                </a:xfrm>
                <a:prstGeom prst="line">
                  <a:avLst/>
                </a:prstGeom>
                <a:ln w="9525" cap="flat" cmpd="sng">
                  <a:solidFill>
                    <a:schemeClr val="tx1"/>
                  </a:solidFill>
                  <a:prstDash val="solid"/>
                  <a:headEnd type="none" w="med" len="med"/>
                  <a:tailEnd type="none" w="med" len="med"/>
                </a:ln>
              </p:spPr>
            </p:sp>
          </p:grpSp>
          <p:grpSp>
            <p:nvGrpSpPr>
              <p:cNvPr id="21611" name="Group 44"/>
              <p:cNvGrpSpPr/>
              <p:nvPr/>
            </p:nvGrpSpPr>
            <p:grpSpPr>
              <a:xfrm>
                <a:off x="3696" y="3462"/>
                <a:ext cx="720" cy="294"/>
                <a:chOff x="1344" y="816"/>
                <a:chExt cx="720" cy="294"/>
              </a:xfrm>
            </p:grpSpPr>
            <p:sp>
              <p:nvSpPr>
                <p:cNvPr id="21633" name="Text Box 45"/>
                <p:cNvSpPr txBox="1"/>
                <p:nvPr/>
              </p:nvSpPr>
              <p:spPr>
                <a:xfrm>
                  <a:off x="1344" y="816"/>
                  <a:ext cx="720" cy="294"/>
                </a:xfrm>
                <a:prstGeom prst="rect">
                  <a:avLst/>
                </a:prstGeom>
                <a:noFill/>
                <a:ln w="9525" cap="flat" cmpd="sng">
                  <a:solidFill>
                    <a:schemeClr val="tx1"/>
                  </a:solidFill>
                  <a:prstDash val="solid"/>
                  <a:miter/>
                  <a:headEnd type="none" w="med" len="med"/>
                  <a:tailEnd type="none" w="med" len="med"/>
                </a:ln>
              </p:spPr>
              <p:txBody>
                <a:bodyPr lIns="90000" tIns="46800" rIns="90000" bIns="46800">
                  <a:spAutoFit/>
                </a:bodyPr>
                <a:p>
                  <a:pPr eaLnBrk="1" hangingPunct="1">
                    <a:spcBef>
                      <a:spcPct val="50000"/>
                    </a:spcBef>
                  </a:pPr>
                  <a:r>
                    <a:rPr lang="en-US" altLang="zh-CN" sz="2400" b="0" dirty="0">
                      <a:latin typeface="Times New Roman" panose="02020603050405020304" pitchFamily="18" charset="0"/>
                    </a:rPr>
                    <a:t> v</a:t>
                  </a:r>
                  <a:r>
                    <a:rPr lang="en-US" altLang="zh-CN" sz="2400" b="0" baseline="-25000" dirty="0">
                      <a:latin typeface="Times New Roman" panose="02020603050405020304" pitchFamily="18" charset="0"/>
                    </a:rPr>
                    <a:t>4</a:t>
                  </a:r>
                  <a:r>
                    <a:rPr lang="en-US" altLang="zh-CN" sz="2400" b="0" dirty="0">
                      <a:latin typeface="Times New Roman" panose="02020603050405020304" pitchFamily="18" charset="0"/>
                    </a:rPr>
                    <a:t>   </a:t>
                  </a:r>
                  <a:endParaRPr lang="en-US" altLang="zh-CN" sz="2400" b="0" dirty="0">
                    <a:latin typeface="Times New Roman" panose="02020603050405020304" pitchFamily="18" charset="0"/>
                  </a:endParaRPr>
                </a:p>
              </p:txBody>
            </p:sp>
            <p:sp>
              <p:nvSpPr>
                <p:cNvPr id="21634" name="Line 46"/>
                <p:cNvSpPr/>
                <p:nvPr/>
              </p:nvSpPr>
              <p:spPr>
                <a:xfrm>
                  <a:off x="1680" y="816"/>
                  <a:ext cx="0" cy="288"/>
                </a:xfrm>
                <a:prstGeom prst="line">
                  <a:avLst/>
                </a:prstGeom>
                <a:ln w="9525" cap="flat" cmpd="sng">
                  <a:solidFill>
                    <a:schemeClr val="tx1"/>
                  </a:solidFill>
                  <a:prstDash val="solid"/>
                  <a:headEnd type="none" w="med" len="med"/>
                  <a:tailEnd type="none" w="med" len="med"/>
                </a:ln>
              </p:spPr>
            </p:sp>
          </p:grpSp>
          <p:grpSp>
            <p:nvGrpSpPr>
              <p:cNvPr id="21612" name="Group 62"/>
              <p:cNvGrpSpPr/>
              <p:nvPr/>
            </p:nvGrpSpPr>
            <p:grpSpPr>
              <a:xfrm>
                <a:off x="4704" y="2592"/>
                <a:ext cx="480" cy="240"/>
                <a:chOff x="1344" y="2976"/>
                <a:chExt cx="480" cy="240"/>
              </a:xfrm>
            </p:grpSpPr>
            <p:sp>
              <p:nvSpPr>
                <p:cNvPr id="21631" name="Text Box 63"/>
                <p:cNvSpPr txBox="1"/>
                <p:nvPr/>
              </p:nvSpPr>
              <p:spPr>
                <a:xfrm>
                  <a:off x="1344" y="2976"/>
                  <a:ext cx="480" cy="237"/>
                </a:xfrm>
                <a:prstGeom prst="rect">
                  <a:avLst/>
                </a:prstGeom>
                <a:noFill/>
                <a:ln w="9525" cap="flat" cmpd="sng">
                  <a:solidFill>
                    <a:schemeClr val="tx1"/>
                  </a:solidFill>
                  <a:prstDash val="solid"/>
                  <a:miter/>
                  <a:headEnd type="none" w="med" len="med"/>
                  <a:tailEnd type="none" w="med" len="med"/>
                </a:ln>
              </p:spPr>
              <p:txBody>
                <a:bodyPr lIns="90000" tIns="46800" rIns="90000" bIns="46800">
                  <a:spAutoFit/>
                </a:bodyPr>
                <a:p>
                  <a:pPr eaLnBrk="1" hangingPunct="1">
                    <a:spcBef>
                      <a:spcPct val="50000"/>
                    </a:spcBef>
                  </a:pPr>
                  <a:r>
                    <a:rPr lang="en-US" altLang="zh-CN" b="0" dirty="0">
                      <a:latin typeface="Times New Roman" panose="02020603050405020304" pitchFamily="18" charset="0"/>
                    </a:rPr>
                    <a:t> 3   </a:t>
                  </a:r>
                  <a:endParaRPr lang="en-US" altLang="zh-CN" b="0" dirty="0">
                    <a:latin typeface="Times New Roman" panose="02020603050405020304" pitchFamily="18" charset="0"/>
                  </a:endParaRPr>
                </a:p>
              </p:txBody>
            </p:sp>
            <p:sp>
              <p:nvSpPr>
                <p:cNvPr id="21632" name="Line 64"/>
                <p:cNvSpPr/>
                <p:nvPr/>
              </p:nvSpPr>
              <p:spPr>
                <a:xfrm>
                  <a:off x="1620" y="2976"/>
                  <a:ext cx="0" cy="240"/>
                </a:xfrm>
                <a:prstGeom prst="line">
                  <a:avLst/>
                </a:prstGeom>
                <a:ln w="9525" cap="flat" cmpd="sng">
                  <a:solidFill>
                    <a:schemeClr val="tx1"/>
                  </a:solidFill>
                  <a:prstDash val="solid"/>
                  <a:headEnd type="none" w="med" len="med"/>
                  <a:tailEnd type="none" w="med" len="med"/>
                </a:ln>
              </p:spPr>
            </p:sp>
          </p:grpSp>
          <p:grpSp>
            <p:nvGrpSpPr>
              <p:cNvPr id="21613" name="Group 65"/>
              <p:cNvGrpSpPr/>
              <p:nvPr/>
            </p:nvGrpSpPr>
            <p:grpSpPr>
              <a:xfrm>
                <a:off x="4704" y="2904"/>
                <a:ext cx="480" cy="240"/>
                <a:chOff x="1344" y="2976"/>
                <a:chExt cx="480" cy="240"/>
              </a:xfrm>
            </p:grpSpPr>
            <p:sp>
              <p:nvSpPr>
                <p:cNvPr id="21629" name="Text Box 66"/>
                <p:cNvSpPr txBox="1"/>
                <p:nvPr/>
              </p:nvSpPr>
              <p:spPr>
                <a:xfrm>
                  <a:off x="1344" y="2976"/>
                  <a:ext cx="480" cy="237"/>
                </a:xfrm>
                <a:prstGeom prst="rect">
                  <a:avLst/>
                </a:prstGeom>
                <a:noFill/>
                <a:ln w="9525" cap="flat" cmpd="sng">
                  <a:solidFill>
                    <a:schemeClr val="tx1"/>
                  </a:solidFill>
                  <a:prstDash val="solid"/>
                  <a:miter/>
                  <a:headEnd type="none" w="med" len="med"/>
                  <a:tailEnd type="none" w="med" len="med"/>
                </a:ln>
              </p:spPr>
              <p:txBody>
                <a:bodyPr lIns="90000" tIns="46800" rIns="90000" bIns="46800">
                  <a:spAutoFit/>
                </a:bodyPr>
                <a:p>
                  <a:pPr eaLnBrk="1" hangingPunct="1">
                    <a:spcBef>
                      <a:spcPct val="50000"/>
                    </a:spcBef>
                  </a:pPr>
                  <a:r>
                    <a:rPr lang="en-US" altLang="zh-CN" b="0" dirty="0">
                      <a:latin typeface="Times New Roman" panose="02020603050405020304" pitchFamily="18" charset="0"/>
                    </a:rPr>
                    <a:t> 0   </a:t>
                  </a:r>
                  <a:endParaRPr lang="en-US" altLang="zh-CN" b="0" dirty="0">
                    <a:latin typeface="Times New Roman" panose="02020603050405020304" pitchFamily="18" charset="0"/>
                  </a:endParaRPr>
                </a:p>
              </p:txBody>
            </p:sp>
            <p:sp>
              <p:nvSpPr>
                <p:cNvPr id="21630" name="Line 67"/>
                <p:cNvSpPr/>
                <p:nvPr/>
              </p:nvSpPr>
              <p:spPr>
                <a:xfrm>
                  <a:off x="1620" y="2976"/>
                  <a:ext cx="0" cy="240"/>
                </a:xfrm>
                <a:prstGeom prst="line">
                  <a:avLst/>
                </a:prstGeom>
                <a:ln w="9525" cap="flat" cmpd="sng">
                  <a:solidFill>
                    <a:schemeClr val="tx1"/>
                  </a:solidFill>
                  <a:prstDash val="solid"/>
                  <a:headEnd type="none" w="med" len="med"/>
                  <a:tailEnd type="none" w="med" len="med"/>
                </a:ln>
              </p:spPr>
            </p:sp>
          </p:grpSp>
          <p:grpSp>
            <p:nvGrpSpPr>
              <p:cNvPr id="21614" name="Group 68"/>
              <p:cNvGrpSpPr/>
              <p:nvPr/>
            </p:nvGrpSpPr>
            <p:grpSpPr>
              <a:xfrm>
                <a:off x="4704" y="3192"/>
                <a:ext cx="480" cy="240"/>
                <a:chOff x="1344" y="2976"/>
                <a:chExt cx="480" cy="240"/>
              </a:xfrm>
            </p:grpSpPr>
            <p:sp>
              <p:nvSpPr>
                <p:cNvPr id="21627" name="Text Box 69"/>
                <p:cNvSpPr txBox="1"/>
                <p:nvPr/>
              </p:nvSpPr>
              <p:spPr>
                <a:xfrm>
                  <a:off x="1344" y="2976"/>
                  <a:ext cx="480" cy="237"/>
                </a:xfrm>
                <a:prstGeom prst="rect">
                  <a:avLst/>
                </a:prstGeom>
                <a:noFill/>
                <a:ln w="9525" cap="flat" cmpd="sng">
                  <a:solidFill>
                    <a:schemeClr val="tx1"/>
                  </a:solidFill>
                  <a:prstDash val="solid"/>
                  <a:miter/>
                  <a:headEnd type="none" w="med" len="med"/>
                  <a:tailEnd type="none" w="med" len="med"/>
                </a:ln>
              </p:spPr>
              <p:txBody>
                <a:bodyPr lIns="90000" tIns="46800" rIns="90000" bIns="46800">
                  <a:spAutoFit/>
                </a:bodyPr>
                <a:p>
                  <a:pPr eaLnBrk="1" hangingPunct="1">
                    <a:spcBef>
                      <a:spcPct val="50000"/>
                    </a:spcBef>
                  </a:pPr>
                  <a:r>
                    <a:rPr lang="en-US" altLang="zh-CN" b="0" dirty="0">
                      <a:latin typeface="Times New Roman" panose="02020603050405020304" pitchFamily="18" charset="0"/>
                    </a:rPr>
                    <a:t> 0   </a:t>
                  </a:r>
                  <a:endParaRPr lang="en-US" altLang="zh-CN" b="0" dirty="0">
                    <a:latin typeface="Times New Roman" panose="02020603050405020304" pitchFamily="18" charset="0"/>
                  </a:endParaRPr>
                </a:p>
              </p:txBody>
            </p:sp>
            <p:sp>
              <p:nvSpPr>
                <p:cNvPr id="21628" name="Line 70"/>
                <p:cNvSpPr/>
                <p:nvPr/>
              </p:nvSpPr>
              <p:spPr>
                <a:xfrm>
                  <a:off x="1620" y="2976"/>
                  <a:ext cx="0" cy="240"/>
                </a:xfrm>
                <a:prstGeom prst="line">
                  <a:avLst/>
                </a:prstGeom>
                <a:ln w="9525" cap="flat" cmpd="sng">
                  <a:solidFill>
                    <a:schemeClr val="tx1"/>
                  </a:solidFill>
                  <a:prstDash val="solid"/>
                  <a:headEnd type="none" w="med" len="med"/>
                  <a:tailEnd type="none" w="med" len="med"/>
                </a:ln>
              </p:spPr>
            </p:sp>
          </p:grpSp>
          <p:grpSp>
            <p:nvGrpSpPr>
              <p:cNvPr id="21615" name="Group 71"/>
              <p:cNvGrpSpPr/>
              <p:nvPr/>
            </p:nvGrpSpPr>
            <p:grpSpPr>
              <a:xfrm>
                <a:off x="4704" y="3480"/>
                <a:ext cx="480" cy="240"/>
                <a:chOff x="1344" y="2976"/>
                <a:chExt cx="480" cy="240"/>
              </a:xfrm>
            </p:grpSpPr>
            <p:sp>
              <p:nvSpPr>
                <p:cNvPr id="21625" name="Text Box 72"/>
                <p:cNvSpPr txBox="1"/>
                <p:nvPr/>
              </p:nvSpPr>
              <p:spPr>
                <a:xfrm>
                  <a:off x="1344" y="2976"/>
                  <a:ext cx="480" cy="237"/>
                </a:xfrm>
                <a:prstGeom prst="rect">
                  <a:avLst/>
                </a:prstGeom>
                <a:noFill/>
                <a:ln w="9525" cap="flat" cmpd="sng">
                  <a:solidFill>
                    <a:schemeClr val="tx1"/>
                  </a:solidFill>
                  <a:prstDash val="solid"/>
                  <a:miter/>
                  <a:headEnd type="none" w="med" len="med"/>
                  <a:tailEnd type="none" w="med" len="med"/>
                </a:ln>
              </p:spPr>
              <p:txBody>
                <a:bodyPr lIns="90000" tIns="46800" rIns="90000" bIns="46800">
                  <a:spAutoFit/>
                </a:bodyPr>
                <a:p>
                  <a:pPr eaLnBrk="1" hangingPunct="1">
                    <a:spcBef>
                      <a:spcPct val="50000"/>
                    </a:spcBef>
                  </a:pPr>
                  <a:r>
                    <a:rPr lang="en-US" altLang="zh-CN" b="0" dirty="0">
                      <a:latin typeface="Times New Roman" panose="02020603050405020304" pitchFamily="18" charset="0"/>
                    </a:rPr>
                    <a:t> 2  </a:t>
                  </a:r>
                  <a:endParaRPr lang="en-US" altLang="zh-CN" b="0" dirty="0">
                    <a:latin typeface="Times New Roman" panose="02020603050405020304" pitchFamily="18" charset="0"/>
                  </a:endParaRPr>
                </a:p>
              </p:txBody>
            </p:sp>
            <p:sp>
              <p:nvSpPr>
                <p:cNvPr id="21626" name="Line 73"/>
                <p:cNvSpPr/>
                <p:nvPr/>
              </p:nvSpPr>
              <p:spPr>
                <a:xfrm>
                  <a:off x="1620" y="2976"/>
                  <a:ext cx="0" cy="240"/>
                </a:xfrm>
                <a:prstGeom prst="line">
                  <a:avLst/>
                </a:prstGeom>
                <a:ln w="9525" cap="flat" cmpd="sng">
                  <a:solidFill>
                    <a:schemeClr val="tx1"/>
                  </a:solidFill>
                  <a:prstDash val="solid"/>
                  <a:headEnd type="none" w="med" len="med"/>
                  <a:tailEnd type="none" w="med" len="med"/>
                </a:ln>
              </p:spPr>
            </p:sp>
          </p:grpSp>
          <p:sp>
            <p:nvSpPr>
              <p:cNvPr id="21616" name="Line 120"/>
              <p:cNvSpPr/>
              <p:nvPr/>
            </p:nvSpPr>
            <p:spPr>
              <a:xfrm>
                <a:off x="4224" y="2736"/>
                <a:ext cx="480" cy="0"/>
              </a:xfrm>
              <a:prstGeom prst="line">
                <a:avLst/>
              </a:prstGeom>
              <a:ln w="9525" cap="flat" cmpd="sng">
                <a:solidFill>
                  <a:schemeClr val="tx1"/>
                </a:solidFill>
                <a:prstDash val="solid"/>
                <a:headEnd type="none" w="med" len="med"/>
                <a:tailEnd type="triangle" w="med" len="med"/>
              </a:ln>
            </p:spPr>
          </p:sp>
          <p:sp>
            <p:nvSpPr>
              <p:cNvPr id="21617" name="Line 121"/>
              <p:cNvSpPr/>
              <p:nvPr/>
            </p:nvSpPr>
            <p:spPr>
              <a:xfrm>
                <a:off x="4224" y="3024"/>
                <a:ext cx="480" cy="0"/>
              </a:xfrm>
              <a:prstGeom prst="line">
                <a:avLst/>
              </a:prstGeom>
              <a:ln w="9525" cap="flat" cmpd="sng">
                <a:solidFill>
                  <a:schemeClr val="tx1"/>
                </a:solidFill>
                <a:prstDash val="solid"/>
                <a:headEnd type="none" w="med" len="med"/>
                <a:tailEnd type="triangle" w="med" len="med"/>
              </a:ln>
            </p:spPr>
          </p:sp>
          <p:sp>
            <p:nvSpPr>
              <p:cNvPr id="21618" name="Line 122"/>
              <p:cNvSpPr/>
              <p:nvPr/>
            </p:nvSpPr>
            <p:spPr>
              <a:xfrm>
                <a:off x="4224" y="3312"/>
                <a:ext cx="480" cy="0"/>
              </a:xfrm>
              <a:prstGeom prst="line">
                <a:avLst/>
              </a:prstGeom>
              <a:ln w="9525" cap="flat" cmpd="sng">
                <a:solidFill>
                  <a:schemeClr val="tx1"/>
                </a:solidFill>
                <a:prstDash val="solid"/>
                <a:headEnd type="none" w="med" len="med"/>
                <a:tailEnd type="triangle" w="med" len="med"/>
              </a:ln>
            </p:spPr>
          </p:sp>
          <p:sp>
            <p:nvSpPr>
              <p:cNvPr id="21619" name="Line 123"/>
              <p:cNvSpPr/>
              <p:nvPr/>
            </p:nvSpPr>
            <p:spPr>
              <a:xfrm>
                <a:off x="4224" y="3600"/>
                <a:ext cx="480" cy="0"/>
              </a:xfrm>
              <a:prstGeom prst="line">
                <a:avLst/>
              </a:prstGeom>
              <a:ln w="9525" cap="flat" cmpd="sng">
                <a:solidFill>
                  <a:schemeClr val="tx1"/>
                </a:solidFill>
                <a:prstDash val="solid"/>
                <a:headEnd type="none" w="med" len="med"/>
                <a:tailEnd type="triangle" w="med" len="med"/>
              </a:ln>
            </p:spPr>
          </p:sp>
          <p:sp>
            <p:nvSpPr>
              <p:cNvPr id="21620" name="Text Box 132"/>
              <p:cNvSpPr txBox="1"/>
              <p:nvPr/>
            </p:nvSpPr>
            <p:spPr>
              <a:xfrm>
                <a:off x="4995" y="2630"/>
                <a:ext cx="189" cy="250"/>
              </a:xfrm>
              <a:prstGeom prst="rect">
                <a:avLst/>
              </a:prstGeom>
              <a:noFill/>
              <a:ln w="9525">
                <a:noFill/>
              </a:ln>
            </p:spPr>
            <p:txBody>
              <a:bodyPr wrap="none" lIns="90000" tIns="46800" rIns="90000" bIns="46800">
                <a:spAutoFit/>
              </a:bodyPr>
              <a:p>
                <a:pPr eaLnBrk="1" hangingPunct="1"/>
                <a:r>
                  <a:rPr lang="en-US" altLang="zh-CN" sz="2000" b="0" dirty="0">
                    <a:latin typeface="Times New Roman" panose="02020603050405020304" pitchFamily="18" charset="0"/>
                    <a:cs typeface="Times New Roman" panose="02020603050405020304" pitchFamily="18" charset="0"/>
                  </a:rPr>
                  <a:t>^</a:t>
                </a:r>
                <a:endParaRPr lang="en-US" altLang="zh-CN" sz="2000" b="0" dirty="0">
                  <a:latin typeface="Times New Roman" panose="02020603050405020304" pitchFamily="18" charset="0"/>
                </a:endParaRPr>
              </a:p>
            </p:txBody>
          </p:sp>
          <p:sp>
            <p:nvSpPr>
              <p:cNvPr id="21621" name="Text Box 133"/>
              <p:cNvSpPr txBox="1"/>
              <p:nvPr/>
            </p:nvSpPr>
            <p:spPr>
              <a:xfrm>
                <a:off x="4992" y="2918"/>
                <a:ext cx="189" cy="250"/>
              </a:xfrm>
              <a:prstGeom prst="rect">
                <a:avLst/>
              </a:prstGeom>
              <a:noFill/>
              <a:ln w="9525">
                <a:noFill/>
              </a:ln>
            </p:spPr>
            <p:txBody>
              <a:bodyPr wrap="none" lIns="90000" tIns="46800" rIns="90000" bIns="46800">
                <a:spAutoFit/>
              </a:bodyPr>
              <a:p>
                <a:pPr eaLnBrk="1" hangingPunct="1"/>
                <a:r>
                  <a:rPr lang="en-US" altLang="zh-CN" sz="2000" b="0" dirty="0">
                    <a:latin typeface="Times New Roman" panose="02020603050405020304" pitchFamily="18" charset="0"/>
                    <a:cs typeface="Times New Roman" panose="02020603050405020304" pitchFamily="18" charset="0"/>
                  </a:rPr>
                  <a:t>^</a:t>
                </a:r>
                <a:endParaRPr lang="en-US" altLang="zh-CN" sz="2000" b="0" dirty="0">
                  <a:latin typeface="Times New Roman" panose="02020603050405020304" pitchFamily="18" charset="0"/>
                </a:endParaRPr>
              </a:p>
            </p:txBody>
          </p:sp>
          <p:sp>
            <p:nvSpPr>
              <p:cNvPr id="21622" name="Text Box 134"/>
              <p:cNvSpPr txBox="1"/>
              <p:nvPr/>
            </p:nvSpPr>
            <p:spPr>
              <a:xfrm>
                <a:off x="4992" y="3206"/>
                <a:ext cx="189" cy="250"/>
              </a:xfrm>
              <a:prstGeom prst="rect">
                <a:avLst/>
              </a:prstGeom>
              <a:noFill/>
              <a:ln w="9525">
                <a:noFill/>
              </a:ln>
            </p:spPr>
            <p:txBody>
              <a:bodyPr wrap="none" lIns="90000" tIns="46800" rIns="90000" bIns="46800">
                <a:spAutoFit/>
              </a:bodyPr>
              <a:p>
                <a:pPr eaLnBrk="1" hangingPunct="1"/>
                <a:r>
                  <a:rPr lang="en-US" altLang="zh-CN" sz="2000" b="0" dirty="0">
                    <a:latin typeface="Times New Roman" panose="02020603050405020304" pitchFamily="18" charset="0"/>
                    <a:cs typeface="Times New Roman" panose="02020603050405020304" pitchFamily="18" charset="0"/>
                  </a:rPr>
                  <a:t>^</a:t>
                </a:r>
                <a:endParaRPr lang="en-US" altLang="zh-CN" sz="2000" b="0" dirty="0">
                  <a:latin typeface="Times New Roman" panose="02020603050405020304" pitchFamily="18" charset="0"/>
                </a:endParaRPr>
              </a:p>
            </p:txBody>
          </p:sp>
          <p:sp>
            <p:nvSpPr>
              <p:cNvPr id="21623" name="Text Box 135"/>
              <p:cNvSpPr txBox="1"/>
              <p:nvPr/>
            </p:nvSpPr>
            <p:spPr>
              <a:xfrm>
                <a:off x="4995" y="3494"/>
                <a:ext cx="189" cy="250"/>
              </a:xfrm>
              <a:prstGeom prst="rect">
                <a:avLst/>
              </a:prstGeom>
              <a:noFill/>
              <a:ln w="9525">
                <a:noFill/>
              </a:ln>
            </p:spPr>
            <p:txBody>
              <a:bodyPr wrap="none" lIns="90000" tIns="46800" rIns="90000" bIns="46800">
                <a:spAutoFit/>
              </a:bodyPr>
              <a:p>
                <a:pPr eaLnBrk="1" hangingPunct="1"/>
                <a:r>
                  <a:rPr lang="en-US" altLang="zh-CN" sz="2000" b="0" dirty="0">
                    <a:latin typeface="Times New Roman" panose="02020603050405020304" pitchFamily="18" charset="0"/>
                    <a:cs typeface="Times New Roman" panose="02020603050405020304" pitchFamily="18" charset="0"/>
                  </a:rPr>
                  <a:t>^</a:t>
                </a:r>
                <a:endParaRPr lang="en-US" altLang="zh-CN" sz="2000" b="0" dirty="0">
                  <a:latin typeface="Times New Roman" panose="02020603050405020304" pitchFamily="18" charset="0"/>
                </a:endParaRPr>
              </a:p>
            </p:txBody>
          </p:sp>
          <p:sp>
            <p:nvSpPr>
              <p:cNvPr id="21624" name="Text Box 138"/>
              <p:cNvSpPr txBox="1"/>
              <p:nvPr/>
            </p:nvSpPr>
            <p:spPr>
              <a:xfrm>
                <a:off x="3779" y="3792"/>
                <a:ext cx="1309" cy="288"/>
              </a:xfrm>
              <a:prstGeom prst="rect">
                <a:avLst/>
              </a:prstGeom>
              <a:noFill/>
              <a:ln w="9525">
                <a:noFill/>
              </a:ln>
            </p:spPr>
            <p:txBody>
              <a:bodyPr wrap="none" lIns="90000" tIns="46800" rIns="90000" bIns="46800">
                <a:spAutoFit/>
              </a:bodyPr>
              <a:p>
                <a:pPr eaLnBrk="1" hangingPunct="1"/>
                <a:r>
                  <a:rPr lang="en-US" altLang="zh-CN" sz="2400" b="0" dirty="0">
                    <a:latin typeface="Times New Roman" panose="02020603050405020304" pitchFamily="18" charset="0"/>
                  </a:rPr>
                  <a:t>G2</a:t>
                </a:r>
                <a:r>
                  <a:rPr lang="zh-CN" altLang="en-US" sz="2400" b="0" dirty="0">
                    <a:latin typeface="Times New Roman" panose="02020603050405020304" pitchFamily="18" charset="0"/>
                  </a:rPr>
                  <a:t>的逆邻接表</a:t>
                </a:r>
                <a:endParaRPr lang="zh-CN" altLang="en-US" sz="2400" b="0" dirty="0">
                  <a:latin typeface="Times New Roman" panose="02020603050405020304" pitchFamily="18" charset="0"/>
                </a:endParaRPr>
              </a:p>
            </p:txBody>
          </p:sp>
        </p:grpSp>
        <p:sp>
          <p:nvSpPr>
            <p:cNvPr id="21607" name="Text Box 143"/>
            <p:cNvSpPr txBox="1"/>
            <p:nvPr/>
          </p:nvSpPr>
          <p:spPr>
            <a:xfrm>
              <a:off x="3438" y="432"/>
              <a:ext cx="210" cy="1210"/>
            </a:xfrm>
            <a:prstGeom prst="rect">
              <a:avLst/>
            </a:prstGeom>
            <a:noFill/>
            <a:ln w="9525">
              <a:noFill/>
            </a:ln>
          </p:spPr>
          <p:txBody>
            <a:bodyPr wrap="none" lIns="90000" tIns="46800" rIns="90000" bIns="46800">
              <a:spAutoFit/>
            </a:bodyPr>
            <a:p>
              <a:pPr eaLnBrk="1" hangingPunct="1">
                <a:lnSpc>
                  <a:spcPct val="125000"/>
                </a:lnSpc>
              </a:pPr>
              <a:r>
                <a:rPr lang="en-US" altLang="zh-CN" sz="2400" b="0" dirty="0">
                  <a:latin typeface="Times New Roman" panose="02020603050405020304" pitchFamily="18" charset="0"/>
                </a:rPr>
                <a:t>0</a:t>
              </a:r>
              <a:endParaRPr lang="en-US" altLang="zh-CN" sz="2400" b="0" dirty="0">
                <a:latin typeface="Times New Roman" panose="02020603050405020304" pitchFamily="18" charset="0"/>
              </a:endParaRPr>
            </a:p>
            <a:p>
              <a:pPr eaLnBrk="1" hangingPunct="1">
                <a:lnSpc>
                  <a:spcPct val="125000"/>
                </a:lnSpc>
              </a:pPr>
              <a:r>
                <a:rPr lang="en-US" altLang="zh-CN" sz="2400" b="0" dirty="0">
                  <a:latin typeface="Times New Roman" panose="02020603050405020304" pitchFamily="18" charset="0"/>
                </a:rPr>
                <a:t>1</a:t>
              </a:r>
              <a:endParaRPr lang="en-US" altLang="zh-CN" sz="2400" b="0" dirty="0">
                <a:latin typeface="Times New Roman" panose="02020603050405020304" pitchFamily="18" charset="0"/>
              </a:endParaRPr>
            </a:p>
            <a:p>
              <a:pPr eaLnBrk="1" hangingPunct="1">
                <a:lnSpc>
                  <a:spcPct val="125000"/>
                </a:lnSpc>
              </a:pPr>
              <a:r>
                <a:rPr lang="en-US" altLang="zh-CN" sz="2400" b="0" dirty="0">
                  <a:latin typeface="Times New Roman" panose="02020603050405020304" pitchFamily="18" charset="0"/>
                </a:rPr>
                <a:t>2</a:t>
              </a:r>
              <a:endParaRPr lang="en-US" altLang="zh-CN" sz="2400" b="0" dirty="0">
                <a:latin typeface="Times New Roman" panose="02020603050405020304" pitchFamily="18" charset="0"/>
              </a:endParaRPr>
            </a:p>
            <a:p>
              <a:pPr eaLnBrk="1" hangingPunct="1">
                <a:lnSpc>
                  <a:spcPct val="125000"/>
                </a:lnSpc>
              </a:pPr>
              <a:r>
                <a:rPr lang="en-US" altLang="zh-CN" sz="2400" b="0" dirty="0">
                  <a:latin typeface="Times New Roman" panose="02020603050405020304" pitchFamily="18" charset="0"/>
                </a:rPr>
                <a:t>3</a:t>
              </a:r>
              <a:endParaRPr lang="en-US" altLang="zh-CN" sz="2400" b="0" dirty="0">
                <a:latin typeface="Times New Roman" panose="02020603050405020304" pitchFamily="18" charset="0"/>
              </a:endParaRPr>
            </a:p>
          </p:txBody>
        </p:sp>
      </p:grpSp>
      <p:grpSp>
        <p:nvGrpSpPr>
          <p:cNvPr id="54450" name="Group 178"/>
          <p:cNvGrpSpPr/>
          <p:nvPr/>
        </p:nvGrpSpPr>
        <p:grpSpPr>
          <a:xfrm>
            <a:off x="179388" y="979488"/>
            <a:ext cx="5133975" cy="2978150"/>
            <a:chOff x="113" y="572"/>
            <a:chExt cx="3234" cy="1876"/>
          </a:xfrm>
        </p:grpSpPr>
        <p:sp>
          <p:nvSpPr>
            <p:cNvPr id="21534" name="Text Box 137"/>
            <p:cNvSpPr txBox="1"/>
            <p:nvPr/>
          </p:nvSpPr>
          <p:spPr>
            <a:xfrm>
              <a:off x="975" y="2160"/>
              <a:ext cx="1501" cy="288"/>
            </a:xfrm>
            <a:prstGeom prst="rect">
              <a:avLst/>
            </a:prstGeom>
            <a:noFill/>
            <a:ln w="9525">
              <a:noFill/>
            </a:ln>
          </p:spPr>
          <p:txBody>
            <a:bodyPr wrap="none" lIns="90000" tIns="46800" rIns="90000" bIns="46800">
              <a:spAutoFit/>
            </a:bodyPr>
            <a:p>
              <a:pPr eaLnBrk="1" hangingPunct="1"/>
              <a:r>
                <a:rPr lang="zh-CN" altLang="en-US" sz="2400" b="0" dirty="0">
                  <a:latin typeface="Times New Roman" panose="02020603050405020304" pitchFamily="18" charset="0"/>
                </a:rPr>
                <a:t>无向图</a:t>
              </a:r>
              <a:r>
                <a:rPr lang="en-US" altLang="zh-CN" sz="2400" b="0" dirty="0">
                  <a:latin typeface="Times New Roman" panose="02020603050405020304" pitchFamily="18" charset="0"/>
                </a:rPr>
                <a:t>G1</a:t>
              </a:r>
              <a:r>
                <a:rPr lang="zh-CN" altLang="en-US" sz="2400" b="0" dirty="0">
                  <a:latin typeface="Times New Roman" panose="02020603050405020304" pitchFamily="18" charset="0"/>
                </a:rPr>
                <a:t>邻接表</a:t>
              </a:r>
              <a:endParaRPr lang="zh-CN" altLang="en-US" sz="2400" b="0" dirty="0">
                <a:latin typeface="Times New Roman" panose="02020603050405020304" pitchFamily="18" charset="0"/>
              </a:endParaRPr>
            </a:p>
          </p:txBody>
        </p:sp>
        <p:grpSp>
          <p:nvGrpSpPr>
            <p:cNvPr id="21535" name="Group 176"/>
            <p:cNvGrpSpPr/>
            <p:nvPr/>
          </p:nvGrpSpPr>
          <p:grpSpPr>
            <a:xfrm>
              <a:off x="113" y="572"/>
              <a:ext cx="3234" cy="1546"/>
              <a:chOff x="270" y="2198"/>
              <a:chExt cx="3234" cy="1546"/>
            </a:xfrm>
          </p:grpSpPr>
          <p:grpSp>
            <p:nvGrpSpPr>
              <p:cNvPr id="21536" name="Group 34"/>
              <p:cNvGrpSpPr/>
              <p:nvPr/>
            </p:nvGrpSpPr>
            <p:grpSpPr>
              <a:xfrm>
                <a:off x="432" y="2256"/>
                <a:ext cx="720" cy="1470"/>
                <a:chOff x="2400" y="816"/>
                <a:chExt cx="720" cy="1470"/>
              </a:xfrm>
            </p:grpSpPr>
            <p:grpSp>
              <p:nvGrpSpPr>
                <p:cNvPr id="21591" name="Group 14"/>
                <p:cNvGrpSpPr/>
                <p:nvPr/>
              </p:nvGrpSpPr>
              <p:grpSpPr>
                <a:xfrm>
                  <a:off x="2400" y="1992"/>
                  <a:ext cx="720" cy="294"/>
                  <a:chOff x="1344" y="816"/>
                  <a:chExt cx="720" cy="294"/>
                </a:xfrm>
              </p:grpSpPr>
              <p:sp>
                <p:nvSpPr>
                  <p:cNvPr id="21604" name="Text Box 15"/>
                  <p:cNvSpPr txBox="1"/>
                  <p:nvPr/>
                </p:nvSpPr>
                <p:spPr>
                  <a:xfrm>
                    <a:off x="1344" y="816"/>
                    <a:ext cx="720" cy="294"/>
                  </a:xfrm>
                  <a:prstGeom prst="rect">
                    <a:avLst/>
                  </a:prstGeom>
                  <a:noFill/>
                  <a:ln w="9525" cap="flat" cmpd="sng">
                    <a:solidFill>
                      <a:schemeClr val="tx1"/>
                    </a:solidFill>
                    <a:prstDash val="solid"/>
                    <a:miter/>
                    <a:headEnd type="none" w="med" len="med"/>
                    <a:tailEnd type="none" w="med" len="med"/>
                  </a:ln>
                </p:spPr>
                <p:txBody>
                  <a:bodyPr lIns="90000" tIns="46800" rIns="90000" bIns="46800">
                    <a:spAutoFit/>
                  </a:bodyPr>
                  <a:p>
                    <a:pPr eaLnBrk="1" hangingPunct="1">
                      <a:spcBef>
                        <a:spcPct val="50000"/>
                      </a:spcBef>
                    </a:pPr>
                    <a:r>
                      <a:rPr lang="en-US" altLang="zh-CN" sz="2400" b="0" dirty="0">
                        <a:latin typeface="Times New Roman" panose="02020603050405020304" pitchFamily="18" charset="0"/>
                      </a:rPr>
                      <a:t> v</a:t>
                    </a:r>
                    <a:r>
                      <a:rPr lang="en-US" altLang="zh-CN" sz="2400" b="0" baseline="-25000" dirty="0">
                        <a:latin typeface="Times New Roman" panose="02020603050405020304" pitchFamily="18" charset="0"/>
                      </a:rPr>
                      <a:t>5</a:t>
                    </a:r>
                    <a:r>
                      <a:rPr lang="en-US" altLang="zh-CN" sz="2400" b="0" dirty="0">
                        <a:latin typeface="Times New Roman" panose="02020603050405020304" pitchFamily="18" charset="0"/>
                      </a:rPr>
                      <a:t>   </a:t>
                    </a:r>
                    <a:endParaRPr lang="en-US" altLang="zh-CN" sz="2400" b="0" dirty="0">
                      <a:latin typeface="Times New Roman" panose="02020603050405020304" pitchFamily="18" charset="0"/>
                    </a:endParaRPr>
                  </a:p>
                </p:txBody>
              </p:sp>
              <p:sp>
                <p:nvSpPr>
                  <p:cNvPr id="21605" name="Line 16"/>
                  <p:cNvSpPr/>
                  <p:nvPr/>
                </p:nvSpPr>
                <p:spPr>
                  <a:xfrm>
                    <a:off x="1680" y="816"/>
                    <a:ext cx="0" cy="288"/>
                  </a:xfrm>
                  <a:prstGeom prst="line">
                    <a:avLst/>
                  </a:prstGeom>
                  <a:ln w="9525" cap="flat" cmpd="sng">
                    <a:solidFill>
                      <a:schemeClr val="tx1"/>
                    </a:solidFill>
                    <a:prstDash val="solid"/>
                    <a:headEnd type="none" w="med" len="med"/>
                    <a:tailEnd type="none" w="med" len="med"/>
                  </a:ln>
                </p:spPr>
              </p:sp>
            </p:grpSp>
            <p:grpSp>
              <p:nvGrpSpPr>
                <p:cNvPr id="21592" name="Group 20"/>
                <p:cNvGrpSpPr/>
                <p:nvPr/>
              </p:nvGrpSpPr>
              <p:grpSpPr>
                <a:xfrm>
                  <a:off x="2400" y="816"/>
                  <a:ext cx="720" cy="294"/>
                  <a:chOff x="1344" y="816"/>
                  <a:chExt cx="720" cy="294"/>
                </a:xfrm>
              </p:grpSpPr>
              <p:sp>
                <p:nvSpPr>
                  <p:cNvPr id="21602" name="Text Box 21"/>
                  <p:cNvSpPr txBox="1"/>
                  <p:nvPr/>
                </p:nvSpPr>
                <p:spPr>
                  <a:xfrm>
                    <a:off x="1344" y="816"/>
                    <a:ext cx="720" cy="294"/>
                  </a:xfrm>
                  <a:prstGeom prst="rect">
                    <a:avLst/>
                  </a:prstGeom>
                  <a:noFill/>
                  <a:ln w="9525" cap="flat" cmpd="sng">
                    <a:solidFill>
                      <a:schemeClr val="tx1"/>
                    </a:solidFill>
                    <a:prstDash val="solid"/>
                    <a:miter/>
                    <a:headEnd type="none" w="med" len="med"/>
                    <a:tailEnd type="none" w="med" len="med"/>
                  </a:ln>
                </p:spPr>
                <p:txBody>
                  <a:bodyPr lIns="90000" tIns="46800" rIns="90000" bIns="46800">
                    <a:spAutoFit/>
                  </a:bodyPr>
                  <a:p>
                    <a:pPr eaLnBrk="1" hangingPunct="1">
                      <a:spcBef>
                        <a:spcPct val="50000"/>
                      </a:spcBef>
                    </a:pPr>
                    <a:r>
                      <a:rPr lang="en-US" altLang="zh-CN" sz="2400" b="0" dirty="0">
                        <a:latin typeface="Times New Roman" panose="02020603050405020304" pitchFamily="18" charset="0"/>
                      </a:rPr>
                      <a:t> v</a:t>
                    </a:r>
                    <a:r>
                      <a:rPr lang="en-US" altLang="zh-CN" sz="2400" b="0" baseline="-25000" dirty="0">
                        <a:latin typeface="Times New Roman" panose="02020603050405020304" pitchFamily="18" charset="0"/>
                      </a:rPr>
                      <a:t>1</a:t>
                    </a:r>
                    <a:r>
                      <a:rPr lang="en-US" altLang="zh-CN" sz="2400" b="0" dirty="0">
                        <a:latin typeface="Times New Roman" panose="02020603050405020304" pitchFamily="18" charset="0"/>
                      </a:rPr>
                      <a:t>   </a:t>
                    </a:r>
                    <a:endParaRPr lang="en-US" altLang="zh-CN" sz="2400" b="0" dirty="0">
                      <a:latin typeface="Times New Roman" panose="02020603050405020304" pitchFamily="18" charset="0"/>
                    </a:endParaRPr>
                  </a:p>
                </p:txBody>
              </p:sp>
              <p:sp>
                <p:nvSpPr>
                  <p:cNvPr id="21603" name="Line 22"/>
                  <p:cNvSpPr/>
                  <p:nvPr/>
                </p:nvSpPr>
                <p:spPr>
                  <a:xfrm>
                    <a:off x="1680" y="816"/>
                    <a:ext cx="0" cy="288"/>
                  </a:xfrm>
                  <a:prstGeom prst="line">
                    <a:avLst/>
                  </a:prstGeom>
                  <a:ln w="9525" cap="flat" cmpd="sng">
                    <a:solidFill>
                      <a:schemeClr val="tx1"/>
                    </a:solidFill>
                    <a:prstDash val="solid"/>
                    <a:headEnd type="none" w="med" len="med"/>
                    <a:tailEnd type="none" w="med" len="med"/>
                  </a:ln>
                </p:spPr>
              </p:sp>
            </p:grpSp>
            <p:grpSp>
              <p:nvGrpSpPr>
                <p:cNvPr id="21593" name="Group 23"/>
                <p:cNvGrpSpPr/>
                <p:nvPr/>
              </p:nvGrpSpPr>
              <p:grpSpPr>
                <a:xfrm>
                  <a:off x="2400" y="1116"/>
                  <a:ext cx="720" cy="294"/>
                  <a:chOff x="1344" y="816"/>
                  <a:chExt cx="720" cy="294"/>
                </a:xfrm>
              </p:grpSpPr>
              <p:sp>
                <p:nvSpPr>
                  <p:cNvPr id="21600" name="Text Box 24"/>
                  <p:cNvSpPr txBox="1"/>
                  <p:nvPr/>
                </p:nvSpPr>
                <p:spPr>
                  <a:xfrm>
                    <a:off x="1344" y="816"/>
                    <a:ext cx="720" cy="294"/>
                  </a:xfrm>
                  <a:prstGeom prst="rect">
                    <a:avLst/>
                  </a:prstGeom>
                  <a:noFill/>
                  <a:ln w="9525" cap="flat" cmpd="sng">
                    <a:solidFill>
                      <a:schemeClr val="tx1"/>
                    </a:solidFill>
                    <a:prstDash val="solid"/>
                    <a:miter/>
                    <a:headEnd type="none" w="med" len="med"/>
                    <a:tailEnd type="none" w="med" len="med"/>
                  </a:ln>
                </p:spPr>
                <p:txBody>
                  <a:bodyPr lIns="90000" tIns="46800" rIns="90000" bIns="46800">
                    <a:spAutoFit/>
                  </a:bodyPr>
                  <a:p>
                    <a:pPr eaLnBrk="1" hangingPunct="1">
                      <a:spcBef>
                        <a:spcPct val="50000"/>
                      </a:spcBef>
                    </a:pPr>
                    <a:r>
                      <a:rPr lang="en-US" altLang="zh-CN" sz="2400" b="0" dirty="0">
                        <a:latin typeface="Times New Roman" panose="02020603050405020304" pitchFamily="18" charset="0"/>
                      </a:rPr>
                      <a:t> v</a:t>
                    </a:r>
                    <a:r>
                      <a:rPr lang="en-US" altLang="zh-CN" sz="2400" b="0" baseline="-25000" dirty="0">
                        <a:latin typeface="Times New Roman" panose="02020603050405020304" pitchFamily="18" charset="0"/>
                      </a:rPr>
                      <a:t>2</a:t>
                    </a:r>
                    <a:r>
                      <a:rPr lang="en-US" altLang="zh-CN" sz="2400" b="0" dirty="0">
                        <a:latin typeface="Times New Roman" panose="02020603050405020304" pitchFamily="18" charset="0"/>
                      </a:rPr>
                      <a:t>   </a:t>
                    </a:r>
                    <a:endParaRPr lang="en-US" altLang="zh-CN" sz="2400" b="0" dirty="0">
                      <a:latin typeface="Times New Roman" panose="02020603050405020304" pitchFamily="18" charset="0"/>
                    </a:endParaRPr>
                  </a:p>
                </p:txBody>
              </p:sp>
              <p:sp>
                <p:nvSpPr>
                  <p:cNvPr id="21601" name="Line 25"/>
                  <p:cNvSpPr/>
                  <p:nvPr/>
                </p:nvSpPr>
                <p:spPr>
                  <a:xfrm>
                    <a:off x="1680" y="816"/>
                    <a:ext cx="0" cy="288"/>
                  </a:xfrm>
                  <a:prstGeom prst="line">
                    <a:avLst/>
                  </a:prstGeom>
                  <a:ln w="9525" cap="flat" cmpd="sng">
                    <a:solidFill>
                      <a:schemeClr val="tx1"/>
                    </a:solidFill>
                    <a:prstDash val="solid"/>
                    <a:headEnd type="none" w="med" len="med"/>
                    <a:tailEnd type="none" w="med" len="med"/>
                  </a:ln>
                </p:spPr>
              </p:sp>
            </p:grpSp>
            <p:grpSp>
              <p:nvGrpSpPr>
                <p:cNvPr id="21594" name="Group 26"/>
                <p:cNvGrpSpPr/>
                <p:nvPr/>
              </p:nvGrpSpPr>
              <p:grpSpPr>
                <a:xfrm>
                  <a:off x="2400" y="1410"/>
                  <a:ext cx="720" cy="294"/>
                  <a:chOff x="1344" y="816"/>
                  <a:chExt cx="720" cy="294"/>
                </a:xfrm>
              </p:grpSpPr>
              <p:sp>
                <p:nvSpPr>
                  <p:cNvPr id="21598" name="Text Box 27"/>
                  <p:cNvSpPr txBox="1"/>
                  <p:nvPr/>
                </p:nvSpPr>
                <p:spPr>
                  <a:xfrm>
                    <a:off x="1344" y="816"/>
                    <a:ext cx="720" cy="294"/>
                  </a:xfrm>
                  <a:prstGeom prst="rect">
                    <a:avLst/>
                  </a:prstGeom>
                  <a:noFill/>
                  <a:ln w="9525" cap="flat" cmpd="sng">
                    <a:solidFill>
                      <a:schemeClr val="tx1"/>
                    </a:solidFill>
                    <a:prstDash val="solid"/>
                    <a:miter/>
                    <a:headEnd type="none" w="med" len="med"/>
                    <a:tailEnd type="none" w="med" len="med"/>
                  </a:ln>
                </p:spPr>
                <p:txBody>
                  <a:bodyPr lIns="90000" tIns="46800" rIns="90000" bIns="46800">
                    <a:spAutoFit/>
                  </a:bodyPr>
                  <a:p>
                    <a:pPr eaLnBrk="1" hangingPunct="1">
                      <a:spcBef>
                        <a:spcPct val="50000"/>
                      </a:spcBef>
                    </a:pPr>
                    <a:r>
                      <a:rPr lang="en-US" altLang="zh-CN" sz="2400" b="0" dirty="0">
                        <a:latin typeface="Times New Roman" panose="02020603050405020304" pitchFamily="18" charset="0"/>
                      </a:rPr>
                      <a:t> v</a:t>
                    </a:r>
                    <a:r>
                      <a:rPr lang="en-US" altLang="zh-CN" sz="2400" b="0" baseline="-25000" dirty="0">
                        <a:latin typeface="Times New Roman" panose="02020603050405020304" pitchFamily="18" charset="0"/>
                      </a:rPr>
                      <a:t>3</a:t>
                    </a:r>
                    <a:r>
                      <a:rPr lang="en-US" altLang="zh-CN" sz="2400" b="0" dirty="0">
                        <a:latin typeface="Times New Roman" panose="02020603050405020304" pitchFamily="18" charset="0"/>
                      </a:rPr>
                      <a:t>   </a:t>
                    </a:r>
                    <a:endParaRPr lang="en-US" altLang="zh-CN" sz="2400" b="0" dirty="0">
                      <a:latin typeface="Times New Roman" panose="02020603050405020304" pitchFamily="18" charset="0"/>
                    </a:endParaRPr>
                  </a:p>
                </p:txBody>
              </p:sp>
              <p:sp>
                <p:nvSpPr>
                  <p:cNvPr id="21599" name="Line 28"/>
                  <p:cNvSpPr/>
                  <p:nvPr/>
                </p:nvSpPr>
                <p:spPr>
                  <a:xfrm>
                    <a:off x="1680" y="816"/>
                    <a:ext cx="0" cy="288"/>
                  </a:xfrm>
                  <a:prstGeom prst="line">
                    <a:avLst/>
                  </a:prstGeom>
                  <a:ln w="9525" cap="flat" cmpd="sng">
                    <a:solidFill>
                      <a:schemeClr val="tx1"/>
                    </a:solidFill>
                    <a:prstDash val="solid"/>
                    <a:headEnd type="none" w="med" len="med"/>
                    <a:tailEnd type="none" w="med" len="med"/>
                  </a:ln>
                </p:spPr>
              </p:sp>
            </p:grpSp>
            <p:grpSp>
              <p:nvGrpSpPr>
                <p:cNvPr id="21595" name="Group 29"/>
                <p:cNvGrpSpPr/>
                <p:nvPr/>
              </p:nvGrpSpPr>
              <p:grpSpPr>
                <a:xfrm>
                  <a:off x="2400" y="1698"/>
                  <a:ext cx="720" cy="294"/>
                  <a:chOff x="1344" y="816"/>
                  <a:chExt cx="720" cy="294"/>
                </a:xfrm>
              </p:grpSpPr>
              <p:sp>
                <p:nvSpPr>
                  <p:cNvPr id="21596" name="Text Box 30"/>
                  <p:cNvSpPr txBox="1"/>
                  <p:nvPr/>
                </p:nvSpPr>
                <p:spPr>
                  <a:xfrm>
                    <a:off x="1344" y="816"/>
                    <a:ext cx="720" cy="294"/>
                  </a:xfrm>
                  <a:prstGeom prst="rect">
                    <a:avLst/>
                  </a:prstGeom>
                  <a:noFill/>
                  <a:ln w="9525" cap="flat" cmpd="sng">
                    <a:solidFill>
                      <a:schemeClr val="tx1"/>
                    </a:solidFill>
                    <a:prstDash val="solid"/>
                    <a:miter/>
                    <a:headEnd type="none" w="med" len="med"/>
                    <a:tailEnd type="none" w="med" len="med"/>
                  </a:ln>
                </p:spPr>
                <p:txBody>
                  <a:bodyPr lIns="90000" tIns="46800" rIns="90000" bIns="46800">
                    <a:spAutoFit/>
                  </a:bodyPr>
                  <a:p>
                    <a:pPr eaLnBrk="1" hangingPunct="1">
                      <a:spcBef>
                        <a:spcPct val="50000"/>
                      </a:spcBef>
                    </a:pPr>
                    <a:r>
                      <a:rPr lang="en-US" altLang="zh-CN" sz="2400" b="0" dirty="0">
                        <a:latin typeface="Times New Roman" panose="02020603050405020304" pitchFamily="18" charset="0"/>
                      </a:rPr>
                      <a:t> v</a:t>
                    </a:r>
                    <a:r>
                      <a:rPr lang="en-US" altLang="zh-CN" sz="2400" b="0" baseline="-25000" dirty="0">
                        <a:latin typeface="Times New Roman" panose="02020603050405020304" pitchFamily="18" charset="0"/>
                      </a:rPr>
                      <a:t>4</a:t>
                    </a:r>
                    <a:r>
                      <a:rPr lang="en-US" altLang="zh-CN" sz="2400" b="0" dirty="0">
                        <a:latin typeface="Times New Roman" panose="02020603050405020304" pitchFamily="18" charset="0"/>
                      </a:rPr>
                      <a:t>   </a:t>
                    </a:r>
                    <a:endParaRPr lang="en-US" altLang="zh-CN" sz="2400" b="0" dirty="0">
                      <a:latin typeface="Times New Roman" panose="02020603050405020304" pitchFamily="18" charset="0"/>
                    </a:endParaRPr>
                  </a:p>
                </p:txBody>
              </p:sp>
              <p:sp>
                <p:nvSpPr>
                  <p:cNvPr id="21597" name="Line 31"/>
                  <p:cNvSpPr/>
                  <p:nvPr/>
                </p:nvSpPr>
                <p:spPr>
                  <a:xfrm>
                    <a:off x="1680" y="816"/>
                    <a:ext cx="0" cy="288"/>
                  </a:xfrm>
                  <a:prstGeom prst="line">
                    <a:avLst/>
                  </a:prstGeom>
                  <a:ln w="9525" cap="flat" cmpd="sng">
                    <a:solidFill>
                      <a:schemeClr val="tx1"/>
                    </a:solidFill>
                    <a:prstDash val="solid"/>
                    <a:headEnd type="none" w="med" len="med"/>
                    <a:tailEnd type="none" w="med" len="med"/>
                  </a:ln>
                </p:spPr>
              </p:sp>
            </p:grpSp>
          </p:grpSp>
          <p:grpSp>
            <p:nvGrpSpPr>
              <p:cNvPr id="21537" name="Group 56"/>
              <p:cNvGrpSpPr/>
              <p:nvPr/>
            </p:nvGrpSpPr>
            <p:grpSpPr>
              <a:xfrm>
                <a:off x="1440" y="2280"/>
                <a:ext cx="480" cy="240"/>
                <a:chOff x="1344" y="2976"/>
                <a:chExt cx="480" cy="240"/>
              </a:xfrm>
            </p:grpSpPr>
            <p:sp>
              <p:nvSpPr>
                <p:cNvPr id="21589" name="Text Box 57"/>
                <p:cNvSpPr txBox="1"/>
                <p:nvPr/>
              </p:nvSpPr>
              <p:spPr>
                <a:xfrm>
                  <a:off x="1344" y="2976"/>
                  <a:ext cx="480" cy="237"/>
                </a:xfrm>
                <a:prstGeom prst="rect">
                  <a:avLst/>
                </a:prstGeom>
                <a:noFill/>
                <a:ln w="9525" cap="flat" cmpd="sng">
                  <a:solidFill>
                    <a:schemeClr val="tx1"/>
                  </a:solidFill>
                  <a:prstDash val="solid"/>
                  <a:miter/>
                  <a:headEnd type="none" w="med" len="med"/>
                  <a:tailEnd type="none" w="med" len="med"/>
                </a:ln>
              </p:spPr>
              <p:txBody>
                <a:bodyPr lIns="90000" tIns="46800" rIns="90000" bIns="46800">
                  <a:spAutoFit/>
                </a:bodyPr>
                <a:p>
                  <a:pPr eaLnBrk="1" hangingPunct="1">
                    <a:spcBef>
                      <a:spcPct val="50000"/>
                    </a:spcBef>
                  </a:pPr>
                  <a:r>
                    <a:rPr lang="en-US" altLang="zh-CN" b="0" dirty="0">
                      <a:latin typeface="Times New Roman" panose="02020603050405020304" pitchFamily="18" charset="0"/>
                    </a:rPr>
                    <a:t> 3   </a:t>
                  </a:r>
                  <a:endParaRPr lang="en-US" altLang="zh-CN" b="0" dirty="0">
                    <a:latin typeface="Times New Roman" panose="02020603050405020304" pitchFamily="18" charset="0"/>
                  </a:endParaRPr>
                </a:p>
              </p:txBody>
            </p:sp>
            <p:sp>
              <p:nvSpPr>
                <p:cNvPr id="21590" name="Line 58"/>
                <p:cNvSpPr/>
                <p:nvPr/>
              </p:nvSpPr>
              <p:spPr>
                <a:xfrm>
                  <a:off x="1620" y="2976"/>
                  <a:ext cx="0" cy="240"/>
                </a:xfrm>
                <a:prstGeom prst="line">
                  <a:avLst/>
                </a:prstGeom>
                <a:ln w="9525" cap="flat" cmpd="sng">
                  <a:solidFill>
                    <a:schemeClr val="tx1"/>
                  </a:solidFill>
                  <a:prstDash val="solid"/>
                  <a:headEnd type="none" w="med" len="med"/>
                  <a:tailEnd type="none" w="med" len="med"/>
                </a:ln>
              </p:spPr>
            </p:sp>
          </p:grpSp>
          <p:grpSp>
            <p:nvGrpSpPr>
              <p:cNvPr id="21538" name="Group 59"/>
              <p:cNvGrpSpPr/>
              <p:nvPr/>
            </p:nvGrpSpPr>
            <p:grpSpPr>
              <a:xfrm>
                <a:off x="2256" y="2280"/>
                <a:ext cx="480" cy="240"/>
                <a:chOff x="1344" y="2976"/>
                <a:chExt cx="480" cy="240"/>
              </a:xfrm>
            </p:grpSpPr>
            <p:sp>
              <p:nvSpPr>
                <p:cNvPr id="21587" name="Text Box 60"/>
                <p:cNvSpPr txBox="1"/>
                <p:nvPr/>
              </p:nvSpPr>
              <p:spPr>
                <a:xfrm>
                  <a:off x="1344" y="2976"/>
                  <a:ext cx="480" cy="237"/>
                </a:xfrm>
                <a:prstGeom prst="rect">
                  <a:avLst/>
                </a:prstGeom>
                <a:noFill/>
                <a:ln w="9525" cap="flat" cmpd="sng">
                  <a:solidFill>
                    <a:schemeClr val="tx1"/>
                  </a:solidFill>
                  <a:prstDash val="solid"/>
                  <a:miter/>
                  <a:headEnd type="none" w="med" len="med"/>
                  <a:tailEnd type="none" w="med" len="med"/>
                </a:ln>
              </p:spPr>
              <p:txBody>
                <a:bodyPr lIns="90000" tIns="46800" rIns="90000" bIns="46800">
                  <a:spAutoFit/>
                </a:bodyPr>
                <a:p>
                  <a:pPr eaLnBrk="1" hangingPunct="1">
                    <a:spcBef>
                      <a:spcPct val="50000"/>
                    </a:spcBef>
                  </a:pPr>
                  <a:r>
                    <a:rPr lang="en-US" altLang="zh-CN" b="0" dirty="0">
                      <a:latin typeface="Times New Roman" panose="02020603050405020304" pitchFamily="18" charset="0"/>
                    </a:rPr>
                    <a:t> 1   </a:t>
                  </a:r>
                  <a:endParaRPr lang="en-US" altLang="zh-CN" b="0" dirty="0">
                    <a:latin typeface="Times New Roman" panose="02020603050405020304" pitchFamily="18" charset="0"/>
                  </a:endParaRPr>
                </a:p>
              </p:txBody>
            </p:sp>
            <p:sp>
              <p:nvSpPr>
                <p:cNvPr id="21588" name="Line 61"/>
                <p:cNvSpPr/>
                <p:nvPr/>
              </p:nvSpPr>
              <p:spPr>
                <a:xfrm>
                  <a:off x="1620" y="2976"/>
                  <a:ext cx="0" cy="240"/>
                </a:xfrm>
                <a:prstGeom prst="line">
                  <a:avLst/>
                </a:prstGeom>
                <a:ln w="9525" cap="flat" cmpd="sng">
                  <a:solidFill>
                    <a:schemeClr val="tx1"/>
                  </a:solidFill>
                  <a:prstDash val="solid"/>
                  <a:headEnd type="none" w="med" len="med"/>
                  <a:tailEnd type="none" w="med" len="med"/>
                </a:ln>
              </p:spPr>
            </p:sp>
          </p:grpSp>
          <p:grpSp>
            <p:nvGrpSpPr>
              <p:cNvPr id="21539" name="Group 74"/>
              <p:cNvGrpSpPr/>
              <p:nvPr/>
            </p:nvGrpSpPr>
            <p:grpSpPr>
              <a:xfrm>
                <a:off x="1440" y="2568"/>
                <a:ext cx="480" cy="240"/>
                <a:chOff x="1344" y="2976"/>
                <a:chExt cx="480" cy="240"/>
              </a:xfrm>
            </p:grpSpPr>
            <p:sp>
              <p:nvSpPr>
                <p:cNvPr id="21585" name="Text Box 75"/>
                <p:cNvSpPr txBox="1"/>
                <p:nvPr/>
              </p:nvSpPr>
              <p:spPr>
                <a:xfrm>
                  <a:off x="1344" y="2976"/>
                  <a:ext cx="480" cy="237"/>
                </a:xfrm>
                <a:prstGeom prst="rect">
                  <a:avLst/>
                </a:prstGeom>
                <a:noFill/>
                <a:ln w="9525" cap="flat" cmpd="sng">
                  <a:solidFill>
                    <a:schemeClr val="tx1"/>
                  </a:solidFill>
                  <a:prstDash val="solid"/>
                  <a:miter/>
                  <a:headEnd type="none" w="med" len="med"/>
                  <a:tailEnd type="none" w="med" len="med"/>
                </a:ln>
              </p:spPr>
              <p:txBody>
                <a:bodyPr lIns="90000" tIns="46800" rIns="90000" bIns="46800">
                  <a:spAutoFit/>
                </a:bodyPr>
                <a:p>
                  <a:pPr eaLnBrk="1" hangingPunct="1">
                    <a:spcBef>
                      <a:spcPct val="50000"/>
                    </a:spcBef>
                  </a:pPr>
                  <a:r>
                    <a:rPr lang="en-US" altLang="zh-CN" b="0" dirty="0">
                      <a:latin typeface="Times New Roman" panose="02020603050405020304" pitchFamily="18" charset="0"/>
                    </a:rPr>
                    <a:t> 4   </a:t>
                  </a:r>
                  <a:endParaRPr lang="en-US" altLang="zh-CN" b="0" dirty="0">
                    <a:latin typeface="Times New Roman" panose="02020603050405020304" pitchFamily="18" charset="0"/>
                  </a:endParaRPr>
                </a:p>
              </p:txBody>
            </p:sp>
            <p:sp>
              <p:nvSpPr>
                <p:cNvPr id="21586" name="Line 76"/>
                <p:cNvSpPr/>
                <p:nvPr/>
              </p:nvSpPr>
              <p:spPr>
                <a:xfrm>
                  <a:off x="1620" y="2976"/>
                  <a:ext cx="0" cy="240"/>
                </a:xfrm>
                <a:prstGeom prst="line">
                  <a:avLst/>
                </a:prstGeom>
                <a:ln w="9525" cap="flat" cmpd="sng">
                  <a:solidFill>
                    <a:schemeClr val="tx1"/>
                  </a:solidFill>
                  <a:prstDash val="solid"/>
                  <a:headEnd type="none" w="med" len="med"/>
                  <a:tailEnd type="none" w="med" len="med"/>
                </a:ln>
              </p:spPr>
            </p:sp>
          </p:grpSp>
          <p:grpSp>
            <p:nvGrpSpPr>
              <p:cNvPr id="21540" name="Group 77"/>
              <p:cNvGrpSpPr/>
              <p:nvPr/>
            </p:nvGrpSpPr>
            <p:grpSpPr>
              <a:xfrm>
                <a:off x="2256" y="2568"/>
                <a:ext cx="480" cy="240"/>
                <a:chOff x="1344" y="2976"/>
                <a:chExt cx="480" cy="240"/>
              </a:xfrm>
            </p:grpSpPr>
            <p:sp>
              <p:nvSpPr>
                <p:cNvPr id="21583" name="Text Box 78"/>
                <p:cNvSpPr txBox="1"/>
                <p:nvPr/>
              </p:nvSpPr>
              <p:spPr>
                <a:xfrm>
                  <a:off x="1344" y="2976"/>
                  <a:ext cx="480" cy="237"/>
                </a:xfrm>
                <a:prstGeom prst="rect">
                  <a:avLst/>
                </a:prstGeom>
                <a:noFill/>
                <a:ln w="9525" cap="flat" cmpd="sng">
                  <a:solidFill>
                    <a:schemeClr val="tx1"/>
                  </a:solidFill>
                  <a:prstDash val="solid"/>
                  <a:miter/>
                  <a:headEnd type="none" w="med" len="med"/>
                  <a:tailEnd type="none" w="med" len="med"/>
                </a:ln>
              </p:spPr>
              <p:txBody>
                <a:bodyPr lIns="90000" tIns="46800" rIns="90000" bIns="46800">
                  <a:spAutoFit/>
                </a:bodyPr>
                <a:p>
                  <a:pPr eaLnBrk="1" hangingPunct="1">
                    <a:spcBef>
                      <a:spcPct val="50000"/>
                    </a:spcBef>
                  </a:pPr>
                  <a:r>
                    <a:rPr lang="en-US" altLang="zh-CN" b="0" dirty="0">
                      <a:latin typeface="Times New Roman" panose="02020603050405020304" pitchFamily="18" charset="0"/>
                    </a:rPr>
                    <a:t> 2   </a:t>
                  </a:r>
                  <a:endParaRPr lang="en-US" altLang="zh-CN" b="0" dirty="0">
                    <a:latin typeface="Times New Roman" panose="02020603050405020304" pitchFamily="18" charset="0"/>
                  </a:endParaRPr>
                </a:p>
              </p:txBody>
            </p:sp>
            <p:sp>
              <p:nvSpPr>
                <p:cNvPr id="21584" name="Line 79"/>
                <p:cNvSpPr/>
                <p:nvPr/>
              </p:nvSpPr>
              <p:spPr>
                <a:xfrm>
                  <a:off x="1620" y="2976"/>
                  <a:ext cx="0" cy="240"/>
                </a:xfrm>
                <a:prstGeom prst="line">
                  <a:avLst/>
                </a:prstGeom>
                <a:ln w="9525" cap="flat" cmpd="sng">
                  <a:solidFill>
                    <a:schemeClr val="tx1"/>
                  </a:solidFill>
                  <a:prstDash val="solid"/>
                  <a:headEnd type="none" w="med" len="med"/>
                  <a:tailEnd type="none" w="med" len="med"/>
                </a:ln>
              </p:spPr>
            </p:sp>
          </p:grpSp>
          <p:grpSp>
            <p:nvGrpSpPr>
              <p:cNvPr id="21541" name="Group 80"/>
              <p:cNvGrpSpPr/>
              <p:nvPr/>
            </p:nvGrpSpPr>
            <p:grpSpPr>
              <a:xfrm>
                <a:off x="1440" y="2892"/>
                <a:ext cx="480" cy="240"/>
                <a:chOff x="1344" y="2976"/>
                <a:chExt cx="480" cy="240"/>
              </a:xfrm>
            </p:grpSpPr>
            <p:sp>
              <p:nvSpPr>
                <p:cNvPr id="21581" name="Text Box 81"/>
                <p:cNvSpPr txBox="1"/>
                <p:nvPr/>
              </p:nvSpPr>
              <p:spPr>
                <a:xfrm>
                  <a:off x="1344" y="2976"/>
                  <a:ext cx="480" cy="237"/>
                </a:xfrm>
                <a:prstGeom prst="rect">
                  <a:avLst/>
                </a:prstGeom>
                <a:noFill/>
                <a:ln w="9525" cap="flat" cmpd="sng">
                  <a:solidFill>
                    <a:schemeClr val="tx1"/>
                  </a:solidFill>
                  <a:prstDash val="solid"/>
                  <a:miter/>
                  <a:headEnd type="none" w="med" len="med"/>
                  <a:tailEnd type="none" w="med" len="med"/>
                </a:ln>
              </p:spPr>
              <p:txBody>
                <a:bodyPr lIns="90000" tIns="46800" rIns="90000" bIns="46800">
                  <a:spAutoFit/>
                </a:bodyPr>
                <a:p>
                  <a:pPr eaLnBrk="1" hangingPunct="1">
                    <a:spcBef>
                      <a:spcPct val="50000"/>
                    </a:spcBef>
                  </a:pPr>
                  <a:r>
                    <a:rPr lang="en-US" altLang="zh-CN" b="0" dirty="0">
                      <a:latin typeface="Times New Roman" panose="02020603050405020304" pitchFamily="18" charset="0"/>
                    </a:rPr>
                    <a:t> 4   </a:t>
                  </a:r>
                  <a:endParaRPr lang="en-US" altLang="zh-CN" b="0" dirty="0">
                    <a:latin typeface="Times New Roman" panose="02020603050405020304" pitchFamily="18" charset="0"/>
                  </a:endParaRPr>
                </a:p>
              </p:txBody>
            </p:sp>
            <p:sp>
              <p:nvSpPr>
                <p:cNvPr id="21582" name="Line 82"/>
                <p:cNvSpPr/>
                <p:nvPr/>
              </p:nvSpPr>
              <p:spPr>
                <a:xfrm>
                  <a:off x="1620" y="2976"/>
                  <a:ext cx="0" cy="240"/>
                </a:xfrm>
                <a:prstGeom prst="line">
                  <a:avLst/>
                </a:prstGeom>
                <a:ln w="9525" cap="flat" cmpd="sng">
                  <a:solidFill>
                    <a:schemeClr val="tx1"/>
                  </a:solidFill>
                  <a:prstDash val="solid"/>
                  <a:headEnd type="none" w="med" len="med"/>
                  <a:tailEnd type="none" w="med" len="med"/>
                </a:ln>
              </p:spPr>
            </p:sp>
          </p:grpSp>
          <p:grpSp>
            <p:nvGrpSpPr>
              <p:cNvPr id="21542" name="Group 83"/>
              <p:cNvGrpSpPr/>
              <p:nvPr/>
            </p:nvGrpSpPr>
            <p:grpSpPr>
              <a:xfrm>
                <a:off x="2256" y="2892"/>
                <a:ext cx="480" cy="240"/>
                <a:chOff x="1344" y="2976"/>
                <a:chExt cx="480" cy="240"/>
              </a:xfrm>
            </p:grpSpPr>
            <p:sp>
              <p:nvSpPr>
                <p:cNvPr id="21579" name="Text Box 84"/>
                <p:cNvSpPr txBox="1"/>
                <p:nvPr/>
              </p:nvSpPr>
              <p:spPr>
                <a:xfrm>
                  <a:off x="1344" y="2976"/>
                  <a:ext cx="480" cy="237"/>
                </a:xfrm>
                <a:prstGeom prst="rect">
                  <a:avLst/>
                </a:prstGeom>
                <a:noFill/>
                <a:ln w="9525" cap="flat" cmpd="sng">
                  <a:solidFill>
                    <a:schemeClr val="tx1"/>
                  </a:solidFill>
                  <a:prstDash val="solid"/>
                  <a:miter/>
                  <a:headEnd type="none" w="med" len="med"/>
                  <a:tailEnd type="none" w="med" len="med"/>
                </a:ln>
              </p:spPr>
              <p:txBody>
                <a:bodyPr lIns="90000" tIns="46800" rIns="90000" bIns="46800">
                  <a:spAutoFit/>
                </a:bodyPr>
                <a:p>
                  <a:pPr eaLnBrk="1" hangingPunct="1">
                    <a:spcBef>
                      <a:spcPct val="50000"/>
                    </a:spcBef>
                  </a:pPr>
                  <a:r>
                    <a:rPr lang="en-US" altLang="zh-CN" b="0" dirty="0">
                      <a:latin typeface="Times New Roman" panose="02020603050405020304" pitchFamily="18" charset="0"/>
                    </a:rPr>
                    <a:t> 3   </a:t>
                  </a:r>
                  <a:endParaRPr lang="en-US" altLang="zh-CN" b="0" dirty="0">
                    <a:latin typeface="Times New Roman" panose="02020603050405020304" pitchFamily="18" charset="0"/>
                  </a:endParaRPr>
                </a:p>
              </p:txBody>
            </p:sp>
            <p:sp>
              <p:nvSpPr>
                <p:cNvPr id="21580" name="Line 85"/>
                <p:cNvSpPr/>
                <p:nvPr/>
              </p:nvSpPr>
              <p:spPr>
                <a:xfrm>
                  <a:off x="1620" y="2976"/>
                  <a:ext cx="0" cy="240"/>
                </a:xfrm>
                <a:prstGeom prst="line">
                  <a:avLst/>
                </a:prstGeom>
                <a:ln w="9525" cap="flat" cmpd="sng">
                  <a:solidFill>
                    <a:schemeClr val="tx1"/>
                  </a:solidFill>
                  <a:prstDash val="solid"/>
                  <a:headEnd type="none" w="med" len="med"/>
                  <a:tailEnd type="none" w="med" len="med"/>
                </a:ln>
              </p:spPr>
            </p:sp>
          </p:grpSp>
          <p:grpSp>
            <p:nvGrpSpPr>
              <p:cNvPr id="21543" name="Group 86"/>
              <p:cNvGrpSpPr/>
              <p:nvPr/>
            </p:nvGrpSpPr>
            <p:grpSpPr>
              <a:xfrm>
                <a:off x="1440" y="3180"/>
                <a:ext cx="480" cy="240"/>
                <a:chOff x="1344" y="2976"/>
                <a:chExt cx="480" cy="240"/>
              </a:xfrm>
            </p:grpSpPr>
            <p:sp>
              <p:nvSpPr>
                <p:cNvPr id="21577" name="Text Box 87"/>
                <p:cNvSpPr txBox="1"/>
                <p:nvPr/>
              </p:nvSpPr>
              <p:spPr>
                <a:xfrm>
                  <a:off x="1344" y="2976"/>
                  <a:ext cx="480" cy="237"/>
                </a:xfrm>
                <a:prstGeom prst="rect">
                  <a:avLst/>
                </a:prstGeom>
                <a:noFill/>
                <a:ln w="9525" cap="flat" cmpd="sng">
                  <a:solidFill>
                    <a:schemeClr val="tx1"/>
                  </a:solidFill>
                  <a:prstDash val="solid"/>
                  <a:miter/>
                  <a:headEnd type="none" w="med" len="med"/>
                  <a:tailEnd type="none" w="med" len="med"/>
                </a:ln>
              </p:spPr>
              <p:txBody>
                <a:bodyPr lIns="90000" tIns="46800" rIns="90000" bIns="46800">
                  <a:spAutoFit/>
                </a:bodyPr>
                <a:p>
                  <a:pPr eaLnBrk="1" hangingPunct="1">
                    <a:spcBef>
                      <a:spcPct val="50000"/>
                    </a:spcBef>
                  </a:pPr>
                  <a:r>
                    <a:rPr lang="en-US" altLang="zh-CN" b="0" dirty="0">
                      <a:latin typeface="Times New Roman" panose="02020603050405020304" pitchFamily="18" charset="0"/>
                    </a:rPr>
                    <a:t> 2  </a:t>
                  </a:r>
                  <a:endParaRPr lang="en-US" altLang="zh-CN" b="0" dirty="0">
                    <a:latin typeface="Times New Roman" panose="02020603050405020304" pitchFamily="18" charset="0"/>
                  </a:endParaRPr>
                </a:p>
              </p:txBody>
            </p:sp>
            <p:sp>
              <p:nvSpPr>
                <p:cNvPr id="21578" name="Line 88"/>
                <p:cNvSpPr/>
                <p:nvPr/>
              </p:nvSpPr>
              <p:spPr>
                <a:xfrm>
                  <a:off x="1620" y="2976"/>
                  <a:ext cx="0" cy="240"/>
                </a:xfrm>
                <a:prstGeom prst="line">
                  <a:avLst/>
                </a:prstGeom>
                <a:ln w="9525" cap="flat" cmpd="sng">
                  <a:solidFill>
                    <a:schemeClr val="tx1"/>
                  </a:solidFill>
                  <a:prstDash val="solid"/>
                  <a:headEnd type="none" w="med" len="med"/>
                  <a:tailEnd type="none" w="med" len="med"/>
                </a:ln>
              </p:spPr>
            </p:sp>
          </p:grpSp>
          <p:grpSp>
            <p:nvGrpSpPr>
              <p:cNvPr id="21544" name="Group 89"/>
              <p:cNvGrpSpPr/>
              <p:nvPr/>
            </p:nvGrpSpPr>
            <p:grpSpPr>
              <a:xfrm>
                <a:off x="2256" y="3180"/>
                <a:ext cx="480" cy="240"/>
                <a:chOff x="1344" y="2976"/>
                <a:chExt cx="480" cy="240"/>
              </a:xfrm>
            </p:grpSpPr>
            <p:sp>
              <p:nvSpPr>
                <p:cNvPr id="21575" name="Text Box 90"/>
                <p:cNvSpPr txBox="1"/>
                <p:nvPr/>
              </p:nvSpPr>
              <p:spPr>
                <a:xfrm>
                  <a:off x="1344" y="2976"/>
                  <a:ext cx="480" cy="237"/>
                </a:xfrm>
                <a:prstGeom prst="rect">
                  <a:avLst/>
                </a:prstGeom>
                <a:noFill/>
                <a:ln w="9525" cap="flat" cmpd="sng">
                  <a:solidFill>
                    <a:schemeClr val="tx1"/>
                  </a:solidFill>
                  <a:prstDash val="solid"/>
                  <a:miter/>
                  <a:headEnd type="none" w="med" len="med"/>
                  <a:tailEnd type="none" w="med" len="med"/>
                </a:ln>
              </p:spPr>
              <p:txBody>
                <a:bodyPr lIns="90000" tIns="46800" rIns="90000" bIns="46800">
                  <a:spAutoFit/>
                </a:bodyPr>
                <a:p>
                  <a:pPr eaLnBrk="1" hangingPunct="1">
                    <a:spcBef>
                      <a:spcPct val="50000"/>
                    </a:spcBef>
                  </a:pPr>
                  <a:r>
                    <a:rPr lang="en-US" altLang="zh-CN" b="0" dirty="0">
                      <a:latin typeface="Times New Roman" panose="02020603050405020304" pitchFamily="18" charset="0"/>
                    </a:rPr>
                    <a:t> 0   </a:t>
                  </a:r>
                  <a:endParaRPr lang="en-US" altLang="zh-CN" b="0" dirty="0">
                    <a:latin typeface="Times New Roman" panose="02020603050405020304" pitchFamily="18" charset="0"/>
                  </a:endParaRPr>
                </a:p>
              </p:txBody>
            </p:sp>
            <p:sp>
              <p:nvSpPr>
                <p:cNvPr id="21576" name="Line 91"/>
                <p:cNvSpPr/>
                <p:nvPr/>
              </p:nvSpPr>
              <p:spPr>
                <a:xfrm>
                  <a:off x="1620" y="2976"/>
                  <a:ext cx="0" cy="240"/>
                </a:xfrm>
                <a:prstGeom prst="line">
                  <a:avLst/>
                </a:prstGeom>
                <a:ln w="9525" cap="flat" cmpd="sng">
                  <a:solidFill>
                    <a:schemeClr val="tx1"/>
                  </a:solidFill>
                  <a:prstDash val="solid"/>
                  <a:headEnd type="none" w="med" len="med"/>
                  <a:tailEnd type="none" w="med" len="med"/>
                </a:ln>
              </p:spPr>
            </p:sp>
          </p:grpSp>
          <p:grpSp>
            <p:nvGrpSpPr>
              <p:cNvPr id="21545" name="Group 92"/>
              <p:cNvGrpSpPr/>
              <p:nvPr/>
            </p:nvGrpSpPr>
            <p:grpSpPr>
              <a:xfrm>
                <a:off x="1440" y="3480"/>
                <a:ext cx="480" cy="240"/>
                <a:chOff x="1344" y="2976"/>
                <a:chExt cx="480" cy="240"/>
              </a:xfrm>
            </p:grpSpPr>
            <p:sp>
              <p:nvSpPr>
                <p:cNvPr id="21573" name="Text Box 93"/>
                <p:cNvSpPr txBox="1"/>
                <p:nvPr/>
              </p:nvSpPr>
              <p:spPr>
                <a:xfrm>
                  <a:off x="1344" y="2976"/>
                  <a:ext cx="480" cy="237"/>
                </a:xfrm>
                <a:prstGeom prst="rect">
                  <a:avLst/>
                </a:prstGeom>
                <a:noFill/>
                <a:ln w="9525" cap="flat" cmpd="sng">
                  <a:solidFill>
                    <a:schemeClr val="tx1"/>
                  </a:solidFill>
                  <a:prstDash val="solid"/>
                  <a:miter/>
                  <a:headEnd type="none" w="med" len="med"/>
                  <a:tailEnd type="none" w="med" len="med"/>
                </a:ln>
              </p:spPr>
              <p:txBody>
                <a:bodyPr lIns="90000" tIns="46800" rIns="90000" bIns="46800">
                  <a:spAutoFit/>
                </a:bodyPr>
                <a:p>
                  <a:pPr eaLnBrk="1" hangingPunct="1">
                    <a:spcBef>
                      <a:spcPct val="50000"/>
                    </a:spcBef>
                  </a:pPr>
                  <a:r>
                    <a:rPr lang="en-US" altLang="zh-CN" b="0" dirty="0">
                      <a:latin typeface="Times New Roman" panose="02020603050405020304" pitchFamily="18" charset="0"/>
                    </a:rPr>
                    <a:t> 2  </a:t>
                  </a:r>
                  <a:endParaRPr lang="en-US" altLang="zh-CN" b="0" dirty="0">
                    <a:latin typeface="Times New Roman" panose="02020603050405020304" pitchFamily="18" charset="0"/>
                  </a:endParaRPr>
                </a:p>
              </p:txBody>
            </p:sp>
            <p:sp>
              <p:nvSpPr>
                <p:cNvPr id="21574" name="Line 94"/>
                <p:cNvSpPr/>
                <p:nvPr/>
              </p:nvSpPr>
              <p:spPr>
                <a:xfrm>
                  <a:off x="1620" y="2976"/>
                  <a:ext cx="0" cy="240"/>
                </a:xfrm>
                <a:prstGeom prst="line">
                  <a:avLst/>
                </a:prstGeom>
                <a:ln w="9525" cap="flat" cmpd="sng">
                  <a:solidFill>
                    <a:schemeClr val="tx1"/>
                  </a:solidFill>
                  <a:prstDash val="solid"/>
                  <a:headEnd type="none" w="med" len="med"/>
                  <a:tailEnd type="none" w="med" len="med"/>
                </a:ln>
              </p:spPr>
            </p:sp>
          </p:grpSp>
          <p:grpSp>
            <p:nvGrpSpPr>
              <p:cNvPr id="21546" name="Group 95"/>
              <p:cNvGrpSpPr/>
              <p:nvPr/>
            </p:nvGrpSpPr>
            <p:grpSpPr>
              <a:xfrm>
                <a:off x="2256" y="3480"/>
                <a:ext cx="480" cy="240"/>
                <a:chOff x="1344" y="2976"/>
                <a:chExt cx="480" cy="240"/>
              </a:xfrm>
            </p:grpSpPr>
            <p:sp>
              <p:nvSpPr>
                <p:cNvPr id="21571" name="Text Box 96"/>
                <p:cNvSpPr txBox="1"/>
                <p:nvPr/>
              </p:nvSpPr>
              <p:spPr>
                <a:xfrm>
                  <a:off x="1344" y="2976"/>
                  <a:ext cx="480" cy="237"/>
                </a:xfrm>
                <a:prstGeom prst="rect">
                  <a:avLst/>
                </a:prstGeom>
                <a:noFill/>
                <a:ln w="9525" cap="flat" cmpd="sng">
                  <a:solidFill>
                    <a:schemeClr val="tx1"/>
                  </a:solidFill>
                  <a:prstDash val="solid"/>
                  <a:miter/>
                  <a:headEnd type="none" w="med" len="med"/>
                  <a:tailEnd type="none" w="med" len="med"/>
                </a:ln>
              </p:spPr>
              <p:txBody>
                <a:bodyPr lIns="90000" tIns="46800" rIns="90000" bIns="46800">
                  <a:spAutoFit/>
                </a:bodyPr>
                <a:p>
                  <a:pPr eaLnBrk="1" hangingPunct="1">
                    <a:spcBef>
                      <a:spcPct val="50000"/>
                    </a:spcBef>
                  </a:pPr>
                  <a:r>
                    <a:rPr lang="en-US" altLang="zh-CN" b="0" dirty="0">
                      <a:latin typeface="Times New Roman" panose="02020603050405020304" pitchFamily="18" charset="0"/>
                    </a:rPr>
                    <a:t> 1   </a:t>
                  </a:r>
                  <a:endParaRPr lang="en-US" altLang="zh-CN" b="0" dirty="0">
                    <a:latin typeface="Times New Roman" panose="02020603050405020304" pitchFamily="18" charset="0"/>
                  </a:endParaRPr>
                </a:p>
              </p:txBody>
            </p:sp>
            <p:sp>
              <p:nvSpPr>
                <p:cNvPr id="21572" name="Line 97"/>
                <p:cNvSpPr/>
                <p:nvPr/>
              </p:nvSpPr>
              <p:spPr>
                <a:xfrm>
                  <a:off x="1620" y="2976"/>
                  <a:ext cx="0" cy="240"/>
                </a:xfrm>
                <a:prstGeom prst="line">
                  <a:avLst/>
                </a:prstGeom>
                <a:ln w="9525" cap="flat" cmpd="sng">
                  <a:solidFill>
                    <a:schemeClr val="tx1"/>
                  </a:solidFill>
                  <a:prstDash val="solid"/>
                  <a:headEnd type="none" w="med" len="med"/>
                  <a:tailEnd type="none" w="med" len="med"/>
                </a:ln>
              </p:spPr>
            </p:sp>
          </p:grpSp>
          <p:grpSp>
            <p:nvGrpSpPr>
              <p:cNvPr id="21547" name="Group 98"/>
              <p:cNvGrpSpPr/>
              <p:nvPr/>
            </p:nvGrpSpPr>
            <p:grpSpPr>
              <a:xfrm>
                <a:off x="3024" y="2592"/>
                <a:ext cx="480" cy="240"/>
                <a:chOff x="1344" y="2976"/>
                <a:chExt cx="480" cy="240"/>
              </a:xfrm>
            </p:grpSpPr>
            <p:sp>
              <p:nvSpPr>
                <p:cNvPr id="21569" name="Text Box 99"/>
                <p:cNvSpPr txBox="1"/>
                <p:nvPr/>
              </p:nvSpPr>
              <p:spPr>
                <a:xfrm>
                  <a:off x="1344" y="2976"/>
                  <a:ext cx="480" cy="237"/>
                </a:xfrm>
                <a:prstGeom prst="rect">
                  <a:avLst/>
                </a:prstGeom>
                <a:noFill/>
                <a:ln w="9525" cap="flat" cmpd="sng">
                  <a:solidFill>
                    <a:schemeClr val="tx1"/>
                  </a:solidFill>
                  <a:prstDash val="solid"/>
                  <a:miter/>
                  <a:headEnd type="none" w="med" len="med"/>
                  <a:tailEnd type="none" w="med" len="med"/>
                </a:ln>
              </p:spPr>
              <p:txBody>
                <a:bodyPr lIns="90000" tIns="46800" rIns="90000" bIns="46800">
                  <a:spAutoFit/>
                </a:bodyPr>
                <a:p>
                  <a:pPr eaLnBrk="1" hangingPunct="1">
                    <a:spcBef>
                      <a:spcPct val="50000"/>
                    </a:spcBef>
                  </a:pPr>
                  <a:r>
                    <a:rPr lang="en-US" altLang="zh-CN" b="0" dirty="0">
                      <a:latin typeface="Times New Roman" panose="02020603050405020304" pitchFamily="18" charset="0"/>
                    </a:rPr>
                    <a:t> 0   </a:t>
                  </a:r>
                  <a:endParaRPr lang="en-US" altLang="zh-CN" b="0" dirty="0">
                    <a:latin typeface="Times New Roman" panose="02020603050405020304" pitchFamily="18" charset="0"/>
                  </a:endParaRPr>
                </a:p>
              </p:txBody>
            </p:sp>
            <p:sp>
              <p:nvSpPr>
                <p:cNvPr id="21570" name="Line 100"/>
                <p:cNvSpPr/>
                <p:nvPr/>
              </p:nvSpPr>
              <p:spPr>
                <a:xfrm>
                  <a:off x="1620" y="2976"/>
                  <a:ext cx="0" cy="240"/>
                </a:xfrm>
                <a:prstGeom prst="line">
                  <a:avLst/>
                </a:prstGeom>
                <a:ln w="9525" cap="flat" cmpd="sng">
                  <a:solidFill>
                    <a:schemeClr val="tx1"/>
                  </a:solidFill>
                  <a:prstDash val="solid"/>
                  <a:headEnd type="none" w="med" len="med"/>
                  <a:tailEnd type="none" w="med" len="med"/>
                </a:ln>
              </p:spPr>
            </p:sp>
          </p:grpSp>
          <p:grpSp>
            <p:nvGrpSpPr>
              <p:cNvPr id="21548" name="Group 101"/>
              <p:cNvGrpSpPr/>
              <p:nvPr/>
            </p:nvGrpSpPr>
            <p:grpSpPr>
              <a:xfrm>
                <a:off x="3024" y="2928"/>
                <a:ext cx="480" cy="240"/>
                <a:chOff x="1344" y="2976"/>
                <a:chExt cx="480" cy="240"/>
              </a:xfrm>
            </p:grpSpPr>
            <p:sp>
              <p:nvSpPr>
                <p:cNvPr id="21567" name="Text Box 102"/>
                <p:cNvSpPr txBox="1"/>
                <p:nvPr/>
              </p:nvSpPr>
              <p:spPr>
                <a:xfrm>
                  <a:off x="1344" y="2976"/>
                  <a:ext cx="480" cy="237"/>
                </a:xfrm>
                <a:prstGeom prst="rect">
                  <a:avLst/>
                </a:prstGeom>
                <a:noFill/>
                <a:ln w="9525" cap="flat" cmpd="sng">
                  <a:solidFill>
                    <a:schemeClr val="tx1"/>
                  </a:solidFill>
                  <a:prstDash val="solid"/>
                  <a:miter/>
                  <a:headEnd type="none" w="med" len="med"/>
                  <a:tailEnd type="none" w="med" len="med"/>
                </a:ln>
              </p:spPr>
              <p:txBody>
                <a:bodyPr lIns="90000" tIns="46800" rIns="90000" bIns="46800">
                  <a:spAutoFit/>
                </a:bodyPr>
                <a:p>
                  <a:pPr eaLnBrk="1" hangingPunct="1">
                    <a:spcBef>
                      <a:spcPct val="50000"/>
                    </a:spcBef>
                  </a:pPr>
                  <a:r>
                    <a:rPr lang="en-US" altLang="zh-CN" b="0" dirty="0">
                      <a:latin typeface="Times New Roman" panose="02020603050405020304" pitchFamily="18" charset="0"/>
                    </a:rPr>
                    <a:t> 1   </a:t>
                  </a:r>
                  <a:endParaRPr lang="en-US" altLang="zh-CN" b="0" dirty="0">
                    <a:latin typeface="Times New Roman" panose="02020603050405020304" pitchFamily="18" charset="0"/>
                  </a:endParaRPr>
                </a:p>
              </p:txBody>
            </p:sp>
            <p:sp>
              <p:nvSpPr>
                <p:cNvPr id="21568" name="Line 103"/>
                <p:cNvSpPr/>
                <p:nvPr/>
              </p:nvSpPr>
              <p:spPr>
                <a:xfrm>
                  <a:off x="1620" y="2976"/>
                  <a:ext cx="0" cy="240"/>
                </a:xfrm>
                <a:prstGeom prst="line">
                  <a:avLst/>
                </a:prstGeom>
                <a:ln w="9525" cap="flat" cmpd="sng">
                  <a:solidFill>
                    <a:schemeClr val="tx1"/>
                  </a:solidFill>
                  <a:prstDash val="solid"/>
                  <a:headEnd type="none" w="med" len="med"/>
                  <a:tailEnd type="none" w="med" len="med"/>
                </a:ln>
              </p:spPr>
            </p:sp>
          </p:grpSp>
          <p:sp>
            <p:nvSpPr>
              <p:cNvPr id="21549" name="Line 107"/>
              <p:cNvSpPr/>
              <p:nvPr/>
            </p:nvSpPr>
            <p:spPr>
              <a:xfrm>
                <a:off x="960" y="2400"/>
                <a:ext cx="480" cy="0"/>
              </a:xfrm>
              <a:prstGeom prst="line">
                <a:avLst/>
              </a:prstGeom>
              <a:ln w="9525" cap="flat" cmpd="sng">
                <a:solidFill>
                  <a:schemeClr val="tx1"/>
                </a:solidFill>
                <a:prstDash val="solid"/>
                <a:headEnd type="none" w="med" len="med"/>
                <a:tailEnd type="triangle" w="med" len="med"/>
              </a:ln>
            </p:spPr>
          </p:sp>
          <p:sp>
            <p:nvSpPr>
              <p:cNvPr id="21550" name="Line 108"/>
              <p:cNvSpPr/>
              <p:nvPr/>
            </p:nvSpPr>
            <p:spPr>
              <a:xfrm>
                <a:off x="960" y="2688"/>
                <a:ext cx="480" cy="0"/>
              </a:xfrm>
              <a:prstGeom prst="line">
                <a:avLst/>
              </a:prstGeom>
              <a:ln w="9525" cap="flat" cmpd="sng">
                <a:solidFill>
                  <a:schemeClr val="tx1"/>
                </a:solidFill>
                <a:prstDash val="solid"/>
                <a:headEnd type="none" w="med" len="med"/>
                <a:tailEnd type="triangle" w="med" len="med"/>
              </a:ln>
            </p:spPr>
          </p:sp>
          <p:sp>
            <p:nvSpPr>
              <p:cNvPr id="21551" name="Line 109"/>
              <p:cNvSpPr/>
              <p:nvPr/>
            </p:nvSpPr>
            <p:spPr>
              <a:xfrm>
                <a:off x="960" y="2976"/>
                <a:ext cx="480" cy="0"/>
              </a:xfrm>
              <a:prstGeom prst="line">
                <a:avLst/>
              </a:prstGeom>
              <a:ln w="9525" cap="flat" cmpd="sng">
                <a:solidFill>
                  <a:schemeClr val="tx1"/>
                </a:solidFill>
                <a:prstDash val="solid"/>
                <a:headEnd type="none" w="med" len="med"/>
                <a:tailEnd type="triangle" w="med" len="med"/>
              </a:ln>
            </p:spPr>
          </p:sp>
          <p:sp>
            <p:nvSpPr>
              <p:cNvPr id="21552" name="Line 110"/>
              <p:cNvSpPr/>
              <p:nvPr/>
            </p:nvSpPr>
            <p:spPr>
              <a:xfrm>
                <a:off x="960" y="3264"/>
                <a:ext cx="480" cy="0"/>
              </a:xfrm>
              <a:prstGeom prst="line">
                <a:avLst/>
              </a:prstGeom>
              <a:ln w="9525" cap="flat" cmpd="sng">
                <a:solidFill>
                  <a:schemeClr val="tx1"/>
                </a:solidFill>
                <a:prstDash val="solid"/>
                <a:headEnd type="none" w="med" len="med"/>
                <a:tailEnd type="triangle" w="med" len="med"/>
              </a:ln>
            </p:spPr>
          </p:sp>
          <p:sp>
            <p:nvSpPr>
              <p:cNvPr id="21553" name="Line 111"/>
              <p:cNvSpPr/>
              <p:nvPr/>
            </p:nvSpPr>
            <p:spPr>
              <a:xfrm>
                <a:off x="960" y="3552"/>
                <a:ext cx="480" cy="0"/>
              </a:xfrm>
              <a:prstGeom prst="line">
                <a:avLst/>
              </a:prstGeom>
              <a:ln w="9525" cap="flat" cmpd="sng">
                <a:solidFill>
                  <a:schemeClr val="tx1"/>
                </a:solidFill>
                <a:prstDash val="solid"/>
                <a:headEnd type="none" w="med" len="med"/>
                <a:tailEnd type="triangle" w="med" len="med"/>
              </a:ln>
            </p:spPr>
          </p:sp>
          <p:sp>
            <p:nvSpPr>
              <p:cNvPr id="21554" name="Line 112"/>
              <p:cNvSpPr/>
              <p:nvPr/>
            </p:nvSpPr>
            <p:spPr>
              <a:xfrm>
                <a:off x="1776" y="2400"/>
                <a:ext cx="480" cy="0"/>
              </a:xfrm>
              <a:prstGeom prst="line">
                <a:avLst/>
              </a:prstGeom>
              <a:ln w="9525" cap="flat" cmpd="sng">
                <a:solidFill>
                  <a:schemeClr val="tx1"/>
                </a:solidFill>
                <a:prstDash val="solid"/>
                <a:headEnd type="none" w="med" len="med"/>
                <a:tailEnd type="triangle" w="med" len="med"/>
              </a:ln>
            </p:spPr>
          </p:sp>
          <p:sp>
            <p:nvSpPr>
              <p:cNvPr id="21555" name="Line 113"/>
              <p:cNvSpPr/>
              <p:nvPr/>
            </p:nvSpPr>
            <p:spPr>
              <a:xfrm>
                <a:off x="1824" y="2688"/>
                <a:ext cx="432" cy="0"/>
              </a:xfrm>
              <a:prstGeom prst="line">
                <a:avLst/>
              </a:prstGeom>
              <a:ln w="9525" cap="flat" cmpd="sng">
                <a:solidFill>
                  <a:schemeClr val="tx1"/>
                </a:solidFill>
                <a:prstDash val="solid"/>
                <a:headEnd type="none" w="med" len="med"/>
                <a:tailEnd type="triangle" w="med" len="med"/>
              </a:ln>
            </p:spPr>
          </p:sp>
          <p:sp>
            <p:nvSpPr>
              <p:cNvPr id="21556" name="Line 114"/>
              <p:cNvSpPr/>
              <p:nvPr/>
            </p:nvSpPr>
            <p:spPr>
              <a:xfrm>
                <a:off x="1824" y="3024"/>
                <a:ext cx="432" cy="0"/>
              </a:xfrm>
              <a:prstGeom prst="line">
                <a:avLst/>
              </a:prstGeom>
              <a:ln w="9525" cap="flat" cmpd="sng">
                <a:solidFill>
                  <a:schemeClr val="tx1"/>
                </a:solidFill>
                <a:prstDash val="solid"/>
                <a:headEnd type="none" w="med" len="med"/>
                <a:tailEnd type="triangle" w="med" len="med"/>
              </a:ln>
            </p:spPr>
          </p:sp>
          <p:sp>
            <p:nvSpPr>
              <p:cNvPr id="21557" name="Line 115"/>
              <p:cNvSpPr/>
              <p:nvPr/>
            </p:nvSpPr>
            <p:spPr>
              <a:xfrm>
                <a:off x="1824" y="3288"/>
                <a:ext cx="432" cy="0"/>
              </a:xfrm>
              <a:prstGeom prst="line">
                <a:avLst/>
              </a:prstGeom>
              <a:ln w="9525" cap="flat" cmpd="sng">
                <a:solidFill>
                  <a:schemeClr val="tx1"/>
                </a:solidFill>
                <a:prstDash val="solid"/>
                <a:headEnd type="none" w="med" len="med"/>
                <a:tailEnd type="triangle" w="med" len="med"/>
              </a:ln>
            </p:spPr>
          </p:sp>
          <p:sp>
            <p:nvSpPr>
              <p:cNvPr id="21558" name="Line 116"/>
              <p:cNvSpPr/>
              <p:nvPr/>
            </p:nvSpPr>
            <p:spPr>
              <a:xfrm>
                <a:off x="1824" y="3600"/>
                <a:ext cx="432" cy="0"/>
              </a:xfrm>
              <a:prstGeom prst="line">
                <a:avLst/>
              </a:prstGeom>
              <a:ln w="9525" cap="flat" cmpd="sng">
                <a:solidFill>
                  <a:schemeClr val="tx1"/>
                </a:solidFill>
                <a:prstDash val="solid"/>
                <a:headEnd type="none" w="med" len="med"/>
                <a:tailEnd type="triangle" w="med" len="med"/>
              </a:ln>
            </p:spPr>
          </p:sp>
          <p:sp>
            <p:nvSpPr>
              <p:cNvPr id="21559" name="Line 117"/>
              <p:cNvSpPr/>
              <p:nvPr/>
            </p:nvSpPr>
            <p:spPr>
              <a:xfrm>
                <a:off x="2640" y="2688"/>
                <a:ext cx="384" cy="0"/>
              </a:xfrm>
              <a:prstGeom prst="line">
                <a:avLst/>
              </a:prstGeom>
              <a:ln w="9525" cap="flat" cmpd="sng">
                <a:solidFill>
                  <a:schemeClr val="tx1"/>
                </a:solidFill>
                <a:prstDash val="solid"/>
                <a:headEnd type="none" w="med" len="med"/>
                <a:tailEnd type="triangle" w="med" len="med"/>
              </a:ln>
            </p:spPr>
          </p:sp>
          <p:sp>
            <p:nvSpPr>
              <p:cNvPr id="21560" name="Line 118"/>
              <p:cNvSpPr/>
              <p:nvPr/>
            </p:nvSpPr>
            <p:spPr>
              <a:xfrm>
                <a:off x="2640" y="3024"/>
                <a:ext cx="384" cy="0"/>
              </a:xfrm>
              <a:prstGeom prst="line">
                <a:avLst/>
              </a:prstGeom>
              <a:ln w="9525" cap="flat" cmpd="sng">
                <a:solidFill>
                  <a:schemeClr val="tx1"/>
                </a:solidFill>
                <a:prstDash val="solid"/>
                <a:headEnd type="none" w="med" len="med"/>
                <a:tailEnd type="triangle" w="med" len="med"/>
              </a:ln>
            </p:spPr>
          </p:sp>
          <p:sp>
            <p:nvSpPr>
              <p:cNvPr id="21561" name="Text Box 124"/>
              <p:cNvSpPr txBox="1"/>
              <p:nvPr/>
            </p:nvSpPr>
            <p:spPr>
              <a:xfrm>
                <a:off x="3303" y="2601"/>
                <a:ext cx="189" cy="250"/>
              </a:xfrm>
              <a:prstGeom prst="rect">
                <a:avLst/>
              </a:prstGeom>
              <a:noFill/>
              <a:ln w="9525">
                <a:noFill/>
              </a:ln>
            </p:spPr>
            <p:txBody>
              <a:bodyPr wrap="none" lIns="90000" tIns="46800" rIns="90000" bIns="46800">
                <a:spAutoFit/>
              </a:bodyPr>
              <a:p>
                <a:pPr eaLnBrk="1" hangingPunct="1"/>
                <a:r>
                  <a:rPr lang="en-US" altLang="zh-CN" sz="2000" b="0" dirty="0">
                    <a:latin typeface="Times New Roman" panose="02020603050405020304" pitchFamily="18" charset="0"/>
                    <a:cs typeface="Times New Roman" panose="02020603050405020304" pitchFamily="18" charset="0"/>
                  </a:rPr>
                  <a:t>^</a:t>
                </a:r>
                <a:endParaRPr lang="en-US" altLang="zh-CN" sz="2000" b="0" dirty="0">
                  <a:latin typeface="Times New Roman" panose="02020603050405020304" pitchFamily="18" charset="0"/>
                </a:endParaRPr>
              </a:p>
            </p:txBody>
          </p:sp>
          <p:sp>
            <p:nvSpPr>
              <p:cNvPr id="21562" name="Text Box 128"/>
              <p:cNvSpPr txBox="1"/>
              <p:nvPr/>
            </p:nvSpPr>
            <p:spPr>
              <a:xfrm>
                <a:off x="3315" y="2918"/>
                <a:ext cx="189" cy="250"/>
              </a:xfrm>
              <a:prstGeom prst="rect">
                <a:avLst/>
              </a:prstGeom>
              <a:noFill/>
              <a:ln w="9525">
                <a:noFill/>
              </a:ln>
            </p:spPr>
            <p:txBody>
              <a:bodyPr wrap="none" lIns="90000" tIns="46800" rIns="90000" bIns="46800">
                <a:spAutoFit/>
              </a:bodyPr>
              <a:p>
                <a:pPr eaLnBrk="1" hangingPunct="1"/>
                <a:r>
                  <a:rPr lang="en-US" altLang="zh-CN" sz="2000" b="0" dirty="0">
                    <a:latin typeface="Times New Roman" panose="02020603050405020304" pitchFamily="18" charset="0"/>
                    <a:cs typeface="Times New Roman" panose="02020603050405020304" pitchFamily="18" charset="0"/>
                  </a:rPr>
                  <a:t>^</a:t>
                </a:r>
                <a:endParaRPr lang="en-US" altLang="zh-CN" sz="2000" b="0" dirty="0">
                  <a:latin typeface="Times New Roman" panose="02020603050405020304" pitchFamily="18" charset="0"/>
                </a:endParaRPr>
              </a:p>
            </p:txBody>
          </p:sp>
          <p:sp>
            <p:nvSpPr>
              <p:cNvPr id="21563" name="Text Box 129"/>
              <p:cNvSpPr txBox="1"/>
              <p:nvPr/>
            </p:nvSpPr>
            <p:spPr>
              <a:xfrm>
                <a:off x="2544" y="2294"/>
                <a:ext cx="189" cy="250"/>
              </a:xfrm>
              <a:prstGeom prst="rect">
                <a:avLst/>
              </a:prstGeom>
              <a:noFill/>
              <a:ln w="9525">
                <a:noFill/>
              </a:ln>
            </p:spPr>
            <p:txBody>
              <a:bodyPr wrap="none" lIns="90000" tIns="46800" rIns="90000" bIns="46800">
                <a:spAutoFit/>
              </a:bodyPr>
              <a:p>
                <a:pPr eaLnBrk="1" hangingPunct="1"/>
                <a:r>
                  <a:rPr lang="en-US" altLang="zh-CN" sz="2000" b="0" dirty="0">
                    <a:latin typeface="Times New Roman" panose="02020603050405020304" pitchFamily="18" charset="0"/>
                    <a:cs typeface="Times New Roman" panose="02020603050405020304" pitchFamily="18" charset="0"/>
                  </a:rPr>
                  <a:t>^</a:t>
                </a:r>
                <a:endParaRPr lang="en-US" altLang="zh-CN" sz="2000" b="0" dirty="0">
                  <a:latin typeface="Times New Roman" panose="02020603050405020304" pitchFamily="18" charset="0"/>
                </a:endParaRPr>
              </a:p>
            </p:txBody>
          </p:sp>
          <p:sp>
            <p:nvSpPr>
              <p:cNvPr id="21564" name="Text Box 130"/>
              <p:cNvSpPr txBox="1"/>
              <p:nvPr/>
            </p:nvSpPr>
            <p:spPr>
              <a:xfrm>
                <a:off x="2544" y="3192"/>
                <a:ext cx="189" cy="250"/>
              </a:xfrm>
              <a:prstGeom prst="rect">
                <a:avLst/>
              </a:prstGeom>
              <a:noFill/>
              <a:ln w="9525">
                <a:noFill/>
              </a:ln>
            </p:spPr>
            <p:txBody>
              <a:bodyPr wrap="none" lIns="90000" tIns="46800" rIns="90000" bIns="46800">
                <a:spAutoFit/>
              </a:bodyPr>
              <a:p>
                <a:pPr eaLnBrk="1" hangingPunct="1"/>
                <a:r>
                  <a:rPr lang="en-US" altLang="zh-CN" sz="2000" b="0" dirty="0">
                    <a:latin typeface="Times New Roman" panose="02020603050405020304" pitchFamily="18" charset="0"/>
                    <a:cs typeface="Times New Roman" panose="02020603050405020304" pitchFamily="18" charset="0"/>
                  </a:rPr>
                  <a:t>^</a:t>
                </a:r>
                <a:endParaRPr lang="en-US" altLang="zh-CN" sz="2000" b="0" dirty="0">
                  <a:latin typeface="Times New Roman" panose="02020603050405020304" pitchFamily="18" charset="0"/>
                </a:endParaRPr>
              </a:p>
            </p:txBody>
          </p:sp>
          <p:sp>
            <p:nvSpPr>
              <p:cNvPr id="21565" name="Text Box 131"/>
              <p:cNvSpPr txBox="1"/>
              <p:nvPr/>
            </p:nvSpPr>
            <p:spPr>
              <a:xfrm>
                <a:off x="2544" y="3494"/>
                <a:ext cx="189" cy="250"/>
              </a:xfrm>
              <a:prstGeom prst="rect">
                <a:avLst/>
              </a:prstGeom>
              <a:noFill/>
              <a:ln w="9525">
                <a:noFill/>
              </a:ln>
            </p:spPr>
            <p:txBody>
              <a:bodyPr wrap="none" lIns="90000" tIns="46800" rIns="90000" bIns="46800">
                <a:spAutoFit/>
              </a:bodyPr>
              <a:p>
                <a:pPr eaLnBrk="1" hangingPunct="1"/>
                <a:r>
                  <a:rPr lang="en-US" altLang="zh-CN" sz="2000" b="0" dirty="0">
                    <a:latin typeface="Times New Roman" panose="02020603050405020304" pitchFamily="18" charset="0"/>
                    <a:cs typeface="Times New Roman" panose="02020603050405020304" pitchFamily="18" charset="0"/>
                  </a:rPr>
                  <a:t>^</a:t>
                </a:r>
                <a:endParaRPr lang="en-US" altLang="zh-CN" sz="2000" b="0" dirty="0">
                  <a:latin typeface="Times New Roman" panose="02020603050405020304" pitchFamily="18" charset="0"/>
                </a:endParaRPr>
              </a:p>
            </p:txBody>
          </p:sp>
          <p:sp>
            <p:nvSpPr>
              <p:cNvPr id="21566" name="Text Box 144"/>
              <p:cNvSpPr txBox="1"/>
              <p:nvPr/>
            </p:nvSpPr>
            <p:spPr>
              <a:xfrm>
                <a:off x="270" y="2198"/>
                <a:ext cx="210" cy="1498"/>
              </a:xfrm>
              <a:prstGeom prst="rect">
                <a:avLst/>
              </a:prstGeom>
              <a:noFill/>
              <a:ln w="9525">
                <a:noFill/>
              </a:ln>
            </p:spPr>
            <p:txBody>
              <a:bodyPr wrap="none" lIns="90000" tIns="46800" rIns="90000" bIns="46800">
                <a:spAutoFit/>
              </a:bodyPr>
              <a:p>
                <a:pPr eaLnBrk="1" hangingPunct="1">
                  <a:lnSpc>
                    <a:spcPct val="125000"/>
                  </a:lnSpc>
                </a:pPr>
                <a:r>
                  <a:rPr lang="en-US" altLang="zh-CN" sz="2400" b="0" dirty="0">
                    <a:latin typeface="Times New Roman" panose="02020603050405020304" pitchFamily="18" charset="0"/>
                  </a:rPr>
                  <a:t>0</a:t>
                </a:r>
                <a:endParaRPr lang="en-US" altLang="zh-CN" sz="2400" b="0" dirty="0">
                  <a:latin typeface="Times New Roman" panose="02020603050405020304" pitchFamily="18" charset="0"/>
                </a:endParaRPr>
              </a:p>
              <a:p>
                <a:pPr eaLnBrk="1" hangingPunct="1">
                  <a:lnSpc>
                    <a:spcPct val="125000"/>
                  </a:lnSpc>
                </a:pPr>
                <a:r>
                  <a:rPr lang="en-US" altLang="zh-CN" sz="2400" b="0" dirty="0">
                    <a:latin typeface="Times New Roman" panose="02020603050405020304" pitchFamily="18" charset="0"/>
                  </a:rPr>
                  <a:t>1</a:t>
                </a:r>
                <a:endParaRPr lang="en-US" altLang="zh-CN" sz="2400" b="0" dirty="0">
                  <a:latin typeface="Times New Roman" panose="02020603050405020304" pitchFamily="18" charset="0"/>
                </a:endParaRPr>
              </a:p>
              <a:p>
                <a:pPr eaLnBrk="1" hangingPunct="1">
                  <a:lnSpc>
                    <a:spcPct val="125000"/>
                  </a:lnSpc>
                </a:pPr>
                <a:r>
                  <a:rPr lang="en-US" altLang="zh-CN" sz="2400" b="0" dirty="0">
                    <a:latin typeface="Times New Roman" panose="02020603050405020304" pitchFamily="18" charset="0"/>
                  </a:rPr>
                  <a:t>2</a:t>
                </a:r>
                <a:endParaRPr lang="en-US" altLang="zh-CN" sz="2400" b="0" dirty="0">
                  <a:latin typeface="Times New Roman" panose="02020603050405020304" pitchFamily="18" charset="0"/>
                </a:endParaRPr>
              </a:p>
              <a:p>
                <a:pPr eaLnBrk="1" hangingPunct="1">
                  <a:lnSpc>
                    <a:spcPct val="125000"/>
                  </a:lnSpc>
                </a:pPr>
                <a:r>
                  <a:rPr lang="en-US" altLang="zh-CN" sz="2400" b="0" dirty="0">
                    <a:latin typeface="Times New Roman" panose="02020603050405020304" pitchFamily="18" charset="0"/>
                  </a:rPr>
                  <a:t>3</a:t>
                </a:r>
                <a:endParaRPr lang="en-US" altLang="zh-CN" sz="2400" b="0" dirty="0">
                  <a:latin typeface="Times New Roman" panose="02020603050405020304" pitchFamily="18" charset="0"/>
                </a:endParaRPr>
              </a:p>
              <a:p>
                <a:pPr eaLnBrk="1" hangingPunct="1">
                  <a:lnSpc>
                    <a:spcPct val="125000"/>
                  </a:lnSpc>
                </a:pPr>
                <a:r>
                  <a:rPr lang="en-US" altLang="zh-CN" sz="2400" b="0" dirty="0">
                    <a:latin typeface="Times New Roman" panose="02020603050405020304" pitchFamily="18" charset="0"/>
                  </a:rPr>
                  <a:t>4</a:t>
                </a:r>
                <a:endParaRPr lang="en-US" altLang="zh-CN" sz="2400" b="0" dirty="0">
                  <a:latin typeface="Times New Roman" panose="02020603050405020304" pitchFamily="18" charset="0"/>
                </a:endParaRPr>
              </a:p>
            </p:txBody>
          </p:sp>
        </p:grpSp>
      </p:grpSp>
      <p:grpSp>
        <p:nvGrpSpPr>
          <p:cNvPr id="54420" name="Group 148"/>
          <p:cNvGrpSpPr/>
          <p:nvPr/>
        </p:nvGrpSpPr>
        <p:grpSpPr>
          <a:xfrm>
            <a:off x="6659563" y="765175"/>
            <a:ext cx="2089150" cy="1511300"/>
            <a:chOff x="288" y="2019"/>
            <a:chExt cx="1488" cy="957"/>
          </a:xfrm>
        </p:grpSpPr>
        <p:sp>
          <p:nvSpPr>
            <p:cNvPr id="21522" name="Oval 149"/>
            <p:cNvSpPr/>
            <p:nvPr/>
          </p:nvSpPr>
          <p:spPr>
            <a:xfrm>
              <a:off x="1056" y="2352"/>
              <a:ext cx="340" cy="340"/>
            </a:xfrm>
            <a:prstGeom prst="ellipse">
              <a:avLst/>
            </a:prstGeom>
            <a:noFill/>
            <a:ln w="28575" cap="flat" cmpd="sng">
              <a:solidFill>
                <a:schemeClr val="tx1"/>
              </a:solidFill>
              <a:prstDash val="solid"/>
              <a:headEnd type="none" w="med" len="med"/>
              <a:tailEnd type="none" w="med" len="med"/>
            </a:ln>
          </p:spPr>
          <p:txBody>
            <a:bodyPr lIns="0" tIns="0" rIns="0" bIns="0" anchor="ctr" anchorCtr="0"/>
            <a:p>
              <a:pPr algn="ctr" eaLnBrk="1" hangingPunct="1"/>
              <a:r>
                <a:rPr lang="en-US" altLang="zh-CN" sz="1400" b="0" dirty="0">
                  <a:latin typeface="Times New Roman" panose="02020603050405020304" pitchFamily="18" charset="0"/>
                </a:rPr>
                <a:t>V</a:t>
              </a:r>
              <a:r>
                <a:rPr lang="en-US" altLang="zh-CN" sz="2000" b="0" baseline="-25000" dirty="0">
                  <a:latin typeface="Times New Roman" panose="02020603050405020304" pitchFamily="18" charset="0"/>
                </a:rPr>
                <a:t>3</a:t>
              </a:r>
              <a:endParaRPr lang="en-US" altLang="zh-CN" sz="2000" b="0" baseline="-25000" dirty="0">
                <a:latin typeface="Times New Roman" panose="02020603050405020304" pitchFamily="18" charset="0"/>
              </a:endParaRPr>
            </a:p>
          </p:txBody>
        </p:sp>
        <p:sp>
          <p:nvSpPr>
            <p:cNvPr id="21523" name="Oval 150"/>
            <p:cNvSpPr/>
            <p:nvPr/>
          </p:nvSpPr>
          <p:spPr>
            <a:xfrm>
              <a:off x="672" y="2029"/>
              <a:ext cx="340" cy="340"/>
            </a:xfrm>
            <a:prstGeom prst="ellipse">
              <a:avLst/>
            </a:prstGeom>
            <a:noFill/>
            <a:ln w="28575" cap="flat" cmpd="sng">
              <a:solidFill>
                <a:schemeClr val="tx1"/>
              </a:solidFill>
              <a:prstDash val="solid"/>
              <a:headEnd type="none" w="med" len="med"/>
              <a:tailEnd type="none" w="med" len="med"/>
            </a:ln>
          </p:spPr>
          <p:txBody>
            <a:bodyPr lIns="0" tIns="0" rIns="0" bIns="0" anchor="ctr" anchorCtr="0"/>
            <a:p>
              <a:pPr algn="ctr" eaLnBrk="1" hangingPunct="1"/>
              <a:r>
                <a:rPr lang="en-US" altLang="zh-CN" sz="1400" b="0" dirty="0">
                  <a:latin typeface="Times New Roman" panose="02020603050405020304" pitchFamily="18" charset="0"/>
                </a:rPr>
                <a:t>V</a:t>
              </a:r>
              <a:r>
                <a:rPr lang="en-US" altLang="zh-CN" b="0" baseline="-25000" dirty="0">
                  <a:latin typeface="Times New Roman" panose="02020603050405020304" pitchFamily="18" charset="0"/>
                </a:rPr>
                <a:t>1</a:t>
              </a:r>
              <a:endParaRPr lang="en-US" altLang="zh-CN" b="0" baseline="-25000" dirty="0">
                <a:latin typeface="Times New Roman" panose="02020603050405020304" pitchFamily="18" charset="0"/>
              </a:endParaRPr>
            </a:p>
          </p:txBody>
        </p:sp>
        <p:sp>
          <p:nvSpPr>
            <p:cNvPr id="21524" name="Oval 151"/>
            <p:cNvSpPr/>
            <p:nvPr/>
          </p:nvSpPr>
          <p:spPr>
            <a:xfrm>
              <a:off x="672" y="2636"/>
              <a:ext cx="340" cy="340"/>
            </a:xfrm>
            <a:prstGeom prst="ellipse">
              <a:avLst/>
            </a:prstGeom>
            <a:noFill/>
            <a:ln w="28575" cap="flat" cmpd="sng">
              <a:solidFill>
                <a:schemeClr val="tx1"/>
              </a:solidFill>
              <a:prstDash val="solid"/>
              <a:headEnd type="none" w="med" len="med"/>
              <a:tailEnd type="none" w="med" len="med"/>
            </a:ln>
          </p:spPr>
          <p:txBody>
            <a:bodyPr lIns="0" tIns="0" rIns="0" bIns="0" anchor="ctr" anchorCtr="0"/>
            <a:p>
              <a:pPr algn="ctr" eaLnBrk="1" hangingPunct="1"/>
              <a:r>
                <a:rPr lang="en-US" altLang="zh-CN" sz="1400" b="0" dirty="0">
                  <a:latin typeface="Times New Roman" panose="02020603050405020304" pitchFamily="18" charset="0"/>
                </a:rPr>
                <a:t>V</a:t>
              </a:r>
              <a:r>
                <a:rPr lang="en-US" altLang="zh-CN" b="0" baseline="-25000" dirty="0">
                  <a:latin typeface="Times New Roman" panose="02020603050405020304" pitchFamily="18" charset="0"/>
                </a:rPr>
                <a:t>4</a:t>
              </a:r>
              <a:endParaRPr lang="en-US" altLang="zh-CN" b="0" baseline="-25000" dirty="0">
                <a:latin typeface="Times New Roman" panose="02020603050405020304" pitchFamily="18" charset="0"/>
              </a:endParaRPr>
            </a:p>
          </p:txBody>
        </p:sp>
        <p:sp>
          <p:nvSpPr>
            <p:cNvPr id="21525" name="Oval 152"/>
            <p:cNvSpPr/>
            <p:nvPr/>
          </p:nvSpPr>
          <p:spPr>
            <a:xfrm>
              <a:off x="1436" y="2636"/>
              <a:ext cx="340" cy="340"/>
            </a:xfrm>
            <a:prstGeom prst="ellipse">
              <a:avLst/>
            </a:prstGeom>
            <a:noFill/>
            <a:ln w="28575" cap="flat" cmpd="sng">
              <a:solidFill>
                <a:schemeClr val="tx1"/>
              </a:solidFill>
              <a:prstDash val="solid"/>
              <a:headEnd type="none" w="med" len="med"/>
              <a:tailEnd type="none" w="med" len="med"/>
            </a:ln>
          </p:spPr>
          <p:txBody>
            <a:bodyPr lIns="0" tIns="0" rIns="0" bIns="0" anchor="ctr" anchorCtr="0"/>
            <a:p>
              <a:pPr algn="ctr" eaLnBrk="1" hangingPunct="1"/>
              <a:r>
                <a:rPr lang="en-US" altLang="zh-CN" sz="1400" b="0" dirty="0">
                  <a:latin typeface="Times New Roman" panose="02020603050405020304" pitchFamily="18" charset="0"/>
                </a:rPr>
                <a:t>V</a:t>
              </a:r>
              <a:r>
                <a:rPr lang="en-US" altLang="zh-CN" sz="2000" b="0" baseline="-25000" dirty="0">
                  <a:latin typeface="Times New Roman" panose="02020603050405020304" pitchFamily="18" charset="0"/>
                </a:rPr>
                <a:t>5</a:t>
              </a:r>
              <a:endParaRPr lang="en-US" altLang="zh-CN" sz="2000" b="0" baseline="-25000" dirty="0">
                <a:latin typeface="Times New Roman" panose="02020603050405020304" pitchFamily="18" charset="0"/>
              </a:endParaRPr>
            </a:p>
          </p:txBody>
        </p:sp>
        <p:sp>
          <p:nvSpPr>
            <p:cNvPr id="21526" name="Oval 153"/>
            <p:cNvSpPr/>
            <p:nvPr/>
          </p:nvSpPr>
          <p:spPr>
            <a:xfrm>
              <a:off x="1433" y="2019"/>
              <a:ext cx="340" cy="340"/>
            </a:xfrm>
            <a:prstGeom prst="ellipse">
              <a:avLst/>
            </a:prstGeom>
            <a:noFill/>
            <a:ln w="28575" cap="flat" cmpd="sng">
              <a:solidFill>
                <a:schemeClr val="tx1"/>
              </a:solidFill>
              <a:prstDash val="solid"/>
              <a:headEnd type="none" w="med" len="med"/>
              <a:tailEnd type="none" w="med" len="med"/>
            </a:ln>
          </p:spPr>
          <p:txBody>
            <a:bodyPr lIns="0" tIns="0" rIns="0" bIns="0" anchor="ctr" anchorCtr="0"/>
            <a:p>
              <a:pPr algn="ctr" eaLnBrk="1" hangingPunct="1"/>
              <a:r>
                <a:rPr lang="en-US" altLang="zh-CN" sz="1400" b="0" dirty="0">
                  <a:latin typeface="Times New Roman" panose="02020603050405020304" pitchFamily="18" charset="0"/>
                </a:rPr>
                <a:t>V</a:t>
              </a:r>
              <a:r>
                <a:rPr lang="en-US" altLang="zh-CN" b="0" baseline="-25000" dirty="0">
                  <a:latin typeface="Times New Roman" panose="02020603050405020304" pitchFamily="18" charset="0"/>
                </a:rPr>
                <a:t>2</a:t>
              </a:r>
              <a:endParaRPr lang="en-US" altLang="zh-CN" b="0" baseline="-25000" dirty="0">
                <a:latin typeface="Times New Roman" panose="02020603050405020304" pitchFamily="18" charset="0"/>
              </a:endParaRPr>
            </a:p>
          </p:txBody>
        </p:sp>
        <p:sp>
          <p:nvSpPr>
            <p:cNvPr id="21527" name="Line 154"/>
            <p:cNvSpPr/>
            <p:nvPr/>
          </p:nvSpPr>
          <p:spPr>
            <a:xfrm>
              <a:off x="1008" y="2208"/>
              <a:ext cx="432" cy="0"/>
            </a:xfrm>
            <a:prstGeom prst="line">
              <a:avLst/>
            </a:prstGeom>
            <a:ln w="28575" cap="flat" cmpd="sng">
              <a:solidFill>
                <a:schemeClr val="tx1"/>
              </a:solidFill>
              <a:prstDash val="solid"/>
              <a:headEnd type="none" w="med" len="med"/>
              <a:tailEnd type="none" w="med" len="med"/>
            </a:ln>
          </p:spPr>
        </p:sp>
        <p:sp>
          <p:nvSpPr>
            <p:cNvPr id="21528" name="Line 155"/>
            <p:cNvSpPr/>
            <p:nvPr/>
          </p:nvSpPr>
          <p:spPr>
            <a:xfrm>
              <a:off x="816" y="2352"/>
              <a:ext cx="0" cy="288"/>
            </a:xfrm>
            <a:prstGeom prst="line">
              <a:avLst/>
            </a:prstGeom>
            <a:ln w="28575" cap="flat" cmpd="sng">
              <a:solidFill>
                <a:schemeClr val="tx1"/>
              </a:solidFill>
              <a:prstDash val="solid"/>
              <a:headEnd type="none" w="med" len="med"/>
              <a:tailEnd type="none" w="med" len="med"/>
            </a:ln>
          </p:spPr>
        </p:sp>
        <p:sp>
          <p:nvSpPr>
            <p:cNvPr id="21529" name="Line 156"/>
            <p:cNvSpPr/>
            <p:nvPr/>
          </p:nvSpPr>
          <p:spPr>
            <a:xfrm flipH="1">
              <a:off x="1344" y="2304"/>
              <a:ext cx="96" cy="96"/>
            </a:xfrm>
            <a:prstGeom prst="line">
              <a:avLst/>
            </a:prstGeom>
            <a:ln w="28575" cap="flat" cmpd="sng">
              <a:solidFill>
                <a:schemeClr val="tx1"/>
              </a:solidFill>
              <a:prstDash val="solid"/>
              <a:headEnd type="none" w="med" len="med"/>
              <a:tailEnd type="none" w="med" len="med"/>
            </a:ln>
          </p:spPr>
        </p:sp>
        <p:sp>
          <p:nvSpPr>
            <p:cNvPr id="21530" name="Line 157"/>
            <p:cNvSpPr/>
            <p:nvPr/>
          </p:nvSpPr>
          <p:spPr>
            <a:xfrm flipH="1">
              <a:off x="960" y="2592"/>
              <a:ext cx="96" cy="96"/>
            </a:xfrm>
            <a:prstGeom prst="line">
              <a:avLst/>
            </a:prstGeom>
            <a:ln w="28575" cap="flat" cmpd="sng">
              <a:solidFill>
                <a:schemeClr val="tx1"/>
              </a:solidFill>
              <a:prstDash val="solid"/>
              <a:headEnd type="none" w="med" len="med"/>
              <a:tailEnd type="none" w="med" len="med"/>
            </a:ln>
          </p:spPr>
        </p:sp>
        <p:sp>
          <p:nvSpPr>
            <p:cNvPr id="21531" name="Line 158"/>
            <p:cNvSpPr/>
            <p:nvPr/>
          </p:nvSpPr>
          <p:spPr>
            <a:xfrm>
              <a:off x="1584" y="2352"/>
              <a:ext cx="0" cy="288"/>
            </a:xfrm>
            <a:prstGeom prst="line">
              <a:avLst/>
            </a:prstGeom>
            <a:ln w="28575" cap="flat" cmpd="sng">
              <a:solidFill>
                <a:schemeClr val="tx1"/>
              </a:solidFill>
              <a:prstDash val="solid"/>
              <a:headEnd type="none" w="med" len="med"/>
              <a:tailEnd type="none" w="med" len="med"/>
            </a:ln>
          </p:spPr>
        </p:sp>
        <p:sp>
          <p:nvSpPr>
            <p:cNvPr id="21532" name="Line 159"/>
            <p:cNvSpPr/>
            <p:nvPr/>
          </p:nvSpPr>
          <p:spPr>
            <a:xfrm flipH="1" flipV="1">
              <a:off x="1344" y="2640"/>
              <a:ext cx="96" cy="96"/>
            </a:xfrm>
            <a:prstGeom prst="line">
              <a:avLst/>
            </a:prstGeom>
            <a:ln w="28575" cap="flat" cmpd="sng">
              <a:solidFill>
                <a:schemeClr val="tx1"/>
              </a:solidFill>
              <a:prstDash val="solid"/>
              <a:headEnd type="none" w="med" len="med"/>
              <a:tailEnd type="none" w="med" len="med"/>
            </a:ln>
          </p:spPr>
        </p:sp>
        <p:sp>
          <p:nvSpPr>
            <p:cNvPr id="21533" name="Text Box 160"/>
            <p:cNvSpPr txBox="1"/>
            <p:nvPr/>
          </p:nvSpPr>
          <p:spPr>
            <a:xfrm>
              <a:off x="288" y="2400"/>
              <a:ext cx="395" cy="290"/>
            </a:xfrm>
            <a:prstGeom prst="rect">
              <a:avLst/>
            </a:prstGeom>
            <a:noFill/>
            <a:ln w="28575">
              <a:noFill/>
            </a:ln>
          </p:spPr>
          <p:txBody>
            <a:bodyPr wrap="none" lIns="90000" tIns="46800" rIns="90000" bIns="46800">
              <a:spAutoFit/>
            </a:bodyPr>
            <a:p>
              <a:pPr eaLnBrk="1" hangingPunct="1"/>
              <a:r>
                <a:rPr lang="en-US" altLang="zh-CN" sz="2400" b="0" dirty="0">
                  <a:latin typeface="Times New Roman" panose="02020603050405020304" pitchFamily="18" charset="0"/>
                </a:rPr>
                <a:t>G1</a:t>
              </a:r>
              <a:endParaRPr lang="en-US" altLang="zh-CN" sz="2400" b="0" dirty="0">
                <a:latin typeface="Times New Roman" panose="02020603050405020304" pitchFamily="18" charset="0"/>
              </a:endParaRPr>
            </a:p>
          </p:txBody>
        </p:sp>
      </p:grpSp>
      <p:grpSp>
        <p:nvGrpSpPr>
          <p:cNvPr id="54433" name="Group 161"/>
          <p:cNvGrpSpPr/>
          <p:nvPr/>
        </p:nvGrpSpPr>
        <p:grpSpPr>
          <a:xfrm>
            <a:off x="5219700" y="2276475"/>
            <a:ext cx="2022475" cy="1423988"/>
            <a:chOff x="288" y="627"/>
            <a:chExt cx="1488" cy="957"/>
          </a:xfrm>
        </p:grpSpPr>
        <p:sp>
          <p:nvSpPr>
            <p:cNvPr id="21513" name="Oval 162"/>
            <p:cNvSpPr/>
            <p:nvPr/>
          </p:nvSpPr>
          <p:spPr>
            <a:xfrm>
              <a:off x="672" y="637"/>
              <a:ext cx="340" cy="340"/>
            </a:xfrm>
            <a:prstGeom prst="ellipse">
              <a:avLst/>
            </a:prstGeom>
            <a:noFill/>
            <a:ln w="28575" cap="flat" cmpd="sng">
              <a:solidFill>
                <a:schemeClr val="tx1"/>
              </a:solidFill>
              <a:prstDash val="solid"/>
              <a:headEnd type="none" w="med" len="med"/>
              <a:tailEnd type="none" w="med" len="med"/>
            </a:ln>
          </p:spPr>
          <p:txBody>
            <a:bodyPr lIns="0" tIns="0" rIns="0" bIns="0" anchor="ctr" anchorCtr="0"/>
            <a:p>
              <a:pPr algn="ctr" eaLnBrk="1" hangingPunct="1"/>
              <a:r>
                <a:rPr lang="en-US" altLang="zh-CN" sz="1400" b="0" dirty="0">
                  <a:latin typeface="Times New Roman" panose="02020603050405020304" pitchFamily="18" charset="0"/>
                </a:rPr>
                <a:t>V</a:t>
              </a:r>
              <a:r>
                <a:rPr lang="en-US" altLang="zh-CN" b="0" baseline="-25000" dirty="0">
                  <a:latin typeface="Times New Roman" panose="02020603050405020304" pitchFamily="18" charset="0"/>
                </a:rPr>
                <a:t>1</a:t>
              </a:r>
              <a:endParaRPr lang="en-US" altLang="zh-CN" b="0" baseline="-25000" dirty="0">
                <a:latin typeface="Times New Roman" panose="02020603050405020304" pitchFamily="18" charset="0"/>
              </a:endParaRPr>
            </a:p>
          </p:txBody>
        </p:sp>
        <p:sp>
          <p:nvSpPr>
            <p:cNvPr id="21514" name="Oval 163"/>
            <p:cNvSpPr/>
            <p:nvPr/>
          </p:nvSpPr>
          <p:spPr>
            <a:xfrm>
              <a:off x="672" y="1244"/>
              <a:ext cx="340" cy="340"/>
            </a:xfrm>
            <a:prstGeom prst="ellipse">
              <a:avLst/>
            </a:prstGeom>
            <a:noFill/>
            <a:ln w="28575" cap="flat" cmpd="sng">
              <a:solidFill>
                <a:schemeClr val="tx1"/>
              </a:solidFill>
              <a:prstDash val="solid"/>
              <a:headEnd type="none" w="med" len="med"/>
              <a:tailEnd type="none" w="med" len="med"/>
            </a:ln>
          </p:spPr>
          <p:txBody>
            <a:bodyPr lIns="0" tIns="0" rIns="0" bIns="0" anchor="ctr" anchorCtr="0"/>
            <a:p>
              <a:pPr algn="ctr" eaLnBrk="1" hangingPunct="1"/>
              <a:r>
                <a:rPr lang="en-US" altLang="zh-CN" sz="1400" b="0" dirty="0">
                  <a:latin typeface="Times New Roman" panose="02020603050405020304" pitchFamily="18" charset="0"/>
                </a:rPr>
                <a:t>V</a:t>
              </a:r>
              <a:r>
                <a:rPr lang="en-US" altLang="zh-CN" b="0" baseline="-25000" dirty="0">
                  <a:latin typeface="Times New Roman" panose="02020603050405020304" pitchFamily="18" charset="0"/>
                </a:rPr>
                <a:t>3</a:t>
              </a:r>
              <a:endParaRPr lang="en-US" altLang="zh-CN" b="0" baseline="-25000" dirty="0">
                <a:latin typeface="Times New Roman" panose="02020603050405020304" pitchFamily="18" charset="0"/>
              </a:endParaRPr>
            </a:p>
          </p:txBody>
        </p:sp>
        <p:sp>
          <p:nvSpPr>
            <p:cNvPr id="21515" name="Oval 164"/>
            <p:cNvSpPr/>
            <p:nvPr/>
          </p:nvSpPr>
          <p:spPr>
            <a:xfrm>
              <a:off x="1436" y="1244"/>
              <a:ext cx="340" cy="340"/>
            </a:xfrm>
            <a:prstGeom prst="ellipse">
              <a:avLst/>
            </a:prstGeom>
            <a:noFill/>
            <a:ln w="28575" cap="flat" cmpd="sng">
              <a:solidFill>
                <a:schemeClr val="tx1"/>
              </a:solidFill>
              <a:prstDash val="solid"/>
              <a:headEnd type="none" w="med" len="med"/>
              <a:tailEnd type="none" w="med" len="med"/>
            </a:ln>
          </p:spPr>
          <p:txBody>
            <a:bodyPr lIns="0" tIns="0" rIns="0" bIns="0" anchor="ctr" anchorCtr="0"/>
            <a:p>
              <a:pPr algn="ctr" eaLnBrk="1" hangingPunct="1"/>
              <a:r>
                <a:rPr lang="en-US" altLang="zh-CN" sz="1400" b="0" dirty="0">
                  <a:latin typeface="Times New Roman" panose="02020603050405020304" pitchFamily="18" charset="0"/>
                </a:rPr>
                <a:t>V</a:t>
              </a:r>
              <a:r>
                <a:rPr lang="en-US" altLang="zh-CN" sz="2000" b="0" baseline="-25000" dirty="0">
                  <a:latin typeface="Times New Roman" panose="02020603050405020304" pitchFamily="18" charset="0"/>
                </a:rPr>
                <a:t>4</a:t>
              </a:r>
              <a:endParaRPr lang="en-US" altLang="zh-CN" sz="2000" b="0" baseline="-25000" dirty="0">
                <a:latin typeface="Times New Roman" panose="02020603050405020304" pitchFamily="18" charset="0"/>
              </a:endParaRPr>
            </a:p>
          </p:txBody>
        </p:sp>
        <p:sp>
          <p:nvSpPr>
            <p:cNvPr id="21516" name="Oval 165"/>
            <p:cNvSpPr/>
            <p:nvPr/>
          </p:nvSpPr>
          <p:spPr>
            <a:xfrm>
              <a:off x="1433" y="627"/>
              <a:ext cx="340" cy="340"/>
            </a:xfrm>
            <a:prstGeom prst="ellipse">
              <a:avLst/>
            </a:prstGeom>
            <a:noFill/>
            <a:ln w="28575" cap="flat" cmpd="sng">
              <a:solidFill>
                <a:schemeClr val="tx1"/>
              </a:solidFill>
              <a:prstDash val="solid"/>
              <a:headEnd type="none" w="med" len="med"/>
              <a:tailEnd type="none" w="med" len="med"/>
            </a:ln>
          </p:spPr>
          <p:txBody>
            <a:bodyPr lIns="0" tIns="0" rIns="0" bIns="0" anchor="ctr" anchorCtr="0"/>
            <a:p>
              <a:pPr algn="ctr" eaLnBrk="1" hangingPunct="1"/>
              <a:r>
                <a:rPr lang="en-US" altLang="zh-CN" sz="1400" b="0" dirty="0">
                  <a:latin typeface="Times New Roman" panose="02020603050405020304" pitchFamily="18" charset="0"/>
                </a:rPr>
                <a:t>V</a:t>
              </a:r>
              <a:r>
                <a:rPr lang="en-US" altLang="zh-CN" b="0" baseline="-25000" dirty="0">
                  <a:latin typeface="Times New Roman" panose="02020603050405020304" pitchFamily="18" charset="0"/>
                </a:rPr>
                <a:t>2</a:t>
              </a:r>
              <a:endParaRPr lang="en-US" altLang="zh-CN" b="0" baseline="-25000" dirty="0">
                <a:latin typeface="Times New Roman" panose="02020603050405020304" pitchFamily="18" charset="0"/>
              </a:endParaRPr>
            </a:p>
          </p:txBody>
        </p:sp>
        <p:sp>
          <p:nvSpPr>
            <p:cNvPr id="21517" name="Line 166"/>
            <p:cNvSpPr/>
            <p:nvPr/>
          </p:nvSpPr>
          <p:spPr>
            <a:xfrm>
              <a:off x="1008" y="819"/>
              <a:ext cx="432" cy="0"/>
            </a:xfrm>
            <a:prstGeom prst="line">
              <a:avLst/>
            </a:prstGeom>
            <a:ln w="28575" cap="flat" cmpd="sng">
              <a:solidFill>
                <a:schemeClr val="tx1"/>
              </a:solidFill>
              <a:prstDash val="solid"/>
              <a:headEnd type="none" w="med" len="med"/>
              <a:tailEnd type="triangle" w="med" len="med"/>
            </a:ln>
          </p:spPr>
        </p:sp>
        <p:sp>
          <p:nvSpPr>
            <p:cNvPr id="21518" name="Line 167"/>
            <p:cNvSpPr/>
            <p:nvPr/>
          </p:nvSpPr>
          <p:spPr>
            <a:xfrm>
              <a:off x="816" y="963"/>
              <a:ext cx="0" cy="288"/>
            </a:xfrm>
            <a:prstGeom prst="line">
              <a:avLst/>
            </a:prstGeom>
            <a:ln w="28575" cap="flat" cmpd="sng">
              <a:solidFill>
                <a:schemeClr val="tx1"/>
              </a:solidFill>
              <a:prstDash val="solid"/>
              <a:headEnd type="none" w="med" len="med"/>
              <a:tailEnd type="triangle" w="med" len="med"/>
            </a:ln>
          </p:spPr>
        </p:sp>
        <p:sp>
          <p:nvSpPr>
            <p:cNvPr id="21519" name="Line 168"/>
            <p:cNvSpPr/>
            <p:nvPr/>
          </p:nvSpPr>
          <p:spPr>
            <a:xfrm>
              <a:off x="1008" y="1395"/>
              <a:ext cx="432" cy="0"/>
            </a:xfrm>
            <a:prstGeom prst="line">
              <a:avLst/>
            </a:prstGeom>
            <a:ln w="28575" cap="flat" cmpd="sng">
              <a:solidFill>
                <a:schemeClr val="tx1"/>
              </a:solidFill>
              <a:prstDash val="solid"/>
              <a:headEnd type="none" w="med" len="med"/>
              <a:tailEnd type="triangle" w="med" len="med"/>
            </a:ln>
          </p:spPr>
        </p:sp>
        <p:sp>
          <p:nvSpPr>
            <p:cNvPr id="21520" name="Line 169"/>
            <p:cNvSpPr/>
            <p:nvPr/>
          </p:nvSpPr>
          <p:spPr>
            <a:xfrm flipH="1" flipV="1">
              <a:off x="960" y="915"/>
              <a:ext cx="528" cy="384"/>
            </a:xfrm>
            <a:prstGeom prst="line">
              <a:avLst/>
            </a:prstGeom>
            <a:ln w="28575" cap="flat" cmpd="sng">
              <a:solidFill>
                <a:schemeClr val="tx1"/>
              </a:solidFill>
              <a:prstDash val="solid"/>
              <a:headEnd type="none" w="med" len="med"/>
              <a:tailEnd type="triangle" w="med" len="med"/>
            </a:ln>
          </p:spPr>
        </p:sp>
        <p:sp>
          <p:nvSpPr>
            <p:cNvPr id="21521" name="Text Box 170"/>
            <p:cNvSpPr txBox="1"/>
            <p:nvPr/>
          </p:nvSpPr>
          <p:spPr>
            <a:xfrm>
              <a:off x="288" y="960"/>
              <a:ext cx="408" cy="307"/>
            </a:xfrm>
            <a:prstGeom prst="rect">
              <a:avLst/>
            </a:prstGeom>
            <a:noFill/>
            <a:ln w="28575">
              <a:noFill/>
            </a:ln>
          </p:spPr>
          <p:txBody>
            <a:bodyPr wrap="none" lIns="90000" tIns="46800" rIns="90000" bIns="46800">
              <a:spAutoFit/>
            </a:bodyPr>
            <a:p>
              <a:pPr eaLnBrk="1" hangingPunct="1"/>
              <a:r>
                <a:rPr lang="en-US" altLang="zh-CN" sz="2400" b="0" dirty="0">
                  <a:latin typeface="Times New Roman" panose="02020603050405020304" pitchFamily="18" charset="0"/>
                </a:rPr>
                <a:t>G2</a:t>
              </a:r>
              <a:endParaRPr lang="en-US" altLang="zh-CN" sz="2400" b="0" dirty="0">
                <a:latin typeface="Times New Roman" panose="02020603050405020304" pitchFamily="18" charset="0"/>
              </a:endParaRPr>
            </a:p>
          </p:txBody>
        </p:sp>
      </p:grpSp>
      <p:sp>
        <p:nvSpPr>
          <p:cNvPr id="54447" name="Text Box 175"/>
          <p:cNvSpPr txBox="1"/>
          <p:nvPr/>
        </p:nvSpPr>
        <p:spPr>
          <a:xfrm>
            <a:off x="4481513" y="4868863"/>
            <a:ext cx="688975" cy="701675"/>
          </a:xfrm>
          <a:prstGeom prst="rect">
            <a:avLst/>
          </a:prstGeom>
          <a:noFill/>
          <a:ln w="9525">
            <a:noFill/>
          </a:ln>
        </p:spPr>
        <p:txBody>
          <a:bodyPr wrap="none" lIns="90000" tIns="46800" rIns="90000" bIns="46800">
            <a:spAutoFit/>
          </a:bodyPr>
          <a:p>
            <a:pPr eaLnBrk="1" hangingPunct="1"/>
            <a:r>
              <a:rPr lang="zh-CN" altLang="en-US" sz="4000" b="0" dirty="0">
                <a:latin typeface="Times New Roman" panose="02020603050405020304" pitchFamily="18" charset="0"/>
              </a:rPr>
              <a:t>＋</a:t>
            </a:r>
            <a:endParaRPr lang="zh-CN" altLang="en-US" sz="4000" b="0" dirty="0">
              <a:latin typeface="Times New Roman" panose="02020603050405020304" pitchFamily="18" charset="0"/>
            </a:endParaRPr>
          </a:p>
        </p:txBody>
      </p:sp>
      <p:sp>
        <p:nvSpPr>
          <p:cNvPr id="21512" name="Text Box 177"/>
          <p:cNvSpPr txBox="1"/>
          <p:nvPr/>
        </p:nvSpPr>
        <p:spPr>
          <a:xfrm>
            <a:off x="395288" y="522288"/>
            <a:ext cx="6575425" cy="457200"/>
          </a:xfrm>
          <a:prstGeom prst="rect">
            <a:avLst/>
          </a:prstGeom>
          <a:noFill/>
          <a:ln w="9525">
            <a:noFill/>
          </a:ln>
        </p:spPr>
        <p:txBody>
          <a:bodyPr wrap="none" lIns="90000" tIns="46800" rIns="90000" bIns="46800">
            <a:spAutoFit/>
          </a:bodyPr>
          <a:p>
            <a:pPr eaLnBrk="1" hangingPunct="1"/>
            <a:r>
              <a:rPr lang="en-US" altLang="zh-CN" sz="2400" dirty="0">
                <a:solidFill>
                  <a:srgbClr val="0000FF"/>
                </a:solidFill>
                <a:latin typeface="Times New Roman" panose="02020603050405020304" pitchFamily="18" charset="0"/>
              </a:rPr>
              <a:t>2</a:t>
            </a:r>
            <a:r>
              <a:rPr lang="zh-CN" altLang="en-US" sz="2400" dirty="0">
                <a:solidFill>
                  <a:srgbClr val="0000FF"/>
                </a:solidFill>
                <a:latin typeface="Times New Roman" panose="02020603050405020304" pitchFamily="18" charset="0"/>
              </a:rPr>
              <a:t>、图的链式存储</a:t>
            </a:r>
            <a:r>
              <a:rPr lang="en-US" altLang="zh-CN" sz="2400" dirty="0">
                <a:solidFill>
                  <a:srgbClr val="0000FF"/>
                </a:solidFill>
                <a:latin typeface="Times New Roman" panose="02020603050405020304" pitchFamily="18" charset="0"/>
              </a:rPr>
              <a:t>——</a:t>
            </a:r>
            <a:r>
              <a:rPr lang="zh-CN" altLang="en-US" sz="2400" dirty="0">
                <a:solidFill>
                  <a:srgbClr val="0000FF"/>
                </a:solidFill>
                <a:latin typeface="Times New Roman" panose="02020603050405020304" pitchFamily="18" charset="0"/>
              </a:rPr>
              <a:t>邻接表（</a:t>
            </a:r>
            <a:r>
              <a:rPr lang="en-US" altLang="zh-CN" sz="2400" dirty="0">
                <a:solidFill>
                  <a:srgbClr val="0000FF"/>
                </a:solidFill>
                <a:latin typeface="Times New Roman" panose="02020603050405020304" pitchFamily="18" charset="0"/>
              </a:rPr>
              <a:t>Adjacency List</a:t>
            </a:r>
            <a:r>
              <a:rPr lang="zh-CN" altLang="en-US" sz="2400" dirty="0">
                <a:solidFill>
                  <a:srgbClr val="0000FF"/>
                </a:solidFill>
                <a:latin typeface="Times New Roman" panose="02020603050405020304" pitchFamily="18" charset="0"/>
              </a:rPr>
              <a:t>）</a:t>
            </a:r>
            <a:endParaRPr lang="zh-CN" altLang="en-US" sz="2400" dirty="0">
              <a:solidFill>
                <a:srgbClr val="0000FF"/>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4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4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4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444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44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44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44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Text Box 4"/>
          <p:cNvSpPr txBox="1"/>
          <p:nvPr/>
        </p:nvSpPr>
        <p:spPr>
          <a:xfrm>
            <a:off x="595313" y="620713"/>
            <a:ext cx="3444875" cy="463550"/>
          </a:xfrm>
          <a:prstGeom prst="rect">
            <a:avLst/>
          </a:prstGeom>
          <a:noFill/>
          <a:ln w="9525">
            <a:noFill/>
          </a:ln>
        </p:spPr>
        <p:txBody>
          <a:bodyPr wrap="none" lIns="90000" tIns="46800" rIns="90000" bIns="46800">
            <a:spAutoFit/>
          </a:bodyPr>
          <a:p>
            <a:pPr eaLnBrk="1" hangingPunct="1"/>
            <a:r>
              <a:rPr lang="en-US" altLang="zh-CN" sz="2400" dirty="0">
                <a:solidFill>
                  <a:srgbClr val="0000FF"/>
                </a:solidFill>
                <a:latin typeface="Times New Roman" panose="02020603050405020304" pitchFamily="18" charset="0"/>
              </a:rPr>
              <a:t>2</a:t>
            </a:r>
            <a:r>
              <a:rPr lang="zh-CN" altLang="en-US" sz="2400" dirty="0">
                <a:solidFill>
                  <a:srgbClr val="0000FF"/>
                </a:solidFill>
                <a:latin typeface="Times New Roman" panose="02020603050405020304" pitchFamily="18" charset="0"/>
              </a:rPr>
              <a:t>、图的链式存储（续）</a:t>
            </a:r>
            <a:endParaRPr lang="zh-CN" altLang="en-US" sz="2400" dirty="0">
              <a:solidFill>
                <a:srgbClr val="0000FF"/>
              </a:solidFill>
              <a:latin typeface="Times New Roman" panose="02020603050405020304" pitchFamily="18" charset="0"/>
            </a:endParaRPr>
          </a:p>
        </p:txBody>
      </p:sp>
      <p:grpSp>
        <p:nvGrpSpPr>
          <p:cNvPr id="23555" name="Group 5"/>
          <p:cNvGrpSpPr/>
          <p:nvPr/>
        </p:nvGrpSpPr>
        <p:grpSpPr>
          <a:xfrm>
            <a:off x="5486400" y="1844675"/>
            <a:ext cx="3200400" cy="942975"/>
            <a:chOff x="672" y="768"/>
            <a:chExt cx="2016" cy="594"/>
          </a:xfrm>
        </p:grpSpPr>
        <p:grpSp>
          <p:nvGrpSpPr>
            <p:cNvPr id="23562" name="Group 6"/>
            <p:cNvGrpSpPr/>
            <p:nvPr/>
          </p:nvGrpSpPr>
          <p:grpSpPr>
            <a:xfrm>
              <a:off x="672" y="1056"/>
              <a:ext cx="2016" cy="306"/>
              <a:chOff x="672" y="1056"/>
              <a:chExt cx="2016" cy="306"/>
            </a:xfrm>
          </p:grpSpPr>
          <p:sp>
            <p:nvSpPr>
              <p:cNvPr id="23564" name="Text Box 7"/>
              <p:cNvSpPr txBox="1"/>
              <p:nvPr/>
            </p:nvSpPr>
            <p:spPr>
              <a:xfrm>
                <a:off x="672" y="1056"/>
                <a:ext cx="2016" cy="306"/>
              </a:xfrm>
              <a:prstGeom prst="rect">
                <a:avLst/>
              </a:prstGeom>
              <a:noFill/>
              <a:ln w="28575" cap="flat" cmpd="sng">
                <a:solidFill>
                  <a:schemeClr val="tx1"/>
                </a:solidFill>
                <a:prstDash val="solid"/>
                <a:miter/>
                <a:headEnd type="none" w="med" len="med"/>
                <a:tailEnd type="none" w="med" len="med"/>
              </a:ln>
            </p:spPr>
            <p:txBody>
              <a:bodyPr lIns="90000" tIns="46800" rIns="90000" bIns="46800">
                <a:spAutoFit/>
              </a:bodyPr>
              <a:p>
                <a:pPr eaLnBrk="1" hangingPunct="1">
                  <a:spcBef>
                    <a:spcPct val="50000"/>
                  </a:spcBef>
                </a:pPr>
                <a:r>
                  <a:rPr lang="en-US" altLang="zh-CN" sz="2400" b="0" dirty="0">
                    <a:latin typeface="Times New Roman" panose="02020603050405020304" pitchFamily="18" charset="0"/>
                  </a:rPr>
                  <a:t>Adjvex   nextarc     info</a:t>
                </a:r>
                <a:endParaRPr lang="en-US" altLang="zh-CN" sz="2400" b="0" dirty="0">
                  <a:latin typeface="Times New Roman" panose="02020603050405020304" pitchFamily="18" charset="0"/>
                </a:endParaRPr>
              </a:p>
            </p:txBody>
          </p:sp>
          <p:sp>
            <p:nvSpPr>
              <p:cNvPr id="23565" name="Line 8"/>
              <p:cNvSpPr/>
              <p:nvPr/>
            </p:nvSpPr>
            <p:spPr>
              <a:xfrm>
                <a:off x="1344" y="1056"/>
                <a:ext cx="0" cy="288"/>
              </a:xfrm>
              <a:prstGeom prst="line">
                <a:avLst/>
              </a:prstGeom>
              <a:ln w="28575" cap="flat" cmpd="sng">
                <a:solidFill>
                  <a:schemeClr val="tx1"/>
                </a:solidFill>
                <a:prstDash val="solid"/>
                <a:headEnd type="none" w="med" len="med"/>
                <a:tailEnd type="none" w="med" len="med"/>
              </a:ln>
            </p:spPr>
          </p:sp>
          <p:sp>
            <p:nvSpPr>
              <p:cNvPr id="23566" name="Line 9"/>
              <p:cNvSpPr/>
              <p:nvPr/>
            </p:nvSpPr>
            <p:spPr>
              <a:xfrm>
                <a:off x="2112" y="1056"/>
                <a:ext cx="0" cy="288"/>
              </a:xfrm>
              <a:prstGeom prst="line">
                <a:avLst/>
              </a:prstGeom>
              <a:ln w="28575" cap="flat" cmpd="sng">
                <a:solidFill>
                  <a:schemeClr val="tx1"/>
                </a:solidFill>
                <a:prstDash val="solid"/>
                <a:headEnd type="none" w="med" len="med"/>
                <a:tailEnd type="none" w="med" len="med"/>
              </a:ln>
            </p:spPr>
          </p:sp>
        </p:grpSp>
        <p:sp>
          <p:nvSpPr>
            <p:cNvPr id="23563" name="Text Box 10"/>
            <p:cNvSpPr txBox="1"/>
            <p:nvPr/>
          </p:nvSpPr>
          <p:spPr>
            <a:xfrm>
              <a:off x="1335" y="768"/>
              <a:ext cx="690" cy="288"/>
            </a:xfrm>
            <a:prstGeom prst="rect">
              <a:avLst/>
            </a:prstGeom>
            <a:noFill/>
            <a:ln w="9525">
              <a:noFill/>
            </a:ln>
          </p:spPr>
          <p:txBody>
            <a:bodyPr wrap="none" lIns="90000" tIns="46800" rIns="90000" bIns="46800">
              <a:spAutoFit/>
            </a:bodyPr>
            <a:p>
              <a:pPr eaLnBrk="1" hangingPunct="1"/>
              <a:r>
                <a:rPr lang="zh-CN" altLang="en-US" sz="2400" b="0" dirty="0">
                  <a:latin typeface="Times New Roman" panose="02020603050405020304" pitchFamily="18" charset="0"/>
                </a:rPr>
                <a:t>表结点</a:t>
              </a:r>
              <a:endParaRPr lang="zh-CN" altLang="en-US" sz="2400" b="0" dirty="0">
                <a:latin typeface="Times New Roman" panose="02020603050405020304" pitchFamily="18" charset="0"/>
              </a:endParaRPr>
            </a:p>
          </p:txBody>
        </p:sp>
      </p:grpSp>
      <p:grpSp>
        <p:nvGrpSpPr>
          <p:cNvPr id="23556" name="Group 11"/>
          <p:cNvGrpSpPr/>
          <p:nvPr/>
        </p:nvGrpSpPr>
        <p:grpSpPr>
          <a:xfrm>
            <a:off x="5867400" y="3808413"/>
            <a:ext cx="2438400" cy="942975"/>
            <a:chOff x="3072" y="768"/>
            <a:chExt cx="1536" cy="594"/>
          </a:xfrm>
        </p:grpSpPr>
        <p:grpSp>
          <p:nvGrpSpPr>
            <p:cNvPr id="23558" name="Group 12"/>
            <p:cNvGrpSpPr/>
            <p:nvPr/>
          </p:nvGrpSpPr>
          <p:grpSpPr>
            <a:xfrm>
              <a:off x="3072" y="1056"/>
              <a:ext cx="1536" cy="306"/>
              <a:chOff x="3072" y="1056"/>
              <a:chExt cx="1536" cy="306"/>
            </a:xfrm>
          </p:grpSpPr>
          <p:sp>
            <p:nvSpPr>
              <p:cNvPr id="23560" name="Text Box 13"/>
              <p:cNvSpPr txBox="1"/>
              <p:nvPr/>
            </p:nvSpPr>
            <p:spPr>
              <a:xfrm>
                <a:off x="3072" y="1056"/>
                <a:ext cx="1536" cy="306"/>
              </a:xfrm>
              <a:prstGeom prst="rect">
                <a:avLst/>
              </a:prstGeom>
              <a:noFill/>
              <a:ln w="28575" cap="flat" cmpd="sng">
                <a:solidFill>
                  <a:schemeClr val="tx1"/>
                </a:solidFill>
                <a:prstDash val="solid"/>
                <a:miter/>
                <a:headEnd type="none" w="med" len="med"/>
                <a:tailEnd type="none" w="med" len="med"/>
              </a:ln>
            </p:spPr>
            <p:txBody>
              <a:bodyPr lIns="90000" tIns="46800" rIns="90000" bIns="46800">
                <a:spAutoFit/>
              </a:bodyPr>
              <a:p>
                <a:pPr eaLnBrk="1" hangingPunct="1">
                  <a:spcBef>
                    <a:spcPct val="50000"/>
                  </a:spcBef>
                </a:pPr>
                <a:r>
                  <a:rPr lang="en-US" altLang="zh-CN" sz="2400" b="0" dirty="0">
                    <a:latin typeface="Times New Roman" panose="02020603050405020304" pitchFamily="18" charset="0"/>
                  </a:rPr>
                  <a:t>    data       firstarc</a:t>
                </a:r>
                <a:endParaRPr lang="en-US" altLang="zh-CN" sz="2400" b="0" dirty="0">
                  <a:latin typeface="Times New Roman" panose="02020603050405020304" pitchFamily="18" charset="0"/>
                </a:endParaRPr>
              </a:p>
            </p:txBody>
          </p:sp>
          <p:sp>
            <p:nvSpPr>
              <p:cNvPr id="23561" name="Line 14"/>
              <p:cNvSpPr/>
              <p:nvPr/>
            </p:nvSpPr>
            <p:spPr>
              <a:xfrm>
                <a:off x="3840" y="1056"/>
                <a:ext cx="0" cy="288"/>
              </a:xfrm>
              <a:prstGeom prst="line">
                <a:avLst/>
              </a:prstGeom>
              <a:ln w="28575" cap="flat" cmpd="sng">
                <a:solidFill>
                  <a:schemeClr val="tx1"/>
                </a:solidFill>
                <a:prstDash val="solid"/>
                <a:headEnd type="none" w="med" len="med"/>
                <a:tailEnd type="none" w="med" len="med"/>
              </a:ln>
            </p:spPr>
          </p:sp>
        </p:grpSp>
        <p:sp>
          <p:nvSpPr>
            <p:cNvPr id="23559" name="Text Box 15"/>
            <p:cNvSpPr txBox="1"/>
            <p:nvPr/>
          </p:nvSpPr>
          <p:spPr>
            <a:xfrm>
              <a:off x="3447" y="768"/>
              <a:ext cx="690" cy="288"/>
            </a:xfrm>
            <a:prstGeom prst="rect">
              <a:avLst/>
            </a:prstGeom>
            <a:noFill/>
            <a:ln w="9525">
              <a:noFill/>
            </a:ln>
          </p:spPr>
          <p:txBody>
            <a:bodyPr wrap="none" lIns="90000" tIns="46800" rIns="90000" bIns="46800">
              <a:spAutoFit/>
            </a:bodyPr>
            <a:p>
              <a:pPr eaLnBrk="1" hangingPunct="1"/>
              <a:r>
                <a:rPr lang="zh-CN" altLang="en-US" sz="2400" b="0" dirty="0">
                  <a:latin typeface="Times New Roman" panose="02020603050405020304" pitchFamily="18" charset="0"/>
                </a:rPr>
                <a:t>头结点</a:t>
              </a:r>
              <a:endParaRPr lang="zh-CN" altLang="en-US" sz="2400" b="0" dirty="0">
                <a:latin typeface="Times New Roman" panose="02020603050405020304" pitchFamily="18" charset="0"/>
              </a:endParaRPr>
            </a:p>
          </p:txBody>
        </p:sp>
      </p:grpSp>
      <p:sp>
        <p:nvSpPr>
          <p:cNvPr id="23557" name="Text Box 16"/>
          <p:cNvSpPr txBox="1"/>
          <p:nvPr/>
        </p:nvSpPr>
        <p:spPr>
          <a:xfrm>
            <a:off x="595313" y="1196975"/>
            <a:ext cx="4833937" cy="5326063"/>
          </a:xfrm>
          <a:prstGeom prst="rect">
            <a:avLst/>
          </a:prstGeom>
          <a:noFill/>
          <a:ln w="9525">
            <a:noFill/>
          </a:ln>
        </p:spPr>
        <p:txBody>
          <a:bodyPr wrap="none" lIns="90000" tIns="46800" rIns="90000" bIns="46800">
            <a:spAutoFit/>
          </a:bodyPr>
          <a:p>
            <a:pPr eaLnBrk="1" hangingPunct="1"/>
            <a:r>
              <a:rPr lang="en-US" altLang="zh-CN" sz="2000" dirty="0">
                <a:latin typeface="Times New Roman" panose="02020603050405020304" pitchFamily="18" charset="0"/>
              </a:rPr>
              <a:t>#define   </a:t>
            </a:r>
            <a:r>
              <a:rPr lang="en-US" altLang="zh-CN" sz="2000" i="1" dirty="0">
                <a:latin typeface="Times New Roman" panose="02020603050405020304" pitchFamily="18" charset="0"/>
              </a:rPr>
              <a:t>MAX_VERTEX_NUM</a:t>
            </a:r>
            <a:r>
              <a:rPr lang="en-US" altLang="zh-CN" sz="2000" dirty="0">
                <a:latin typeface="Times New Roman" panose="02020603050405020304" pitchFamily="18" charset="0"/>
              </a:rPr>
              <a:t>   20</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Typedef   struct   ArcNode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int                           adjvex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struct   ArcNode   *nextarc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InfoType               *info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a:t>
            </a:r>
            <a:r>
              <a:rPr lang="en-US" altLang="zh-CN" sz="2000" dirty="0">
                <a:solidFill>
                  <a:srgbClr val="0000FF"/>
                </a:solidFill>
                <a:latin typeface="Times New Roman" panose="02020603050405020304" pitchFamily="18" charset="0"/>
              </a:rPr>
              <a:t>ArcNode </a:t>
            </a: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a:p>
            <a:pPr eaLnBrk="1" hangingPunct="1"/>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Typedef   struct  Vnode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VertexType       data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ArcNode         *firstarc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Vnode, </a:t>
            </a:r>
            <a:r>
              <a:rPr lang="en-US" altLang="zh-CN" sz="2000" dirty="0">
                <a:solidFill>
                  <a:srgbClr val="0000FF"/>
                </a:solidFill>
                <a:latin typeface="Times New Roman" panose="02020603050405020304" pitchFamily="18" charset="0"/>
              </a:rPr>
              <a:t>AdjList</a:t>
            </a:r>
            <a:r>
              <a:rPr lang="en-US" altLang="zh-CN" sz="2000" dirty="0">
                <a:latin typeface="Times New Roman" panose="02020603050405020304" pitchFamily="18" charset="0"/>
              </a:rPr>
              <a:t>[</a:t>
            </a:r>
            <a:r>
              <a:rPr lang="en-US" altLang="zh-CN" sz="2000" i="1" dirty="0">
                <a:latin typeface="Times New Roman" panose="02020603050405020304" pitchFamily="18" charset="0"/>
              </a:rPr>
              <a:t>MAX_VERTEX_NUM</a:t>
            </a: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a:p>
            <a:pPr eaLnBrk="1" hangingPunct="1"/>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Typedef   struct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AdjList     vertices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Int              vexnum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Int              kind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a:t>
            </a:r>
            <a:r>
              <a:rPr lang="en-US" altLang="zh-CN" sz="2000" dirty="0">
                <a:solidFill>
                  <a:srgbClr val="0000FF"/>
                </a:solidFill>
                <a:latin typeface="Times New Roman" panose="02020603050405020304" pitchFamily="18" charset="0"/>
              </a:rPr>
              <a:t>ALGraph </a:t>
            </a: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Text Box 4"/>
          <p:cNvSpPr txBox="1"/>
          <p:nvPr/>
        </p:nvSpPr>
        <p:spPr>
          <a:xfrm>
            <a:off x="107950" y="1046163"/>
            <a:ext cx="9036050" cy="4729162"/>
          </a:xfrm>
          <a:prstGeom prst="rect">
            <a:avLst/>
          </a:prstGeom>
          <a:noFill/>
          <a:ln w="9525">
            <a:noFill/>
          </a:ln>
        </p:spPr>
        <p:txBody>
          <a:bodyPr lIns="90000" tIns="46800" rIns="90000" bIns="46800">
            <a:spAutoFit/>
          </a:bodyPr>
          <a:p>
            <a:pPr eaLnBrk="1" hangingPunct="1">
              <a:lnSpc>
                <a:spcPct val="115000"/>
              </a:lnSpc>
            </a:pPr>
            <a:r>
              <a:rPr lang="en-US" altLang="zh-CN" sz="2400" dirty="0">
                <a:solidFill>
                  <a:schemeClr val="accent2"/>
                </a:solidFill>
                <a:latin typeface="Times New Roman" panose="02020603050405020304" pitchFamily="18" charset="0"/>
              </a:rPr>
              <a:t>【</a:t>
            </a:r>
            <a:r>
              <a:rPr lang="zh-CN" altLang="en-US" sz="2400" dirty="0">
                <a:solidFill>
                  <a:schemeClr val="accent2"/>
                </a:solidFill>
                <a:latin typeface="Times New Roman" panose="02020603050405020304" pitchFamily="18" charset="0"/>
              </a:rPr>
              <a:t>例</a:t>
            </a:r>
            <a:r>
              <a:rPr lang="en-US" altLang="zh-CN" sz="2400" dirty="0">
                <a:solidFill>
                  <a:schemeClr val="accent2"/>
                </a:solidFill>
                <a:latin typeface="Times New Roman" panose="02020603050405020304" pitchFamily="18" charset="0"/>
              </a:rPr>
              <a:t>4-2】</a:t>
            </a:r>
            <a:r>
              <a:rPr lang="zh-CN" altLang="en-US" sz="2400" dirty="0">
                <a:latin typeface="Times New Roman" panose="02020603050405020304" pitchFamily="18" charset="0"/>
              </a:rPr>
              <a:t>图类型变量：</a:t>
            </a:r>
            <a:r>
              <a:rPr lang="en-US" altLang="zh-CN" sz="2400" dirty="0">
                <a:latin typeface="Times New Roman" panose="02020603050405020304" pitchFamily="18" charset="0"/>
              </a:rPr>
              <a:t>ALGraph   G ;</a:t>
            </a:r>
            <a:endParaRPr lang="en-US" altLang="zh-CN" sz="2400" dirty="0">
              <a:latin typeface="Times New Roman" panose="02020603050405020304" pitchFamily="18" charset="0"/>
            </a:endParaRPr>
          </a:p>
          <a:p>
            <a:pPr eaLnBrk="1" hangingPunct="1">
              <a:lnSpc>
                <a:spcPct val="115000"/>
              </a:lnSpc>
            </a:pPr>
            <a:endParaRPr lang="en-US" altLang="zh-CN" sz="2400" dirty="0">
              <a:latin typeface="Times New Roman" panose="02020603050405020304" pitchFamily="18" charset="0"/>
            </a:endParaRPr>
          </a:p>
          <a:p>
            <a:pPr eaLnBrk="1" hangingPunct="1">
              <a:lnSpc>
                <a:spcPct val="115000"/>
              </a:lnSpc>
            </a:pPr>
            <a:r>
              <a:rPr lang="zh-CN" altLang="en-US" sz="2400" dirty="0">
                <a:latin typeface="Times New Roman" panose="02020603050405020304" pitchFamily="18" charset="0"/>
              </a:rPr>
              <a:t>顶点个数：                            </a:t>
            </a:r>
            <a:r>
              <a:rPr lang="en-US" altLang="zh-CN" sz="2400" dirty="0">
                <a:latin typeface="Times New Roman" panose="02020603050405020304" pitchFamily="18" charset="0"/>
              </a:rPr>
              <a:t>G.vexnum</a:t>
            </a:r>
            <a:r>
              <a:rPr lang="zh-CN" altLang="en-US" sz="2400" dirty="0">
                <a:latin typeface="Times New Roman" panose="02020603050405020304" pitchFamily="18" charset="0"/>
              </a:rPr>
              <a:t>；</a:t>
            </a:r>
            <a:endParaRPr lang="en-US" altLang="zh-CN" sz="2400" dirty="0">
              <a:latin typeface="Times New Roman" panose="02020603050405020304" pitchFamily="18" charset="0"/>
            </a:endParaRPr>
          </a:p>
          <a:p>
            <a:pPr eaLnBrk="1" hangingPunct="1">
              <a:lnSpc>
                <a:spcPct val="115000"/>
              </a:lnSpc>
            </a:pPr>
            <a:r>
              <a:rPr lang="zh-CN" altLang="en-US" sz="2400" dirty="0">
                <a:latin typeface="Times New Roman" panose="02020603050405020304" pitchFamily="18" charset="0"/>
              </a:rPr>
              <a:t>图的类型：                            </a:t>
            </a:r>
            <a:r>
              <a:rPr lang="en-US" altLang="zh-CN" sz="2400" dirty="0">
                <a:latin typeface="Times New Roman" panose="02020603050405020304" pitchFamily="18" charset="0"/>
              </a:rPr>
              <a:t>G.kind = (DG,DN,AG,AN)</a:t>
            </a:r>
            <a:r>
              <a:rPr lang="zh-CN" altLang="en-US" sz="2400" dirty="0">
                <a:latin typeface="Times New Roman" panose="02020603050405020304" pitchFamily="18" charset="0"/>
              </a:rPr>
              <a:t>；</a:t>
            </a:r>
            <a:endParaRPr lang="en-US" altLang="zh-CN" sz="2400" dirty="0">
              <a:latin typeface="Times New Roman" panose="02020603050405020304" pitchFamily="18" charset="0"/>
            </a:endParaRPr>
          </a:p>
          <a:p>
            <a:pPr eaLnBrk="1" hangingPunct="1">
              <a:lnSpc>
                <a:spcPct val="115000"/>
              </a:lnSpc>
            </a:pPr>
            <a:r>
              <a:rPr lang="zh-CN" altLang="en-US" sz="2400" dirty="0">
                <a:latin typeface="Times New Roman" panose="02020603050405020304" pitchFamily="18" charset="0"/>
              </a:rPr>
              <a:t>顶点 </a:t>
            </a:r>
            <a:r>
              <a:rPr lang="en-US" altLang="zh-CN" sz="2400" dirty="0">
                <a:latin typeface="Times New Roman" panose="02020603050405020304" pitchFamily="18" charset="0"/>
              </a:rPr>
              <a:t>i </a:t>
            </a:r>
            <a:r>
              <a:rPr lang="zh-CN" altLang="en-US" sz="2400" dirty="0">
                <a:latin typeface="Times New Roman" panose="02020603050405020304" pitchFamily="18" charset="0"/>
              </a:rPr>
              <a:t>信息：                         </a:t>
            </a:r>
            <a:r>
              <a:rPr lang="en-US" altLang="zh-CN" sz="2400" dirty="0">
                <a:latin typeface="Times New Roman" panose="02020603050405020304" pitchFamily="18" charset="0"/>
              </a:rPr>
              <a:t>G.vertices[i].dada</a:t>
            </a:r>
            <a:r>
              <a:rPr lang="zh-CN" altLang="en-US" sz="2400" dirty="0">
                <a:latin typeface="Times New Roman" panose="02020603050405020304" pitchFamily="18" charset="0"/>
              </a:rPr>
              <a:t>；</a:t>
            </a:r>
            <a:endParaRPr lang="en-US" altLang="zh-CN" sz="2400" dirty="0">
              <a:latin typeface="Times New Roman" panose="02020603050405020304" pitchFamily="18" charset="0"/>
            </a:endParaRPr>
          </a:p>
          <a:p>
            <a:pPr eaLnBrk="1" hangingPunct="1">
              <a:lnSpc>
                <a:spcPct val="115000"/>
              </a:lnSpc>
            </a:pPr>
            <a:r>
              <a:rPr lang="zh-CN" altLang="en-US" sz="2400" dirty="0">
                <a:latin typeface="Times New Roman" panose="02020603050405020304" pitchFamily="18" charset="0"/>
              </a:rPr>
              <a:t>顶点 </a:t>
            </a:r>
            <a:r>
              <a:rPr lang="en-US" altLang="zh-CN" sz="2400" dirty="0">
                <a:latin typeface="Times New Roman" panose="02020603050405020304" pitchFamily="18" charset="0"/>
              </a:rPr>
              <a:t>i </a:t>
            </a:r>
            <a:r>
              <a:rPr lang="zh-CN" altLang="en-US" sz="2400" dirty="0">
                <a:latin typeface="Times New Roman" panose="02020603050405020304" pitchFamily="18" charset="0"/>
              </a:rPr>
              <a:t>的第一个邻接点</a:t>
            </a:r>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a:p>
            <a:pPr eaLnBrk="1" hangingPunct="1">
              <a:lnSpc>
                <a:spcPct val="115000"/>
              </a:lnSpc>
            </a:pPr>
            <a:r>
              <a:rPr lang="en-US" altLang="zh-CN" sz="2400" dirty="0">
                <a:latin typeface="Times New Roman" panose="02020603050405020304" pitchFamily="18" charset="0"/>
              </a:rPr>
              <a:t>                                     G.vertices[i].firstarc-&gt;adjvex</a:t>
            </a:r>
            <a:r>
              <a:rPr lang="zh-CN" altLang="en-US" sz="2400" dirty="0">
                <a:latin typeface="Times New Roman" panose="02020603050405020304" pitchFamily="18" charset="0"/>
              </a:rPr>
              <a:t>；</a:t>
            </a:r>
            <a:endParaRPr lang="en-US" altLang="zh-CN" sz="2400" dirty="0">
              <a:latin typeface="Times New Roman" panose="02020603050405020304" pitchFamily="18" charset="0"/>
            </a:endParaRPr>
          </a:p>
          <a:p>
            <a:pPr eaLnBrk="1" hangingPunct="1">
              <a:lnSpc>
                <a:spcPct val="115000"/>
              </a:lnSpc>
            </a:pPr>
            <a:r>
              <a:rPr lang="en-US" altLang="zh-CN" sz="2400" dirty="0">
                <a:latin typeface="Times New Roman" panose="02020603050405020304" pitchFamily="18" charset="0"/>
              </a:rPr>
              <a:t>                                     G.vertices[G.vertices[i].firstarc-&gt;adjvex].data</a:t>
            </a:r>
            <a:r>
              <a:rPr lang="zh-CN" altLang="en-US" sz="2400" dirty="0">
                <a:latin typeface="Times New Roman" panose="02020603050405020304" pitchFamily="18" charset="0"/>
              </a:rPr>
              <a:t>；</a:t>
            </a:r>
            <a:endParaRPr lang="en-US" altLang="zh-CN" sz="2400" dirty="0">
              <a:latin typeface="Times New Roman" panose="02020603050405020304" pitchFamily="18" charset="0"/>
            </a:endParaRPr>
          </a:p>
          <a:p>
            <a:pPr eaLnBrk="1" hangingPunct="1">
              <a:lnSpc>
                <a:spcPct val="115000"/>
              </a:lnSpc>
            </a:pPr>
            <a:r>
              <a:rPr lang="en-US" altLang="zh-CN" sz="2400" dirty="0">
                <a:latin typeface="Times New Roman" panose="02020603050405020304" pitchFamily="18" charset="0"/>
              </a:rPr>
              <a:t>                                     G.vertices[i].firstarc-&gt;info</a:t>
            </a:r>
            <a:r>
              <a:rPr lang="zh-CN" altLang="en-US" sz="2400" dirty="0">
                <a:latin typeface="Times New Roman" panose="02020603050405020304" pitchFamily="18" charset="0"/>
              </a:rPr>
              <a:t>；</a:t>
            </a:r>
            <a:endParaRPr lang="en-US" altLang="zh-CN" sz="2400" dirty="0">
              <a:latin typeface="Times New Roman" panose="02020603050405020304" pitchFamily="18" charset="0"/>
            </a:endParaRPr>
          </a:p>
          <a:p>
            <a:pPr eaLnBrk="1" hangingPunct="1">
              <a:lnSpc>
                <a:spcPct val="115000"/>
              </a:lnSpc>
            </a:pPr>
            <a:r>
              <a:rPr lang="zh-CN" altLang="en-US" sz="2400" dirty="0">
                <a:latin typeface="Times New Roman" panose="02020603050405020304" pitchFamily="18" charset="0"/>
              </a:rPr>
              <a:t>顶点 </a:t>
            </a:r>
            <a:r>
              <a:rPr lang="en-US" altLang="zh-CN" sz="2400" dirty="0">
                <a:latin typeface="Times New Roman" panose="02020603050405020304" pitchFamily="18" charset="0"/>
              </a:rPr>
              <a:t>i </a:t>
            </a:r>
            <a:r>
              <a:rPr lang="zh-CN" altLang="en-US" sz="2400" dirty="0">
                <a:latin typeface="Times New Roman" panose="02020603050405020304" pitchFamily="18" charset="0"/>
              </a:rPr>
              <a:t>的第二个邻接点：</a:t>
            </a:r>
            <a:endParaRPr lang="zh-CN" altLang="en-US" sz="2400" dirty="0">
              <a:latin typeface="Times New Roman" panose="02020603050405020304" pitchFamily="18" charset="0"/>
            </a:endParaRPr>
          </a:p>
          <a:p>
            <a:pPr eaLnBrk="1" hangingPunct="1">
              <a:lnSpc>
                <a:spcPct val="115000"/>
              </a:lnSpc>
            </a:pPr>
            <a:r>
              <a:rPr lang="zh-CN" altLang="en-US" sz="2400" dirty="0">
                <a:latin typeface="Times New Roman" panose="02020603050405020304" pitchFamily="18" charset="0"/>
              </a:rPr>
              <a:t>                                     </a:t>
            </a:r>
            <a:r>
              <a:rPr lang="en-US" altLang="zh-CN" sz="2400" dirty="0">
                <a:latin typeface="Times New Roman" panose="02020603050405020304" pitchFamily="18" charset="0"/>
              </a:rPr>
              <a:t>G.vertices[i].firstarc-&gt;nextarc-&gt;adjvex</a:t>
            </a:r>
            <a:r>
              <a:rPr lang="zh-CN" altLang="en-US" sz="2400" dirty="0">
                <a:latin typeface="Times New Roman" panose="02020603050405020304" pitchFamily="18" charset="0"/>
              </a:rPr>
              <a:t>；</a:t>
            </a:r>
            <a:endParaRPr lang="en-US" altLang="zh-CN" sz="2400" dirty="0">
              <a:latin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Text Box 4"/>
          <p:cNvSpPr txBox="1"/>
          <p:nvPr/>
        </p:nvSpPr>
        <p:spPr>
          <a:xfrm>
            <a:off x="755650" y="520700"/>
            <a:ext cx="7507288" cy="833438"/>
          </a:xfrm>
          <a:prstGeom prst="rect">
            <a:avLst/>
          </a:prstGeom>
          <a:noFill/>
          <a:ln w="28575">
            <a:noFill/>
          </a:ln>
        </p:spPr>
        <p:txBody>
          <a:bodyPr lIns="90000" tIns="46800" rIns="90000" bIns="46800">
            <a:spAutoFit/>
          </a:bodyPr>
          <a:p>
            <a:r>
              <a:rPr lang="zh-CN" altLang="en-US" sz="2400" dirty="0">
                <a:latin typeface="Times New Roman" panose="02020603050405020304" pitchFamily="18" charset="0"/>
              </a:rPr>
              <a:t>图的操作</a:t>
            </a:r>
            <a:r>
              <a:rPr lang="en-US" altLang="zh-CN" sz="2400" dirty="0">
                <a:latin typeface="Times New Roman" panose="02020603050405020304" pitchFamily="18" charset="0"/>
              </a:rPr>
              <a:t>FirstAdjVex()</a:t>
            </a:r>
            <a:r>
              <a:rPr lang="zh-CN" altLang="en-US" sz="2400" dirty="0">
                <a:latin typeface="Times New Roman" panose="02020603050405020304" pitchFamily="18" charset="0"/>
              </a:rPr>
              <a:t>和</a:t>
            </a:r>
            <a:r>
              <a:rPr lang="en-US" altLang="zh-CN" sz="2400" dirty="0">
                <a:latin typeface="Times New Roman" panose="02020603050405020304" pitchFamily="18" charset="0"/>
              </a:rPr>
              <a:t>  NextAdjVex()</a:t>
            </a:r>
            <a:r>
              <a:rPr lang="zh-CN" altLang="en-US" sz="2400" dirty="0">
                <a:latin typeface="Times New Roman" panose="02020603050405020304" pitchFamily="18" charset="0"/>
              </a:rPr>
              <a:t>的实现</a:t>
            </a:r>
            <a:endParaRPr lang="en-US" altLang="zh-CN" sz="2400" dirty="0">
              <a:latin typeface="Times New Roman" panose="02020603050405020304" pitchFamily="18" charset="0"/>
            </a:endParaRPr>
          </a:p>
          <a:p>
            <a:r>
              <a:rPr lang="zh-CN" altLang="en-US" sz="2400" dirty="0">
                <a:latin typeface="Times New Roman" panose="02020603050405020304" pitchFamily="18" charset="0"/>
              </a:rPr>
              <a:t>存储结构：邻接表</a:t>
            </a:r>
            <a:endParaRPr lang="zh-CN" altLang="en-US" sz="2400" dirty="0">
              <a:latin typeface="Times New Roman" panose="02020603050405020304" pitchFamily="18" charset="0"/>
            </a:endParaRPr>
          </a:p>
        </p:txBody>
      </p:sp>
      <p:sp>
        <p:nvSpPr>
          <p:cNvPr id="25603" name="Rectangle 5"/>
          <p:cNvSpPr/>
          <p:nvPr/>
        </p:nvSpPr>
        <p:spPr>
          <a:xfrm>
            <a:off x="323850" y="1360488"/>
            <a:ext cx="8208963" cy="1633537"/>
          </a:xfrm>
          <a:prstGeom prst="rect">
            <a:avLst/>
          </a:prstGeom>
          <a:noFill/>
          <a:ln w="6350" cap="flat" cmpd="sng">
            <a:solidFill>
              <a:srgbClr val="FF3300"/>
            </a:solidFill>
            <a:prstDash val="solid"/>
            <a:miter/>
            <a:headEnd type="none" w="med" len="med"/>
            <a:tailEnd type="none" w="med" len="med"/>
          </a:ln>
        </p:spPr>
        <p:txBody>
          <a:bodyPr lIns="90000" tIns="46800" rIns="90000" bIns="46800">
            <a:spAutoFit/>
          </a:bodyPr>
          <a:p>
            <a:r>
              <a:rPr lang="en-US" altLang="zh-CN" sz="2000" dirty="0">
                <a:latin typeface="Times New Roman" panose="02020603050405020304" pitchFamily="18" charset="0"/>
              </a:rPr>
              <a:t>int FirstAdjVex(ALGraph G,VertexType v)    </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a:t>
            </a:r>
            <a:r>
              <a:rPr lang="zh-CN" altLang="en-US" sz="2000" dirty="0">
                <a:latin typeface="Times New Roman" panose="02020603050405020304" pitchFamily="18" charset="0"/>
              </a:rPr>
              <a:t>返回值为图</a:t>
            </a:r>
            <a:r>
              <a:rPr lang="en-US" altLang="zh-CN" sz="2000" dirty="0">
                <a:latin typeface="Times New Roman" panose="02020603050405020304" pitchFamily="18" charset="0"/>
              </a:rPr>
              <a:t>G</a:t>
            </a:r>
            <a:r>
              <a:rPr lang="zh-CN" altLang="en-US" sz="2000" dirty="0">
                <a:latin typeface="Times New Roman" panose="02020603050405020304" pitchFamily="18" charset="0"/>
              </a:rPr>
              <a:t>中与顶点</a:t>
            </a:r>
            <a:r>
              <a:rPr lang="en-US" altLang="zh-CN" sz="2000" dirty="0">
                <a:latin typeface="Times New Roman" panose="02020603050405020304" pitchFamily="18" charset="0"/>
              </a:rPr>
              <a:t>v</a:t>
            </a:r>
            <a:r>
              <a:rPr lang="zh-CN" altLang="en-US" sz="2000" dirty="0">
                <a:latin typeface="Times New Roman" panose="02020603050405020304" pitchFamily="18" charset="0"/>
              </a:rPr>
              <a:t>邻接的第一个邻接点，</a:t>
            </a:r>
            <a:r>
              <a:rPr lang="en-US" altLang="zh-CN" sz="2000" dirty="0">
                <a:latin typeface="Times New Roman" panose="02020603050405020304" pitchFamily="18" charset="0"/>
              </a:rPr>
              <a:t>0</a:t>
            </a:r>
            <a:r>
              <a:rPr lang="zh-CN" altLang="en-US" sz="2000" dirty="0">
                <a:latin typeface="Times New Roman" panose="02020603050405020304" pitchFamily="18" charset="0"/>
              </a:rPr>
              <a:t>为没有邻接点</a:t>
            </a:r>
            <a:endParaRPr lang="zh-CN" altLang="en-US" sz="2000" dirty="0">
              <a:latin typeface="Times New Roman" panose="02020603050405020304" pitchFamily="18" charset="0"/>
            </a:endParaRPr>
          </a:p>
          <a:p>
            <a:r>
              <a:rPr lang="en-US" altLang="zh-CN" sz="2000" dirty="0">
                <a:latin typeface="Times New Roman" panose="02020603050405020304" pitchFamily="18" charset="0"/>
              </a:rPr>
              <a:t>       if(G.vertices[v].firstarc)      return(G.vertices[v].firstarc-&gt;adjvex);</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else      return(0);</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a:t>
            </a:r>
            <a:endParaRPr lang="zh-CN" altLang="en-US" sz="2000" dirty="0">
              <a:latin typeface="Times New Roman" panose="02020603050405020304" pitchFamily="18" charset="0"/>
            </a:endParaRPr>
          </a:p>
        </p:txBody>
      </p:sp>
      <p:sp>
        <p:nvSpPr>
          <p:cNvPr id="25604" name="Rectangle 6"/>
          <p:cNvSpPr/>
          <p:nvPr/>
        </p:nvSpPr>
        <p:spPr>
          <a:xfrm>
            <a:off x="323850" y="3081338"/>
            <a:ext cx="8208963" cy="3170555"/>
          </a:xfrm>
          <a:prstGeom prst="rect">
            <a:avLst/>
          </a:prstGeom>
          <a:noFill/>
          <a:ln w="6350" cap="flat" cmpd="sng">
            <a:solidFill>
              <a:srgbClr val="FF3300"/>
            </a:solidFill>
            <a:prstDash val="solid"/>
            <a:miter/>
            <a:headEnd type="none" w="med" len="med"/>
            <a:tailEnd type="none" w="med" len="med"/>
          </a:ln>
        </p:spPr>
        <p:txBody>
          <a:bodyPr lIns="90000" tIns="46800" rIns="90000" bIns="46800">
            <a:spAutoFit/>
          </a:bodyPr>
          <a:p>
            <a:r>
              <a:rPr lang="en-US" altLang="zh-CN" sz="2000" dirty="0">
                <a:latin typeface="Times New Roman" panose="02020603050405020304" pitchFamily="18" charset="0"/>
              </a:rPr>
              <a:t>int NextAdjVex(ALGraph G,VertexType v,VertexType w)</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a:t>
            </a:r>
            <a:r>
              <a:rPr lang="zh-CN" altLang="en-US" sz="2000" dirty="0">
                <a:latin typeface="Times New Roman" panose="02020603050405020304" pitchFamily="18" charset="0"/>
              </a:rPr>
              <a:t>返回值为图</a:t>
            </a:r>
            <a:r>
              <a:rPr lang="en-US" altLang="zh-CN" sz="2000" dirty="0">
                <a:latin typeface="Times New Roman" panose="02020603050405020304" pitchFamily="18" charset="0"/>
              </a:rPr>
              <a:t>G</a:t>
            </a:r>
            <a:r>
              <a:rPr lang="zh-CN" altLang="en-US" sz="2000" dirty="0">
                <a:latin typeface="Times New Roman" panose="02020603050405020304" pitchFamily="18" charset="0"/>
              </a:rPr>
              <a:t>中与顶点</a:t>
            </a:r>
            <a:r>
              <a:rPr lang="en-US" altLang="zh-CN" sz="2000" dirty="0">
                <a:latin typeface="Times New Roman" panose="02020603050405020304" pitchFamily="18" charset="0"/>
              </a:rPr>
              <a:t>v</a:t>
            </a:r>
            <a:r>
              <a:rPr lang="zh-CN" altLang="en-US" sz="2000" dirty="0">
                <a:latin typeface="Times New Roman" panose="02020603050405020304" pitchFamily="18" charset="0"/>
              </a:rPr>
              <a:t>邻接的</a:t>
            </a:r>
            <a:r>
              <a:rPr lang="en-US" altLang="zh-CN" sz="2000" dirty="0">
                <a:latin typeface="Times New Roman" panose="02020603050405020304" pitchFamily="18" charset="0"/>
              </a:rPr>
              <a:t>w</a:t>
            </a:r>
            <a:r>
              <a:rPr lang="zh-CN" altLang="en-US" sz="2000" dirty="0">
                <a:latin typeface="Times New Roman" panose="02020603050405020304" pitchFamily="18" charset="0"/>
              </a:rPr>
              <a:t>之后的邻接点，</a:t>
            </a:r>
            <a:r>
              <a:rPr lang="en-US" altLang="zh-CN" sz="2000" dirty="0">
                <a:latin typeface="Times New Roman" panose="02020603050405020304" pitchFamily="18" charset="0"/>
              </a:rPr>
              <a:t>0</a:t>
            </a:r>
            <a:r>
              <a:rPr lang="zh-CN" altLang="en-US" sz="2000" dirty="0">
                <a:latin typeface="Times New Roman" panose="02020603050405020304" pitchFamily="18" charset="0"/>
              </a:rPr>
              <a:t>为无下一个邻接点</a:t>
            </a:r>
            <a:endParaRPr lang="zh-CN" altLang="en-US" sz="2000" dirty="0">
              <a:latin typeface="Times New Roman" panose="02020603050405020304" pitchFamily="18" charset="0"/>
            </a:endParaRPr>
          </a:p>
          <a:p>
            <a:r>
              <a:rPr lang="zh-CN" altLang="en-US" sz="2000" dirty="0">
                <a:latin typeface="Times New Roman" panose="02020603050405020304" pitchFamily="18" charset="0"/>
              </a:rPr>
              <a:t>        </a:t>
            </a:r>
            <a:r>
              <a:rPr lang="en-US" altLang="zh-CN" sz="2000" dirty="0">
                <a:latin typeface="Times New Roman" panose="02020603050405020304" pitchFamily="18" charset="0"/>
              </a:rPr>
              <a:t>ArcNode *p;</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p=G.vertices[v].firstarc;</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while(p!=NULL&amp;&amp;p-&gt;adjvex!=w)   p=p-&gt;nextarc;</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if(p==NULL)   return(0);</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else if(p-&gt;nextarc)	   return(p-&gt;nextarc-&gt;adjvex);</a:t>
            </a:r>
            <a:endParaRPr lang="en-US" altLang="zh-CN" sz="2000" dirty="0">
              <a:latin typeface="Times New Roman" panose="02020603050405020304" pitchFamily="18" charset="0"/>
            </a:endParaRPr>
          </a:p>
          <a:p>
            <a:pPr indent="457200"/>
            <a:r>
              <a:rPr lang="en-US" altLang="zh-CN" sz="2000" dirty="0">
                <a:latin typeface="Times New Roman" panose="02020603050405020304" pitchFamily="18" charset="0"/>
              </a:rPr>
              <a:t>else return(0);</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a:t>
            </a:r>
            <a:endParaRPr lang="zh-CN" altLang="en-US" sz="2000" dirty="0">
              <a:latin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6626" name="图片 147"/>
          <p:cNvPicPr>
            <a:picLocks noChangeAspect="1"/>
          </p:cNvPicPr>
          <p:nvPr/>
        </p:nvPicPr>
        <p:blipFill>
          <a:blip r:embed="rId1"/>
          <a:stretch>
            <a:fillRect/>
          </a:stretch>
        </p:blipFill>
        <p:spPr>
          <a:xfrm>
            <a:off x="0" y="549275"/>
            <a:ext cx="8802688" cy="5864225"/>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3"/>
          <p:cNvSpPr txBox="1"/>
          <p:nvPr/>
        </p:nvSpPr>
        <p:spPr>
          <a:xfrm>
            <a:off x="323850" y="757238"/>
            <a:ext cx="8709025" cy="5343525"/>
          </a:xfrm>
          <a:prstGeom prst="rect">
            <a:avLst/>
          </a:prstGeom>
          <a:noFill/>
          <a:ln w="9525">
            <a:noFill/>
          </a:ln>
        </p:spPr>
        <p:txBody>
          <a:bodyPr/>
          <a:p>
            <a:pPr marL="342900" indent="-342900">
              <a:lnSpc>
                <a:spcPts val="2600"/>
              </a:lnSpc>
              <a:buFont typeface="Monotype Sorts" pitchFamily="2" charset="2"/>
            </a:pPr>
            <a:r>
              <a:rPr lang="en-US" altLang="zh-CN" sz="2000" b="0" dirty="0">
                <a:latin typeface="Times New Roman" panose="02020603050405020304" pitchFamily="18" charset="0"/>
              </a:rPr>
              <a:t>#define MAX_VERTEX_NUM   20				</a:t>
            </a:r>
            <a:endParaRPr lang="en-US" altLang="zh-CN" sz="2000" b="0" dirty="0">
              <a:latin typeface="Times New Roman" panose="02020603050405020304" pitchFamily="18" charset="0"/>
            </a:endParaRPr>
          </a:p>
          <a:p>
            <a:pPr marL="342900" indent="-342900">
              <a:lnSpc>
                <a:spcPts val="2600"/>
              </a:lnSpc>
              <a:buFont typeface="Monotype Sorts" pitchFamily="2" charset="2"/>
            </a:pPr>
            <a:r>
              <a:rPr lang="en-US" altLang="zh-CN" sz="2000" b="0" dirty="0">
                <a:latin typeface="Times New Roman" panose="02020603050405020304" pitchFamily="18" charset="0"/>
              </a:rPr>
              <a:t>typedef struct ArcBox {</a:t>
            </a:r>
            <a:endParaRPr lang="en-US" altLang="zh-CN" sz="2000" b="0" dirty="0">
              <a:latin typeface="Times New Roman" panose="02020603050405020304" pitchFamily="18" charset="0"/>
            </a:endParaRPr>
          </a:p>
          <a:p>
            <a:pPr marL="342900" indent="-342900">
              <a:lnSpc>
                <a:spcPts val="2600"/>
              </a:lnSpc>
              <a:buFont typeface="Monotype Sorts" pitchFamily="2" charset="2"/>
            </a:pPr>
            <a:r>
              <a:rPr lang="en-US" altLang="zh-CN" sz="2000" b="0" dirty="0">
                <a:latin typeface="Times New Roman" panose="02020603050405020304" pitchFamily="18" charset="0"/>
              </a:rPr>
              <a:t>        int  tailvex, headvex;       	    //</a:t>
            </a:r>
            <a:r>
              <a:rPr lang="zh-CN" altLang="en-US" sz="2000" b="0" dirty="0">
                <a:latin typeface="Times New Roman" panose="02020603050405020304" pitchFamily="18" charset="0"/>
              </a:rPr>
              <a:t>该弧的尾和头顶点的位置</a:t>
            </a:r>
            <a:endParaRPr lang="zh-CN" altLang="en-US" sz="2000" b="0" dirty="0">
              <a:latin typeface="Times New Roman" panose="02020603050405020304" pitchFamily="18" charset="0"/>
            </a:endParaRPr>
          </a:p>
          <a:p>
            <a:pPr marL="342900" indent="-342900">
              <a:lnSpc>
                <a:spcPts val="2600"/>
              </a:lnSpc>
              <a:buFont typeface="Monotype Sorts" pitchFamily="2" charset="2"/>
            </a:pPr>
            <a:r>
              <a:rPr lang="zh-CN" altLang="en-US" sz="2000" b="0" dirty="0">
                <a:latin typeface="Times New Roman" panose="02020603050405020304" pitchFamily="18" charset="0"/>
              </a:rPr>
              <a:t>        </a:t>
            </a:r>
            <a:r>
              <a:rPr lang="en-US" altLang="zh-CN" sz="2000" b="0" dirty="0">
                <a:latin typeface="Times New Roman" panose="02020603050405020304" pitchFamily="18" charset="0"/>
              </a:rPr>
              <a:t>struct ArcBox * hlink, * tlink;  //</a:t>
            </a:r>
            <a:r>
              <a:rPr lang="zh-CN" altLang="en-US" sz="2000" b="0" dirty="0">
                <a:latin typeface="Times New Roman" panose="02020603050405020304" pitchFamily="18" charset="0"/>
              </a:rPr>
              <a:t>分别为弧头相同和弧尾相同的弧的链域</a:t>
            </a:r>
            <a:endParaRPr lang="zh-CN" altLang="en-US" sz="2000" b="0" dirty="0">
              <a:latin typeface="Times New Roman" panose="02020603050405020304" pitchFamily="18" charset="0"/>
            </a:endParaRPr>
          </a:p>
          <a:p>
            <a:pPr marL="342900" indent="-342900">
              <a:lnSpc>
                <a:spcPts val="2600"/>
              </a:lnSpc>
              <a:buFont typeface="Monotype Sorts" pitchFamily="2" charset="2"/>
            </a:pPr>
            <a:r>
              <a:rPr lang="zh-CN" altLang="en-US" sz="2000" b="0" dirty="0">
                <a:latin typeface="Times New Roman" panose="02020603050405020304" pitchFamily="18" charset="0"/>
              </a:rPr>
              <a:t>        </a:t>
            </a:r>
            <a:r>
              <a:rPr lang="en-US" altLang="zh-CN" sz="2000" b="0" dirty="0">
                <a:latin typeface="Times New Roman" panose="02020603050405020304" pitchFamily="18" charset="0"/>
              </a:rPr>
              <a:t>InfoType  info;		   //</a:t>
            </a:r>
            <a:r>
              <a:rPr lang="zh-CN" altLang="en-US" sz="2000" b="0" dirty="0">
                <a:latin typeface="Times New Roman" panose="02020603050405020304" pitchFamily="18" charset="0"/>
              </a:rPr>
              <a:t>该弧相关信息的指针</a:t>
            </a:r>
            <a:endParaRPr lang="en-US" altLang="zh-CN" sz="2000" b="0" dirty="0">
              <a:latin typeface="Times New Roman" panose="02020603050405020304" pitchFamily="18" charset="0"/>
            </a:endParaRPr>
          </a:p>
          <a:p>
            <a:pPr marL="342900" indent="-342900">
              <a:lnSpc>
                <a:spcPts val="2600"/>
              </a:lnSpc>
              <a:buFont typeface="Monotype Sorts" pitchFamily="2" charset="2"/>
            </a:pPr>
            <a:r>
              <a:rPr lang="zh-CN" altLang="en-US" sz="2000" b="0" dirty="0">
                <a:latin typeface="Times New Roman" panose="02020603050405020304" pitchFamily="18" charset="0"/>
              </a:rPr>
              <a:t> </a:t>
            </a:r>
            <a:r>
              <a:rPr lang="en-US" altLang="zh-CN" sz="2000" b="0" dirty="0">
                <a:latin typeface="Times New Roman" panose="02020603050405020304" pitchFamily="18" charset="0"/>
              </a:rPr>
              <a:t>} </a:t>
            </a:r>
            <a:r>
              <a:rPr lang="en-US" altLang="zh-CN" sz="2000" b="0" dirty="0">
                <a:solidFill>
                  <a:srgbClr val="0000FF"/>
                </a:solidFill>
                <a:latin typeface="Times New Roman" panose="02020603050405020304" pitchFamily="18" charset="0"/>
              </a:rPr>
              <a:t>ArcBox</a:t>
            </a:r>
            <a:r>
              <a:rPr lang="en-US" altLang="zh-CN" sz="2000" b="0" dirty="0">
                <a:latin typeface="Times New Roman" panose="02020603050405020304" pitchFamily="18" charset="0"/>
              </a:rPr>
              <a:t>;</a:t>
            </a:r>
            <a:endParaRPr lang="en-US" altLang="zh-CN" sz="2000" b="0" dirty="0">
              <a:latin typeface="Times New Roman" panose="02020603050405020304" pitchFamily="18" charset="0"/>
            </a:endParaRPr>
          </a:p>
          <a:p>
            <a:pPr marL="342900" indent="-342900">
              <a:lnSpc>
                <a:spcPts val="2600"/>
              </a:lnSpc>
              <a:buFont typeface="Monotype Sorts" pitchFamily="2" charset="2"/>
            </a:pPr>
            <a:endParaRPr lang="en-US" altLang="zh-CN" sz="2000" b="0" dirty="0">
              <a:latin typeface="Times New Roman" panose="02020603050405020304" pitchFamily="18" charset="0"/>
            </a:endParaRPr>
          </a:p>
          <a:p>
            <a:pPr marL="342900" indent="-342900">
              <a:lnSpc>
                <a:spcPts val="2600"/>
              </a:lnSpc>
              <a:buFont typeface="Monotype Sorts" pitchFamily="2" charset="2"/>
            </a:pPr>
            <a:r>
              <a:rPr lang="en-US" altLang="zh-CN" sz="2000" b="0" dirty="0">
                <a:latin typeface="Times New Roman" panose="02020603050405020304" pitchFamily="18" charset="0"/>
              </a:rPr>
              <a:t>typedef struct VexNode {</a:t>
            </a:r>
            <a:endParaRPr lang="en-US" altLang="zh-CN" sz="2000" b="0" dirty="0">
              <a:latin typeface="Times New Roman" panose="02020603050405020304" pitchFamily="18" charset="0"/>
            </a:endParaRPr>
          </a:p>
          <a:p>
            <a:pPr marL="342900" indent="-342900">
              <a:lnSpc>
                <a:spcPts val="2600"/>
              </a:lnSpc>
              <a:buFont typeface="Monotype Sorts" pitchFamily="2" charset="2"/>
            </a:pPr>
            <a:r>
              <a:rPr lang="en-US" altLang="zh-CN" sz="2000" b="0" dirty="0">
                <a:latin typeface="Times New Roman" panose="02020603050405020304" pitchFamily="18" charset="0"/>
              </a:rPr>
              <a:t>      VertexType  data;				</a:t>
            </a:r>
            <a:endParaRPr lang="en-US" altLang="zh-CN" sz="2000" b="0" dirty="0">
              <a:latin typeface="Times New Roman" panose="02020603050405020304" pitchFamily="18" charset="0"/>
            </a:endParaRPr>
          </a:p>
          <a:p>
            <a:pPr marL="342900" indent="-342900">
              <a:lnSpc>
                <a:spcPts val="2600"/>
              </a:lnSpc>
              <a:buFont typeface="Monotype Sorts" pitchFamily="2" charset="2"/>
            </a:pPr>
            <a:r>
              <a:rPr lang="en-US" altLang="zh-CN" sz="2000" b="0" dirty="0">
                <a:latin typeface="Times New Roman" panose="02020603050405020304" pitchFamily="18" charset="0"/>
              </a:rPr>
              <a:t>      </a:t>
            </a:r>
            <a:r>
              <a:rPr lang="en-US" altLang="zh-CN" sz="2000" b="0" dirty="0">
                <a:solidFill>
                  <a:srgbClr val="0000FF"/>
                </a:solidFill>
                <a:latin typeface="Times New Roman" panose="02020603050405020304" pitchFamily="18" charset="0"/>
              </a:rPr>
              <a:t>ArcBox</a:t>
            </a:r>
            <a:r>
              <a:rPr lang="en-US" altLang="zh-CN" sz="2000" b="0" dirty="0">
                <a:latin typeface="Times New Roman" panose="02020603050405020304" pitchFamily="18" charset="0"/>
              </a:rPr>
              <a:t>  * firstin, * firstout;      //</a:t>
            </a:r>
            <a:r>
              <a:rPr lang="zh-CN" altLang="en-US" sz="2000" b="0" dirty="0">
                <a:latin typeface="Times New Roman" panose="02020603050405020304" pitchFamily="18" charset="0"/>
              </a:rPr>
              <a:t>分别指向该顶点第一条入弧和出弧</a:t>
            </a:r>
            <a:endParaRPr lang="zh-CN" altLang="en-US" sz="2000" b="0" dirty="0">
              <a:latin typeface="Times New Roman" panose="02020603050405020304" pitchFamily="18" charset="0"/>
            </a:endParaRPr>
          </a:p>
          <a:p>
            <a:pPr marL="342900" indent="-342900">
              <a:lnSpc>
                <a:spcPts val="2600"/>
              </a:lnSpc>
              <a:buFont typeface="Monotype Sorts" pitchFamily="2" charset="2"/>
            </a:pPr>
            <a:r>
              <a:rPr lang="en-US" altLang="zh-CN" sz="2000" b="0" dirty="0">
                <a:latin typeface="Times New Roman" panose="02020603050405020304" pitchFamily="18" charset="0"/>
              </a:rPr>
              <a:t>} </a:t>
            </a:r>
            <a:r>
              <a:rPr lang="en-US" altLang="zh-CN" sz="2000" b="0" dirty="0">
                <a:solidFill>
                  <a:srgbClr val="FF3300"/>
                </a:solidFill>
                <a:latin typeface="Times New Roman" panose="02020603050405020304" pitchFamily="18" charset="0"/>
              </a:rPr>
              <a:t>VexNode</a:t>
            </a:r>
            <a:r>
              <a:rPr lang="en-US" altLang="zh-CN" sz="2000" b="0" dirty="0">
                <a:latin typeface="Times New Roman" panose="02020603050405020304" pitchFamily="18" charset="0"/>
              </a:rPr>
              <a:t>;</a:t>
            </a:r>
            <a:endParaRPr lang="en-US" altLang="zh-CN" sz="2000" b="0" dirty="0">
              <a:latin typeface="Times New Roman" panose="02020603050405020304" pitchFamily="18" charset="0"/>
            </a:endParaRPr>
          </a:p>
          <a:p>
            <a:pPr marL="342900" indent="-342900">
              <a:lnSpc>
                <a:spcPts val="2600"/>
              </a:lnSpc>
              <a:buFont typeface="Monotype Sorts" pitchFamily="2" charset="2"/>
            </a:pPr>
            <a:endParaRPr lang="en-US" altLang="zh-CN" sz="2000" b="0" dirty="0">
              <a:latin typeface="Times New Roman" panose="02020603050405020304" pitchFamily="18" charset="0"/>
            </a:endParaRPr>
          </a:p>
          <a:p>
            <a:pPr marL="342900" indent="-342900">
              <a:lnSpc>
                <a:spcPts val="2600"/>
              </a:lnSpc>
              <a:buFont typeface="Monotype Sorts" pitchFamily="2" charset="2"/>
            </a:pPr>
            <a:r>
              <a:rPr lang="en-US" altLang="zh-CN" sz="2000" b="0" dirty="0">
                <a:latin typeface="Times New Roman" panose="02020603050405020304" pitchFamily="18" charset="0"/>
              </a:rPr>
              <a:t>typedef struct {</a:t>
            </a:r>
            <a:endParaRPr lang="en-US" altLang="zh-CN" sz="2000" b="0" dirty="0">
              <a:latin typeface="Times New Roman" panose="02020603050405020304" pitchFamily="18" charset="0"/>
            </a:endParaRPr>
          </a:p>
          <a:p>
            <a:pPr marL="342900" indent="-342900">
              <a:lnSpc>
                <a:spcPts val="2600"/>
              </a:lnSpc>
              <a:buFont typeface="Monotype Sorts" pitchFamily="2" charset="2"/>
            </a:pPr>
            <a:r>
              <a:rPr lang="en-US" altLang="zh-CN" sz="2000" b="0" dirty="0">
                <a:latin typeface="Times New Roman" panose="02020603050405020304" pitchFamily="18" charset="0"/>
              </a:rPr>
              <a:t>       </a:t>
            </a:r>
            <a:r>
              <a:rPr lang="en-US" altLang="zh-CN" sz="2000" b="0" dirty="0">
                <a:solidFill>
                  <a:srgbClr val="FF3300"/>
                </a:solidFill>
                <a:latin typeface="Times New Roman" panose="02020603050405020304" pitchFamily="18" charset="0"/>
              </a:rPr>
              <a:t> VexNode  </a:t>
            </a:r>
            <a:r>
              <a:rPr lang="en-US" altLang="zh-CN" sz="2000" b="0" dirty="0">
                <a:latin typeface="Times New Roman" panose="02020603050405020304" pitchFamily="18" charset="0"/>
              </a:rPr>
              <a:t>xlist[MAX_VERTEX_NUM]; 	//</a:t>
            </a:r>
            <a:r>
              <a:rPr lang="zh-CN" altLang="en-US" sz="2000" b="0" dirty="0">
                <a:latin typeface="Times New Roman" panose="02020603050405020304" pitchFamily="18" charset="0"/>
              </a:rPr>
              <a:t>表头向量</a:t>
            </a:r>
            <a:endParaRPr lang="zh-CN" altLang="en-US" sz="2000" b="0" dirty="0">
              <a:latin typeface="Times New Roman" panose="02020603050405020304" pitchFamily="18" charset="0"/>
            </a:endParaRPr>
          </a:p>
          <a:p>
            <a:pPr marL="342900" indent="-342900">
              <a:lnSpc>
                <a:spcPts val="2600"/>
              </a:lnSpc>
              <a:buFont typeface="Monotype Sorts" pitchFamily="2" charset="2"/>
            </a:pPr>
            <a:r>
              <a:rPr lang="en-US" altLang="zh-CN" sz="2000" b="0" dirty="0">
                <a:latin typeface="Times New Roman" panose="02020603050405020304" pitchFamily="18" charset="0"/>
              </a:rPr>
              <a:t>        int	vexnum, arcnum;       //</a:t>
            </a:r>
            <a:r>
              <a:rPr lang="zh-CN" altLang="en-US" sz="2000" b="0" dirty="0">
                <a:latin typeface="Times New Roman" panose="02020603050405020304" pitchFamily="18" charset="0"/>
              </a:rPr>
              <a:t>有向图的当前顶点数和弧数</a:t>
            </a:r>
            <a:endParaRPr lang="zh-CN" altLang="en-US" sz="2000" b="0" dirty="0">
              <a:latin typeface="Times New Roman" panose="02020603050405020304" pitchFamily="18" charset="0"/>
            </a:endParaRPr>
          </a:p>
          <a:p>
            <a:pPr marL="342900" indent="-342900">
              <a:lnSpc>
                <a:spcPts val="2600"/>
              </a:lnSpc>
              <a:buFont typeface="Monotype Sorts" pitchFamily="2" charset="2"/>
            </a:pPr>
            <a:r>
              <a:rPr lang="en-US" altLang="zh-CN" sz="2000" b="0" dirty="0">
                <a:latin typeface="Times New Roman" panose="02020603050405020304" pitchFamily="18" charset="0"/>
              </a:rPr>
              <a:t>} OLGraph;</a:t>
            </a:r>
            <a:endParaRPr lang="en-US" altLang="zh-CN" sz="2000" b="0" dirty="0">
              <a:latin typeface="Times New Roman" panose="02020603050405020304" pitchFamily="18" charset="0"/>
            </a:endParaRPr>
          </a:p>
          <a:p>
            <a:pPr marL="342900" indent="-342900">
              <a:lnSpc>
                <a:spcPts val="2600"/>
              </a:lnSpc>
              <a:buFont typeface="Monotype Sorts" pitchFamily="2" charset="2"/>
            </a:pPr>
            <a:endParaRPr lang="zh-CN" altLang="en-US" sz="3200" b="0" dirty="0">
              <a:latin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8674" name="图片 240"/>
          <p:cNvPicPr>
            <a:picLocks noChangeAspect="1"/>
          </p:cNvPicPr>
          <p:nvPr/>
        </p:nvPicPr>
        <p:blipFill>
          <a:blip r:embed="rId1"/>
          <a:stretch>
            <a:fillRect/>
          </a:stretch>
        </p:blipFill>
        <p:spPr>
          <a:xfrm>
            <a:off x="169863" y="692150"/>
            <a:ext cx="8804275" cy="5621338"/>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9" name="Rectangle 3"/>
          <p:cNvSpPr/>
          <p:nvPr/>
        </p:nvSpPr>
        <p:spPr>
          <a:xfrm>
            <a:off x="4643438" y="2644775"/>
            <a:ext cx="4068762" cy="2247900"/>
          </a:xfrm>
          <a:prstGeom prst="rect">
            <a:avLst/>
          </a:prstGeom>
          <a:noFill/>
          <a:ln w="12700" cap="flat" cmpd="sng">
            <a:solidFill>
              <a:schemeClr val="tx1"/>
            </a:solidFill>
            <a:prstDash val="solid"/>
            <a:miter/>
            <a:headEnd type="none" w="med" len="med"/>
            <a:tailEnd type="none" w="med" len="med"/>
          </a:ln>
        </p:spPr>
        <p:txBody>
          <a:bodyPr lIns="90000" tIns="46800" rIns="90000" bIns="46800" anchor="ctr" anchorCtr="0">
            <a:spAutoFit/>
          </a:bodyPr>
          <a:p>
            <a:pPr algn="just"/>
            <a:r>
              <a:rPr lang="en-US" altLang="zh-CN" sz="2000" dirty="0">
                <a:solidFill>
                  <a:srgbClr val="0000FF"/>
                </a:solidFill>
                <a:latin typeface="宋体" panose="02010600030101010101" pitchFamily="2" charset="-122"/>
              </a:rPr>
              <a:t>【</a:t>
            </a:r>
            <a:r>
              <a:rPr lang="zh-CN" altLang="en-US" sz="2000" dirty="0">
                <a:solidFill>
                  <a:srgbClr val="0000FF"/>
                </a:solidFill>
                <a:latin typeface="宋体" panose="02010600030101010101" pitchFamily="2" charset="-122"/>
              </a:rPr>
              <a:t>问题</a:t>
            </a:r>
            <a:r>
              <a:rPr lang="en-US" altLang="zh-CN" sz="2000" dirty="0">
                <a:solidFill>
                  <a:srgbClr val="0000FF"/>
                </a:solidFill>
                <a:latin typeface="宋体" panose="02010600030101010101" pitchFamily="2" charset="-122"/>
              </a:rPr>
              <a:t>3】</a:t>
            </a:r>
            <a:r>
              <a:rPr lang="zh-CN" altLang="en-US" sz="2000" dirty="0">
                <a:latin typeface="宋体" panose="02010600030101010101" pitchFamily="2" charset="-122"/>
              </a:rPr>
              <a:t>有一个长方形的房间，铺设了红色或黑色的方型瓷砖。一名男子站在一个黑色的瓷砖上，从一个瓷砖，他可以转移到四个相邻瓷砖，他只能移动在黑瓷砖上，不能站在红瓷砖上，通过走过的黑瓷砖计算黑瓷砖的片数。 </a:t>
            </a:r>
            <a:endParaRPr lang="en-US" altLang="zh-CN" sz="2000" dirty="0">
              <a:latin typeface="宋体" panose="02010600030101010101" pitchFamily="2" charset="-122"/>
            </a:endParaRPr>
          </a:p>
        </p:txBody>
      </p:sp>
      <p:sp>
        <p:nvSpPr>
          <p:cNvPr id="147460" name="Rectangle 4"/>
          <p:cNvSpPr/>
          <p:nvPr/>
        </p:nvSpPr>
        <p:spPr>
          <a:xfrm>
            <a:off x="431800" y="5146675"/>
            <a:ext cx="8280400" cy="1019175"/>
          </a:xfrm>
          <a:prstGeom prst="rect">
            <a:avLst/>
          </a:prstGeom>
          <a:noFill/>
          <a:ln w="12700" cap="flat" cmpd="sng">
            <a:solidFill>
              <a:schemeClr val="tx1"/>
            </a:solidFill>
            <a:prstDash val="solid"/>
            <a:miter/>
            <a:headEnd type="none" w="med" len="med"/>
            <a:tailEnd type="none" w="med" len="med"/>
          </a:ln>
        </p:spPr>
        <p:txBody>
          <a:bodyPr lIns="90000" tIns="46800" rIns="90000" bIns="46800" anchor="ctr" anchorCtr="0">
            <a:spAutoFit/>
          </a:bodyPr>
          <a:p>
            <a:pPr algn="just"/>
            <a:r>
              <a:rPr lang="en-US" altLang="zh-CN" sz="2000" dirty="0">
                <a:solidFill>
                  <a:srgbClr val="0000FF"/>
                </a:solidFill>
                <a:latin typeface="宋体" panose="02010600030101010101" pitchFamily="2" charset="-122"/>
              </a:rPr>
              <a:t>【</a:t>
            </a:r>
            <a:r>
              <a:rPr lang="zh-CN" altLang="en-US" sz="2000" dirty="0">
                <a:solidFill>
                  <a:srgbClr val="0000FF"/>
                </a:solidFill>
                <a:latin typeface="宋体" panose="02010600030101010101" pitchFamily="2" charset="-122"/>
              </a:rPr>
              <a:t>问题</a:t>
            </a:r>
            <a:r>
              <a:rPr lang="en-US" altLang="zh-CN" sz="2000" dirty="0">
                <a:solidFill>
                  <a:srgbClr val="0000FF"/>
                </a:solidFill>
                <a:latin typeface="宋体" panose="02010600030101010101" pitchFamily="2" charset="-122"/>
              </a:rPr>
              <a:t>4】</a:t>
            </a:r>
            <a:r>
              <a:rPr lang="zh-CN" altLang="en-US" sz="2000" dirty="0">
                <a:latin typeface="宋体" panose="02010600030101010101" pitchFamily="2" charset="-122"/>
              </a:rPr>
              <a:t>计算国际象棋中骑士从一个指定的位置到达目的位置的最少步数。因为每一次都有</a:t>
            </a:r>
            <a:r>
              <a:rPr lang="en-US" altLang="zh-CN" sz="2000" dirty="0">
                <a:latin typeface="宋体" panose="02010600030101010101" pitchFamily="2" charset="-122"/>
              </a:rPr>
              <a:t>8</a:t>
            </a:r>
            <a:r>
              <a:rPr lang="zh-CN" altLang="en-US" sz="2000" dirty="0">
                <a:latin typeface="宋体" panose="02010600030101010101" pitchFamily="2" charset="-122"/>
              </a:rPr>
              <a:t>种走法，要把可行的走法记录下来，直到走到终点为止。输出最少的步数。</a:t>
            </a:r>
            <a:endParaRPr lang="en-US" altLang="zh-CN" sz="2000" dirty="0">
              <a:latin typeface="宋体" panose="02010600030101010101" pitchFamily="2" charset="-122"/>
            </a:endParaRPr>
          </a:p>
        </p:txBody>
      </p:sp>
      <p:sp>
        <p:nvSpPr>
          <p:cNvPr id="147461" name="Rectangle 5"/>
          <p:cNvSpPr/>
          <p:nvPr/>
        </p:nvSpPr>
        <p:spPr>
          <a:xfrm>
            <a:off x="452438" y="2644775"/>
            <a:ext cx="4048125" cy="2247900"/>
          </a:xfrm>
          <a:prstGeom prst="rect">
            <a:avLst/>
          </a:prstGeom>
          <a:noFill/>
          <a:ln w="12700" cap="flat" cmpd="sng">
            <a:solidFill>
              <a:schemeClr val="tx1"/>
            </a:solidFill>
            <a:prstDash val="solid"/>
            <a:miter/>
            <a:headEnd type="none" w="med" len="med"/>
            <a:tailEnd type="none" w="med" len="med"/>
          </a:ln>
        </p:spPr>
        <p:txBody>
          <a:bodyPr lIns="90000" tIns="46800" rIns="90000" bIns="46800" anchor="ctr" anchorCtr="0">
            <a:spAutoFit/>
          </a:bodyPr>
          <a:p>
            <a:pPr algn="just"/>
            <a:r>
              <a:rPr lang="en-US" altLang="zh-CN" sz="2000" dirty="0">
                <a:solidFill>
                  <a:srgbClr val="0000FF"/>
                </a:solidFill>
                <a:latin typeface="宋体" panose="02010600030101010101" pitchFamily="2" charset="-122"/>
              </a:rPr>
              <a:t>【</a:t>
            </a:r>
            <a:r>
              <a:rPr lang="zh-CN" altLang="en-US" sz="2000" dirty="0">
                <a:solidFill>
                  <a:srgbClr val="0000FF"/>
                </a:solidFill>
                <a:latin typeface="宋体" panose="02010600030101010101" pitchFamily="2" charset="-122"/>
              </a:rPr>
              <a:t>问题</a:t>
            </a:r>
            <a:r>
              <a:rPr lang="en-US" altLang="zh-CN" sz="2000" dirty="0">
                <a:solidFill>
                  <a:srgbClr val="0000FF"/>
                </a:solidFill>
                <a:latin typeface="宋体" panose="02010600030101010101" pitchFamily="2" charset="-122"/>
              </a:rPr>
              <a:t>2】</a:t>
            </a:r>
            <a:r>
              <a:rPr lang="zh-CN" altLang="en-US" sz="2000" dirty="0">
                <a:latin typeface="宋体" panose="02010600030101010101" pitchFamily="2" charset="-122"/>
              </a:rPr>
              <a:t>给一堆格式为</a:t>
            </a:r>
            <a:r>
              <a:rPr lang="en-US" altLang="zh-CN" sz="2000" dirty="0">
                <a:latin typeface="宋体" panose="02010600030101010101" pitchFamily="2" charset="-122"/>
              </a:rPr>
              <a:t>A &lt; B </a:t>
            </a:r>
            <a:r>
              <a:rPr lang="zh-CN" altLang="en-US" sz="2000" dirty="0">
                <a:latin typeface="宋体" panose="02010600030101010101" pitchFamily="2" charset="-122"/>
              </a:rPr>
              <a:t>的关系式，判断有没有一个可以排列的顺序。当一个升序序列确定时，输出处理到第几个关系式和排好序的升序序列；当不确定时，输出也不确定；当矛盾时，输出发现矛盾时处理到第几个关系。</a:t>
            </a:r>
            <a:endParaRPr lang="zh-CN" altLang="en-US" sz="2000" dirty="0">
              <a:latin typeface="宋体" panose="02010600030101010101" pitchFamily="2" charset="-122"/>
            </a:endParaRPr>
          </a:p>
        </p:txBody>
      </p:sp>
      <p:sp>
        <p:nvSpPr>
          <p:cNvPr id="5125" name="Text Box 6"/>
          <p:cNvSpPr txBox="1"/>
          <p:nvPr/>
        </p:nvSpPr>
        <p:spPr>
          <a:xfrm>
            <a:off x="428625" y="792163"/>
            <a:ext cx="2347913" cy="465137"/>
          </a:xfrm>
          <a:prstGeom prst="rect">
            <a:avLst/>
          </a:prstGeom>
          <a:noFill/>
          <a:ln w="28575">
            <a:noFill/>
          </a:ln>
        </p:spPr>
        <p:txBody>
          <a:bodyPr wrap="none" lIns="90000" tIns="46800" rIns="90000" bIns="46800">
            <a:spAutoFit/>
          </a:bodyPr>
          <a:p>
            <a:r>
              <a:rPr lang="zh-CN" altLang="en-US" sz="2400" dirty="0">
                <a:latin typeface="Times New Roman" panose="02020603050405020304" pitchFamily="18" charset="0"/>
              </a:rPr>
              <a:t>先提几个问题：</a:t>
            </a:r>
            <a:endParaRPr lang="zh-CN" altLang="en-US" sz="2400" dirty="0">
              <a:latin typeface="Times New Roman" panose="02020603050405020304" pitchFamily="18" charset="0"/>
            </a:endParaRPr>
          </a:p>
        </p:txBody>
      </p:sp>
      <p:sp>
        <p:nvSpPr>
          <p:cNvPr id="5126" name="WordArt 7"/>
          <p:cNvSpPr>
            <a:spLocks noTextEdit="1"/>
          </p:cNvSpPr>
          <p:nvPr/>
        </p:nvSpPr>
        <p:spPr>
          <a:xfrm>
            <a:off x="2673350" y="754063"/>
            <a:ext cx="206375" cy="523875"/>
          </a:xfrm>
          <a:prstGeom prst="rect">
            <a:avLst/>
          </a:prstGeom>
        </p:spPr>
        <p:txBody>
          <a:bodyPr wrap="none" fromWordArt="1">
            <a:prstTxWarp prst="textSlantUp">
              <a:avLst>
                <a:gd name="adj" fmla="val 32056"/>
              </a:avLst>
            </a:prstTxWarp>
            <a:normAutofit/>
          </a:bodyPr>
          <a:p>
            <a:pPr algn="ctr"/>
            <a:r>
              <a:rPr lang="zh-CN" altLang="en-US" sz="3600" b="1">
                <a:ln w="9525" cap="flat" cmpd="sng">
                  <a:solidFill>
                    <a:srgbClr val="CC99FF"/>
                  </a:solidFill>
                  <a:prstDash val="solid"/>
                  <a:headEnd type="none" w="med" len="med"/>
                  <a:tailEnd type="none" w="med" len="med"/>
                </a:ln>
                <a:gradFill rotWithShape="1">
                  <a:gsLst>
                    <a:gs pos="0">
                      <a:srgbClr val="6600CC"/>
                    </a:gs>
                    <a:gs pos="100000">
                      <a:srgbClr val="CC00CC"/>
                    </a:gs>
                  </a:gsLst>
                  <a:lin ang="5400000" scaled="1"/>
                  <a:tileRect/>
                </a:gradFill>
                <a:effectLst>
                  <a:outerShdw dist="53882" dir="2699999" algn="ctr" rotWithShape="0">
                    <a:srgbClr val="9999FF">
                      <a:alpha val="79999"/>
                    </a:srgbClr>
                  </a:outerShdw>
                </a:effectLst>
                <a:latin typeface="宋体" panose="02010600030101010101" pitchFamily="2" charset="-122"/>
                <a:ea typeface="宋体" panose="02010600030101010101" pitchFamily="2" charset="-122"/>
              </a:rPr>
              <a:t>？</a:t>
            </a:r>
            <a:endParaRPr lang="zh-CN" altLang="en-US" sz="3600" b="1">
              <a:ln w="9525" cap="flat" cmpd="sng">
                <a:solidFill>
                  <a:srgbClr val="CC99FF"/>
                </a:solidFill>
                <a:prstDash val="solid"/>
                <a:headEnd type="none" w="med" len="med"/>
                <a:tailEnd type="none" w="med" len="med"/>
              </a:ln>
              <a:gradFill rotWithShape="1">
                <a:gsLst>
                  <a:gs pos="0">
                    <a:srgbClr val="6600CC"/>
                  </a:gs>
                  <a:gs pos="100000">
                    <a:srgbClr val="CC00CC"/>
                  </a:gs>
                </a:gsLst>
                <a:lin ang="5400000" scaled="1"/>
                <a:tileRect/>
              </a:gradFill>
              <a:effectLst>
                <a:outerShdw dist="53882" dir="2699999" algn="ctr" rotWithShape="0">
                  <a:srgbClr val="9999FF">
                    <a:alpha val="79999"/>
                  </a:srgbClr>
                </a:outerShdw>
              </a:effectLst>
              <a:latin typeface="宋体" panose="02010600030101010101" pitchFamily="2" charset="-122"/>
              <a:ea typeface="宋体" panose="02010600030101010101" pitchFamily="2" charset="-122"/>
            </a:endParaRPr>
          </a:p>
        </p:txBody>
      </p:sp>
      <p:sp>
        <p:nvSpPr>
          <p:cNvPr id="7" name="Rectangle 5"/>
          <p:cNvSpPr/>
          <p:nvPr/>
        </p:nvSpPr>
        <p:spPr>
          <a:xfrm>
            <a:off x="442913" y="1379538"/>
            <a:ext cx="8258175" cy="1017587"/>
          </a:xfrm>
          <a:prstGeom prst="rect">
            <a:avLst/>
          </a:prstGeom>
          <a:noFill/>
          <a:ln w="12700" cap="flat" cmpd="sng">
            <a:solidFill>
              <a:schemeClr val="tx1"/>
            </a:solidFill>
            <a:prstDash val="solid"/>
            <a:miter/>
            <a:headEnd type="none" w="med" len="med"/>
            <a:tailEnd type="none" w="med" len="med"/>
          </a:ln>
        </p:spPr>
        <p:txBody>
          <a:bodyPr lIns="90000" tIns="46800" rIns="90000" bIns="46800" anchor="ctr" anchorCtr="0">
            <a:spAutoFit/>
          </a:bodyPr>
          <a:p>
            <a:pPr algn="just"/>
            <a:r>
              <a:rPr lang="en-US" altLang="zh-CN" sz="2000" dirty="0">
                <a:solidFill>
                  <a:srgbClr val="0000FF"/>
                </a:solidFill>
                <a:latin typeface="宋体" panose="02010600030101010101" pitchFamily="2" charset="-122"/>
              </a:rPr>
              <a:t>【</a:t>
            </a:r>
            <a:r>
              <a:rPr lang="zh-CN" altLang="en-US" sz="2000" dirty="0">
                <a:solidFill>
                  <a:srgbClr val="0000FF"/>
                </a:solidFill>
                <a:latin typeface="宋体" panose="02010600030101010101" pitchFamily="2" charset="-122"/>
              </a:rPr>
              <a:t>问题</a:t>
            </a:r>
            <a:r>
              <a:rPr lang="en-US" altLang="zh-CN" sz="2000" dirty="0">
                <a:solidFill>
                  <a:srgbClr val="0000FF"/>
                </a:solidFill>
                <a:latin typeface="宋体" panose="02010600030101010101" pitchFamily="2" charset="-122"/>
              </a:rPr>
              <a:t>1】</a:t>
            </a:r>
            <a:r>
              <a:rPr lang="zh-CN" altLang="en-US" sz="2000" dirty="0">
                <a:latin typeface="宋体" panose="02010600030101010101" pitchFamily="2" charset="-122"/>
              </a:rPr>
              <a:t>由于大道路网的维护成本高，需选择停止维护一些道路，但要保证所有村庄之间都有路到达，即使路线并不如以前短，但要使得总的维护费用最少。</a:t>
            </a:r>
            <a:endParaRPr lang="zh-CN" altLang="en-US" sz="2000"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746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745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74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animBg="1"/>
      <p:bldP spid="147460" grpId="0" animBg="1"/>
      <p:bldP spid="147461" grpId="0" animBg="1"/>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9698" name="图片 274"/>
          <p:cNvPicPr>
            <a:picLocks noChangeAspect="1"/>
          </p:cNvPicPr>
          <p:nvPr/>
        </p:nvPicPr>
        <p:blipFill>
          <a:blip r:embed="rId1"/>
          <a:stretch>
            <a:fillRect/>
          </a:stretch>
        </p:blipFill>
        <p:spPr>
          <a:xfrm>
            <a:off x="315913" y="666750"/>
            <a:ext cx="8512175" cy="5524500"/>
          </a:xfrm>
          <a:prstGeom prst="rect">
            <a:avLst/>
          </a:prstGeom>
          <a:noFill/>
          <a:ln w="9525">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3"/>
          <p:cNvSpPr txBox="1"/>
          <p:nvPr/>
        </p:nvSpPr>
        <p:spPr>
          <a:xfrm>
            <a:off x="434975" y="836613"/>
            <a:ext cx="8709025" cy="5345112"/>
          </a:xfrm>
          <a:prstGeom prst="rect">
            <a:avLst/>
          </a:prstGeom>
          <a:noFill/>
          <a:ln w="9525">
            <a:noFill/>
          </a:ln>
        </p:spPr>
        <p:txBody>
          <a:bodyPr/>
          <a:p>
            <a:pPr marL="342900" indent="-342900">
              <a:lnSpc>
                <a:spcPts val="2300"/>
              </a:lnSpc>
              <a:buClr>
                <a:srgbClr val="CC3300"/>
              </a:buClr>
              <a:buFont typeface="Monotype Sorts" pitchFamily="2" charset="2"/>
            </a:pPr>
            <a:r>
              <a:rPr lang="en-US" altLang="zh-CN" sz="2000" b="0" dirty="0">
                <a:solidFill>
                  <a:srgbClr val="000000"/>
                </a:solidFill>
                <a:latin typeface="Times New Roman" panose="02020603050405020304" pitchFamily="18" charset="0"/>
                <a:sym typeface="Wingdings" panose="05000000000000000000" pitchFamily="2" charset="2"/>
              </a:rPr>
              <a:t>#define MAX_VERTEX_NUM   20</a:t>
            </a:r>
            <a:endParaRPr lang="en-US" altLang="zh-CN" sz="2000" b="0" dirty="0">
              <a:solidFill>
                <a:srgbClr val="000000"/>
              </a:solidFill>
              <a:latin typeface="Times New Roman" panose="02020603050405020304" pitchFamily="18" charset="0"/>
              <a:sym typeface="Wingdings" panose="05000000000000000000" pitchFamily="2" charset="2"/>
            </a:endParaRPr>
          </a:p>
          <a:p>
            <a:pPr marL="342900" indent="-342900">
              <a:lnSpc>
                <a:spcPts val="2300"/>
              </a:lnSpc>
              <a:buClr>
                <a:srgbClr val="CC3300"/>
              </a:buClr>
              <a:buFont typeface="Monotype Sorts" pitchFamily="2" charset="2"/>
            </a:pPr>
            <a:r>
              <a:rPr lang="en-US" altLang="zh-CN" sz="2000" b="0" dirty="0">
                <a:solidFill>
                  <a:srgbClr val="000000"/>
                </a:solidFill>
                <a:latin typeface="Times New Roman" panose="02020603050405020304" pitchFamily="18" charset="0"/>
                <a:sym typeface="Wingdings" panose="05000000000000000000" pitchFamily="2" charset="2"/>
              </a:rPr>
              <a:t>typedef emnu {unvisited, visited} VisitIf;</a:t>
            </a:r>
            <a:endParaRPr lang="en-US" altLang="zh-CN" sz="2000" b="0" dirty="0">
              <a:solidFill>
                <a:srgbClr val="000000"/>
              </a:solidFill>
              <a:latin typeface="Times New Roman" panose="02020603050405020304" pitchFamily="18" charset="0"/>
              <a:sym typeface="Wingdings" panose="05000000000000000000" pitchFamily="2" charset="2"/>
            </a:endParaRPr>
          </a:p>
          <a:p>
            <a:pPr marL="342900" indent="-342900">
              <a:lnSpc>
                <a:spcPts val="2300"/>
              </a:lnSpc>
              <a:buClr>
                <a:srgbClr val="CC3300"/>
              </a:buClr>
              <a:buFont typeface="Monotype Sorts" pitchFamily="2" charset="2"/>
            </a:pPr>
            <a:r>
              <a:rPr lang="en-US" altLang="zh-CN" sz="2000" b="0" dirty="0">
                <a:solidFill>
                  <a:srgbClr val="000000"/>
                </a:solidFill>
                <a:latin typeface="Times New Roman" panose="02020603050405020304" pitchFamily="18" charset="0"/>
                <a:sym typeface="Wingdings" panose="05000000000000000000" pitchFamily="2" charset="2"/>
              </a:rPr>
              <a:t>typedef struct EBox {</a:t>
            </a:r>
            <a:endParaRPr lang="en-US" altLang="zh-CN" sz="2000" b="0" dirty="0">
              <a:solidFill>
                <a:srgbClr val="000000"/>
              </a:solidFill>
              <a:latin typeface="Times New Roman" panose="02020603050405020304" pitchFamily="18" charset="0"/>
              <a:sym typeface="Wingdings" panose="05000000000000000000" pitchFamily="2" charset="2"/>
            </a:endParaRPr>
          </a:p>
          <a:p>
            <a:pPr marL="342900" indent="-342900">
              <a:lnSpc>
                <a:spcPts val="2300"/>
              </a:lnSpc>
              <a:buClr>
                <a:srgbClr val="CC3300"/>
              </a:buClr>
              <a:buFont typeface="Monotype Sorts" pitchFamily="2" charset="2"/>
            </a:pPr>
            <a:r>
              <a:rPr lang="en-US" altLang="zh-CN" sz="2000" b="0" dirty="0">
                <a:solidFill>
                  <a:srgbClr val="000000"/>
                </a:solidFill>
                <a:latin typeface="Times New Roman" panose="02020603050405020304" pitchFamily="18" charset="0"/>
                <a:sym typeface="Wingdings" panose="05000000000000000000" pitchFamily="2" charset="2"/>
              </a:rPr>
              <a:t>     VisitIf   mark;		//</a:t>
            </a:r>
            <a:r>
              <a:rPr lang="zh-CN" altLang="en-US" sz="2000" b="0" dirty="0">
                <a:solidFill>
                  <a:srgbClr val="000000"/>
                </a:solidFill>
                <a:latin typeface="Times New Roman" panose="02020603050405020304" pitchFamily="18" charset="0"/>
                <a:sym typeface="Wingdings" panose="05000000000000000000" pitchFamily="2" charset="2"/>
              </a:rPr>
              <a:t>边访问标记</a:t>
            </a:r>
            <a:endParaRPr lang="zh-CN" altLang="en-US" sz="2000" b="0" dirty="0">
              <a:solidFill>
                <a:srgbClr val="000000"/>
              </a:solidFill>
              <a:latin typeface="Times New Roman" panose="02020603050405020304" pitchFamily="18" charset="0"/>
              <a:sym typeface="Wingdings" panose="05000000000000000000" pitchFamily="2" charset="2"/>
            </a:endParaRPr>
          </a:p>
          <a:p>
            <a:pPr marL="342900" indent="-342900">
              <a:lnSpc>
                <a:spcPts val="2300"/>
              </a:lnSpc>
              <a:buClr>
                <a:srgbClr val="CC3300"/>
              </a:buClr>
              <a:buFont typeface="Monotype Sorts" pitchFamily="2" charset="2"/>
            </a:pPr>
            <a:r>
              <a:rPr lang="zh-CN" altLang="en-US" sz="2000" b="0" dirty="0">
                <a:solidFill>
                  <a:srgbClr val="000000"/>
                </a:solidFill>
                <a:latin typeface="Times New Roman" panose="02020603050405020304" pitchFamily="18" charset="0"/>
                <a:sym typeface="Wingdings" panose="05000000000000000000" pitchFamily="2" charset="2"/>
              </a:rPr>
              <a:t>     </a:t>
            </a:r>
            <a:r>
              <a:rPr lang="en-US" altLang="zh-CN" sz="2000" b="0" dirty="0">
                <a:solidFill>
                  <a:srgbClr val="000000"/>
                </a:solidFill>
                <a:latin typeface="Times New Roman" panose="02020603050405020304" pitchFamily="18" charset="0"/>
                <a:sym typeface="Wingdings" panose="05000000000000000000" pitchFamily="2" charset="2"/>
              </a:rPr>
              <a:t>int  ivex, jvex;		//</a:t>
            </a:r>
            <a:r>
              <a:rPr lang="zh-CN" altLang="en-US" sz="2000" b="0" dirty="0">
                <a:solidFill>
                  <a:srgbClr val="000000"/>
                </a:solidFill>
                <a:latin typeface="Times New Roman" panose="02020603050405020304" pitchFamily="18" charset="0"/>
                <a:sym typeface="Wingdings" panose="05000000000000000000" pitchFamily="2" charset="2"/>
              </a:rPr>
              <a:t>该边依附的两个顶点的位置</a:t>
            </a:r>
            <a:endParaRPr lang="zh-CN" altLang="en-US" sz="2000" b="0" dirty="0">
              <a:solidFill>
                <a:srgbClr val="000000"/>
              </a:solidFill>
              <a:latin typeface="Times New Roman" panose="02020603050405020304" pitchFamily="18" charset="0"/>
              <a:sym typeface="Wingdings" panose="05000000000000000000" pitchFamily="2" charset="2"/>
            </a:endParaRPr>
          </a:p>
          <a:p>
            <a:pPr marL="342900" indent="-342900">
              <a:lnSpc>
                <a:spcPts val="2300"/>
              </a:lnSpc>
              <a:buClr>
                <a:srgbClr val="CC3300"/>
              </a:buClr>
              <a:buFont typeface="Monotype Sorts" pitchFamily="2" charset="2"/>
            </a:pPr>
            <a:r>
              <a:rPr lang="zh-CN" altLang="en-US" sz="2000" b="0" dirty="0">
                <a:solidFill>
                  <a:srgbClr val="000000"/>
                </a:solidFill>
                <a:latin typeface="Times New Roman" panose="02020603050405020304" pitchFamily="18" charset="0"/>
                <a:sym typeface="Wingdings" panose="05000000000000000000" pitchFamily="2" charset="2"/>
              </a:rPr>
              <a:t>     </a:t>
            </a:r>
            <a:r>
              <a:rPr lang="en-US" altLang="zh-CN" sz="2000" b="0" dirty="0">
                <a:solidFill>
                  <a:srgbClr val="000000"/>
                </a:solidFill>
                <a:latin typeface="Times New Roman" panose="02020603050405020304" pitchFamily="18" charset="0"/>
                <a:sym typeface="Wingdings" panose="05000000000000000000" pitchFamily="2" charset="2"/>
              </a:rPr>
              <a:t>struct EBox  * ilink, * jlink;	//</a:t>
            </a:r>
            <a:r>
              <a:rPr lang="zh-CN" altLang="en-US" sz="2000" b="0" dirty="0">
                <a:solidFill>
                  <a:srgbClr val="000000"/>
                </a:solidFill>
                <a:latin typeface="Times New Roman" panose="02020603050405020304" pitchFamily="18" charset="0"/>
                <a:sym typeface="Wingdings" panose="05000000000000000000" pitchFamily="2" charset="2"/>
              </a:rPr>
              <a:t>分别指向依附这两个顶点的下一条边	</a:t>
            </a:r>
            <a:endParaRPr lang="zh-CN" altLang="en-US" sz="2000" b="0" dirty="0">
              <a:solidFill>
                <a:srgbClr val="000000"/>
              </a:solidFill>
              <a:latin typeface="Times New Roman" panose="02020603050405020304" pitchFamily="18" charset="0"/>
              <a:sym typeface="Wingdings" panose="05000000000000000000" pitchFamily="2" charset="2"/>
            </a:endParaRPr>
          </a:p>
          <a:p>
            <a:pPr marL="342900" indent="-342900">
              <a:lnSpc>
                <a:spcPts val="2300"/>
              </a:lnSpc>
              <a:buClr>
                <a:srgbClr val="CC3300"/>
              </a:buClr>
              <a:buFont typeface="Monotype Sorts" pitchFamily="2" charset="2"/>
            </a:pPr>
            <a:r>
              <a:rPr lang="zh-CN" altLang="en-US" sz="2000" b="0" dirty="0">
                <a:solidFill>
                  <a:srgbClr val="000000"/>
                </a:solidFill>
                <a:latin typeface="Times New Roman" panose="02020603050405020304" pitchFamily="18" charset="0"/>
                <a:sym typeface="Wingdings" panose="05000000000000000000" pitchFamily="2" charset="2"/>
              </a:rPr>
              <a:t>     </a:t>
            </a:r>
            <a:r>
              <a:rPr lang="en-US" altLang="zh-CN" sz="2000" b="0" dirty="0">
                <a:solidFill>
                  <a:srgbClr val="000000"/>
                </a:solidFill>
                <a:latin typeface="Times New Roman" panose="02020603050405020304" pitchFamily="18" charset="0"/>
                <a:sym typeface="Wingdings" panose="05000000000000000000" pitchFamily="2" charset="2"/>
              </a:rPr>
              <a:t>InfoType   *info;		//</a:t>
            </a:r>
            <a:r>
              <a:rPr lang="zh-CN" altLang="en-US" sz="2000" b="0" dirty="0">
                <a:solidFill>
                  <a:srgbClr val="000000"/>
                </a:solidFill>
                <a:latin typeface="Times New Roman" panose="02020603050405020304" pitchFamily="18" charset="0"/>
                <a:sym typeface="Wingdings" panose="05000000000000000000" pitchFamily="2" charset="2"/>
              </a:rPr>
              <a:t>该边信息指针</a:t>
            </a:r>
            <a:endParaRPr lang="zh-CN" altLang="en-US" sz="2000" b="0" dirty="0">
              <a:solidFill>
                <a:srgbClr val="000000"/>
              </a:solidFill>
              <a:latin typeface="Times New Roman" panose="02020603050405020304" pitchFamily="18" charset="0"/>
              <a:sym typeface="Wingdings" panose="05000000000000000000" pitchFamily="2" charset="2"/>
            </a:endParaRPr>
          </a:p>
          <a:p>
            <a:pPr marL="342900" indent="-342900">
              <a:lnSpc>
                <a:spcPts val="2300"/>
              </a:lnSpc>
              <a:buClr>
                <a:srgbClr val="CC3300"/>
              </a:buClr>
              <a:buFont typeface="Monotype Sorts" pitchFamily="2" charset="2"/>
            </a:pPr>
            <a:r>
              <a:rPr lang="en-US" altLang="zh-CN" sz="2000" b="0" dirty="0">
                <a:solidFill>
                  <a:srgbClr val="000000"/>
                </a:solidFill>
                <a:latin typeface="Times New Roman" panose="02020603050405020304" pitchFamily="18" charset="0"/>
                <a:sym typeface="Wingdings" panose="05000000000000000000" pitchFamily="2" charset="2"/>
              </a:rPr>
              <a:t>} </a:t>
            </a:r>
            <a:r>
              <a:rPr lang="en-US" altLang="zh-CN" sz="2000" b="0" dirty="0">
                <a:solidFill>
                  <a:srgbClr val="0000FF"/>
                </a:solidFill>
                <a:latin typeface="Times New Roman" panose="02020603050405020304" pitchFamily="18" charset="0"/>
                <a:sym typeface="Wingdings" panose="05000000000000000000" pitchFamily="2" charset="2"/>
              </a:rPr>
              <a:t>EBox</a:t>
            </a:r>
            <a:r>
              <a:rPr lang="en-US" altLang="zh-CN" sz="2000" b="0" dirty="0">
                <a:solidFill>
                  <a:srgbClr val="000000"/>
                </a:solidFill>
                <a:latin typeface="Times New Roman" panose="02020603050405020304" pitchFamily="18" charset="0"/>
                <a:sym typeface="Wingdings" panose="05000000000000000000" pitchFamily="2" charset="2"/>
              </a:rPr>
              <a:t>;</a:t>
            </a:r>
            <a:endParaRPr lang="en-US" altLang="zh-CN" sz="2000" b="0" dirty="0">
              <a:solidFill>
                <a:srgbClr val="000000"/>
              </a:solidFill>
              <a:latin typeface="Times New Roman" panose="02020603050405020304" pitchFamily="18" charset="0"/>
              <a:sym typeface="Wingdings" panose="05000000000000000000" pitchFamily="2" charset="2"/>
            </a:endParaRPr>
          </a:p>
          <a:p>
            <a:pPr marL="342900" indent="-342900">
              <a:lnSpc>
                <a:spcPts val="2300"/>
              </a:lnSpc>
              <a:buClr>
                <a:srgbClr val="CC3300"/>
              </a:buClr>
              <a:buFont typeface="Monotype Sorts" pitchFamily="2" charset="2"/>
            </a:pPr>
            <a:endParaRPr lang="en-US" altLang="zh-CN" sz="2000" b="0" dirty="0">
              <a:solidFill>
                <a:srgbClr val="000000"/>
              </a:solidFill>
              <a:latin typeface="Times New Roman" panose="02020603050405020304" pitchFamily="18" charset="0"/>
              <a:sym typeface="Wingdings" panose="05000000000000000000" pitchFamily="2" charset="2"/>
            </a:endParaRPr>
          </a:p>
          <a:p>
            <a:pPr marL="342900" indent="-342900">
              <a:lnSpc>
                <a:spcPts val="2300"/>
              </a:lnSpc>
              <a:buClr>
                <a:srgbClr val="CC3300"/>
              </a:buClr>
              <a:buFont typeface="Monotype Sorts" pitchFamily="2" charset="2"/>
            </a:pPr>
            <a:r>
              <a:rPr lang="en-US" altLang="zh-CN" sz="2000" b="0" dirty="0">
                <a:solidFill>
                  <a:srgbClr val="000000"/>
                </a:solidFill>
                <a:latin typeface="Times New Roman" panose="02020603050405020304" pitchFamily="18" charset="0"/>
                <a:sym typeface="Wingdings" panose="05000000000000000000" pitchFamily="2" charset="2"/>
              </a:rPr>
              <a:t>typedef struct VexBox {</a:t>
            </a:r>
            <a:endParaRPr lang="en-US" altLang="zh-CN" sz="2000" b="0" dirty="0">
              <a:solidFill>
                <a:srgbClr val="000000"/>
              </a:solidFill>
              <a:latin typeface="Times New Roman" panose="02020603050405020304" pitchFamily="18" charset="0"/>
              <a:sym typeface="Wingdings" panose="05000000000000000000" pitchFamily="2" charset="2"/>
            </a:endParaRPr>
          </a:p>
          <a:p>
            <a:pPr marL="342900" indent="-342900">
              <a:lnSpc>
                <a:spcPts val="2300"/>
              </a:lnSpc>
              <a:buClr>
                <a:srgbClr val="CC3300"/>
              </a:buClr>
              <a:buFont typeface="Monotype Sorts" pitchFamily="2" charset="2"/>
            </a:pPr>
            <a:r>
              <a:rPr lang="en-US" altLang="zh-CN" sz="2000" b="0" dirty="0">
                <a:solidFill>
                  <a:srgbClr val="000000"/>
                </a:solidFill>
                <a:latin typeface="Times New Roman" panose="02020603050405020304" pitchFamily="18" charset="0"/>
                <a:sym typeface="Wingdings" panose="05000000000000000000" pitchFamily="2" charset="2"/>
              </a:rPr>
              <a:t>     VertexType   data;				</a:t>
            </a:r>
            <a:endParaRPr lang="en-US" altLang="zh-CN" sz="2000" b="0" dirty="0">
              <a:solidFill>
                <a:srgbClr val="000000"/>
              </a:solidFill>
              <a:latin typeface="Times New Roman" panose="02020603050405020304" pitchFamily="18" charset="0"/>
              <a:sym typeface="Wingdings" panose="05000000000000000000" pitchFamily="2" charset="2"/>
            </a:endParaRPr>
          </a:p>
          <a:p>
            <a:pPr marL="342900" indent="-342900">
              <a:lnSpc>
                <a:spcPts val="2300"/>
              </a:lnSpc>
              <a:buClr>
                <a:srgbClr val="CC3300"/>
              </a:buClr>
              <a:buFont typeface="Monotype Sorts" pitchFamily="2" charset="2"/>
            </a:pPr>
            <a:r>
              <a:rPr lang="en-US" altLang="zh-CN" sz="2000" b="0" dirty="0">
                <a:solidFill>
                  <a:srgbClr val="000000"/>
                </a:solidFill>
                <a:latin typeface="Times New Roman" panose="02020603050405020304" pitchFamily="18" charset="0"/>
                <a:sym typeface="Wingdings" panose="05000000000000000000" pitchFamily="2" charset="2"/>
              </a:rPr>
              <a:t>     </a:t>
            </a:r>
            <a:r>
              <a:rPr lang="en-US" altLang="zh-CN" sz="2000" b="0" dirty="0">
                <a:solidFill>
                  <a:srgbClr val="0000FF"/>
                </a:solidFill>
                <a:latin typeface="Times New Roman" panose="02020603050405020304" pitchFamily="18" charset="0"/>
                <a:sym typeface="Wingdings" panose="05000000000000000000" pitchFamily="2" charset="2"/>
              </a:rPr>
              <a:t>EBox</a:t>
            </a:r>
            <a:r>
              <a:rPr lang="en-US" altLang="zh-CN" sz="2000" b="0" dirty="0">
                <a:solidFill>
                  <a:srgbClr val="000000"/>
                </a:solidFill>
                <a:latin typeface="Times New Roman" panose="02020603050405020304" pitchFamily="18" charset="0"/>
                <a:sym typeface="Wingdings" panose="05000000000000000000" pitchFamily="2" charset="2"/>
              </a:rPr>
              <a:t>   * firstedge;	    //</a:t>
            </a:r>
            <a:r>
              <a:rPr lang="zh-CN" altLang="en-US" sz="2000" b="0" dirty="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指向第一条依附于该顶点的边</a:t>
            </a:r>
            <a:endParaRPr lang="zh-CN" altLang="en-US" sz="2000" b="0" dirty="0">
              <a:solidFill>
                <a:srgbClr val="000000"/>
              </a:solidFill>
              <a:latin typeface="Times New Roman" panose="02020603050405020304" pitchFamily="18" charset="0"/>
              <a:sym typeface="Wingdings" panose="05000000000000000000" pitchFamily="2" charset="2"/>
            </a:endParaRPr>
          </a:p>
          <a:p>
            <a:pPr marL="342900" indent="-342900">
              <a:lnSpc>
                <a:spcPts val="2300"/>
              </a:lnSpc>
              <a:buClr>
                <a:srgbClr val="CC3300"/>
              </a:buClr>
              <a:buFont typeface="Monotype Sorts" pitchFamily="2" charset="2"/>
            </a:pPr>
            <a:r>
              <a:rPr lang="en-US" altLang="zh-CN" sz="2000" b="0" dirty="0">
                <a:solidFill>
                  <a:srgbClr val="000000"/>
                </a:solidFill>
                <a:latin typeface="Times New Roman" panose="02020603050405020304" pitchFamily="18" charset="0"/>
                <a:sym typeface="Wingdings" panose="05000000000000000000" pitchFamily="2" charset="2"/>
              </a:rPr>
              <a:t>} </a:t>
            </a:r>
            <a:r>
              <a:rPr lang="en-US" altLang="zh-CN" sz="2000" b="0" dirty="0">
                <a:solidFill>
                  <a:srgbClr val="FF3300"/>
                </a:solidFill>
                <a:latin typeface="Times New Roman" panose="02020603050405020304" pitchFamily="18" charset="0"/>
                <a:sym typeface="Wingdings" panose="05000000000000000000" pitchFamily="2" charset="2"/>
              </a:rPr>
              <a:t>VexBox</a:t>
            </a:r>
            <a:r>
              <a:rPr lang="en-US" altLang="zh-CN" sz="2000" b="0" dirty="0">
                <a:solidFill>
                  <a:srgbClr val="000000"/>
                </a:solidFill>
                <a:latin typeface="Times New Roman" panose="02020603050405020304" pitchFamily="18" charset="0"/>
                <a:sym typeface="Wingdings" panose="05000000000000000000" pitchFamily="2" charset="2"/>
              </a:rPr>
              <a:t>;</a:t>
            </a:r>
            <a:endParaRPr lang="en-US" altLang="zh-CN" sz="2000" b="0" dirty="0">
              <a:solidFill>
                <a:srgbClr val="000000"/>
              </a:solidFill>
              <a:latin typeface="Times New Roman" panose="02020603050405020304" pitchFamily="18" charset="0"/>
              <a:sym typeface="Wingdings" panose="05000000000000000000" pitchFamily="2" charset="2"/>
            </a:endParaRPr>
          </a:p>
          <a:p>
            <a:pPr marL="342900" indent="-342900">
              <a:lnSpc>
                <a:spcPts val="2300"/>
              </a:lnSpc>
              <a:buClr>
                <a:srgbClr val="CC3300"/>
              </a:buClr>
              <a:buFont typeface="Monotype Sorts" pitchFamily="2" charset="2"/>
            </a:pPr>
            <a:endParaRPr lang="en-US" altLang="zh-CN" sz="2000" b="0" dirty="0">
              <a:solidFill>
                <a:srgbClr val="000000"/>
              </a:solidFill>
              <a:latin typeface="Times New Roman" panose="02020603050405020304" pitchFamily="18" charset="0"/>
              <a:sym typeface="Wingdings" panose="05000000000000000000" pitchFamily="2" charset="2"/>
            </a:endParaRPr>
          </a:p>
          <a:p>
            <a:pPr marL="342900" indent="-342900">
              <a:lnSpc>
                <a:spcPts val="2300"/>
              </a:lnSpc>
              <a:buClr>
                <a:srgbClr val="CC3300"/>
              </a:buClr>
              <a:buFont typeface="Monotype Sorts" pitchFamily="2" charset="2"/>
            </a:pPr>
            <a:r>
              <a:rPr lang="en-US" altLang="zh-CN" sz="2000" b="0" dirty="0">
                <a:solidFill>
                  <a:srgbClr val="000000"/>
                </a:solidFill>
                <a:latin typeface="Times New Roman" panose="02020603050405020304" pitchFamily="18" charset="0"/>
                <a:sym typeface="Wingdings" panose="05000000000000000000" pitchFamily="2" charset="2"/>
              </a:rPr>
              <a:t>typedef struct {</a:t>
            </a:r>
            <a:endParaRPr lang="en-US" altLang="zh-CN" sz="2000" b="0" dirty="0">
              <a:solidFill>
                <a:srgbClr val="000000"/>
              </a:solidFill>
              <a:latin typeface="Times New Roman" panose="02020603050405020304" pitchFamily="18" charset="0"/>
              <a:sym typeface="Wingdings" panose="05000000000000000000" pitchFamily="2" charset="2"/>
            </a:endParaRPr>
          </a:p>
          <a:p>
            <a:pPr marL="342900" indent="-342900">
              <a:lnSpc>
                <a:spcPts val="2300"/>
              </a:lnSpc>
              <a:buClr>
                <a:srgbClr val="CC3300"/>
              </a:buClr>
              <a:buFont typeface="Monotype Sorts" pitchFamily="2" charset="2"/>
            </a:pPr>
            <a:r>
              <a:rPr lang="en-US" altLang="zh-CN" sz="2000" b="0" dirty="0">
                <a:solidFill>
                  <a:srgbClr val="000000"/>
                </a:solidFill>
                <a:latin typeface="Times New Roman" panose="02020603050405020304" pitchFamily="18" charset="0"/>
                <a:sym typeface="Wingdings" panose="05000000000000000000" pitchFamily="2" charset="2"/>
              </a:rPr>
              <a:t>     </a:t>
            </a:r>
            <a:r>
              <a:rPr lang="en-US" altLang="zh-CN" sz="2000" b="0" dirty="0">
                <a:solidFill>
                  <a:srgbClr val="FF3300"/>
                </a:solidFill>
                <a:latin typeface="Times New Roman" panose="02020603050405020304" pitchFamily="18" charset="0"/>
                <a:sym typeface="Wingdings" panose="05000000000000000000" pitchFamily="2" charset="2"/>
              </a:rPr>
              <a:t>VexBox </a:t>
            </a:r>
            <a:r>
              <a:rPr lang="en-US" altLang="zh-CN" sz="2000" b="0" dirty="0">
                <a:solidFill>
                  <a:srgbClr val="000000"/>
                </a:solidFill>
                <a:latin typeface="Times New Roman" panose="02020603050405020304" pitchFamily="18" charset="0"/>
                <a:sym typeface="Wingdings" panose="05000000000000000000" pitchFamily="2" charset="2"/>
              </a:rPr>
              <a:t> adjmulist[MAX_VERTEX_NUM]; 	</a:t>
            </a:r>
            <a:endParaRPr lang="en-US" altLang="zh-CN" sz="2000" b="0" dirty="0">
              <a:solidFill>
                <a:srgbClr val="000000"/>
              </a:solidFill>
              <a:latin typeface="Times New Roman" panose="02020603050405020304" pitchFamily="18" charset="0"/>
              <a:sym typeface="Wingdings" panose="05000000000000000000" pitchFamily="2" charset="2"/>
            </a:endParaRPr>
          </a:p>
          <a:p>
            <a:pPr marL="342900" indent="-342900">
              <a:lnSpc>
                <a:spcPts val="2300"/>
              </a:lnSpc>
              <a:buClr>
                <a:srgbClr val="CC3300"/>
              </a:buClr>
              <a:buFont typeface="Monotype Sorts" pitchFamily="2" charset="2"/>
            </a:pPr>
            <a:r>
              <a:rPr lang="en-US" altLang="zh-CN" sz="2000" b="0" dirty="0">
                <a:solidFill>
                  <a:srgbClr val="000000"/>
                </a:solidFill>
                <a:latin typeface="Times New Roman" panose="02020603050405020304" pitchFamily="18" charset="0"/>
                <a:sym typeface="Wingdings" panose="05000000000000000000" pitchFamily="2" charset="2"/>
              </a:rPr>
              <a:t>      int  vexnum, edgenum;	//</a:t>
            </a:r>
            <a:r>
              <a:rPr lang="zh-CN" altLang="en-US" sz="2000" b="0" dirty="0">
                <a:solidFill>
                  <a:srgbClr val="000000"/>
                </a:solidFill>
                <a:latin typeface="Times New Roman" panose="02020603050405020304" pitchFamily="18" charset="0"/>
                <a:sym typeface="Wingdings" panose="05000000000000000000" pitchFamily="2" charset="2"/>
              </a:rPr>
              <a:t>无向图的当前顶点数和边数</a:t>
            </a:r>
            <a:endParaRPr lang="zh-CN" altLang="en-US" sz="2000" b="0" dirty="0">
              <a:solidFill>
                <a:srgbClr val="000000"/>
              </a:solidFill>
              <a:latin typeface="Times New Roman" panose="02020603050405020304" pitchFamily="18" charset="0"/>
              <a:sym typeface="Wingdings" panose="05000000000000000000" pitchFamily="2" charset="2"/>
            </a:endParaRPr>
          </a:p>
          <a:p>
            <a:pPr marL="342900" indent="-342900">
              <a:lnSpc>
                <a:spcPts val="2300"/>
              </a:lnSpc>
              <a:buClr>
                <a:srgbClr val="CC3300"/>
              </a:buClr>
              <a:buFont typeface="Monotype Sorts" pitchFamily="2" charset="2"/>
            </a:pPr>
            <a:r>
              <a:rPr lang="en-US" altLang="zh-CN" sz="2000" b="0" dirty="0">
                <a:solidFill>
                  <a:srgbClr val="000000"/>
                </a:solidFill>
                <a:latin typeface="Times New Roman" panose="02020603050405020304" pitchFamily="18" charset="0"/>
                <a:sym typeface="Wingdings" panose="05000000000000000000" pitchFamily="2" charset="2"/>
              </a:rPr>
              <a:t>} AMLGraph;</a:t>
            </a:r>
            <a:endParaRPr lang="zh-CN" altLang="en-US" sz="2400" b="0" dirty="0">
              <a:solidFill>
                <a:srgbClr val="000000"/>
              </a:solidFill>
              <a:latin typeface="Times New Roman" panose="02020603050405020304" pitchFamily="18" charset="0"/>
              <a:sym typeface="Wingdings" panose="05000000000000000000" pitchFamily="2" charset="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Text Box 2"/>
          <p:cNvSpPr txBox="1"/>
          <p:nvPr/>
        </p:nvSpPr>
        <p:spPr>
          <a:xfrm>
            <a:off x="611188" y="950913"/>
            <a:ext cx="6934200" cy="527050"/>
          </a:xfrm>
          <a:prstGeom prst="rect">
            <a:avLst/>
          </a:prstGeom>
          <a:noFill/>
          <a:ln w="9525">
            <a:noFill/>
          </a:ln>
        </p:spPr>
        <p:txBody>
          <a:bodyPr>
            <a:spAutoFit/>
          </a:bodyPr>
          <a:p>
            <a:pPr marL="457200" indent="-457200" eaLnBrk="1" hangingPunct="1">
              <a:lnSpc>
                <a:spcPct val="110000"/>
              </a:lnSpc>
            </a:pPr>
            <a:r>
              <a:rPr lang="en-US" altLang="zh-CN" sz="2800" dirty="0">
                <a:solidFill>
                  <a:srgbClr val="C00000"/>
                </a:solidFill>
                <a:latin typeface="Times New Roman" panose="02020603050405020304" pitchFamily="18" charset="0"/>
              </a:rPr>
              <a:t>4.3   </a:t>
            </a:r>
            <a:r>
              <a:rPr lang="zh-CN" altLang="en-US" sz="2800" dirty="0">
                <a:solidFill>
                  <a:srgbClr val="C00000"/>
                </a:solidFill>
                <a:latin typeface="Times New Roman" panose="02020603050405020304" pitchFamily="18" charset="0"/>
              </a:rPr>
              <a:t>图的搜索算法</a:t>
            </a:r>
            <a:endParaRPr lang="zh-CN" altLang="en-US" sz="2800" dirty="0">
              <a:solidFill>
                <a:srgbClr val="C00000"/>
              </a:solidFill>
              <a:latin typeface="Times New Roman" panose="02020603050405020304" pitchFamily="18" charset="0"/>
            </a:endParaRPr>
          </a:p>
        </p:txBody>
      </p:sp>
      <p:grpSp>
        <p:nvGrpSpPr>
          <p:cNvPr id="31747" name="Group 7"/>
          <p:cNvGrpSpPr/>
          <p:nvPr/>
        </p:nvGrpSpPr>
        <p:grpSpPr>
          <a:xfrm>
            <a:off x="755650" y="2089150"/>
            <a:ext cx="7050088" cy="1031875"/>
            <a:chOff x="663" y="768"/>
            <a:chExt cx="4441" cy="650"/>
          </a:xfrm>
        </p:grpSpPr>
        <p:sp>
          <p:nvSpPr>
            <p:cNvPr id="31750" name="Text Box 3"/>
            <p:cNvSpPr txBox="1"/>
            <p:nvPr/>
          </p:nvSpPr>
          <p:spPr>
            <a:xfrm>
              <a:off x="1632" y="768"/>
              <a:ext cx="3378" cy="292"/>
            </a:xfrm>
            <a:prstGeom prst="rect">
              <a:avLst/>
            </a:prstGeom>
            <a:noFill/>
            <a:ln w="9525">
              <a:noFill/>
            </a:ln>
          </p:spPr>
          <p:txBody>
            <a:bodyPr wrap="none" lIns="90000" tIns="46800" rIns="90000" bIns="46800">
              <a:spAutoFit/>
            </a:bodyPr>
            <a:p>
              <a:pPr eaLnBrk="1" hangingPunct="1"/>
              <a:r>
                <a:rPr lang="zh-CN" altLang="en-US" sz="2400" b="0" dirty="0">
                  <a:latin typeface="Times New Roman" panose="02020603050405020304" pitchFamily="18" charset="0"/>
                </a:rPr>
                <a:t>深度优先搜索</a:t>
              </a:r>
              <a:r>
                <a:rPr lang="en-US" altLang="zh-CN" sz="2400" b="0" dirty="0">
                  <a:solidFill>
                    <a:srgbClr val="0000FF"/>
                  </a:solidFill>
                  <a:latin typeface="Times New Roman" panose="02020603050405020304" pitchFamily="18" charset="0"/>
                </a:rPr>
                <a:t>DFS</a:t>
              </a:r>
              <a:r>
                <a:rPr lang="en-US" altLang="zh-CN" sz="2400" b="0" dirty="0">
                  <a:latin typeface="Times New Roman" panose="02020603050405020304" pitchFamily="18" charset="0"/>
                </a:rPr>
                <a:t> (Depth-First  Search )</a:t>
              </a:r>
              <a:endParaRPr lang="en-US" altLang="zh-CN" sz="2400" b="0" dirty="0">
                <a:latin typeface="Times New Roman" panose="02020603050405020304" pitchFamily="18" charset="0"/>
              </a:endParaRPr>
            </a:p>
          </p:txBody>
        </p:sp>
        <p:sp>
          <p:nvSpPr>
            <p:cNvPr id="31751" name="Text Box 4"/>
            <p:cNvSpPr txBox="1"/>
            <p:nvPr/>
          </p:nvSpPr>
          <p:spPr>
            <a:xfrm>
              <a:off x="1646" y="1126"/>
              <a:ext cx="3458" cy="292"/>
            </a:xfrm>
            <a:prstGeom prst="rect">
              <a:avLst/>
            </a:prstGeom>
            <a:noFill/>
            <a:ln w="9525">
              <a:noFill/>
            </a:ln>
          </p:spPr>
          <p:txBody>
            <a:bodyPr wrap="none" lIns="90000" tIns="46800" rIns="90000" bIns="46800">
              <a:spAutoFit/>
            </a:bodyPr>
            <a:p>
              <a:pPr eaLnBrk="1" hangingPunct="1"/>
              <a:r>
                <a:rPr lang="zh-CN" altLang="en-US" sz="2400" b="0" dirty="0">
                  <a:latin typeface="Times New Roman" panose="02020603050405020304" pitchFamily="18" charset="0"/>
                </a:rPr>
                <a:t>广度优先搜索</a:t>
              </a:r>
              <a:r>
                <a:rPr lang="en-US" altLang="zh-CN" sz="2400" b="0" dirty="0">
                  <a:solidFill>
                    <a:srgbClr val="0000FF"/>
                  </a:solidFill>
                  <a:latin typeface="Times New Roman" panose="02020603050405020304" pitchFamily="18" charset="0"/>
                </a:rPr>
                <a:t>BFS </a:t>
              </a:r>
              <a:r>
                <a:rPr lang="en-US" altLang="zh-CN" sz="2400" b="0" dirty="0">
                  <a:latin typeface="Times New Roman" panose="02020603050405020304" pitchFamily="18" charset="0"/>
                </a:rPr>
                <a:t>(Breadth-First  Search)</a:t>
              </a:r>
              <a:endParaRPr lang="en-US" altLang="zh-CN" sz="2400" b="0" dirty="0">
                <a:latin typeface="Times New Roman" panose="02020603050405020304" pitchFamily="18" charset="0"/>
              </a:endParaRPr>
            </a:p>
          </p:txBody>
        </p:sp>
        <p:sp>
          <p:nvSpPr>
            <p:cNvPr id="31752" name="Text Box 5"/>
            <p:cNvSpPr txBox="1"/>
            <p:nvPr/>
          </p:nvSpPr>
          <p:spPr>
            <a:xfrm>
              <a:off x="663" y="925"/>
              <a:ext cx="882" cy="288"/>
            </a:xfrm>
            <a:prstGeom prst="rect">
              <a:avLst/>
            </a:prstGeom>
            <a:noFill/>
            <a:ln w="9525">
              <a:noFill/>
            </a:ln>
          </p:spPr>
          <p:txBody>
            <a:bodyPr wrap="none" lIns="90000" tIns="46800" rIns="90000" bIns="46800">
              <a:spAutoFit/>
            </a:bodyPr>
            <a:p>
              <a:pPr eaLnBrk="1" hangingPunct="1"/>
              <a:r>
                <a:rPr lang="zh-CN" altLang="en-US" sz="2400" dirty="0">
                  <a:latin typeface="Times New Roman" panose="02020603050405020304" pitchFamily="18" charset="0"/>
                </a:rPr>
                <a:t>图的遍历</a:t>
              </a:r>
              <a:endParaRPr lang="zh-CN" altLang="en-US" sz="2400" dirty="0">
                <a:latin typeface="Times New Roman" panose="02020603050405020304" pitchFamily="18" charset="0"/>
              </a:endParaRPr>
            </a:p>
          </p:txBody>
        </p:sp>
        <p:sp>
          <p:nvSpPr>
            <p:cNvPr id="31753" name="AutoShape 6"/>
            <p:cNvSpPr/>
            <p:nvPr/>
          </p:nvSpPr>
          <p:spPr>
            <a:xfrm>
              <a:off x="1536" y="912"/>
              <a:ext cx="96" cy="336"/>
            </a:xfrm>
            <a:prstGeom prst="leftBrace">
              <a:avLst>
                <a:gd name="adj1" fmla="val 29166"/>
                <a:gd name="adj2" fmla="val 50000"/>
              </a:avLst>
            </a:prstGeom>
            <a:noFill/>
            <a:ln w="9525" cap="flat" cmpd="sng">
              <a:solidFill>
                <a:schemeClr val="tx1"/>
              </a:solidFill>
              <a:prstDash val="solid"/>
              <a:headEnd type="none" w="med" len="med"/>
              <a:tailEnd type="none" w="med" len="med"/>
            </a:ln>
          </p:spPr>
          <p:txBody>
            <a:bodyPr wrap="none" lIns="90000" tIns="46800" rIns="90000" bIns="46800" anchor="ctr" anchorCtr="0">
              <a:spAutoFit/>
            </a:bodyPr>
            <a:p>
              <a:pPr eaLnBrk="1" hangingPunct="1"/>
              <a:endParaRPr lang="zh-CN" altLang="en-US" dirty="0">
                <a:latin typeface="Times New Roman" panose="02020603050405020304" pitchFamily="18" charset="0"/>
              </a:endParaRPr>
            </a:p>
          </p:txBody>
        </p:sp>
      </p:grpSp>
      <p:sp>
        <p:nvSpPr>
          <p:cNvPr id="31748" name="Text Box 8"/>
          <p:cNvSpPr txBox="1"/>
          <p:nvPr/>
        </p:nvSpPr>
        <p:spPr>
          <a:xfrm>
            <a:off x="827088" y="4176713"/>
            <a:ext cx="7921625" cy="1844675"/>
          </a:xfrm>
          <a:prstGeom prst="rect">
            <a:avLst/>
          </a:prstGeom>
          <a:noFill/>
          <a:ln w="9525">
            <a:noFill/>
          </a:ln>
        </p:spPr>
        <p:txBody>
          <a:bodyPr lIns="90000" tIns="46800" rIns="90000" bIns="46800">
            <a:spAutoFit/>
          </a:bodyPr>
          <a:p>
            <a:pPr eaLnBrk="1" hangingPunct="1">
              <a:lnSpc>
                <a:spcPct val="160000"/>
              </a:lnSpc>
              <a:buClr>
                <a:srgbClr val="0000FF"/>
              </a:buClr>
              <a:buFont typeface="Wingdings" panose="05000000000000000000" pitchFamily="2" charset="2"/>
              <a:buChar char="Ø"/>
            </a:pPr>
            <a:r>
              <a:rPr lang="zh-CN" altLang="en-US" sz="2400" b="0" dirty="0">
                <a:latin typeface="Times New Roman" panose="02020603050405020304" pitchFamily="18" charset="0"/>
              </a:rPr>
              <a:t>确定遍历起点；</a:t>
            </a:r>
            <a:endParaRPr lang="zh-CN" altLang="en-US" sz="2400" b="0" dirty="0">
              <a:latin typeface="Times New Roman" panose="02020603050405020304" pitchFamily="18" charset="0"/>
            </a:endParaRPr>
          </a:p>
          <a:p>
            <a:pPr eaLnBrk="1" hangingPunct="1">
              <a:lnSpc>
                <a:spcPct val="160000"/>
              </a:lnSpc>
              <a:buClr>
                <a:srgbClr val="0000FF"/>
              </a:buClr>
              <a:buFont typeface="Wingdings" panose="05000000000000000000" pitchFamily="2" charset="2"/>
              <a:buChar char="Ø"/>
            </a:pPr>
            <a:r>
              <a:rPr lang="zh-CN" altLang="en-US" sz="2400" b="0" dirty="0">
                <a:latin typeface="Times New Roman" panose="02020603050405020304" pitchFamily="18" charset="0"/>
              </a:rPr>
              <a:t>为保证非连通图的每一顶点都能被访问到，应轮换起点；</a:t>
            </a:r>
            <a:endParaRPr lang="zh-CN" altLang="en-US" sz="2400" b="0" dirty="0">
              <a:latin typeface="Times New Roman" panose="02020603050405020304" pitchFamily="18" charset="0"/>
            </a:endParaRPr>
          </a:p>
          <a:p>
            <a:pPr eaLnBrk="1" hangingPunct="1">
              <a:lnSpc>
                <a:spcPct val="160000"/>
              </a:lnSpc>
              <a:buClr>
                <a:srgbClr val="0000FF"/>
              </a:buClr>
              <a:buFont typeface="Wingdings" panose="05000000000000000000" pitchFamily="2" charset="2"/>
              <a:buChar char="Ø"/>
            </a:pPr>
            <a:r>
              <a:rPr lang="zh-CN" altLang="en-US" sz="2400" b="0" dirty="0">
                <a:latin typeface="Times New Roman" panose="02020603050405020304" pitchFamily="18" charset="0"/>
              </a:rPr>
              <a:t>为避免顶点的重复访问，做访问标记。</a:t>
            </a:r>
            <a:endParaRPr lang="zh-CN" altLang="en-US" sz="2400" b="0" dirty="0">
              <a:latin typeface="Times New Roman" panose="02020603050405020304" pitchFamily="18" charset="0"/>
            </a:endParaRPr>
          </a:p>
        </p:txBody>
      </p:sp>
      <p:sp>
        <p:nvSpPr>
          <p:cNvPr id="31749" name="Text Box 9"/>
          <p:cNvSpPr txBox="1"/>
          <p:nvPr/>
        </p:nvSpPr>
        <p:spPr>
          <a:xfrm>
            <a:off x="684213" y="3744913"/>
            <a:ext cx="2619375" cy="457200"/>
          </a:xfrm>
          <a:prstGeom prst="rect">
            <a:avLst/>
          </a:prstGeom>
          <a:noFill/>
          <a:ln w="9525">
            <a:noFill/>
          </a:ln>
        </p:spPr>
        <p:txBody>
          <a:bodyPr wrap="none" lIns="90000" tIns="46800" rIns="90000" bIns="46800">
            <a:spAutoFit/>
          </a:bodyPr>
          <a:p>
            <a:pPr eaLnBrk="1" hangingPunct="1"/>
            <a:r>
              <a:rPr lang="zh-CN" altLang="en-US" sz="2400" dirty="0">
                <a:latin typeface="Times New Roman" panose="02020603050405020304" pitchFamily="18" charset="0"/>
              </a:rPr>
              <a:t>遍历图注意问题：</a:t>
            </a:r>
            <a:endParaRPr lang="zh-CN" altLang="en-US" sz="2400" dirty="0">
              <a:latin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Text Box 2"/>
          <p:cNvSpPr txBox="1"/>
          <p:nvPr/>
        </p:nvSpPr>
        <p:spPr>
          <a:xfrm>
            <a:off x="533400" y="661988"/>
            <a:ext cx="5881688" cy="463550"/>
          </a:xfrm>
          <a:prstGeom prst="rect">
            <a:avLst/>
          </a:prstGeom>
          <a:noFill/>
          <a:ln w="9525">
            <a:noFill/>
          </a:ln>
        </p:spPr>
        <p:txBody>
          <a:bodyPr wrap="none" lIns="90000" tIns="46800" rIns="90000" bIns="46800">
            <a:spAutoFit/>
          </a:bodyPr>
          <a:p>
            <a:pPr eaLnBrk="1" hangingPunct="1"/>
            <a:r>
              <a:rPr lang="en-US" altLang="zh-CN" sz="2400" dirty="0">
                <a:solidFill>
                  <a:srgbClr val="0000FF"/>
                </a:solidFill>
                <a:latin typeface="Times New Roman" panose="02020603050405020304" pitchFamily="18" charset="0"/>
              </a:rPr>
              <a:t>1</a:t>
            </a:r>
            <a:r>
              <a:rPr lang="zh-CN" altLang="en-US" sz="2400" dirty="0">
                <a:solidFill>
                  <a:srgbClr val="0000FF"/>
                </a:solidFill>
                <a:latin typeface="Times New Roman" panose="02020603050405020304" pitchFamily="18" charset="0"/>
              </a:rPr>
              <a:t>、深度优先搜索</a:t>
            </a:r>
            <a:r>
              <a:rPr lang="en-US" altLang="zh-CN" sz="2400" dirty="0">
                <a:solidFill>
                  <a:srgbClr val="0000FF"/>
                </a:solidFill>
                <a:latin typeface="Times New Roman" panose="02020603050405020304" pitchFamily="18" charset="0"/>
              </a:rPr>
              <a:t>DFS(Depth-First  Search)</a:t>
            </a:r>
            <a:endParaRPr lang="en-US" altLang="zh-CN" sz="2400" dirty="0">
              <a:solidFill>
                <a:srgbClr val="0000FF"/>
              </a:solidFill>
              <a:latin typeface="Times New Roman" panose="02020603050405020304" pitchFamily="18" charset="0"/>
            </a:endParaRPr>
          </a:p>
        </p:txBody>
      </p:sp>
      <p:sp>
        <p:nvSpPr>
          <p:cNvPr id="33795" name="Text Box 3"/>
          <p:cNvSpPr txBox="1"/>
          <p:nvPr/>
        </p:nvSpPr>
        <p:spPr>
          <a:xfrm>
            <a:off x="511175" y="1122363"/>
            <a:ext cx="8272463" cy="2014537"/>
          </a:xfrm>
          <a:prstGeom prst="rect">
            <a:avLst/>
          </a:prstGeom>
          <a:noFill/>
          <a:ln w="9525">
            <a:noFill/>
          </a:ln>
        </p:spPr>
        <p:txBody>
          <a:bodyPr lIns="90000" tIns="46800" rIns="90000" bIns="46800">
            <a:spAutoFit/>
          </a:bodyPr>
          <a:p>
            <a:pPr eaLnBrk="1" hangingPunct="1">
              <a:lnSpc>
                <a:spcPct val="130000"/>
              </a:lnSpc>
            </a:pPr>
            <a:r>
              <a:rPr lang="en-US" altLang="zh-CN" sz="2400" b="0" dirty="0">
                <a:latin typeface="宋体" panose="02010600030101010101" pitchFamily="2" charset="-122"/>
              </a:rPr>
              <a:t>    </a:t>
            </a:r>
            <a:r>
              <a:rPr lang="zh-CN" altLang="en-US" sz="2400" b="0" dirty="0">
                <a:latin typeface="宋体" panose="02010600030101010101" pitchFamily="2" charset="-122"/>
              </a:rPr>
              <a:t>首先访问起点，然后依次访问与该起点相关联的每一个顶点，并以该关联顶点为新的起点，继续深度优先遍历。若图中还有未被访问的顶点，则换一个起点，继续深度优先遍历，直到所有的顶点都被访问。</a:t>
            </a:r>
            <a:endParaRPr lang="zh-CN" altLang="en-US" sz="2400" b="0" dirty="0">
              <a:latin typeface="宋体" panose="02010600030101010101" pitchFamily="2" charset="-122"/>
            </a:endParaRPr>
          </a:p>
        </p:txBody>
      </p:sp>
      <p:grpSp>
        <p:nvGrpSpPr>
          <p:cNvPr id="33796" name="Group 41"/>
          <p:cNvGrpSpPr/>
          <p:nvPr/>
        </p:nvGrpSpPr>
        <p:grpSpPr>
          <a:xfrm>
            <a:off x="700088" y="3176588"/>
            <a:ext cx="3109912" cy="2667000"/>
            <a:chOff x="310" y="2112"/>
            <a:chExt cx="1959" cy="1680"/>
          </a:xfrm>
        </p:grpSpPr>
        <p:grpSp>
          <p:nvGrpSpPr>
            <p:cNvPr id="33836" name="Group 9"/>
            <p:cNvGrpSpPr/>
            <p:nvPr/>
          </p:nvGrpSpPr>
          <p:grpSpPr>
            <a:xfrm>
              <a:off x="1104" y="2112"/>
              <a:ext cx="266" cy="255"/>
              <a:chOff x="900" y="2160"/>
              <a:chExt cx="266" cy="255"/>
            </a:xfrm>
          </p:grpSpPr>
          <p:sp>
            <p:nvSpPr>
              <p:cNvPr id="33868" name="Oval 4"/>
              <p:cNvSpPr/>
              <p:nvPr/>
            </p:nvSpPr>
            <p:spPr>
              <a:xfrm>
                <a:off x="912" y="2160"/>
                <a:ext cx="240" cy="240"/>
              </a:xfrm>
              <a:prstGeom prst="ellipse">
                <a:avLst/>
              </a:prstGeom>
              <a:noFill/>
              <a:ln w="28575" cap="flat" cmpd="sng">
                <a:solidFill>
                  <a:schemeClr val="tx1"/>
                </a:solidFill>
                <a:prstDash val="solid"/>
                <a:headEnd type="none" w="med" len="med"/>
                <a:tailEnd type="none" w="med" len="med"/>
              </a:ln>
            </p:spPr>
            <p:txBody>
              <a:bodyPr lIns="90000" tIns="46800" rIns="90000" bIns="46800" anchor="ctr" anchorCtr="0">
                <a:spAutoFit/>
              </a:bodyPr>
              <a:p>
                <a:pPr eaLnBrk="1" hangingPunct="1"/>
                <a:endParaRPr lang="zh-CN" altLang="en-US" dirty="0">
                  <a:latin typeface="Times New Roman" panose="02020603050405020304" pitchFamily="18" charset="0"/>
                </a:endParaRPr>
              </a:p>
            </p:txBody>
          </p:sp>
          <p:sp>
            <p:nvSpPr>
              <p:cNvPr id="33869" name="Text Box 8"/>
              <p:cNvSpPr txBox="1"/>
              <p:nvPr/>
            </p:nvSpPr>
            <p:spPr>
              <a:xfrm>
                <a:off x="900" y="2184"/>
                <a:ext cx="266" cy="231"/>
              </a:xfrm>
              <a:prstGeom prst="rect">
                <a:avLst/>
              </a:prstGeom>
              <a:noFill/>
              <a:ln w="28575">
                <a:noFill/>
              </a:ln>
            </p:spPr>
            <p:txBody>
              <a:bodyPr wrap="none" lIns="90000" tIns="46800" rIns="90000" bIns="46800">
                <a:spAutoFit/>
              </a:bodyPr>
              <a:p>
                <a:pPr algn="ctr" eaLnBrk="1" hangingPunct="1"/>
                <a:r>
                  <a:rPr lang="en-US" altLang="zh-CN" b="0" dirty="0">
                    <a:latin typeface="Times New Roman" panose="02020603050405020304" pitchFamily="18" charset="0"/>
                  </a:rPr>
                  <a:t>V</a:t>
                </a:r>
                <a:r>
                  <a:rPr lang="en-US" altLang="zh-CN" b="0" baseline="-25000" dirty="0">
                    <a:latin typeface="Times New Roman" panose="02020603050405020304" pitchFamily="18" charset="0"/>
                  </a:rPr>
                  <a:t>1</a:t>
                </a:r>
                <a:endParaRPr lang="en-US" altLang="zh-CN" b="0" baseline="-25000" dirty="0">
                  <a:latin typeface="Times New Roman" panose="02020603050405020304" pitchFamily="18" charset="0"/>
                </a:endParaRPr>
              </a:p>
            </p:txBody>
          </p:sp>
        </p:grpSp>
        <p:grpSp>
          <p:nvGrpSpPr>
            <p:cNvPr id="33837" name="Group 10"/>
            <p:cNvGrpSpPr/>
            <p:nvPr/>
          </p:nvGrpSpPr>
          <p:grpSpPr>
            <a:xfrm>
              <a:off x="528" y="2544"/>
              <a:ext cx="266" cy="255"/>
              <a:chOff x="900" y="2160"/>
              <a:chExt cx="266" cy="255"/>
            </a:xfrm>
          </p:grpSpPr>
          <p:sp>
            <p:nvSpPr>
              <p:cNvPr id="33866" name="Oval 11"/>
              <p:cNvSpPr/>
              <p:nvPr/>
            </p:nvSpPr>
            <p:spPr>
              <a:xfrm>
                <a:off x="912" y="2160"/>
                <a:ext cx="240" cy="240"/>
              </a:xfrm>
              <a:prstGeom prst="ellipse">
                <a:avLst/>
              </a:prstGeom>
              <a:noFill/>
              <a:ln w="28575" cap="flat" cmpd="sng">
                <a:solidFill>
                  <a:schemeClr val="tx1"/>
                </a:solidFill>
                <a:prstDash val="solid"/>
                <a:headEnd type="none" w="med" len="med"/>
                <a:tailEnd type="none" w="med" len="med"/>
              </a:ln>
            </p:spPr>
            <p:txBody>
              <a:bodyPr lIns="90000" tIns="46800" rIns="90000" bIns="46800" anchor="ctr" anchorCtr="0">
                <a:spAutoFit/>
              </a:bodyPr>
              <a:p>
                <a:pPr eaLnBrk="1" hangingPunct="1"/>
                <a:endParaRPr lang="zh-CN" altLang="en-US" dirty="0">
                  <a:latin typeface="Times New Roman" panose="02020603050405020304" pitchFamily="18" charset="0"/>
                </a:endParaRPr>
              </a:p>
            </p:txBody>
          </p:sp>
          <p:sp>
            <p:nvSpPr>
              <p:cNvPr id="33867" name="Text Box 12"/>
              <p:cNvSpPr txBox="1"/>
              <p:nvPr/>
            </p:nvSpPr>
            <p:spPr>
              <a:xfrm>
                <a:off x="900" y="2184"/>
                <a:ext cx="266" cy="231"/>
              </a:xfrm>
              <a:prstGeom prst="rect">
                <a:avLst/>
              </a:prstGeom>
              <a:noFill/>
              <a:ln w="28575">
                <a:noFill/>
              </a:ln>
            </p:spPr>
            <p:txBody>
              <a:bodyPr wrap="none" lIns="90000" tIns="46800" rIns="90000" bIns="46800">
                <a:spAutoFit/>
              </a:bodyPr>
              <a:p>
                <a:pPr algn="ctr" eaLnBrk="1" hangingPunct="1"/>
                <a:r>
                  <a:rPr lang="en-US" altLang="zh-CN" b="0" dirty="0">
                    <a:latin typeface="Times New Roman" panose="02020603050405020304" pitchFamily="18" charset="0"/>
                  </a:rPr>
                  <a:t>V</a:t>
                </a:r>
                <a:r>
                  <a:rPr lang="en-US" altLang="zh-CN" b="0" baseline="-25000" dirty="0">
                    <a:latin typeface="Times New Roman" panose="02020603050405020304" pitchFamily="18" charset="0"/>
                  </a:rPr>
                  <a:t>2</a:t>
                </a:r>
                <a:endParaRPr lang="en-US" altLang="zh-CN" b="0" baseline="-25000" dirty="0">
                  <a:latin typeface="Times New Roman" panose="02020603050405020304" pitchFamily="18" charset="0"/>
                </a:endParaRPr>
              </a:p>
            </p:txBody>
          </p:sp>
        </p:grpSp>
        <p:grpSp>
          <p:nvGrpSpPr>
            <p:cNvPr id="33838" name="Group 13"/>
            <p:cNvGrpSpPr/>
            <p:nvPr/>
          </p:nvGrpSpPr>
          <p:grpSpPr>
            <a:xfrm>
              <a:off x="1654" y="2544"/>
              <a:ext cx="266" cy="255"/>
              <a:chOff x="900" y="2160"/>
              <a:chExt cx="266" cy="255"/>
            </a:xfrm>
          </p:grpSpPr>
          <p:sp>
            <p:nvSpPr>
              <p:cNvPr id="33864" name="Oval 14"/>
              <p:cNvSpPr/>
              <p:nvPr/>
            </p:nvSpPr>
            <p:spPr>
              <a:xfrm>
                <a:off x="912" y="2160"/>
                <a:ext cx="240" cy="240"/>
              </a:xfrm>
              <a:prstGeom prst="ellipse">
                <a:avLst/>
              </a:prstGeom>
              <a:noFill/>
              <a:ln w="28575" cap="flat" cmpd="sng">
                <a:solidFill>
                  <a:schemeClr val="tx1"/>
                </a:solidFill>
                <a:prstDash val="solid"/>
                <a:headEnd type="none" w="med" len="med"/>
                <a:tailEnd type="none" w="med" len="med"/>
              </a:ln>
            </p:spPr>
            <p:txBody>
              <a:bodyPr lIns="90000" tIns="46800" rIns="90000" bIns="46800" anchor="ctr" anchorCtr="0">
                <a:spAutoFit/>
              </a:bodyPr>
              <a:p>
                <a:pPr eaLnBrk="1" hangingPunct="1"/>
                <a:endParaRPr lang="zh-CN" altLang="en-US" dirty="0">
                  <a:latin typeface="Times New Roman" panose="02020603050405020304" pitchFamily="18" charset="0"/>
                </a:endParaRPr>
              </a:p>
            </p:txBody>
          </p:sp>
          <p:sp>
            <p:nvSpPr>
              <p:cNvPr id="33865" name="Text Box 15"/>
              <p:cNvSpPr txBox="1"/>
              <p:nvPr/>
            </p:nvSpPr>
            <p:spPr>
              <a:xfrm>
                <a:off x="900" y="2184"/>
                <a:ext cx="266" cy="231"/>
              </a:xfrm>
              <a:prstGeom prst="rect">
                <a:avLst/>
              </a:prstGeom>
              <a:noFill/>
              <a:ln w="28575">
                <a:noFill/>
              </a:ln>
            </p:spPr>
            <p:txBody>
              <a:bodyPr wrap="none" lIns="90000" tIns="46800" rIns="90000" bIns="46800">
                <a:spAutoFit/>
              </a:bodyPr>
              <a:p>
                <a:pPr algn="ctr" eaLnBrk="1" hangingPunct="1"/>
                <a:r>
                  <a:rPr lang="en-US" altLang="zh-CN" b="0" dirty="0">
                    <a:latin typeface="Times New Roman" panose="02020603050405020304" pitchFamily="18" charset="0"/>
                  </a:rPr>
                  <a:t>V</a:t>
                </a:r>
                <a:r>
                  <a:rPr lang="en-US" altLang="zh-CN" b="0" baseline="-25000" dirty="0">
                    <a:latin typeface="Times New Roman" panose="02020603050405020304" pitchFamily="18" charset="0"/>
                  </a:rPr>
                  <a:t>3</a:t>
                </a:r>
                <a:endParaRPr lang="en-US" altLang="zh-CN" b="0" baseline="-25000" dirty="0">
                  <a:latin typeface="Times New Roman" panose="02020603050405020304" pitchFamily="18" charset="0"/>
                </a:endParaRPr>
              </a:p>
            </p:txBody>
          </p:sp>
        </p:grpSp>
        <p:grpSp>
          <p:nvGrpSpPr>
            <p:cNvPr id="33839" name="Group 16"/>
            <p:cNvGrpSpPr/>
            <p:nvPr/>
          </p:nvGrpSpPr>
          <p:grpSpPr>
            <a:xfrm>
              <a:off x="310" y="3072"/>
              <a:ext cx="266" cy="255"/>
              <a:chOff x="900" y="2160"/>
              <a:chExt cx="266" cy="255"/>
            </a:xfrm>
          </p:grpSpPr>
          <p:sp>
            <p:nvSpPr>
              <p:cNvPr id="33862" name="Oval 17"/>
              <p:cNvSpPr/>
              <p:nvPr/>
            </p:nvSpPr>
            <p:spPr>
              <a:xfrm>
                <a:off x="912" y="2160"/>
                <a:ext cx="240" cy="240"/>
              </a:xfrm>
              <a:prstGeom prst="ellipse">
                <a:avLst/>
              </a:prstGeom>
              <a:noFill/>
              <a:ln w="28575" cap="flat" cmpd="sng">
                <a:solidFill>
                  <a:schemeClr val="tx1"/>
                </a:solidFill>
                <a:prstDash val="solid"/>
                <a:headEnd type="none" w="med" len="med"/>
                <a:tailEnd type="none" w="med" len="med"/>
              </a:ln>
            </p:spPr>
            <p:txBody>
              <a:bodyPr lIns="90000" tIns="46800" rIns="90000" bIns="46800" anchor="ctr" anchorCtr="0">
                <a:spAutoFit/>
              </a:bodyPr>
              <a:p>
                <a:pPr eaLnBrk="1" hangingPunct="1"/>
                <a:endParaRPr lang="zh-CN" altLang="en-US" dirty="0">
                  <a:latin typeface="Times New Roman" panose="02020603050405020304" pitchFamily="18" charset="0"/>
                </a:endParaRPr>
              </a:p>
            </p:txBody>
          </p:sp>
          <p:sp>
            <p:nvSpPr>
              <p:cNvPr id="33863" name="Text Box 18"/>
              <p:cNvSpPr txBox="1"/>
              <p:nvPr/>
            </p:nvSpPr>
            <p:spPr>
              <a:xfrm>
                <a:off x="900" y="2184"/>
                <a:ext cx="266" cy="231"/>
              </a:xfrm>
              <a:prstGeom prst="rect">
                <a:avLst/>
              </a:prstGeom>
              <a:noFill/>
              <a:ln w="28575">
                <a:noFill/>
              </a:ln>
            </p:spPr>
            <p:txBody>
              <a:bodyPr wrap="none" lIns="90000" tIns="46800" rIns="90000" bIns="46800">
                <a:spAutoFit/>
              </a:bodyPr>
              <a:p>
                <a:pPr algn="ctr" eaLnBrk="1" hangingPunct="1"/>
                <a:r>
                  <a:rPr lang="en-US" altLang="zh-CN" b="0" dirty="0">
                    <a:latin typeface="Times New Roman" panose="02020603050405020304" pitchFamily="18" charset="0"/>
                  </a:rPr>
                  <a:t>V</a:t>
                </a:r>
                <a:r>
                  <a:rPr lang="en-US" altLang="zh-CN" b="0" baseline="-25000" dirty="0">
                    <a:latin typeface="Times New Roman" panose="02020603050405020304" pitchFamily="18" charset="0"/>
                  </a:rPr>
                  <a:t>4</a:t>
                </a:r>
                <a:endParaRPr lang="en-US" altLang="zh-CN" b="0" baseline="-25000" dirty="0">
                  <a:latin typeface="Times New Roman" panose="02020603050405020304" pitchFamily="18" charset="0"/>
                </a:endParaRPr>
              </a:p>
            </p:txBody>
          </p:sp>
        </p:grpSp>
        <p:grpSp>
          <p:nvGrpSpPr>
            <p:cNvPr id="33840" name="Group 19"/>
            <p:cNvGrpSpPr/>
            <p:nvPr/>
          </p:nvGrpSpPr>
          <p:grpSpPr>
            <a:xfrm>
              <a:off x="816" y="3072"/>
              <a:ext cx="266" cy="255"/>
              <a:chOff x="900" y="2160"/>
              <a:chExt cx="266" cy="255"/>
            </a:xfrm>
          </p:grpSpPr>
          <p:sp>
            <p:nvSpPr>
              <p:cNvPr id="33860" name="Oval 20"/>
              <p:cNvSpPr/>
              <p:nvPr/>
            </p:nvSpPr>
            <p:spPr>
              <a:xfrm>
                <a:off x="912" y="2160"/>
                <a:ext cx="240" cy="240"/>
              </a:xfrm>
              <a:prstGeom prst="ellipse">
                <a:avLst/>
              </a:prstGeom>
              <a:noFill/>
              <a:ln w="28575" cap="flat" cmpd="sng">
                <a:solidFill>
                  <a:schemeClr val="tx1"/>
                </a:solidFill>
                <a:prstDash val="solid"/>
                <a:headEnd type="none" w="med" len="med"/>
                <a:tailEnd type="none" w="med" len="med"/>
              </a:ln>
            </p:spPr>
            <p:txBody>
              <a:bodyPr lIns="90000" tIns="46800" rIns="90000" bIns="46800" anchor="ctr" anchorCtr="0">
                <a:spAutoFit/>
              </a:bodyPr>
              <a:p>
                <a:pPr eaLnBrk="1" hangingPunct="1"/>
                <a:endParaRPr lang="zh-CN" altLang="en-US" dirty="0">
                  <a:latin typeface="Times New Roman" panose="02020603050405020304" pitchFamily="18" charset="0"/>
                </a:endParaRPr>
              </a:p>
            </p:txBody>
          </p:sp>
          <p:sp>
            <p:nvSpPr>
              <p:cNvPr id="33861" name="Text Box 21"/>
              <p:cNvSpPr txBox="1"/>
              <p:nvPr/>
            </p:nvSpPr>
            <p:spPr>
              <a:xfrm>
                <a:off x="900" y="2184"/>
                <a:ext cx="266" cy="231"/>
              </a:xfrm>
              <a:prstGeom prst="rect">
                <a:avLst/>
              </a:prstGeom>
              <a:noFill/>
              <a:ln w="28575">
                <a:noFill/>
              </a:ln>
            </p:spPr>
            <p:txBody>
              <a:bodyPr wrap="none" lIns="90000" tIns="46800" rIns="90000" bIns="46800">
                <a:spAutoFit/>
              </a:bodyPr>
              <a:p>
                <a:pPr algn="ctr" eaLnBrk="1" hangingPunct="1"/>
                <a:r>
                  <a:rPr lang="en-US" altLang="zh-CN" b="0" dirty="0">
                    <a:latin typeface="Times New Roman" panose="02020603050405020304" pitchFamily="18" charset="0"/>
                  </a:rPr>
                  <a:t>V</a:t>
                </a:r>
                <a:r>
                  <a:rPr lang="en-US" altLang="zh-CN" b="0" baseline="-25000" dirty="0">
                    <a:latin typeface="Times New Roman" panose="02020603050405020304" pitchFamily="18" charset="0"/>
                  </a:rPr>
                  <a:t>5</a:t>
                </a:r>
                <a:endParaRPr lang="en-US" altLang="zh-CN" b="0" baseline="-25000" dirty="0">
                  <a:latin typeface="Times New Roman" panose="02020603050405020304" pitchFamily="18" charset="0"/>
                </a:endParaRPr>
              </a:p>
            </p:txBody>
          </p:sp>
        </p:grpSp>
        <p:grpSp>
          <p:nvGrpSpPr>
            <p:cNvPr id="33841" name="Group 22"/>
            <p:cNvGrpSpPr/>
            <p:nvPr/>
          </p:nvGrpSpPr>
          <p:grpSpPr>
            <a:xfrm>
              <a:off x="1436" y="3072"/>
              <a:ext cx="266" cy="255"/>
              <a:chOff x="900" y="2160"/>
              <a:chExt cx="266" cy="255"/>
            </a:xfrm>
          </p:grpSpPr>
          <p:sp>
            <p:nvSpPr>
              <p:cNvPr id="33858" name="Oval 23"/>
              <p:cNvSpPr/>
              <p:nvPr/>
            </p:nvSpPr>
            <p:spPr>
              <a:xfrm>
                <a:off x="912" y="2160"/>
                <a:ext cx="240" cy="240"/>
              </a:xfrm>
              <a:prstGeom prst="ellipse">
                <a:avLst/>
              </a:prstGeom>
              <a:noFill/>
              <a:ln w="28575" cap="flat" cmpd="sng">
                <a:solidFill>
                  <a:schemeClr val="tx1"/>
                </a:solidFill>
                <a:prstDash val="solid"/>
                <a:headEnd type="none" w="med" len="med"/>
                <a:tailEnd type="none" w="med" len="med"/>
              </a:ln>
            </p:spPr>
            <p:txBody>
              <a:bodyPr lIns="90000" tIns="46800" rIns="90000" bIns="46800" anchor="ctr" anchorCtr="0">
                <a:spAutoFit/>
              </a:bodyPr>
              <a:p>
                <a:pPr eaLnBrk="1" hangingPunct="1"/>
                <a:endParaRPr lang="zh-CN" altLang="en-US" dirty="0">
                  <a:latin typeface="Times New Roman" panose="02020603050405020304" pitchFamily="18" charset="0"/>
                </a:endParaRPr>
              </a:p>
            </p:txBody>
          </p:sp>
          <p:sp>
            <p:nvSpPr>
              <p:cNvPr id="33859" name="Text Box 24"/>
              <p:cNvSpPr txBox="1"/>
              <p:nvPr/>
            </p:nvSpPr>
            <p:spPr>
              <a:xfrm>
                <a:off x="900" y="2184"/>
                <a:ext cx="266" cy="231"/>
              </a:xfrm>
              <a:prstGeom prst="rect">
                <a:avLst/>
              </a:prstGeom>
              <a:noFill/>
              <a:ln w="28575">
                <a:noFill/>
              </a:ln>
            </p:spPr>
            <p:txBody>
              <a:bodyPr wrap="none" lIns="90000" tIns="46800" rIns="90000" bIns="46800">
                <a:spAutoFit/>
              </a:bodyPr>
              <a:p>
                <a:pPr algn="ctr" eaLnBrk="1" hangingPunct="1"/>
                <a:r>
                  <a:rPr lang="en-US" altLang="zh-CN" b="0" dirty="0">
                    <a:latin typeface="Times New Roman" panose="02020603050405020304" pitchFamily="18" charset="0"/>
                  </a:rPr>
                  <a:t>V</a:t>
                </a:r>
                <a:r>
                  <a:rPr lang="en-US" altLang="zh-CN" b="0" baseline="-25000" dirty="0">
                    <a:latin typeface="Times New Roman" panose="02020603050405020304" pitchFamily="18" charset="0"/>
                  </a:rPr>
                  <a:t>6</a:t>
                </a:r>
                <a:endParaRPr lang="en-US" altLang="zh-CN" b="0" baseline="-25000" dirty="0">
                  <a:latin typeface="Times New Roman" panose="02020603050405020304" pitchFamily="18" charset="0"/>
                </a:endParaRPr>
              </a:p>
            </p:txBody>
          </p:sp>
        </p:grpSp>
        <p:grpSp>
          <p:nvGrpSpPr>
            <p:cNvPr id="33842" name="Group 25"/>
            <p:cNvGrpSpPr/>
            <p:nvPr/>
          </p:nvGrpSpPr>
          <p:grpSpPr>
            <a:xfrm>
              <a:off x="1942" y="3072"/>
              <a:ext cx="266" cy="255"/>
              <a:chOff x="900" y="2160"/>
              <a:chExt cx="266" cy="255"/>
            </a:xfrm>
          </p:grpSpPr>
          <p:sp>
            <p:nvSpPr>
              <p:cNvPr id="33856" name="Oval 26"/>
              <p:cNvSpPr/>
              <p:nvPr/>
            </p:nvSpPr>
            <p:spPr>
              <a:xfrm>
                <a:off x="912" y="2160"/>
                <a:ext cx="240" cy="240"/>
              </a:xfrm>
              <a:prstGeom prst="ellipse">
                <a:avLst/>
              </a:prstGeom>
              <a:noFill/>
              <a:ln w="28575" cap="flat" cmpd="sng">
                <a:solidFill>
                  <a:schemeClr val="tx1"/>
                </a:solidFill>
                <a:prstDash val="solid"/>
                <a:headEnd type="none" w="med" len="med"/>
                <a:tailEnd type="none" w="med" len="med"/>
              </a:ln>
            </p:spPr>
            <p:txBody>
              <a:bodyPr lIns="90000" tIns="46800" rIns="90000" bIns="46800" anchor="ctr" anchorCtr="0">
                <a:spAutoFit/>
              </a:bodyPr>
              <a:p>
                <a:pPr eaLnBrk="1" hangingPunct="1"/>
                <a:endParaRPr lang="zh-CN" altLang="en-US" dirty="0">
                  <a:latin typeface="Times New Roman" panose="02020603050405020304" pitchFamily="18" charset="0"/>
                </a:endParaRPr>
              </a:p>
            </p:txBody>
          </p:sp>
          <p:sp>
            <p:nvSpPr>
              <p:cNvPr id="33857" name="Text Box 27"/>
              <p:cNvSpPr txBox="1"/>
              <p:nvPr/>
            </p:nvSpPr>
            <p:spPr>
              <a:xfrm>
                <a:off x="900" y="2184"/>
                <a:ext cx="266" cy="231"/>
              </a:xfrm>
              <a:prstGeom prst="rect">
                <a:avLst/>
              </a:prstGeom>
              <a:noFill/>
              <a:ln w="28575">
                <a:noFill/>
              </a:ln>
            </p:spPr>
            <p:txBody>
              <a:bodyPr wrap="none" lIns="90000" tIns="46800" rIns="90000" bIns="46800">
                <a:spAutoFit/>
              </a:bodyPr>
              <a:p>
                <a:pPr algn="ctr" eaLnBrk="1" hangingPunct="1"/>
                <a:r>
                  <a:rPr lang="en-US" altLang="zh-CN" b="0" dirty="0">
                    <a:latin typeface="Times New Roman" panose="02020603050405020304" pitchFamily="18" charset="0"/>
                  </a:rPr>
                  <a:t>V</a:t>
                </a:r>
                <a:r>
                  <a:rPr lang="en-US" altLang="zh-CN" b="0" baseline="-25000" dirty="0">
                    <a:latin typeface="Times New Roman" panose="02020603050405020304" pitchFamily="18" charset="0"/>
                  </a:rPr>
                  <a:t>7</a:t>
                </a:r>
                <a:endParaRPr lang="en-US" altLang="zh-CN" b="0" baseline="-25000" dirty="0">
                  <a:latin typeface="Times New Roman" panose="02020603050405020304" pitchFamily="18" charset="0"/>
                </a:endParaRPr>
              </a:p>
            </p:txBody>
          </p:sp>
        </p:grpSp>
        <p:grpSp>
          <p:nvGrpSpPr>
            <p:cNvPr id="33843" name="Group 28"/>
            <p:cNvGrpSpPr/>
            <p:nvPr/>
          </p:nvGrpSpPr>
          <p:grpSpPr>
            <a:xfrm>
              <a:off x="944" y="3537"/>
              <a:ext cx="266" cy="255"/>
              <a:chOff x="900" y="2160"/>
              <a:chExt cx="266" cy="255"/>
            </a:xfrm>
          </p:grpSpPr>
          <p:sp>
            <p:nvSpPr>
              <p:cNvPr id="33854" name="Oval 29"/>
              <p:cNvSpPr/>
              <p:nvPr/>
            </p:nvSpPr>
            <p:spPr>
              <a:xfrm>
                <a:off x="912" y="2160"/>
                <a:ext cx="240" cy="240"/>
              </a:xfrm>
              <a:prstGeom prst="ellipse">
                <a:avLst/>
              </a:prstGeom>
              <a:noFill/>
              <a:ln w="28575" cap="flat" cmpd="sng">
                <a:solidFill>
                  <a:schemeClr val="tx1"/>
                </a:solidFill>
                <a:prstDash val="solid"/>
                <a:headEnd type="none" w="med" len="med"/>
                <a:tailEnd type="none" w="med" len="med"/>
              </a:ln>
            </p:spPr>
            <p:txBody>
              <a:bodyPr lIns="90000" tIns="46800" rIns="90000" bIns="46800" anchor="ctr" anchorCtr="0">
                <a:spAutoFit/>
              </a:bodyPr>
              <a:p>
                <a:pPr eaLnBrk="1" hangingPunct="1"/>
                <a:endParaRPr lang="zh-CN" altLang="en-US" dirty="0">
                  <a:latin typeface="Times New Roman" panose="02020603050405020304" pitchFamily="18" charset="0"/>
                </a:endParaRPr>
              </a:p>
            </p:txBody>
          </p:sp>
          <p:sp>
            <p:nvSpPr>
              <p:cNvPr id="33855" name="Text Box 30"/>
              <p:cNvSpPr txBox="1"/>
              <p:nvPr/>
            </p:nvSpPr>
            <p:spPr>
              <a:xfrm>
                <a:off x="900" y="2184"/>
                <a:ext cx="266" cy="231"/>
              </a:xfrm>
              <a:prstGeom prst="rect">
                <a:avLst/>
              </a:prstGeom>
              <a:noFill/>
              <a:ln w="28575">
                <a:noFill/>
              </a:ln>
            </p:spPr>
            <p:txBody>
              <a:bodyPr wrap="none" lIns="90000" tIns="46800" rIns="90000" bIns="46800">
                <a:spAutoFit/>
              </a:bodyPr>
              <a:p>
                <a:pPr algn="ctr" eaLnBrk="1" hangingPunct="1"/>
                <a:r>
                  <a:rPr lang="en-US" altLang="zh-CN" b="0" dirty="0">
                    <a:latin typeface="Times New Roman" panose="02020603050405020304" pitchFamily="18" charset="0"/>
                  </a:rPr>
                  <a:t>V</a:t>
                </a:r>
                <a:r>
                  <a:rPr lang="en-US" altLang="zh-CN" b="0" baseline="-25000" dirty="0">
                    <a:latin typeface="Times New Roman" panose="02020603050405020304" pitchFamily="18" charset="0"/>
                  </a:rPr>
                  <a:t>8</a:t>
                </a:r>
                <a:endParaRPr lang="en-US" altLang="zh-CN" b="0" baseline="-25000" dirty="0">
                  <a:latin typeface="Times New Roman" panose="02020603050405020304" pitchFamily="18" charset="0"/>
                </a:endParaRPr>
              </a:p>
            </p:txBody>
          </p:sp>
        </p:grpSp>
        <p:sp>
          <p:nvSpPr>
            <p:cNvPr id="33844" name="Line 31"/>
            <p:cNvSpPr/>
            <p:nvPr/>
          </p:nvSpPr>
          <p:spPr>
            <a:xfrm>
              <a:off x="1344" y="2304"/>
              <a:ext cx="384" cy="240"/>
            </a:xfrm>
            <a:prstGeom prst="line">
              <a:avLst/>
            </a:prstGeom>
            <a:ln w="28575" cap="flat" cmpd="sng">
              <a:solidFill>
                <a:schemeClr val="tx1"/>
              </a:solidFill>
              <a:prstDash val="solid"/>
              <a:headEnd type="none" w="med" len="med"/>
              <a:tailEnd type="none" w="med" len="med"/>
            </a:ln>
          </p:spPr>
        </p:sp>
        <p:sp>
          <p:nvSpPr>
            <p:cNvPr id="33845" name="Line 32"/>
            <p:cNvSpPr/>
            <p:nvPr/>
          </p:nvSpPr>
          <p:spPr>
            <a:xfrm flipH="1">
              <a:off x="768" y="2304"/>
              <a:ext cx="384" cy="288"/>
            </a:xfrm>
            <a:prstGeom prst="line">
              <a:avLst/>
            </a:prstGeom>
            <a:ln w="28575" cap="flat" cmpd="sng">
              <a:solidFill>
                <a:schemeClr val="tx1"/>
              </a:solidFill>
              <a:prstDash val="solid"/>
              <a:headEnd type="none" w="med" len="med"/>
              <a:tailEnd type="none" w="med" len="med"/>
            </a:ln>
          </p:spPr>
        </p:sp>
        <p:sp>
          <p:nvSpPr>
            <p:cNvPr id="33846" name="Line 33"/>
            <p:cNvSpPr/>
            <p:nvPr/>
          </p:nvSpPr>
          <p:spPr>
            <a:xfrm flipH="1">
              <a:off x="1584" y="2784"/>
              <a:ext cx="192" cy="288"/>
            </a:xfrm>
            <a:prstGeom prst="line">
              <a:avLst/>
            </a:prstGeom>
            <a:ln w="28575" cap="flat" cmpd="sng">
              <a:solidFill>
                <a:schemeClr val="tx1"/>
              </a:solidFill>
              <a:prstDash val="solid"/>
              <a:headEnd type="none" w="med" len="med"/>
              <a:tailEnd type="none" w="med" len="med"/>
            </a:ln>
          </p:spPr>
        </p:sp>
        <p:sp>
          <p:nvSpPr>
            <p:cNvPr id="33847" name="Line 34"/>
            <p:cNvSpPr/>
            <p:nvPr/>
          </p:nvSpPr>
          <p:spPr>
            <a:xfrm>
              <a:off x="1824" y="2784"/>
              <a:ext cx="192" cy="288"/>
            </a:xfrm>
            <a:prstGeom prst="line">
              <a:avLst/>
            </a:prstGeom>
            <a:ln w="28575" cap="flat" cmpd="sng">
              <a:solidFill>
                <a:schemeClr val="tx1"/>
              </a:solidFill>
              <a:prstDash val="solid"/>
              <a:headEnd type="none" w="med" len="med"/>
              <a:tailEnd type="none" w="med" len="med"/>
            </a:ln>
          </p:spPr>
        </p:sp>
        <p:sp>
          <p:nvSpPr>
            <p:cNvPr id="33848" name="Line 35"/>
            <p:cNvSpPr/>
            <p:nvPr/>
          </p:nvSpPr>
          <p:spPr>
            <a:xfrm>
              <a:off x="720" y="2784"/>
              <a:ext cx="192" cy="288"/>
            </a:xfrm>
            <a:prstGeom prst="line">
              <a:avLst/>
            </a:prstGeom>
            <a:ln w="28575" cap="flat" cmpd="sng">
              <a:solidFill>
                <a:schemeClr val="tx1"/>
              </a:solidFill>
              <a:prstDash val="solid"/>
              <a:headEnd type="none" w="med" len="med"/>
              <a:tailEnd type="none" w="med" len="med"/>
            </a:ln>
          </p:spPr>
        </p:sp>
        <p:sp>
          <p:nvSpPr>
            <p:cNvPr id="33849" name="Line 36"/>
            <p:cNvSpPr/>
            <p:nvPr/>
          </p:nvSpPr>
          <p:spPr>
            <a:xfrm flipH="1">
              <a:off x="480" y="2784"/>
              <a:ext cx="144" cy="288"/>
            </a:xfrm>
            <a:prstGeom prst="line">
              <a:avLst/>
            </a:prstGeom>
            <a:ln w="28575" cap="flat" cmpd="sng">
              <a:solidFill>
                <a:schemeClr val="tx1"/>
              </a:solidFill>
              <a:prstDash val="solid"/>
              <a:headEnd type="none" w="med" len="med"/>
              <a:tailEnd type="none" w="med" len="med"/>
            </a:ln>
          </p:spPr>
        </p:sp>
        <p:sp>
          <p:nvSpPr>
            <p:cNvPr id="33850" name="Line 37"/>
            <p:cNvSpPr/>
            <p:nvPr/>
          </p:nvSpPr>
          <p:spPr>
            <a:xfrm>
              <a:off x="960" y="3312"/>
              <a:ext cx="96" cy="240"/>
            </a:xfrm>
            <a:prstGeom prst="line">
              <a:avLst/>
            </a:prstGeom>
            <a:ln w="28575" cap="flat" cmpd="sng">
              <a:solidFill>
                <a:schemeClr val="tx1"/>
              </a:solidFill>
              <a:prstDash val="solid"/>
              <a:headEnd type="none" w="med" len="med"/>
              <a:tailEnd type="none" w="med" len="med"/>
            </a:ln>
          </p:spPr>
        </p:sp>
        <p:sp>
          <p:nvSpPr>
            <p:cNvPr id="33851" name="Line 38"/>
            <p:cNvSpPr/>
            <p:nvPr/>
          </p:nvSpPr>
          <p:spPr>
            <a:xfrm>
              <a:off x="432" y="3312"/>
              <a:ext cx="528" cy="288"/>
            </a:xfrm>
            <a:prstGeom prst="line">
              <a:avLst/>
            </a:prstGeom>
            <a:ln w="28575" cap="flat" cmpd="sng">
              <a:solidFill>
                <a:schemeClr val="tx1"/>
              </a:solidFill>
              <a:prstDash val="solid"/>
              <a:headEnd type="none" w="med" len="med"/>
              <a:tailEnd type="none" w="med" len="med"/>
            </a:ln>
          </p:spPr>
        </p:sp>
        <p:sp>
          <p:nvSpPr>
            <p:cNvPr id="33852" name="Line 39"/>
            <p:cNvSpPr/>
            <p:nvPr/>
          </p:nvSpPr>
          <p:spPr>
            <a:xfrm>
              <a:off x="1680" y="3216"/>
              <a:ext cx="288" cy="0"/>
            </a:xfrm>
            <a:prstGeom prst="line">
              <a:avLst/>
            </a:prstGeom>
            <a:ln w="28575" cap="flat" cmpd="sng">
              <a:solidFill>
                <a:schemeClr val="tx1"/>
              </a:solidFill>
              <a:prstDash val="solid"/>
              <a:headEnd type="none" w="med" len="med"/>
              <a:tailEnd type="none" w="med" len="med"/>
            </a:ln>
          </p:spPr>
        </p:sp>
        <p:sp>
          <p:nvSpPr>
            <p:cNvPr id="33853" name="Text Box 40"/>
            <p:cNvSpPr txBox="1"/>
            <p:nvPr/>
          </p:nvSpPr>
          <p:spPr>
            <a:xfrm>
              <a:off x="1344" y="3504"/>
              <a:ext cx="925" cy="288"/>
            </a:xfrm>
            <a:prstGeom prst="rect">
              <a:avLst/>
            </a:prstGeom>
            <a:noFill/>
            <a:ln w="28575">
              <a:noFill/>
            </a:ln>
          </p:spPr>
          <p:txBody>
            <a:bodyPr wrap="none" lIns="90000" tIns="46800" rIns="90000" bIns="46800">
              <a:spAutoFit/>
            </a:bodyPr>
            <a:p>
              <a:pPr eaLnBrk="1" hangingPunct="1"/>
              <a:r>
                <a:rPr lang="zh-CN" altLang="en-US" sz="2400" b="0" dirty="0">
                  <a:latin typeface="Times New Roman" panose="02020603050405020304" pitchFamily="18" charset="0"/>
                </a:rPr>
                <a:t>无向图</a:t>
              </a:r>
              <a:r>
                <a:rPr lang="en-US" altLang="zh-CN" sz="2400" b="0" dirty="0">
                  <a:latin typeface="Times New Roman" panose="02020603050405020304" pitchFamily="18" charset="0"/>
                </a:rPr>
                <a:t>G3</a:t>
              </a:r>
              <a:endParaRPr lang="en-US" altLang="zh-CN" sz="2400" b="0" dirty="0">
                <a:latin typeface="Times New Roman" panose="02020603050405020304" pitchFamily="18" charset="0"/>
              </a:endParaRPr>
            </a:p>
          </p:txBody>
        </p:sp>
      </p:grpSp>
      <p:grpSp>
        <p:nvGrpSpPr>
          <p:cNvPr id="33797" name="Group 82"/>
          <p:cNvGrpSpPr/>
          <p:nvPr/>
        </p:nvGrpSpPr>
        <p:grpSpPr>
          <a:xfrm>
            <a:off x="5043488" y="3176588"/>
            <a:ext cx="3740150" cy="2667000"/>
            <a:chOff x="3177" y="1920"/>
            <a:chExt cx="2356" cy="1680"/>
          </a:xfrm>
        </p:grpSpPr>
        <p:grpSp>
          <p:nvGrpSpPr>
            <p:cNvPr id="33801" name="Group 43"/>
            <p:cNvGrpSpPr/>
            <p:nvPr/>
          </p:nvGrpSpPr>
          <p:grpSpPr>
            <a:xfrm>
              <a:off x="3971" y="1920"/>
              <a:ext cx="266" cy="255"/>
              <a:chOff x="900" y="2160"/>
              <a:chExt cx="266" cy="255"/>
            </a:xfrm>
          </p:grpSpPr>
          <p:sp>
            <p:nvSpPr>
              <p:cNvPr id="33834" name="Oval 44"/>
              <p:cNvSpPr/>
              <p:nvPr/>
            </p:nvSpPr>
            <p:spPr>
              <a:xfrm>
                <a:off x="912" y="2160"/>
                <a:ext cx="240" cy="240"/>
              </a:xfrm>
              <a:prstGeom prst="ellipse">
                <a:avLst/>
              </a:prstGeom>
              <a:noFill/>
              <a:ln w="28575" cap="flat" cmpd="sng">
                <a:solidFill>
                  <a:schemeClr val="tx1"/>
                </a:solidFill>
                <a:prstDash val="solid"/>
                <a:headEnd type="none" w="med" len="med"/>
                <a:tailEnd type="none" w="med" len="med"/>
              </a:ln>
            </p:spPr>
            <p:txBody>
              <a:bodyPr lIns="90000" tIns="46800" rIns="90000" bIns="46800" anchor="ctr" anchorCtr="0">
                <a:spAutoFit/>
              </a:bodyPr>
              <a:p>
                <a:pPr eaLnBrk="1" hangingPunct="1"/>
                <a:endParaRPr lang="zh-CN" altLang="en-US" dirty="0">
                  <a:latin typeface="Times New Roman" panose="02020603050405020304" pitchFamily="18" charset="0"/>
                </a:endParaRPr>
              </a:p>
            </p:txBody>
          </p:sp>
          <p:sp>
            <p:nvSpPr>
              <p:cNvPr id="33835" name="Text Box 45"/>
              <p:cNvSpPr txBox="1"/>
              <p:nvPr/>
            </p:nvSpPr>
            <p:spPr>
              <a:xfrm>
                <a:off x="900" y="2184"/>
                <a:ext cx="266" cy="231"/>
              </a:xfrm>
              <a:prstGeom prst="rect">
                <a:avLst/>
              </a:prstGeom>
              <a:noFill/>
              <a:ln w="28575">
                <a:noFill/>
              </a:ln>
            </p:spPr>
            <p:txBody>
              <a:bodyPr wrap="none" lIns="90000" tIns="46800" rIns="90000" bIns="46800">
                <a:spAutoFit/>
              </a:bodyPr>
              <a:p>
                <a:pPr algn="ctr" eaLnBrk="1" hangingPunct="1"/>
                <a:r>
                  <a:rPr lang="en-US" altLang="zh-CN" b="0" dirty="0">
                    <a:latin typeface="Times New Roman" panose="02020603050405020304" pitchFamily="18" charset="0"/>
                  </a:rPr>
                  <a:t>V</a:t>
                </a:r>
                <a:r>
                  <a:rPr lang="en-US" altLang="zh-CN" b="0" baseline="-25000" dirty="0">
                    <a:latin typeface="Times New Roman" panose="02020603050405020304" pitchFamily="18" charset="0"/>
                  </a:rPr>
                  <a:t>1</a:t>
                </a:r>
                <a:endParaRPr lang="en-US" altLang="zh-CN" b="0" baseline="-25000" dirty="0">
                  <a:latin typeface="Times New Roman" panose="02020603050405020304" pitchFamily="18" charset="0"/>
                </a:endParaRPr>
              </a:p>
            </p:txBody>
          </p:sp>
        </p:grpSp>
        <p:grpSp>
          <p:nvGrpSpPr>
            <p:cNvPr id="33802" name="Group 46"/>
            <p:cNvGrpSpPr/>
            <p:nvPr/>
          </p:nvGrpSpPr>
          <p:grpSpPr>
            <a:xfrm>
              <a:off x="3395" y="2352"/>
              <a:ext cx="266" cy="255"/>
              <a:chOff x="900" y="2160"/>
              <a:chExt cx="266" cy="255"/>
            </a:xfrm>
          </p:grpSpPr>
          <p:sp>
            <p:nvSpPr>
              <p:cNvPr id="33832" name="Oval 47"/>
              <p:cNvSpPr/>
              <p:nvPr/>
            </p:nvSpPr>
            <p:spPr>
              <a:xfrm>
                <a:off x="912" y="2160"/>
                <a:ext cx="240" cy="240"/>
              </a:xfrm>
              <a:prstGeom prst="ellipse">
                <a:avLst/>
              </a:prstGeom>
              <a:noFill/>
              <a:ln w="28575" cap="flat" cmpd="sng">
                <a:solidFill>
                  <a:schemeClr val="tx1"/>
                </a:solidFill>
                <a:prstDash val="solid"/>
                <a:headEnd type="none" w="med" len="med"/>
                <a:tailEnd type="none" w="med" len="med"/>
              </a:ln>
            </p:spPr>
            <p:txBody>
              <a:bodyPr lIns="90000" tIns="46800" rIns="90000" bIns="46800" anchor="ctr" anchorCtr="0">
                <a:spAutoFit/>
              </a:bodyPr>
              <a:p>
                <a:pPr eaLnBrk="1" hangingPunct="1"/>
                <a:endParaRPr lang="zh-CN" altLang="en-US" dirty="0">
                  <a:latin typeface="Times New Roman" panose="02020603050405020304" pitchFamily="18" charset="0"/>
                </a:endParaRPr>
              </a:p>
            </p:txBody>
          </p:sp>
          <p:sp>
            <p:nvSpPr>
              <p:cNvPr id="33833" name="Text Box 48"/>
              <p:cNvSpPr txBox="1"/>
              <p:nvPr/>
            </p:nvSpPr>
            <p:spPr>
              <a:xfrm>
                <a:off x="900" y="2184"/>
                <a:ext cx="266" cy="231"/>
              </a:xfrm>
              <a:prstGeom prst="rect">
                <a:avLst/>
              </a:prstGeom>
              <a:noFill/>
              <a:ln w="28575">
                <a:noFill/>
              </a:ln>
            </p:spPr>
            <p:txBody>
              <a:bodyPr wrap="none" lIns="90000" tIns="46800" rIns="90000" bIns="46800">
                <a:spAutoFit/>
              </a:bodyPr>
              <a:p>
                <a:pPr algn="ctr" eaLnBrk="1" hangingPunct="1"/>
                <a:r>
                  <a:rPr lang="en-US" altLang="zh-CN" b="0" dirty="0">
                    <a:latin typeface="Times New Roman" panose="02020603050405020304" pitchFamily="18" charset="0"/>
                  </a:rPr>
                  <a:t>V</a:t>
                </a:r>
                <a:r>
                  <a:rPr lang="en-US" altLang="zh-CN" b="0" baseline="-25000" dirty="0">
                    <a:latin typeface="Times New Roman" panose="02020603050405020304" pitchFamily="18" charset="0"/>
                  </a:rPr>
                  <a:t>2</a:t>
                </a:r>
                <a:endParaRPr lang="en-US" altLang="zh-CN" b="0" baseline="-25000" dirty="0">
                  <a:latin typeface="Times New Roman" panose="02020603050405020304" pitchFamily="18" charset="0"/>
                </a:endParaRPr>
              </a:p>
            </p:txBody>
          </p:sp>
        </p:grpSp>
        <p:grpSp>
          <p:nvGrpSpPr>
            <p:cNvPr id="33803" name="Group 49"/>
            <p:cNvGrpSpPr/>
            <p:nvPr/>
          </p:nvGrpSpPr>
          <p:grpSpPr>
            <a:xfrm>
              <a:off x="4521" y="2352"/>
              <a:ext cx="266" cy="255"/>
              <a:chOff x="900" y="2160"/>
              <a:chExt cx="266" cy="255"/>
            </a:xfrm>
          </p:grpSpPr>
          <p:sp>
            <p:nvSpPr>
              <p:cNvPr id="33830" name="Oval 50"/>
              <p:cNvSpPr/>
              <p:nvPr/>
            </p:nvSpPr>
            <p:spPr>
              <a:xfrm>
                <a:off x="912" y="2160"/>
                <a:ext cx="240" cy="240"/>
              </a:xfrm>
              <a:prstGeom prst="ellipse">
                <a:avLst/>
              </a:prstGeom>
              <a:noFill/>
              <a:ln w="28575" cap="flat" cmpd="sng">
                <a:solidFill>
                  <a:schemeClr val="tx1"/>
                </a:solidFill>
                <a:prstDash val="solid"/>
                <a:headEnd type="none" w="med" len="med"/>
                <a:tailEnd type="none" w="med" len="med"/>
              </a:ln>
            </p:spPr>
            <p:txBody>
              <a:bodyPr lIns="90000" tIns="46800" rIns="90000" bIns="46800" anchor="ctr" anchorCtr="0">
                <a:spAutoFit/>
              </a:bodyPr>
              <a:p>
                <a:pPr eaLnBrk="1" hangingPunct="1"/>
                <a:endParaRPr lang="zh-CN" altLang="en-US" dirty="0">
                  <a:latin typeface="Times New Roman" panose="02020603050405020304" pitchFamily="18" charset="0"/>
                </a:endParaRPr>
              </a:p>
            </p:txBody>
          </p:sp>
          <p:sp>
            <p:nvSpPr>
              <p:cNvPr id="33831" name="Text Box 51"/>
              <p:cNvSpPr txBox="1"/>
              <p:nvPr/>
            </p:nvSpPr>
            <p:spPr>
              <a:xfrm>
                <a:off x="900" y="2184"/>
                <a:ext cx="266" cy="231"/>
              </a:xfrm>
              <a:prstGeom prst="rect">
                <a:avLst/>
              </a:prstGeom>
              <a:noFill/>
              <a:ln w="28575">
                <a:noFill/>
              </a:ln>
            </p:spPr>
            <p:txBody>
              <a:bodyPr wrap="none" lIns="90000" tIns="46800" rIns="90000" bIns="46800">
                <a:spAutoFit/>
              </a:bodyPr>
              <a:p>
                <a:pPr algn="ctr" eaLnBrk="1" hangingPunct="1"/>
                <a:r>
                  <a:rPr lang="en-US" altLang="zh-CN" b="0" dirty="0">
                    <a:latin typeface="Times New Roman" panose="02020603050405020304" pitchFamily="18" charset="0"/>
                  </a:rPr>
                  <a:t>V</a:t>
                </a:r>
                <a:r>
                  <a:rPr lang="en-US" altLang="zh-CN" b="0" baseline="-25000" dirty="0">
                    <a:latin typeface="Times New Roman" panose="02020603050405020304" pitchFamily="18" charset="0"/>
                  </a:rPr>
                  <a:t>3</a:t>
                </a:r>
                <a:endParaRPr lang="en-US" altLang="zh-CN" b="0" baseline="-25000" dirty="0">
                  <a:latin typeface="Times New Roman" panose="02020603050405020304" pitchFamily="18" charset="0"/>
                </a:endParaRPr>
              </a:p>
            </p:txBody>
          </p:sp>
        </p:grpSp>
        <p:grpSp>
          <p:nvGrpSpPr>
            <p:cNvPr id="33804" name="Group 52"/>
            <p:cNvGrpSpPr/>
            <p:nvPr/>
          </p:nvGrpSpPr>
          <p:grpSpPr>
            <a:xfrm>
              <a:off x="3177" y="2880"/>
              <a:ext cx="266" cy="255"/>
              <a:chOff x="900" y="2160"/>
              <a:chExt cx="266" cy="255"/>
            </a:xfrm>
          </p:grpSpPr>
          <p:sp>
            <p:nvSpPr>
              <p:cNvPr id="33828" name="Oval 53"/>
              <p:cNvSpPr/>
              <p:nvPr/>
            </p:nvSpPr>
            <p:spPr>
              <a:xfrm>
                <a:off x="912" y="2160"/>
                <a:ext cx="240" cy="240"/>
              </a:xfrm>
              <a:prstGeom prst="ellipse">
                <a:avLst/>
              </a:prstGeom>
              <a:noFill/>
              <a:ln w="28575" cap="flat" cmpd="sng">
                <a:solidFill>
                  <a:schemeClr val="tx1"/>
                </a:solidFill>
                <a:prstDash val="solid"/>
                <a:headEnd type="none" w="med" len="med"/>
                <a:tailEnd type="none" w="med" len="med"/>
              </a:ln>
            </p:spPr>
            <p:txBody>
              <a:bodyPr lIns="90000" tIns="46800" rIns="90000" bIns="46800" anchor="ctr" anchorCtr="0">
                <a:spAutoFit/>
              </a:bodyPr>
              <a:p>
                <a:pPr eaLnBrk="1" hangingPunct="1"/>
                <a:endParaRPr lang="zh-CN" altLang="en-US" dirty="0">
                  <a:latin typeface="Times New Roman" panose="02020603050405020304" pitchFamily="18" charset="0"/>
                </a:endParaRPr>
              </a:p>
            </p:txBody>
          </p:sp>
          <p:sp>
            <p:nvSpPr>
              <p:cNvPr id="33829" name="Text Box 54"/>
              <p:cNvSpPr txBox="1"/>
              <p:nvPr/>
            </p:nvSpPr>
            <p:spPr>
              <a:xfrm>
                <a:off x="900" y="2184"/>
                <a:ext cx="266" cy="231"/>
              </a:xfrm>
              <a:prstGeom prst="rect">
                <a:avLst/>
              </a:prstGeom>
              <a:noFill/>
              <a:ln w="28575">
                <a:noFill/>
              </a:ln>
            </p:spPr>
            <p:txBody>
              <a:bodyPr wrap="none" lIns="90000" tIns="46800" rIns="90000" bIns="46800">
                <a:spAutoFit/>
              </a:bodyPr>
              <a:p>
                <a:pPr algn="ctr" eaLnBrk="1" hangingPunct="1"/>
                <a:r>
                  <a:rPr lang="en-US" altLang="zh-CN" b="0" dirty="0">
                    <a:latin typeface="Times New Roman" panose="02020603050405020304" pitchFamily="18" charset="0"/>
                  </a:rPr>
                  <a:t>V</a:t>
                </a:r>
                <a:r>
                  <a:rPr lang="en-US" altLang="zh-CN" b="0" baseline="-25000" dirty="0">
                    <a:latin typeface="Times New Roman" panose="02020603050405020304" pitchFamily="18" charset="0"/>
                  </a:rPr>
                  <a:t>4</a:t>
                </a:r>
                <a:endParaRPr lang="en-US" altLang="zh-CN" b="0" baseline="-25000" dirty="0">
                  <a:latin typeface="Times New Roman" panose="02020603050405020304" pitchFamily="18" charset="0"/>
                </a:endParaRPr>
              </a:p>
            </p:txBody>
          </p:sp>
        </p:grpSp>
        <p:grpSp>
          <p:nvGrpSpPr>
            <p:cNvPr id="33805" name="Group 55"/>
            <p:cNvGrpSpPr/>
            <p:nvPr/>
          </p:nvGrpSpPr>
          <p:grpSpPr>
            <a:xfrm>
              <a:off x="3683" y="2880"/>
              <a:ext cx="266" cy="255"/>
              <a:chOff x="900" y="2160"/>
              <a:chExt cx="266" cy="255"/>
            </a:xfrm>
          </p:grpSpPr>
          <p:sp>
            <p:nvSpPr>
              <p:cNvPr id="33826" name="Oval 56"/>
              <p:cNvSpPr/>
              <p:nvPr/>
            </p:nvSpPr>
            <p:spPr>
              <a:xfrm>
                <a:off x="912" y="2160"/>
                <a:ext cx="240" cy="240"/>
              </a:xfrm>
              <a:prstGeom prst="ellipse">
                <a:avLst/>
              </a:prstGeom>
              <a:noFill/>
              <a:ln w="28575" cap="flat" cmpd="sng">
                <a:solidFill>
                  <a:schemeClr val="tx1"/>
                </a:solidFill>
                <a:prstDash val="solid"/>
                <a:headEnd type="none" w="med" len="med"/>
                <a:tailEnd type="none" w="med" len="med"/>
              </a:ln>
            </p:spPr>
            <p:txBody>
              <a:bodyPr lIns="90000" tIns="46800" rIns="90000" bIns="46800" anchor="ctr" anchorCtr="0">
                <a:spAutoFit/>
              </a:bodyPr>
              <a:p>
                <a:pPr eaLnBrk="1" hangingPunct="1"/>
                <a:endParaRPr lang="zh-CN" altLang="en-US" dirty="0">
                  <a:latin typeface="Times New Roman" panose="02020603050405020304" pitchFamily="18" charset="0"/>
                </a:endParaRPr>
              </a:p>
            </p:txBody>
          </p:sp>
          <p:sp>
            <p:nvSpPr>
              <p:cNvPr id="33827" name="Text Box 57"/>
              <p:cNvSpPr txBox="1"/>
              <p:nvPr/>
            </p:nvSpPr>
            <p:spPr>
              <a:xfrm>
                <a:off x="900" y="2184"/>
                <a:ext cx="266" cy="231"/>
              </a:xfrm>
              <a:prstGeom prst="rect">
                <a:avLst/>
              </a:prstGeom>
              <a:noFill/>
              <a:ln w="28575">
                <a:noFill/>
              </a:ln>
            </p:spPr>
            <p:txBody>
              <a:bodyPr wrap="none" lIns="90000" tIns="46800" rIns="90000" bIns="46800">
                <a:spAutoFit/>
              </a:bodyPr>
              <a:p>
                <a:pPr algn="ctr" eaLnBrk="1" hangingPunct="1"/>
                <a:r>
                  <a:rPr lang="en-US" altLang="zh-CN" b="0" dirty="0">
                    <a:latin typeface="Times New Roman" panose="02020603050405020304" pitchFamily="18" charset="0"/>
                  </a:rPr>
                  <a:t>V</a:t>
                </a:r>
                <a:r>
                  <a:rPr lang="en-US" altLang="zh-CN" b="0" baseline="-25000" dirty="0">
                    <a:latin typeface="Times New Roman" panose="02020603050405020304" pitchFamily="18" charset="0"/>
                  </a:rPr>
                  <a:t>5</a:t>
                </a:r>
                <a:endParaRPr lang="en-US" altLang="zh-CN" b="0" baseline="-25000" dirty="0">
                  <a:latin typeface="Times New Roman" panose="02020603050405020304" pitchFamily="18" charset="0"/>
                </a:endParaRPr>
              </a:p>
            </p:txBody>
          </p:sp>
        </p:grpSp>
        <p:grpSp>
          <p:nvGrpSpPr>
            <p:cNvPr id="33806" name="Group 58"/>
            <p:cNvGrpSpPr/>
            <p:nvPr/>
          </p:nvGrpSpPr>
          <p:grpSpPr>
            <a:xfrm>
              <a:off x="4303" y="2880"/>
              <a:ext cx="266" cy="255"/>
              <a:chOff x="900" y="2160"/>
              <a:chExt cx="266" cy="255"/>
            </a:xfrm>
          </p:grpSpPr>
          <p:sp>
            <p:nvSpPr>
              <p:cNvPr id="33824" name="Oval 59"/>
              <p:cNvSpPr/>
              <p:nvPr/>
            </p:nvSpPr>
            <p:spPr>
              <a:xfrm>
                <a:off x="912" y="2160"/>
                <a:ext cx="240" cy="240"/>
              </a:xfrm>
              <a:prstGeom prst="ellipse">
                <a:avLst/>
              </a:prstGeom>
              <a:noFill/>
              <a:ln w="28575" cap="flat" cmpd="sng">
                <a:solidFill>
                  <a:schemeClr val="tx1"/>
                </a:solidFill>
                <a:prstDash val="solid"/>
                <a:headEnd type="none" w="med" len="med"/>
                <a:tailEnd type="none" w="med" len="med"/>
              </a:ln>
            </p:spPr>
            <p:txBody>
              <a:bodyPr lIns="90000" tIns="46800" rIns="90000" bIns="46800" anchor="ctr" anchorCtr="0">
                <a:spAutoFit/>
              </a:bodyPr>
              <a:p>
                <a:pPr eaLnBrk="1" hangingPunct="1"/>
                <a:endParaRPr lang="zh-CN" altLang="en-US" dirty="0">
                  <a:latin typeface="Times New Roman" panose="02020603050405020304" pitchFamily="18" charset="0"/>
                </a:endParaRPr>
              </a:p>
            </p:txBody>
          </p:sp>
          <p:sp>
            <p:nvSpPr>
              <p:cNvPr id="33825" name="Text Box 60"/>
              <p:cNvSpPr txBox="1"/>
              <p:nvPr/>
            </p:nvSpPr>
            <p:spPr>
              <a:xfrm>
                <a:off x="900" y="2184"/>
                <a:ext cx="266" cy="231"/>
              </a:xfrm>
              <a:prstGeom prst="rect">
                <a:avLst/>
              </a:prstGeom>
              <a:noFill/>
              <a:ln w="28575">
                <a:noFill/>
              </a:ln>
            </p:spPr>
            <p:txBody>
              <a:bodyPr wrap="none" lIns="90000" tIns="46800" rIns="90000" bIns="46800">
                <a:spAutoFit/>
              </a:bodyPr>
              <a:p>
                <a:pPr algn="ctr" eaLnBrk="1" hangingPunct="1"/>
                <a:r>
                  <a:rPr lang="en-US" altLang="zh-CN" b="0" dirty="0">
                    <a:latin typeface="Times New Roman" panose="02020603050405020304" pitchFamily="18" charset="0"/>
                  </a:rPr>
                  <a:t>V</a:t>
                </a:r>
                <a:r>
                  <a:rPr lang="en-US" altLang="zh-CN" b="0" baseline="-25000" dirty="0">
                    <a:latin typeface="Times New Roman" panose="02020603050405020304" pitchFamily="18" charset="0"/>
                  </a:rPr>
                  <a:t>6</a:t>
                </a:r>
                <a:endParaRPr lang="en-US" altLang="zh-CN" b="0" baseline="-25000" dirty="0">
                  <a:latin typeface="Times New Roman" panose="02020603050405020304" pitchFamily="18" charset="0"/>
                </a:endParaRPr>
              </a:p>
            </p:txBody>
          </p:sp>
        </p:grpSp>
        <p:grpSp>
          <p:nvGrpSpPr>
            <p:cNvPr id="33807" name="Group 61"/>
            <p:cNvGrpSpPr/>
            <p:nvPr/>
          </p:nvGrpSpPr>
          <p:grpSpPr>
            <a:xfrm>
              <a:off x="4809" y="2880"/>
              <a:ext cx="266" cy="255"/>
              <a:chOff x="900" y="2160"/>
              <a:chExt cx="266" cy="255"/>
            </a:xfrm>
          </p:grpSpPr>
          <p:sp>
            <p:nvSpPr>
              <p:cNvPr id="33822" name="Oval 62"/>
              <p:cNvSpPr/>
              <p:nvPr/>
            </p:nvSpPr>
            <p:spPr>
              <a:xfrm>
                <a:off x="912" y="2160"/>
                <a:ext cx="240" cy="240"/>
              </a:xfrm>
              <a:prstGeom prst="ellipse">
                <a:avLst/>
              </a:prstGeom>
              <a:noFill/>
              <a:ln w="28575" cap="flat" cmpd="sng">
                <a:solidFill>
                  <a:schemeClr val="tx1"/>
                </a:solidFill>
                <a:prstDash val="solid"/>
                <a:headEnd type="none" w="med" len="med"/>
                <a:tailEnd type="none" w="med" len="med"/>
              </a:ln>
            </p:spPr>
            <p:txBody>
              <a:bodyPr lIns="90000" tIns="46800" rIns="90000" bIns="46800" anchor="ctr" anchorCtr="0">
                <a:spAutoFit/>
              </a:bodyPr>
              <a:p>
                <a:pPr eaLnBrk="1" hangingPunct="1"/>
                <a:endParaRPr lang="zh-CN" altLang="en-US" dirty="0">
                  <a:latin typeface="Times New Roman" panose="02020603050405020304" pitchFamily="18" charset="0"/>
                </a:endParaRPr>
              </a:p>
            </p:txBody>
          </p:sp>
          <p:sp>
            <p:nvSpPr>
              <p:cNvPr id="33823" name="Text Box 63"/>
              <p:cNvSpPr txBox="1"/>
              <p:nvPr/>
            </p:nvSpPr>
            <p:spPr>
              <a:xfrm>
                <a:off x="900" y="2184"/>
                <a:ext cx="266" cy="231"/>
              </a:xfrm>
              <a:prstGeom prst="rect">
                <a:avLst/>
              </a:prstGeom>
              <a:noFill/>
              <a:ln w="28575">
                <a:noFill/>
              </a:ln>
            </p:spPr>
            <p:txBody>
              <a:bodyPr wrap="none" lIns="90000" tIns="46800" rIns="90000" bIns="46800">
                <a:spAutoFit/>
              </a:bodyPr>
              <a:p>
                <a:pPr algn="ctr" eaLnBrk="1" hangingPunct="1"/>
                <a:r>
                  <a:rPr lang="en-US" altLang="zh-CN" b="0" dirty="0">
                    <a:latin typeface="Times New Roman" panose="02020603050405020304" pitchFamily="18" charset="0"/>
                  </a:rPr>
                  <a:t>V</a:t>
                </a:r>
                <a:r>
                  <a:rPr lang="en-US" altLang="zh-CN" b="0" baseline="-25000" dirty="0">
                    <a:latin typeface="Times New Roman" panose="02020603050405020304" pitchFamily="18" charset="0"/>
                  </a:rPr>
                  <a:t>7</a:t>
                </a:r>
                <a:endParaRPr lang="en-US" altLang="zh-CN" b="0" baseline="-25000" dirty="0">
                  <a:latin typeface="Times New Roman" panose="02020603050405020304" pitchFamily="18" charset="0"/>
                </a:endParaRPr>
              </a:p>
            </p:txBody>
          </p:sp>
        </p:grpSp>
        <p:grpSp>
          <p:nvGrpSpPr>
            <p:cNvPr id="33808" name="Group 64"/>
            <p:cNvGrpSpPr/>
            <p:nvPr/>
          </p:nvGrpSpPr>
          <p:grpSpPr>
            <a:xfrm>
              <a:off x="4032" y="3312"/>
              <a:ext cx="266" cy="255"/>
              <a:chOff x="900" y="2160"/>
              <a:chExt cx="266" cy="255"/>
            </a:xfrm>
          </p:grpSpPr>
          <p:sp>
            <p:nvSpPr>
              <p:cNvPr id="33820" name="Oval 65"/>
              <p:cNvSpPr/>
              <p:nvPr/>
            </p:nvSpPr>
            <p:spPr>
              <a:xfrm>
                <a:off x="912" y="2160"/>
                <a:ext cx="240" cy="240"/>
              </a:xfrm>
              <a:prstGeom prst="ellipse">
                <a:avLst/>
              </a:prstGeom>
              <a:noFill/>
              <a:ln w="28575" cap="flat" cmpd="sng">
                <a:solidFill>
                  <a:schemeClr val="tx1"/>
                </a:solidFill>
                <a:prstDash val="solid"/>
                <a:headEnd type="none" w="med" len="med"/>
                <a:tailEnd type="none" w="med" len="med"/>
              </a:ln>
            </p:spPr>
            <p:txBody>
              <a:bodyPr lIns="90000" tIns="46800" rIns="90000" bIns="46800" anchor="ctr" anchorCtr="0">
                <a:spAutoFit/>
              </a:bodyPr>
              <a:p>
                <a:pPr eaLnBrk="1" hangingPunct="1"/>
                <a:endParaRPr lang="zh-CN" altLang="en-US" dirty="0">
                  <a:latin typeface="Times New Roman" panose="02020603050405020304" pitchFamily="18" charset="0"/>
                </a:endParaRPr>
              </a:p>
            </p:txBody>
          </p:sp>
          <p:sp>
            <p:nvSpPr>
              <p:cNvPr id="33821" name="Text Box 66"/>
              <p:cNvSpPr txBox="1"/>
              <p:nvPr/>
            </p:nvSpPr>
            <p:spPr>
              <a:xfrm>
                <a:off x="900" y="2184"/>
                <a:ext cx="266" cy="231"/>
              </a:xfrm>
              <a:prstGeom prst="rect">
                <a:avLst/>
              </a:prstGeom>
              <a:noFill/>
              <a:ln w="28575">
                <a:noFill/>
              </a:ln>
            </p:spPr>
            <p:txBody>
              <a:bodyPr wrap="none" lIns="90000" tIns="46800" rIns="90000" bIns="46800">
                <a:spAutoFit/>
              </a:bodyPr>
              <a:p>
                <a:pPr algn="ctr" eaLnBrk="1" hangingPunct="1"/>
                <a:r>
                  <a:rPr lang="en-US" altLang="zh-CN" b="0" dirty="0">
                    <a:latin typeface="Times New Roman" panose="02020603050405020304" pitchFamily="18" charset="0"/>
                  </a:rPr>
                  <a:t>V</a:t>
                </a:r>
                <a:r>
                  <a:rPr lang="en-US" altLang="zh-CN" b="0" baseline="-25000" dirty="0">
                    <a:latin typeface="Times New Roman" panose="02020603050405020304" pitchFamily="18" charset="0"/>
                  </a:rPr>
                  <a:t>8</a:t>
                </a:r>
                <a:endParaRPr lang="en-US" altLang="zh-CN" b="0" baseline="-25000" dirty="0">
                  <a:latin typeface="Times New Roman" panose="02020603050405020304" pitchFamily="18" charset="0"/>
                </a:endParaRPr>
              </a:p>
            </p:txBody>
          </p:sp>
        </p:grpSp>
        <p:sp>
          <p:nvSpPr>
            <p:cNvPr id="33809" name="Line 67"/>
            <p:cNvSpPr/>
            <p:nvPr/>
          </p:nvSpPr>
          <p:spPr>
            <a:xfrm>
              <a:off x="4211" y="2112"/>
              <a:ext cx="384" cy="240"/>
            </a:xfrm>
            <a:prstGeom prst="line">
              <a:avLst/>
            </a:prstGeom>
            <a:ln w="28575" cap="flat" cmpd="sng">
              <a:solidFill>
                <a:schemeClr val="tx1"/>
              </a:solidFill>
              <a:prstDash val="solid"/>
              <a:headEnd type="none" w="med" len="med"/>
              <a:tailEnd type="triangle" w="med" len="med"/>
            </a:ln>
          </p:spPr>
        </p:sp>
        <p:sp>
          <p:nvSpPr>
            <p:cNvPr id="33810" name="Line 68"/>
            <p:cNvSpPr/>
            <p:nvPr/>
          </p:nvSpPr>
          <p:spPr>
            <a:xfrm flipH="1">
              <a:off x="3635" y="2112"/>
              <a:ext cx="384" cy="288"/>
            </a:xfrm>
            <a:prstGeom prst="line">
              <a:avLst/>
            </a:prstGeom>
            <a:ln w="28575" cap="flat" cmpd="sng">
              <a:solidFill>
                <a:schemeClr val="tx1"/>
              </a:solidFill>
              <a:prstDash val="solid"/>
              <a:headEnd type="none" w="med" len="med"/>
              <a:tailEnd type="triangle" w="med" len="med"/>
            </a:ln>
          </p:spPr>
        </p:sp>
        <p:sp>
          <p:nvSpPr>
            <p:cNvPr id="33811" name="Line 69"/>
            <p:cNvSpPr/>
            <p:nvPr/>
          </p:nvSpPr>
          <p:spPr>
            <a:xfrm flipH="1">
              <a:off x="4468" y="2598"/>
              <a:ext cx="192" cy="288"/>
            </a:xfrm>
            <a:prstGeom prst="line">
              <a:avLst/>
            </a:prstGeom>
            <a:ln w="28575" cap="flat" cmpd="sng">
              <a:solidFill>
                <a:schemeClr val="tx1"/>
              </a:solidFill>
              <a:prstDash val="solid"/>
              <a:headEnd type="none" w="med" len="med"/>
              <a:tailEnd type="none" w="med" len="med"/>
            </a:ln>
          </p:spPr>
        </p:sp>
        <p:sp>
          <p:nvSpPr>
            <p:cNvPr id="33812" name="Line 70"/>
            <p:cNvSpPr/>
            <p:nvPr/>
          </p:nvSpPr>
          <p:spPr>
            <a:xfrm>
              <a:off x="4691" y="2592"/>
              <a:ext cx="192" cy="288"/>
            </a:xfrm>
            <a:prstGeom prst="line">
              <a:avLst/>
            </a:prstGeom>
            <a:ln w="28575" cap="flat" cmpd="sng">
              <a:solidFill>
                <a:schemeClr val="tx1"/>
              </a:solidFill>
              <a:prstDash val="solid"/>
              <a:headEnd type="none" w="med" len="med"/>
              <a:tailEnd type="triangle" w="med" len="med"/>
            </a:ln>
          </p:spPr>
        </p:sp>
        <p:sp>
          <p:nvSpPr>
            <p:cNvPr id="33813" name="Line 71"/>
            <p:cNvSpPr/>
            <p:nvPr/>
          </p:nvSpPr>
          <p:spPr>
            <a:xfrm>
              <a:off x="3587" y="2592"/>
              <a:ext cx="192" cy="288"/>
            </a:xfrm>
            <a:prstGeom prst="line">
              <a:avLst/>
            </a:prstGeom>
            <a:ln w="28575" cap="flat" cmpd="sng">
              <a:solidFill>
                <a:schemeClr val="tx1"/>
              </a:solidFill>
              <a:prstDash val="solid"/>
              <a:headEnd type="none" w="med" len="med"/>
              <a:tailEnd type="triangle" w="med" len="med"/>
            </a:ln>
          </p:spPr>
        </p:sp>
        <p:sp>
          <p:nvSpPr>
            <p:cNvPr id="33814" name="Line 72"/>
            <p:cNvSpPr/>
            <p:nvPr/>
          </p:nvSpPr>
          <p:spPr>
            <a:xfrm flipH="1">
              <a:off x="3347" y="2592"/>
              <a:ext cx="144" cy="288"/>
            </a:xfrm>
            <a:prstGeom prst="line">
              <a:avLst/>
            </a:prstGeom>
            <a:ln w="28575" cap="flat" cmpd="sng">
              <a:solidFill>
                <a:schemeClr val="tx1"/>
              </a:solidFill>
              <a:prstDash val="solid"/>
              <a:headEnd type="none" w="med" len="med"/>
              <a:tailEnd type="triangle" w="med" len="med"/>
            </a:ln>
          </p:spPr>
        </p:sp>
        <p:sp>
          <p:nvSpPr>
            <p:cNvPr id="33815" name="Text Box 76"/>
            <p:cNvSpPr txBox="1"/>
            <p:nvPr/>
          </p:nvSpPr>
          <p:spPr>
            <a:xfrm>
              <a:off x="4608" y="3312"/>
              <a:ext cx="925" cy="288"/>
            </a:xfrm>
            <a:prstGeom prst="rect">
              <a:avLst/>
            </a:prstGeom>
            <a:noFill/>
            <a:ln w="28575">
              <a:noFill/>
            </a:ln>
          </p:spPr>
          <p:txBody>
            <a:bodyPr wrap="none" lIns="90000" tIns="46800" rIns="90000" bIns="46800">
              <a:spAutoFit/>
            </a:bodyPr>
            <a:p>
              <a:pPr eaLnBrk="1" hangingPunct="1"/>
              <a:r>
                <a:rPr lang="zh-CN" altLang="en-US" sz="2400" b="0" dirty="0">
                  <a:latin typeface="Times New Roman" panose="02020603050405020304" pitchFamily="18" charset="0"/>
                </a:rPr>
                <a:t>有向图</a:t>
              </a:r>
              <a:r>
                <a:rPr lang="en-US" altLang="zh-CN" sz="2400" b="0" dirty="0">
                  <a:latin typeface="Times New Roman" panose="02020603050405020304" pitchFamily="18" charset="0"/>
                </a:rPr>
                <a:t>G4</a:t>
              </a:r>
              <a:endParaRPr lang="en-US" altLang="zh-CN" sz="2400" b="0" dirty="0">
                <a:latin typeface="Times New Roman" panose="02020603050405020304" pitchFamily="18" charset="0"/>
              </a:endParaRPr>
            </a:p>
          </p:txBody>
        </p:sp>
        <p:sp>
          <p:nvSpPr>
            <p:cNvPr id="33816" name="Line 77"/>
            <p:cNvSpPr/>
            <p:nvPr/>
          </p:nvSpPr>
          <p:spPr>
            <a:xfrm>
              <a:off x="3840" y="3120"/>
              <a:ext cx="288" cy="192"/>
            </a:xfrm>
            <a:prstGeom prst="line">
              <a:avLst/>
            </a:prstGeom>
            <a:ln w="28575" cap="flat" cmpd="sng">
              <a:solidFill>
                <a:schemeClr val="tx1"/>
              </a:solidFill>
              <a:prstDash val="solid"/>
              <a:headEnd type="none" w="med" len="med"/>
              <a:tailEnd type="triangle" w="med" len="med"/>
            </a:ln>
          </p:spPr>
        </p:sp>
        <p:sp>
          <p:nvSpPr>
            <p:cNvPr id="33817" name="Line 78"/>
            <p:cNvSpPr/>
            <p:nvPr/>
          </p:nvSpPr>
          <p:spPr>
            <a:xfrm>
              <a:off x="3312" y="3120"/>
              <a:ext cx="768" cy="240"/>
            </a:xfrm>
            <a:prstGeom prst="line">
              <a:avLst/>
            </a:prstGeom>
            <a:ln w="28575" cap="flat" cmpd="sng">
              <a:solidFill>
                <a:schemeClr val="tx1"/>
              </a:solidFill>
              <a:prstDash val="solid"/>
              <a:headEnd type="none" w="med" len="med"/>
              <a:tailEnd type="triangle" w="med" len="med"/>
            </a:ln>
          </p:spPr>
        </p:sp>
        <p:sp>
          <p:nvSpPr>
            <p:cNvPr id="33818" name="Line 79"/>
            <p:cNvSpPr/>
            <p:nvPr/>
          </p:nvSpPr>
          <p:spPr>
            <a:xfrm flipH="1">
              <a:off x="4224" y="3120"/>
              <a:ext cx="192" cy="192"/>
            </a:xfrm>
            <a:prstGeom prst="line">
              <a:avLst/>
            </a:prstGeom>
            <a:ln w="28575" cap="flat" cmpd="sng">
              <a:solidFill>
                <a:schemeClr val="tx1"/>
              </a:solidFill>
              <a:prstDash val="solid"/>
              <a:headEnd type="none" w="med" len="med"/>
              <a:tailEnd type="triangle" w="med" len="med"/>
            </a:ln>
          </p:spPr>
        </p:sp>
        <p:sp>
          <p:nvSpPr>
            <p:cNvPr id="33819" name="Line 80"/>
            <p:cNvSpPr/>
            <p:nvPr/>
          </p:nvSpPr>
          <p:spPr>
            <a:xfrm flipH="1">
              <a:off x="4272" y="3120"/>
              <a:ext cx="672" cy="240"/>
            </a:xfrm>
            <a:prstGeom prst="line">
              <a:avLst/>
            </a:prstGeom>
            <a:ln w="28575" cap="flat" cmpd="sng">
              <a:solidFill>
                <a:schemeClr val="tx1"/>
              </a:solidFill>
              <a:prstDash val="solid"/>
              <a:headEnd type="none" w="med" len="med"/>
              <a:tailEnd type="triangle" w="med" len="med"/>
            </a:ln>
          </p:spPr>
        </p:sp>
      </p:grpSp>
      <p:sp>
        <p:nvSpPr>
          <p:cNvPr id="33798" name="Text Box 83"/>
          <p:cNvSpPr txBox="1"/>
          <p:nvPr/>
        </p:nvSpPr>
        <p:spPr>
          <a:xfrm>
            <a:off x="593725" y="5995988"/>
            <a:ext cx="3292475" cy="457200"/>
          </a:xfrm>
          <a:prstGeom prst="rect">
            <a:avLst/>
          </a:prstGeom>
          <a:noFill/>
          <a:ln w="9525">
            <a:noFill/>
          </a:ln>
        </p:spPr>
        <p:txBody>
          <a:bodyPr wrap="none" lIns="90000" tIns="46800" rIns="90000" bIns="46800">
            <a:spAutoFit/>
          </a:bodyPr>
          <a:p>
            <a:pPr eaLnBrk="1" hangingPunct="1"/>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1</a:t>
            </a:r>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3</a:t>
            </a:r>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6</a:t>
            </a:r>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7</a:t>
            </a:r>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2</a:t>
            </a:r>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4</a:t>
            </a:r>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8</a:t>
            </a:r>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5</a:t>
            </a:r>
            <a:endParaRPr lang="en-US" altLang="zh-CN" sz="2400" b="0" baseline="-25000" dirty="0">
              <a:latin typeface="Times New Roman" panose="02020603050405020304" pitchFamily="18" charset="0"/>
            </a:endParaRPr>
          </a:p>
        </p:txBody>
      </p:sp>
      <p:sp>
        <p:nvSpPr>
          <p:cNvPr id="33799" name="Text Box 84"/>
          <p:cNvSpPr txBox="1"/>
          <p:nvPr/>
        </p:nvSpPr>
        <p:spPr>
          <a:xfrm>
            <a:off x="5013325" y="5995988"/>
            <a:ext cx="3292475" cy="457200"/>
          </a:xfrm>
          <a:prstGeom prst="rect">
            <a:avLst/>
          </a:prstGeom>
          <a:noFill/>
          <a:ln w="9525">
            <a:noFill/>
          </a:ln>
        </p:spPr>
        <p:txBody>
          <a:bodyPr wrap="none" lIns="90000" tIns="46800" rIns="90000" bIns="46800">
            <a:spAutoFit/>
          </a:bodyPr>
          <a:p>
            <a:pPr eaLnBrk="1" hangingPunct="1"/>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1</a:t>
            </a:r>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2</a:t>
            </a:r>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4</a:t>
            </a:r>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8</a:t>
            </a:r>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5</a:t>
            </a:r>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3</a:t>
            </a:r>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6</a:t>
            </a:r>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7</a:t>
            </a:r>
            <a:endParaRPr lang="en-US" altLang="zh-CN" sz="2400" b="0" baseline="-25000" dirty="0">
              <a:latin typeface="Times New Roman" panose="02020603050405020304" pitchFamily="18" charset="0"/>
            </a:endParaRPr>
          </a:p>
        </p:txBody>
      </p:sp>
      <p:cxnSp>
        <p:nvCxnSpPr>
          <p:cNvPr id="33800" name="直接箭头连接符 2"/>
          <p:cNvCxnSpPr/>
          <p:nvPr/>
        </p:nvCxnSpPr>
        <p:spPr>
          <a:xfrm>
            <a:off x="7196138" y="4565650"/>
            <a:ext cx="914400" cy="914400"/>
          </a:xfrm>
          <a:prstGeom prst="straightConnector1">
            <a:avLst/>
          </a:prstGeom>
          <a:ln w="28575">
            <a:noFill/>
          </a:ln>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Text Box 2"/>
          <p:cNvSpPr txBox="1"/>
          <p:nvPr/>
        </p:nvSpPr>
        <p:spPr>
          <a:xfrm>
            <a:off x="304800" y="687388"/>
            <a:ext cx="8343900" cy="5634037"/>
          </a:xfrm>
          <a:prstGeom prst="rect">
            <a:avLst/>
          </a:prstGeom>
          <a:noFill/>
          <a:ln w="9525">
            <a:noFill/>
          </a:ln>
        </p:spPr>
        <p:txBody>
          <a:bodyPr wrap="none" lIns="90000" tIns="46800" rIns="90000" bIns="46800">
            <a:spAutoFit/>
          </a:bodyPr>
          <a:p>
            <a:pPr eaLnBrk="1" hangingPunct="1"/>
            <a:r>
              <a:rPr lang="zh-CN" altLang="en-US" sz="2400" dirty="0">
                <a:solidFill>
                  <a:srgbClr val="0000FF"/>
                </a:solidFill>
                <a:latin typeface="Times New Roman" panose="02020603050405020304" pitchFamily="18" charset="0"/>
              </a:rPr>
              <a:t>深度优先遍历：</a:t>
            </a:r>
            <a:endParaRPr lang="zh-CN" altLang="en-US" sz="2400" dirty="0">
              <a:solidFill>
                <a:srgbClr val="0000FF"/>
              </a:solidFill>
              <a:latin typeface="Times New Roman" panose="02020603050405020304" pitchFamily="18" charset="0"/>
            </a:endParaRPr>
          </a:p>
          <a:p>
            <a:pPr eaLnBrk="1" hangingPunct="1"/>
            <a:r>
              <a:rPr lang="en-US" altLang="zh-CN" sz="2400" b="0" dirty="0">
                <a:latin typeface="Times New Roman" panose="02020603050405020304" pitchFamily="18" charset="0"/>
              </a:rPr>
              <a:t>Void   DFSTravers( GRAPH  G , v )</a:t>
            </a:r>
            <a:endParaRPr lang="en-US" altLang="zh-CN" sz="2400" b="0" dirty="0">
              <a:latin typeface="Times New Roman" panose="02020603050405020304" pitchFamily="18" charset="0"/>
            </a:endParaRPr>
          </a:p>
          <a:p>
            <a:pPr eaLnBrk="1" hangingPunct="1"/>
            <a:r>
              <a:rPr lang="en-US" altLang="zh-CN" sz="2400" b="0" dirty="0">
                <a:latin typeface="Times New Roman" panose="02020603050405020304" pitchFamily="18" charset="0"/>
              </a:rPr>
              <a:t>{</a:t>
            </a:r>
            <a:endParaRPr lang="en-US" altLang="zh-CN" sz="2400" b="0" dirty="0">
              <a:latin typeface="Times New Roman" panose="02020603050405020304" pitchFamily="18" charset="0"/>
            </a:endParaRPr>
          </a:p>
          <a:p>
            <a:pPr eaLnBrk="1" hangingPunct="1"/>
            <a:r>
              <a:rPr lang="en-US" altLang="zh-CN" sz="2400" b="0" dirty="0">
                <a:latin typeface="Times New Roman" panose="02020603050405020304" pitchFamily="18" charset="0"/>
              </a:rPr>
              <a:t>   For ( v = 0 ; v &lt; G.vexnum ; ++v )  visited [ v ] = FALSE ;</a:t>
            </a:r>
            <a:endParaRPr lang="en-US" altLang="zh-CN" sz="2400" b="0" dirty="0">
              <a:latin typeface="Times New Roman" panose="02020603050405020304" pitchFamily="18" charset="0"/>
            </a:endParaRPr>
          </a:p>
          <a:p>
            <a:pPr eaLnBrk="1" hangingPunct="1"/>
            <a:r>
              <a:rPr lang="en-US" altLang="zh-CN" sz="2400" b="0" dirty="0">
                <a:latin typeface="Times New Roman" panose="02020603050405020304" pitchFamily="18" charset="0"/>
              </a:rPr>
              <a:t>   For ( v = 0 ; v &lt; G.vexnum ; ++v )  </a:t>
            </a:r>
            <a:endParaRPr lang="en-US" altLang="zh-CN" sz="2400" b="0" dirty="0">
              <a:latin typeface="Times New Roman" panose="02020603050405020304" pitchFamily="18" charset="0"/>
            </a:endParaRPr>
          </a:p>
          <a:p>
            <a:pPr eaLnBrk="1" hangingPunct="1"/>
            <a:r>
              <a:rPr lang="en-US" altLang="zh-CN" sz="2400" b="0" dirty="0">
                <a:latin typeface="Times New Roman" panose="02020603050405020304" pitchFamily="18" charset="0"/>
              </a:rPr>
              <a:t>          if ( !visited [ v ] )    DFS ( G , v );</a:t>
            </a:r>
            <a:endParaRPr lang="en-US" altLang="zh-CN" sz="2400" b="0" dirty="0">
              <a:latin typeface="Times New Roman" panose="02020603050405020304" pitchFamily="18" charset="0"/>
            </a:endParaRPr>
          </a:p>
          <a:p>
            <a:pPr eaLnBrk="1" hangingPunct="1"/>
            <a:r>
              <a:rPr lang="en-US" altLang="zh-CN" sz="2400" b="0" dirty="0">
                <a:latin typeface="Times New Roman" panose="02020603050405020304" pitchFamily="18" charset="0"/>
              </a:rPr>
              <a:t>}</a:t>
            </a:r>
            <a:endParaRPr lang="en-US" altLang="zh-CN" sz="2400" b="0" dirty="0">
              <a:latin typeface="Times New Roman" panose="02020603050405020304" pitchFamily="18" charset="0"/>
            </a:endParaRPr>
          </a:p>
          <a:p>
            <a:pPr eaLnBrk="1" hangingPunct="1"/>
            <a:endParaRPr lang="en-US" altLang="zh-CN" sz="2400" b="0" dirty="0">
              <a:latin typeface="Times New Roman" panose="02020603050405020304" pitchFamily="18" charset="0"/>
            </a:endParaRPr>
          </a:p>
          <a:p>
            <a:pPr eaLnBrk="1" hangingPunct="1"/>
            <a:r>
              <a:rPr lang="en-US" altLang="zh-CN" sz="2400" b="0" dirty="0">
                <a:solidFill>
                  <a:schemeClr val="accent2"/>
                </a:solidFill>
                <a:latin typeface="Times New Roman" panose="02020603050405020304" pitchFamily="18" charset="0"/>
              </a:rPr>
              <a:t>Void  DFS(GRAPH  G , int   v )</a:t>
            </a:r>
            <a:endParaRPr lang="en-US" altLang="zh-CN" sz="2400" b="0" dirty="0">
              <a:solidFill>
                <a:schemeClr val="accent2"/>
              </a:solidFill>
              <a:latin typeface="Times New Roman" panose="02020603050405020304" pitchFamily="18" charset="0"/>
            </a:endParaRPr>
          </a:p>
          <a:p>
            <a:pPr eaLnBrk="1" hangingPunct="1"/>
            <a:r>
              <a:rPr lang="en-US" altLang="zh-CN" sz="2400" b="0" dirty="0">
                <a:solidFill>
                  <a:schemeClr val="accent2"/>
                </a:solidFill>
                <a:latin typeface="Times New Roman" panose="02020603050405020304" pitchFamily="18" charset="0"/>
              </a:rPr>
              <a:t>{   </a:t>
            </a:r>
            <a:endParaRPr lang="en-US" altLang="zh-CN" sz="2400" b="0" dirty="0">
              <a:solidFill>
                <a:schemeClr val="accent2"/>
              </a:solidFill>
              <a:latin typeface="Times New Roman" panose="02020603050405020304" pitchFamily="18" charset="0"/>
            </a:endParaRPr>
          </a:p>
          <a:p>
            <a:pPr eaLnBrk="1" hangingPunct="1"/>
            <a:r>
              <a:rPr lang="en-US" altLang="zh-CN" sz="2400" b="0" dirty="0">
                <a:solidFill>
                  <a:schemeClr val="accent2"/>
                </a:solidFill>
                <a:latin typeface="Times New Roman" panose="02020603050405020304" pitchFamily="18" charset="0"/>
              </a:rPr>
              <a:t>    visited[ v ] = TRUE ;</a:t>
            </a:r>
            <a:endParaRPr lang="en-US" altLang="zh-CN" sz="2400" b="0" dirty="0">
              <a:solidFill>
                <a:schemeClr val="accent2"/>
              </a:solidFill>
              <a:latin typeface="Times New Roman" panose="02020603050405020304" pitchFamily="18" charset="0"/>
            </a:endParaRPr>
          </a:p>
          <a:p>
            <a:pPr eaLnBrk="1" hangingPunct="1"/>
            <a:r>
              <a:rPr lang="en-US" altLang="zh-CN" sz="2400" b="0" dirty="0">
                <a:solidFill>
                  <a:schemeClr val="accent2"/>
                </a:solidFill>
                <a:latin typeface="Times New Roman" panose="02020603050405020304" pitchFamily="18" charset="0"/>
              </a:rPr>
              <a:t>    visitfunc ( v ) ;</a:t>
            </a:r>
            <a:endParaRPr lang="en-US" altLang="zh-CN" sz="2400" b="0" dirty="0">
              <a:solidFill>
                <a:schemeClr val="accent2"/>
              </a:solidFill>
              <a:latin typeface="Times New Roman" panose="02020603050405020304" pitchFamily="18" charset="0"/>
            </a:endParaRPr>
          </a:p>
          <a:p>
            <a:pPr eaLnBrk="1" hangingPunct="1"/>
            <a:r>
              <a:rPr lang="en-US" altLang="zh-CN" sz="2400" b="0" dirty="0">
                <a:solidFill>
                  <a:schemeClr val="accent2"/>
                </a:solidFill>
                <a:latin typeface="Times New Roman" panose="02020603050405020304" pitchFamily="18" charset="0"/>
              </a:rPr>
              <a:t>    for ( w = FirstAdjVex ( G , v ); w; w = NextAdjVex( G , v , w );</a:t>
            </a:r>
            <a:endParaRPr lang="en-US" altLang="zh-CN" sz="2400" b="0" dirty="0">
              <a:solidFill>
                <a:schemeClr val="accent2"/>
              </a:solidFill>
              <a:latin typeface="Times New Roman" panose="02020603050405020304" pitchFamily="18" charset="0"/>
            </a:endParaRPr>
          </a:p>
          <a:p>
            <a:pPr eaLnBrk="1" hangingPunct="1"/>
            <a:r>
              <a:rPr lang="en-US" altLang="zh-CN" sz="2400" b="0" dirty="0">
                <a:solidFill>
                  <a:schemeClr val="accent2"/>
                </a:solidFill>
                <a:latin typeface="Times New Roman" panose="02020603050405020304" pitchFamily="18" charset="0"/>
              </a:rPr>
              <a:t>         if ( !visited [w ] )      DFS( G , w );</a:t>
            </a:r>
            <a:endParaRPr lang="en-US" altLang="zh-CN" sz="2400" b="0" dirty="0">
              <a:solidFill>
                <a:schemeClr val="accent2"/>
              </a:solidFill>
              <a:latin typeface="Times New Roman" panose="02020603050405020304" pitchFamily="18" charset="0"/>
            </a:endParaRPr>
          </a:p>
          <a:p>
            <a:pPr eaLnBrk="1" hangingPunct="1"/>
            <a:r>
              <a:rPr lang="en-US" altLang="zh-CN" sz="2400" b="0" dirty="0">
                <a:solidFill>
                  <a:schemeClr val="accent2"/>
                </a:solidFill>
                <a:latin typeface="Times New Roman" panose="02020603050405020304" pitchFamily="18" charset="0"/>
              </a:rPr>
              <a:t>}</a:t>
            </a:r>
            <a:endParaRPr lang="en-US" altLang="zh-CN" sz="2400" b="0" dirty="0">
              <a:solidFill>
                <a:schemeClr val="accent2"/>
              </a:solidFill>
              <a:latin typeface="Times New Roman" panose="02020603050405020304" pitchFamily="18" charset="0"/>
            </a:endParaRPr>
          </a:p>
        </p:txBody>
      </p:sp>
      <p:grpSp>
        <p:nvGrpSpPr>
          <p:cNvPr id="35843" name="Group 177"/>
          <p:cNvGrpSpPr/>
          <p:nvPr/>
        </p:nvGrpSpPr>
        <p:grpSpPr>
          <a:xfrm>
            <a:off x="5364163" y="2565400"/>
            <a:ext cx="3482975" cy="2159000"/>
            <a:chOff x="3470" y="2157"/>
            <a:chExt cx="2194" cy="1107"/>
          </a:xfrm>
        </p:grpSpPr>
        <p:grpSp>
          <p:nvGrpSpPr>
            <p:cNvPr id="35858" name="Group 110"/>
            <p:cNvGrpSpPr/>
            <p:nvPr/>
          </p:nvGrpSpPr>
          <p:grpSpPr>
            <a:xfrm>
              <a:off x="3639" y="2169"/>
              <a:ext cx="393" cy="166"/>
              <a:chOff x="711" y="432"/>
              <a:chExt cx="393" cy="166"/>
            </a:xfrm>
          </p:grpSpPr>
          <p:sp>
            <p:nvSpPr>
              <p:cNvPr id="35923" name="Text Box 111"/>
              <p:cNvSpPr txBox="1"/>
              <p:nvPr/>
            </p:nvSpPr>
            <p:spPr>
              <a:xfrm>
                <a:off x="711" y="432"/>
                <a:ext cx="393" cy="166"/>
              </a:xfrm>
              <a:prstGeom prst="rect">
                <a:avLst/>
              </a:prstGeom>
              <a:noFill/>
              <a:ln w="19050" cap="flat" cmpd="sng">
                <a:solidFill>
                  <a:schemeClr val="tx1"/>
                </a:solidFill>
                <a:prstDash val="solid"/>
                <a:miter/>
                <a:headEnd type="none" w="med" len="med"/>
                <a:tailEnd type="none" w="med" len="med"/>
              </a:ln>
            </p:spPr>
            <p:txBody>
              <a:bodyPr lIns="0" tIns="0" rIns="0" bIns="0">
                <a:spAutoFit/>
              </a:bodyPr>
              <a:p>
                <a:pPr eaLnBrk="1" hangingPunct="1"/>
                <a:r>
                  <a:rPr lang="en-US" altLang="zh-CN" sz="1600" b="0" dirty="0">
                    <a:latin typeface="Times New Roman" panose="02020603050405020304" pitchFamily="18" charset="0"/>
                  </a:rPr>
                  <a:t> v</a:t>
                </a:r>
                <a:r>
                  <a:rPr lang="en-US" altLang="zh-CN" sz="1600" b="0" baseline="-25000" dirty="0">
                    <a:latin typeface="Times New Roman" panose="02020603050405020304" pitchFamily="18" charset="0"/>
                  </a:rPr>
                  <a:t>1</a:t>
                </a:r>
                <a:endParaRPr lang="en-US" altLang="zh-CN" sz="1600" b="0" baseline="-25000" dirty="0">
                  <a:latin typeface="Times New Roman" panose="02020603050405020304" pitchFamily="18" charset="0"/>
                </a:endParaRPr>
              </a:p>
            </p:txBody>
          </p:sp>
          <p:sp>
            <p:nvSpPr>
              <p:cNvPr id="35924" name="Line 112"/>
              <p:cNvSpPr/>
              <p:nvPr/>
            </p:nvSpPr>
            <p:spPr>
              <a:xfrm>
                <a:off x="912" y="440"/>
                <a:ext cx="0" cy="144"/>
              </a:xfrm>
              <a:prstGeom prst="line">
                <a:avLst/>
              </a:prstGeom>
              <a:ln w="19050" cap="flat" cmpd="sng">
                <a:solidFill>
                  <a:schemeClr val="tx1"/>
                </a:solidFill>
                <a:prstDash val="solid"/>
                <a:headEnd type="none" w="med" len="med"/>
                <a:tailEnd type="none" w="med" len="med"/>
              </a:ln>
            </p:spPr>
          </p:sp>
        </p:grpSp>
        <p:grpSp>
          <p:nvGrpSpPr>
            <p:cNvPr id="35859" name="Group 113"/>
            <p:cNvGrpSpPr/>
            <p:nvPr/>
          </p:nvGrpSpPr>
          <p:grpSpPr>
            <a:xfrm>
              <a:off x="4175" y="2177"/>
              <a:ext cx="393" cy="152"/>
              <a:chOff x="1239" y="432"/>
              <a:chExt cx="393" cy="152"/>
            </a:xfrm>
          </p:grpSpPr>
          <p:sp>
            <p:nvSpPr>
              <p:cNvPr id="35921" name="Text Box 114"/>
              <p:cNvSpPr txBox="1"/>
              <p:nvPr/>
            </p:nvSpPr>
            <p:spPr>
              <a:xfrm>
                <a:off x="1239" y="432"/>
                <a:ext cx="393" cy="146"/>
              </a:xfrm>
              <a:prstGeom prst="rect">
                <a:avLst/>
              </a:prstGeom>
              <a:noFill/>
              <a:ln w="19050" cap="flat" cmpd="sng">
                <a:solidFill>
                  <a:schemeClr val="tx1"/>
                </a:solidFill>
                <a:prstDash val="solid"/>
                <a:miter/>
                <a:headEnd type="none" w="med" len="med"/>
                <a:tailEnd type="none" w="med" len="med"/>
              </a:ln>
            </p:spPr>
            <p:txBody>
              <a:bodyPr lIns="0" tIns="0" rIns="0" bIns="0">
                <a:spAutoFit/>
              </a:bodyPr>
              <a:p>
                <a:pPr eaLnBrk="1" hangingPunct="1"/>
                <a:r>
                  <a:rPr lang="en-US" altLang="zh-CN" sz="1400" b="0" dirty="0">
                    <a:latin typeface="Times New Roman" panose="02020603050405020304" pitchFamily="18" charset="0"/>
                  </a:rPr>
                  <a:t>  3</a:t>
                </a:r>
                <a:endParaRPr lang="en-US" altLang="zh-CN" sz="1400" b="0" dirty="0">
                  <a:latin typeface="Times New Roman" panose="02020603050405020304" pitchFamily="18" charset="0"/>
                </a:endParaRPr>
              </a:p>
            </p:txBody>
          </p:sp>
          <p:sp>
            <p:nvSpPr>
              <p:cNvPr id="35922" name="Line 115"/>
              <p:cNvSpPr/>
              <p:nvPr/>
            </p:nvSpPr>
            <p:spPr>
              <a:xfrm>
                <a:off x="1440" y="440"/>
                <a:ext cx="0" cy="144"/>
              </a:xfrm>
              <a:prstGeom prst="line">
                <a:avLst/>
              </a:prstGeom>
              <a:ln w="19050" cap="flat" cmpd="sng">
                <a:solidFill>
                  <a:schemeClr val="tx1"/>
                </a:solidFill>
                <a:prstDash val="solid"/>
                <a:headEnd type="none" w="med" len="med"/>
                <a:tailEnd type="none" w="med" len="med"/>
              </a:ln>
            </p:spPr>
          </p:sp>
        </p:grpSp>
        <p:grpSp>
          <p:nvGrpSpPr>
            <p:cNvPr id="35860" name="Group 116"/>
            <p:cNvGrpSpPr/>
            <p:nvPr/>
          </p:nvGrpSpPr>
          <p:grpSpPr>
            <a:xfrm>
              <a:off x="3640" y="2329"/>
              <a:ext cx="393" cy="166"/>
              <a:chOff x="711" y="432"/>
              <a:chExt cx="393" cy="166"/>
            </a:xfrm>
          </p:grpSpPr>
          <p:sp>
            <p:nvSpPr>
              <p:cNvPr id="35919" name="Text Box 117"/>
              <p:cNvSpPr txBox="1"/>
              <p:nvPr/>
            </p:nvSpPr>
            <p:spPr>
              <a:xfrm>
                <a:off x="711" y="432"/>
                <a:ext cx="393" cy="166"/>
              </a:xfrm>
              <a:prstGeom prst="rect">
                <a:avLst/>
              </a:prstGeom>
              <a:noFill/>
              <a:ln w="19050" cap="flat" cmpd="sng">
                <a:solidFill>
                  <a:schemeClr val="tx1"/>
                </a:solidFill>
                <a:prstDash val="solid"/>
                <a:miter/>
                <a:headEnd type="none" w="med" len="med"/>
                <a:tailEnd type="none" w="med" len="med"/>
              </a:ln>
            </p:spPr>
            <p:txBody>
              <a:bodyPr lIns="0" tIns="0" rIns="0" bIns="0">
                <a:spAutoFit/>
              </a:bodyPr>
              <a:p>
                <a:pPr eaLnBrk="1" hangingPunct="1"/>
                <a:r>
                  <a:rPr lang="en-US" altLang="zh-CN" sz="1600" b="0" dirty="0">
                    <a:latin typeface="Times New Roman" panose="02020603050405020304" pitchFamily="18" charset="0"/>
                  </a:rPr>
                  <a:t> v</a:t>
                </a:r>
                <a:r>
                  <a:rPr lang="en-US" altLang="zh-CN" sz="1600" b="0" baseline="-25000" dirty="0">
                    <a:latin typeface="Times New Roman" panose="02020603050405020304" pitchFamily="18" charset="0"/>
                  </a:rPr>
                  <a:t>2</a:t>
                </a:r>
                <a:endParaRPr lang="en-US" altLang="zh-CN" sz="1600" b="0" baseline="-25000" dirty="0">
                  <a:latin typeface="Times New Roman" panose="02020603050405020304" pitchFamily="18" charset="0"/>
                </a:endParaRPr>
              </a:p>
            </p:txBody>
          </p:sp>
          <p:sp>
            <p:nvSpPr>
              <p:cNvPr id="35920" name="Line 118"/>
              <p:cNvSpPr/>
              <p:nvPr/>
            </p:nvSpPr>
            <p:spPr>
              <a:xfrm>
                <a:off x="912" y="440"/>
                <a:ext cx="0" cy="144"/>
              </a:xfrm>
              <a:prstGeom prst="line">
                <a:avLst/>
              </a:prstGeom>
              <a:ln w="19050" cap="flat" cmpd="sng">
                <a:solidFill>
                  <a:schemeClr val="tx1"/>
                </a:solidFill>
                <a:prstDash val="solid"/>
                <a:headEnd type="none" w="med" len="med"/>
                <a:tailEnd type="none" w="med" len="med"/>
              </a:ln>
            </p:spPr>
          </p:sp>
        </p:grpSp>
        <p:grpSp>
          <p:nvGrpSpPr>
            <p:cNvPr id="35861" name="Group 119"/>
            <p:cNvGrpSpPr/>
            <p:nvPr/>
          </p:nvGrpSpPr>
          <p:grpSpPr>
            <a:xfrm>
              <a:off x="3640" y="2489"/>
              <a:ext cx="393" cy="166"/>
              <a:chOff x="711" y="432"/>
              <a:chExt cx="393" cy="166"/>
            </a:xfrm>
          </p:grpSpPr>
          <p:sp>
            <p:nvSpPr>
              <p:cNvPr id="35917" name="Text Box 120"/>
              <p:cNvSpPr txBox="1"/>
              <p:nvPr/>
            </p:nvSpPr>
            <p:spPr>
              <a:xfrm>
                <a:off x="711" y="432"/>
                <a:ext cx="393" cy="166"/>
              </a:xfrm>
              <a:prstGeom prst="rect">
                <a:avLst/>
              </a:prstGeom>
              <a:noFill/>
              <a:ln w="19050" cap="flat" cmpd="sng">
                <a:solidFill>
                  <a:schemeClr val="tx1"/>
                </a:solidFill>
                <a:prstDash val="solid"/>
                <a:miter/>
                <a:headEnd type="none" w="med" len="med"/>
                <a:tailEnd type="none" w="med" len="med"/>
              </a:ln>
            </p:spPr>
            <p:txBody>
              <a:bodyPr lIns="0" tIns="0" rIns="0" bIns="0">
                <a:spAutoFit/>
              </a:bodyPr>
              <a:p>
                <a:pPr eaLnBrk="1" hangingPunct="1"/>
                <a:r>
                  <a:rPr lang="en-US" altLang="zh-CN" sz="1600" b="0" dirty="0">
                    <a:latin typeface="Times New Roman" panose="02020603050405020304" pitchFamily="18" charset="0"/>
                  </a:rPr>
                  <a:t> v</a:t>
                </a:r>
                <a:r>
                  <a:rPr lang="en-US" altLang="zh-CN" sz="1600" b="0" baseline="-25000" dirty="0">
                    <a:latin typeface="Times New Roman" panose="02020603050405020304" pitchFamily="18" charset="0"/>
                  </a:rPr>
                  <a:t>3</a:t>
                </a:r>
                <a:endParaRPr lang="en-US" altLang="zh-CN" sz="1600" b="0" baseline="-25000" dirty="0">
                  <a:latin typeface="Times New Roman" panose="02020603050405020304" pitchFamily="18" charset="0"/>
                </a:endParaRPr>
              </a:p>
            </p:txBody>
          </p:sp>
          <p:sp>
            <p:nvSpPr>
              <p:cNvPr id="35918" name="Line 121"/>
              <p:cNvSpPr/>
              <p:nvPr/>
            </p:nvSpPr>
            <p:spPr>
              <a:xfrm>
                <a:off x="912" y="440"/>
                <a:ext cx="0" cy="144"/>
              </a:xfrm>
              <a:prstGeom prst="line">
                <a:avLst/>
              </a:prstGeom>
              <a:ln w="19050" cap="flat" cmpd="sng">
                <a:solidFill>
                  <a:schemeClr val="tx1"/>
                </a:solidFill>
                <a:prstDash val="solid"/>
                <a:headEnd type="none" w="med" len="med"/>
                <a:tailEnd type="none" w="med" len="med"/>
              </a:ln>
            </p:spPr>
          </p:sp>
        </p:grpSp>
        <p:grpSp>
          <p:nvGrpSpPr>
            <p:cNvPr id="35862" name="Group 122"/>
            <p:cNvGrpSpPr/>
            <p:nvPr/>
          </p:nvGrpSpPr>
          <p:grpSpPr>
            <a:xfrm>
              <a:off x="3641" y="2649"/>
              <a:ext cx="393" cy="166"/>
              <a:chOff x="711" y="432"/>
              <a:chExt cx="393" cy="166"/>
            </a:xfrm>
          </p:grpSpPr>
          <p:sp>
            <p:nvSpPr>
              <p:cNvPr id="35915" name="Text Box 123"/>
              <p:cNvSpPr txBox="1"/>
              <p:nvPr/>
            </p:nvSpPr>
            <p:spPr>
              <a:xfrm>
                <a:off x="711" y="432"/>
                <a:ext cx="393" cy="166"/>
              </a:xfrm>
              <a:prstGeom prst="rect">
                <a:avLst/>
              </a:prstGeom>
              <a:noFill/>
              <a:ln w="19050" cap="flat" cmpd="sng">
                <a:solidFill>
                  <a:schemeClr val="tx1"/>
                </a:solidFill>
                <a:prstDash val="solid"/>
                <a:miter/>
                <a:headEnd type="none" w="med" len="med"/>
                <a:tailEnd type="none" w="med" len="med"/>
              </a:ln>
            </p:spPr>
            <p:txBody>
              <a:bodyPr lIns="0" tIns="0" rIns="0" bIns="0">
                <a:spAutoFit/>
              </a:bodyPr>
              <a:p>
                <a:pPr eaLnBrk="1" hangingPunct="1"/>
                <a:r>
                  <a:rPr lang="en-US" altLang="zh-CN" sz="1600" b="0" dirty="0">
                    <a:latin typeface="Times New Roman" panose="02020603050405020304" pitchFamily="18" charset="0"/>
                  </a:rPr>
                  <a:t> v</a:t>
                </a:r>
                <a:r>
                  <a:rPr lang="en-US" altLang="zh-CN" sz="1600" b="0" baseline="-25000" dirty="0">
                    <a:latin typeface="Times New Roman" panose="02020603050405020304" pitchFamily="18" charset="0"/>
                  </a:rPr>
                  <a:t>4</a:t>
                </a:r>
                <a:endParaRPr lang="en-US" altLang="zh-CN" sz="1600" b="0" baseline="-25000" dirty="0">
                  <a:latin typeface="Times New Roman" panose="02020603050405020304" pitchFamily="18" charset="0"/>
                </a:endParaRPr>
              </a:p>
            </p:txBody>
          </p:sp>
          <p:sp>
            <p:nvSpPr>
              <p:cNvPr id="35916" name="Line 124"/>
              <p:cNvSpPr/>
              <p:nvPr/>
            </p:nvSpPr>
            <p:spPr>
              <a:xfrm>
                <a:off x="912" y="440"/>
                <a:ext cx="0" cy="144"/>
              </a:xfrm>
              <a:prstGeom prst="line">
                <a:avLst/>
              </a:prstGeom>
              <a:ln w="19050" cap="flat" cmpd="sng">
                <a:solidFill>
                  <a:schemeClr val="tx1"/>
                </a:solidFill>
                <a:prstDash val="solid"/>
                <a:headEnd type="none" w="med" len="med"/>
                <a:tailEnd type="none" w="med" len="med"/>
              </a:ln>
            </p:spPr>
          </p:sp>
        </p:grpSp>
        <p:grpSp>
          <p:nvGrpSpPr>
            <p:cNvPr id="35863" name="Group 125"/>
            <p:cNvGrpSpPr/>
            <p:nvPr/>
          </p:nvGrpSpPr>
          <p:grpSpPr>
            <a:xfrm>
              <a:off x="3640" y="2809"/>
              <a:ext cx="393" cy="166"/>
              <a:chOff x="711" y="432"/>
              <a:chExt cx="393" cy="166"/>
            </a:xfrm>
          </p:grpSpPr>
          <p:sp>
            <p:nvSpPr>
              <p:cNvPr id="35913" name="Text Box 126"/>
              <p:cNvSpPr txBox="1"/>
              <p:nvPr/>
            </p:nvSpPr>
            <p:spPr>
              <a:xfrm>
                <a:off x="711" y="432"/>
                <a:ext cx="393" cy="166"/>
              </a:xfrm>
              <a:prstGeom prst="rect">
                <a:avLst/>
              </a:prstGeom>
              <a:noFill/>
              <a:ln w="19050" cap="flat" cmpd="sng">
                <a:solidFill>
                  <a:schemeClr val="tx1"/>
                </a:solidFill>
                <a:prstDash val="solid"/>
                <a:miter/>
                <a:headEnd type="none" w="med" len="med"/>
                <a:tailEnd type="none" w="med" len="med"/>
              </a:ln>
            </p:spPr>
            <p:txBody>
              <a:bodyPr lIns="0" tIns="0" rIns="0" bIns="0">
                <a:spAutoFit/>
              </a:bodyPr>
              <a:p>
                <a:pPr eaLnBrk="1" hangingPunct="1"/>
                <a:r>
                  <a:rPr lang="en-US" altLang="zh-CN" sz="1600" b="0" dirty="0">
                    <a:latin typeface="Times New Roman" panose="02020603050405020304" pitchFamily="18" charset="0"/>
                  </a:rPr>
                  <a:t> v</a:t>
                </a:r>
                <a:r>
                  <a:rPr lang="en-US" altLang="zh-CN" sz="1600" b="0" baseline="-25000" dirty="0">
                    <a:latin typeface="Times New Roman" panose="02020603050405020304" pitchFamily="18" charset="0"/>
                  </a:rPr>
                  <a:t>5</a:t>
                </a:r>
                <a:endParaRPr lang="en-US" altLang="zh-CN" sz="1600" b="0" baseline="-25000" dirty="0">
                  <a:latin typeface="Times New Roman" panose="02020603050405020304" pitchFamily="18" charset="0"/>
                </a:endParaRPr>
              </a:p>
            </p:txBody>
          </p:sp>
          <p:sp>
            <p:nvSpPr>
              <p:cNvPr id="35914" name="Line 127"/>
              <p:cNvSpPr/>
              <p:nvPr/>
            </p:nvSpPr>
            <p:spPr>
              <a:xfrm>
                <a:off x="912" y="440"/>
                <a:ext cx="0" cy="144"/>
              </a:xfrm>
              <a:prstGeom prst="line">
                <a:avLst/>
              </a:prstGeom>
              <a:ln w="19050" cap="flat" cmpd="sng">
                <a:solidFill>
                  <a:schemeClr val="tx1"/>
                </a:solidFill>
                <a:prstDash val="solid"/>
                <a:headEnd type="none" w="med" len="med"/>
                <a:tailEnd type="none" w="med" len="med"/>
              </a:ln>
            </p:spPr>
          </p:sp>
        </p:grpSp>
        <p:grpSp>
          <p:nvGrpSpPr>
            <p:cNvPr id="35864" name="Group 128"/>
            <p:cNvGrpSpPr/>
            <p:nvPr/>
          </p:nvGrpSpPr>
          <p:grpSpPr>
            <a:xfrm>
              <a:off x="4176" y="2345"/>
              <a:ext cx="393" cy="152"/>
              <a:chOff x="1239" y="432"/>
              <a:chExt cx="393" cy="152"/>
            </a:xfrm>
          </p:grpSpPr>
          <p:sp>
            <p:nvSpPr>
              <p:cNvPr id="35911" name="Text Box 129"/>
              <p:cNvSpPr txBox="1"/>
              <p:nvPr/>
            </p:nvSpPr>
            <p:spPr>
              <a:xfrm>
                <a:off x="1239" y="432"/>
                <a:ext cx="393" cy="146"/>
              </a:xfrm>
              <a:prstGeom prst="rect">
                <a:avLst/>
              </a:prstGeom>
              <a:noFill/>
              <a:ln w="19050" cap="flat" cmpd="sng">
                <a:solidFill>
                  <a:schemeClr val="tx1"/>
                </a:solidFill>
                <a:prstDash val="solid"/>
                <a:miter/>
                <a:headEnd type="none" w="med" len="med"/>
                <a:tailEnd type="none" w="med" len="med"/>
              </a:ln>
            </p:spPr>
            <p:txBody>
              <a:bodyPr lIns="0" tIns="0" rIns="0" bIns="0">
                <a:spAutoFit/>
              </a:bodyPr>
              <a:p>
                <a:pPr eaLnBrk="1" hangingPunct="1"/>
                <a:r>
                  <a:rPr lang="en-US" altLang="zh-CN" sz="1400" b="0" dirty="0">
                    <a:latin typeface="Times New Roman" panose="02020603050405020304" pitchFamily="18" charset="0"/>
                  </a:rPr>
                  <a:t>  4</a:t>
                </a:r>
                <a:endParaRPr lang="en-US" altLang="zh-CN" sz="1400" b="0" dirty="0">
                  <a:latin typeface="Times New Roman" panose="02020603050405020304" pitchFamily="18" charset="0"/>
                </a:endParaRPr>
              </a:p>
            </p:txBody>
          </p:sp>
          <p:sp>
            <p:nvSpPr>
              <p:cNvPr id="35912" name="Line 130"/>
              <p:cNvSpPr/>
              <p:nvPr/>
            </p:nvSpPr>
            <p:spPr>
              <a:xfrm>
                <a:off x="1440" y="440"/>
                <a:ext cx="0" cy="144"/>
              </a:xfrm>
              <a:prstGeom prst="line">
                <a:avLst/>
              </a:prstGeom>
              <a:ln w="19050" cap="flat" cmpd="sng">
                <a:solidFill>
                  <a:schemeClr val="tx1"/>
                </a:solidFill>
                <a:prstDash val="solid"/>
                <a:headEnd type="none" w="med" len="med"/>
                <a:tailEnd type="none" w="med" len="med"/>
              </a:ln>
            </p:spPr>
          </p:sp>
        </p:grpSp>
        <p:grpSp>
          <p:nvGrpSpPr>
            <p:cNvPr id="35865" name="Group 131"/>
            <p:cNvGrpSpPr/>
            <p:nvPr/>
          </p:nvGrpSpPr>
          <p:grpSpPr>
            <a:xfrm>
              <a:off x="4176" y="2505"/>
              <a:ext cx="393" cy="152"/>
              <a:chOff x="1239" y="432"/>
              <a:chExt cx="393" cy="152"/>
            </a:xfrm>
          </p:grpSpPr>
          <p:sp>
            <p:nvSpPr>
              <p:cNvPr id="35909" name="Text Box 132"/>
              <p:cNvSpPr txBox="1"/>
              <p:nvPr/>
            </p:nvSpPr>
            <p:spPr>
              <a:xfrm>
                <a:off x="1239" y="432"/>
                <a:ext cx="393" cy="146"/>
              </a:xfrm>
              <a:prstGeom prst="rect">
                <a:avLst/>
              </a:prstGeom>
              <a:noFill/>
              <a:ln w="19050" cap="flat" cmpd="sng">
                <a:solidFill>
                  <a:schemeClr val="tx1"/>
                </a:solidFill>
                <a:prstDash val="solid"/>
                <a:miter/>
                <a:headEnd type="none" w="med" len="med"/>
                <a:tailEnd type="none" w="med" len="med"/>
              </a:ln>
            </p:spPr>
            <p:txBody>
              <a:bodyPr lIns="0" tIns="0" rIns="0" bIns="0">
                <a:spAutoFit/>
              </a:bodyPr>
              <a:p>
                <a:pPr eaLnBrk="1" hangingPunct="1"/>
                <a:r>
                  <a:rPr lang="en-US" altLang="zh-CN" sz="1400" b="0" dirty="0">
                    <a:latin typeface="Times New Roman" panose="02020603050405020304" pitchFamily="18" charset="0"/>
                  </a:rPr>
                  <a:t>  4</a:t>
                </a:r>
                <a:endParaRPr lang="en-US" altLang="zh-CN" sz="1400" b="0" dirty="0">
                  <a:latin typeface="Times New Roman" panose="02020603050405020304" pitchFamily="18" charset="0"/>
                </a:endParaRPr>
              </a:p>
            </p:txBody>
          </p:sp>
          <p:sp>
            <p:nvSpPr>
              <p:cNvPr id="35910" name="Line 133"/>
              <p:cNvSpPr/>
              <p:nvPr/>
            </p:nvSpPr>
            <p:spPr>
              <a:xfrm>
                <a:off x="1440" y="440"/>
                <a:ext cx="0" cy="144"/>
              </a:xfrm>
              <a:prstGeom prst="line">
                <a:avLst/>
              </a:prstGeom>
              <a:ln w="19050" cap="flat" cmpd="sng">
                <a:solidFill>
                  <a:schemeClr val="tx1"/>
                </a:solidFill>
                <a:prstDash val="solid"/>
                <a:headEnd type="none" w="med" len="med"/>
                <a:tailEnd type="none" w="med" len="med"/>
              </a:ln>
            </p:spPr>
          </p:sp>
        </p:grpSp>
        <p:grpSp>
          <p:nvGrpSpPr>
            <p:cNvPr id="35866" name="Group 134"/>
            <p:cNvGrpSpPr/>
            <p:nvPr/>
          </p:nvGrpSpPr>
          <p:grpSpPr>
            <a:xfrm>
              <a:off x="4177" y="2673"/>
              <a:ext cx="393" cy="152"/>
              <a:chOff x="1239" y="432"/>
              <a:chExt cx="393" cy="152"/>
            </a:xfrm>
          </p:grpSpPr>
          <p:sp>
            <p:nvSpPr>
              <p:cNvPr id="35907" name="Text Box 135"/>
              <p:cNvSpPr txBox="1"/>
              <p:nvPr/>
            </p:nvSpPr>
            <p:spPr>
              <a:xfrm>
                <a:off x="1239" y="432"/>
                <a:ext cx="393" cy="146"/>
              </a:xfrm>
              <a:prstGeom prst="rect">
                <a:avLst/>
              </a:prstGeom>
              <a:noFill/>
              <a:ln w="19050" cap="flat" cmpd="sng">
                <a:solidFill>
                  <a:schemeClr val="tx1"/>
                </a:solidFill>
                <a:prstDash val="solid"/>
                <a:miter/>
                <a:headEnd type="none" w="med" len="med"/>
                <a:tailEnd type="none" w="med" len="med"/>
              </a:ln>
            </p:spPr>
            <p:txBody>
              <a:bodyPr lIns="0" tIns="0" rIns="0" bIns="0">
                <a:spAutoFit/>
              </a:bodyPr>
              <a:p>
                <a:pPr eaLnBrk="1" hangingPunct="1"/>
                <a:r>
                  <a:rPr lang="en-US" altLang="zh-CN" sz="1400" b="0" dirty="0">
                    <a:latin typeface="Times New Roman" panose="02020603050405020304" pitchFamily="18" charset="0"/>
                  </a:rPr>
                  <a:t>  2</a:t>
                </a:r>
                <a:endParaRPr lang="en-US" altLang="zh-CN" sz="1400" b="0" dirty="0">
                  <a:latin typeface="Times New Roman" panose="02020603050405020304" pitchFamily="18" charset="0"/>
                </a:endParaRPr>
              </a:p>
            </p:txBody>
          </p:sp>
          <p:sp>
            <p:nvSpPr>
              <p:cNvPr id="35908" name="Line 136"/>
              <p:cNvSpPr/>
              <p:nvPr/>
            </p:nvSpPr>
            <p:spPr>
              <a:xfrm>
                <a:off x="1440" y="440"/>
                <a:ext cx="0" cy="144"/>
              </a:xfrm>
              <a:prstGeom prst="line">
                <a:avLst/>
              </a:prstGeom>
              <a:ln w="19050" cap="flat" cmpd="sng">
                <a:solidFill>
                  <a:schemeClr val="tx1"/>
                </a:solidFill>
                <a:prstDash val="solid"/>
                <a:headEnd type="none" w="med" len="med"/>
                <a:tailEnd type="none" w="med" len="med"/>
              </a:ln>
            </p:spPr>
          </p:sp>
        </p:grpSp>
        <p:grpSp>
          <p:nvGrpSpPr>
            <p:cNvPr id="35867" name="Group 137"/>
            <p:cNvGrpSpPr/>
            <p:nvPr/>
          </p:nvGrpSpPr>
          <p:grpSpPr>
            <a:xfrm>
              <a:off x="4176" y="2841"/>
              <a:ext cx="393" cy="152"/>
              <a:chOff x="1239" y="440"/>
              <a:chExt cx="393" cy="152"/>
            </a:xfrm>
          </p:grpSpPr>
          <p:sp>
            <p:nvSpPr>
              <p:cNvPr id="35905" name="Text Box 138"/>
              <p:cNvSpPr txBox="1"/>
              <p:nvPr/>
            </p:nvSpPr>
            <p:spPr>
              <a:xfrm>
                <a:off x="1239" y="446"/>
                <a:ext cx="393" cy="146"/>
              </a:xfrm>
              <a:prstGeom prst="rect">
                <a:avLst/>
              </a:prstGeom>
              <a:noFill/>
              <a:ln w="19050" cap="flat" cmpd="sng">
                <a:solidFill>
                  <a:schemeClr val="tx1"/>
                </a:solidFill>
                <a:prstDash val="solid"/>
                <a:miter/>
                <a:headEnd type="none" w="med" len="med"/>
                <a:tailEnd type="none" w="med" len="med"/>
              </a:ln>
            </p:spPr>
            <p:txBody>
              <a:bodyPr lIns="0" tIns="0" rIns="0" bIns="0">
                <a:spAutoFit/>
              </a:bodyPr>
              <a:p>
                <a:pPr eaLnBrk="1" hangingPunct="1"/>
                <a:r>
                  <a:rPr lang="en-US" altLang="zh-CN" sz="1400" b="0" dirty="0">
                    <a:latin typeface="Times New Roman" panose="02020603050405020304" pitchFamily="18" charset="0"/>
                  </a:rPr>
                  <a:t>  2</a:t>
                </a:r>
                <a:endParaRPr lang="en-US" altLang="zh-CN" sz="1400" b="0" dirty="0">
                  <a:latin typeface="Times New Roman" panose="02020603050405020304" pitchFamily="18" charset="0"/>
                </a:endParaRPr>
              </a:p>
            </p:txBody>
          </p:sp>
          <p:sp>
            <p:nvSpPr>
              <p:cNvPr id="35906" name="Line 139"/>
              <p:cNvSpPr/>
              <p:nvPr/>
            </p:nvSpPr>
            <p:spPr>
              <a:xfrm>
                <a:off x="1440" y="440"/>
                <a:ext cx="0" cy="144"/>
              </a:xfrm>
              <a:prstGeom prst="line">
                <a:avLst/>
              </a:prstGeom>
              <a:ln w="19050" cap="flat" cmpd="sng">
                <a:solidFill>
                  <a:schemeClr val="tx1"/>
                </a:solidFill>
                <a:prstDash val="solid"/>
                <a:headEnd type="none" w="med" len="med"/>
                <a:tailEnd type="none" w="med" len="med"/>
              </a:ln>
            </p:spPr>
          </p:sp>
        </p:grpSp>
        <p:grpSp>
          <p:nvGrpSpPr>
            <p:cNvPr id="35868" name="Group 140"/>
            <p:cNvGrpSpPr/>
            <p:nvPr/>
          </p:nvGrpSpPr>
          <p:grpSpPr>
            <a:xfrm>
              <a:off x="4704" y="2177"/>
              <a:ext cx="393" cy="152"/>
              <a:chOff x="1239" y="432"/>
              <a:chExt cx="393" cy="152"/>
            </a:xfrm>
          </p:grpSpPr>
          <p:sp>
            <p:nvSpPr>
              <p:cNvPr id="35903" name="Text Box 141"/>
              <p:cNvSpPr txBox="1"/>
              <p:nvPr/>
            </p:nvSpPr>
            <p:spPr>
              <a:xfrm>
                <a:off x="1239" y="432"/>
                <a:ext cx="393" cy="136"/>
              </a:xfrm>
              <a:prstGeom prst="rect">
                <a:avLst/>
              </a:prstGeom>
              <a:noFill/>
              <a:ln w="19050" cap="flat" cmpd="sng">
                <a:solidFill>
                  <a:schemeClr val="tx1"/>
                </a:solidFill>
                <a:prstDash val="solid"/>
                <a:miter/>
                <a:headEnd type="none" w="med" len="med"/>
                <a:tailEnd type="none" w="med" len="med"/>
              </a:ln>
            </p:spPr>
            <p:txBody>
              <a:bodyPr lIns="0" tIns="0" rIns="0" bIns="0">
                <a:spAutoFit/>
              </a:bodyPr>
              <a:p>
                <a:pPr eaLnBrk="1" hangingPunct="1"/>
                <a:r>
                  <a:rPr lang="en-US" altLang="zh-CN" sz="1400" b="0" dirty="0">
                    <a:latin typeface="Times New Roman" panose="02020603050405020304" pitchFamily="18" charset="0"/>
                  </a:rPr>
                  <a:t>  1     ^</a:t>
                </a:r>
                <a:endParaRPr lang="en-US" altLang="zh-CN" sz="1400" b="0" dirty="0">
                  <a:latin typeface="Times New Roman" panose="02020603050405020304" pitchFamily="18" charset="0"/>
                </a:endParaRPr>
              </a:p>
            </p:txBody>
          </p:sp>
          <p:sp>
            <p:nvSpPr>
              <p:cNvPr id="35904" name="Line 142"/>
              <p:cNvSpPr/>
              <p:nvPr/>
            </p:nvSpPr>
            <p:spPr>
              <a:xfrm>
                <a:off x="1440" y="440"/>
                <a:ext cx="0" cy="144"/>
              </a:xfrm>
              <a:prstGeom prst="line">
                <a:avLst/>
              </a:prstGeom>
              <a:ln w="19050" cap="flat" cmpd="sng">
                <a:solidFill>
                  <a:schemeClr val="tx1"/>
                </a:solidFill>
                <a:prstDash val="solid"/>
                <a:headEnd type="none" w="med" len="med"/>
                <a:tailEnd type="none" w="med" len="med"/>
              </a:ln>
            </p:spPr>
          </p:sp>
        </p:grpSp>
        <p:grpSp>
          <p:nvGrpSpPr>
            <p:cNvPr id="35869" name="Group 143"/>
            <p:cNvGrpSpPr/>
            <p:nvPr/>
          </p:nvGrpSpPr>
          <p:grpSpPr>
            <a:xfrm>
              <a:off x="4705" y="2345"/>
              <a:ext cx="393" cy="152"/>
              <a:chOff x="1239" y="432"/>
              <a:chExt cx="393" cy="152"/>
            </a:xfrm>
          </p:grpSpPr>
          <p:sp>
            <p:nvSpPr>
              <p:cNvPr id="35901" name="Text Box 144"/>
              <p:cNvSpPr txBox="1"/>
              <p:nvPr/>
            </p:nvSpPr>
            <p:spPr>
              <a:xfrm>
                <a:off x="1239" y="432"/>
                <a:ext cx="393" cy="146"/>
              </a:xfrm>
              <a:prstGeom prst="rect">
                <a:avLst/>
              </a:prstGeom>
              <a:noFill/>
              <a:ln w="19050" cap="flat" cmpd="sng">
                <a:solidFill>
                  <a:schemeClr val="tx1"/>
                </a:solidFill>
                <a:prstDash val="solid"/>
                <a:miter/>
                <a:headEnd type="none" w="med" len="med"/>
                <a:tailEnd type="none" w="med" len="med"/>
              </a:ln>
            </p:spPr>
            <p:txBody>
              <a:bodyPr lIns="0" tIns="0" rIns="0" bIns="0">
                <a:spAutoFit/>
              </a:bodyPr>
              <a:p>
                <a:pPr eaLnBrk="1" hangingPunct="1"/>
                <a:r>
                  <a:rPr lang="en-US" altLang="zh-CN" sz="1400" b="0" dirty="0">
                    <a:latin typeface="Times New Roman" panose="02020603050405020304" pitchFamily="18" charset="0"/>
                  </a:rPr>
                  <a:t>  2</a:t>
                </a:r>
                <a:endParaRPr lang="en-US" altLang="zh-CN" sz="1400" b="0" dirty="0">
                  <a:latin typeface="Times New Roman" panose="02020603050405020304" pitchFamily="18" charset="0"/>
                </a:endParaRPr>
              </a:p>
            </p:txBody>
          </p:sp>
          <p:sp>
            <p:nvSpPr>
              <p:cNvPr id="35902" name="Line 145"/>
              <p:cNvSpPr/>
              <p:nvPr/>
            </p:nvSpPr>
            <p:spPr>
              <a:xfrm>
                <a:off x="1440" y="440"/>
                <a:ext cx="0" cy="144"/>
              </a:xfrm>
              <a:prstGeom prst="line">
                <a:avLst/>
              </a:prstGeom>
              <a:ln w="19050" cap="flat" cmpd="sng">
                <a:solidFill>
                  <a:schemeClr val="tx1"/>
                </a:solidFill>
                <a:prstDash val="solid"/>
                <a:headEnd type="none" w="med" len="med"/>
                <a:tailEnd type="none" w="med" len="med"/>
              </a:ln>
            </p:spPr>
          </p:sp>
        </p:grpSp>
        <p:grpSp>
          <p:nvGrpSpPr>
            <p:cNvPr id="35870" name="Group 146"/>
            <p:cNvGrpSpPr/>
            <p:nvPr/>
          </p:nvGrpSpPr>
          <p:grpSpPr>
            <a:xfrm>
              <a:off x="4705" y="2505"/>
              <a:ext cx="393" cy="152"/>
              <a:chOff x="1239" y="432"/>
              <a:chExt cx="393" cy="152"/>
            </a:xfrm>
          </p:grpSpPr>
          <p:sp>
            <p:nvSpPr>
              <p:cNvPr id="35899" name="Text Box 147"/>
              <p:cNvSpPr txBox="1"/>
              <p:nvPr/>
            </p:nvSpPr>
            <p:spPr>
              <a:xfrm>
                <a:off x="1239" y="432"/>
                <a:ext cx="393" cy="146"/>
              </a:xfrm>
              <a:prstGeom prst="rect">
                <a:avLst/>
              </a:prstGeom>
              <a:noFill/>
              <a:ln w="19050" cap="flat" cmpd="sng">
                <a:solidFill>
                  <a:schemeClr val="tx1"/>
                </a:solidFill>
                <a:prstDash val="solid"/>
                <a:miter/>
                <a:headEnd type="none" w="med" len="med"/>
                <a:tailEnd type="none" w="med" len="med"/>
              </a:ln>
            </p:spPr>
            <p:txBody>
              <a:bodyPr lIns="0" tIns="0" rIns="0" bIns="0">
                <a:spAutoFit/>
              </a:bodyPr>
              <a:p>
                <a:pPr eaLnBrk="1" hangingPunct="1"/>
                <a:r>
                  <a:rPr lang="en-US" altLang="zh-CN" sz="1400" b="0" dirty="0">
                    <a:latin typeface="Times New Roman" panose="02020603050405020304" pitchFamily="18" charset="0"/>
                  </a:rPr>
                  <a:t>  3</a:t>
                </a:r>
                <a:endParaRPr lang="en-US" altLang="zh-CN" sz="1400" b="0" dirty="0">
                  <a:latin typeface="Times New Roman" panose="02020603050405020304" pitchFamily="18" charset="0"/>
                </a:endParaRPr>
              </a:p>
            </p:txBody>
          </p:sp>
          <p:sp>
            <p:nvSpPr>
              <p:cNvPr id="35900" name="Line 148"/>
              <p:cNvSpPr/>
              <p:nvPr/>
            </p:nvSpPr>
            <p:spPr>
              <a:xfrm>
                <a:off x="1440" y="440"/>
                <a:ext cx="0" cy="144"/>
              </a:xfrm>
              <a:prstGeom prst="line">
                <a:avLst/>
              </a:prstGeom>
              <a:ln w="19050" cap="flat" cmpd="sng">
                <a:solidFill>
                  <a:schemeClr val="tx1"/>
                </a:solidFill>
                <a:prstDash val="solid"/>
                <a:headEnd type="none" w="med" len="med"/>
                <a:tailEnd type="none" w="med" len="med"/>
              </a:ln>
            </p:spPr>
          </p:sp>
        </p:grpSp>
        <p:grpSp>
          <p:nvGrpSpPr>
            <p:cNvPr id="35871" name="Group 149"/>
            <p:cNvGrpSpPr/>
            <p:nvPr/>
          </p:nvGrpSpPr>
          <p:grpSpPr>
            <a:xfrm>
              <a:off x="4706" y="2673"/>
              <a:ext cx="393" cy="152"/>
              <a:chOff x="1239" y="432"/>
              <a:chExt cx="393" cy="152"/>
            </a:xfrm>
          </p:grpSpPr>
          <p:sp>
            <p:nvSpPr>
              <p:cNvPr id="35897" name="Text Box 150"/>
              <p:cNvSpPr txBox="1"/>
              <p:nvPr/>
            </p:nvSpPr>
            <p:spPr>
              <a:xfrm>
                <a:off x="1239" y="432"/>
                <a:ext cx="393" cy="136"/>
              </a:xfrm>
              <a:prstGeom prst="rect">
                <a:avLst/>
              </a:prstGeom>
              <a:noFill/>
              <a:ln w="19050" cap="flat" cmpd="sng">
                <a:solidFill>
                  <a:schemeClr val="tx1"/>
                </a:solidFill>
                <a:prstDash val="solid"/>
                <a:miter/>
                <a:headEnd type="none" w="med" len="med"/>
                <a:tailEnd type="none" w="med" len="med"/>
              </a:ln>
            </p:spPr>
            <p:txBody>
              <a:bodyPr lIns="0" tIns="0" rIns="0" bIns="0">
                <a:spAutoFit/>
              </a:bodyPr>
              <a:p>
                <a:pPr eaLnBrk="1" hangingPunct="1"/>
                <a:r>
                  <a:rPr lang="en-US" altLang="zh-CN" sz="1400" b="0" dirty="0">
                    <a:latin typeface="Times New Roman" panose="02020603050405020304" pitchFamily="18" charset="0"/>
                  </a:rPr>
                  <a:t>  0      ^</a:t>
                </a:r>
                <a:endParaRPr lang="en-US" altLang="zh-CN" sz="1400" b="0" dirty="0">
                  <a:latin typeface="Times New Roman" panose="02020603050405020304" pitchFamily="18" charset="0"/>
                </a:endParaRPr>
              </a:p>
            </p:txBody>
          </p:sp>
          <p:sp>
            <p:nvSpPr>
              <p:cNvPr id="35898" name="Line 151"/>
              <p:cNvSpPr/>
              <p:nvPr/>
            </p:nvSpPr>
            <p:spPr>
              <a:xfrm>
                <a:off x="1440" y="440"/>
                <a:ext cx="0" cy="144"/>
              </a:xfrm>
              <a:prstGeom prst="line">
                <a:avLst/>
              </a:prstGeom>
              <a:ln w="19050" cap="flat" cmpd="sng">
                <a:solidFill>
                  <a:schemeClr val="tx1"/>
                </a:solidFill>
                <a:prstDash val="solid"/>
                <a:headEnd type="none" w="med" len="med"/>
                <a:tailEnd type="none" w="med" len="med"/>
              </a:ln>
            </p:spPr>
          </p:sp>
        </p:grpSp>
        <p:grpSp>
          <p:nvGrpSpPr>
            <p:cNvPr id="35872" name="Group 152"/>
            <p:cNvGrpSpPr/>
            <p:nvPr/>
          </p:nvGrpSpPr>
          <p:grpSpPr>
            <a:xfrm>
              <a:off x="4705" y="2833"/>
              <a:ext cx="393" cy="152"/>
              <a:chOff x="1239" y="432"/>
              <a:chExt cx="393" cy="152"/>
            </a:xfrm>
          </p:grpSpPr>
          <p:sp>
            <p:nvSpPr>
              <p:cNvPr id="35895" name="Text Box 153"/>
              <p:cNvSpPr txBox="1"/>
              <p:nvPr/>
            </p:nvSpPr>
            <p:spPr>
              <a:xfrm>
                <a:off x="1239" y="432"/>
                <a:ext cx="393" cy="136"/>
              </a:xfrm>
              <a:prstGeom prst="rect">
                <a:avLst/>
              </a:prstGeom>
              <a:noFill/>
              <a:ln w="19050" cap="flat" cmpd="sng">
                <a:solidFill>
                  <a:schemeClr val="tx1"/>
                </a:solidFill>
                <a:prstDash val="solid"/>
                <a:miter/>
                <a:headEnd type="none" w="med" len="med"/>
                <a:tailEnd type="none" w="med" len="med"/>
              </a:ln>
            </p:spPr>
            <p:txBody>
              <a:bodyPr lIns="0" tIns="0" rIns="0" bIns="0">
                <a:spAutoFit/>
              </a:bodyPr>
              <a:p>
                <a:pPr eaLnBrk="1" hangingPunct="1"/>
                <a:r>
                  <a:rPr lang="en-US" altLang="zh-CN" sz="1400" b="0" dirty="0">
                    <a:latin typeface="Times New Roman" panose="02020603050405020304" pitchFamily="18" charset="0"/>
                  </a:rPr>
                  <a:t>  1      ^</a:t>
                </a:r>
                <a:endParaRPr lang="en-US" altLang="zh-CN" sz="1400" b="0" dirty="0">
                  <a:latin typeface="Times New Roman" panose="02020603050405020304" pitchFamily="18" charset="0"/>
                </a:endParaRPr>
              </a:p>
            </p:txBody>
          </p:sp>
          <p:sp>
            <p:nvSpPr>
              <p:cNvPr id="35896" name="Line 154"/>
              <p:cNvSpPr/>
              <p:nvPr/>
            </p:nvSpPr>
            <p:spPr>
              <a:xfrm>
                <a:off x="1440" y="440"/>
                <a:ext cx="0" cy="144"/>
              </a:xfrm>
              <a:prstGeom prst="line">
                <a:avLst/>
              </a:prstGeom>
              <a:ln w="19050" cap="flat" cmpd="sng">
                <a:solidFill>
                  <a:schemeClr val="tx1"/>
                </a:solidFill>
                <a:prstDash val="solid"/>
                <a:headEnd type="none" w="med" len="med"/>
                <a:tailEnd type="none" w="med" len="med"/>
              </a:ln>
            </p:spPr>
          </p:sp>
        </p:grpSp>
        <p:grpSp>
          <p:nvGrpSpPr>
            <p:cNvPr id="35873" name="Group 155"/>
            <p:cNvGrpSpPr/>
            <p:nvPr/>
          </p:nvGrpSpPr>
          <p:grpSpPr>
            <a:xfrm>
              <a:off x="5271" y="2345"/>
              <a:ext cx="393" cy="152"/>
              <a:chOff x="1239" y="432"/>
              <a:chExt cx="393" cy="152"/>
            </a:xfrm>
          </p:grpSpPr>
          <p:sp>
            <p:nvSpPr>
              <p:cNvPr id="35893" name="Text Box 156"/>
              <p:cNvSpPr txBox="1"/>
              <p:nvPr/>
            </p:nvSpPr>
            <p:spPr>
              <a:xfrm>
                <a:off x="1239" y="432"/>
                <a:ext cx="393" cy="146"/>
              </a:xfrm>
              <a:prstGeom prst="rect">
                <a:avLst/>
              </a:prstGeom>
              <a:noFill/>
              <a:ln w="19050" cap="flat" cmpd="sng">
                <a:solidFill>
                  <a:schemeClr val="tx1"/>
                </a:solidFill>
                <a:prstDash val="solid"/>
                <a:miter/>
                <a:headEnd type="none" w="med" len="med"/>
                <a:tailEnd type="none" w="med" len="med"/>
              </a:ln>
            </p:spPr>
            <p:txBody>
              <a:bodyPr lIns="0" tIns="0" rIns="0" bIns="0">
                <a:spAutoFit/>
              </a:bodyPr>
              <a:p>
                <a:pPr eaLnBrk="1" hangingPunct="1"/>
                <a:r>
                  <a:rPr lang="en-US" altLang="zh-CN" sz="1400" b="0" dirty="0">
                    <a:latin typeface="Times New Roman" panose="02020603050405020304" pitchFamily="18" charset="0"/>
                  </a:rPr>
                  <a:t>  0</a:t>
                </a:r>
                <a:endParaRPr lang="en-US" altLang="zh-CN" sz="1400" b="0" dirty="0">
                  <a:latin typeface="Times New Roman" panose="02020603050405020304" pitchFamily="18" charset="0"/>
                </a:endParaRPr>
              </a:p>
            </p:txBody>
          </p:sp>
          <p:sp>
            <p:nvSpPr>
              <p:cNvPr id="35894" name="Line 157"/>
              <p:cNvSpPr/>
              <p:nvPr/>
            </p:nvSpPr>
            <p:spPr>
              <a:xfrm>
                <a:off x="1440" y="440"/>
                <a:ext cx="0" cy="144"/>
              </a:xfrm>
              <a:prstGeom prst="line">
                <a:avLst/>
              </a:prstGeom>
              <a:ln w="19050" cap="flat" cmpd="sng">
                <a:solidFill>
                  <a:schemeClr val="tx1"/>
                </a:solidFill>
                <a:prstDash val="solid"/>
                <a:headEnd type="none" w="med" len="med"/>
                <a:tailEnd type="none" w="med" len="med"/>
              </a:ln>
            </p:spPr>
          </p:sp>
        </p:grpSp>
        <p:grpSp>
          <p:nvGrpSpPr>
            <p:cNvPr id="35874" name="Group 158"/>
            <p:cNvGrpSpPr/>
            <p:nvPr/>
          </p:nvGrpSpPr>
          <p:grpSpPr>
            <a:xfrm>
              <a:off x="5270" y="2505"/>
              <a:ext cx="393" cy="152"/>
              <a:chOff x="1239" y="432"/>
              <a:chExt cx="393" cy="152"/>
            </a:xfrm>
          </p:grpSpPr>
          <p:sp>
            <p:nvSpPr>
              <p:cNvPr id="35891" name="Text Box 159"/>
              <p:cNvSpPr txBox="1"/>
              <p:nvPr/>
            </p:nvSpPr>
            <p:spPr>
              <a:xfrm>
                <a:off x="1239" y="432"/>
                <a:ext cx="393" cy="146"/>
              </a:xfrm>
              <a:prstGeom prst="rect">
                <a:avLst/>
              </a:prstGeom>
              <a:noFill/>
              <a:ln w="19050" cap="flat" cmpd="sng">
                <a:solidFill>
                  <a:schemeClr val="tx1"/>
                </a:solidFill>
                <a:prstDash val="solid"/>
                <a:miter/>
                <a:headEnd type="none" w="med" len="med"/>
                <a:tailEnd type="none" w="med" len="med"/>
              </a:ln>
            </p:spPr>
            <p:txBody>
              <a:bodyPr lIns="0" tIns="0" rIns="0" bIns="0">
                <a:spAutoFit/>
              </a:bodyPr>
              <a:p>
                <a:pPr eaLnBrk="1" hangingPunct="1"/>
                <a:r>
                  <a:rPr lang="en-US" altLang="zh-CN" sz="1400" b="0" dirty="0">
                    <a:latin typeface="Times New Roman" panose="02020603050405020304" pitchFamily="18" charset="0"/>
                  </a:rPr>
                  <a:t>  1</a:t>
                </a:r>
                <a:endParaRPr lang="en-US" altLang="zh-CN" sz="1400" b="0" dirty="0">
                  <a:latin typeface="Times New Roman" panose="02020603050405020304" pitchFamily="18" charset="0"/>
                </a:endParaRPr>
              </a:p>
            </p:txBody>
          </p:sp>
          <p:sp>
            <p:nvSpPr>
              <p:cNvPr id="35892" name="Line 160"/>
              <p:cNvSpPr/>
              <p:nvPr/>
            </p:nvSpPr>
            <p:spPr>
              <a:xfrm>
                <a:off x="1440" y="440"/>
                <a:ext cx="0" cy="144"/>
              </a:xfrm>
              <a:prstGeom prst="line">
                <a:avLst/>
              </a:prstGeom>
              <a:ln w="19050" cap="flat" cmpd="sng">
                <a:solidFill>
                  <a:schemeClr val="tx1"/>
                </a:solidFill>
                <a:prstDash val="solid"/>
                <a:headEnd type="none" w="med" len="med"/>
                <a:tailEnd type="none" w="med" len="med"/>
              </a:ln>
            </p:spPr>
          </p:sp>
        </p:grpSp>
        <p:sp>
          <p:nvSpPr>
            <p:cNvPr id="35875" name="Text Box 161"/>
            <p:cNvSpPr txBox="1"/>
            <p:nvPr/>
          </p:nvSpPr>
          <p:spPr>
            <a:xfrm>
              <a:off x="3470" y="2157"/>
              <a:ext cx="178" cy="828"/>
            </a:xfrm>
            <a:prstGeom prst="rect">
              <a:avLst/>
            </a:prstGeom>
            <a:noFill/>
            <a:ln w="19050">
              <a:noFill/>
            </a:ln>
          </p:spPr>
          <p:txBody>
            <a:bodyPr wrap="none" lIns="90000" tIns="46800" rIns="90000" bIns="46800">
              <a:spAutoFit/>
            </a:bodyPr>
            <a:p>
              <a:pPr eaLnBrk="1" hangingPunct="1"/>
              <a:r>
                <a:rPr lang="en-US" altLang="zh-CN" sz="1600" b="0" dirty="0">
                  <a:latin typeface="Times New Roman" panose="02020603050405020304" pitchFamily="18" charset="0"/>
                </a:rPr>
                <a:t>0</a:t>
              </a:r>
              <a:endParaRPr lang="en-US" altLang="zh-CN" sz="1600" b="0" dirty="0">
                <a:latin typeface="Times New Roman" panose="02020603050405020304" pitchFamily="18" charset="0"/>
              </a:endParaRPr>
            </a:p>
            <a:p>
              <a:pPr eaLnBrk="1" hangingPunct="1"/>
              <a:r>
                <a:rPr lang="en-US" altLang="zh-CN" sz="1600" b="0" dirty="0">
                  <a:latin typeface="Times New Roman" panose="02020603050405020304" pitchFamily="18" charset="0"/>
                </a:rPr>
                <a:t>1</a:t>
              </a:r>
              <a:endParaRPr lang="en-US" altLang="zh-CN" sz="1600" b="0" dirty="0">
                <a:latin typeface="Times New Roman" panose="02020603050405020304" pitchFamily="18" charset="0"/>
              </a:endParaRPr>
            </a:p>
            <a:p>
              <a:pPr eaLnBrk="1" hangingPunct="1"/>
              <a:r>
                <a:rPr lang="en-US" altLang="zh-CN" sz="1600" b="0" dirty="0">
                  <a:latin typeface="Times New Roman" panose="02020603050405020304" pitchFamily="18" charset="0"/>
                </a:rPr>
                <a:t>2</a:t>
              </a:r>
              <a:endParaRPr lang="en-US" altLang="zh-CN" sz="1600" b="0" dirty="0">
                <a:latin typeface="Times New Roman" panose="02020603050405020304" pitchFamily="18" charset="0"/>
              </a:endParaRPr>
            </a:p>
            <a:p>
              <a:pPr eaLnBrk="1" hangingPunct="1"/>
              <a:r>
                <a:rPr lang="en-US" altLang="zh-CN" sz="1600" b="0" dirty="0">
                  <a:latin typeface="Times New Roman" panose="02020603050405020304" pitchFamily="18" charset="0"/>
                </a:rPr>
                <a:t>3</a:t>
              </a:r>
              <a:endParaRPr lang="en-US" altLang="zh-CN" sz="1600" b="0" dirty="0">
                <a:latin typeface="Times New Roman" panose="02020603050405020304" pitchFamily="18" charset="0"/>
              </a:endParaRPr>
            </a:p>
            <a:p>
              <a:pPr eaLnBrk="1" hangingPunct="1"/>
              <a:r>
                <a:rPr lang="en-US" altLang="zh-CN" sz="1600" b="0" dirty="0">
                  <a:latin typeface="Times New Roman" panose="02020603050405020304" pitchFamily="18" charset="0"/>
                </a:rPr>
                <a:t>4</a:t>
              </a:r>
              <a:endParaRPr lang="en-US" altLang="zh-CN" sz="1600" b="0" dirty="0">
                <a:latin typeface="Times New Roman" panose="02020603050405020304" pitchFamily="18" charset="0"/>
              </a:endParaRPr>
            </a:p>
          </p:txBody>
        </p:sp>
        <p:sp>
          <p:nvSpPr>
            <p:cNvPr id="35876" name="Rectangle 162"/>
            <p:cNvSpPr/>
            <p:nvPr/>
          </p:nvSpPr>
          <p:spPr>
            <a:xfrm>
              <a:off x="5472" y="2311"/>
              <a:ext cx="189" cy="250"/>
            </a:xfrm>
            <a:prstGeom prst="rect">
              <a:avLst/>
            </a:prstGeom>
            <a:noFill/>
            <a:ln w="19050">
              <a:noFill/>
            </a:ln>
          </p:spPr>
          <p:txBody>
            <a:bodyPr wrap="none" lIns="90000" tIns="46800" rIns="90000" bIns="46800">
              <a:spAutoFit/>
            </a:bodyPr>
            <a:p>
              <a:pPr eaLnBrk="1" hangingPunct="1"/>
              <a:r>
                <a:rPr lang="en-US" altLang="zh-CN" sz="2000" b="0" dirty="0">
                  <a:latin typeface="Times New Roman" panose="02020603050405020304" pitchFamily="18" charset="0"/>
                  <a:cs typeface="Times New Roman" panose="02020603050405020304" pitchFamily="18" charset="0"/>
                </a:rPr>
                <a:t>^</a:t>
              </a:r>
              <a:endParaRPr lang="en-US" altLang="zh-CN" sz="2000" b="0" dirty="0">
                <a:latin typeface="Times New Roman" panose="02020603050405020304" pitchFamily="18" charset="0"/>
                <a:ea typeface="Times New Roman" panose="02020603050405020304" pitchFamily="18" charset="0"/>
              </a:endParaRPr>
            </a:p>
          </p:txBody>
        </p:sp>
        <p:sp>
          <p:nvSpPr>
            <p:cNvPr id="35877" name="Rectangle 163"/>
            <p:cNvSpPr/>
            <p:nvPr/>
          </p:nvSpPr>
          <p:spPr>
            <a:xfrm>
              <a:off x="5472" y="2487"/>
              <a:ext cx="189" cy="250"/>
            </a:xfrm>
            <a:prstGeom prst="rect">
              <a:avLst/>
            </a:prstGeom>
            <a:noFill/>
            <a:ln w="19050">
              <a:noFill/>
            </a:ln>
          </p:spPr>
          <p:txBody>
            <a:bodyPr wrap="none" lIns="90000" tIns="46800" rIns="90000" bIns="46800">
              <a:spAutoFit/>
            </a:bodyPr>
            <a:p>
              <a:pPr eaLnBrk="1" hangingPunct="1"/>
              <a:r>
                <a:rPr lang="en-US" altLang="zh-CN" sz="2000" b="0" dirty="0">
                  <a:latin typeface="Times New Roman" panose="02020603050405020304" pitchFamily="18" charset="0"/>
                  <a:cs typeface="Times New Roman" panose="02020603050405020304" pitchFamily="18" charset="0"/>
                </a:rPr>
                <a:t>^</a:t>
              </a:r>
              <a:endParaRPr lang="en-US" altLang="zh-CN" sz="2000" b="0" dirty="0">
                <a:latin typeface="Times New Roman" panose="02020603050405020304" pitchFamily="18" charset="0"/>
                <a:ea typeface="Times New Roman" panose="02020603050405020304" pitchFamily="18" charset="0"/>
              </a:endParaRPr>
            </a:p>
          </p:txBody>
        </p:sp>
        <p:sp>
          <p:nvSpPr>
            <p:cNvPr id="35878" name="Line 164"/>
            <p:cNvSpPr/>
            <p:nvPr/>
          </p:nvSpPr>
          <p:spPr>
            <a:xfrm>
              <a:off x="3936" y="2265"/>
              <a:ext cx="240" cy="0"/>
            </a:xfrm>
            <a:prstGeom prst="line">
              <a:avLst/>
            </a:prstGeom>
            <a:ln w="19050" cap="flat" cmpd="sng">
              <a:solidFill>
                <a:schemeClr val="tx1"/>
              </a:solidFill>
              <a:prstDash val="solid"/>
              <a:headEnd type="none" w="med" len="med"/>
              <a:tailEnd type="triangle" w="med" len="med"/>
            </a:ln>
          </p:spPr>
        </p:sp>
        <p:sp>
          <p:nvSpPr>
            <p:cNvPr id="35879" name="Line 165"/>
            <p:cNvSpPr/>
            <p:nvPr/>
          </p:nvSpPr>
          <p:spPr>
            <a:xfrm>
              <a:off x="3936" y="2409"/>
              <a:ext cx="240" cy="0"/>
            </a:xfrm>
            <a:prstGeom prst="line">
              <a:avLst/>
            </a:prstGeom>
            <a:ln w="19050" cap="flat" cmpd="sng">
              <a:solidFill>
                <a:schemeClr val="tx1"/>
              </a:solidFill>
              <a:prstDash val="solid"/>
              <a:headEnd type="none" w="med" len="med"/>
              <a:tailEnd type="triangle" w="med" len="med"/>
            </a:ln>
          </p:spPr>
        </p:sp>
        <p:sp>
          <p:nvSpPr>
            <p:cNvPr id="35880" name="Line 166"/>
            <p:cNvSpPr/>
            <p:nvPr/>
          </p:nvSpPr>
          <p:spPr>
            <a:xfrm>
              <a:off x="3936" y="2585"/>
              <a:ext cx="240" cy="0"/>
            </a:xfrm>
            <a:prstGeom prst="line">
              <a:avLst/>
            </a:prstGeom>
            <a:ln w="19050" cap="flat" cmpd="sng">
              <a:solidFill>
                <a:schemeClr val="tx1"/>
              </a:solidFill>
              <a:prstDash val="solid"/>
              <a:headEnd type="none" w="med" len="med"/>
              <a:tailEnd type="triangle" w="med" len="med"/>
            </a:ln>
          </p:spPr>
        </p:sp>
        <p:sp>
          <p:nvSpPr>
            <p:cNvPr id="35881" name="Line 167"/>
            <p:cNvSpPr/>
            <p:nvPr/>
          </p:nvSpPr>
          <p:spPr>
            <a:xfrm>
              <a:off x="3936" y="2729"/>
              <a:ext cx="240" cy="0"/>
            </a:xfrm>
            <a:prstGeom prst="line">
              <a:avLst/>
            </a:prstGeom>
            <a:ln w="19050" cap="flat" cmpd="sng">
              <a:solidFill>
                <a:schemeClr val="tx1"/>
              </a:solidFill>
              <a:prstDash val="solid"/>
              <a:headEnd type="none" w="med" len="med"/>
              <a:tailEnd type="triangle" w="med" len="med"/>
            </a:ln>
          </p:spPr>
        </p:sp>
        <p:sp>
          <p:nvSpPr>
            <p:cNvPr id="35882" name="Line 168"/>
            <p:cNvSpPr/>
            <p:nvPr/>
          </p:nvSpPr>
          <p:spPr>
            <a:xfrm>
              <a:off x="4464" y="2265"/>
              <a:ext cx="240" cy="0"/>
            </a:xfrm>
            <a:prstGeom prst="line">
              <a:avLst/>
            </a:prstGeom>
            <a:ln w="19050" cap="flat" cmpd="sng">
              <a:solidFill>
                <a:schemeClr val="tx1"/>
              </a:solidFill>
              <a:prstDash val="solid"/>
              <a:headEnd type="none" w="med" len="med"/>
              <a:tailEnd type="triangle" w="med" len="med"/>
            </a:ln>
          </p:spPr>
        </p:sp>
        <p:sp>
          <p:nvSpPr>
            <p:cNvPr id="35883" name="Line 169"/>
            <p:cNvSpPr/>
            <p:nvPr/>
          </p:nvSpPr>
          <p:spPr>
            <a:xfrm>
              <a:off x="4464" y="2409"/>
              <a:ext cx="240" cy="0"/>
            </a:xfrm>
            <a:prstGeom prst="line">
              <a:avLst/>
            </a:prstGeom>
            <a:ln w="19050" cap="flat" cmpd="sng">
              <a:solidFill>
                <a:schemeClr val="tx1"/>
              </a:solidFill>
              <a:prstDash val="solid"/>
              <a:headEnd type="none" w="med" len="med"/>
              <a:tailEnd type="triangle" w="med" len="med"/>
            </a:ln>
          </p:spPr>
        </p:sp>
        <p:sp>
          <p:nvSpPr>
            <p:cNvPr id="35884" name="Line 170"/>
            <p:cNvSpPr/>
            <p:nvPr/>
          </p:nvSpPr>
          <p:spPr>
            <a:xfrm>
              <a:off x="4464" y="2585"/>
              <a:ext cx="240" cy="0"/>
            </a:xfrm>
            <a:prstGeom prst="line">
              <a:avLst/>
            </a:prstGeom>
            <a:ln w="19050" cap="flat" cmpd="sng">
              <a:solidFill>
                <a:schemeClr val="tx1"/>
              </a:solidFill>
              <a:prstDash val="solid"/>
              <a:headEnd type="none" w="med" len="med"/>
              <a:tailEnd type="triangle" w="med" len="med"/>
            </a:ln>
          </p:spPr>
        </p:sp>
        <p:sp>
          <p:nvSpPr>
            <p:cNvPr id="35885" name="Line 171"/>
            <p:cNvSpPr/>
            <p:nvPr/>
          </p:nvSpPr>
          <p:spPr>
            <a:xfrm>
              <a:off x="4464" y="2729"/>
              <a:ext cx="240" cy="0"/>
            </a:xfrm>
            <a:prstGeom prst="line">
              <a:avLst/>
            </a:prstGeom>
            <a:ln w="19050" cap="flat" cmpd="sng">
              <a:solidFill>
                <a:schemeClr val="tx1"/>
              </a:solidFill>
              <a:prstDash val="solid"/>
              <a:headEnd type="none" w="med" len="med"/>
              <a:tailEnd type="triangle" w="med" len="med"/>
            </a:ln>
          </p:spPr>
        </p:sp>
        <p:sp>
          <p:nvSpPr>
            <p:cNvPr id="35886" name="Line 172"/>
            <p:cNvSpPr/>
            <p:nvPr/>
          </p:nvSpPr>
          <p:spPr>
            <a:xfrm>
              <a:off x="5040" y="2425"/>
              <a:ext cx="240" cy="0"/>
            </a:xfrm>
            <a:prstGeom prst="line">
              <a:avLst/>
            </a:prstGeom>
            <a:ln w="19050" cap="flat" cmpd="sng">
              <a:solidFill>
                <a:schemeClr val="tx1"/>
              </a:solidFill>
              <a:prstDash val="solid"/>
              <a:headEnd type="none" w="med" len="med"/>
              <a:tailEnd type="triangle" w="med" len="med"/>
            </a:ln>
          </p:spPr>
        </p:sp>
        <p:sp>
          <p:nvSpPr>
            <p:cNvPr id="35887" name="Line 173"/>
            <p:cNvSpPr/>
            <p:nvPr/>
          </p:nvSpPr>
          <p:spPr>
            <a:xfrm>
              <a:off x="5040" y="2569"/>
              <a:ext cx="240" cy="0"/>
            </a:xfrm>
            <a:prstGeom prst="line">
              <a:avLst/>
            </a:prstGeom>
            <a:ln w="19050" cap="flat" cmpd="sng">
              <a:solidFill>
                <a:schemeClr val="tx1"/>
              </a:solidFill>
              <a:prstDash val="solid"/>
              <a:headEnd type="none" w="med" len="med"/>
              <a:tailEnd type="triangle" w="med" len="med"/>
            </a:ln>
          </p:spPr>
        </p:sp>
        <p:sp>
          <p:nvSpPr>
            <p:cNvPr id="35888" name="Line 174"/>
            <p:cNvSpPr/>
            <p:nvPr/>
          </p:nvSpPr>
          <p:spPr>
            <a:xfrm>
              <a:off x="3936" y="2889"/>
              <a:ext cx="240" cy="0"/>
            </a:xfrm>
            <a:prstGeom prst="line">
              <a:avLst/>
            </a:prstGeom>
            <a:ln w="19050" cap="flat" cmpd="sng">
              <a:solidFill>
                <a:schemeClr val="tx1"/>
              </a:solidFill>
              <a:prstDash val="solid"/>
              <a:headEnd type="none" w="med" len="med"/>
              <a:tailEnd type="triangle" w="med" len="med"/>
            </a:ln>
          </p:spPr>
        </p:sp>
        <p:sp>
          <p:nvSpPr>
            <p:cNvPr id="35889" name="Line 175"/>
            <p:cNvSpPr/>
            <p:nvPr/>
          </p:nvSpPr>
          <p:spPr>
            <a:xfrm>
              <a:off x="4464" y="2889"/>
              <a:ext cx="240" cy="0"/>
            </a:xfrm>
            <a:prstGeom prst="line">
              <a:avLst/>
            </a:prstGeom>
            <a:ln w="19050" cap="flat" cmpd="sng">
              <a:solidFill>
                <a:schemeClr val="tx1"/>
              </a:solidFill>
              <a:prstDash val="solid"/>
              <a:headEnd type="none" w="med" len="med"/>
              <a:tailEnd type="triangle" w="med" len="med"/>
            </a:ln>
          </p:spPr>
        </p:sp>
        <p:sp>
          <p:nvSpPr>
            <p:cNvPr id="35890" name="Rectangle 176"/>
            <p:cNvSpPr/>
            <p:nvPr/>
          </p:nvSpPr>
          <p:spPr>
            <a:xfrm>
              <a:off x="3936" y="3033"/>
              <a:ext cx="1154" cy="231"/>
            </a:xfrm>
            <a:prstGeom prst="rect">
              <a:avLst/>
            </a:prstGeom>
            <a:noFill/>
            <a:ln w="19050">
              <a:noFill/>
            </a:ln>
          </p:spPr>
          <p:txBody>
            <a:bodyPr wrap="none" lIns="90000" tIns="46800" rIns="90000" bIns="46800">
              <a:spAutoFit/>
            </a:bodyPr>
            <a:p>
              <a:pPr eaLnBrk="1" hangingPunct="1"/>
              <a:r>
                <a:rPr lang="zh-CN" altLang="en-US" b="0" dirty="0">
                  <a:latin typeface="Times New Roman" panose="02020603050405020304" pitchFamily="18" charset="0"/>
                </a:rPr>
                <a:t>无向图</a:t>
              </a:r>
              <a:r>
                <a:rPr lang="en-US" altLang="zh-CN" b="0" dirty="0">
                  <a:latin typeface="Times New Roman" panose="02020603050405020304" pitchFamily="18" charset="0"/>
                </a:rPr>
                <a:t>G2</a:t>
              </a:r>
              <a:r>
                <a:rPr lang="zh-CN" altLang="en-US" b="0" dirty="0">
                  <a:latin typeface="Times New Roman" panose="02020603050405020304" pitchFamily="18" charset="0"/>
                </a:rPr>
                <a:t>邻接表</a:t>
              </a:r>
              <a:endParaRPr lang="zh-CN" altLang="en-US" b="0" dirty="0">
                <a:latin typeface="Times New Roman" panose="02020603050405020304" pitchFamily="18" charset="0"/>
              </a:endParaRPr>
            </a:p>
          </p:txBody>
        </p:sp>
      </p:grpSp>
      <p:grpSp>
        <p:nvGrpSpPr>
          <p:cNvPr id="35844" name="Group 191"/>
          <p:cNvGrpSpPr/>
          <p:nvPr/>
        </p:nvGrpSpPr>
        <p:grpSpPr>
          <a:xfrm>
            <a:off x="6227763" y="620713"/>
            <a:ext cx="1849437" cy="1171575"/>
            <a:chOff x="4558" y="384"/>
            <a:chExt cx="962" cy="624"/>
          </a:xfrm>
        </p:grpSpPr>
        <p:sp>
          <p:nvSpPr>
            <p:cNvPr id="35846" name="Oval 179"/>
            <p:cNvSpPr/>
            <p:nvPr/>
          </p:nvSpPr>
          <p:spPr>
            <a:xfrm>
              <a:off x="5055" y="601"/>
              <a:ext cx="220" cy="222"/>
            </a:xfrm>
            <a:prstGeom prst="ellipse">
              <a:avLst/>
            </a:prstGeom>
            <a:noFill/>
            <a:ln w="28575" cap="flat" cmpd="sng">
              <a:solidFill>
                <a:schemeClr val="tx1"/>
              </a:solidFill>
              <a:prstDash val="solid"/>
              <a:headEnd type="none" w="med" len="med"/>
              <a:tailEnd type="none" w="med" len="med"/>
            </a:ln>
          </p:spPr>
          <p:txBody>
            <a:bodyPr lIns="0" tIns="0" rIns="0" bIns="0" anchor="ctr" anchorCtr="0"/>
            <a:p>
              <a:pPr algn="ctr" eaLnBrk="1" hangingPunct="1"/>
              <a:r>
                <a:rPr lang="en-US" altLang="zh-CN" sz="1400" b="0" dirty="0">
                  <a:latin typeface="Times New Roman" panose="02020603050405020304" pitchFamily="18" charset="0"/>
                </a:rPr>
                <a:t>V</a:t>
              </a:r>
              <a:r>
                <a:rPr lang="en-US" altLang="zh-CN" sz="2000" b="0" baseline="-25000" dirty="0">
                  <a:latin typeface="Times New Roman" panose="02020603050405020304" pitchFamily="18" charset="0"/>
                </a:rPr>
                <a:t>3</a:t>
              </a:r>
              <a:endParaRPr lang="en-US" altLang="zh-CN" sz="2000" b="0" baseline="-25000" dirty="0">
                <a:latin typeface="Times New Roman" panose="02020603050405020304" pitchFamily="18" charset="0"/>
              </a:endParaRPr>
            </a:p>
          </p:txBody>
        </p:sp>
        <p:sp>
          <p:nvSpPr>
            <p:cNvPr id="35847" name="Oval 180"/>
            <p:cNvSpPr/>
            <p:nvPr/>
          </p:nvSpPr>
          <p:spPr>
            <a:xfrm>
              <a:off x="4808" y="391"/>
              <a:ext cx="219" cy="221"/>
            </a:xfrm>
            <a:prstGeom prst="ellipse">
              <a:avLst/>
            </a:prstGeom>
            <a:noFill/>
            <a:ln w="28575" cap="flat" cmpd="sng">
              <a:solidFill>
                <a:schemeClr val="tx1"/>
              </a:solidFill>
              <a:prstDash val="solid"/>
              <a:headEnd type="none" w="med" len="med"/>
              <a:tailEnd type="none" w="med" len="med"/>
            </a:ln>
          </p:spPr>
          <p:txBody>
            <a:bodyPr lIns="0" tIns="0" rIns="0" bIns="0" anchor="ctr" anchorCtr="0"/>
            <a:p>
              <a:pPr algn="ctr" eaLnBrk="1" hangingPunct="1"/>
              <a:r>
                <a:rPr lang="en-US" altLang="zh-CN" sz="1400" b="0" dirty="0">
                  <a:latin typeface="Times New Roman" panose="02020603050405020304" pitchFamily="18" charset="0"/>
                </a:rPr>
                <a:t>V</a:t>
              </a:r>
              <a:r>
                <a:rPr lang="en-US" altLang="zh-CN" b="0" baseline="-25000" dirty="0">
                  <a:latin typeface="Times New Roman" panose="02020603050405020304" pitchFamily="18" charset="0"/>
                </a:rPr>
                <a:t>1</a:t>
              </a:r>
              <a:endParaRPr lang="en-US" altLang="zh-CN" b="0" baseline="-25000" dirty="0">
                <a:latin typeface="Times New Roman" panose="02020603050405020304" pitchFamily="18" charset="0"/>
              </a:endParaRPr>
            </a:p>
          </p:txBody>
        </p:sp>
        <p:sp>
          <p:nvSpPr>
            <p:cNvPr id="35848" name="Oval 181"/>
            <p:cNvSpPr/>
            <p:nvPr/>
          </p:nvSpPr>
          <p:spPr>
            <a:xfrm>
              <a:off x="4808" y="786"/>
              <a:ext cx="219" cy="222"/>
            </a:xfrm>
            <a:prstGeom prst="ellipse">
              <a:avLst/>
            </a:prstGeom>
            <a:noFill/>
            <a:ln w="28575" cap="flat" cmpd="sng">
              <a:solidFill>
                <a:schemeClr val="tx1"/>
              </a:solidFill>
              <a:prstDash val="solid"/>
              <a:headEnd type="none" w="med" len="med"/>
              <a:tailEnd type="none" w="med" len="med"/>
            </a:ln>
          </p:spPr>
          <p:txBody>
            <a:bodyPr lIns="0" tIns="0" rIns="0" bIns="0" anchor="ctr" anchorCtr="0"/>
            <a:p>
              <a:pPr algn="ctr" eaLnBrk="1" hangingPunct="1"/>
              <a:r>
                <a:rPr lang="en-US" altLang="zh-CN" sz="1400" b="0" dirty="0">
                  <a:latin typeface="Times New Roman" panose="02020603050405020304" pitchFamily="18" charset="0"/>
                </a:rPr>
                <a:t>V</a:t>
              </a:r>
              <a:r>
                <a:rPr lang="en-US" altLang="zh-CN" b="0" baseline="-25000" dirty="0">
                  <a:latin typeface="Times New Roman" panose="02020603050405020304" pitchFamily="18" charset="0"/>
                </a:rPr>
                <a:t>4</a:t>
              </a:r>
              <a:endParaRPr lang="en-US" altLang="zh-CN" b="0" baseline="-25000" dirty="0">
                <a:latin typeface="Times New Roman" panose="02020603050405020304" pitchFamily="18" charset="0"/>
              </a:endParaRPr>
            </a:p>
          </p:txBody>
        </p:sp>
        <p:sp>
          <p:nvSpPr>
            <p:cNvPr id="35849" name="Oval 182"/>
            <p:cNvSpPr/>
            <p:nvPr/>
          </p:nvSpPr>
          <p:spPr>
            <a:xfrm>
              <a:off x="5301" y="786"/>
              <a:ext cx="219" cy="222"/>
            </a:xfrm>
            <a:prstGeom prst="ellipse">
              <a:avLst/>
            </a:prstGeom>
            <a:noFill/>
            <a:ln w="28575" cap="flat" cmpd="sng">
              <a:solidFill>
                <a:schemeClr val="tx1"/>
              </a:solidFill>
              <a:prstDash val="solid"/>
              <a:headEnd type="none" w="med" len="med"/>
              <a:tailEnd type="none" w="med" len="med"/>
            </a:ln>
          </p:spPr>
          <p:txBody>
            <a:bodyPr lIns="0" tIns="0" rIns="0" bIns="0" anchor="ctr" anchorCtr="0"/>
            <a:p>
              <a:pPr algn="ctr" eaLnBrk="1" hangingPunct="1"/>
              <a:r>
                <a:rPr lang="en-US" altLang="zh-CN" sz="1400" b="0" dirty="0">
                  <a:latin typeface="Times New Roman" panose="02020603050405020304" pitchFamily="18" charset="0"/>
                </a:rPr>
                <a:t>V</a:t>
              </a:r>
              <a:r>
                <a:rPr lang="en-US" altLang="zh-CN" sz="2000" b="0" baseline="-25000" dirty="0">
                  <a:latin typeface="Times New Roman" panose="02020603050405020304" pitchFamily="18" charset="0"/>
                </a:rPr>
                <a:t>5</a:t>
              </a:r>
              <a:endParaRPr lang="en-US" altLang="zh-CN" sz="2000" b="0" baseline="-25000" dirty="0">
                <a:latin typeface="Times New Roman" panose="02020603050405020304" pitchFamily="18" charset="0"/>
              </a:endParaRPr>
            </a:p>
          </p:txBody>
        </p:sp>
        <p:sp>
          <p:nvSpPr>
            <p:cNvPr id="35850" name="Oval 183"/>
            <p:cNvSpPr/>
            <p:nvPr/>
          </p:nvSpPr>
          <p:spPr>
            <a:xfrm>
              <a:off x="5299" y="384"/>
              <a:ext cx="219" cy="222"/>
            </a:xfrm>
            <a:prstGeom prst="ellipse">
              <a:avLst/>
            </a:prstGeom>
            <a:noFill/>
            <a:ln w="28575" cap="flat" cmpd="sng">
              <a:solidFill>
                <a:schemeClr val="tx1"/>
              </a:solidFill>
              <a:prstDash val="solid"/>
              <a:headEnd type="none" w="med" len="med"/>
              <a:tailEnd type="none" w="med" len="med"/>
            </a:ln>
          </p:spPr>
          <p:txBody>
            <a:bodyPr lIns="0" tIns="0" rIns="0" bIns="0" anchor="ctr" anchorCtr="0"/>
            <a:p>
              <a:pPr algn="ctr" eaLnBrk="1" hangingPunct="1"/>
              <a:r>
                <a:rPr lang="en-US" altLang="zh-CN" sz="1400" b="0" dirty="0">
                  <a:latin typeface="Times New Roman" panose="02020603050405020304" pitchFamily="18" charset="0"/>
                </a:rPr>
                <a:t>V</a:t>
              </a:r>
              <a:r>
                <a:rPr lang="en-US" altLang="zh-CN" b="0" baseline="-25000" dirty="0">
                  <a:latin typeface="Times New Roman" panose="02020603050405020304" pitchFamily="18" charset="0"/>
                </a:rPr>
                <a:t>2</a:t>
              </a:r>
              <a:endParaRPr lang="en-US" altLang="zh-CN" b="0" baseline="-25000" dirty="0">
                <a:latin typeface="Times New Roman" panose="02020603050405020304" pitchFamily="18" charset="0"/>
              </a:endParaRPr>
            </a:p>
          </p:txBody>
        </p:sp>
        <p:sp>
          <p:nvSpPr>
            <p:cNvPr id="35851" name="Line 184"/>
            <p:cNvSpPr/>
            <p:nvPr/>
          </p:nvSpPr>
          <p:spPr>
            <a:xfrm>
              <a:off x="5025" y="507"/>
              <a:ext cx="278" cy="0"/>
            </a:xfrm>
            <a:prstGeom prst="line">
              <a:avLst/>
            </a:prstGeom>
            <a:ln w="28575" cap="flat" cmpd="sng">
              <a:solidFill>
                <a:schemeClr val="tx1"/>
              </a:solidFill>
              <a:prstDash val="solid"/>
              <a:headEnd type="none" w="med" len="med"/>
              <a:tailEnd type="none" w="med" len="med"/>
            </a:ln>
          </p:spPr>
        </p:sp>
        <p:sp>
          <p:nvSpPr>
            <p:cNvPr id="35852" name="Line 185"/>
            <p:cNvSpPr/>
            <p:nvPr/>
          </p:nvSpPr>
          <p:spPr>
            <a:xfrm>
              <a:off x="4901" y="601"/>
              <a:ext cx="0" cy="188"/>
            </a:xfrm>
            <a:prstGeom prst="line">
              <a:avLst/>
            </a:prstGeom>
            <a:ln w="28575" cap="flat" cmpd="sng">
              <a:solidFill>
                <a:schemeClr val="tx1"/>
              </a:solidFill>
              <a:prstDash val="solid"/>
              <a:headEnd type="none" w="med" len="med"/>
              <a:tailEnd type="none" w="med" len="med"/>
            </a:ln>
          </p:spPr>
        </p:sp>
        <p:sp>
          <p:nvSpPr>
            <p:cNvPr id="35853" name="Line 186"/>
            <p:cNvSpPr/>
            <p:nvPr/>
          </p:nvSpPr>
          <p:spPr>
            <a:xfrm flipH="1">
              <a:off x="5241" y="570"/>
              <a:ext cx="62" cy="62"/>
            </a:xfrm>
            <a:prstGeom prst="line">
              <a:avLst/>
            </a:prstGeom>
            <a:ln w="28575" cap="flat" cmpd="sng">
              <a:solidFill>
                <a:schemeClr val="tx1"/>
              </a:solidFill>
              <a:prstDash val="solid"/>
              <a:headEnd type="none" w="med" len="med"/>
              <a:tailEnd type="none" w="med" len="med"/>
            </a:ln>
          </p:spPr>
        </p:sp>
        <p:sp>
          <p:nvSpPr>
            <p:cNvPr id="35854" name="Line 187"/>
            <p:cNvSpPr/>
            <p:nvPr/>
          </p:nvSpPr>
          <p:spPr>
            <a:xfrm flipH="1">
              <a:off x="4994" y="758"/>
              <a:ext cx="61" cy="62"/>
            </a:xfrm>
            <a:prstGeom prst="line">
              <a:avLst/>
            </a:prstGeom>
            <a:ln w="28575" cap="flat" cmpd="sng">
              <a:solidFill>
                <a:schemeClr val="tx1"/>
              </a:solidFill>
              <a:prstDash val="solid"/>
              <a:headEnd type="none" w="med" len="med"/>
              <a:tailEnd type="none" w="med" len="med"/>
            </a:ln>
          </p:spPr>
        </p:sp>
        <p:sp>
          <p:nvSpPr>
            <p:cNvPr id="35855" name="Line 188"/>
            <p:cNvSpPr/>
            <p:nvPr/>
          </p:nvSpPr>
          <p:spPr>
            <a:xfrm>
              <a:off x="5396" y="601"/>
              <a:ext cx="0" cy="188"/>
            </a:xfrm>
            <a:prstGeom prst="line">
              <a:avLst/>
            </a:prstGeom>
            <a:ln w="28575" cap="flat" cmpd="sng">
              <a:solidFill>
                <a:schemeClr val="tx1"/>
              </a:solidFill>
              <a:prstDash val="solid"/>
              <a:headEnd type="none" w="med" len="med"/>
              <a:tailEnd type="none" w="med" len="med"/>
            </a:ln>
          </p:spPr>
        </p:sp>
        <p:sp>
          <p:nvSpPr>
            <p:cNvPr id="35856" name="Line 189"/>
            <p:cNvSpPr/>
            <p:nvPr/>
          </p:nvSpPr>
          <p:spPr>
            <a:xfrm flipH="1" flipV="1">
              <a:off x="5241" y="789"/>
              <a:ext cx="62" cy="63"/>
            </a:xfrm>
            <a:prstGeom prst="line">
              <a:avLst/>
            </a:prstGeom>
            <a:ln w="28575" cap="flat" cmpd="sng">
              <a:solidFill>
                <a:schemeClr val="tx1"/>
              </a:solidFill>
              <a:prstDash val="solid"/>
              <a:headEnd type="none" w="med" len="med"/>
              <a:tailEnd type="none" w="med" len="med"/>
            </a:ln>
          </p:spPr>
        </p:sp>
        <p:sp>
          <p:nvSpPr>
            <p:cNvPr id="35857" name="Text Box 190"/>
            <p:cNvSpPr txBox="1"/>
            <p:nvPr/>
          </p:nvSpPr>
          <p:spPr>
            <a:xfrm>
              <a:off x="4558" y="586"/>
              <a:ext cx="290" cy="250"/>
            </a:xfrm>
            <a:prstGeom prst="rect">
              <a:avLst/>
            </a:prstGeom>
            <a:noFill/>
            <a:ln w="28575">
              <a:noFill/>
            </a:ln>
          </p:spPr>
          <p:txBody>
            <a:bodyPr wrap="none" lIns="90000" tIns="46800" rIns="90000" bIns="46800">
              <a:spAutoFit/>
            </a:bodyPr>
            <a:p>
              <a:pPr eaLnBrk="1" hangingPunct="1"/>
              <a:r>
                <a:rPr lang="en-US" altLang="zh-CN" b="0" dirty="0">
                  <a:latin typeface="Times New Roman" panose="02020603050405020304" pitchFamily="18" charset="0"/>
                </a:rPr>
                <a:t>G2</a:t>
              </a:r>
              <a:endParaRPr lang="en-US" altLang="zh-CN" b="0" dirty="0">
                <a:latin typeface="Times New Roman" panose="02020603050405020304" pitchFamily="18" charset="0"/>
              </a:endParaRPr>
            </a:p>
          </p:txBody>
        </p:sp>
      </p:grpSp>
      <p:sp>
        <p:nvSpPr>
          <p:cNvPr id="35845" name="Text Box 192"/>
          <p:cNvSpPr txBox="1"/>
          <p:nvPr/>
        </p:nvSpPr>
        <p:spPr>
          <a:xfrm>
            <a:off x="1331913" y="6057900"/>
            <a:ext cx="5822950" cy="457200"/>
          </a:xfrm>
          <a:prstGeom prst="rect">
            <a:avLst/>
          </a:prstGeom>
          <a:noFill/>
          <a:ln w="9525">
            <a:noFill/>
          </a:ln>
        </p:spPr>
        <p:txBody>
          <a:bodyPr wrap="none" lIns="90000" tIns="46800" rIns="90000" bIns="46800">
            <a:spAutoFit/>
          </a:bodyPr>
          <a:p>
            <a:pPr eaLnBrk="1" hangingPunct="1"/>
            <a:r>
              <a:rPr lang="zh-CN" altLang="en-US" sz="2400" b="0" dirty="0">
                <a:latin typeface="Times New Roman" panose="02020603050405020304" pitchFamily="18" charset="0"/>
              </a:rPr>
              <a:t>图</a:t>
            </a:r>
            <a:r>
              <a:rPr lang="en-US" altLang="zh-CN" sz="2400" b="0" dirty="0">
                <a:latin typeface="Times New Roman" panose="02020603050405020304" pitchFamily="18" charset="0"/>
              </a:rPr>
              <a:t>G2</a:t>
            </a:r>
            <a:r>
              <a:rPr lang="zh-CN" altLang="en-US" sz="2400" b="0" dirty="0">
                <a:latin typeface="Times New Roman" panose="02020603050405020304" pitchFamily="18" charset="0"/>
              </a:rPr>
              <a:t>的深度优先遍历结果：</a:t>
            </a:r>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1</a:t>
            </a:r>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4</a:t>
            </a:r>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3</a:t>
            </a:r>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5</a:t>
            </a:r>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2</a:t>
            </a:r>
            <a:endParaRPr lang="en-US" altLang="zh-CN" sz="2400" b="0" baseline="-25000" dirty="0">
              <a:latin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Text Box 2"/>
          <p:cNvSpPr txBox="1"/>
          <p:nvPr/>
        </p:nvSpPr>
        <p:spPr>
          <a:xfrm>
            <a:off x="250825" y="665163"/>
            <a:ext cx="8673465" cy="6002020"/>
          </a:xfrm>
          <a:prstGeom prst="rect">
            <a:avLst/>
          </a:prstGeom>
          <a:noFill/>
          <a:ln w="9525">
            <a:noFill/>
          </a:ln>
        </p:spPr>
        <p:txBody>
          <a:bodyPr wrap="none" lIns="90000" tIns="46800" rIns="90000" bIns="46800">
            <a:spAutoFit/>
          </a:bodyPr>
          <a:p>
            <a:pPr algn="l" eaLnBrk="1" hangingPunct="1"/>
            <a:r>
              <a:rPr lang="en-US" altLang="zh-CN" sz="2400" b="0" dirty="0">
                <a:latin typeface="Times New Roman" panose="02020603050405020304" pitchFamily="18" charset="0"/>
              </a:rPr>
              <a:t>{</a:t>
            </a:r>
            <a:endParaRPr lang="en-US" altLang="zh-CN" sz="2400" b="0" dirty="0">
              <a:latin typeface="Times New Roman" panose="02020603050405020304" pitchFamily="18" charset="0"/>
            </a:endParaRPr>
          </a:p>
          <a:p>
            <a:pPr algn="l" eaLnBrk="1" hangingPunct="1"/>
            <a:r>
              <a:rPr lang="en-US" altLang="zh-CN" sz="2400" b="0" dirty="0">
                <a:latin typeface="Times New Roman" panose="02020603050405020304" pitchFamily="18" charset="0"/>
              </a:rPr>
              <a:t>   T = </a:t>
            </a:r>
            <a:r>
              <a:rPr lang="zh-CN" altLang="en-US" sz="2400" b="0" dirty="0">
                <a:latin typeface="Times New Roman" panose="02020603050405020304" pitchFamily="18" charset="0"/>
              </a:rPr>
              <a:t>￠ </a:t>
            </a:r>
            <a:r>
              <a:rPr lang="en-US" altLang="zh-CN" sz="2400" b="0" dirty="0">
                <a:latin typeface="Times New Roman" panose="02020603050405020304" pitchFamily="18" charset="0"/>
              </a:rPr>
              <a:t>;    /*</a:t>
            </a:r>
            <a:r>
              <a:rPr lang="zh-CN" altLang="en-US" b="0" dirty="0">
                <a:latin typeface="Times New Roman" panose="02020603050405020304" pitchFamily="18" charset="0"/>
              </a:rPr>
              <a:t>树边集开始为空*</a:t>
            </a:r>
            <a:r>
              <a:rPr lang="en-US" altLang="zh-CN" b="0" dirty="0">
                <a:latin typeface="Times New Roman" panose="02020603050405020304" pitchFamily="18" charset="0"/>
              </a:rPr>
              <a:t>/</a:t>
            </a:r>
            <a:endParaRPr lang="en-US" altLang="zh-CN" b="0" dirty="0">
              <a:latin typeface="Times New Roman" panose="02020603050405020304" pitchFamily="18" charset="0"/>
            </a:endParaRPr>
          </a:p>
          <a:p>
            <a:pPr algn="l" eaLnBrk="1" hangingPunct="1"/>
            <a:r>
              <a:rPr lang="en-US" altLang="zh-CN" sz="2400" b="0" dirty="0">
                <a:latin typeface="Times New Roman" panose="02020603050405020304" pitchFamily="18" charset="0"/>
              </a:rPr>
              <a:t>    count = 1 ; /*</a:t>
            </a:r>
            <a:r>
              <a:rPr lang="zh-CN" altLang="en-US" b="0" dirty="0">
                <a:latin typeface="Times New Roman" panose="02020603050405020304" pitchFamily="18" charset="0"/>
              </a:rPr>
              <a:t>先深编号计数器*</a:t>
            </a:r>
            <a:r>
              <a:rPr lang="en-US" altLang="zh-CN" b="0" dirty="0">
                <a:latin typeface="Times New Roman" panose="02020603050405020304" pitchFamily="18" charset="0"/>
              </a:rPr>
              <a:t>/</a:t>
            </a:r>
            <a:endParaRPr lang="en-US" altLang="zh-CN" b="0" dirty="0">
              <a:latin typeface="Times New Roman" panose="02020603050405020304" pitchFamily="18" charset="0"/>
            </a:endParaRPr>
          </a:p>
          <a:p>
            <a:pPr algn="l" eaLnBrk="1" hangingPunct="1"/>
            <a:r>
              <a:rPr lang="en-US" altLang="zh-CN" sz="2400" b="0" dirty="0">
                <a:latin typeface="Times New Roman" panose="02020603050405020304" pitchFamily="18" charset="0"/>
              </a:rPr>
              <a:t>    for ( all v ∈ V ) </a:t>
            </a:r>
            <a:endParaRPr lang="en-US" altLang="zh-CN" sz="2400" b="0" dirty="0">
              <a:latin typeface="Times New Roman" panose="02020603050405020304" pitchFamily="18" charset="0"/>
            </a:endParaRPr>
          </a:p>
          <a:p>
            <a:pPr algn="l" eaLnBrk="1" hangingPunct="1"/>
            <a:r>
              <a:rPr lang="en-US" altLang="zh-CN" sz="2400" b="0" dirty="0">
                <a:latin typeface="Times New Roman" panose="02020603050405020304" pitchFamily="18" charset="0"/>
              </a:rPr>
              <a:t>    while ( there  exists a vertex  v ∈ V marked “new” )  dfs-search(v)</a:t>
            </a:r>
            <a:endParaRPr lang="en-US" altLang="zh-CN" sz="2400" b="0" dirty="0">
              <a:latin typeface="Times New Roman" panose="02020603050405020304" pitchFamily="18" charset="0"/>
            </a:endParaRPr>
          </a:p>
          <a:p>
            <a:pPr algn="l" eaLnBrk="1" hangingPunct="1"/>
            <a:r>
              <a:rPr lang="en-US" altLang="zh-CN" sz="2400" b="0" dirty="0">
                <a:latin typeface="Times New Roman" panose="02020603050405020304" pitchFamily="18" charset="0"/>
              </a:rPr>
              <a:t>}</a:t>
            </a:r>
            <a:endParaRPr lang="en-US" altLang="zh-CN" sz="2400" b="0" dirty="0">
              <a:latin typeface="Times New Roman" panose="02020603050405020304" pitchFamily="18" charset="0"/>
            </a:endParaRPr>
          </a:p>
          <a:p>
            <a:pPr algn="l" eaLnBrk="1" hangingPunct="1"/>
            <a:r>
              <a:rPr lang="en-US" altLang="zh-CN" sz="2400" b="0" dirty="0">
                <a:solidFill>
                  <a:schemeClr val="accent2"/>
                </a:solidFill>
                <a:latin typeface="Times New Roman" panose="02020603050405020304" pitchFamily="18" charset="0"/>
              </a:rPr>
              <a:t>void  dfs-search( v ) </a:t>
            </a:r>
            <a:endParaRPr lang="en-US" altLang="zh-CN" sz="2400" b="0" dirty="0">
              <a:solidFill>
                <a:schemeClr val="accent2"/>
              </a:solidFill>
              <a:latin typeface="Times New Roman" panose="02020603050405020304" pitchFamily="18" charset="0"/>
            </a:endParaRPr>
          </a:p>
          <a:p>
            <a:pPr lvl="0" algn="l" eaLnBrk="1" hangingPunct="1"/>
            <a:r>
              <a:rPr lang="en-US" altLang="zh-CN" sz="2400" b="0" dirty="0">
                <a:solidFill>
                  <a:schemeClr val="accent2"/>
                </a:solidFill>
                <a:sym typeface="+mn-ea"/>
              </a:rPr>
              <a:t>{   dfn[ v ] = count ;                     /*</a:t>
            </a:r>
            <a:r>
              <a:rPr lang="zh-CN" altLang="en-US" sz="2400" b="0" dirty="0">
                <a:solidFill>
                  <a:schemeClr val="accent2"/>
                </a:solidFill>
                <a:sym typeface="+mn-ea"/>
              </a:rPr>
              <a:t>对</a:t>
            </a:r>
            <a:r>
              <a:rPr lang="en-US" altLang="zh-CN" sz="2400" b="0" dirty="0">
                <a:solidFill>
                  <a:schemeClr val="accent2"/>
                </a:solidFill>
                <a:sym typeface="+mn-ea"/>
              </a:rPr>
              <a:t>v</a:t>
            </a:r>
            <a:r>
              <a:rPr lang="zh-CN" altLang="en-US" sz="2400" b="0" dirty="0">
                <a:solidFill>
                  <a:schemeClr val="accent2"/>
                </a:solidFill>
                <a:sym typeface="+mn-ea"/>
              </a:rPr>
              <a:t>编号*</a:t>
            </a:r>
            <a:r>
              <a:rPr lang="en-US" altLang="zh-CN" sz="2400" b="0" dirty="0">
                <a:solidFill>
                  <a:schemeClr val="accent2"/>
                </a:solidFill>
                <a:sym typeface="+mn-ea"/>
              </a:rPr>
              <a:t>/</a:t>
            </a:r>
            <a:endParaRPr lang="en-US" altLang="zh-CN" sz="2400" b="0" dirty="0">
              <a:solidFill>
                <a:schemeClr val="accent2"/>
              </a:solidFill>
              <a:latin typeface="Times New Roman" panose="02020603050405020304" pitchFamily="18" charset="0"/>
            </a:endParaRPr>
          </a:p>
          <a:p>
            <a:pPr lvl="0" algn="l" eaLnBrk="1" hangingPunct="1"/>
            <a:r>
              <a:rPr lang="en-US" altLang="zh-CN" sz="2400" b="0" dirty="0">
                <a:solidFill>
                  <a:schemeClr val="accent2"/>
                </a:solidFill>
                <a:sym typeface="+mn-ea"/>
              </a:rPr>
              <a:t>     count = count +1 ;</a:t>
            </a:r>
            <a:endParaRPr lang="en-US" altLang="zh-CN" sz="2400" b="0" dirty="0">
              <a:solidFill>
                <a:schemeClr val="accent2"/>
              </a:solidFill>
              <a:latin typeface="Times New Roman" panose="02020603050405020304" pitchFamily="18" charset="0"/>
            </a:endParaRPr>
          </a:p>
          <a:p>
            <a:pPr lvl="0" algn="l" eaLnBrk="1" hangingPunct="1"/>
            <a:r>
              <a:rPr lang="en-US" altLang="zh-CN" sz="2400" b="0" dirty="0">
                <a:solidFill>
                  <a:schemeClr val="accent2"/>
                </a:solidFill>
                <a:sym typeface="+mn-ea"/>
              </a:rPr>
              <a:t>     mark  v “old”                          /*</a:t>
            </a:r>
            <a:r>
              <a:rPr lang="zh-CN" altLang="en-US" sz="2400" b="0" dirty="0">
                <a:solidFill>
                  <a:schemeClr val="accent2"/>
                </a:solidFill>
                <a:sym typeface="+mn-ea"/>
              </a:rPr>
              <a:t>访问结点</a:t>
            </a:r>
            <a:r>
              <a:rPr lang="en-US" altLang="zh-CN" sz="2400" b="0" dirty="0">
                <a:solidFill>
                  <a:schemeClr val="accent2"/>
                </a:solidFill>
                <a:sym typeface="+mn-ea"/>
              </a:rPr>
              <a:t>v*/</a:t>
            </a:r>
            <a:endParaRPr lang="en-US" altLang="zh-CN" sz="2400" b="0" dirty="0">
              <a:solidFill>
                <a:schemeClr val="accent2"/>
              </a:solidFill>
              <a:latin typeface="Times New Roman" panose="02020603050405020304" pitchFamily="18" charset="0"/>
            </a:endParaRPr>
          </a:p>
          <a:p>
            <a:pPr lvl="0" algn="l" eaLnBrk="1" hangingPunct="1"/>
            <a:r>
              <a:rPr lang="en-US" altLang="zh-CN" sz="2400" b="0" dirty="0">
                <a:solidFill>
                  <a:schemeClr val="accent2"/>
                </a:solidFill>
                <a:sym typeface="+mn-ea"/>
              </a:rPr>
              <a:t>     for ( each  vertex w∈L[ v ] )</a:t>
            </a:r>
            <a:endParaRPr lang="en-US" altLang="zh-CN" sz="2400" b="0" dirty="0">
              <a:solidFill>
                <a:schemeClr val="accent2"/>
              </a:solidFill>
              <a:latin typeface="Times New Roman" panose="02020603050405020304" pitchFamily="18" charset="0"/>
            </a:endParaRPr>
          </a:p>
          <a:p>
            <a:pPr lvl="0" algn="l" eaLnBrk="1" hangingPunct="1"/>
            <a:r>
              <a:rPr lang="en-US" altLang="zh-CN" sz="2400" b="0" dirty="0">
                <a:solidFill>
                  <a:schemeClr val="accent2"/>
                </a:solidFill>
                <a:sym typeface="+mn-ea"/>
              </a:rPr>
              <a:t>           if ( w is  marked “new”</a:t>
            </a:r>
            <a:endParaRPr lang="en-US" altLang="zh-CN" sz="2400" b="0" dirty="0">
              <a:solidFill>
                <a:schemeClr val="accent2"/>
              </a:solidFill>
              <a:latin typeface="Times New Roman" panose="02020603050405020304" pitchFamily="18" charset="0"/>
            </a:endParaRPr>
          </a:p>
          <a:p>
            <a:pPr lvl="0" algn="l" eaLnBrk="1" hangingPunct="1"/>
            <a:r>
              <a:rPr lang="en-US" altLang="zh-CN" sz="2400" b="0" dirty="0">
                <a:solidFill>
                  <a:schemeClr val="accent2"/>
                </a:solidFill>
                <a:sym typeface="+mn-ea"/>
              </a:rPr>
              <a:t>               {   add ( v , w ) to T ;    /* ( v, w )</a:t>
            </a:r>
            <a:r>
              <a:rPr lang="zh-CN" altLang="en-US" sz="2400" b="0" dirty="0">
                <a:solidFill>
                  <a:schemeClr val="accent2"/>
                </a:solidFill>
                <a:sym typeface="+mn-ea"/>
              </a:rPr>
              <a:t>是树边 *</a:t>
            </a:r>
            <a:r>
              <a:rPr lang="en-US" altLang="zh-CN" sz="2400" b="0" dirty="0">
                <a:solidFill>
                  <a:schemeClr val="accent2"/>
                </a:solidFill>
                <a:sym typeface="+mn-ea"/>
              </a:rPr>
              <a:t>/</a:t>
            </a:r>
            <a:endParaRPr lang="en-US" altLang="zh-CN" sz="2400" b="0" dirty="0">
              <a:solidFill>
                <a:schemeClr val="accent2"/>
              </a:solidFill>
              <a:latin typeface="Times New Roman" panose="02020603050405020304" pitchFamily="18" charset="0"/>
            </a:endParaRPr>
          </a:p>
          <a:p>
            <a:pPr lvl="0" algn="l" eaLnBrk="1" hangingPunct="1"/>
            <a:r>
              <a:rPr lang="en-US" altLang="zh-CN" sz="2400" b="0" dirty="0">
                <a:solidFill>
                  <a:schemeClr val="accent2"/>
                </a:solidFill>
                <a:sym typeface="+mn-ea"/>
              </a:rPr>
              <a:t>                    dfs-search ( w ) ;      /* </a:t>
            </a:r>
            <a:r>
              <a:rPr lang="zh-CN" altLang="en-US" sz="2400" b="0" dirty="0">
                <a:solidFill>
                  <a:schemeClr val="accent2"/>
                </a:solidFill>
                <a:sym typeface="+mn-ea"/>
              </a:rPr>
              <a:t>递归搜索 *</a:t>
            </a:r>
            <a:r>
              <a:rPr lang="en-US" altLang="zh-CN" sz="2400" b="0" dirty="0">
                <a:solidFill>
                  <a:schemeClr val="accent2"/>
                </a:solidFill>
                <a:sym typeface="+mn-ea"/>
              </a:rPr>
              <a:t>/</a:t>
            </a:r>
            <a:endParaRPr lang="en-US" altLang="zh-CN" sz="2400" b="0" dirty="0">
              <a:solidFill>
                <a:schemeClr val="accent2"/>
              </a:solidFill>
              <a:latin typeface="Times New Roman" panose="02020603050405020304" pitchFamily="18" charset="0"/>
            </a:endParaRPr>
          </a:p>
          <a:p>
            <a:pPr lvl="0" algn="l" eaLnBrk="1" hangingPunct="1"/>
            <a:r>
              <a:rPr lang="en-US" altLang="zh-CN" sz="2400" b="0" dirty="0">
                <a:solidFill>
                  <a:schemeClr val="accent2"/>
                </a:solidFill>
                <a:sym typeface="+mn-ea"/>
              </a:rPr>
              <a:t>                }</a:t>
            </a:r>
            <a:endParaRPr lang="en-US" altLang="zh-CN" sz="2400" b="0" dirty="0">
              <a:solidFill>
                <a:schemeClr val="accent2"/>
              </a:solidFill>
              <a:latin typeface="Times New Roman" panose="02020603050405020304" pitchFamily="18" charset="0"/>
            </a:endParaRPr>
          </a:p>
          <a:p>
            <a:pPr lvl="0" algn="l" eaLnBrk="1" hangingPunct="1"/>
            <a:r>
              <a:rPr lang="en-US" altLang="zh-CN" sz="2400" b="0" dirty="0">
                <a:solidFill>
                  <a:schemeClr val="accent2"/>
                </a:solidFill>
                <a:sym typeface="+mn-ea"/>
              </a:rPr>
              <a:t>}</a:t>
            </a:r>
            <a:endParaRPr lang="en-US" altLang="zh-CN" sz="2400" b="0" dirty="0">
              <a:solidFill>
                <a:schemeClr val="accent2"/>
              </a:solidFill>
              <a:latin typeface="Times New Roman" panose="02020603050405020304" pitchFamily="18" charset="0"/>
            </a:endParaRPr>
          </a:p>
        </p:txBody>
      </p:sp>
      <p:sp>
        <p:nvSpPr>
          <p:cNvPr id="37891" name="Text Box 3"/>
          <p:cNvSpPr txBox="1"/>
          <p:nvPr/>
        </p:nvSpPr>
        <p:spPr>
          <a:xfrm>
            <a:off x="3921125" y="476250"/>
            <a:ext cx="4962525" cy="806450"/>
          </a:xfrm>
          <a:prstGeom prst="rect">
            <a:avLst/>
          </a:prstGeom>
          <a:noFill/>
          <a:ln w="9525">
            <a:noFill/>
          </a:ln>
        </p:spPr>
        <p:txBody>
          <a:bodyPr wrap="none" lIns="90000" tIns="46800" rIns="90000" bIns="46800">
            <a:spAutoFit/>
          </a:bodyPr>
          <a:p>
            <a:pPr eaLnBrk="1" hangingPunct="1">
              <a:lnSpc>
                <a:spcPct val="130000"/>
              </a:lnSpc>
            </a:pPr>
            <a:r>
              <a:rPr lang="zh-CN" altLang="en-US" dirty="0">
                <a:latin typeface="Times New Roman" panose="02020603050405020304" pitchFamily="18" charset="0"/>
              </a:rPr>
              <a:t>输入：</a:t>
            </a:r>
            <a:r>
              <a:rPr lang="en-US" altLang="zh-CN" dirty="0">
                <a:latin typeface="Times New Roman" panose="02020603050405020304" pitchFamily="18" charset="0"/>
              </a:rPr>
              <a:t>L [ v ]</a:t>
            </a:r>
            <a:r>
              <a:rPr lang="zh-CN" altLang="en-US" dirty="0">
                <a:latin typeface="Times New Roman" panose="02020603050405020304" pitchFamily="18" charset="0"/>
              </a:rPr>
              <a:t>表示无向图</a:t>
            </a:r>
            <a:r>
              <a:rPr lang="en-US" altLang="zh-CN" dirty="0">
                <a:latin typeface="Times New Roman" panose="02020603050405020304" pitchFamily="18" charset="0"/>
              </a:rPr>
              <a:t>G</a:t>
            </a:r>
            <a:r>
              <a:rPr lang="zh-CN" altLang="en-US" dirty="0">
                <a:latin typeface="Times New Roman" panose="02020603050405020304" pitchFamily="18" charset="0"/>
              </a:rPr>
              <a:t>的关于</a:t>
            </a:r>
            <a:r>
              <a:rPr lang="en-US" altLang="zh-CN" dirty="0">
                <a:latin typeface="Times New Roman" panose="02020603050405020304" pitchFamily="18" charset="0"/>
              </a:rPr>
              <a:t>v</a:t>
            </a:r>
            <a:r>
              <a:rPr lang="zh-CN" altLang="en-US" dirty="0">
                <a:latin typeface="Times New Roman" panose="02020603050405020304" pitchFamily="18" charset="0"/>
              </a:rPr>
              <a:t>的邻接表</a:t>
            </a:r>
            <a:endParaRPr lang="zh-CN" altLang="en-US" dirty="0">
              <a:latin typeface="Times New Roman" panose="02020603050405020304" pitchFamily="18" charset="0"/>
            </a:endParaRPr>
          </a:p>
          <a:p>
            <a:pPr eaLnBrk="1" hangingPunct="1">
              <a:lnSpc>
                <a:spcPct val="130000"/>
              </a:lnSpc>
            </a:pPr>
            <a:r>
              <a:rPr lang="zh-CN" altLang="en-US" dirty="0">
                <a:latin typeface="Times New Roman" panose="02020603050405020304" pitchFamily="18" charset="0"/>
              </a:rPr>
              <a:t>输出：每个结点有先深编号的无向图和树边集 </a:t>
            </a:r>
            <a:r>
              <a:rPr lang="en-US" altLang="zh-CN" dirty="0">
                <a:latin typeface="Times New Roman" panose="02020603050405020304" pitchFamily="18" charset="0"/>
              </a:rPr>
              <a:t>T</a:t>
            </a:r>
            <a:endParaRPr lang="en-US" altLang="zh-CN" dirty="0">
              <a:latin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Text Box 2"/>
          <p:cNvSpPr txBox="1"/>
          <p:nvPr/>
        </p:nvSpPr>
        <p:spPr>
          <a:xfrm>
            <a:off x="446088" y="661988"/>
            <a:ext cx="6207125" cy="463550"/>
          </a:xfrm>
          <a:prstGeom prst="rect">
            <a:avLst/>
          </a:prstGeom>
          <a:noFill/>
          <a:ln w="9525">
            <a:noFill/>
          </a:ln>
        </p:spPr>
        <p:txBody>
          <a:bodyPr wrap="none" lIns="90000" tIns="46800" rIns="90000" bIns="46800">
            <a:spAutoFit/>
          </a:bodyPr>
          <a:p>
            <a:pPr eaLnBrk="1" hangingPunct="1"/>
            <a:r>
              <a:rPr lang="en-US" altLang="zh-CN" sz="2400" dirty="0">
                <a:solidFill>
                  <a:srgbClr val="0000FF"/>
                </a:solidFill>
                <a:latin typeface="Times New Roman" panose="02020603050405020304" pitchFamily="18" charset="0"/>
              </a:rPr>
              <a:t>2</a:t>
            </a:r>
            <a:r>
              <a:rPr lang="zh-CN" altLang="en-US" sz="2400" dirty="0">
                <a:solidFill>
                  <a:srgbClr val="0000FF"/>
                </a:solidFill>
                <a:latin typeface="Times New Roman" panose="02020603050405020304" pitchFamily="18" charset="0"/>
              </a:rPr>
              <a:t>、广度优先搜索</a:t>
            </a:r>
            <a:r>
              <a:rPr lang="en-US" altLang="zh-CN" sz="2400" dirty="0">
                <a:solidFill>
                  <a:srgbClr val="0000FF"/>
                </a:solidFill>
                <a:latin typeface="Times New Roman" panose="02020603050405020304" pitchFamily="18" charset="0"/>
              </a:rPr>
              <a:t>BFS (Breadth-First  Search)</a:t>
            </a:r>
            <a:endParaRPr lang="en-US" altLang="zh-CN" sz="2400" dirty="0">
              <a:solidFill>
                <a:srgbClr val="0000FF"/>
              </a:solidFill>
              <a:latin typeface="Times New Roman" panose="02020603050405020304" pitchFamily="18" charset="0"/>
            </a:endParaRPr>
          </a:p>
        </p:txBody>
      </p:sp>
      <p:grpSp>
        <p:nvGrpSpPr>
          <p:cNvPr id="39939" name="Group 3"/>
          <p:cNvGrpSpPr/>
          <p:nvPr/>
        </p:nvGrpSpPr>
        <p:grpSpPr>
          <a:xfrm>
            <a:off x="700088" y="3248025"/>
            <a:ext cx="3109912" cy="2667000"/>
            <a:chOff x="310" y="2112"/>
            <a:chExt cx="1959" cy="1680"/>
          </a:xfrm>
        </p:grpSpPr>
        <p:grpSp>
          <p:nvGrpSpPr>
            <p:cNvPr id="39979" name="Group 4"/>
            <p:cNvGrpSpPr/>
            <p:nvPr/>
          </p:nvGrpSpPr>
          <p:grpSpPr>
            <a:xfrm>
              <a:off x="1104" y="2112"/>
              <a:ext cx="266" cy="255"/>
              <a:chOff x="900" y="2160"/>
              <a:chExt cx="266" cy="255"/>
            </a:xfrm>
          </p:grpSpPr>
          <p:sp>
            <p:nvSpPr>
              <p:cNvPr id="40011" name="Oval 5"/>
              <p:cNvSpPr/>
              <p:nvPr/>
            </p:nvSpPr>
            <p:spPr>
              <a:xfrm>
                <a:off x="912" y="2160"/>
                <a:ext cx="240" cy="240"/>
              </a:xfrm>
              <a:prstGeom prst="ellipse">
                <a:avLst/>
              </a:prstGeom>
              <a:noFill/>
              <a:ln w="28575" cap="flat" cmpd="sng">
                <a:solidFill>
                  <a:schemeClr val="tx1"/>
                </a:solidFill>
                <a:prstDash val="solid"/>
                <a:headEnd type="none" w="med" len="med"/>
                <a:tailEnd type="none" w="med" len="med"/>
              </a:ln>
            </p:spPr>
            <p:txBody>
              <a:bodyPr lIns="90000" tIns="46800" rIns="90000" bIns="46800" anchor="ctr" anchorCtr="0">
                <a:spAutoFit/>
              </a:bodyPr>
              <a:p>
                <a:pPr eaLnBrk="1" hangingPunct="1"/>
                <a:endParaRPr lang="zh-CN" altLang="en-US" dirty="0">
                  <a:latin typeface="Times New Roman" panose="02020603050405020304" pitchFamily="18" charset="0"/>
                </a:endParaRPr>
              </a:p>
            </p:txBody>
          </p:sp>
          <p:sp>
            <p:nvSpPr>
              <p:cNvPr id="40012" name="Text Box 6"/>
              <p:cNvSpPr txBox="1"/>
              <p:nvPr/>
            </p:nvSpPr>
            <p:spPr>
              <a:xfrm>
                <a:off x="900" y="2184"/>
                <a:ext cx="266" cy="231"/>
              </a:xfrm>
              <a:prstGeom prst="rect">
                <a:avLst/>
              </a:prstGeom>
              <a:noFill/>
              <a:ln w="28575">
                <a:noFill/>
              </a:ln>
            </p:spPr>
            <p:txBody>
              <a:bodyPr wrap="none" lIns="90000" tIns="46800" rIns="90000" bIns="46800">
                <a:spAutoFit/>
              </a:bodyPr>
              <a:p>
                <a:pPr algn="ctr" eaLnBrk="1" hangingPunct="1"/>
                <a:r>
                  <a:rPr lang="en-US" altLang="zh-CN" b="0" dirty="0">
                    <a:latin typeface="Times New Roman" panose="02020603050405020304" pitchFamily="18" charset="0"/>
                  </a:rPr>
                  <a:t>V</a:t>
                </a:r>
                <a:r>
                  <a:rPr lang="en-US" altLang="zh-CN" b="0" baseline="-25000" dirty="0">
                    <a:latin typeface="Times New Roman" panose="02020603050405020304" pitchFamily="18" charset="0"/>
                  </a:rPr>
                  <a:t>1</a:t>
                </a:r>
                <a:endParaRPr lang="en-US" altLang="zh-CN" b="0" baseline="-25000" dirty="0">
                  <a:latin typeface="Times New Roman" panose="02020603050405020304" pitchFamily="18" charset="0"/>
                </a:endParaRPr>
              </a:p>
            </p:txBody>
          </p:sp>
        </p:grpSp>
        <p:grpSp>
          <p:nvGrpSpPr>
            <p:cNvPr id="39980" name="Group 7"/>
            <p:cNvGrpSpPr/>
            <p:nvPr/>
          </p:nvGrpSpPr>
          <p:grpSpPr>
            <a:xfrm>
              <a:off x="528" y="2544"/>
              <a:ext cx="266" cy="255"/>
              <a:chOff x="900" y="2160"/>
              <a:chExt cx="266" cy="255"/>
            </a:xfrm>
          </p:grpSpPr>
          <p:sp>
            <p:nvSpPr>
              <p:cNvPr id="40009" name="Oval 8"/>
              <p:cNvSpPr/>
              <p:nvPr/>
            </p:nvSpPr>
            <p:spPr>
              <a:xfrm>
                <a:off x="912" y="2160"/>
                <a:ext cx="240" cy="240"/>
              </a:xfrm>
              <a:prstGeom prst="ellipse">
                <a:avLst/>
              </a:prstGeom>
              <a:noFill/>
              <a:ln w="28575" cap="flat" cmpd="sng">
                <a:solidFill>
                  <a:schemeClr val="tx1"/>
                </a:solidFill>
                <a:prstDash val="solid"/>
                <a:headEnd type="none" w="med" len="med"/>
                <a:tailEnd type="none" w="med" len="med"/>
              </a:ln>
            </p:spPr>
            <p:txBody>
              <a:bodyPr lIns="90000" tIns="46800" rIns="90000" bIns="46800" anchor="ctr" anchorCtr="0">
                <a:spAutoFit/>
              </a:bodyPr>
              <a:p>
                <a:pPr eaLnBrk="1" hangingPunct="1"/>
                <a:endParaRPr lang="zh-CN" altLang="en-US" dirty="0">
                  <a:latin typeface="Times New Roman" panose="02020603050405020304" pitchFamily="18" charset="0"/>
                </a:endParaRPr>
              </a:p>
            </p:txBody>
          </p:sp>
          <p:sp>
            <p:nvSpPr>
              <p:cNvPr id="40010" name="Text Box 9"/>
              <p:cNvSpPr txBox="1"/>
              <p:nvPr/>
            </p:nvSpPr>
            <p:spPr>
              <a:xfrm>
                <a:off x="900" y="2184"/>
                <a:ext cx="266" cy="231"/>
              </a:xfrm>
              <a:prstGeom prst="rect">
                <a:avLst/>
              </a:prstGeom>
              <a:noFill/>
              <a:ln w="28575">
                <a:noFill/>
              </a:ln>
            </p:spPr>
            <p:txBody>
              <a:bodyPr wrap="none" lIns="90000" tIns="46800" rIns="90000" bIns="46800">
                <a:spAutoFit/>
              </a:bodyPr>
              <a:p>
                <a:pPr algn="ctr" eaLnBrk="1" hangingPunct="1"/>
                <a:r>
                  <a:rPr lang="en-US" altLang="zh-CN" b="0" dirty="0">
                    <a:latin typeface="Times New Roman" panose="02020603050405020304" pitchFamily="18" charset="0"/>
                  </a:rPr>
                  <a:t>V</a:t>
                </a:r>
                <a:r>
                  <a:rPr lang="en-US" altLang="zh-CN" b="0" baseline="-25000" dirty="0">
                    <a:latin typeface="Times New Roman" panose="02020603050405020304" pitchFamily="18" charset="0"/>
                  </a:rPr>
                  <a:t>2</a:t>
                </a:r>
                <a:endParaRPr lang="en-US" altLang="zh-CN" b="0" baseline="-25000" dirty="0">
                  <a:latin typeface="Times New Roman" panose="02020603050405020304" pitchFamily="18" charset="0"/>
                </a:endParaRPr>
              </a:p>
            </p:txBody>
          </p:sp>
        </p:grpSp>
        <p:grpSp>
          <p:nvGrpSpPr>
            <p:cNvPr id="39981" name="Group 10"/>
            <p:cNvGrpSpPr/>
            <p:nvPr/>
          </p:nvGrpSpPr>
          <p:grpSpPr>
            <a:xfrm>
              <a:off x="1654" y="2544"/>
              <a:ext cx="266" cy="255"/>
              <a:chOff x="900" y="2160"/>
              <a:chExt cx="266" cy="255"/>
            </a:xfrm>
          </p:grpSpPr>
          <p:sp>
            <p:nvSpPr>
              <p:cNvPr id="40007" name="Oval 11"/>
              <p:cNvSpPr/>
              <p:nvPr/>
            </p:nvSpPr>
            <p:spPr>
              <a:xfrm>
                <a:off x="912" y="2160"/>
                <a:ext cx="240" cy="240"/>
              </a:xfrm>
              <a:prstGeom prst="ellipse">
                <a:avLst/>
              </a:prstGeom>
              <a:noFill/>
              <a:ln w="28575" cap="flat" cmpd="sng">
                <a:solidFill>
                  <a:schemeClr val="tx1"/>
                </a:solidFill>
                <a:prstDash val="solid"/>
                <a:headEnd type="none" w="med" len="med"/>
                <a:tailEnd type="none" w="med" len="med"/>
              </a:ln>
            </p:spPr>
            <p:txBody>
              <a:bodyPr lIns="90000" tIns="46800" rIns="90000" bIns="46800" anchor="ctr" anchorCtr="0">
                <a:spAutoFit/>
              </a:bodyPr>
              <a:p>
                <a:pPr eaLnBrk="1" hangingPunct="1"/>
                <a:endParaRPr lang="zh-CN" altLang="en-US" dirty="0">
                  <a:latin typeface="Times New Roman" panose="02020603050405020304" pitchFamily="18" charset="0"/>
                </a:endParaRPr>
              </a:p>
            </p:txBody>
          </p:sp>
          <p:sp>
            <p:nvSpPr>
              <p:cNvPr id="40008" name="Text Box 12"/>
              <p:cNvSpPr txBox="1"/>
              <p:nvPr/>
            </p:nvSpPr>
            <p:spPr>
              <a:xfrm>
                <a:off x="900" y="2184"/>
                <a:ext cx="266" cy="231"/>
              </a:xfrm>
              <a:prstGeom prst="rect">
                <a:avLst/>
              </a:prstGeom>
              <a:noFill/>
              <a:ln w="28575">
                <a:noFill/>
              </a:ln>
            </p:spPr>
            <p:txBody>
              <a:bodyPr wrap="none" lIns="90000" tIns="46800" rIns="90000" bIns="46800">
                <a:spAutoFit/>
              </a:bodyPr>
              <a:p>
                <a:pPr algn="ctr" eaLnBrk="1" hangingPunct="1"/>
                <a:r>
                  <a:rPr lang="en-US" altLang="zh-CN" b="0" dirty="0">
                    <a:latin typeface="Times New Roman" panose="02020603050405020304" pitchFamily="18" charset="0"/>
                  </a:rPr>
                  <a:t>V</a:t>
                </a:r>
                <a:r>
                  <a:rPr lang="en-US" altLang="zh-CN" b="0" baseline="-25000" dirty="0">
                    <a:latin typeface="Times New Roman" panose="02020603050405020304" pitchFamily="18" charset="0"/>
                  </a:rPr>
                  <a:t>3</a:t>
                </a:r>
                <a:endParaRPr lang="en-US" altLang="zh-CN" b="0" baseline="-25000" dirty="0">
                  <a:latin typeface="Times New Roman" panose="02020603050405020304" pitchFamily="18" charset="0"/>
                </a:endParaRPr>
              </a:p>
            </p:txBody>
          </p:sp>
        </p:grpSp>
        <p:grpSp>
          <p:nvGrpSpPr>
            <p:cNvPr id="39982" name="Group 13"/>
            <p:cNvGrpSpPr/>
            <p:nvPr/>
          </p:nvGrpSpPr>
          <p:grpSpPr>
            <a:xfrm>
              <a:off x="310" y="3072"/>
              <a:ext cx="266" cy="255"/>
              <a:chOff x="900" y="2160"/>
              <a:chExt cx="266" cy="255"/>
            </a:xfrm>
          </p:grpSpPr>
          <p:sp>
            <p:nvSpPr>
              <p:cNvPr id="40005" name="Oval 14"/>
              <p:cNvSpPr/>
              <p:nvPr/>
            </p:nvSpPr>
            <p:spPr>
              <a:xfrm>
                <a:off x="912" y="2160"/>
                <a:ext cx="240" cy="240"/>
              </a:xfrm>
              <a:prstGeom prst="ellipse">
                <a:avLst/>
              </a:prstGeom>
              <a:noFill/>
              <a:ln w="28575" cap="flat" cmpd="sng">
                <a:solidFill>
                  <a:schemeClr val="tx1"/>
                </a:solidFill>
                <a:prstDash val="solid"/>
                <a:headEnd type="none" w="med" len="med"/>
                <a:tailEnd type="none" w="med" len="med"/>
              </a:ln>
            </p:spPr>
            <p:txBody>
              <a:bodyPr lIns="90000" tIns="46800" rIns="90000" bIns="46800" anchor="ctr" anchorCtr="0">
                <a:spAutoFit/>
              </a:bodyPr>
              <a:p>
                <a:pPr eaLnBrk="1" hangingPunct="1"/>
                <a:endParaRPr lang="zh-CN" altLang="en-US" dirty="0">
                  <a:latin typeface="Times New Roman" panose="02020603050405020304" pitchFamily="18" charset="0"/>
                </a:endParaRPr>
              </a:p>
            </p:txBody>
          </p:sp>
          <p:sp>
            <p:nvSpPr>
              <p:cNvPr id="40006" name="Text Box 15"/>
              <p:cNvSpPr txBox="1"/>
              <p:nvPr/>
            </p:nvSpPr>
            <p:spPr>
              <a:xfrm>
                <a:off x="900" y="2184"/>
                <a:ext cx="266" cy="231"/>
              </a:xfrm>
              <a:prstGeom prst="rect">
                <a:avLst/>
              </a:prstGeom>
              <a:noFill/>
              <a:ln w="28575">
                <a:noFill/>
              </a:ln>
            </p:spPr>
            <p:txBody>
              <a:bodyPr wrap="none" lIns="90000" tIns="46800" rIns="90000" bIns="46800">
                <a:spAutoFit/>
              </a:bodyPr>
              <a:p>
                <a:pPr algn="ctr" eaLnBrk="1" hangingPunct="1"/>
                <a:r>
                  <a:rPr lang="en-US" altLang="zh-CN" b="0" dirty="0">
                    <a:latin typeface="Times New Roman" panose="02020603050405020304" pitchFamily="18" charset="0"/>
                  </a:rPr>
                  <a:t>V</a:t>
                </a:r>
                <a:r>
                  <a:rPr lang="en-US" altLang="zh-CN" b="0" baseline="-25000" dirty="0">
                    <a:latin typeface="Times New Roman" panose="02020603050405020304" pitchFamily="18" charset="0"/>
                  </a:rPr>
                  <a:t>4</a:t>
                </a:r>
                <a:endParaRPr lang="en-US" altLang="zh-CN" b="0" baseline="-25000" dirty="0">
                  <a:latin typeface="Times New Roman" panose="02020603050405020304" pitchFamily="18" charset="0"/>
                </a:endParaRPr>
              </a:p>
            </p:txBody>
          </p:sp>
        </p:grpSp>
        <p:grpSp>
          <p:nvGrpSpPr>
            <p:cNvPr id="39983" name="Group 16"/>
            <p:cNvGrpSpPr/>
            <p:nvPr/>
          </p:nvGrpSpPr>
          <p:grpSpPr>
            <a:xfrm>
              <a:off x="816" y="3072"/>
              <a:ext cx="266" cy="255"/>
              <a:chOff x="900" y="2160"/>
              <a:chExt cx="266" cy="255"/>
            </a:xfrm>
          </p:grpSpPr>
          <p:sp>
            <p:nvSpPr>
              <p:cNvPr id="40003" name="Oval 17"/>
              <p:cNvSpPr/>
              <p:nvPr/>
            </p:nvSpPr>
            <p:spPr>
              <a:xfrm>
                <a:off x="912" y="2160"/>
                <a:ext cx="240" cy="240"/>
              </a:xfrm>
              <a:prstGeom prst="ellipse">
                <a:avLst/>
              </a:prstGeom>
              <a:noFill/>
              <a:ln w="28575" cap="flat" cmpd="sng">
                <a:solidFill>
                  <a:schemeClr val="tx1"/>
                </a:solidFill>
                <a:prstDash val="solid"/>
                <a:headEnd type="none" w="med" len="med"/>
                <a:tailEnd type="none" w="med" len="med"/>
              </a:ln>
            </p:spPr>
            <p:txBody>
              <a:bodyPr lIns="90000" tIns="46800" rIns="90000" bIns="46800" anchor="ctr" anchorCtr="0">
                <a:spAutoFit/>
              </a:bodyPr>
              <a:p>
                <a:pPr eaLnBrk="1" hangingPunct="1"/>
                <a:endParaRPr lang="zh-CN" altLang="en-US" dirty="0">
                  <a:latin typeface="Times New Roman" panose="02020603050405020304" pitchFamily="18" charset="0"/>
                </a:endParaRPr>
              </a:p>
            </p:txBody>
          </p:sp>
          <p:sp>
            <p:nvSpPr>
              <p:cNvPr id="40004" name="Text Box 18"/>
              <p:cNvSpPr txBox="1"/>
              <p:nvPr/>
            </p:nvSpPr>
            <p:spPr>
              <a:xfrm>
                <a:off x="900" y="2184"/>
                <a:ext cx="266" cy="231"/>
              </a:xfrm>
              <a:prstGeom prst="rect">
                <a:avLst/>
              </a:prstGeom>
              <a:noFill/>
              <a:ln w="28575">
                <a:noFill/>
              </a:ln>
            </p:spPr>
            <p:txBody>
              <a:bodyPr wrap="none" lIns="90000" tIns="46800" rIns="90000" bIns="46800">
                <a:spAutoFit/>
              </a:bodyPr>
              <a:p>
                <a:pPr algn="ctr" eaLnBrk="1" hangingPunct="1"/>
                <a:r>
                  <a:rPr lang="en-US" altLang="zh-CN" b="0" dirty="0">
                    <a:latin typeface="Times New Roman" panose="02020603050405020304" pitchFamily="18" charset="0"/>
                  </a:rPr>
                  <a:t>V</a:t>
                </a:r>
                <a:r>
                  <a:rPr lang="en-US" altLang="zh-CN" b="0" baseline="-25000" dirty="0">
                    <a:latin typeface="Times New Roman" panose="02020603050405020304" pitchFamily="18" charset="0"/>
                  </a:rPr>
                  <a:t>5</a:t>
                </a:r>
                <a:endParaRPr lang="en-US" altLang="zh-CN" b="0" baseline="-25000" dirty="0">
                  <a:latin typeface="Times New Roman" panose="02020603050405020304" pitchFamily="18" charset="0"/>
                </a:endParaRPr>
              </a:p>
            </p:txBody>
          </p:sp>
        </p:grpSp>
        <p:grpSp>
          <p:nvGrpSpPr>
            <p:cNvPr id="39984" name="Group 19"/>
            <p:cNvGrpSpPr/>
            <p:nvPr/>
          </p:nvGrpSpPr>
          <p:grpSpPr>
            <a:xfrm>
              <a:off x="1436" y="3072"/>
              <a:ext cx="266" cy="255"/>
              <a:chOff x="900" y="2160"/>
              <a:chExt cx="266" cy="255"/>
            </a:xfrm>
          </p:grpSpPr>
          <p:sp>
            <p:nvSpPr>
              <p:cNvPr id="40001" name="Oval 20"/>
              <p:cNvSpPr/>
              <p:nvPr/>
            </p:nvSpPr>
            <p:spPr>
              <a:xfrm>
                <a:off x="912" y="2160"/>
                <a:ext cx="240" cy="240"/>
              </a:xfrm>
              <a:prstGeom prst="ellipse">
                <a:avLst/>
              </a:prstGeom>
              <a:noFill/>
              <a:ln w="28575" cap="flat" cmpd="sng">
                <a:solidFill>
                  <a:schemeClr val="tx1"/>
                </a:solidFill>
                <a:prstDash val="solid"/>
                <a:headEnd type="none" w="med" len="med"/>
                <a:tailEnd type="none" w="med" len="med"/>
              </a:ln>
            </p:spPr>
            <p:txBody>
              <a:bodyPr lIns="90000" tIns="46800" rIns="90000" bIns="46800" anchor="ctr" anchorCtr="0">
                <a:spAutoFit/>
              </a:bodyPr>
              <a:p>
                <a:pPr eaLnBrk="1" hangingPunct="1"/>
                <a:endParaRPr lang="zh-CN" altLang="en-US" dirty="0">
                  <a:latin typeface="Times New Roman" panose="02020603050405020304" pitchFamily="18" charset="0"/>
                </a:endParaRPr>
              </a:p>
            </p:txBody>
          </p:sp>
          <p:sp>
            <p:nvSpPr>
              <p:cNvPr id="40002" name="Text Box 21"/>
              <p:cNvSpPr txBox="1"/>
              <p:nvPr/>
            </p:nvSpPr>
            <p:spPr>
              <a:xfrm>
                <a:off x="900" y="2184"/>
                <a:ext cx="266" cy="231"/>
              </a:xfrm>
              <a:prstGeom prst="rect">
                <a:avLst/>
              </a:prstGeom>
              <a:noFill/>
              <a:ln w="28575">
                <a:noFill/>
              </a:ln>
            </p:spPr>
            <p:txBody>
              <a:bodyPr wrap="none" lIns="90000" tIns="46800" rIns="90000" bIns="46800">
                <a:spAutoFit/>
              </a:bodyPr>
              <a:p>
                <a:pPr algn="ctr" eaLnBrk="1" hangingPunct="1"/>
                <a:r>
                  <a:rPr lang="en-US" altLang="zh-CN" b="0" dirty="0">
                    <a:latin typeface="Times New Roman" panose="02020603050405020304" pitchFamily="18" charset="0"/>
                  </a:rPr>
                  <a:t>V</a:t>
                </a:r>
                <a:r>
                  <a:rPr lang="en-US" altLang="zh-CN" b="0" baseline="-25000" dirty="0">
                    <a:latin typeface="Times New Roman" panose="02020603050405020304" pitchFamily="18" charset="0"/>
                  </a:rPr>
                  <a:t>6</a:t>
                </a:r>
                <a:endParaRPr lang="en-US" altLang="zh-CN" b="0" baseline="-25000" dirty="0">
                  <a:latin typeface="Times New Roman" panose="02020603050405020304" pitchFamily="18" charset="0"/>
                </a:endParaRPr>
              </a:p>
            </p:txBody>
          </p:sp>
        </p:grpSp>
        <p:grpSp>
          <p:nvGrpSpPr>
            <p:cNvPr id="39985" name="Group 22"/>
            <p:cNvGrpSpPr/>
            <p:nvPr/>
          </p:nvGrpSpPr>
          <p:grpSpPr>
            <a:xfrm>
              <a:off x="1942" y="3072"/>
              <a:ext cx="266" cy="255"/>
              <a:chOff x="900" y="2160"/>
              <a:chExt cx="266" cy="255"/>
            </a:xfrm>
          </p:grpSpPr>
          <p:sp>
            <p:nvSpPr>
              <p:cNvPr id="39999" name="Oval 23"/>
              <p:cNvSpPr/>
              <p:nvPr/>
            </p:nvSpPr>
            <p:spPr>
              <a:xfrm>
                <a:off x="912" y="2160"/>
                <a:ext cx="240" cy="240"/>
              </a:xfrm>
              <a:prstGeom prst="ellipse">
                <a:avLst/>
              </a:prstGeom>
              <a:noFill/>
              <a:ln w="28575" cap="flat" cmpd="sng">
                <a:solidFill>
                  <a:schemeClr val="tx1"/>
                </a:solidFill>
                <a:prstDash val="solid"/>
                <a:headEnd type="none" w="med" len="med"/>
                <a:tailEnd type="none" w="med" len="med"/>
              </a:ln>
            </p:spPr>
            <p:txBody>
              <a:bodyPr lIns="90000" tIns="46800" rIns="90000" bIns="46800" anchor="ctr" anchorCtr="0">
                <a:spAutoFit/>
              </a:bodyPr>
              <a:p>
                <a:pPr eaLnBrk="1" hangingPunct="1"/>
                <a:endParaRPr lang="zh-CN" altLang="en-US" dirty="0">
                  <a:latin typeface="Times New Roman" panose="02020603050405020304" pitchFamily="18" charset="0"/>
                </a:endParaRPr>
              </a:p>
            </p:txBody>
          </p:sp>
          <p:sp>
            <p:nvSpPr>
              <p:cNvPr id="40000" name="Text Box 24"/>
              <p:cNvSpPr txBox="1"/>
              <p:nvPr/>
            </p:nvSpPr>
            <p:spPr>
              <a:xfrm>
                <a:off x="900" y="2184"/>
                <a:ext cx="266" cy="231"/>
              </a:xfrm>
              <a:prstGeom prst="rect">
                <a:avLst/>
              </a:prstGeom>
              <a:noFill/>
              <a:ln w="28575">
                <a:noFill/>
              </a:ln>
            </p:spPr>
            <p:txBody>
              <a:bodyPr wrap="none" lIns="90000" tIns="46800" rIns="90000" bIns="46800">
                <a:spAutoFit/>
              </a:bodyPr>
              <a:p>
                <a:pPr algn="ctr" eaLnBrk="1" hangingPunct="1"/>
                <a:r>
                  <a:rPr lang="en-US" altLang="zh-CN" b="0" dirty="0">
                    <a:latin typeface="Times New Roman" panose="02020603050405020304" pitchFamily="18" charset="0"/>
                  </a:rPr>
                  <a:t>V</a:t>
                </a:r>
                <a:r>
                  <a:rPr lang="en-US" altLang="zh-CN" b="0" baseline="-25000" dirty="0">
                    <a:latin typeface="Times New Roman" panose="02020603050405020304" pitchFamily="18" charset="0"/>
                  </a:rPr>
                  <a:t>7</a:t>
                </a:r>
                <a:endParaRPr lang="en-US" altLang="zh-CN" b="0" baseline="-25000" dirty="0">
                  <a:latin typeface="Times New Roman" panose="02020603050405020304" pitchFamily="18" charset="0"/>
                </a:endParaRPr>
              </a:p>
            </p:txBody>
          </p:sp>
        </p:grpSp>
        <p:grpSp>
          <p:nvGrpSpPr>
            <p:cNvPr id="39986" name="Group 25"/>
            <p:cNvGrpSpPr/>
            <p:nvPr/>
          </p:nvGrpSpPr>
          <p:grpSpPr>
            <a:xfrm>
              <a:off x="944" y="3537"/>
              <a:ext cx="266" cy="255"/>
              <a:chOff x="900" y="2160"/>
              <a:chExt cx="266" cy="255"/>
            </a:xfrm>
          </p:grpSpPr>
          <p:sp>
            <p:nvSpPr>
              <p:cNvPr id="39997" name="Oval 26"/>
              <p:cNvSpPr/>
              <p:nvPr/>
            </p:nvSpPr>
            <p:spPr>
              <a:xfrm>
                <a:off x="912" y="2160"/>
                <a:ext cx="240" cy="240"/>
              </a:xfrm>
              <a:prstGeom prst="ellipse">
                <a:avLst/>
              </a:prstGeom>
              <a:noFill/>
              <a:ln w="28575" cap="flat" cmpd="sng">
                <a:solidFill>
                  <a:schemeClr val="tx1"/>
                </a:solidFill>
                <a:prstDash val="solid"/>
                <a:headEnd type="none" w="med" len="med"/>
                <a:tailEnd type="none" w="med" len="med"/>
              </a:ln>
            </p:spPr>
            <p:txBody>
              <a:bodyPr lIns="90000" tIns="46800" rIns="90000" bIns="46800" anchor="ctr" anchorCtr="0">
                <a:spAutoFit/>
              </a:bodyPr>
              <a:p>
                <a:pPr eaLnBrk="1" hangingPunct="1"/>
                <a:endParaRPr lang="zh-CN" altLang="en-US" dirty="0">
                  <a:latin typeface="Times New Roman" panose="02020603050405020304" pitchFamily="18" charset="0"/>
                </a:endParaRPr>
              </a:p>
            </p:txBody>
          </p:sp>
          <p:sp>
            <p:nvSpPr>
              <p:cNvPr id="39998" name="Text Box 27"/>
              <p:cNvSpPr txBox="1"/>
              <p:nvPr/>
            </p:nvSpPr>
            <p:spPr>
              <a:xfrm>
                <a:off x="900" y="2184"/>
                <a:ext cx="266" cy="231"/>
              </a:xfrm>
              <a:prstGeom prst="rect">
                <a:avLst/>
              </a:prstGeom>
              <a:noFill/>
              <a:ln w="28575">
                <a:noFill/>
              </a:ln>
            </p:spPr>
            <p:txBody>
              <a:bodyPr wrap="none" lIns="90000" tIns="46800" rIns="90000" bIns="46800">
                <a:spAutoFit/>
              </a:bodyPr>
              <a:p>
                <a:pPr algn="ctr" eaLnBrk="1" hangingPunct="1"/>
                <a:r>
                  <a:rPr lang="en-US" altLang="zh-CN" b="0" dirty="0">
                    <a:latin typeface="Times New Roman" panose="02020603050405020304" pitchFamily="18" charset="0"/>
                  </a:rPr>
                  <a:t>V</a:t>
                </a:r>
                <a:r>
                  <a:rPr lang="en-US" altLang="zh-CN" b="0" baseline="-25000" dirty="0">
                    <a:latin typeface="Times New Roman" panose="02020603050405020304" pitchFamily="18" charset="0"/>
                  </a:rPr>
                  <a:t>8</a:t>
                </a:r>
                <a:endParaRPr lang="en-US" altLang="zh-CN" b="0" baseline="-25000" dirty="0">
                  <a:latin typeface="Times New Roman" panose="02020603050405020304" pitchFamily="18" charset="0"/>
                </a:endParaRPr>
              </a:p>
            </p:txBody>
          </p:sp>
        </p:grpSp>
        <p:sp>
          <p:nvSpPr>
            <p:cNvPr id="39987" name="Line 28"/>
            <p:cNvSpPr/>
            <p:nvPr/>
          </p:nvSpPr>
          <p:spPr>
            <a:xfrm>
              <a:off x="1344" y="2304"/>
              <a:ext cx="384" cy="240"/>
            </a:xfrm>
            <a:prstGeom prst="line">
              <a:avLst/>
            </a:prstGeom>
            <a:ln w="28575" cap="flat" cmpd="sng">
              <a:solidFill>
                <a:schemeClr val="tx1"/>
              </a:solidFill>
              <a:prstDash val="solid"/>
              <a:headEnd type="none" w="med" len="med"/>
              <a:tailEnd type="none" w="med" len="med"/>
            </a:ln>
          </p:spPr>
        </p:sp>
        <p:sp>
          <p:nvSpPr>
            <p:cNvPr id="39988" name="Line 29"/>
            <p:cNvSpPr/>
            <p:nvPr/>
          </p:nvSpPr>
          <p:spPr>
            <a:xfrm flipH="1">
              <a:off x="768" y="2304"/>
              <a:ext cx="384" cy="288"/>
            </a:xfrm>
            <a:prstGeom prst="line">
              <a:avLst/>
            </a:prstGeom>
            <a:ln w="28575" cap="flat" cmpd="sng">
              <a:solidFill>
                <a:schemeClr val="tx1"/>
              </a:solidFill>
              <a:prstDash val="solid"/>
              <a:headEnd type="none" w="med" len="med"/>
              <a:tailEnd type="none" w="med" len="med"/>
            </a:ln>
          </p:spPr>
        </p:sp>
        <p:sp>
          <p:nvSpPr>
            <p:cNvPr id="39989" name="Line 30"/>
            <p:cNvSpPr/>
            <p:nvPr/>
          </p:nvSpPr>
          <p:spPr>
            <a:xfrm flipH="1">
              <a:off x="1584" y="2784"/>
              <a:ext cx="192" cy="288"/>
            </a:xfrm>
            <a:prstGeom prst="line">
              <a:avLst/>
            </a:prstGeom>
            <a:ln w="28575" cap="flat" cmpd="sng">
              <a:solidFill>
                <a:schemeClr val="tx1"/>
              </a:solidFill>
              <a:prstDash val="solid"/>
              <a:headEnd type="none" w="med" len="med"/>
              <a:tailEnd type="none" w="med" len="med"/>
            </a:ln>
          </p:spPr>
        </p:sp>
        <p:sp>
          <p:nvSpPr>
            <p:cNvPr id="39990" name="Line 31"/>
            <p:cNvSpPr/>
            <p:nvPr/>
          </p:nvSpPr>
          <p:spPr>
            <a:xfrm>
              <a:off x="1824" y="2784"/>
              <a:ext cx="192" cy="288"/>
            </a:xfrm>
            <a:prstGeom prst="line">
              <a:avLst/>
            </a:prstGeom>
            <a:ln w="28575" cap="flat" cmpd="sng">
              <a:solidFill>
                <a:schemeClr val="tx1"/>
              </a:solidFill>
              <a:prstDash val="solid"/>
              <a:headEnd type="none" w="med" len="med"/>
              <a:tailEnd type="none" w="med" len="med"/>
            </a:ln>
          </p:spPr>
        </p:sp>
        <p:sp>
          <p:nvSpPr>
            <p:cNvPr id="39991" name="Line 32"/>
            <p:cNvSpPr/>
            <p:nvPr/>
          </p:nvSpPr>
          <p:spPr>
            <a:xfrm>
              <a:off x="720" y="2784"/>
              <a:ext cx="192" cy="288"/>
            </a:xfrm>
            <a:prstGeom prst="line">
              <a:avLst/>
            </a:prstGeom>
            <a:ln w="28575" cap="flat" cmpd="sng">
              <a:solidFill>
                <a:schemeClr val="tx1"/>
              </a:solidFill>
              <a:prstDash val="solid"/>
              <a:headEnd type="none" w="med" len="med"/>
              <a:tailEnd type="none" w="med" len="med"/>
            </a:ln>
          </p:spPr>
        </p:sp>
        <p:sp>
          <p:nvSpPr>
            <p:cNvPr id="39992" name="Line 33"/>
            <p:cNvSpPr/>
            <p:nvPr/>
          </p:nvSpPr>
          <p:spPr>
            <a:xfrm flipH="1">
              <a:off x="480" y="2784"/>
              <a:ext cx="144" cy="288"/>
            </a:xfrm>
            <a:prstGeom prst="line">
              <a:avLst/>
            </a:prstGeom>
            <a:ln w="28575" cap="flat" cmpd="sng">
              <a:solidFill>
                <a:schemeClr val="tx1"/>
              </a:solidFill>
              <a:prstDash val="solid"/>
              <a:headEnd type="none" w="med" len="med"/>
              <a:tailEnd type="none" w="med" len="med"/>
            </a:ln>
          </p:spPr>
        </p:sp>
        <p:sp>
          <p:nvSpPr>
            <p:cNvPr id="39993" name="Line 34"/>
            <p:cNvSpPr/>
            <p:nvPr/>
          </p:nvSpPr>
          <p:spPr>
            <a:xfrm>
              <a:off x="960" y="3312"/>
              <a:ext cx="96" cy="240"/>
            </a:xfrm>
            <a:prstGeom prst="line">
              <a:avLst/>
            </a:prstGeom>
            <a:ln w="28575" cap="flat" cmpd="sng">
              <a:solidFill>
                <a:schemeClr val="tx1"/>
              </a:solidFill>
              <a:prstDash val="solid"/>
              <a:headEnd type="none" w="med" len="med"/>
              <a:tailEnd type="none" w="med" len="med"/>
            </a:ln>
          </p:spPr>
        </p:sp>
        <p:sp>
          <p:nvSpPr>
            <p:cNvPr id="39994" name="Line 35"/>
            <p:cNvSpPr/>
            <p:nvPr/>
          </p:nvSpPr>
          <p:spPr>
            <a:xfrm>
              <a:off x="432" y="3312"/>
              <a:ext cx="528" cy="288"/>
            </a:xfrm>
            <a:prstGeom prst="line">
              <a:avLst/>
            </a:prstGeom>
            <a:ln w="28575" cap="flat" cmpd="sng">
              <a:solidFill>
                <a:schemeClr val="tx1"/>
              </a:solidFill>
              <a:prstDash val="solid"/>
              <a:headEnd type="none" w="med" len="med"/>
              <a:tailEnd type="none" w="med" len="med"/>
            </a:ln>
          </p:spPr>
        </p:sp>
        <p:sp>
          <p:nvSpPr>
            <p:cNvPr id="39995" name="Line 36"/>
            <p:cNvSpPr/>
            <p:nvPr/>
          </p:nvSpPr>
          <p:spPr>
            <a:xfrm>
              <a:off x="1680" y="3216"/>
              <a:ext cx="288" cy="0"/>
            </a:xfrm>
            <a:prstGeom prst="line">
              <a:avLst/>
            </a:prstGeom>
            <a:ln w="28575" cap="flat" cmpd="sng">
              <a:solidFill>
                <a:schemeClr val="tx1"/>
              </a:solidFill>
              <a:prstDash val="solid"/>
              <a:headEnd type="none" w="med" len="med"/>
              <a:tailEnd type="none" w="med" len="med"/>
            </a:ln>
          </p:spPr>
        </p:sp>
        <p:sp>
          <p:nvSpPr>
            <p:cNvPr id="39996" name="Text Box 37"/>
            <p:cNvSpPr txBox="1"/>
            <p:nvPr/>
          </p:nvSpPr>
          <p:spPr>
            <a:xfrm>
              <a:off x="1344" y="3504"/>
              <a:ext cx="925" cy="288"/>
            </a:xfrm>
            <a:prstGeom prst="rect">
              <a:avLst/>
            </a:prstGeom>
            <a:noFill/>
            <a:ln w="28575">
              <a:noFill/>
            </a:ln>
          </p:spPr>
          <p:txBody>
            <a:bodyPr wrap="none" lIns="90000" tIns="46800" rIns="90000" bIns="46800">
              <a:spAutoFit/>
            </a:bodyPr>
            <a:p>
              <a:pPr eaLnBrk="1" hangingPunct="1"/>
              <a:r>
                <a:rPr lang="zh-CN" altLang="en-US" sz="2400" b="0" dirty="0">
                  <a:latin typeface="Times New Roman" panose="02020603050405020304" pitchFamily="18" charset="0"/>
                </a:rPr>
                <a:t>无向图</a:t>
              </a:r>
              <a:r>
                <a:rPr lang="en-US" altLang="zh-CN" sz="2400" b="0" dirty="0">
                  <a:latin typeface="Times New Roman" panose="02020603050405020304" pitchFamily="18" charset="0"/>
                </a:rPr>
                <a:t>G3</a:t>
              </a:r>
              <a:endParaRPr lang="en-US" altLang="zh-CN" sz="2400" b="0" dirty="0">
                <a:latin typeface="Times New Roman" panose="02020603050405020304" pitchFamily="18" charset="0"/>
              </a:endParaRPr>
            </a:p>
          </p:txBody>
        </p:sp>
      </p:grpSp>
      <p:grpSp>
        <p:nvGrpSpPr>
          <p:cNvPr id="39940" name="Group 38"/>
          <p:cNvGrpSpPr/>
          <p:nvPr/>
        </p:nvGrpSpPr>
        <p:grpSpPr>
          <a:xfrm>
            <a:off x="5043488" y="3248025"/>
            <a:ext cx="3740150" cy="2667000"/>
            <a:chOff x="3177" y="1920"/>
            <a:chExt cx="2356" cy="1680"/>
          </a:xfrm>
        </p:grpSpPr>
        <p:grpSp>
          <p:nvGrpSpPr>
            <p:cNvPr id="39944" name="Group 39"/>
            <p:cNvGrpSpPr/>
            <p:nvPr/>
          </p:nvGrpSpPr>
          <p:grpSpPr>
            <a:xfrm>
              <a:off x="3971" y="1920"/>
              <a:ext cx="266" cy="255"/>
              <a:chOff x="900" y="2160"/>
              <a:chExt cx="266" cy="255"/>
            </a:xfrm>
          </p:grpSpPr>
          <p:sp>
            <p:nvSpPr>
              <p:cNvPr id="39977" name="Oval 40"/>
              <p:cNvSpPr/>
              <p:nvPr/>
            </p:nvSpPr>
            <p:spPr>
              <a:xfrm>
                <a:off x="912" y="2160"/>
                <a:ext cx="240" cy="240"/>
              </a:xfrm>
              <a:prstGeom prst="ellipse">
                <a:avLst/>
              </a:prstGeom>
              <a:noFill/>
              <a:ln w="28575" cap="flat" cmpd="sng">
                <a:solidFill>
                  <a:schemeClr val="tx1"/>
                </a:solidFill>
                <a:prstDash val="solid"/>
                <a:headEnd type="none" w="med" len="med"/>
                <a:tailEnd type="none" w="med" len="med"/>
              </a:ln>
            </p:spPr>
            <p:txBody>
              <a:bodyPr lIns="90000" tIns="46800" rIns="90000" bIns="46800" anchor="ctr" anchorCtr="0">
                <a:spAutoFit/>
              </a:bodyPr>
              <a:p>
                <a:pPr eaLnBrk="1" hangingPunct="1"/>
                <a:endParaRPr lang="zh-CN" altLang="en-US" dirty="0">
                  <a:latin typeface="Times New Roman" panose="02020603050405020304" pitchFamily="18" charset="0"/>
                </a:endParaRPr>
              </a:p>
            </p:txBody>
          </p:sp>
          <p:sp>
            <p:nvSpPr>
              <p:cNvPr id="39978" name="Text Box 41"/>
              <p:cNvSpPr txBox="1"/>
              <p:nvPr/>
            </p:nvSpPr>
            <p:spPr>
              <a:xfrm>
                <a:off x="900" y="2184"/>
                <a:ext cx="266" cy="231"/>
              </a:xfrm>
              <a:prstGeom prst="rect">
                <a:avLst/>
              </a:prstGeom>
              <a:noFill/>
              <a:ln w="28575">
                <a:noFill/>
              </a:ln>
            </p:spPr>
            <p:txBody>
              <a:bodyPr wrap="none" lIns="90000" tIns="46800" rIns="90000" bIns="46800">
                <a:spAutoFit/>
              </a:bodyPr>
              <a:p>
                <a:pPr algn="ctr" eaLnBrk="1" hangingPunct="1"/>
                <a:r>
                  <a:rPr lang="en-US" altLang="zh-CN" b="0" dirty="0">
                    <a:latin typeface="Times New Roman" panose="02020603050405020304" pitchFamily="18" charset="0"/>
                  </a:rPr>
                  <a:t>V</a:t>
                </a:r>
                <a:r>
                  <a:rPr lang="en-US" altLang="zh-CN" b="0" baseline="-25000" dirty="0">
                    <a:latin typeface="Times New Roman" panose="02020603050405020304" pitchFamily="18" charset="0"/>
                  </a:rPr>
                  <a:t>1</a:t>
                </a:r>
                <a:endParaRPr lang="en-US" altLang="zh-CN" b="0" baseline="-25000" dirty="0">
                  <a:latin typeface="Times New Roman" panose="02020603050405020304" pitchFamily="18" charset="0"/>
                </a:endParaRPr>
              </a:p>
            </p:txBody>
          </p:sp>
        </p:grpSp>
        <p:grpSp>
          <p:nvGrpSpPr>
            <p:cNvPr id="39945" name="Group 42"/>
            <p:cNvGrpSpPr/>
            <p:nvPr/>
          </p:nvGrpSpPr>
          <p:grpSpPr>
            <a:xfrm>
              <a:off x="3395" y="2352"/>
              <a:ext cx="266" cy="255"/>
              <a:chOff x="900" y="2160"/>
              <a:chExt cx="266" cy="255"/>
            </a:xfrm>
          </p:grpSpPr>
          <p:sp>
            <p:nvSpPr>
              <p:cNvPr id="39975" name="Oval 43"/>
              <p:cNvSpPr/>
              <p:nvPr/>
            </p:nvSpPr>
            <p:spPr>
              <a:xfrm>
                <a:off x="912" y="2160"/>
                <a:ext cx="240" cy="240"/>
              </a:xfrm>
              <a:prstGeom prst="ellipse">
                <a:avLst/>
              </a:prstGeom>
              <a:noFill/>
              <a:ln w="28575" cap="flat" cmpd="sng">
                <a:solidFill>
                  <a:schemeClr val="tx1"/>
                </a:solidFill>
                <a:prstDash val="solid"/>
                <a:headEnd type="none" w="med" len="med"/>
                <a:tailEnd type="none" w="med" len="med"/>
              </a:ln>
            </p:spPr>
            <p:txBody>
              <a:bodyPr lIns="90000" tIns="46800" rIns="90000" bIns="46800" anchor="ctr" anchorCtr="0">
                <a:spAutoFit/>
              </a:bodyPr>
              <a:p>
                <a:pPr eaLnBrk="1" hangingPunct="1"/>
                <a:endParaRPr lang="zh-CN" altLang="en-US" dirty="0">
                  <a:latin typeface="Times New Roman" panose="02020603050405020304" pitchFamily="18" charset="0"/>
                </a:endParaRPr>
              </a:p>
            </p:txBody>
          </p:sp>
          <p:sp>
            <p:nvSpPr>
              <p:cNvPr id="39976" name="Text Box 44"/>
              <p:cNvSpPr txBox="1"/>
              <p:nvPr/>
            </p:nvSpPr>
            <p:spPr>
              <a:xfrm>
                <a:off x="900" y="2184"/>
                <a:ext cx="266" cy="231"/>
              </a:xfrm>
              <a:prstGeom prst="rect">
                <a:avLst/>
              </a:prstGeom>
              <a:noFill/>
              <a:ln w="28575">
                <a:noFill/>
              </a:ln>
            </p:spPr>
            <p:txBody>
              <a:bodyPr wrap="none" lIns="90000" tIns="46800" rIns="90000" bIns="46800">
                <a:spAutoFit/>
              </a:bodyPr>
              <a:p>
                <a:pPr algn="ctr" eaLnBrk="1" hangingPunct="1"/>
                <a:r>
                  <a:rPr lang="en-US" altLang="zh-CN" b="0" dirty="0">
                    <a:latin typeface="Times New Roman" panose="02020603050405020304" pitchFamily="18" charset="0"/>
                  </a:rPr>
                  <a:t>V</a:t>
                </a:r>
                <a:r>
                  <a:rPr lang="en-US" altLang="zh-CN" b="0" baseline="-25000" dirty="0">
                    <a:latin typeface="Times New Roman" panose="02020603050405020304" pitchFamily="18" charset="0"/>
                  </a:rPr>
                  <a:t>2</a:t>
                </a:r>
                <a:endParaRPr lang="en-US" altLang="zh-CN" b="0" baseline="-25000" dirty="0">
                  <a:latin typeface="Times New Roman" panose="02020603050405020304" pitchFamily="18" charset="0"/>
                </a:endParaRPr>
              </a:p>
            </p:txBody>
          </p:sp>
        </p:grpSp>
        <p:grpSp>
          <p:nvGrpSpPr>
            <p:cNvPr id="39946" name="Group 45"/>
            <p:cNvGrpSpPr/>
            <p:nvPr/>
          </p:nvGrpSpPr>
          <p:grpSpPr>
            <a:xfrm>
              <a:off x="4521" y="2352"/>
              <a:ext cx="266" cy="255"/>
              <a:chOff x="900" y="2160"/>
              <a:chExt cx="266" cy="255"/>
            </a:xfrm>
          </p:grpSpPr>
          <p:sp>
            <p:nvSpPr>
              <p:cNvPr id="39973" name="Oval 46"/>
              <p:cNvSpPr/>
              <p:nvPr/>
            </p:nvSpPr>
            <p:spPr>
              <a:xfrm>
                <a:off x="912" y="2160"/>
                <a:ext cx="240" cy="240"/>
              </a:xfrm>
              <a:prstGeom prst="ellipse">
                <a:avLst/>
              </a:prstGeom>
              <a:noFill/>
              <a:ln w="28575" cap="flat" cmpd="sng">
                <a:solidFill>
                  <a:schemeClr val="tx1"/>
                </a:solidFill>
                <a:prstDash val="solid"/>
                <a:headEnd type="none" w="med" len="med"/>
                <a:tailEnd type="none" w="med" len="med"/>
              </a:ln>
            </p:spPr>
            <p:txBody>
              <a:bodyPr lIns="90000" tIns="46800" rIns="90000" bIns="46800" anchor="ctr" anchorCtr="0">
                <a:spAutoFit/>
              </a:bodyPr>
              <a:p>
                <a:pPr eaLnBrk="1" hangingPunct="1"/>
                <a:endParaRPr lang="zh-CN" altLang="en-US" dirty="0">
                  <a:latin typeface="Times New Roman" panose="02020603050405020304" pitchFamily="18" charset="0"/>
                </a:endParaRPr>
              </a:p>
            </p:txBody>
          </p:sp>
          <p:sp>
            <p:nvSpPr>
              <p:cNvPr id="39974" name="Text Box 47"/>
              <p:cNvSpPr txBox="1"/>
              <p:nvPr/>
            </p:nvSpPr>
            <p:spPr>
              <a:xfrm>
                <a:off x="900" y="2184"/>
                <a:ext cx="266" cy="231"/>
              </a:xfrm>
              <a:prstGeom prst="rect">
                <a:avLst/>
              </a:prstGeom>
              <a:noFill/>
              <a:ln w="28575">
                <a:noFill/>
              </a:ln>
            </p:spPr>
            <p:txBody>
              <a:bodyPr wrap="none" lIns="90000" tIns="46800" rIns="90000" bIns="46800">
                <a:spAutoFit/>
              </a:bodyPr>
              <a:p>
                <a:pPr algn="ctr" eaLnBrk="1" hangingPunct="1"/>
                <a:r>
                  <a:rPr lang="en-US" altLang="zh-CN" b="0" dirty="0">
                    <a:latin typeface="Times New Roman" panose="02020603050405020304" pitchFamily="18" charset="0"/>
                  </a:rPr>
                  <a:t>V</a:t>
                </a:r>
                <a:r>
                  <a:rPr lang="en-US" altLang="zh-CN" b="0" baseline="-25000" dirty="0">
                    <a:latin typeface="Times New Roman" panose="02020603050405020304" pitchFamily="18" charset="0"/>
                  </a:rPr>
                  <a:t>3</a:t>
                </a:r>
                <a:endParaRPr lang="en-US" altLang="zh-CN" b="0" baseline="-25000" dirty="0">
                  <a:latin typeface="Times New Roman" panose="02020603050405020304" pitchFamily="18" charset="0"/>
                </a:endParaRPr>
              </a:p>
            </p:txBody>
          </p:sp>
        </p:grpSp>
        <p:grpSp>
          <p:nvGrpSpPr>
            <p:cNvPr id="39947" name="Group 48"/>
            <p:cNvGrpSpPr/>
            <p:nvPr/>
          </p:nvGrpSpPr>
          <p:grpSpPr>
            <a:xfrm>
              <a:off x="3177" y="2880"/>
              <a:ext cx="266" cy="255"/>
              <a:chOff x="900" y="2160"/>
              <a:chExt cx="266" cy="255"/>
            </a:xfrm>
          </p:grpSpPr>
          <p:sp>
            <p:nvSpPr>
              <p:cNvPr id="39971" name="Oval 49"/>
              <p:cNvSpPr/>
              <p:nvPr/>
            </p:nvSpPr>
            <p:spPr>
              <a:xfrm>
                <a:off x="912" y="2160"/>
                <a:ext cx="240" cy="240"/>
              </a:xfrm>
              <a:prstGeom prst="ellipse">
                <a:avLst/>
              </a:prstGeom>
              <a:noFill/>
              <a:ln w="28575" cap="flat" cmpd="sng">
                <a:solidFill>
                  <a:schemeClr val="tx1"/>
                </a:solidFill>
                <a:prstDash val="solid"/>
                <a:headEnd type="none" w="med" len="med"/>
                <a:tailEnd type="none" w="med" len="med"/>
              </a:ln>
            </p:spPr>
            <p:txBody>
              <a:bodyPr lIns="90000" tIns="46800" rIns="90000" bIns="46800" anchor="ctr" anchorCtr="0">
                <a:spAutoFit/>
              </a:bodyPr>
              <a:p>
                <a:pPr eaLnBrk="1" hangingPunct="1"/>
                <a:endParaRPr lang="zh-CN" altLang="en-US" dirty="0">
                  <a:latin typeface="Times New Roman" panose="02020603050405020304" pitchFamily="18" charset="0"/>
                </a:endParaRPr>
              </a:p>
            </p:txBody>
          </p:sp>
          <p:sp>
            <p:nvSpPr>
              <p:cNvPr id="39972" name="Text Box 50"/>
              <p:cNvSpPr txBox="1"/>
              <p:nvPr/>
            </p:nvSpPr>
            <p:spPr>
              <a:xfrm>
                <a:off x="900" y="2184"/>
                <a:ext cx="266" cy="231"/>
              </a:xfrm>
              <a:prstGeom prst="rect">
                <a:avLst/>
              </a:prstGeom>
              <a:noFill/>
              <a:ln w="28575">
                <a:noFill/>
              </a:ln>
            </p:spPr>
            <p:txBody>
              <a:bodyPr wrap="none" lIns="90000" tIns="46800" rIns="90000" bIns="46800">
                <a:spAutoFit/>
              </a:bodyPr>
              <a:p>
                <a:pPr algn="ctr" eaLnBrk="1" hangingPunct="1"/>
                <a:r>
                  <a:rPr lang="en-US" altLang="zh-CN" b="0" dirty="0">
                    <a:latin typeface="Times New Roman" panose="02020603050405020304" pitchFamily="18" charset="0"/>
                  </a:rPr>
                  <a:t>V</a:t>
                </a:r>
                <a:r>
                  <a:rPr lang="en-US" altLang="zh-CN" b="0" baseline="-25000" dirty="0">
                    <a:latin typeface="Times New Roman" panose="02020603050405020304" pitchFamily="18" charset="0"/>
                  </a:rPr>
                  <a:t>4</a:t>
                </a:r>
                <a:endParaRPr lang="en-US" altLang="zh-CN" b="0" baseline="-25000" dirty="0">
                  <a:latin typeface="Times New Roman" panose="02020603050405020304" pitchFamily="18" charset="0"/>
                </a:endParaRPr>
              </a:p>
            </p:txBody>
          </p:sp>
        </p:grpSp>
        <p:grpSp>
          <p:nvGrpSpPr>
            <p:cNvPr id="39948" name="Group 51"/>
            <p:cNvGrpSpPr/>
            <p:nvPr/>
          </p:nvGrpSpPr>
          <p:grpSpPr>
            <a:xfrm>
              <a:off x="3683" y="2880"/>
              <a:ext cx="266" cy="255"/>
              <a:chOff x="900" y="2160"/>
              <a:chExt cx="266" cy="255"/>
            </a:xfrm>
          </p:grpSpPr>
          <p:sp>
            <p:nvSpPr>
              <p:cNvPr id="39969" name="Oval 52"/>
              <p:cNvSpPr/>
              <p:nvPr/>
            </p:nvSpPr>
            <p:spPr>
              <a:xfrm>
                <a:off x="912" y="2160"/>
                <a:ext cx="240" cy="240"/>
              </a:xfrm>
              <a:prstGeom prst="ellipse">
                <a:avLst/>
              </a:prstGeom>
              <a:noFill/>
              <a:ln w="28575" cap="flat" cmpd="sng">
                <a:solidFill>
                  <a:schemeClr val="tx1"/>
                </a:solidFill>
                <a:prstDash val="solid"/>
                <a:headEnd type="none" w="med" len="med"/>
                <a:tailEnd type="none" w="med" len="med"/>
              </a:ln>
            </p:spPr>
            <p:txBody>
              <a:bodyPr lIns="90000" tIns="46800" rIns="90000" bIns="46800" anchor="ctr" anchorCtr="0">
                <a:spAutoFit/>
              </a:bodyPr>
              <a:p>
                <a:pPr eaLnBrk="1" hangingPunct="1"/>
                <a:endParaRPr lang="zh-CN" altLang="en-US" dirty="0">
                  <a:latin typeface="Times New Roman" panose="02020603050405020304" pitchFamily="18" charset="0"/>
                </a:endParaRPr>
              </a:p>
            </p:txBody>
          </p:sp>
          <p:sp>
            <p:nvSpPr>
              <p:cNvPr id="39970" name="Text Box 53"/>
              <p:cNvSpPr txBox="1"/>
              <p:nvPr/>
            </p:nvSpPr>
            <p:spPr>
              <a:xfrm>
                <a:off x="900" y="2184"/>
                <a:ext cx="266" cy="231"/>
              </a:xfrm>
              <a:prstGeom prst="rect">
                <a:avLst/>
              </a:prstGeom>
              <a:noFill/>
              <a:ln w="28575">
                <a:noFill/>
              </a:ln>
            </p:spPr>
            <p:txBody>
              <a:bodyPr wrap="none" lIns="90000" tIns="46800" rIns="90000" bIns="46800">
                <a:spAutoFit/>
              </a:bodyPr>
              <a:p>
                <a:pPr algn="ctr" eaLnBrk="1" hangingPunct="1"/>
                <a:r>
                  <a:rPr lang="en-US" altLang="zh-CN" b="0" dirty="0">
                    <a:latin typeface="Times New Roman" panose="02020603050405020304" pitchFamily="18" charset="0"/>
                  </a:rPr>
                  <a:t>V</a:t>
                </a:r>
                <a:r>
                  <a:rPr lang="en-US" altLang="zh-CN" b="0" baseline="-25000" dirty="0">
                    <a:latin typeface="Times New Roman" panose="02020603050405020304" pitchFamily="18" charset="0"/>
                  </a:rPr>
                  <a:t>5</a:t>
                </a:r>
                <a:endParaRPr lang="en-US" altLang="zh-CN" b="0" baseline="-25000" dirty="0">
                  <a:latin typeface="Times New Roman" panose="02020603050405020304" pitchFamily="18" charset="0"/>
                </a:endParaRPr>
              </a:p>
            </p:txBody>
          </p:sp>
        </p:grpSp>
        <p:grpSp>
          <p:nvGrpSpPr>
            <p:cNvPr id="39949" name="Group 54"/>
            <p:cNvGrpSpPr/>
            <p:nvPr/>
          </p:nvGrpSpPr>
          <p:grpSpPr>
            <a:xfrm>
              <a:off x="4303" y="2880"/>
              <a:ext cx="266" cy="255"/>
              <a:chOff x="900" y="2160"/>
              <a:chExt cx="266" cy="255"/>
            </a:xfrm>
          </p:grpSpPr>
          <p:sp>
            <p:nvSpPr>
              <p:cNvPr id="39967" name="Oval 55"/>
              <p:cNvSpPr/>
              <p:nvPr/>
            </p:nvSpPr>
            <p:spPr>
              <a:xfrm>
                <a:off x="912" y="2160"/>
                <a:ext cx="240" cy="240"/>
              </a:xfrm>
              <a:prstGeom prst="ellipse">
                <a:avLst/>
              </a:prstGeom>
              <a:noFill/>
              <a:ln w="28575" cap="flat" cmpd="sng">
                <a:solidFill>
                  <a:schemeClr val="tx1"/>
                </a:solidFill>
                <a:prstDash val="solid"/>
                <a:headEnd type="none" w="med" len="med"/>
                <a:tailEnd type="none" w="med" len="med"/>
              </a:ln>
            </p:spPr>
            <p:txBody>
              <a:bodyPr lIns="90000" tIns="46800" rIns="90000" bIns="46800" anchor="ctr" anchorCtr="0">
                <a:spAutoFit/>
              </a:bodyPr>
              <a:p>
                <a:pPr eaLnBrk="1" hangingPunct="1"/>
                <a:endParaRPr lang="zh-CN" altLang="en-US" dirty="0">
                  <a:latin typeface="Times New Roman" panose="02020603050405020304" pitchFamily="18" charset="0"/>
                </a:endParaRPr>
              </a:p>
            </p:txBody>
          </p:sp>
          <p:sp>
            <p:nvSpPr>
              <p:cNvPr id="39968" name="Text Box 56"/>
              <p:cNvSpPr txBox="1"/>
              <p:nvPr/>
            </p:nvSpPr>
            <p:spPr>
              <a:xfrm>
                <a:off x="900" y="2184"/>
                <a:ext cx="266" cy="231"/>
              </a:xfrm>
              <a:prstGeom prst="rect">
                <a:avLst/>
              </a:prstGeom>
              <a:noFill/>
              <a:ln w="28575">
                <a:noFill/>
              </a:ln>
            </p:spPr>
            <p:txBody>
              <a:bodyPr wrap="none" lIns="90000" tIns="46800" rIns="90000" bIns="46800">
                <a:spAutoFit/>
              </a:bodyPr>
              <a:p>
                <a:pPr algn="ctr" eaLnBrk="1" hangingPunct="1"/>
                <a:r>
                  <a:rPr lang="en-US" altLang="zh-CN" b="0" dirty="0">
                    <a:latin typeface="Times New Roman" panose="02020603050405020304" pitchFamily="18" charset="0"/>
                  </a:rPr>
                  <a:t>V</a:t>
                </a:r>
                <a:r>
                  <a:rPr lang="en-US" altLang="zh-CN" b="0" baseline="-25000" dirty="0">
                    <a:latin typeface="Times New Roman" panose="02020603050405020304" pitchFamily="18" charset="0"/>
                  </a:rPr>
                  <a:t>6</a:t>
                </a:r>
                <a:endParaRPr lang="en-US" altLang="zh-CN" b="0" baseline="-25000" dirty="0">
                  <a:latin typeface="Times New Roman" panose="02020603050405020304" pitchFamily="18" charset="0"/>
                </a:endParaRPr>
              </a:p>
            </p:txBody>
          </p:sp>
        </p:grpSp>
        <p:grpSp>
          <p:nvGrpSpPr>
            <p:cNvPr id="39950" name="Group 57"/>
            <p:cNvGrpSpPr/>
            <p:nvPr/>
          </p:nvGrpSpPr>
          <p:grpSpPr>
            <a:xfrm>
              <a:off x="4809" y="2880"/>
              <a:ext cx="266" cy="255"/>
              <a:chOff x="900" y="2160"/>
              <a:chExt cx="266" cy="255"/>
            </a:xfrm>
          </p:grpSpPr>
          <p:sp>
            <p:nvSpPr>
              <p:cNvPr id="39965" name="Oval 58"/>
              <p:cNvSpPr/>
              <p:nvPr/>
            </p:nvSpPr>
            <p:spPr>
              <a:xfrm>
                <a:off x="912" y="2160"/>
                <a:ext cx="240" cy="240"/>
              </a:xfrm>
              <a:prstGeom prst="ellipse">
                <a:avLst/>
              </a:prstGeom>
              <a:noFill/>
              <a:ln w="28575" cap="flat" cmpd="sng">
                <a:solidFill>
                  <a:schemeClr val="tx1"/>
                </a:solidFill>
                <a:prstDash val="solid"/>
                <a:headEnd type="none" w="med" len="med"/>
                <a:tailEnd type="none" w="med" len="med"/>
              </a:ln>
            </p:spPr>
            <p:txBody>
              <a:bodyPr lIns="90000" tIns="46800" rIns="90000" bIns="46800" anchor="ctr" anchorCtr="0">
                <a:spAutoFit/>
              </a:bodyPr>
              <a:p>
                <a:pPr eaLnBrk="1" hangingPunct="1"/>
                <a:endParaRPr lang="zh-CN" altLang="en-US" dirty="0">
                  <a:latin typeface="Times New Roman" panose="02020603050405020304" pitchFamily="18" charset="0"/>
                </a:endParaRPr>
              </a:p>
            </p:txBody>
          </p:sp>
          <p:sp>
            <p:nvSpPr>
              <p:cNvPr id="39966" name="Text Box 59"/>
              <p:cNvSpPr txBox="1"/>
              <p:nvPr/>
            </p:nvSpPr>
            <p:spPr>
              <a:xfrm>
                <a:off x="900" y="2184"/>
                <a:ext cx="266" cy="231"/>
              </a:xfrm>
              <a:prstGeom prst="rect">
                <a:avLst/>
              </a:prstGeom>
              <a:noFill/>
              <a:ln w="28575">
                <a:noFill/>
              </a:ln>
            </p:spPr>
            <p:txBody>
              <a:bodyPr wrap="none" lIns="90000" tIns="46800" rIns="90000" bIns="46800">
                <a:spAutoFit/>
              </a:bodyPr>
              <a:p>
                <a:pPr algn="ctr" eaLnBrk="1" hangingPunct="1"/>
                <a:r>
                  <a:rPr lang="en-US" altLang="zh-CN" b="0" dirty="0">
                    <a:latin typeface="Times New Roman" panose="02020603050405020304" pitchFamily="18" charset="0"/>
                  </a:rPr>
                  <a:t>V</a:t>
                </a:r>
                <a:r>
                  <a:rPr lang="en-US" altLang="zh-CN" b="0" baseline="-25000" dirty="0">
                    <a:latin typeface="Times New Roman" panose="02020603050405020304" pitchFamily="18" charset="0"/>
                  </a:rPr>
                  <a:t>7</a:t>
                </a:r>
                <a:endParaRPr lang="en-US" altLang="zh-CN" b="0" baseline="-25000" dirty="0">
                  <a:latin typeface="Times New Roman" panose="02020603050405020304" pitchFamily="18" charset="0"/>
                </a:endParaRPr>
              </a:p>
            </p:txBody>
          </p:sp>
        </p:grpSp>
        <p:grpSp>
          <p:nvGrpSpPr>
            <p:cNvPr id="39951" name="Group 60"/>
            <p:cNvGrpSpPr/>
            <p:nvPr/>
          </p:nvGrpSpPr>
          <p:grpSpPr>
            <a:xfrm>
              <a:off x="4032" y="3312"/>
              <a:ext cx="266" cy="255"/>
              <a:chOff x="900" y="2160"/>
              <a:chExt cx="266" cy="255"/>
            </a:xfrm>
          </p:grpSpPr>
          <p:sp>
            <p:nvSpPr>
              <p:cNvPr id="39963" name="Oval 61"/>
              <p:cNvSpPr/>
              <p:nvPr/>
            </p:nvSpPr>
            <p:spPr>
              <a:xfrm>
                <a:off x="912" y="2160"/>
                <a:ext cx="240" cy="240"/>
              </a:xfrm>
              <a:prstGeom prst="ellipse">
                <a:avLst/>
              </a:prstGeom>
              <a:noFill/>
              <a:ln w="28575" cap="flat" cmpd="sng">
                <a:solidFill>
                  <a:schemeClr val="tx1"/>
                </a:solidFill>
                <a:prstDash val="solid"/>
                <a:headEnd type="none" w="med" len="med"/>
                <a:tailEnd type="none" w="med" len="med"/>
              </a:ln>
            </p:spPr>
            <p:txBody>
              <a:bodyPr lIns="90000" tIns="46800" rIns="90000" bIns="46800" anchor="ctr" anchorCtr="0">
                <a:spAutoFit/>
              </a:bodyPr>
              <a:p>
                <a:pPr eaLnBrk="1" hangingPunct="1"/>
                <a:endParaRPr lang="zh-CN" altLang="en-US" dirty="0">
                  <a:latin typeface="Times New Roman" panose="02020603050405020304" pitchFamily="18" charset="0"/>
                </a:endParaRPr>
              </a:p>
            </p:txBody>
          </p:sp>
          <p:sp>
            <p:nvSpPr>
              <p:cNvPr id="39964" name="Text Box 62"/>
              <p:cNvSpPr txBox="1"/>
              <p:nvPr/>
            </p:nvSpPr>
            <p:spPr>
              <a:xfrm>
                <a:off x="900" y="2184"/>
                <a:ext cx="266" cy="231"/>
              </a:xfrm>
              <a:prstGeom prst="rect">
                <a:avLst/>
              </a:prstGeom>
              <a:noFill/>
              <a:ln w="28575">
                <a:noFill/>
              </a:ln>
            </p:spPr>
            <p:txBody>
              <a:bodyPr wrap="none" lIns="90000" tIns="46800" rIns="90000" bIns="46800">
                <a:spAutoFit/>
              </a:bodyPr>
              <a:p>
                <a:pPr algn="ctr" eaLnBrk="1" hangingPunct="1"/>
                <a:r>
                  <a:rPr lang="en-US" altLang="zh-CN" b="0" dirty="0">
                    <a:latin typeface="Times New Roman" panose="02020603050405020304" pitchFamily="18" charset="0"/>
                  </a:rPr>
                  <a:t>V</a:t>
                </a:r>
                <a:r>
                  <a:rPr lang="en-US" altLang="zh-CN" b="0" baseline="-25000" dirty="0">
                    <a:latin typeface="Times New Roman" panose="02020603050405020304" pitchFamily="18" charset="0"/>
                  </a:rPr>
                  <a:t>8</a:t>
                </a:r>
                <a:endParaRPr lang="en-US" altLang="zh-CN" b="0" baseline="-25000" dirty="0">
                  <a:latin typeface="Times New Roman" panose="02020603050405020304" pitchFamily="18" charset="0"/>
                </a:endParaRPr>
              </a:p>
            </p:txBody>
          </p:sp>
        </p:grpSp>
        <p:sp>
          <p:nvSpPr>
            <p:cNvPr id="39952" name="Line 63"/>
            <p:cNvSpPr/>
            <p:nvPr/>
          </p:nvSpPr>
          <p:spPr>
            <a:xfrm>
              <a:off x="4211" y="2112"/>
              <a:ext cx="384" cy="240"/>
            </a:xfrm>
            <a:prstGeom prst="line">
              <a:avLst/>
            </a:prstGeom>
            <a:ln w="28575" cap="flat" cmpd="sng">
              <a:solidFill>
                <a:schemeClr val="tx1"/>
              </a:solidFill>
              <a:prstDash val="solid"/>
              <a:headEnd type="none" w="med" len="med"/>
              <a:tailEnd type="triangle" w="med" len="med"/>
            </a:ln>
          </p:spPr>
        </p:sp>
        <p:sp>
          <p:nvSpPr>
            <p:cNvPr id="39953" name="Line 64"/>
            <p:cNvSpPr/>
            <p:nvPr/>
          </p:nvSpPr>
          <p:spPr>
            <a:xfrm flipH="1">
              <a:off x="3635" y="2112"/>
              <a:ext cx="384" cy="288"/>
            </a:xfrm>
            <a:prstGeom prst="line">
              <a:avLst/>
            </a:prstGeom>
            <a:ln w="28575" cap="flat" cmpd="sng">
              <a:solidFill>
                <a:schemeClr val="tx1"/>
              </a:solidFill>
              <a:prstDash val="solid"/>
              <a:headEnd type="none" w="med" len="med"/>
              <a:tailEnd type="triangle" w="med" len="med"/>
            </a:ln>
          </p:spPr>
        </p:sp>
        <p:sp>
          <p:nvSpPr>
            <p:cNvPr id="39954" name="Line 65"/>
            <p:cNvSpPr/>
            <p:nvPr/>
          </p:nvSpPr>
          <p:spPr>
            <a:xfrm flipH="1">
              <a:off x="4451" y="2592"/>
              <a:ext cx="192" cy="288"/>
            </a:xfrm>
            <a:prstGeom prst="line">
              <a:avLst/>
            </a:prstGeom>
            <a:ln w="28575" cap="flat" cmpd="sng">
              <a:solidFill>
                <a:schemeClr val="tx1"/>
              </a:solidFill>
              <a:prstDash val="solid"/>
              <a:headEnd type="none" w="med" len="med"/>
              <a:tailEnd type="triangle" w="med" len="med"/>
            </a:ln>
          </p:spPr>
        </p:sp>
        <p:sp>
          <p:nvSpPr>
            <p:cNvPr id="39955" name="Line 66"/>
            <p:cNvSpPr/>
            <p:nvPr/>
          </p:nvSpPr>
          <p:spPr>
            <a:xfrm>
              <a:off x="4691" y="2592"/>
              <a:ext cx="192" cy="288"/>
            </a:xfrm>
            <a:prstGeom prst="line">
              <a:avLst/>
            </a:prstGeom>
            <a:ln w="28575" cap="flat" cmpd="sng">
              <a:solidFill>
                <a:schemeClr val="tx1"/>
              </a:solidFill>
              <a:prstDash val="solid"/>
              <a:headEnd type="none" w="med" len="med"/>
              <a:tailEnd type="triangle" w="med" len="med"/>
            </a:ln>
          </p:spPr>
        </p:sp>
        <p:sp>
          <p:nvSpPr>
            <p:cNvPr id="39956" name="Line 67"/>
            <p:cNvSpPr/>
            <p:nvPr/>
          </p:nvSpPr>
          <p:spPr>
            <a:xfrm>
              <a:off x="3587" y="2592"/>
              <a:ext cx="192" cy="288"/>
            </a:xfrm>
            <a:prstGeom prst="line">
              <a:avLst/>
            </a:prstGeom>
            <a:ln w="28575" cap="flat" cmpd="sng">
              <a:solidFill>
                <a:schemeClr val="tx1"/>
              </a:solidFill>
              <a:prstDash val="solid"/>
              <a:headEnd type="none" w="med" len="med"/>
              <a:tailEnd type="triangle" w="med" len="med"/>
            </a:ln>
          </p:spPr>
        </p:sp>
        <p:sp>
          <p:nvSpPr>
            <p:cNvPr id="39957" name="Line 68"/>
            <p:cNvSpPr/>
            <p:nvPr/>
          </p:nvSpPr>
          <p:spPr>
            <a:xfrm flipH="1">
              <a:off x="3347" y="2592"/>
              <a:ext cx="144" cy="288"/>
            </a:xfrm>
            <a:prstGeom prst="line">
              <a:avLst/>
            </a:prstGeom>
            <a:ln w="28575" cap="flat" cmpd="sng">
              <a:solidFill>
                <a:schemeClr val="tx1"/>
              </a:solidFill>
              <a:prstDash val="solid"/>
              <a:headEnd type="none" w="med" len="med"/>
              <a:tailEnd type="triangle" w="med" len="med"/>
            </a:ln>
          </p:spPr>
        </p:sp>
        <p:sp>
          <p:nvSpPr>
            <p:cNvPr id="39958" name="Text Box 69"/>
            <p:cNvSpPr txBox="1"/>
            <p:nvPr/>
          </p:nvSpPr>
          <p:spPr>
            <a:xfrm>
              <a:off x="4608" y="3312"/>
              <a:ext cx="925" cy="288"/>
            </a:xfrm>
            <a:prstGeom prst="rect">
              <a:avLst/>
            </a:prstGeom>
            <a:noFill/>
            <a:ln w="28575">
              <a:noFill/>
            </a:ln>
          </p:spPr>
          <p:txBody>
            <a:bodyPr wrap="none" lIns="90000" tIns="46800" rIns="90000" bIns="46800">
              <a:spAutoFit/>
            </a:bodyPr>
            <a:p>
              <a:pPr eaLnBrk="1" hangingPunct="1"/>
              <a:r>
                <a:rPr lang="zh-CN" altLang="en-US" sz="2400" b="0" dirty="0">
                  <a:latin typeface="Times New Roman" panose="02020603050405020304" pitchFamily="18" charset="0"/>
                </a:rPr>
                <a:t>有向图</a:t>
              </a:r>
              <a:r>
                <a:rPr lang="en-US" altLang="zh-CN" sz="2400" b="0" dirty="0">
                  <a:latin typeface="Times New Roman" panose="02020603050405020304" pitchFamily="18" charset="0"/>
                </a:rPr>
                <a:t>G4</a:t>
              </a:r>
              <a:endParaRPr lang="en-US" altLang="zh-CN" sz="2400" b="0" dirty="0">
                <a:latin typeface="Times New Roman" panose="02020603050405020304" pitchFamily="18" charset="0"/>
              </a:endParaRPr>
            </a:p>
          </p:txBody>
        </p:sp>
        <p:sp>
          <p:nvSpPr>
            <p:cNvPr id="39959" name="Line 70"/>
            <p:cNvSpPr/>
            <p:nvPr/>
          </p:nvSpPr>
          <p:spPr>
            <a:xfrm>
              <a:off x="3840" y="3120"/>
              <a:ext cx="288" cy="192"/>
            </a:xfrm>
            <a:prstGeom prst="line">
              <a:avLst/>
            </a:prstGeom>
            <a:ln w="28575" cap="flat" cmpd="sng">
              <a:solidFill>
                <a:schemeClr val="tx1"/>
              </a:solidFill>
              <a:prstDash val="solid"/>
              <a:headEnd type="none" w="med" len="med"/>
              <a:tailEnd type="triangle" w="med" len="med"/>
            </a:ln>
          </p:spPr>
        </p:sp>
        <p:sp>
          <p:nvSpPr>
            <p:cNvPr id="39960" name="Line 71"/>
            <p:cNvSpPr/>
            <p:nvPr/>
          </p:nvSpPr>
          <p:spPr>
            <a:xfrm>
              <a:off x="3312" y="3120"/>
              <a:ext cx="768" cy="240"/>
            </a:xfrm>
            <a:prstGeom prst="line">
              <a:avLst/>
            </a:prstGeom>
            <a:ln w="28575" cap="flat" cmpd="sng">
              <a:solidFill>
                <a:schemeClr val="tx1"/>
              </a:solidFill>
              <a:prstDash val="solid"/>
              <a:headEnd type="none" w="med" len="med"/>
              <a:tailEnd type="triangle" w="med" len="med"/>
            </a:ln>
          </p:spPr>
        </p:sp>
        <p:sp>
          <p:nvSpPr>
            <p:cNvPr id="39961" name="Line 72"/>
            <p:cNvSpPr/>
            <p:nvPr/>
          </p:nvSpPr>
          <p:spPr>
            <a:xfrm flipH="1">
              <a:off x="4224" y="3120"/>
              <a:ext cx="192" cy="192"/>
            </a:xfrm>
            <a:prstGeom prst="line">
              <a:avLst/>
            </a:prstGeom>
            <a:ln w="28575" cap="flat" cmpd="sng">
              <a:solidFill>
                <a:schemeClr val="tx1"/>
              </a:solidFill>
              <a:prstDash val="solid"/>
              <a:headEnd type="none" w="med" len="med"/>
              <a:tailEnd type="triangle" w="med" len="med"/>
            </a:ln>
          </p:spPr>
        </p:sp>
        <p:sp>
          <p:nvSpPr>
            <p:cNvPr id="39962" name="Line 73"/>
            <p:cNvSpPr/>
            <p:nvPr/>
          </p:nvSpPr>
          <p:spPr>
            <a:xfrm flipH="1">
              <a:off x="4272" y="3120"/>
              <a:ext cx="672" cy="240"/>
            </a:xfrm>
            <a:prstGeom prst="line">
              <a:avLst/>
            </a:prstGeom>
            <a:ln w="28575" cap="flat" cmpd="sng">
              <a:solidFill>
                <a:schemeClr val="tx1"/>
              </a:solidFill>
              <a:prstDash val="solid"/>
              <a:headEnd type="none" w="med" len="med"/>
              <a:tailEnd type="triangle" w="med" len="med"/>
            </a:ln>
          </p:spPr>
        </p:sp>
      </p:grpSp>
      <p:sp>
        <p:nvSpPr>
          <p:cNvPr id="39941" name="Text Box 74"/>
          <p:cNvSpPr txBox="1"/>
          <p:nvPr/>
        </p:nvSpPr>
        <p:spPr>
          <a:xfrm>
            <a:off x="523875" y="6067425"/>
            <a:ext cx="3292475" cy="457200"/>
          </a:xfrm>
          <a:prstGeom prst="rect">
            <a:avLst/>
          </a:prstGeom>
          <a:noFill/>
          <a:ln w="9525">
            <a:noFill/>
          </a:ln>
        </p:spPr>
        <p:txBody>
          <a:bodyPr wrap="none" lIns="90000" tIns="46800" rIns="90000" bIns="46800">
            <a:spAutoFit/>
          </a:bodyPr>
          <a:p>
            <a:pPr eaLnBrk="1" hangingPunct="1"/>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1</a:t>
            </a:r>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2</a:t>
            </a:r>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3</a:t>
            </a:r>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4</a:t>
            </a:r>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5</a:t>
            </a:r>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6</a:t>
            </a:r>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7</a:t>
            </a:r>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8</a:t>
            </a:r>
            <a:endParaRPr lang="en-US" altLang="zh-CN" sz="2400" b="0" baseline="-25000" dirty="0">
              <a:latin typeface="Times New Roman" panose="02020603050405020304" pitchFamily="18" charset="0"/>
            </a:endParaRPr>
          </a:p>
        </p:txBody>
      </p:sp>
      <p:sp>
        <p:nvSpPr>
          <p:cNvPr id="39942" name="Text Box 75"/>
          <p:cNvSpPr txBox="1"/>
          <p:nvPr/>
        </p:nvSpPr>
        <p:spPr>
          <a:xfrm>
            <a:off x="4906963" y="6067425"/>
            <a:ext cx="3292475" cy="457200"/>
          </a:xfrm>
          <a:prstGeom prst="rect">
            <a:avLst/>
          </a:prstGeom>
          <a:noFill/>
          <a:ln w="9525">
            <a:noFill/>
          </a:ln>
        </p:spPr>
        <p:txBody>
          <a:bodyPr wrap="none" lIns="90000" tIns="46800" rIns="90000" bIns="46800">
            <a:spAutoFit/>
          </a:bodyPr>
          <a:p>
            <a:pPr eaLnBrk="1" hangingPunct="1"/>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1</a:t>
            </a:r>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2</a:t>
            </a:r>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3</a:t>
            </a:r>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4</a:t>
            </a:r>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5</a:t>
            </a:r>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6</a:t>
            </a:r>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7</a:t>
            </a:r>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8</a:t>
            </a:r>
            <a:endParaRPr lang="en-US" altLang="zh-CN" sz="2400" b="0" baseline="-25000" dirty="0">
              <a:latin typeface="Times New Roman" panose="02020603050405020304" pitchFamily="18" charset="0"/>
            </a:endParaRPr>
          </a:p>
        </p:txBody>
      </p:sp>
      <p:sp>
        <p:nvSpPr>
          <p:cNvPr id="39943" name="Text Box 76"/>
          <p:cNvSpPr txBox="1"/>
          <p:nvPr/>
        </p:nvSpPr>
        <p:spPr>
          <a:xfrm>
            <a:off x="250825" y="1190625"/>
            <a:ext cx="8532813" cy="1941513"/>
          </a:xfrm>
          <a:prstGeom prst="rect">
            <a:avLst/>
          </a:prstGeom>
          <a:noFill/>
          <a:ln w="9525">
            <a:noFill/>
          </a:ln>
        </p:spPr>
        <p:txBody>
          <a:bodyPr lIns="90000" tIns="46800" rIns="90000" bIns="46800">
            <a:spAutoFit/>
          </a:bodyPr>
          <a:p>
            <a:pPr eaLnBrk="1" hangingPunct="1"/>
            <a:r>
              <a:rPr lang="en-US" altLang="zh-CN" sz="2400" dirty="0">
                <a:latin typeface="宋体" panose="02010600030101010101" pitchFamily="2" charset="-122"/>
              </a:rPr>
              <a:t>    </a:t>
            </a:r>
            <a:r>
              <a:rPr lang="zh-CN" altLang="en-US" sz="2400" dirty="0">
                <a:latin typeface="宋体" panose="02010600030101010101" pitchFamily="2" charset="-122"/>
              </a:rPr>
              <a:t>首先访问起点，依次访问与该起点相关联的每一个邻接点，然后分别从这些邻接点出发访问它们的邻接点，并使</a:t>
            </a:r>
            <a:r>
              <a:rPr lang="zh-CN" altLang="en-US" sz="2400" dirty="0">
                <a:latin typeface="Times New Roman" panose="02020603050405020304" pitchFamily="18" charset="0"/>
              </a:rPr>
              <a:t>“</a:t>
            </a:r>
            <a:r>
              <a:rPr lang="zh-CN" altLang="en-US" sz="2400" dirty="0">
                <a:latin typeface="宋体" panose="02010600030101010101" pitchFamily="2" charset="-122"/>
              </a:rPr>
              <a:t>先被访问的顶点的邻接点</a:t>
            </a:r>
            <a:r>
              <a:rPr lang="zh-CN" altLang="en-US" sz="2400" dirty="0">
                <a:latin typeface="Times New Roman" panose="02020603050405020304" pitchFamily="18" charset="0"/>
              </a:rPr>
              <a:t>”</a:t>
            </a:r>
            <a:r>
              <a:rPr lang="zh-CN" altLang="en-US" sz="2400" dirty="0">
                <a:latin typeface="宋体" panose="02010600030101010101" pitchFamily="2" charset="-122"/>
              </a:rPr>
              <a:t>先于</a:t>
            </a:r>
            <a:r>
              <a:rPr lang="zh-CN" altLang="en-US" sz="2400" dirty="0">
                <a:latin typeface="Times New Roman" panose="02020603050405020304" pitchFamily="18" charset="0"/>
              </a:rPr>
              <a:t>“</a:t>
            </a:r>
            <a:r>
              <a:rPr lang="zh-CN" altLang="en-US" sz="2400" dirty="0">
                <a:latin typeface="宋体" panose="02010600030101010101" pitchFamily="2" charset="-122"/>
              </a:rPr>
              <a:t>后被访问的顶点的邻接点</a:t>
            </a:r>
            <a:r>
              <a:rPr lang="zh-CN" altLang="en-US" sz="2400" dirty="0">
                <a:latin typeface="Times New Roman" panose="02020603050405020304" pitchFamily="18" charset="0"/>
              </a:rPr>
              <a:t>”</a:t>
            </a:r>
            <a:r>
              <a:rPr lang="zh-CN" altLang="en-US" sz="2400" dirty="0">
                <a:latin typeface="宋体" panose="02010600030101010101" pitchFamily="2" charset="-122"/>
              </a:rPr>
              <a:t>被访问，若图中还有未被访问的顶点，则换一个起点，继续广度优先遍历</a:t>
            </a:r>
            <a:r>
              <a:rPr lang="en-US" altLang="zh-CN" sz="2400" dirty="0">
                <a:latin typeface="宋体" panose="02010600030101010101" pitchFamily="2" charset="-122"/>
              </a:rPr>
              <a:t>,</a:t>
            </a:r>
            <a:r>
              <a:rPr lang="zh-CN" altLang="en-US" sz="2400" dirty="0">
                <a:latin typeface="宋体" panose="02010600030101010101" pitchFamily="2" charset="-122"/>
              </a:rPr>
              <a:t>直到所有的顶点都被访问。</a:t>
            </a:r>
            <a:endParaRPr lang="zh-CN" altLang="en-US" sz="2400" dirty="0">
              <a:latin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Text Box 2"/>
          <p:cNvSpPr txBox="1"/>
          <p:nvPr/>
        </p:nvSpPr>
        <p:spPr>
          <a:xfrm>
            <a:off x="354013" y="595313"/>
            <a:ext cx="6654800" cy="6002020"/>
          </a:xfrm>
          <a:prstGeom prst="rect">
            <a:avLst/>
          </a:prstGeom>
          <a:noFill/>
          <a:ln w="9525">
            <a:noFill/>
          </a:ln>
        </p:spPr>
        <p:txBody>
          <a:bodyPr wrap="none" lIns="90000" tIns="46800" rIns="90000" bIns="46800">
            <a:spAutoFit/>
          </a:bodyPr>
          <a:p>
            <a:pPr eaLnBrk="1" hangingPunct="1">
              <a:lnSpc>
                <a:spcPct val="120000"/>
              </a:lnSpc>
            </a:pPr>
            <a:r>
              <a:rPr lang="en-US" altLang="zh-CN" sz="2000" dirty="0">
                <a:latin typeface="Times New Roman" panose="02020603050405020304" pitchFamily="18" charset="0"/>
              </a:rPr>
              <a:t>Void   </a:t>
            </a:r>
            <a:r>
              <a:rPr lang="en-US" altLang="zh-CN" sz="2000" dirty="0">
                <a:solidFill>
                  <a:srgbClr val="0000FF"/>
                </a:solidFill>
                <a:latin typeface="Times New Roman" panose="02020603050405020304" pitchFamily="18" charset="0"/>
              </a:rPr>
              <a:t>BFSTravers</a:t>
            </a:r>
            <a:r>
              <a:rPr lang="en-US" altLang="zh-CN" sz="2000" dirty="0">
                <a:latin typeface="Times New Roman" panose="02020603050405020304" pitchFamily="18" charset="0"/>
              </a:rPr>
              <a:t>( GRAPH  G , v )</a:t>
            </a:r>
            <a:endParaRPr lang="en-US" altLang="zh-CN" sz="2000" dirty="0">
              <a:latin typeface="Times New Roman" panose="02020603050405020304" pitchFamily="18" charset="0"/>
            </a:endParaRPr>
          </a:p>
          <a:p>
            <a:pPr eaLnBrk="1" hangingPunct="1">
              <a:lnSpc>
                <a:spcPct val="120000"/>
              </a:lnSpc>
            </a:pPr>
            <a:r>
              <a:rPr lang="en-US" altLang="zh-CN" sz="2000" dirty="0">
                <a:latin typeface="Times New Roman" panose="02020603050405020304" pitchFamily="18" charset="0"/>
              </a:rPr>
              <a:t>{ For ( v = 0 ; v &lt; G.vexnum ; ++v )  visited [ v ] = FALSE ;</a:t>
            </a:r>
            <a:endParaRPr lang="en-US" altLang="zh-CN" sz="2000" dirty="0">
              <a:latin typeface="Times New Roman" panose="02020603050405020304" pitchFamily="18" charset="0"/>
            </a:endParaRPr>
          </a:p>
          <a:p>
            <a:pPr eaLnBrk="1" hangingPunct="1">
              <a:lnSpc>
                <a:spcPct val="120000"/>
              </a:lnSpc>
            </a:pPr>
            <a:r>
              <a:rPr lang="en-US" altLang="zh-CN" sz="2000" dirty="0">
                <a:latin typeface="Times New Roman" panose="02020603050405020304" pitchFamily="18" charset="0"/>
              </a:rPr>
              <a:t>   InitQueue( Q ) ;</a:t>
            </a:r>
            <a:endParaRPr lang="en-US" altLang="zh-CN" sz="2000" dirty="0">
              <a:latin typeface="Times New Roman" panose="02020603050405020304" pitchFamily="18" charset="0"/>
            </a:endParaRPr>
          </a:p>
          <a:p>
            <a:pPr eaLnBrk="1" hangingPunct="1">
              <a:lnSpc>
                <a:spcPct val="120000"/>
              </a:lnSpc>
            </a:pPr>
            <a:r>
              <a:rPr lang="en-US" altLang="zh-CN" sz="2000" dirty="0">
                <a:latin typeface="Times New Roman" panose="02020603050405020304" pitchFamily="18" charset="0"/>
              </a:rPr>
              <a:t>   For ( v = 0 ; v &lt; G.vexnum ; ++v )  </a:t>
            </a:r>
            <a:endParaRPr lang="en-US" altLang="zh-CN" sz="2000" dirty="0">
              <a:latin typeface="Times New Roman" panose="02020603050405020304" pitchFamily="18" charset="0"/>
            </a:endParaRPr>
          </a:p>
          <a:p>
            <a:pPr eaLnBrk="1" hangingPunct="1">
              <a:lnSpc>
                <a:spcPct val="120000"/>
              </a:lnSpc>
            </a:pPr>
            <a:r>
              <a:rPr lang="en-US" altLang="zh-CN" sz="2000" dirty="0">
                <a:latin typeface="Times New Roman" panose="02020603050405020304" pitchFamily="18" charset="0"/>
              </a:rPr>
              <a:t>      if ( !visited [ v ] )</a:t>
            </a:r>
            <a:endParaRPr lang="en-US" altLang="zh-CN" sz="2000" dirty="0">
              <a:latin typeface="Times New Roman" panose="02020603050405020304" pitchFamily="18" charset="0"/>
            </a:endParaRPr>
          </a:p>
          <a:p>
            <a:pPr eaLnBrk="1" hangingPunct="1">
              <a:lnSpc>
                <a:spcPct val="120000"/>
              </a:lnSpc>
            </a:pPr>
            <a:r>
              <a:rPr lang="en-US" altLang="zh-CN" sz="2000" dirty="0">
                <a:latin typeface="Times New Roman" panose="02020603050405020304" pitchFamily="18" charset="0"/>
              </a:rPr>
              <a:t>         {  EnQueue ( Q , v );</a:t>
            </a:r>
            <a:endParaRPr lang="en-US" altLang="zh-CN" sz="2000" dirty="0">
              <a:latin typeface="Times New Roman" panose="02020603050405020304" pitchFamily="18" charset="0"/>
            </a:endParaRPr>
          </a:p>
          <a:p>
            <a:pPr eaLnBrk="1" hangingPunct="1">
              <a:lnSpc>
                <a:spcPct val="120000"/>
              </a:lnSpc>
            </a:pPr>
            <a:r>
              <a:rPr lang="en-US" altLang="zh-CN" sz="2000" dirty="0">
                <a:latin typeface="Times New Roman" panose="02020603050405020304" pitchFamily="18" charset="0"/>
              </a:rPr>
              <a:t>             while ( !QueueEmpty ( Q ) )</a:t>
            </a:r>
            <a:endParaRPr lang="en-US" altLang="zh-CN" sz="2000" dirty="0">
              <a:latin typeface="Times New Roman" panose="02020603050405020304" pitchFamily="18" charset="0"/>
            </a:endParaRPr>
          </a:p>
          <a:p>
            <a:pPr eaLnBrk="1" hangingPunct="1">
              <a:lnSpc>
                <a:spcPct val="120000"/>
              </a:lnSpc>
            </a:pPr>
            <a:r>
              <a:rPr lang="en-US" altLang="zh-CN" sz="2000" dirty="0">
                <a:latin typeface="Times New Roman" panose="02020603050405020304" pitchFamily="18" charset="0"/>
              </a:rPr>
              <a:t>                       {  DeQueue ( Q , u ) ;</a:t>
            </a:r>
            <a:endParaRPr lang="en-US" altLang="zh-CN" sz="2000" dirty="0">
              <a:latin typeface="Times New Roman" panose="02020603050405020304" pitchFamily="18" charset="0"/>
            </a:endParaRPr>
          </a:p>
          <a:p>
            <a:pPr eaLnBrk="1" hangingPunct="1">
              <a:lnSpc>
                <a:spcPct val="120000"/>
              </a:lnSpc>
            </a:pPr>
            <a:r>
              <a:rPr lang="en-US" altLang="zh-CN" sz="2000" dirty="0">
                <a:latin typeface="Times New Roman" panose="02020603050405020304" pitchFamily="18" charset="0"/>
              </a:rPr>
              <a:t>                           for ( w = FirstAdjVex ( G , u ); w; </a:t>
            </a:r>
            <a:endParaRPr lang="en-US" altLang="zh-CN" sz="2000" dirty="0">
              <a:latin typeface="Times New Roman" panose="02020603050405020304" pitchFamily="18" charset="0"/>
            </a:endParaRPr>
          </a:p>
          <a:p>
            <a:pPr eaLnBrk="1" hangingPunct="1">
              <a:lnSpc>
                <a:spcPct val="120000"/>
              </a:lnSpc>
            </a:pPr>
            <a:r>
              <a:rPr lang="en-US" altLang="zh-CN" sz="2000" dirty="0">
                <a:latin typeface="Times New Roman" panose="02020603050405020304" pitchFamily="18" charset="0"/>
              </a:rPr>
              <a:t>                                w = NextAdjVex( G , u , w )</a:t>
            </a:r>
            <a:endParaRPr lang="en-US" altLang="zh-CN" sz="2000" dirty="0">
              <a:latin typeface="Times New Roman" panose="02020603050405020304" pitchFamily="18" charset="0"/>
            </a:endParaRPr>
          </a:p>
          <a:p>
            <a:pPr eaLnBrk="1" hangingPunct="1">
              <a:lnSpc>
                <a:spcPct val="120000"/>
              </a:lnSpc>
            </a:pPr>
            <a:r>
              <a:rPr lang="en-US" altLang="zh-CN" sz="2000" dirty="0">
                <a:latin typeface="Times New Roman" panose="02020603050405020304" pitchFamily="18" charset="0"/>
              </a:rPr>
              <a:t>                                if ( !visited [w ] ) {  visited[ w ] = TRUE ; </a:t>
            </a:r>
            <a:endParaRPr lang="en-US" altLang="zh-CN" sz="2000" dirty="0">
              <a:latin typeface="Times New Roman" panose="02020603050405020304" pitchFamily="18" charset="0"/>
            </a:endParaRPr>
          </a:p>
          <a:p>
            <a:pPr eaLnBrk="1" hangingPunct="1">
              <a:lnSpc>
                <a:spcPct val="120000"/>
              </a:lnSpc>
            </a:pPr>
            <a:r>
              <a:rPr lang="en-US" altLang="zh-CN" sz="2000" dirty="0">
                <a:latin typeface="Times New Roman" panose="02020603050405020304" pitchFamily="18" charset="0"/>
              </a:rPr>
              <a:t>                                                                visit( w ) ;</a:t>
            </a:r>
            <a:endParaRPr lang="en-US" altLang="zh-CN" sz="2000" dirty="0">
              <a:latin typeface="Times New Roman" panose="02020603050405020304" pitchFamily="18" charset="0"/>
            </a:endParaRPr>
          </a:p>
          <a:p>
            <a:pPr eaLnBrk="1" hangingPunct="1">
              <a:lnSpc>
                <a:spcPct val="120000"/>
              </a:lnSpc>
            </a:pPr>
            <a:r>
              <a:rPr lang="en-US" altLang="zh-CN" sz="2000" dirty="0">
                <a:latin typeface="Times New Roman" panose="02020603050405020304" pitchFamily="18" charset="0"/>
              </a:rPr>
              <a:t>                                                               EnQueue( Q , w );  }</a:t>
            </a:r>
            <a:endParaRPr lang="en-US" altLang="zh-CN" sz="2000" dirty="0">
              <a:latin typeface="Times New Roman" panose="02020603050405020304" pitchFamily="18" charset="0"/>
            </a:endParaRPr>
          </a:p>
          <a:p>
            <a:pPr eaLnBrk="1" hangingPunct="1">
              <a:lnSpc>
                <a:spcPct val="120000"/>
              </a:lnSpc>
            </a:pP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a:p>
            <a:pPr eaLnBrk="1" hangingPunct="1">
              <a:lnSpc>
                <a:spcPct val="120000"/>
              </a:lnSpc>
            </a:pP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a:p>
            <a:pPr eaLnBrk="1" hangingPunct="1">
              <a:lnSpc>
                <a:spcPct val="120000"/>
              </a:lnSpc>
            </a:pP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p:txBody>
      </p:sp>
      <p:grpSp>
        <p:nvGrpSpPr>
          <p:cNvPr id="41987" name="Group 3"/>
          <p:cNvGrpSpPr/>
          <p:nvPr/>
        </p:nvGrpSpPr>
        <p:grpSpPr>
          <a:xfrm>
            <a:off x="4905375" y="1839913"/>
            <a:ext cx="3482975" cy="1654175"/>
            <a:chOff x="3470" y="2157"/>
            <a:chExt cx="2194" cy="1042"/>
          </a:xfrm>
        </p:grpSpPr>
        <p:grpSp>
          <p:nvGrpSpPr>
            <p:cNvPr id="42002" name="Group 4"/>
            <p:cNvGrpSpPr/>
            <p:nvPr/>
          </p:nvGrpSpPr>
          <p:grpSpPr>
            <a:xfrm>
              <a:off x="3639" y="2169"/>
              <a:ext cx="393" cy="160"/>
              <a:chOff x="711" y="432"/>
              <a:chExt cx="393" cy="160"/>
            </a:xfrm>
          </p:grpSpPr>
          <p:sp>
            <p:nvSpPr>
              <p:cNvPr id="42067" name="Text Box 5"/>
              <p:cNvSpPr txBox="1"/>
              <p:nvPr/>
            </p:nvSpPr>
            <p:spPr>
              <a:xfrm>
                <a:off x="711" y="432"/>
                <a:ext cx="393" cy="160"/>
              </a:xfrm>
              <a:prstGeom prst="rect">
                <a:avLst/>
              </a:prstGeom>
              <a:noFill/>
              <a:ln w="9525" cap="flat" cmpd="sng">
                <a:solidFill>
                  <a:schemeClr val="tx1"/>
                </a:solidFill>
                <a:prstDash val="solid"/>
                <a:miter/>
                <a:headEnd type="none" w="med" len="med"/>
                <a:tailEnd type="none" w="med" len="med"/>
              </a:ln>
            </p:spPr>
            <p:txBody>
              <a:bodyPr lIns="0" tIns="0" rIns="0" bIns="0">
                <a:spAutoFit/>
              </a:bodyPr>
              <a:p>
                <a:pPr eaLnBrk="1" hangingPunct="1"/>
                <a:r>
                  <a:rPr lang="en-US" altLang="zh-CN" sz="1600" b="0" dirty="0">
                    <a:latin typeface="Times New Roman" panose="02020603050405020304" pitchFamily="18" charset="0"/>
                  </a:rPr>
                  <a:t> v</a:t>
                </a:r>
                <a:r>
                  <a:rPr lang="en-US" altLang="zh-CN" sz="1600" b="0" baseline="-25000" dirty="0">
                    <a:latin typeface="Times New Roman" panose="02020603050405020304" pitchFamily="18" charset="0"/>
                  </a:rPr>
                  <a:t>1</a:t>
                </a:r>
                <a:endParaRPr lang="en-US" altLang="zh-CN" sz="1600" b="0" baseline="-25000" dirty="0">
                  <a:latin typeface="Times New Roman" panose="02020603050405020304" pitchFamily="18" charset="0"/>
                </a:endParaRPr>
              </a:p>
            </p:txBody>
          </p:sp>
          <p:sp>
            <p:nvSpPr>
              <p:cNvPr id="42068" name="Line 6"/>
              <p:cNvSpPr/>
              <p:nvPr/>
            </p:nvSpPr>
            <p:spPr>
              <a:xfrm>
                <a:off x="912" y="440"/>
                <a:ext cx="0" cy="144"/>
              </a:xfrm>
              <a:prstGeom prst="line">
                <a:avLst/>
              </a:prstGeom>
              <a:ln w="9525" cap="flat" cmpd="sng">
                <a:solidFill>
                  <a:schemeClr val="tx1"/>
                </a:solidFill>
                <a:prstDash val="solid"/>
                <a:headEnd type="none" w="med" len="med"/>
                <a:tailEnd type="none" w="med" len="med"/>
              </a:ln>
            </p:spPr>
          </p:sp>
        </p:grpSp>
        <p:grpSp>
          <p:nvGrpSpPr>
            <p:cNvPr id="42003" name="Group 7"/>
            <p:cNvGrpSpPr/>
            <p:nvPr/>
          </p:nvGrpSpPr>
          <p:grpSpPr>
            <a:xfrm>
              <a:off x="4175" y="2177"/>
              <a:ext cx="393" cy="152"/>
              <a:chOff x="1239" y="432"/>
              <a:chExt cx="393" cy="152"/>
            </a:xfrm>
          </p:grpSpPr>
          <p:sp>
            <p:nvSpPr>
              <p:cNvPr id="42065" name="Text Box 8"/>
              <p:cNvSpPr txBox="1"/>
              <p:nvPr/>
            </p:nvSpPr>
            <p:spPr>
              <a:xfrm>
                <a:off x="1239" y="432"/>
                <a:ext cx="393" cy="140"/>
              </a:xfrm>
              <a:prstGeom prst="rect">
                <a:avLst/>
              </a:prstGeom>
              <a:noFill/>
              <a:ln w="9525" cap="flat" cmpd="sng">
                <a:solidFill>
                  <a:schemeClr val="tx1"/>
                </a:solidFill>
                <a:prstDash val="solid"/>
                <a:miter/>
                <a:headEnd type="none" w="med" len="med"/>
                <a:tailEnd type="none" w="med" len="med"/>
              </a:ln>
            </p:spPr>
            <p:txBody>
              <a:bodyPr lIns="0" tIns="0" rIns="0" bIns="0">
                <a:spAutoFit/>
              </a:bodyPr>
              <a:p>
                <a:pPr eaLnBrk="1" hangingPunct="1"/>
                <a:r>
                  <a:rPr lang="en-US" altLang="zh-CN" sz="1400" b="0" dirty="0">
                    <a:latin typeface="Times New Roman" panose="02020603050405020304" pitchFamily="18" charset="0"/>
                  </a:rPr>
                  <a:t>  3</a:t>
                </a:r>
                <a:endParaRPr lang="en-US" altLang="zh-CN" sz="1400" b="0" dirty="0">
                  <a:latin typeface="Times New Roman" panose="02020603050405020304" pitchFamily="18" charset="0"/>
                </a:endParaRPr>
              </a:p>
            </p:txBody>
          </p:sp>
          <p:sp>
            <p:nvSpPr>
              <p:cNvPr id="42066" name="Line 9"/>
              <p:cNvSpPr/>
              <p:nvPr/>
            </p:nvSpPr>
            <p:spPr>
              <a:xfrm>
                <a:off x="1440" y="440"/>
                <a:ext cx="0" cy="144"/>
              </a:xfrm>
              <a:prstGeom prst="line">
                <a:avLst/>
              </a:prstGeom>
              <a:ln w="9525" cap="flat" cmpd="sng">
                <a:solidFill>
                  <a:schemeClr val="tx1"/>
                </a:solidFill>
                <a:prstDash val="solid"/>
                <a:headEnd type="none" w="med" len="med"/>
                <a:tailEnd type="none" w="med" len="med"/>
              </a:ln>
            </p:spPr>
          </p:sp>
        </p:grpSp>
        <p:grpSp>
          <p:nvGrpSpPr>
            <p:cNvPr id="42004" name="Group 10"/>
            <p:cNvGrpSpPr/>
            <p:nvPr/>
          </p:nvGrpSpPr>
          <p:grpSpPr>
            <a:xfrm>
              <a:off x="3640" y="2329"/>
              <a:ext cx="393" cy="160"/>
              <a:chOff x="711" y="432"/>
              <a:chExt cx="393" cy="160"/>
            </a:xfrm>
          </p:grpSpPr>
          <p:sp>
            <p:nvSpPr>
              <p:cNvPr id="42063" name="Text Box 11"/>
              <p:cNvSpPr txBox="1"/>
              <p:nvPr/>
            </p:nvSpPr>
            <p:spPr>
              <a:xfrm>
                <a:off x="711" y="432"/>
                <a:ext cx="393" cy="160"/>
              </a:xfrm>
              <a:prstGeom prst="rect">
                <a:avLst/>
              </a:prstGeom>
              <a:noFill/>
              <a:ln w="9525" cap="flat" cmpd="sng">
                <a:solidFill>
                  <a:schemeClr val="tx1"/>
                </a:solidFill>
                <a:prstDash val="solid"/>
                <a:miter/>
                <a:headEnd type="none" w="med" len="med"/>
                <a:tailEnd type="none" w="med" len="med"/>
              </a:ln>
            </p:spPr>
            <p:txBody>
              <a:bodyPr lIns="0" tIns="0" rIns="0" bIns="0">
                <a:spAutoFit/>
              </a:bodyPr>
              <a:p>
                <a:pPr eaLnBrk="1" hangingPunct="1"/>
                <a:r>
                  <a:rPr lang="en-US" altLang="zh-CN" sz="1600" b="0" dirty="0">
                    <a:latin typeface="Times New Roman" panose="02020603050405020304" pitchFamily="18" charset="0"/>
                  </a:rPr>
                  <a:t> v</a:t>
                </a:r>
                <a:r>
                  <a:rPr lang="en-US" altLang="zh-CN" sz="1600" b="0" baseline="-25000" dirty="0">
                    <a:latin typeface="Times New Roman" panose="02020603050405020304" pitchFamily="18" charset="0"/>
                  </a:rPr>
                  <a:t>2</a:t>
                </a:r>
                <a:endParaRPr lang="en-US" altLang="zh-CN" sz="1600" b="0" baseline="-25000" dirty="0">
                  <a:latin typeface="Times New Roman" panose="02020603050405020304" pitchFamily="18" charset="0"/>
                </a:endParaRPr>
              </a:p>
            </p:txBody>
          </p:sp>
          <p:sp>
            <p:nvSpPr>
              <p:cNvPr id="42064" name="Line 12"/>
              <p:cNvSpPr/>
              <p:nvPr/>
            </p:nvSpPr>
            <p:spPr>
              <a:xfrm>
                <a:off x="912" y="440"/>
                <a:ext cx="0" cy="144"/>
              </a:xfrm>
              <a:prstGeom prst="line">
                <a:avLst/>
              </a:prstGeom>
              <a:ln w="9525" cap="flat" cmpd="sng">
                <a:solidFill>
                  <a:schemeClr val="tx1"/>
                </a:solidFill>
                <a:prstDash val="solid"/>
                <a:headEnd type="none" w="med" len="med"/>
                <a:tailEnd type="none" w="med" len="med"/>
              </a:ln>
            </p:spPr>
          </p:sp>
        </p:grpSp>
        <p:grpSp>
          <p:nvGrpSpPr>
            <p:cNvPr id="42005" name="Group 13"/>
            <p:cNvGrpSpPr/>
            <p:nvPr/>
          </p:nvGrpSpPr>
          <p:grpSpPr>
            <a:xfrm>
              <a:off x="3640" y="2489"/>
              <a:ext cx="393" cy="160"/>
              <a:chOff x="711" y="432"/>
              <a:chExt cx="393" cy="160"/>
            </a:xfrm>
          </p:grpSpPr>
          <p:sp>
            <p:nvSpPr>
              <p:cNvPr id="42061" name="Text Box 14"/>
              <p:cNvSpPr txBox="1"/>
              <p:nvPr/>
            </p:nvSpPr>
            <p:spPr>
              <a:xfrm>
                <a:off x="711" y="432"/>
                <a:ext cx="393" cy="160"/>
              </a:xfrm>
              <a:prstGeom prst="rect">
                <a:avLst/>
              </a:prstGeom>
              <a:noFill/>
              <a:ln w="9525" cap="flat" cmpd="sng">
                <a:solidFill>
                  <a:schemeClr val="tx1"/>
                </a:solidFill>
                <a:prstDash val="solid"/>
                <a:miter/>
                <a:headEnd type="none" w="med" len="med"/>
                <a:tailEnd type="none" w="med" len="med"/>
              </a:ln>
            </p:spPr>
            <p:txBody>
              <a:bodyPr lIns="0" tIns="0" rIns="0" bIns="0">
                <a:spAutoFit/>
              </a:bodyPr>
              <a:p>
                <a:pPr eaLnBrk="1" hangingPunct="1"/>
                <a:r>
                  <a:rPr lang="en-US" altLang="zh-CN" sz="1600" b="0" dirty="0">
                    <a:latin typeface="Times New Roman" panose="02020603050405020304" pitchFamily="18" charset="0"/>
                  </a:rPr>
                  <a:t> v</a:t>
                </a:r>
                <a:r>
                  <a:rPr lang="en-US" altLang="zh-CN" sz="1600" b="0" baseline="-25000" dirty="0">
                    <a:latin typeface="Times New Roman" panose="02020603050405020304" pitchFamily="18" charset="0"/>
                  </a:rPr>
                  <a:t>3</a:t>
                </a:r>
                <a:endParaRPr lang="en-US" altLang="zh-CN" sz="1600" b="0" baseline="-25000" dirty="0">
                  <a:latin typeface="Times New Roman" panose="02020603050405020304" pitchFamily="18" charset="0"/>
                </a:endParaRPr>
              </a:p>
            </p:txBody>
          </p:sp>
          <p:sp>
            <p:nvSpPr>
              <p:cNvPr id="42062" name="Line 15"/>
              <p:cNvSpPr/>
              <p:nvPr/>
            </p:nvSpPr>
            <p:spPr>
              <a:xfrm>
                <a:off x="912" y="440"/>
                <a:ext cx="0" cy="144"/>
              </a:xfrm>
              <a:prstGeom prst="line">
                <a:avLst/>
              </a:prstGeom>
              <a:ln w="9525" cap="flat" cmpd="sng">
                <a:solidFill>
                  <a:schemeClr val="tx1"/>
                </a:solidFill>
                <a:prstDash val="solid"/>
                <a:headEnd type="none" w="med" len="med"/>
                <a:tailEnd type="none" w="med" len="med"/>
              </a:ln>
            </p:spPr>
          </p:sp>
        </p:grpSp>
        <p:grpSp>
          <p:nvGrpSpPr>
            <p:cNvPr id="42006" name="Group 16"/>
            <p:cNvGrpSpPr/>
            <p:nvPr/>
          </p:nvGrpSpPr>
          <p:grpSpPr>
            <a:xfrm>
              <a:off x="3641" y="2649"/>
              <a:ext cx="393" cy="160"/>
              <a:chOff x="711" y="432"/>
              <a:chExt cx="393" cy="160"/>
            </a:xfrm>
          </p:grpSpPr>
          <p:sp>
            <p:nvSpPr>
              <p:cNvPr id="42059" name="Text Box 17"/>
              <p:cNvSpPr txBox="1"/>
              <p:nvPr/>
            </p:nvSpPr>
            <p:spPr>
              <a:xfrm>
                <a:off x="711" y="432"/>
                <a:ext cx="393" cy="160"/>
              </a:xfrm>
              <a:prstGeom prst="rect">
                <a:avLst/>
              </a:prstGeom>
              <a:noFill/>
              <a:ln w="9525" cap="flat" cmpd="sng">
                <a:solidFill>
                  <a:schemeClr val="tx1"/>
                </a:solidFill>
                <a:prstDash val="solid"/>
                <a:miter/>
                <a:headEnd type="none" w="med" len="med"/>
                <a:tailEnd type="none" w="med" len="med"/>
              </a:ln>
            </p:spPr>
            <p:txBody>
              <a:bodyPr lIns="0" tIns="0" rIns="0" bIns="0">
                <a:spAutoFit/>
              </a:bodyPr>
              <a:p>
                <a:pPr eaLnBrk="1" hangingPunct="1"/>
                <a:r>
                  <a:rPr lang="en-US" altLang="zh-CN" sz="1600" b="0" dirty="0">
                    <a:latin typeface="Times New Roman" panose="02020603050405020304" pitchFamily="18" charset="0"/>
                  </a:rPr>
                  <a:t> v</a:t>
                </a:r>
                <a:r>
                  <a:rPr lang="en-US" altLang="zh-CN" sz="1600" b="0" baseline="-25000" dirty="0">
                    <a:latin typeface="Times New Roman" panose="02020603050405020304" pitchFamily="18" charset="0"/>
                  </a:rPr>
                  <a:t>4</a:t>
                </a:r>
                <a:endParaRPr lang="en-US" altLang="zh-CN" sz="1600" b="0" baseline="-25000" dirty="0">
                  <a:latin typeface="Times New Roman" panose="02020603050405020304" pitchFamily="18" charset="0"/>
                </a:endParaRPr>
              </a:p>
            </p:txBody>
          </p:sp>
          <p:sp>
            <p:nvSpPr>
              <p:cNvPr id="42060" name="Line 18"/>
              <p:cNvSpPr/>
              <p:nvPr/>
            </p:nvSpPr>
            <p:spPr>
              <a:xfrm>
                <a:off x="912" y="440"/>
                <a:ext cx="0" cy="144"/>
              </a:xfrm>
              <a:prstGeom prst="line">
                <a:avLst/>
              </a:prstGeom>
              <a:ln w="9525" cap="flat" cmpd="sng">
                <a:solidFill>
                  <a:schemeClr val="tx1"/>
                </a:solidFill>
                <a:prstDash val="solid"/>
                <a:headEnd type="none" w="med" len="med"/>
                <a:tailEnd type="none" w="med" len="med"/>
              </a:ln>
            </p:spPr>
          </p:sp>
        </p:grpSp>
        <p:grpSp>
          <p:nvGrpSpPr>
            <p:cNvPr id="42007" name="Group 19"/>
            <p:cNvGrpSpPr/>
            <p:nvPr/>
          </p:nvGrpSpPr>
          <p:grpSpPr>
            <a:xfrm>
              <a:off x="3640" y="2809"/>
              <a:ext cx="393" cy="160"/>
              <a:chOff x="711" y="432"/>
              <a:chExt cx="393" cy="160"/>
            </a:xfrm>
          </p:grpSpPr>
          <p:sp>
            <p:nvSpPr>
              <p:cNvPr id="42057" name="Text Box 20"/>
              <p:cNvSpPr txBox="1"/>
              <p:nvPr/>
            </p:nvSpPr>
            <p:spPr>
              <a:xfrm>
                <a:off x="711" y="432"/>
                <a:ext cx="393" cy="160"/>
              </a:xfrm>
              <a:prstGeom prst="rect">
                <a:avLst/>
              </a:prstGeom>
              <a:noFill/>
              <a:ln w="9525" cap="flat" cmpd="sng">
                <a:solidFill>
                  <a:schemeClr val="tx1"/>
                </a:solidFill>
                <a:prstDash val="solid"/>
                <a:miter/>
                <a:headEnd type="none" w="med" len="med"/>
                <a:tailEnd type="none" w="med" len="med"/>
              </a:ln>
            </p:spPr>
            <p:txBody>
              <a:bodyPr lIns="0" tIns="0" rIns="0" bIns="0">
                <a:spAutoFit/>
              </a:bodyPr>
              <a:p>
                <a:pPr eaLnBrk="1" hangingPunct="1"/>
                <a:r>
                  <a:rPr lang="en-US" altLang="zh-CN" sz="1600" b="0" dirty="0">
                    <a:latin typeface="Times New Roman" panose="02020603050405020304" pitchFamily="18" charset="0"/>
                  </a:rPr>
                  <a:t> v</a:t>
                </a:r>
                <a:r>
                  <a:rPr lang="en-US" altLang="zh-CN" sz="1600" b="0" baseline="-25000" dirty="0">
                    <a:latin typeface="Times New Roman" panose="02020603050405020304" pitchFamily="18" charset="0"/>
                  </a:rPr>
                  <a:t>5</a:t>
                </a:r>
                <a:endParaRPr lang="en-US" altLang="zh-CN" sz="1600" b="0" baseline="-25000" dirty="0">
                  <a:latin typeface="Times New Roman" panose="02020603050405020304" pitchFamily="18" charset="0"/>
                </a:endParaRPr>
              </a:p>
            </p:txBody>
          </p:sp>
          <p:sp>
            <p:nvSpPr>
              <p:cNvPr id="42058" name="Line 21"/>
              <p:cNvSpPr/>
              <p:nvPr/>
            </p:nvSpPr>
            <p:spPr>
              <a:xfrm>
                <a:off x="912" y="440"/>
                <a:ext cx="0" cy="144"/>
              </a:xfrm>
              <a:prstGeom prst="line">
                <a:avLst/>
              </a:prstGeom>
              <a:ln w="9525" cap="flat" cmpd="sng">
                <a:solidFill>
                  <a:schemeClr val="tx1"/>
                </a:solidFill>
                <a:prstDash val="solid"/>
                <a:headEnd type="none" w="med" len="med"/>
                <a:tailEnd type="none" w="med" len="med"/>
              </a:ln>
            </p:spPr>
          </p:sp>
        </p:grpSp>
        <p:grpSp>
          <p:nvGrpSpPr>
            <p:cNvPr id="42008" name="Group 22"/>
            <p:cNvGrpSpPr/>
            <p:nvPr/>
          </p:nvGrpSpPr>
          <p:grpSpPr>
            <a:xfrm>
              <a:off x="4176" y="2345"/>
              <a:ext cx="393" cy="152"/>
              <a:chOff x="1239" y="432"/>
              <a:chExt cx="393" cy="152"/>
            </a:xfrm>
          </p:grpSpPr>
          <p:sp>
            <p:nvSpPr>
              <p:cNvPr id="42055" name="Text Box 23"/>
              <p:cNvSpPr txBox="1"/>
              <p:nvPr/>
            </p:nvSpPr>
            <p:spPr>
              <a:xfrm>
                <a:off x="1239" y="432"/>
                <a:ext cx="393" cy="140"/>
              </a:xfrm>
              <a:prstGeom prst="rect">
                <a:avLst/>
              </a:prstGeom>
              <a:noFill/>
              <a:ln w="9525" cap="flat" cmpd="sng">
                <a:solidFill>
                  <a:schemeClr val="tx1"/>
                </a:solidFill>
                <a:prstDash val="solid"/>
                <a:miter/>
                <a:headEnd type="none" w="med" len="med"/>
                <a:tailEnd type="none" w="med" len="med"/>
              </a:ln>
            </p:spPr>
            <p:txBody>
              <a:bodyPr lIns="0" tIns="0" rIns="0" bIns="0">
                <a:spAutoFit/>
              </a:bodyPr>
              <a:p>
                <a:pPr eaLnBrk="1" hangingPunct="1"/>
                <a:r>
                  <a:rPr lang="en-US" altLang="zh-CN" sz="1400" b="0" dirty="0">
                    <a:latin typeface="Times New Roman" panose="02020603050405020304" pitchFamily="18" charset="0"/>
                  </a:rPr>
                  <a:t>  4</a:t>
                </a:r>
                <a:endParaRPr lang="en-US" altLang="zh-CN" sz="1400" b="0" dirty="0">
                  <a:latin typeface="Times New Roman" panose="02020603050405020304" pitchFamily="18" charset="0"/>
                </a:endParaRPr>
              </a:p>
            </p:txBody>
          </p:sp>
          <p:sp>
            <p:nvSpPr>
              <p:cNvPr id="42056" name="Line 24"/>
              <p:cNvSpPr/>
              <p:nvPr/>
            </p:nvSpPr>
            <p:spPr>
              <a:xfrm>
                <a:off x="1440" y="440"/>
                <a:ext cx="0" cy="144"/>
              </a:xfrm>
              <a:prstGeom prst="line">
                <a:avLst/>
              </a:prstGeom>
              <a:ln w="9525" cap="flat" cmpd="sng">
                <a:solidFill>
                  <a:schemeClr val="tx1"/>
                </a:solidFill>
                <a:prstDash val="solid"/>
                <a:headEnd type="none" w="med" len="med"/>
                <a:tailEnd type="none" w="med" len="med"/>
              </a:ln>
            </p:spPr>
          </p:sp>
        </p:grpSp>
        <p:grpSp>
          <p:nvGrpSpPr>
            <p:cNvPr id="42009" name="Group 25"/>
            <p:cNvGrpSpPr/>
            <p:nvPr/>
          </p:nvGrpSpPr>
          <p:grpSpPr>
            <a:xfrm>
              <a:off x="4176" y="2505"/>
              <a:ext cx="393" cy="152"/>
              <a:chOff x="1239" y="432"/>
              <a:chExt cx="393" cy="152"/>
            </a:xfrm>
          </p:grpSpPr>
          <p:sp>
            <p:nvSpPr>
              <p:cNvPr id="42053" name="Text Box 26"/>
              <p:cNvSpPr txBox="1"/>
              <p:nvPr/>
            </p:nvSpPr>
            <p:spPr>
              <a:xfrm>
                <a:off x="1239" y="432"/>
                <a:ext cx="393" cy="140"/>
              </a:xfrm>
              <a:prstGeom prst="rect">
                <a:avLst/>
              </a:prstGeom>
              <a:noFill/>
              <a:ln w="9525" cap="flat" cmpd="sng">
                <a:solidFill>
                  <a:schemeClr val="tx1"/>
                </a:solidFill>
                <a:prstDash val="solid"/>
                <a:miter/>
                <a:headEnd type="none" w="med" len="med"/>
                <a:tailEnd type="none" w="med" len="med"/>
              </a:ln>
            </p:spPr>
            <p:txBody>
              <a:bodyPr lIns="0" tIns="0" rIns="0" bIns="0">
                <a:spAutoFit/>
              </a:bodyPr>
              <a:p>
                <a:pPr eaLnBrk="1" hangingPunct="1"/>
                <a:r>
                  <a:rPr lang="en-US" altLang="zh-CN" sz="1400" b="0" dirty="0">
                    <a:latin typeface="Times New Roman" panose="02020603050405020304" pitchFamily="18" charset="0"/>
                  </a:rPr>
                  <a:t>  4</a:t>
                </a:r>
                <a:endParaRPr lang="en-US" altLang="zh-CN" sz="1400" b="0" dirty="0">
                  <a:latin typeface="Times New Roman" panose="02020603050405020304" pitchFamily="18" charset="0"/>
                </a:endParaRPr>
              </a:p>
            </p:txBody>
          </p:sp>
          <p:sp>
            <p:nvSpPr>
              <p:cNvPr id="42054" name="Line 27"/>
              <p:cNvSpPr/>
              <p:nvPr/>
            </p:nvSpPr>
            <p:spPr>
              <a:xfrm>
                <a:off x="1440" y="440"/>
                <a:ext cx="0" cy="144"/>
              </a:xfrm>
              <a:prstGeom prst="line">
                <a:avLst/>
              </a:prstGeom>
              <a:ln w="9525" cap="flat" cmpd="sng">
                <a:solidFill>
                  <a:schemeClr val="tx1"/>
                </a:solidFill>
                <a:prstDash val="solid"/>
                <a:headEnd type="none" w="med" len="med"/>
                <a:tailEnd type="none" w="med" len="med"/>
              </a:ln>
            </p:spPr>
          </p:sp>
        </p:grpSp>
        <p:grpSp>
          <p:nvGrpSpPr>
            <p:cNvPr id="42010" name="Group 28"/>
            <p:cNvGrpSpPr/>
            <p:nvPr/>
          </p:nvGrpSpPr>
          <p:grpSpPr>
            <a:xfrm>
              <a:off x="4177" y="2673"/>
              <a:ext cx="393" cy="152"/>
              <a:chOff x="1239" y="432"/>
              <a:chExt cx="393" cy="152"/>
            </a:xfrm>
          </p:grpSpPr>
          <p:sp>
            <p:nvSpPr>
              <p:cNvPr id="42051" name="Text Box 29"/>
              <p:cNvSpPr txBox="1"/>
              <p:nvPr/>
            </p:nvSpPr>
            <p:spPr>
              <a:xfrm>
                <a:off x="1239" y="432"/>
                <a:ext cx="393" cy="140"/>
              </a:xfrm>
              <a:prstGeom prst="rect">
                <a:avLst/>
              </a:prstGeom>
              <a:noFill/>
              <a:ln w="9525" cap="flat" cmpd="sng">
                <a:solidFill>
                  <a:schemeClr val="tx1"/>
                </a:solidFill>
                <a:prstDash val="solid"/>
                <a:miter/>
                <a:headEnd type="none" w="med" len="med"/>
                <a:tailEnd type="none" w="med" len="med"/>
              </a:ln>
            </p:spPr>
            <p:txBody>
              <a:bodyPr lIns="0" tIns="0" rIns="0" bIns="0">
                <a:spAutoFit/>
              </a:bodyPr>
              <a:p>
                <a:pPr eaLnBrk="1" hangingPunct="1"/>
                <a:r>
                  <a:rPr lang="en-US" altLang="zh-CN" sz="1400" b="0" dirty="0">
                    <a:latin typeface="Times New Roman" panose="02020603050405020304" pitchFamily="18" charset="0"/>
                  </a:rPr>
                  <a:t>  2</a:t>
                </a:r>
                <a:endParaRPr lang="en-US" altLang="zh-CN" sz="1400" b="0" dirty="0">
                  <a:latin typeface="Times New Roman" panose="02020603050405020304" pitchFamily="18" charset="0"/>
                </a:endParaRPr>
              </a:p>
            </p:txBody>
          </p:sp>
          <p:sp>
            <p:nvSpPr>
              <p:cNvPr id="42052" name="Line 30"/>
              <p:cNvSpPr/>
              <p:nvPr/>
            </p:nvSpPr>
            <p:spPr>
              <a:xfrm>
                <a:off x="1440" y="440"/>
                <a:ext cx="0" cy="144"/>
              </a:xfrm>
              <a:prstGeom prst="line">
                <a:avLst/>
              </a:prstGeom>
              <a:ln w="9525" cap="flat" cmpd="sng">
                <a:solidFill>
                  <a:schemeClr val="tx1"/>
                </a:solidFill>
                <a:prstDash val="solid"/>
                <a:headEnd type="none" w="med" len="med"/>
                <a:tailEnd type="none" w="med" len="med"/>
              </a:ln>
            </p:spPr>
          </p:sp>
        </p:grpSp>
        <p:grpSp>
          <p:nvGrpSpPr>
            <p:cNvPr id="42011" name="Group 31"/>
            <p:cNvGrpSpPr/>
            <p:nvPr/>
          </p:nvGrpSpPr>
          <p:grpSpPr>
            <a:xfrm>
              <a:off x="4176" y="2833"/>
              <a:ext cx="393" cy="152"/>
              <a:chOff x="1239" y="432"/>
              <a:chExt cx="393" cy="152"/>
            </a:xfrm>
          </p:grpSpPr>
          <p:sp>
            <p:nvSpPr>
              <p:cNvPr id="42049" name="Text Box 32"/>
              <p:cNvSpPr txBox="1"/>
              <p:nvPr/>
            </p:nvSpPr>
            <p:spPr>
              <a:xfrm>
                <a:off x="1239" y="432"/>
                <a:ext cx="393" cy="140"/>
              </a:xfrm>
              <a:prstGeom prst="rect">
                <a:avLst/>
              </a:prstGeom>
              <a:noFill/>
              <a:ln w="9525" cap="flat" cmpd="sng">
                <a:solidFill>
                  <a:schemeClr val="tx1"/>
                </a:solidFill>
                <a:prstDash val="solid"/>
                <a:miter/>
                <a:headEnd type="none" w="med" len="med"/>
                <a:tailEnd type="none" w="med" len="med"/>
              </a:ln>
            </p:spPr>
            <p:txBody>
              <a:bodyPr lIns="0" tIns="0" rIns="0" bIns="0">
                <a:spAutoFit/>
              </a:bodyPr>
              <a:p>
                <a:pPr eaLnBrk="1" hangingPunct="1"/>
                <a:r>
                  <a:rPr lang="en-US" altLang="zh-CN" sz="1400" b="0" dirty="0">
                    <a:latin typeface="Times New Roman" panose="02020603050405020304" pitchFamily="18" charset="0"/>
                  </a:rPr>
                  <a:t>  2</a:t>
                </a:r>
                <a:endParaRPr lang="en-US" altLang="zh-CN" sz="1400" b="0" dirty="0">
                  <a:latin typeface="Times New Roman" panose="02020603050405020304" pitchFamily="18" charset="0"/>
                </a:endParaRPr>
              </a:p>
            </p:txBody>
          </p:sp>
          <p:sp>
            <p:nvSpPr>
              <p:cNvPr id="42050" name="Line 33"/>
              <p:cNvSpPr/>
              <p:nvPr/>
            </p:nvSpPr>
            <p:spPr>
              <a:xfrm>
                <a:off x="1440" y="440"/>
                <a:ext cx="0" cy="144"/>
              </a:xfrm>
              <a:prstGeom prst="line">
                <a:avLst/>
              </a:prstGeom>
              <a:ln w="9525" cap="flat" cmpd="sng">
                <a:solidFill>
                  <a:schemeClr val="tx1"/>
                </a:solidFill>
                <a:prstDash val="solid"/>
                <a:headEnd type="none" w="med" len="med"/>
                <a:tailEnd type="none" w="med" len="med"/>
              </a:ln>
            </p:spPr>
          </p:sp>
        </p:grpSp>
        <p:grpSp>
          <p:nvGrpSpPr>
            <p:cNvPr id="42012" name="Group 34"/>
            <p:cNvGrpSpPr/>
            <p:nvPr/>
          </p:nvGrpSpPr>
          <p:grpSpPr>
            <a:xfrm>
              <a:off x="4704" y="2177"/>
              <a:ext cx="393" cy="152"/>
              <a:chOff x="1239" y="432"/>
              <a:chExt cx="393" cy="152"/>
            </a:xfrm>
          </p:grpSpPr>
          <p:sp>
            <p:nvSpPr>
              <p:cNvPr id="42047" name="Text Box 35"/>
              <p:cNvSpPr txBox="1"/>
              <p:nvPr/>
            </p:nvSpPr>
            <p:spPr>
              <a:xfrm>
                <a:off x="1239" y="432"/>
                <a:ext cx="393" cy="140"/>
              </a:xfrm>
              <a:prstGeom prst="rect">
                <a:avLst/>
              </a:prstGeom>
              <a:noFill/>
              <a:ln w="9525" cap="flat" cmpd="sng">
                <a:solidFill>
                  <a:schemeClr val="tx1"/>
                </a:solidFill>
                <a:prstDash val="solid"/>
                <a:miter/>
                <a:headEnd type="none" w="med" len="med"/>
                <a:tailEnd type="none" w="med" len="med"/>
              </a:ln>
            </p:spPr>
            <p:txBody>
              <a:bodyPr lIns="0" tIns="0" rIns="0" bIns="0">
                <a:spAutoFit/>
              </a:bodyPr>
              <a:p>
                <a:pPr eaLnBrk="1" hangingPunct="1"/>
                <a:r>
                  <a:rPr lang="en-US" altLang="zh-CN" sz="1400" b="0" dirty="0">
                    <a:latin typeface="Times New Roman" panose="02020603050405020304" pitchFamily="18" charset="0"/>
                  </a:rPr>
                  <a:t>  1</a:t>
                </a:r>
                <a:endParaRPr lang="en-US" altLang="zh-CN" sz="1400" b="0" dirty="0">
                  <a:latin typeface="Times New Roman" panose="02020603050405020304" pitchFamily="18" charset="0"/>
                </a:endParaRPr>
              </a:p>
            </p:txBody>
          </p:sp>
          <p:sp>
            <p:nvSpPr>
              <p:cNvPr id="42048" name="Line 36"/>
              <p:cNvSpPr/>
              <p:nvPr/>
            </p:nvSpPr>
            <p:spPr>
              <a:xfrm>
                <a:off x="1440" y="440"/>
                <a:ext cx="0" cy="144"/>
              </a:xfrm>
              <a:prstGeom prst="line">
                <a:avLst/>
              </a:prstGeom>
              <a:ln w="9525" cap="flat" cmpd="sng">
                <a:solidFill>
                  <a:schemeClr val="tx1"/>
                </a:solidFill>
                <a:prstDash val="solid"/>
                <a:headEnd type="none" w="med" len="med"/>
                <a:tailEnd type="none" w="med" len="med"/>
              </a:ln>
            </p:spPr>
          </p:sp>
        </p:grpSp>
        <p:grpSp>
          <p:nvGrpSpPr>
            <p:cNvPr id="42013" name="Group 37"/>
            <p:cNvGrpSpPr/>
            <p:nvPr/>
          </p:nvGrpSpPr>
          <p:grpSpPr>
            <a:xfrm>
              <a:off x="4705" y="2345"/>
              <a:ext cx="393" cy="152"/>
              <a:chOff x="1239" y="432"/>
              <a:chExt cx="393" cy="152"/>
            </a:xfrm>
          </p:grpSpPr>
          <p:sp>
            <p:nvSpPr>
              <p:cNvPr id="42045" name="Text Box 38"/>
              <p:cNvSpPr txBox="1"/>
              <p:nvPr/>
            </p:nvSpPr>
            <p:spPr>
              <a:xfrm>
                <a:off x="1239" y="432"/>
                <a:ext cx="393" cy="140"/>
              </a:xfrm>
              <a:prstGeom prst="rect">
                <a:avLst/>
              </a:prstGeom>
              <a:noFill/>
              <a:ln w="9525" cap="flat" cmpd="sng">
                <a:solidFill>
                  <a:schemeClr val="tx1"/>
                </a:solidFill>
                <a:prstDash val="solid"/>
                <a:miter/>
                <a:headEnd type="none" w="med" len="med"/>
                <a:tailEnd type="none" w="med" len="med"/>
              </a:ln>
            </p:spPr>
            <p:txBody>
              <a:bodyPr lIns="0" tIns="0" rIns="0" bIns="0">
                <a:spAutoFit/>
              </a:bodyPr>
              <a:p>
                <a:pPr eaLnBrk="1" hangingPunct="1"/>
                <a:r>
                  <a:rPr lang="en-US" altLang="zh-CN" sz="1400" b="0" dirty="0">
                    <a:latin typeface="Times New Roman" panose="02020603050405020304" pitchFamily="18" charset="0"/>
                  </a:rPr>
                  <a:t>  2</a:t>
                </a:r>
                <a:endParaRPr lang="en-US" altLang="zh-CN" sz="1400" b="0" dirty="0">
                  <a:latin typeface="Times New Roman" panose="02020603050405020304" pitchFamily="18" charset="0"/>
                </a:endParaRPr>
              </a:p>
            </p:txBody>
          </p:sp>
          <p:sp>
            <p:nvSpPr>
              <p:cNvPr id="42046" name="Line 39"/>
              <p:cNvSpPr/>
              <p:nvPr/>
            </p:nvSpPr>
            <p:spPr>
              <a:xfrm>
                <a:off x="1440" y="440"/>
                <a:ext cx="0" cy="144"/>
              </a:xfrm>
              <a:prstGeom prst="line">
                <a:avLst/>
              </a:prstGeom>
              <a:ln w="9525" cap="flat" cmpd="sng">
                <a:solidFill>
                  <a:schemeClr val="tx1"/>
                </a:solidFill>
                <a:prstDash val="solid"/>
                <a:headEnd type="none" w="med" len="med"/>
                <a:tailEnd type="none" w="med" len="med"/>
              </a:ln>
            </p:spPr>
          </p:sp>
        </p:grpSp>
        <p:grpSp>
          <p:nvGrpSpPr>
            <p:cNvPr id="42014" name="Group 40"/>
            <p:cNvGrpSpPr/>
            <p:nvPr/>
          </p:nvGrpSpPr>
          <p:grpSpPr>
            <a:xfrm>
              <a:off x="4705" y="2505"/>
              <a:ext cx="393" cy="152"/>
              <a:chOff x="1239" y="432"/>
              <a:chExt cx="393" cy="152"/>
            </a:xfrm>
          </p:grpSpPr>
          <p:sp>
            <p:nvSpPr>
              <p:cNvPr id="42043" name="Text Box 41"/>
              <p:cNvSpPr txBox="1"/>
              <p:nvPr/>
            </p:nvSpPr>
            <p:spPr>
              <a:xfrm>
                <a:off x="1239" y="432"/>
                <a:ext cx="393" cy="140"/>
              </a:xfrm>
              <a:prstGeom prst="rect">
                <a:avLst/>
              </a:prstGeom>
              <a:noFill/>
              <a:ln w="9525" cap="flat" cmpd="sng">
                <a:solidFill>
                  <a:schemeClr val="tx1"/>
                </a:solidFill>
                <a:prstDash val="solid"/>
                <a:miter/>
                <a:headEnd type="none" w="med" len="med"/>
                <a:tailEnd type="none" w="med" len="med"/>
              </a:ln>
            </p:spPr>
            <p:txBody>
              <a:bodyPr lIns="0" tIns="0" rIns="0" bIns="0">
                <a:spAutoFit/>
              </a:bodyPr>
              <a:p>
                <a:pPr eaLnBrk="1" hangingPunct="1"/>
                <a:r>
                  <a:rPr lang="en-US" altLang="zh-CN" sz="1400" b="0" dirty="0">
                    <a:latin typeface="Times New Roman" panose="02020603050405020304" pitchFamily="18" charset="0"/>
                  </a:rPr>
                  <a:t>  3</a:t>
                </a:r>
                <a:endParaRPr lang="en-US" altLang="zh-CN" sz="1400" b="0" dirty="0">
                  <a:latin typeface="Times New Roman" panose="02020603050405020304" pitchFamily="18" charset="0"/>
                </a:endParaRPr>
              </a:p>
            </p:txBody>
          </p:sp>
          <p:sp>
            <p:nvSpPr>
              <p:cNvPr id="42044" name="Line 42"/>
              <p:cNvSpPr/>
              <p:nvPr/>
            </p:nvSpPr>
            <p:spPr>
              <a:xfrm>
                <a:off x="1440" y="440"/>
                <a:ext cx="0" cy="144"/>
              </a:xfrm>
              <a:prstGeom prst="line">
                <a:avLst/>
              </a:prstGeom>
              <a:ln w="9525" cap="flat" cmpd="sng">
                <a:solidFill>
                  <a:schemeClr val="tx1"/>
                </a:solidFill>
                <a:prstDash val="solid"/>
                <a:headEnd type="none" w="med" len="med"/>
                <a:tailEnd type="none" w="med" len="med"/>
              </a:ln>
            </p:spPr>
          </p:sp>
        </p:grpSp>
        <p:grpSp>
          <p:nvGrpSpPr>
            <p:cNvPr id="42015" name="Group 43"/>
            <p:cNvGrpSpPr/>
            <p:nvPr/>
          </p:nvGrpSpPr>
          <p:grpSpPr>
            <a:xfrm>
              <a:off x="4706" y="2673"/>
              <a:ext cx="393" cy="152"/>
              <a:chOff x="1239" y="432"/>
              <a:chExt cx="393" cy="152"/>
            </a:xfrm>
          </p:grpSpPr>
          <p:sp>
            <p:nvSpPr>
              <p:cNvPr id="42041" name="Text Box 44"/>
              <p:cNvSpPr txBox="1"/>
              <p:nvPr/>
            </p:nvSpPr>
            <p:spPr>
              <a:xfrm>
                <a:off x="1239" y="432"/>
                <a:ext cx="393" cy="140"/>
              </a:xfrm>
              <a:prstGeom prst="rect">
                <a:avLst/>
              </a:prstGeom>
              <a:noFill/>
              <a:ln w="9525" cap="flat" cmpd="sng">
                <a:solidFill>
                  <a:schemeClr val="tx1"/>
                </a:solidFill>
                <a:prstDash val="solid"/>
                <a:miter/>
                <a:headEnd type="none" w="med" len="med"/>
                <a:tailEnd type="none" w="med" len="med"/>
              </a:ln>
            </p:spPr>
            <p:txBody>
              <a:bodyPr lIns="0" tIns="0" rIns="0" bIns="0">
                <a:spAutoFit/>
              </a:bodyPr>
              <a:p>
                <a:pPr eaLnBrk="1" hangingPunct="1"/>
                <a:r>
                  <a:rPr lang="en-US" altLang="zh-CN" sz="1400" b="0" dirty="0">
                    <a:latin typeface="Times New Roman" panose="02020603050405020304" pitchFamily="18" charset="0"/>
                  </a:rPr>
                  <a:t>  0</a:t>
                </a:r>
                <a:endParaRPr lang="en-US" altLang="zh-CN" sz="1400" b="0" dirty="0">
                  <a:latin typeface="Times New Roman" panose="02020603050405020304" pitchFamily="18" charset="0"/>
                </a:endParaRPr>
              </a:p>
            </p:txBody>
          </p:sp>
          <p:sp>
            <p:nvSpPr>
              <p:cNvPr id="42042" name="Line 45"/>
              <p:cNvSpPr/>
              <p:nvPr/>
            </p:nvSpPr>
            <p:spPr>
              <a:xfrm>
                <a:off x="1440" y="440"/>
                <a:ext cx="0" cy="144"/>
              </a:xfrm>
              <a:prstGeom prst="line">
                <a:avLst/>
              </a:prstGeom>
              <a:ln w="9525" cap="flat" cmpd="sng">
                <a:solidFill>
                  <a:schemeClr val="tx1"/>
                </a:solidFill>
                <a:prstDash val="solid"/>
                <a:headEnd type="none" w="med" len="med"/>
                <a:tailEnd type="none" w="med" len="med"/>
              </a:ln>
            </p:spPr>
          </p:sp>
        </p:grpSp>
        <p:grpSp>
          <p:nvGrpSpPr>
            <p:cNvPr id="42016" name="Group 46"/>
            <p:cNvGrpSpPr/>
            <p:nvPr/>
          </p:nvGrpSpPr>
          <p:grpSpPr>
            <a:xfrm>
              <a:off x="4705" y="2833"/>
              <a:ext cx="393" cy="152"/>
              <a:chOff x="1239" y="432"/>
              <a:chExt cx="393" cy="152"/>
            </a:xfrm>
          </p:grpSpPr>
          <p:sp>
            <p:nvSpPr>
              <p:cNvPr id="42039" name="Text Box 47"/>
              <p:cNvSpPr txBox="1"/>
              <p:nvPr/>
            </p:nvSpPr>
            <p:spPr>
              <a:xfrm>
                <a:off x="1239" y="432"/>
                <a:ext cx="393" cy="140"/>
              </a:xfrm>
              <a:prstGeom prst="rect">
                <a:avLst/>
              </a:prstGeom>
              <a:noFill/>
              <a:ln w="9525" cap="flat" cmpd="sng">
                <a:solidFill>
                  <a:schemeClr val="tx1"/>
                </a:solidFill>
                <a:prstDash val="solid"/>
                <a:miter/>
                <a:headEnd type="none" w="med" len="med"/>
                <a:tailEnd type="none" w="med" len="med"/>
              </a:ln>
            </p:spPr>
            <p:txBody>
              <a:bodyPr lIns="0" tIns="0" rIns="0" bIns="0">
                <a:spAutoFit/>
              </a:bodyPr>
              <a:p>
                <a:pPr eaLnBrk="1" hangingPunct="1"/>
                <a:r>
                  <a:rPr lang="en-US" altLang="zh-CN" sz="1400" b="0" dirty="0">
                    <a:latin typeface="Times New Roman" panose="02020603050405020304" pitchFamily="18" charset="0"/>
                  </a:rPr>
                  <a:t>  1</a:t>
                </a:r>
                <a:endParaRPr lang="en-US" altLang="zh-CN" sz="1400" b="0" dirty="0">
                  <a:latin typeface="Times New Roman" panose="02020603050405020304" pitchFamily="18" charset="0"/>
                </a:endParaRPr>
              </a:p>
            </p:txBody>
          </p:sp>
          <p:sp>
            <p:nvSpPr>
              <p:cNvPr id="42040" name="Line 48"/>
              <p:cNvSpPr/>
              <p:nvPr/>
            </p:nvSpPr>
            <p:spPr>
              <a:xfrm>
                <a:off x="1440" y="440"/>
                <a:ext cx="0" cy="144"/>
              </a:xfrm>
              <a:prstGeom prst="line">
                <a:avLst/>
              </a:prstGeom>
              <a:ln w="9525" cap="flat" cmpd="sng">
                <a:solidFill>
                  <a:schemeClr val="tx1"/>
                </a:solidFill>
                <a:prstDash val="solid"/>
                <a:headEnd type="none" w="med" len="med"/>
                <a:tailEnd type="none" w="med" len="med"/>
              </a:ln>
            </p:spPr>
          </p:sp>
        </p:grpSp>
        <p:grpSp>
          <p:nvGrpSpPr>
            <p:cNvPr id="42017" name="Group 49"/>
            <p:cNvGrpSpPr/>
            <p:nvPr/>
          </p:nvGrpSpPr>
          <p:grpSpPr>
            <a:xfrm>
              <a:off x="5271" y="2345"/>
              <a:ext cx="393" cy="152"/>
              <a:chOff x="1239" y="432"/>
              <a:chExt cx="393" cy="152"/>
            </a:xfrm>
          </p:grpSpPr>
          <p:sp>
            <p:nvSpPr>
              <p:cNvPr id="42037" name="Text Box 50"/>
              <p:cNvSpPr txBox="1"/>
              <p:nvPr/>
            </p:nvSpPr>
            <p:spPr>
              <a:xfrm>
                <a:off x="1239" y="432"/>
                <a:ext cx="393" cy="140"/>
              </a:xfrm>
              <a:prstGeom prst="rect">
                <a:avLst/>
              </a:prstGeom>
              <a:noFill/>
              <a:ln w="9525" cap="flat" cmpd="sng">
                <a:solidFill>
                  <a:schemeClr val="tx1"/>
                </a:solidFill>
                <a:prstDash val="solid"/>
                <a:miter/>
                <a:headEnd type="none" w="med" len="med"/>
                <a:tailEnd type="none" w="med" len="med"/>
              </a:ln>
            </p:spPr>
            <p:txBody>
              <a:bodyPr lIns="0" tIns="0" rIns="0" bIns="0">
                <a:spAutoFit/>
              </a:bodyPr>
              <a:p>
                <a:pPr eaLnBrk="1" hangingPunct="1"/>
                <a:r>
                  <a:rPr lang="en-US" altLang="zh-CN" sz="1400" b="0" dirty="0">
                    <a:latin typeface="Times New Roman" panose="02020603050405020304" pitchFamily="18" charset="0"/>
                  </a:rPr>
                  <a:t>  0</a:t>
                </a:r>
                <a:endParaRPr lang="en-US" altLang="zh-CN" sz="1400" b="0" dirty="0">
                  <a:latin typeface="Times New Roman" panose="02020603050405020304" pitchFamily="18" charset="0"/>
                </a:endParaRPr>
              </a:p>
            </p:txBody>
          </p:sp>
          <p:sp>
            <p:nvSpPr>
              <p:cNvPr id="42038" name="Line 51"/>
              <p:cNvSpPr/>
              <p:nvPr/>
            </p:nvSpPr>
            <p:spPr>
              <a:xfrm>
                <a:off x="1440" y="440"/>
                <a:ext cx="0" cy="144"/>
              </a:xfrm>
              <a:prstGeom prst="line">
                <a:avLst/>
              </a:prstGeom>
              <a:ln w="9525" cap="flat" cmpd="sng">
                <a:solidFill>
                  <a:schemeClr val="tx1"/>
                </a:solidFill>
                <a:prstDash val="solid"/>
                <a:headEnd type="none" w="med" len="med"/>
                <a:tailEnd type="none" w="med" len="med"/>
              </a:ln>
            </p:spPr>
          </p:sp>
        </p:grpSp>
        <p:grpSp>
          <p:nvGrpSpPr>
            <p:cNvPr id="42018" name="Group 52"/>
            <p:cNvGrpSpPr/>
            <p:nvPr/>
          </p:nvGrpSpPr>
          <p:grpSpPr>
            <a:xfrm>
              <a:off x="5270" y="2505"/>
              <a:ext cx="393" cy="152"/>
              <a:chOff x="1239" y="432"/>
              <a:chExt cx="393" cy="152"/>
            </a:xfrm>
          </p:grpSpPr>
          <p:sp>
            <p:nvSpPr>
              <p:cNvPr id="42035" name="Text Box 53"/>
              <p:cNvSpPr txBox="1"/>
              <p:nvPr/>
            </p:nvSpPr>
            <p:spPr>
              <a:xfrm>
                <a:off x="1239" y="432"/>
                <a:ext cx="393" cy="140"/>
              </a:xfrm>
              <a:prstGeom prst="rect">
                <a:avLst/>
              </a:prstGeom>
              <a:noFill/>
              <a:ln w="9525" cap="flat" cmpd="sng">
                <a:solidFill>
                  <a:schemeClr val="tx1"/>
                </a:solidFill>
                <a:prstDash val="solid"/>
                <a:miter/>
                <a:headEnd type="none" w="med" len="med"/>
                <a:tailEnd type="none" w="med" len="med"/>
              </a:ln>
            </p:spPr>
            <p:txBody>
              <a:bodyPr lIns="0" tIns="0" rIns="0" bIns="0">
                <a:spAutoFit/>
              </a:bodyPr>
              <a:p>
                <a:pPr eaLnBrk="1" hangingPunct="1"/>
                <a:r>
                  <a:rPr lang="en-US" altLang="zh-CN" sz="1400" b="0" dirty="0">
                    <a:latin typeface="Times New Roman" panose="02020603050405020304" pitchFamily="18" charset="0"/>
                  </a:rPr>
                  <a:t>  1</a:t>
                </a:r>
                <a:endParaRPr lang="en-US" altLang="zh-CN" sz="1400" b="0" dirty="0">
                  <a:latin typeface="Times New Roman" panose="02020603050405020304" pitchFamily="18" charset="0"/>
                </a:endParaRPr>
              </a:p>
            </p:txBody>
          </p:sp>
          <p:sp>
            <p:nvSpPr>
              <p:cNvPr id="42036" name="Line 54"/>
              <p:cNvSpPr/>
              <p:nvPr/>
            </p:nvSpPr>
            <p:spPr>
              <a:xfrm>
                <a:off x="1440" y="440"/>
                <a:ext cx="0" cy="144"/>
              </a:xfrm>
              <a:prstGeom prst="line">
                <a:avLst/>
              </a:prstGeom>
              <a:ln w="9525" cap="flat" cmpd="sng">
                <a:solidFill>
                  <a:schemeClr val="tx1"/>
                </a:solidFill>
                <a:prstDash val="solid"/>
                <a:headEnd type="none" w="med" len="med"/>
                <a:tailEnd type="none" w="med" len="med"/>
              </a:ln>
            </p:spPr>
          </p:sp>
        </p:grpSp>
        <p:sp>
          <p:nvSpPr>
            <p:cNvPr id="42019" name="Text Box 55"/>
            <p:cNvSpPr txBox="1"/>
            <p:nvPr/>
          </p:nvSpPr>
          <p:spPr>
            <a:xfrm>
              <a:off x="3470" y="2157"/>
              <a:ext cx="178" cy="828"/>
            </a:xfrm>
            <a:prstGeom prst="rect">
              <a:avLst/>
            </a:prstGeom>
            <a:noFill/>
            <a:ln w="9525">
              <a:noFill/>
            </a:ln>
          </p:spPr>
          <p:txBody>
            <a:bodyPr wrap="none" lIns="90000" tIns="46800" rIns="90000" bIns="46800">
              <a:spAutoFit/>
            </a:bodyPr>
            <a:p>
              <a:pPr eaLnBrk="1" hangingPunct="1"/>
              <a:r>
                <a:rPr lang="en-US" altLang="zh-CN" sz="1600" b="0" dirty="0">
                  <a:latin typeface="Times New Roman" panose="02020603050405020304" pitchFamily="18" charset="0"/>
                </a:rPr>
                <a:t>0</a:t>
              </a:r>
              <a:endParaRPr lang="en-US" altLang="zh-CN" sz="1600" b="0" dirty="0">
                <a:latin typeface="Times New Roman" panose="02020603050405020304" pitchFamily="18" charset="0"/>
              </a:endParaRPr>
            </a:p>
            <a:p>
              <a:pPr eaLnBrk="1" hangingPunct="1"/>
              <a:r>
                <a:rPr lang="en-US" altLang="zh-CN" sz="1600" b="0" dirty="0">
                  <a:latin typeface="Times New Roman" panose="02020603050405020304" pitchFamily="18" charset="0"/>
                </a:rPr>
                <a:t>1</a:t>
              </a:r>
              <a:endParaRPr lang="en-US" altLang="zh-CN" sz="1600" b="0" dirty="0">
                <a:latin typeface="Times New Roman" panose="02020603050405020304" pitchFamily="18" charset="0"/>
              </a:endParaRPr>
            </a:p>
            <a:p>
              <a:pPr eaLnBrk="1" hangingPunct="1"/>
              <a:r>
                <a:rPr lang="en-US" altLang="zh-CN" sz="1600" b="0" dirty="0">
                  <a:latin typeface="Times New Roman" panose="02020603050405020304" pitchFamily="18" charset="0"/>
                </a:rPr>
                <a:t>2</a:t>
              </a:r>
              <a:endParaRPr lang="en-US" altLang="zh-CN" sz="1600" b="0" dirty="0">
                <a:latin typeface="Times New Roman" panose="02020603050405020304" pitchFamily="18" charset="0"/>
              </a:endParaRPr>
            </a:p>
            <a:p>
              <a:pPr eaLnBrk="1" hangingPunct="1"/>
              <a:r>
                <a:rPr lang="en-US" altLang="zh-CN" sz="1600" b="0" dirty="0">
                  <a:latin typeface="Times New Roman" panose="02020603050405020304" pitchFamily="18" charset="0"/>
                </a:rPr>
                <a:t>3</a:t>
              </a:r>
              <a:endParaRPr lang="en-US" altLang="zh-CN" sz="1600" b="0" dirty="0">
                <a:latin typeface="Times New Roman" panose="02020603050405020304" pitchFamily="18" charset="0"/>
              </a:endParaRPr>
            </a:p>
            <a:p>
              <a:pPr eaLnBrk="1" hangingPunct="1"/>
              <a:r>
                <a:rPr lang="en-US" altLang="zh-CN" sz="1600" b="0" dirty="0">
                  <a:latin typeface="Times New Roman" panose="02020603050405020304" pitchFamily="18" charset="0"/>
                </a:rPr>
                <a:t>4</a:t>
              </a:r>
              <a:endParaRPr lang="en-US" altLang="zh-CN" sz="1600" b="0" dirty="0">
                <a:latin typeface="Times New Roman" panose="02020603050405020304" pitchFamily="18" charset="0"/>
              </a:endParaRPr>
            </a:p>
          </p:txBody>
        </p:sp>
        <p:sp>
          <p:nvSpPr>
            <p:cNvPr id="42020" name="Rectangle 56"/>
            <p:cNvSpPr/>
            <p:nvPr/>
          </p:nvSpPr>
          <p:spPr>
            <a:xfrm>
              <a:off x="5472" y="2311"/>
              <a:ext cx="189" cy="250"/>
            </a:xfrm>
            <a:prstGeom prst="rect">
              <a:avLst/>
            </a:prstGeom>
            <a:noFill/>
            <a:ln w="9525">
              <a:noFill/>
            </a:ln>
          </p:spPr>
          <p:txBody>
            <a:bodyPr wrap="none" lIns="90000" tIns="46800" rIns="90000" bIns="46800">
              <a:spAutoFit/>
            </a:bodyPr>
            <a:p>
              <a:pPr eaLnBrk="1" hangingPunct="1"/>
              <a:r>
                <a:rPr lang="en-US" altLang="zh-CN" sz="2000" b="0" dirty="0">
                  <a:latin typeface="Times New Roman" panose="02020603050405020304" pitchFamily="18" charset="0"/>
                  <a:cs typeface="Times New Roman" panose="02020603050405020304" pitchFamily="18" charset="0"/>
                </a:rPr>
                <a:t>^</a:t>
              </a:r>
              <a:endParaRPr lang="en-US" altLang="zh-CN" sz="2000" b="0" dirty="0">
                <a:latin typeface="Times New Roman" panose="02020603050405020304" pitchFamily="18" charset="0"/>
                <a:ea typeface="Times New Roman" panose="02020603050405020304" pitchFamily="18" charset="0"/>
              </a:endParaRPr>
            </a:p>
          </p:txBody>
        </p:sp>
        <p:sp>
          <p:nvSpPr>
            <p:cNvPr id="42021" name="Rectangle 57"/>
            <p:cNvSpPr/>
            <p:nvPr/>
          </p:nvSpPr>
          <p:spPr>
            <a:xfrm>
              <a:off x="5472" y="2487"/>
              <a:ext cx="189" cy="250"/>
            </a:xfrm>
            <a:prstGeom prst="rect">
              <a:avLst/>
            </a:prstGeom>
            <a:noFill/>
            <a:ln w="9525">
              <a:noFill/>
            </a:ln>
          </p:spPr>
          <p:txBody>
            <a:bodyPr wrap="none" lIns="90000" tIns="46800" rIns="90000" bIns="46800">
              <a:spAutoFit/>
            </a:bodyPr>
            <a:p>
              <a:pPr eaLnBrk="1" hangingPunct="1"/>
              <a:r>
                <a:rPr lang="en-US" altLang="zh-CN" sz="2000" b="0" dirty="0">
                  <a:latin typeface="Times New Roman" panose="02020603050405020304" pitchFamily="18" charset="0"/>
                  <a:cs typeface="Times New Roman" panose="02020603050405020304" pitchFamily="18" charset="0"/>
                </a:rPr>
                <a:t>^</a:t>
              </a:r>
              <a:endParaRPr lang="en-US" altLang="zh-CN" sz="2000" b="0" dirty="0">
                <a:latin typeface="Times New Roman" panose="02020603050405020304" pitchFamily="18" charset="0"/>
                <a:ea typeface="Times New Roman" panose="02020603050405020304" pitchFamily="18" charset="0"/>
              </a:endParaRPr>
            </a:p>
          </p:txBody>
        </p:sp>
        <p:sp>
          <p:nvSpPr>
            <p:cNvPr id="42022" name="Line 58"/>
            <p:cNvSpPr/>
            <p:nvPr/>
          </p:nvSpPr>
          <p:spPr>
            <a:xfrm>
              <a:off x="3936" y="2265"/>
              <a:ext cx="240" cy="0"/>
            </a:xfrm>
            <a:prstGeom prst="line">
              <a:avLst/>
            </a:prstGeom>
            <a:ln w="9525" cap="flat" cmpd="sng">
              <a:solidFill>
                <a:schemeClr val="tx1"/>
              </a:solidFill>
              <a:prstDash val="solid"/>
              <a:headEnd type="none" w="med" len="med"/>
              <a:tailEnd type="triangle" w="med" len="med"/>
            </a:ln>
          </p:spPr>
        </p:sp>
        <p:sp>
          <p:nvSpPr>
            <p:cNvPr id="42023" name="Line 59"/>
            <p:cNvSpPr/>
            <p:nvPr/>
          </p:nvSpPr>
          <p:spPr>
            <a:xfrm>
              <a:off x="3936" y="2409"/>
              <a:ext cx="240" cy="0"/>
            </a:xfrm>
            <a:prstGeom prst="line">
              <a:avLst/>
            </a:prstGeom>
            <a:ln w="9525" cap="flat" cmpd="sng">
              <a:solidFill>
                <a:schemeClr val="tx1"/>
              </a:solidFill>
              <a:prstDash val="solid"/>
              <a:headEnd type="none" w="med" len="med"/>
              <a:tailEnd type="triangle" w="med" len="med"/>
            </a:ln>
          </p:spPr>
        </p:sp>
        <p:sp>
          <p:nvSpPr>
            <p:cNvPr id="42024" name="Line 60"/>
            <p:cNvSpPr/>
            <p:nvPr/>
          </p:nvSpPr>
          <p:spPr>
            <a:xfrm>
              <a:off x="3936" y="2585"/>
              <a:ext cx="240" cy="0"/>
            </a:xfrm>
            <a:prstGeom prst="line">
              <a:avLst/>
            </a:prstGeom>
            <a:ln w="9525" cap="flat" cmpd="sng">
              <a:solidFill>
                <a:schemeClr val="tx1"/>
              </a:solidFill>
              <a:prstDash val="solid"/>
              <a:headEnd type="none" w="med" len="med"/>
              <a:tailEnd type="triangle" w="med" len="med"/>
            </a:ln>
          </p:spPr>
        </p:sp>
        <p:sp>
          <p:nvSpPr>
            <p:cNvPr id="42025" name="Line 61"/>
            <p:cNvSpPr/>
            <p:nvPr/>
          </p:nvSpPr>
          <p:spPr>
            <a:xfrm>
              <a:off x="3936" y="2729"/>
              <a:ext cx="240" cy="0"/>
            </a:xfrm>
            <a:prstGeom prst="line">
              <a:avLst/>
            </a:prstGeom>
            <a:ln w="9525" cap="flat" cmpd="sng">
              <a:solidFill>
                <a:schemeClr val="tx1"/>
              </a:solidFill>
              <a:prstDash val="solid"/>
              <a:headEnd type="none" w="med" len="med"/>
              <a:tailEnd type="triangle" w="med" len="med"/>
            </a:ln>
          </p:spPr>
        </p:sp>
        <p:sp>
          <p:nvSpPr>
            <p:cNvPr id="42026" name="Line 62"/>
            <p:cNvSpPr/>
            <p:nvPr/>
          </p:nvSpPr>
          <p:spPr>
            <a:xfrm>
              <a:off x="4464" y="2265"/>
              <a:ext cx="240" cy="0"/>
            </a:xfrm>
            <a:prstGeom prst="line">
              <a:avLst/>
            </a:prstGeom>
            <a:ln w="9525" cap="flat" cmpd="sng">
              <a:solidFill>
                <a:schemeClr val="tx1"/>
              </a:solidFill>
              <a:prstDash val="solid"/>
              <a:headEnd type="none" w="med" len="med"/>
              <a:tailEnd type="triangle" w="med" len="med"/>
            </a:ln>
          </p:spPr>
        </p:sp>
        <p:sp>
          <p:nvSpPr>
            <p:cNvPr id="42027" name="Line 63"/>
            <p:cNvSpPr/>
            <p:nvPr/>
          </p:nvSpPr>
          <p:spPr>
            <a:xfrm>
              <a:off x="4464" y="2409"/>
              <a:ext cx="240" cy="0"/>
            </a:xfrm>
            <a:prstGeom prst="line">
              <a:avLst/>
            </a:prstGeom>
            <a:ln w="9525" cap="flat" cmpd="sng">
              <a:solidFill>
                <a:schemeClr val="tx1"/>
              </a:solidFill>
              <a:prstDash val="solid"/>
              <a:headEnd type="none" w="med" len="med"/>
              <a:tailEnd type="triangle" w="med" len="med"/>
            </a:ln>
          </p:spPr>
        </p:sp>
        <p:sp>
          <p:nvSpPr>
            <p:cNvPr id="42028" name="Line 64"/>
            <p:cNvSpPr/>
            <p:nvPr/>
          </p:nvSpPr>
          <p:spPr>
            <a:xfrm>
              <a:off x="4464" y="2585"/>
              <a:ext cx="240" cy="0"/>
            </a:xfrm>
            <a:prstGeom prst="line">
              <a:avLst/>
            </a:prstGeom>
            <a:ln w="9525" cap="flat" cmpd="sng">
              <a:solidFill>
                <a:schemeClr val="tx1"/>
              </a:solidFill>
              <a:prstDash val="solid"/>
              <a:headEnd type="none" w="med" len="med"/>
              <a:tailEnd type="triangle" w="med" len="med"/>
            </a:ln>
          </p:spPr>
        </p:sp>
        <p:sp>
          <p:nvSpPr>
            <p:cNvPr id="42029" name="Line 65"/>
            <p:cNvSpPr/>
            <p:nvPr/>
          </p:nvSpPr>
          <p:spPr>
            <a:xfrm>
              <a:off x="4464" y="2729"/>
              <a:ext cx="240" cy="0"/>
            </a:xfrm>
            <a:prstGeom prst="line">
              <a:avLst/>
            </a:prstGeom>
            <a:ln w="9525" cap="flat" cmpd="sng">
              <a:solidFill>
                <a:schemeClr val="tx1"/>
              </a:solidFill>
              <a:prstDash val="solid"/>
              <a:headEnd type="none" w="med" len="med"/>
              <a:tailEnd type="triangle" w="med" len="med"/>
            </a:ln>
          </p:spPr>
        </p:sp>
        <p:sp>
          <p:nvSpPr>
            <p:cNvPr id="42030" name="Line 66"/>
            <p:cNvSpPr/>
            <p:nvPr/>
          </p:nvSpPr>
          <p:spPr>
            <a:xfrm>
              <a:off x="5040" y="2425"/>
              <a:ext cx="240" cy="0"/>
            </a:xfrm>
            <a:prstGeom prst="line">
              <a:avLst/>
            </a:prstGeom>
            <a:ln w="9525" cap="flat" cmpd="sng">
              <a:solidFill>
                <a:schemeClr val="tx1"/>
              </a:solidFill>
              <a:prstDash val="solid"/>
              <a:headEnd type="none" w="med" len="med"/>
              <a:tailEnd type="triangle" w="med" len="med"/>
            </a:ln>
          </p:spPr>
        </p:sp>
        <p:sp>
          <p:nvSpPr>
            <p:cNvPr id="42031" name="Line 67"/>
            <p:cNvSpPr/>
            <p:nvPr/>
          </p:nvSpPr>
          <p:spPr>
            <a:xfrm>
              <a:off x="5040" y="2569"/>
              <a:ext cx="240" cy="0"/>
            </a:xfrm>
            <a:prstGeom prst="line">
              <a:avLst/>
            </a:prstGeom>
            <a:ln w="9525" cap="flat" cmpd="sng">
              <a:solidFill>
                <a:schemeClr val="tx1"/>
              </a:solidFill>
              <a:prstDash val="solid"/>
              <a:headEnd type="none" w="med" len="med"/>
              <a:tailEnd type="triangle" w="med" len="med"/>
            </a:ln>
          </p:spPr>
        </p:sp>
        <p:sp>
          <p:nvSpPr>
            <p:cNvPr id="42032" name="Line 68"/>
            <p:cNvSpPr/>
            <p:nvPr/>
          </p:nvSpPr>
          <p:spPr>
            <a:xfrm>
              <a:off x="3936" y="2889"/>
              <a:ext cx="240" cy="0"/>
            </a:xfrm>
            <a:prstGeom prst="line">
              <a:avLst/>
            </a:prstGeom>
            <a:ln w="9525" cap="flat" cmpd="sng">
              <a:solidFill>
                <a:schemeClr val="tx1"/>
              </a:solidFill>
              <a:prstDash val="solid"/>
              <a:headEnd type="none" w="med" len="med"/>
              <a:tailEnd type="triangle" w="med" len="med"/>
            </a:ln>
          </p:spPr>
        </p:sp>
        <p:sp>
          <p:nvSpPr>
            <p:cNvPr id="42033" name="Line 69"/>
            <p:cNvSpPr/>
            <p:nvPr/>
          </p:nvSpPr>
          <p:spPr>
            <a:xfrm>
              <a:off x="4464" y="2889"/>
              <a:ext cx="240" cy="0"/>
            </a:xfrm>
            <a:prstGeom prst="line">
              <a:avLst/>
            </a:prstGeom>
            <a:ln w="9525" cap="flat" cmpd="sng">
              <a:solidFill>
                <a:schemeClr val="tx1"/>
              </a:solidFill>
              <a:prstDash val="solid"/>
              <a:headEnd type="none" w="med" len="med"/>
              <a:tailEnd type="triangle" w="med" len="med"/>
            </a:ln>
          </p:spPr>
        </p:sp>
        <p:sp>
          <p:nvSpPr>
            <p:cNvPr id="42034" name="Rectangle 70"/>
            <p:cNvSpPr/>
            <p:nvPr/>
          </p:nvSpPr>
          <p:spPr>
            <a:xfrm>
              <a:off x="4577" y="3004"/>
              <a:ext cx="931" cy="195"/>
            </a:xfrm>
            <a:prstGeom prst="rect">
              <a:avLst/>
            </a:prstGeom>
            <a:noFill/>
            <a:ln w="9525">
              <a:noFill/>
            </a:ln>
          </p:spPr>
          <p:txBody>
            <a:bodyPr wrap="none" lIns="90000" tIns="46800" rIns="90000" bIns="46800">
              <a:spAutoFit/>
            </a:bodyPr>
            <a:p>
              <a:pPr eaLnBrk="1" hangingPunct="1"/>
              <a:r>
                <a:rPr lang="zh-CN" altLang="en-US" sz="1400" b="0" dirty="0">
                  <a:latin typeface="Times New Roman" panose="02020603050405020304" pitchFamily="18" charset="0"/>
                </a:rPr>
                <a:t>无向图</a:t>
              </a:r>
              <a:r>
                <a:rPr lang="en-US" altLang="zh-CN" sz="1400" b="0" dirty="0">
                  <a:latin typeface="Times New Roman" panose="02020603050405020304" pitchFamily="18" charset="0"/>
                </a:rPr>
                <a:t>G2</a:t>
              </a:r>
              <a:r>
                <a:rPr lang="zh-CN" altLang="en-US" sz="1400" b="0" dirty="0">
                  <a:latin typeface="Times New Roman" panose="02020603050405020304" pitchFamily="18" charset="0"/>
                </a:rPr>
                <a:t>邻接表</a:t>
              </a:r>
              <a:endParaRPr lang="zh-CN" altLang="en-US" sz="1400" b="0" dirty="0">
                <a:latin typeface="Times New Roman" panose="02020603050405020304" pitchFamily="18" charset="0"/>
              </a:endParaRPr>
            </a:p>
          </p:txBody>
        </p:sp>
      </p:grpSp>
      <p:grpSp>
        <p:nvGrpSpPr>
          <p:cNvPr id="41988" name="Group 71"/>
          <p:cNvGrpSpPr/>
          <p:nvPr/>
        </p:nvGrpSpPr>
        <p:grpSpPr>
          <a:xfrm>
            <a:off x="6804025" y="601663"/>
            <a:ext cx="1527175" cy="914400"/>
            <a:chOff x="4558" y="384"/>
            <a:chExt cx="962" cy="624"/>
          </a:xfrm>
        </p:grpSpPr>
        <p:sp>
          <p:nvSpPr>
            <p:cNvPr id="41990" name="Oval 72"/>
            <p:cNvSpPr/>
            <p:nvPr/>
          </p:nvSpPr>
          <p:spPr>
            <a:xfrm>
              <a:off x="5055" y="601"/>
              <a:ext cx="220" cy="222"/>
            </a:xfrm>
            <a:prstGeom prst="ellipse">
              <a:avLst/>
            </a:prstGeom>
            <a:noFill/>
            <a:ln w="28575" cap="flat" cmpd="sng">
              <a:solidFill>
                <a:schemeClr val="tx1"/>
              </a:solidFill>
              <a:prstDash val="solid"/>
              <a:headEnd type="none" w="med" len="med"/>
              <a:tailEnd type="none" w="med" len="med"/>
            </a:ln>
          </p:spPr>
          <p:txBody>
            <a:bodyPr lIns="0" tIns="0" rIns="0" bIns="0" anchor="ctr" anchorCtr="0"/>
            <a:p>
              <a:pPr algn="ctr" eaLnBrk="1" hangingPunct="1"/>
              <a:r>
                <a:rPr lang="en-US" altLang="zh-CN" sz="1400" b="0" dirty="0">
                  <a:latin typeface="Times New Roman" panose="02020603050405020304" pitchFamily="18" charset="0"/>
                </a:rPr>
                <a:t>V</a:t>
              </a:r>
              <a:r>
                <a:rPr lang="en-US" altLang="zh-CN" sz="2000" b="0" baseline="-25000" dirty="0">
                  <a:latin typeface="Times New Roman" panose="02020603050405020304" pitchFamily="18" charset="0"/>
                </a:rPr>
                <a:t>3</a:t>
              </a:r>
              <a:endParaRPr lang="en-US" altLang="zh-CN" sz="2000" b="0" baseline="-25000" dirty="0">
                <a:latin typeface="Times New Roman" panose="02020603050405020304" pitchFamily="18" charset="0"/>
              </a:endParaRPr>
            </a:p>
          </p:txBody>
        </p:sp>
        <p:sp>
          <p:nvSpPr>
            <p:cNvPr id="41991" name="Oval 73"/>
            <p:cNvSpPr/>
            <p:nvPr/>
          </p:nvSpPr>
          <p:spPr>
            <a:xfrm>
              <a:off x="4808" y="391"/>
              <a:ext cx="219" cy="221"/>
            </a:xfrm>
            <a:prstGeom prst="ellipse">
              <a:avLst/>
            </a:prstGeom>
            <a:noFill/>
            <a:ln w="28575" cap="flat" cmpd="sng">
              <a:solidFill>
                <a:schemeClr val="tx1"/>
              </a:solidFill>
              <a:prstDash val="solid"/>
              <a:headEnd type="none" w="med" len="med"/>
              <a:tailEnd type="none" w="med" len="med"/>
            </a:ln>
          </p:spPr>
          <p:txBody>
            <a:bodyPr lIns="0" tIns="0" rIns="0" bIns="0" anchor="ctr" anchorCtr="0"/>
            <a:p>
              <a:pPr algn="ctr" eaLnBrk="1" hangingPunct="1"/>
              <a:r>
                <a:rPr lang="en-US" altLang="zh-CN" sz="1400" b="0" dirty="0">
                  <a:latin typeface="Times New Roman" panose="02020603050405020304" pitchFamily="18" charset="0"/>
                </a:rPr>
                <a:t>V</a:t>
              </a:r>
              <a:r>
                <a:rPr lang="en-US" altLang="zh-CN" b="0" baseline="-25000" dirty="0">
                  <a:latin typeface="Times New Roman" panose="02020603050405020304" pitchFamily="18" charset="0"/>
                </a:rPr>
                <a:t>1</a:t>
              </a:r>
              <a:endParaRPr lang="en-US" altLang="zh-CN" b="0" baseline="-25000" dirty="0">
                <a:latin typeface="Times New Roman" panose="02020603050405020304" pitchFamily="18" charset="0"/>
              </a:endParaRPr>
            </a:p>
          </p:txBody>
        </p:sp>
        <p:sp>
          <p:nvSpPr>
            <p:cNvPr id="41992" name="Oval 74"/>
            <p:cNvSpPr/>
            <p:nvPr/>
          </p:nvSpPr>
          <p:spPr>
            <a:xfrm>
              <a:off x="4808" y="786"/>
              <a:ext cx="219" cy="222"/>
            </a:xfrm>
            <a:prstGeom prst="ellipse">
              <a:avLst/>
            </a:prstGeom>
            <a:noFill/>
            <a:ln w="28575" cap="flat" cmpd="sng">
              <a:solidFill>
                <a:schemeClr val="tx1"/>
              </a:solidFill>
              <a:prstDash val="solid"/>
              <a:headEnd type="none" w="med" len="med"/>
              <a:tailEnd type="none" w="med" len="med"/>
            </a:ln>
          </p:spPr>
          <p:txBody>
            <a:bodyPr lIns="0" tIns="0" rIns="0" bIns="0" anchor="ctr" anchorCtr="0"/>
            <a:p>
              <a:pPr algn="ctr" eaLnBrk="1" hangingPunct="1"/>
              <a:r>
                <a:rPr lang="en-US" altLang="zh-CN" sz="1400" b="0" dirty="0">
                  <a:latin typeface="Times New Roman" panose="02020603050405020304" pitchFamily="18" charset="0"/>
                </a:rPr>
                <a:t>V</a:t>
              </a:r>
              <a:r>
                <a:rPr lang="en-US" altLang="zh-CN" b="0" baseline="-25000" dirty="0">
                  <a:latin typeface="Times New Roman" panose="02020603050405020304" pitchFamily="18" charset="0"/>
                </a:rPr>
                <a:t>4</a:t>
              </a:r>
              <a:endParaRPr lang="en-US" altLang="zh-CN" b="0" baseline="-25000" dirty="0">
                <a:latin typeface="Times New Roman" panose="02020603050405020304" pitchFamily="18" charset="0"/>
              </a:endParaRPr>
            </a:p>
          </p:txBody>
        </p:sp>
        <p:sp>
          <p:nvSpPr>
            <p:cNvPr id="41993" name="Oval 75"/>
            <p:cNvSpPr/>
            <p:nvPr/>
          </p:nvSpPr>
          <p:spPr>
            <a:xfrm>
              <a:off x="5301" y="786"/>
              <a:ext cx="219" cy="222"/>
            </a:xfrm>
            <a:prstGeom prst="ellipse">
              <a:avLst/>
            </a:prstGeom>
            <a:noFill/>
            <a:ln w="28575" cap="flat" cmpd="sng">
              <a:solidFill>
                <a:schemeClr val="tx1"/>
              </a:solidFill>
              <a:prstDash val="solid"/>
              <a:headEnd type="none" w="med" len="med"/>
              <a:tailEnd type="none" w="med" len="med"/>
            </a:ln>
          </p:spPr>
          <p:txBody>
            <a:bodyPr lIns="0" tIns="0" rIns="0" bIns="0" anchor="ctr" anchorCtr="0"/>
            <a:p>
              <a:pPr algn="ctr" eaLnBrk="1" hangingPunct="1"/>
              <a:r>
                <a:rPr lang="en-US" altLang="zh-CN" sz="1400" b="0" dirty="0">
                  <a:latin typeface="Times New Roman" panose="02020603050405020304" pitchFamily="18" charset="0"/>
                </a:rPr>
                <a:t>V</a:t>
              </a:r>
              <a:r>
                <a:rPr lang="en-US" altLang="zh-CN" sz="2000" b="0" baseline="-25000" dirty="0">
                  <a:latin typeface="Times New Roman" panose="02020603050405020304" pitchFamily="18" charset="0"/>
                </a:rPr>
                <a:t>5</a:t>
              </a:r>
              <a:endParaRPr lang="en-US" altLang="zh-CN" sz="2000" b="0" baseline="-25000" dirty="0">
                <a:latin typeface="Times New Roman" panose="02020603050405020304" pitchFamily="18" charset="0"/>
              </a:endParaRPr>
            </a:p>
          </p:txBody>
        </p:sp>
        <p:sp>
          <p:nvSpPr>
            <p:cNvPr id="41994" name="Oval 76"/>
            <p:cNvSpPr/>
            <p:nvPr/>
          </p:nvSpPr>
          <p:spPr>
            <a:xfrm>
              <a:off x="5299" y="384"/>
              <a:ext cx="219" cy="222"/>
            </a:xfrm>
            <a:prstGeom prst="ellipse">
              <a:avLst/>
            </a:prstGeom>
            <a:noFill/>
            <a:ln w="28575" cap="flat" cmpd="sng">
              <a:solidFill>
                <a:schemeClr val="tx1"/>
              </a:solidFill>
              <a:prstDash val="solid"/>
              <a:headEnd type="none" w="med" len="med"/>
              <a:tailEnd type="none" w="med" len="med"/>
            </a:ln>
          </p:spPr>
          <p:txBody>
            <a:bodyPr lIns="0" tIns="0" rIns="0" bIns="0" anchor="ctr" anchorCtr="0"/>
            <a:p>
              <a:pPr algn="ctr" eaLnBrk="1" hangingPunct="1"/>
              <a:r>
                <a:rPr lang="en-US" altLang="zh-CN" sz="1400" b="0" dirty="0">
                  <a:latin typeface="Times New Roman" panose="02020603050405020304" pitchFamily="18" charset="0"/>
                </a:rPr>
                <a:t>V</a:t>
              </a:r>
              <a:r>
                <a:rPr lang="en-US" altLang="zh-CN" b="0" baseline="-25000" dirty="0">
                  <a:latin typeface="Times New Roman" panose="02020603050405020304" pitchFamily="18" charset="0"/>
                </a:rPr>
                <a:t>2</a:t>
              </a:r>
              <a:endParaRPr lang="en-US" altLang="zh-CN" b="0" baseline="-25000" dirty="0">
                <a:latin typeface="Times New Roman" panose="02020603050405020304" pitchFamily="18" charset="0"/>
              </a:endParaRPr>
            </a:p>
          </p:txBody>
        </p:sp>
        <p:sp>
          <p:nvSpPr>
            <p:cNvPr id="41995" name="Line 77"/>
            <p:cNvSpPr/>
            <p:nvPr/>
          </p:nvSpPr>
          <p:spPr>
            <a:xfrm>
              <a:off x="5025" y="507"/>
              <a:ext cx="278" cy="0"/>
            </a:xfrm>
            <a:prstGeom prst="line">
              <a:avLst/>
            </a:prstGeom>
            <a:ln w="28575" cap="flat" cmpd="sng">
              <a:solidFill>
                <a:schemeClr val="tx1"/>
              </a:solidFill>
              <a:prstDash val="solid"/>
              <a:headEnd type="none" w="med" len="med"/>
              <a:tailEnd type="none" w="med" len="med"/>
            </a:ln>
          </p:spPr>
        </p:sp>
        <p:sp>
          <p:nvSpPr>
            <p:cNvPr id="41996" name="Line 78"/>
            <p:cNvSpPr/>
            <p:nvPr/>
          </p:nvSpPr>
          <p:spPr>
            <a:xfrm>
              <a:off x="4901" y="601"/>
              <a:ext cx="0" cy="188"/>
            </a:xfrm>
            <a:prstGeom prst="line">
              <a:avLst/>
            </a:prstGeom>
            <a:ln w="28575" cap="flat" cmpd="sng">
              <a:solidFill>
                <a:schemeClr val="tx1"/>
              </a:solidFill>
              <a:prstDash val="solid"/>
              <a:headEnd type="none" w="med" len="med"/>
              <a:tailEnd type="none" w="med" len="med"/>
            </a:ln>
          </p:spPr>
        </p:sp>
        <p:sp>
          <p:nvSpPr>
            <p:cNvPr id="41997" name="Line 79"/>
            <p:cNvSpPr/>
            <p:nvPr/>
          </p:nvSpPr>
          <p:spPr>
            <a:xfrm flipH="1">
              <a:off x="5241" y="570"/>
              <a:ext cx="62" cy="62"/>
            </a:xfrm>
            <a:prstGeom prst="line">
              <a:avLst/>
            </a:prstGeom>
            <a:ln w="28575" cap="flat" cmpd="sng">
              <a:solidFill>
                <a:schemeClr val="tx1"/>
              </a:solidFill>
              <a:prstDash val="solid"/>
              <a:headEnd type="none" w="med" len="med"/>
              <a:tailEnd type="none" w="med" len="med"/>
            </a:ln>
          </p:spPr>
        </p:sp>
        <p:sp>
          <p:nvSpPr>
            <p:cNvPr id="41998" name="Line 80"/>
            <p:cNvSpPr/>
            <p:nvPr/>
          </p:nvSpPr>
          <p:spPr>
            <a:xfrm flipH="1">
              <a:off x="4994" y="758"/>
              <a:ext cx="61" cy="62"/>
            </a:xfrm>
            <a:prstGeom prst="line">
              <a:avLst/>
            </a:prstGeom>
            <a:ln w="28575" cap="flat" cmpd="sng">
              <a:solidFill>
                <a:schemeClr val="tx1"/>
              </a:solidFill>
              <a:prstDash val="solid"/>
              <a:headEnd type="none" w="med" len="med"/>
              <a:tailEnd type="none" w="med" len="med"/>
            </a:ln>
          </p:spPr>
        </p:sp>
        <p:sp>
          <p:nvSpPr>
            <p:cNvPr id="41999" name="Line 81"/>
            <p:cNvSpPr/>
            <p:nvPr/>
          </p:nvSpPr>
          <p:spPr>
            <a:xfrm>
              <a:off x="5396" y="601"/>
              <a:ext cx="0" cy="188"/>
            </a:xfrm>
            <a:prstGeom prst="line">
              <a:avLst/>
            </a:prstGeom>
            <a:ln w="28575" cap="flat" cmpd="sng">
              <a:solidFill>
                <a:schemeClr val="tx1"/>
              </a:solidFill>
              <a:prstDash val="solid"/>
              <a:headEnd type="none" w="med" len="med"/>
              <a:tailEnd type="none" w="med" len="med"/>
            </a:ln>
          </p:spPr>
        </p:sp>
        <p:sp>
          <p:nvSpPr>
            <p:cNvPr id="42000" name="Line 82"/>
            <p:cNvSpPr/>
            <p:nvPr/>
          </p:nvSpPr>
          <p:spPr>
            <a:xfrm flipH="1" flipV="1">
              <a:off x="5241" y="789"/>
              <a:ext cx="62" cy="63"/>
            </a:xfrm>
            <a:prstGeom prst="line">
              <a:avLst/>
            </a:prstGeom>
            <a:ln w="28575" cap="flat" cmpd="sng">
              <a:solidFill>
                <a:schemeClr val="tx1"/>
              </a:solidFill>
              <a:prstDash val="solid"/>
              <a:headEnd type="none" w="med" len="med"/>
              <a:tailEnd type="none" w="med" len="med"/>
            </a:ln>
          </p:spPr>
        </p:sp>
        <p:sp>
          <p:nvSpPr>
            <p:cNvPr id="42001" name="Text Box 83"/>
            <p:cNvSpPr txBox="1"/>
            <p:nvPr/>
          </p:nvSpPr>
          <p:spPr>
            <a:xfrm>
              <a:off x="4558" y="586"/>
              <a:ext cx="290" cy="250"/>
            </a:xfrm>
            <a:prstGeom prst="rect">
              <a:avLst/>
            </a:prstGeom>
            <a:noFill/>
            <a:ln w="28575">
              <a:noFill/>
            </a:ln>
          </p:spPr>
          <p:txBody>
            <a:bodyPr wrap="none" lIns="90000" tIns="46800" rIns="90000" bIns="46800">
              <a:spAutoFit/>
            </a:bodyPr>
            <a:p>
              <a:pPr eaLnBrk="1" hangingPunct="1"/>
              <a:r>
                <a:rPr lang="en-US" altLang="zh-CN" b="0" dirty="0">
                  <a:latin typeface="Times New Roman" panose="02020603050405020304" pitchFamily="18" charset="0"/>
                </a:rPr>
                <a:t>G2</a:t>
              </a:r>
              <a:endParaRPr lang="en-US" altLang="zh-CN" b="0" dirty="0">
                <a:latin typeface="Times New Roman" panose="02020603050405020304" pitchFamily="18" charset="0"/>
              </a:endParaRPr>
            </a:p>
          </p:txBody>
        </p:sp>
      </p:grpSp>
      <p:sp>
        <p:nvSpPr>
          <p:cNvPr id="41989" name="Text Box 84"/>
          <p:cNvSpPr txBox="1"/>
          <p:nvPr/>
        </p:nvSpPr>
        <p:spPr>
          <a:xfrm>
            <a:off x="2705100" y="6038850"/>
            <a:ext cx="5880100" cy="465138"/>
          </a:xfrm>
          <a:prstGeom prst="rect">
            <a:avLst/>
          </a:prstGeom>
          <a:noFill/>
          <a:ln w="9525">
            <a:noFill/>
          </a:ln>
        </p:spPr>
        <p:txBody>
          <a:bodyPr wrap="none" lIns="90000" tIns="46800" rIns="90000" bIns="46800">
            <a:spAutoFit/>
          </a:bodyPr>
          <a:p>
            <a:pPr eaLnBrk="1" hangingPunct="1"/>
            <a:r>
              <a:rPr lang="zh-CN" altLang="en-US" sz="2400" b="0" dirty="0">
                <a:latin typeface="Times New Roman" panose="02020603050405020304" pitchFamily="18" charset="0"/>
              </a:rPr>
              <a:t>图</a:t>
            </a:r>
            <a:r>
              <a:rPr lang="en-US" altLang="zh-CN" sz="2400" b="0" dirty="0">
                <a:latin typeface="Times New Roman" panose="02020603050405020304" pitchFamily="18" charset="0"/>
              </a:rPr>
              <a:t>G2</a:t>
            </a:r>
            <a:r>
              <a:rPr lang="zh-CN" altLang="en-US" sz="2400" b="0" dirty="0">
                <a:latin typeface="Times New Roman" panose="02020603050405020304" pitchFamily="18" charset="0"/>
              </a:rPr>
              <a:t>的广度优先遍历结果：</a:t>
            </a:r>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1</a:t>
            </a:r>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4</a:t>
            </a:r>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2</a:t>
            </a:r>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3</a:t>
            </a:r>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5</a:t>
            </a:r>
            <a:endParaRPr lang="en-US" altLang="zh-CN" sz="2400" b="0" baseline="-25000" dirty="0">
              <a:latin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Text Box 2"/>
          <p:cNvSpPr txBox="1"/>
          <p:nvPr/>
        </p:nvSpPr>
        <p:spPr>
          <a:xfrm>
            <a:off x="1187450" y="1557338"/>
            <a:ext cx="6553200" cy="5018087"/>
          </a:xfrm>
          <a:prstGeom prst="rect">
            <a:avLst/>
          </a:prstGeom>
          <a:noFill/>
          <a:ln w="9525">
            <a:noFill/>
          </a:ln>
        </p:spPr>
        <p:txBody>
          <a:bodyPr lIns="90000" tIns="46800" rIns="90000" bIns="46800">
            <a:spAutoFit/>
          </a:bodyPr>
          <a:p>
            <a:pPr eaLnBrk="1" hangingPunct="1"/>
            <a:r>
              <a:rPr lang="en-US" altLang="zh-CN" sz="2000" dirty="0">
                <a:latin typeface="Times New Roman" panose="02020603050405020304" pitchFamily="18" charset="0"/>
              </a:rPr>
              <a:t>Void   </a:t>
            </a:r>
            <a:r>
              <a:rPr lang="en-US" altLang="zh-CN" sz="2000" dirty="0">
                <a:solidFill>
                  <a:srgbClr val="0000FF"/>
                </a:solidFill>
                <a:latin typeface="Times New Roman" panose="02020603050405020304" pitchFamily="18" charset="0"/>
              </a:rPr>
              <a:t>bfs-search</a:t>
            </a:r>
            <a:r>
              <a:rPr lang="en-US" altLang="zh-CN" sz="2000" dirty="0">
                <a:latin typeface="Times New Roman" panose="02020603050405020304" pitchFamily="18" charset="0"/>
              </a:rPr>
              <a:t> ( v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MakeNull ( Q )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bfn[ v ] = count ;                                    /*</a:t>
            </a:r>
            <a:r>
              <a:rPr lang="zh-CN" altLang="en-US" sz="2000" dirty="0">
                <a:latin typeface="Times New Roman" panose="02020603050405020304" pitchFamily="18" charset="0"/>
              </a:rPr>
              <a:t>先广编号*</a:t>
            </a: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count = count + 1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mark v “old”</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EnQueue ( v , Q ) ;                                 /*v</a:t>
            </a:r>
            <a:r>
              <a:rPr lang="zh-CN" altLang="en-US" sz="2000" dirty="0">
                <a:latin typeface="Times New Roman" panose="02020603050405020304" pitchFamily="18" charset="0"/>
              </a:rPr>
              <a:t>入队*</a:t>
            </a: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while ( !Empty( Q )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   v = Front ( Q )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DeQueue ( Q )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for ( each w∈L[ v ]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  bfn[ w ] = count ;                  /*</a:t>
            </a:r>
            <a:r>
              <a:rPr lang="zh-CN" altLang="en-US" sz="2000" dirty="0">
                <a:latin typeface="Times New Roman" panose="02020603050405020304" pitchFamily="18" charset="0"/>
              </a:rPr>
              <a:t>先广编号*</a:t>
            </a: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count = count + 1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mark  w “old”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EnQueue( w , Q )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Insert( (v , w ) , T ) ;   }    }   /*</a:t>
            </a:r>
            <a:r>
              <a:rPr lang="zh-CN" altLang="en-US" sz="2000" dirty="0">
                <a:latin typeface="Times New Roman" panose="02020603050405020304" pitchFamily="18" charset="0"/>
              </a:rPr>
              <a:t>树边入队*</a:t>
            </a: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p:txBody>
      </p:sp>
      <p:sp>
        <p:nvSpPr>
          <p:cNvPr id="44035" name="Text Box 3"/>
          <p:cNvSpPr txBox="1"/>
          <p:nvPr/>
        </p:nvSpPr>
        <p:spPr>
          <a:xfrm>
            <a:off x="1187450" y="549275"/>
            <a:ext cx="5527675" cy="852488"/>
          </a:xfrm>
          <a:prstGeom prst="rect">
            <a:avLst/>
          </a:prstGeom>
          <a:noFill/>
          <a:ln w="9525">
            <a:noFill/>
          </a:ln>
        </p:spPr>
        <p:txBody>
          <a:bodyPr wrap="none" lIns="90000" tIns="46800" rIns="90000" bIns="46800">
            <a:spAutoFit/>
          </a:bodyPr>
          <a:p>
            <a:pPr eaLnBrk="1" hangingPunct="1">
              <a:lnSpc>
                <a:spcPct val="130000"/>
              </a:lnSpc>
            </a:pPr>
            <a:r>
              <a:rPr lang="zh-CN" altLang="en-US" sz="2000" dirty="0">
                <a:latin typeface="Times New Roman" panose="02020603050405020304" pitchFamily="18" charset="0"/>
              </a:rPr>
              <a:t>输入：</a:t>
            </a:r>
            <a:r>
              <a:rPr lang="en-US" altLang="zh-CN" sz="2000" dirty="0">
                <a:latin typeface="Times New Roman" panose="02020603050405020304" pitchFamily="18" charset="0"/>
              </a:rPr>
              <a:t>L [ v ]</a:t>
            </a:r>
            <a:r>
              <a:rPr lang="zh-CN" altLang="en-US" sz="2000" dirty="0">
                <a:latin typeface="Times New Roman" panose="02020603050405020304" pitchFamily="18" charset="0"/>
              </a:rPr>
              <a:t>表示无向图</a:t>
            </a:r>
            <a:r>
              <a:rPr lang="en-US" altLang="zh-CN" sz="2000" dirty="0">
                <a:latin typeface="Times New Roman" panose="02020603050405020304" pitchFamily="18" charset="0"/>
              </a:rPr>
              <a:t>G</a:t>
            </a:r>
            <a:r>
              <a:rPr lang="zh-CN" altLang="en-US" sz="2000" dirty="0">
                <a:latin typeface="Times New Roman" panose="02020603050405020304" pitchFamily="18" charset="0"/>
              </a:rPr>
              <a:t>的关于</a:t>
            </a:r>
            <a:r>
              <a:rPr lang="en-US" altLang="zh-CN" sz="2000" dirty="0">
                <a:latin typeface="Times New Roman" panose="02020603050405020304" pitchFamily="18" charset="0"/>
              </a:rPr>
              <a:t>v</a:t>
            </a:r>
            <a:r>
              <a:rPr lang="zh-CN" altLang="en-US" sz="2000" dirty="0">
                <a:latin typeface="Times New Roman" panose="02020603050405020304" pitchFamily="18" charset="0"/>
              </a:rPr>
              <a:t>的邻接表</a:t>
            </a:r>
            <a:endParaRPr lang="zh-CN" altLang="en-US" sz="2000" dirty="0">
              <a:latin typeface="Times New Roman" panose="02020603050405020304" pitchFamily="18" charset="0"/>
            </a:endParaRPr>
          </a:p>
          <a:p>
            <a:pPr eaLnBrk="1" hangingPunct="1">
              <a:lnSpc>
                <a:spcPct val="130000"/>
              </a:lnSpc>
            </a:pPr>
            <a:r>
              <a:rPr lang="zh-CN" altLang="en-US" sz="2000" dirty="0">
                <a:latin typeface="Times New Roman" panose="02020603050405020304" pitchFamily="18" charset="0"/>
              </a:rPr>
              <a:t>输出：每个结点有先广编号的无向图和树边集 </a:t>
            </a:r>
            <a:r>
              <a:rPr lang="en-US" altLang="zh-CN" sz="2000" dirty="0">
                <a:latin typeface="Times New Roman" panose="02020603050405020304" pitchFamily="18" charset="0"/>
              </a:rPr>
              <a:t>T</a:t>
            </a:r>
            <a:endParaRPr lang="en-US" altLang="zh-CN" sz="2000" dirty="0">
              <a:latin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文本框 2"/>
          <p:cNvSpPr txBox="1"/>
          <p:nvPr/>
        </p:nvSpPr>
        <p:spPr>
          <a:xfrm>
            <a:off x="1214438" y="1125538"/>
            <a:ext cx="1216025" cy="460375"/>
          </a:xfrm>
          <a:prstGeom prst="rect">
            <a:avLst/>
          </a:prstGeom>
          <a:noFill/>
          <a:ln w="9525">
            <a:noFill/>
          </a:ln>
        </p:spPr>
        <p:txBody>
          <a:bodyPr wrap="none">
            <a:spAutoFit/>
          </a:bodyPr>
          <a:p>
            <a:r>
              <a:rPr lang="zh-CN" altLang="en-US" sz="2400" dirty="0">
                <a:solidFill>
                  <a:srgbClr val="0000FF"/>
                </a:solidFill>
                <a:latin typeface="Times New Roman" panose="02020603050405020304" pitchFamily="18" charset="0"/>
              </a:rPr>
              <a:t>思考题</a:t>
            </a:r>
            <a:r>
              <a:rPr lang="en-US" altLang="zh-CN" sz="2400" dirty="0">
                <a:solidFill>
                  <a:srgbClr val="0000FF"/>
                </a:solidFill>
                <a:latin typeface="Times New Roman" panose="02020603050405020304" pitchFamily="18" charset="0"/>
              </a:rPr>
              <a:t>:</a:t>
            </a:r>
            <a:endParaRPr lang="en-US" altLang="zh-CN" sz="2400" dirty="0">
              <a:solidFill>
                <a:srgbClr val="0000FF"/>
              </a:solidFill>
              <a:latin typeface="Times New Roman" panose="02020603050405020304" pitchFamily="18" charset="0"/>
            </a:endParaRPr>
          </a:p>
        </p:txBody>
      </p:sp>
      <p:sp>
        <p:nvSpPr>
          <p:cNvPr id="46083" name="文本框 3"/>
          <p:cNvSpPr txBox="1"/>
          <p:nvPr/>
        </p:nvSpPr>
        <p:spPr>
          <a:xfrm>
            <a:off x="1187450" y="1773238"/>
            <a:ext cx="6335713" cy="3786187"/>
          </a:xfrm>
          <a:prstGeom prst="rect">
            <a:avLst/>
          </a:prstGeom>
          <a:noFill/>
          <a:ln w="9525">
            <a:noFill/>
          </a:ln>
        </p:spPr>
        <p:txBody>
          <a:bodyPr>
            <a:spAutoFit/>
          </a:bodyPr>
          <a:p>
            <a:r>
              <a:rPr lang="en-US" altLang="zh-CN" sz="2400" dirty="0">
                <a:latin typeface="宋体" panose="02010600030101010101" pitchFamily="2" charset="-122"/>
              </a:rPr>
              <a:t>1</a:t>
            </a:r>
            <a:r>
              <a:rPr lang="zh-CN" altLang="en-US" sz="2400" dirty="0">
                <a:latin typeface="宋体" panose="02010600030101010101" pitchFamily="2" charset="-122"/>
              </a:rPr>
              <a:t>、图的路径问题</a:t>
            </a:r>
            <a:endParaRPr lang="en-US" altLang="zh-CN" sz="2400" dirty="0">
              <a:latin typeface="宋体" panose="02010600030101010101" pitchFamily="2" charset="-122"/>
            </a:endParaRPr>
          </a:p>
          <a:p>
            <a:r>
              <a:rPr lang="zh-CN" altLang="en-US" sz="2400" dirty="0">
                <a:latin typeface="宋体" panose="02010600030101010101" pitchFamily="2" charset="-122"/>
              </a:rPr>
              <a:t>  </a:t>
            </a:r>
            <a:r>
              <a:rPr lang="en-US" altLang="zh-CN" sz="2400" dirty="0">
                <a:latin typeface="仿宋" panose="02010609060101010101" pitchFamily="49" charset="-122"/>
                <a:ea typeface="仿宋" panose="02010609060101010101" pitchFamily="49" charset="-122"/>
              </a:rPr>
              <a:t>(1)</a:t>
            </a:r>
            <a:r>
              <a:rPr lang="zh-CN" altLang="en-US" sz="2400" dirty="0">
                <a:latin typeface="仿宋" panose="02010609060101010101" pitchFamily="49" charset="-122"/>
                <a:ea typeface="仿宋" panose="02010609060101010101" pitchFamily="49" charset="-122"/>
              </a:rPr>
              <a:t>无向图两点之间是否有路径存在？</a:t>
            </a:r>
            <a:endParaRPr lang="en-US" altLang="zh-CN" sz="2400" dirty="0">
              <a:latin typeface="仿宋" panose="02010609060101010101" pitchFamily="49" charset="-122"/>
              <a:ea typeface="仿宋" panose="02010609060101010101" pitchFamily="49" charset="-122"/>
            </a:endParaRPr>
          </a:p>
          <a:p>
            <a:r>
              <a:rPr lang="zh-CN" altLang="en-US" sz="2400" dirty="0">
                <a:latin typeface="仿宋" panose="02010609060101010101" pitchFamily="49" charset="-122"/>
                <a:ea typeface="仿宋" panose="02010609060101010101" pitchFamily="49" charset="-122"/>
              </a:rPr>
              <a:t>  </a:t>
            </a:r>
            <a:r>
              <a:rPr lang="en-US" altLang="zh-CN" sz="2400" dirty="0">
                <a:latin typeface="仿宋" panose="02010609060101010101" pitchFamily="49" charset="-122"/>
                <a:ea typeface="仿宋" panose="02010609060101010101" pitchFamily="49" charset="-122"/>
              </a:rPr>
              <a:t>(2)</a:t>
            </a:r>
            <a:r>
              <a:rPr lang="zh-CN" altLang="en-US" sz="2400" dirty="0">
                <a:latin typeface="仿宋" panose="02010609060101010101" pitchFamily="49" charset="-122"/>
                <a:ea typeface="仿宋" panose="02010609060101010101" pitchFamily="49" charset="-122"/>
              </a:rPr>
              <a:t>有向图两点之间是否有路径存在</a:t>
            </a:r>
            <a:r>
              <a:rPr lang="en-US" altLang="zh-CN" sz="2400" dirty="0">
                <a:latin typeface="仿宋" panose="02010609060101010101" pitchFamily="49" charset="-122"/>
                <a:ea typeface="仿宋" panose="02010609060101010101" pitchFamily="49" charset="-122"/>
              </a:rPr>
              <a:t>?</a:t>
            </a:r>
            <a:endParaRPr lang="en-US" altLang="zh-CN" sz="2400" dirty="0">
              <a:latin typeface="仿宋" panose="02010609060101010101" pitchFamily="49" charset="-122"/>
              <a:ea typeface="仿宋" panose="02010609060101010101" pitchFamily="49" charset="-122"/>
            </a:endParaRPr>
          </a:p>
          <a:p>
            <a:r>
              <a:rPr lang="zh-CN" altLang="en-US" sz="2400" dirty="0">
                <a:latin typeface="仿宋" panose="02010609060101010101" pitchFamily="49" charset="-122"/>
                <a:ea typeface="仿宋" panose="02010609060101010101" pitchFamily="49" charset="-122"/>
              </a:rPr>
              <a:t>  </a:t>
            </a:r>
            <a:r>
              <a:rPr lang="en-US" altLang="zh-CN" sz="2400" dirty="0">
                <a:latin typeface="仿宋" panose="02010609060101010101" pitchFamily="49" charset="-122"/>
                <a:ea typeface="仿宋" panose="02010609060101010101" pitchFamily="49" charset="-122"/>
              </a:rPr>
              <a:t>(3)</a:t>
            </a:r>
            <a:r>
              <a:rPr lang="zh-CN" altLang="en-US" sz="2400" dirty="0">
                <a:latin typeface="仿宋" panose="02010609060101010101" pitchFamily="49" charset="-122"/>
                <a:ea typeface="仿宋" panose="02010609060101010101" pitchFamily="49" charset="-122"/>
              </a:rPr>
              <a:t>如果有路径</a:t>
            </a:r>
            <a:r>
              <a:rPr lang="en-US" altLang="zh-CN" sz="2400" dirty="0">
                <a:latin typeface="仿宋" panose="02010609060101010101" pitchFamily="49" charset="-122"/>
                <a:ea typeface="仿宋" panose="02010609060101010101" pitchFamily="49" charset="-122"/>
              </a:rPr>
              <a:t>,</a:t>
            </a:r>
            <a:r>
              <a:rPr lang="zh-CN" altLang="en-US" sz="2400" dirty="0">
                <a:latin typeface="仿宋" panose="02010609060101010101" pitchFamily="49" charset="-122"/>
                <a:ea typeface="仿宋" panose="02010609060101010101" pitchFamily="49" charset="-122"/>
              </a:rPr>
              <a:t>路径经过哪些顶点？</a:t>
            </a:r>
            <a:endParaRPr lang="en-US" altLang="zh-CN" sz="2400" dirty="0">
              <a:latin typeface="仿宋" panose="02010609060101010101" pitchFamily="49" charset="-122"/>
              <a:ea typeface="仿宋" panose="02010609060101010101" pitchFamily="49" charset="-122"/>
            </a:endParaRPr>
          </a:p>
          <a:p>
            <a:endParaRPr lang="en-US" altLang="zh-CN" sz="2400" dirty="0">
              <a:latin typeface="仿宋" panose="02010609060101010101" pitchFamily="49" charset="-122"/>
              <a:ea typeface="仿宋" panose="02010609060101010101" pitchFamily="49" charset="-122"/>
            </a:endParaRPr>
          </a:p>
          <a:p>
            <a:r>
              <a:rPr lang="en-US" altLang="zh-CN" sz="2400" dirty="0">
                <a:latin typeface="宋体" panose="02010600030101010101" pitchFamily="2" charset="-122"/>
              </a:rPr>
              <a:t>2</a:t>
            </a:r>
            <a:r>
              <a:rPr lang="zh-CN" altLang="en-US" sz="2400" dirty="0">
                <a:latin typeface="宋体" panose="02010600030101010101" pitchFamily="2" charset="-122"/>
              </a:rPr>
              <a:t>、图的环路问题</a:t>
            </a:r>
            <a:endParaRPr lang="en-US" altLang="zh-CN" sz="2400" dirty="0">
              <a:latin typeface="宋体" panose="02010600030101010101" pitchFamily="2" charset="-122"/>
            </a:endParaRPr>
          </a:p>
          <a:p>
            <a:r>
              <a:rPr lang="zh-CN" altLang="en-US" sz="2400" dirty="0">
                <a:latin typeface="宋体" panose="02010600030101010101" pitchFamily="2" charset="-122"/>
              </a:rPr>
              <a:t>  </a:t>
            </a:r>
            <a:r>
              <a:rPr lang="en-US" altLang="zh-CN" sz="2400" dirty="0">
                <a:latin typeface="仿宋" panose="02010609060101010101" pitchFamily="49" charset="-122"/>
                <a:ea typeface="仿宋" panose="02010609060101010101" pitchFamily="49" charset="-122"/>
              </a:rPr>
              <a:t>(1)</a:t>
            </a:r>
            <a:r>
              <a:rPr lang="zh-CN" altLang="en-US" sz="2400" dirty="0">
                <a:latin typeface="仿宋" panose="02010609060101010101" pitchFamily="49" charset="-122"/>
                <a:ea typeface="仿宋" panose="02010609060101010101" pitchFamily="49" charset="-122"/>
              </a:rPr>
              <a:t>无向图是否存在环路？</a:t>
            </a:r>
            <a:endParaRPr lang="en-US" altLang="zh-CN" sz="2400" dirty="0">
              <a:latin typeface="仿宋" panose="02010609060101010101" pitchFamily="49" charset="-122"/>
              <a:ea typeface="仿宋" panose="02010609060101010101" pitchFamily="49" charset="-122"/>
            </a:endParaRPr>
          </a:p>
          <a:p>
            <a:r>
              <a:rPr lang="zh-CN" altLang="en-US" sz="2400" dirty="0">
                <a:latin typeface="仿宋" panose="02010609060101010101" pitchFamily="49" charset="-122"/>
                <a:ea typeface="仿宋" panose="02010609060101010101" pitchFamily="49" charset="-122"/>
              </a:rPr>
              <a:t>  </a:t>
            </a:r>
            <a:r>
              <a:rPr lang="en-US" altLang="zh-CN" sz="2400" dirty="0">
                <a:latin typeface="仿宋" panose="02010609060101010101" pitchFamily="49" charset="-122"/>
                <a:ea typeface="仿宋" panose="02010609060101010101" pitchFamily="49" charset="-122"/>
              </a:rPr>
              <a:t>(2)</a:t>
            </a:r>
            <a:r>
              <a:rPr lang="zh-CN" altLang="en-US" sz="2400" dirty="0">
                <a:latin typeface="仿宋" panose="02010609060101010101" pitchFamily="49" charset="-122"/>
                <a:ea typeface="仿宋" panose="02010609060101010101" pitchFamily="49" charset="-122"/>
              </a:rPr>
              <a:t>有向图是否存在环路？</a:t>
            </a:r>
            <a:endParaRPr lang="en-US" altLang="zh-CN" sz="2400" dirty="0">
              <a:latin typeface="仿宋" panose="02010609060101010101" pitchFamily="49" charset="-122"/>
              <a:ea typeface="仿宋" panose="02010609060101010101" pitchFamily="49" charset="-122"/>
            </a:endParaRPr>
          </a:p>
          <a:p>
            <a:r>
              <a:rPr lang="zh-CN" altLang="en-US" sz="2400" dirty="0">
                <a:latin typeface="仿宋" panose="02010609060101010101" pitchFamily="49" charset="-122"/>
                <a:ea typeface="仿宋" panose="02010609060101010101" pitchFamily="49" charset="-122"/>
              </a:rPr>
              <a:t>  </a:t>
            </a:r>
            <a:r>
              <a:rPr lang="en-US" altLang="zh-CN" sz="2400" dirty="0">
                <a:latin typeface="仿宋" panose="02010609060101010101" pitchFamily="49" charset="-122"/>
                <a:ea typeface="仿宋" panose="02010609060101010101" pitchFamily="49" charset="-122"/>
              </a:rPr>
              <a:t>(3)</a:t>
            </a:r>
            <a:r>
              <a:rPr lang="zh-CN" altLang="en-US" sz="2400" dirty="0">
                <a:latin typeface="仿宋" panose="02010609060101010101" pitchFamily="49" charset="-122"/>
                <a:ea typeface="仿宋" panose="02010609060101010101" pitchFamily="49" charset="-122"/>
              </a:rPr>
              <a:t>有几条环路？</a:t>
            </a:r>
            <a:endParaRPr lang="en-US" altLang="zh-CN" sz="2400" dirty="0">
              <a:latin typeface="仿宋" panose="02010609060101010101" pitchFamily="49" charset="-122"/>
              <a:ea typeface="仿宋" panose="02010609060101010101" pitchFamily="49" charset="-122"/>
            </a:endParaRPr>
          </a:p>
          <a:p>
            <a:r>
              <a:rPr lang="zh-CN" altLang="en-US" sz="2400" dirty="0">
                <a:latin typeface="仿宋" panose="02010609060101010101" pitchFamily="49" charset="-122"/>
                <a:ea typeface="仿宋" panose="02010609060101010101" pitchFamily="49" charset="-122"/>
              </a:rPr>
              <a:t>  </a:t>
            </a:r>
            <a:r>
              <a:rPr lang="en-US" altLang="zh-CN" sz="2400" dirty="0">
                <a:latin typeface="仿宋" panose="02010609060101010101" pitchFamily="49" charset="-122"/>
                <a:ea typeface="仿宋" panose="02010609060101010101" pitchFamily="49" charset="-122"/>
              </a:rPr>
              <a:t>(4)</a:t>
            </a:r>
            <a:r>
              <a:rPr lang="zh-CN" altLang="en-US" sz="2400" dirty="0">
                <a:latin typeface="仿宋" panose="02010609060101010101" pitchFamily="49" charset="-122"/>
                <a:ea typeface="仿宋" panose="02010609060101010101" pitchFamily="49" charset="-122"/>
              </a:rPr>
              <a:t>环路经过哪些点</a:t>
            </a:r>
            <a:r>
              <a:rPr lang="en-US" altLang="zh-CN" sz="2400" dirty="0">
                <a:latin typeface="仿宋" panose="02010609060101010101" pitchFamily="49" charset="-122"/>
                <a:ea typeface="仿宋" panose="02010609060101010101" pitchFamily="49" charset="-122"/>
              </a:rPr>
              <a:t>,</a:t>
            </a:r>
            <a:r>
              <a:rPr lang="zh-CN" altLang="en-US" sz="2400" dirty="0">
                <a:latin typeface="仿宋" panose="02010609060101010101" pitchFamily="49" charset="-122"/>
                <a:ea typeface="仿宋" panose="02010609060101010101" pitchFamily="49" charset="-122"/>
              </a:rPr>
              <a:t>环路轨迹是什么？</a:t>
            </a:r>
            <a:endParaRPr lang="en-US" altLang="zh-CN" sz="2400" dirty="0">
              <a:latin typeface="仿宋" panose="02010609060101010101" pitchFamily="49" charset="-122"/>
              <a:ea typeface="仿宋" panose="02010609060101010101" pitchFamily="49"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146" name="图片 2"/>
          <p:cNvPicPr>
            <a:picLocks noChangeAspect="1"/>
          </p:cNvPicPr>
          <p:nvPr/>
        </p:nvPicPr>
        <p:blipFill>
          <a:blip r:embed="rId1"/>
          <a:stretch>
            <a:fillRect/>
          </a:stretch>
        </p:blipFill>
        <p:spPr>
          <a:xfrm>
            <a:off x="30163" y="584200"/>
            <a:ext cx="4848225" cy="4171950"/>
          </a:xfrm>
          <a:prstGeom prst="rect">
            <a:avLst/>
          </a:prstGeom>
          <a:noFill/>
          <a:ln w="9525">
            <a:noFill/>
          </a:ln>
        </p:spPr>
      </p:pic>
      <p:pic>
        <p:nvPicPr>
          <p:cNvPr id="6147" name="图片 3"/>
          <p:cNvPicPr>
            <a:picLocks noChangeAspect="1"/>
          </p:cNvPicPr>
          <p:nvPr/>
        </p:nvPicPr>
        <p:blipFill>
          <a:blip r:embed="rId2"/>
          <a:stretch>
            <a:fillRect/>
          </a:stretch>
        </p:blipFill>
        <p:spPr>
          <a:xfrm>
            <a:off x="5940425" y="2835275"/>
            <a:ext cx="2957513" cy="1714500"/>
          </a:xfrm>
          <a:prstGeom prst="rect">
            <a:avLst/>
          </a:prstGeom>
          <a:noFill/>
          <a:ln w="9525">
            <a:noFill/>
          </a:ln>
        </p:spPr>
      </p:pic>
      <p:sp>
        <p:nvSpPr>
          <p:cNvPr id="6148" name="矩形 4"/>
          <p:cNvSpPr/>
          <p:nvPr/>
        </p:nvSpPr>
        <p:spPr>
          <a:xfrm>
            <a:off x="4572000" y="547688"/>
            <a:ext cx="4572000" cy="2032000"/>
          </a:xfrm>
          <a:prstGeom prst="rect">
            <a:avLst/>
          </a:prstGeom>
          <a:noFill/>
          <a:ln w="9525">
            <a:noFill/>
          </a:ln>
        </p:spPr>
        <p:txBody>
          <a:bodyPr>
            <a:spAutoFit/>
          </a:bodyPr>
          <a:p>
            <a:r>
              <a:rPr lang="zh-CN" altLang="en-US" dirty="0">
                <a:solidFill>
                  <a:srgbClr val="FF0000"/>
                </a:solidFill>
                <a:latin typeface="Times New Roman" panose="02020603050405020304" pitchFamily="18" charset="0"/>
              </a:rPr>
              <a:t>哥尼斯堡</a:t>
            </a:r>
            <a:r>
              <a:rPr lang="zh-CN" altLang="en-US" dirty="0">
                <a:latin typeface="Times New Roman" panose="02020603050405020304" pitchFamily="18" charset="0"/>
              </a:rPr>
              <a:t>是东普鲁士的首都，今俄罗斯加里宁格勒市，普莱格尔河横贯其中。</a:t>
            </a:r>
            <a:endParaRPr lang="en-US" altLang="zh-CN" dirty="0">
              <a:latin typeface="Times New Roman" panose="02020603050405020304" pitchFamily="18" charset="0"/>
            </a:endParaRPr>
          </a:p>
          <a:p>
            <a:r>
              <a:rPr lang="zh-CN" altLang="en-US" dirty="0">
                <a:latin typeface="Times New Roman" panose="02020603050405020304" pitchFamily="18" charset="0"/>
              </a:rPr>
              <a:t>十八世纪在这条河上建有七座桥，将河中间的两个岛和河岸联结起来。人们闲暇时经常在这上边散步，有人提出：</a:t>
            </a:r>
            <a:r>
              <a:rPr lang="zh-CN" altLang="en-US" dirty="0">
                <a:solidFill>
                  <a:srgbClr val="FF0000"/>
                </a:solidFill>
                <a:latin typeface="Times New Roman" panose="02020603050405020304" pitchFamily="18" charset="0"/>
              </a:rPr>
              <a:t>能不能每座桥都只走一遍，最后又回到原来的位置？</a:t>
            </a:r>
            <a:endParaRPr lang="en-US" altLang="zh-CN" dirty="0">
              <a:solidFill>
                <a:srgbClr val="FF0000"/>
              </a:solidFill>
              <a:latin typeface="Times New Roman" panose="02020603050405020304" pitchFamily="18" charset="0"/>
            </a:endParaRPr>
          </a:p>
          <a:p>
            <a:r>
              <a:rPr lang="en-US" altLang="zh-CN" dirty="0">
                <a:latin typeface="Times New Roman" panose="02020603050405020304" pitchFamily="18" charset="0"/>
              </a:rPr>
              <a:t>                         ——</a:t>
            </a:r>
            <a:r>
              <a:rPr lang="zh-CN" altLang="en-US" dirty="0">
                <a:latin typeface="Times New Roman" panose="02020603050405020304" pitchFamily="18" charset="0"/>
              </a:rPr>
              <a:t>哥尼斯堡城七桥问题</a:t>
            </a:r>
            <a:endParaRPr lang="zh-CN" altLang="en-US" dirty="0">
              <a:solidFill>
                <a:srgbClr val="FF0000"/>
              </a:solidFill>
              <a:latin typeface="Times New Roman" panose="02020603050405020304" pitchFamily="18" charset="0"/>
            </a:endParaRPr>
          </a:p>
        </p:txBody>
      </p:sp>
      <p:sp>
        <p:nvSpPr>
          <p:cNvPr id="6149" name="矩形 5"/>
          <p:cNvSpPr/>
          <p:nvPr/>
        </p:nvSpPr>
        <p:spPr>
          <a:xfrm>
            <a:off x="36513" y="5119688"/>
            <a:ext cx="4140200" cy="1477962"/>
          </a:xfrm>
          <a:prstGeom prst="rect">
            <a:avLst/>
          </a:prstGeom>
          <a:noFill/>
          <a:ln w="9525">
            <a:noFill/>
          </a:ln>
        </p:spPr>
        <p:txBody>
          <a:bodyPr>
            <a:spAutoFit/>
          </a:bodyPr>
          <a:p>
            <a:r>
              <a:rPr lang="en-US" altLang="zh-CN" dirty="0">
                <a:latin typeface="Times New Roman" panose="02020603050405020304" pitchFamily="18" charset="0"/>
              </a:rPr>
              <a:t>1736</a:t>
            </a:r>
            <a:r>
              <a:rPr lang="zh-CN" altLang="en-US" dirty="0">
                <a:latin typeface="Times New Roman" panose="02020603050405020304" pitchFamily="18" charset="0"/>
              </a:rPr>
              <a:t>年，大数学家</a:t>
            </a:r>
            <a:r>
              <a:rPr lang="zh-CN" altLang="en-US" dirty="0">
                <a:solidFill>
                  <a:srgbClr val="FF0000"/>
                </a:solidFill>
                <a:latin typeface="Times New Roman" panose="02020603050405020304" pitchFamily="18" charset="0"/>
              </a:rPr>
              <a:t>欧拉</a:t>
            </a:r>
            <a:r>
              <a:rPr lang="zh-CN" altLang="en-US" dirty="0">
                <a:latin typeface="Times New Roman" panose="02020603050405020304" pitchFamily="18" charset="0"/>
              </a:rPr>
              <a:t>首先把这个问题简化，他把两座小岛和河的两岸分别看作四个点，而把七座桥看作这四个点之间的连线，</a:t>
            </a:r>
            <a:r>
              <a:rPr lang="en-US" altLang="zh-CN" dirty="0">
                <a:latin typeface="Times New Roman" panose="02020603050405020304" pitchFamily="18" charset="0"/>
              </a:rPr>
              <a:t>A</a:t>
            </a:r>
            <a:r>
              <a:rPr lang="zh-CN" altLang="en-US" dirty="0">
                <a:latin typeface="Times New Roman" panose="02020603050405020304" pitchFamily="18" charset="0"/>
              </a:rPr>
              <a:t>、</a:t>
            </a:r>
            <a:r>
              <a:rPr lang="en-US" altLang="zh-CN" dirty="0">
                <a:latin typeface="Times New Roman" panose="02020603050405020304" pitchFamily="18" charset="0"/>
              </a:rPr>
              <a:t>B</a:t>
            </a:r>
            <a:r>
              <a:rPr lang="zh-CN" altLang="en-US" dirty="0">
                <a:latin typeface="Times New Roman" panose="02020603050405020304" pitchFamily="18" charset="0"/>
              </a:rPr>
              <a:t>、</a:t>
            </a:r>
            <a:r>
              <a:rPr lang="en-US" altLang="zh-CN" dirty="0">
                <a:latin typeface="Times New Roman" panose="02020603050405020304" pitchFamily="18" charset="0"/>
              </a:rPr>
              <a:t>C</a:t>
            </a:r>
            <a:r>
              <a:rPr lang="zh-CN" altLang="en-US" dirty="0">
                <a:latin typeface="Times New Roman" panose="02020603050405020304" pitchFamily="18" charset="0"/>
              </a:rPr>
              <a:t>，</a:t>
            </a:r>
            <a:r>
              <a:rPr lang="en-US" altLang="zh-CN" dirty="0">
                <a:latin typeface="Times New Roman" panose="02020603050405020304" pitchFamily="18" charset="0"/>
              </a:rPr>
              <a:t>D</a:t>
            </a:r>
            <a:r>
              <a:rPr lang="zh-CN" altLang="en-US" dirty="0">
                <a:latin typeface="Times New Roman" panose="02020603050405020304" pitchFamily="18" charset="0"/>
              </a:rPr>
              <a:t>表示陆地，形成了著名的</a:t>
            </a:r>
            <a:r>
              <a:rPr lang="en-US" altLang="zh-CN" dirty="0">
                <a:latin typeface="Times New Roman" panose="02020603050405020304" pitchFamily="18" charset="0"/>
              </a:rPr>
              <a:t>——</a:t>
            </a:r>
            <a:r>
              <a:rPr lang="zh-CN" altLang="en-US" dirty="0">
                <a:solidFill>
                  <a:srgbClr val="FF0000"/>
                </a:solidFill>
                <a:latin typeface="Times New Roman" panose="02020603050405020304" pitchFamily="18" charset="0"/>
              </a:rPr>
              <a:t>欧拉图</a:t>
            </a:r>
            <a:r>
              <a:rPr lang="zh-CN" altLang="en-US" dirty="0">
                <a:latin typeface="Times New Roman" panose="02020603050405020304" pitchFamily="18" charset="0"/>
              </a:rPr>
              <a:t>。</a:t>
            </a:r>
            <a:endParaRPr lang="zh-CN" altLang="en-US" dirty="0">
              <a:latin typeface="Times New Roman" panose="02020603050405020304" pitchFamily="18" charset="0"/>
            </a:endParaRPr>
          </a:p>
        </p:txBody>
      </p:sp>
      <p:sp>
        <p:nvSpPr>
          <p:cNvPr id="6150" name="矩形 6"/>
          <p:cNvSpPr/>
          <p:nvPr/>
        </p:nvSpPr>
        <p:spPr>
          <a:xfrm>
            <a:off x="4270375" y="4535488"/>
            <a:ext cx="4716463" cy="2062162"/>
          </a:xfrm>
          <a:prstGeom prst="rect">
            <a:avLst/>
          </a:prstGeom>
          <a:noFill/>
          <a:ln w="9525">
            <a:noFill/>
          </a:ln>
        </p:spPr>
        <p:txBody>
          <a:bodyPr>
            <a:spAutoFit/>
          </a:bodyPr>
          <a:p>
            <a:pPr algn="just"/>
            <a:r>
              <a:rPr lang="zh-CN" altLang="en-US" sz="1600" dirty="0">
                <a:solidFill>
                  <a:srgbClr val="FF0000"/>
                </a:solidFill>
                <a:latin typeface="Times New Roman" panose="02020603050405020304" pitchFamily="18" charset="0"/>
              </a:rPr>
              <a:t>一笔画问题：</a:t>
            </a:r>
            <a:endParaRPr lang="zh-CN" altLang="en-US" sz="1600" dirty="0">
              <a:solidFill>
                <a:srgbClr val="FF0000"/>
              </a:solidFill>
              <a:latin typeface="Times New Roman" panose="02020603050405020304" pitchFamily="18" charset="0"/>
            </a:endParaRPr>
          </a:p>
          <a:p>
            <a:pPr algn="just"/>
            <a:r>
              <a:rPr lang="zh-CN" altLang="en-US" sz="1600" dirty="0">
                <a:latin typeface="Times New Roman" panose="02020603050405020304" pitchFamily="18" charset="0"/>
              </a:rPr>
              <a:t>（</a:t>
            </a:r>
            <a:r>
              <a:rPr lang="en-US" altLang="zh-CN" sz="1600" dirty="0">
                <a:latin typeface="Times New Roman" panose="02020603050405020304" pitchFamily="18" charset="0"/>
              </a:rPr>
              <a:t>1</a:t>
            </a:r>
            <a:r>
              <a:rPr lang="zh-CN" altLang="en-US" sz="1600" dirty="0">
                <a:latin typeface="Times New Roman" panose="02020603050405020304" pitchFamily="18" charset="0"/>
              </a:rPr>
              <a:t>）由偶点组成的连通图，可以一笔画成。任一偶点为起点，一定能以这个点为终点画完此图；</a:t>
            </a:r>
            <a:endParaRPr lang="zh-CN" altLang="en-US" sz="1600" dirty="0">
              <a:latin typeface="Times New Roman" panose="02020603050405020304" pitchFamily="18" charset="0"/>
            </a:endParaRPr>
          </a:p>
          <a:p>
            <a:pPr algn="just"/>
            <a:r>
              <a:rPr lang="zh-CN" altLang="en-US" sz="1600" dirty="0">
                <a:latin typeface="Times New Roman" panose="02020603050405020304" pitchFamily="18" charset="0"/>
              </a:rPr>
              <a:t>（</a:t>
            </a:r>
            <a:r>
              <a:rPr lang="en-US" altLang="zh-CN" sz="1600" dirty="0">
                <a:latin typeface="Times New Roman" panose="02020603050405020304" pitchFamily="18" charset="0"/>
              </a:rPr>
              <a:t>2</a:t>
            </a:r>
            <a:r>
              <a:rPr lang="zh-CN" altLang="en-US" sz="1600" dirty="0">
                <a:latin typeface="Times New Roman" panose="02020603050405020304" pitchFamily="18" charset="0"/>
              </a:rPr>
              <a:t>）只有两个奇点的连通图（其余都为偶点），可以一笔画成。把一个奇点为起点，另一个奇点为终点；</a:t>
            </a:r>
            <a:endParaRPr lang="zh-CN" altLang="en-US" sz="1600" dirty="0">
              <a:latin typeface="Times New Roman" panose="02020603050405020304" pitchFamily="18" charset="0"/>
            </a:endParaRPr>
          </a:p>
          <a:p>
            <a:pPr algn="just"/>
            <a:r>
              <a:rPr lang="zh-CN" altLang="en-US" sz="1600" dirty="0">
                <a:latin typeface="Times New Roman" panose="02020603050405020304" pitchFamily="18" charset="0"/>
              </a:rPr>
              <a:t>（</a:t>
            </a:r>
            <a:r>
              <a:rPr lang="en-US" altLang="zh-CN" sz="1600" dirty="0">
                <a:latin typeface="Times New Roman" panose="02020603050405020304" pitchFamily="18" charset="0"/>
              </a:rPr>
              <a:t>3</a:t>
            </a:r>
            <a:r>
              <a:rPr lang="zh-CN" altLang="en-US" sz="1600" dirty="0">
                <a:latin typeface="Times New Roman" panose="02020603050405020304" pitchFamily="18" charset="0"/>
              </a:rPr>
              <a:t>）其他情况的图都不能一笔画出。</a:t>
            </a:r>
            <a:r>
              <a:rPr lang="en-US" altLang="zh-CN" sz="1600" dirty="0">
                <a:latin typeface="Times New Roman" panose="02020603050405020304" pitchFamily="18" charset="0"/>
              </a:rPr>
              <a:t>(</a:t>
            </a:r>
            <a:r>
              <a:rPr lang="zh-CN" altLang="en-US" sz="1600" dirty="0">
                <a:latin typeface="Times New Roman" panose="02020603050405020304" pitchFamily="18" charset="0"/>
              </a:rPr>
              <a:t>奇点数除以二便可算出此图需几笔画成</a:t>
            </a:r>
            <a:r>
              <a:rPr lang="en-US" altLang="zh-CN" sz="1600" dirty="0">
                <a:latin typeface="Times New Roman" panose="02020603050405020304" pitchFamily="18" charset="0"/>
              </a:rPr>
              <a:t>)</a:t>
            </a:r>
            <a:r>
              <a:rPr lang="zh-CN" altLang="en-US" sz="1600" dirty="0">
                <a:latin typeface="Times New Roman" panose="02020603050405020304" pitchFamily="18" charset="0"/>
              </a:rPr>
              <a:t>。</a:t>
            </a:r>
            <a:endParaRPr lang="zh-CN" altLang="en-US" sz="1600" dirty="0">
              <a:latin typeface="Times New Roman" panose="02020603050405020304" pitchFamily="18" charset="0"/>
            </a:endParaRPr>
          </a:p>
        </p:txBody>
      </p:sp>
      <p:pic>
        <p:nvPicPr>
          <p:cNvPr id="6151" name="图片 7"/>
          <p:cNvPicPr>
            <a:picLocks noChangeAspect="1"/>
          </p:cNvPicPr>
          <p:nvPr/>
        </p:nvPicPr>
        <p:blipFill>
          <a:blip r:embed="rId3"/>
          <a:stretch>
            <a:fillRect/>
          </a:stretch>
        </p:blipFill>
        <p:spPr>
          <a:xfrm>
            <a:off x="122238" y="3963988"/>
            <a:ext cx="993775" cy="1155700"/>
          </a:xfrm>
          <a:prstGeom prst="rect">
            <a:avLst/>
          </a:prstGeom>
          <a:noFill/>
          <a:ln w="9525">
            <a:noFill/>
          </a:ln>
        </p:spPr>
      </p:pic>
      <p:sp>
        <p:nvSpPr>
          <p:cNvPr id="7176" name="矩形 8"/>
          <p:cNvSpPr>
            <a:spLocks noChangeArrowheads="1"/>
          </p:cNvSpPr>
          <p:nvPr/>
        </p:nvSpPr>
        <p:spPr bwMode="auto">
          <a:xfrm>
            <a:off x="26988" y="409575"/>
            <a:ext cx="1577975" cy="461963"/>
          </a:xfrm>
          <a:prstGeom prst="rect">
            <a:avLst/>
          </a:prstGeom>
          <a:noFill/>
          <a:ln>
            <a:noFill/>
          </a:ln>
        </p:spPr>
        <p:txBody>
          <a:bodyPr wrap="none">
            <a:spAutoFit/>
          </a:bodyPr>
          <a:lstStyle>
            <a:lvl1pPr>
              <a:defRPr kumimoji="1" b="1">
                <a:solidFill>
                  <a:schemeClr val="tx1"/>
                </a:solidFill>
                <a:latin typeface="Times New Roman" panose="02020603050405020304" pitchFamily="18" charset="0"/>
                <a:ea typeface="宋体" panose="02010600030101010101" pitchFamily="2" charset="-122"/>
              </a:defRPr>
            </a:lvl1pPr>
            <a:lvl2pPr marL="742950" indent="-285750">
              <a:defRPr kumimoji="1" b="1">
                <a:solidFill>
                  <a:schemeClr val="tx1"/>
                </a:solidFill>
                <a:latin typeface="Times New Roman" panose="02020603050405020304" pitchFamily="18" charset="0"/>
                <a:ea typeface="宋体" panose="02010600030101010101" pitchFamily="2" charset="-122"/>
              </a:defRPr>
            </a:lvl2pPr>
            <a:lvl3pPr marL="1143000" indent="-228600">
              <a:defRPr kumimoji="1" b="1">
                <a:solidFill>
                  <a:schemeClr val="tx1"/>
                </a:solidFill>
                <a:latin typeface="Times New Roman" panose="02020603050405020304" pitchFamily="18" charset="0"/>
                <a:ea typeface="宋体" panose="02010600030101010101" pitchFamily="2" charset="-122"/>
              </a:defRPr>
            </a:lvl3pPr>
            <a:lvl4pPr marL="1600200" indent="-228600">
              <a:defRPr kumimoji="1" b="1">
                <a:solidFill>
                  <a:schemeClr val="tx1"/>
                </a:solidFill>
                <a:latin typeface="Times New Roman" panose="02020603050405020304" pitchFamily="18" charset="0"/>
                <a:ea typeface="宋体" panose="02010600030101010101" pitchFamily="2" charset="-122"/>
              </a:defRPr>
            </a:lvl4pPr>
            <a:lvl5pPr marL="2057400" indent="-2286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0000FF"/>
                </a:solidFill>
                <a:effectLst/>
                <a:uLnTx/>
                <a:uFillTx/>
                <a:latin typeface="+mn-ea"/>
                <a:ea typeface="+mn-ea"/>
                <a:cs typeface="+mn-cs"/>
              </a:rPr>
              <a:t>【</a:t>
            </a:r>
            <a:r>
              <a:rPr kumimoji="1" lang="zh-CN" altLang="en-US" sz="2400" b="1" i="0" u="none" strike="noStrike" kern="1200" cap="none" spc="0" normalizeH="0" baseline="0" noProof="0" dirty="0">
                <a:ln>
                  <a:noFill/>
                </a:ln>
                <a:solidFill>
                  <a:srgbClr val="0000FF"/>
                </a:solidFill>
                <a:effectLst/>
                <a:uLnTx/>
                <a:uFillTx/>
                <a:latin typeface="+mn-ea"/>
                <a:ea typeface="+mn-ea"/>
                <a:cs typeface="+mn-cs"/>
              </a:rPr>
              <a:t>问题</a:t>
            </a:r>
            <a:r>
              <a:rPr kumimoji="1" lang="en-US" altLang="zh-CN" sz="2400" b="1" i="0" u="none" strike="noStrike" kern="1200" cap="none" spc="0" normalizeH="0" baseline="0" noProof="0" dirty="0">
                <a:ln>
                  <a:noFill/>
                </a:ln>
                <a:solidFill>
                  <a:srgbClr val="0000FF"/>
                </a:solidFill>
                <a:effectLst/>
                <a:uLnTx/>
                <a:uFillTx/>
                <a:latin typeface="+mn-ea"/>
                <a:ea typeface="+mn-ea"/>
                <a:cs typeface="+mn-cs"/>
              </a:rPr>
              <a:t>5】</a:t>
            </a:r>
            <a:endParaRPr kumimoji="1" lang="zh-CN" altLang="en-US" sz="2400" b="1" i="0" u="none" strike="noStrike" kern="1200" cap="none" spc="0" normalizeH="0" baseline="0" noProof="0" dirty="0">
              <a:ln>
                <a:noFill/>
              </a:ln>
              <a:solidFill>
                <a:srgbClr val="0000FF"/>
              </a:solidFill>
              <a:effectLst/>
              <a:uLnTx/>
              <a:uFillTx/>
              <a:latin typeface="+mn-ea"/>
              <a:ea typeface="+mn-ea"/>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矩形 2"/>
          <p:cNvSpPr/>
          <p:nvPr/>
        </p:nvSpPr>
        <p:spPr>
          <a:xfrm>
            <a:off x="539750" y="612775"/>
            <a:ext cx="8064500" cy="5694363"/>
          </a:xfrm>
          <a:prstGeom prst="rect">
            <a:avLst/>
          </a:prstGeom>
          <a:noFill/>
          <a:ln w="9525">
            <a:noFill/>
          </a:ln>
        </p:spPr>
        <p:txBody>
          <a:bodyPr>
            <a:spAutoFit/>
          </a:bodyPr>
          <a:p>
            <a:r>
              <a:rPr lang="zh-CN" altLang="en-US" sz="2400" dirty="0">
                <a:solidFill>
                  <a:srgbClr val="0000FF"/>
                </a:solidFill>
                <a:latin typeface="Times New Roman" panose="02020603050405020304" pitchFamily="18" charset="0"/>
              </a:rPr>
              <a:t>参考算法</a:t>
            </a:r>
            <a:r>
              <a:rPr lang="en-US" altLang="zh-CN" sz="2400" dirty="0">
                <a:solidFill>
                  <a:srgbClr val="0000FF"/>
                </a:solidFill>
                <a:latin typeface="Times New Roman" panose="02020603050405020304" pitchFamily="18" charset="0"/>
              </a:rPr>
              <a:t>1-1</a:t>
            </a:r>
            <a:r>
              <a:rPr lang="zh-CN" altLang="en-US" sz="2400" dirty="0">
                <a:solidFill>
                  <a:srgbClr val="0000FF"/>
                </a:solidFill>
                <a:latin typeface="Times New Roman" panose="02020603050405020304" pitchFamily="18" charset="0"/>
              </a:rPr>
              <a:t>：判断是否存在从</a:t>
            </a:r>
            <a:r>
              <a:rPr lang="en-US" altLang="zh-CN" sz="2400" dirty="0">
                <a:solidFill>
                  <a:srgbClr val="0000FF"/>
                </a:solidFill>
                <a:latin typeface="Times New Roman" panose="02020603050405020304" pitchFamily="18" charset="0"/>
              </a:rPr>
              <a:t>u</a:t>
            </a:r>
            <a:r>
              <a:rPr lang="zh-CN" altLang="en-US" sz="2400" dirty="0">
                <a:solidFill>
                  <a:srgbClr val="0000FF"/>
                </a:solidFill>
                <a:latin typeface="Times New Roman" panose="02020603050405020304" pitchFamily="18" charset="0"/>
              </a:rPr>
              <a:t>到</a:t>
            </a:r>
            <a:r>
              <a:rPr lang="en-US" altLang="zh-CN" sz="2400" dirty="0">
                <a:solidFill>
                  <a:srgbClr val="0000FF"/>
                </a:solidFill>
                <a:latin typeface="Times New Roman" panose="02020603050405020304" pitchFamily="18" charset="0"/>
              </a:rPr>
              <a:t>v</a:t>
            </a:r>
            <a:r>
              <a:rPr lang="zh-CN" altLang="en-US" sz="2400" dirty="0">
                <a:solidFill>
                  <a:srgbClr val="0000FF"/>
                </a:solidFill>
                <a:latin typeface="Times New Roman" panose="02020603050405020304" pitchFamily="18" charset="0"/>
              </a:rPr>
              <a:t>的路径，返回</a:t>
            </a:r>
            <a:r>
              <a:rPr lang="en-US" altLang="zh-CN" sz="2400" dirty="0">
                <a:solidFill>
                  <a:srgbClr val="0000FF"/>
                </a:solidFill>
                <a:latin typeface="Times New Roman" panose="02020603050405020304" pitchFamily="18" charset="0"/>
              </a:rPr>
              <a:t>1</a:t>
            </a:r>
            <a:r>
              <a:rPr lang="zh-CN" altLang="en-US" sz="2400" dirty="0">
                <a:solidFill>
                  <a:srgbClr val="0000FF"/>
                </a:solidFill>
                <a:latin typeface="Times New Roman" panose="02020603050405020304" pitchFamily="18" charset="0"/>
              </a:rPr>
              <a:t>或</a:t>
            </a:r>
            <a:r>
              <a:rPr lang="en-US" altLang="zh-CN" sz="2400" dirty="0">
                <a:solidFill>
                  <a:srgbClr val="0000FF"/>
                </a:solidFill>
                <a:latin typeface="Times New Roman" panose="02020603050405020304" pitchFamily="18" charset="0"/>
              </a:rPr>
              <a:t>0</a:t>
            </a:r>
            <a:endParaRPr lang="en-US" altLang="zh-CN" sz="2400" dirty="0">
              <a:solidFill>
                <a:srgbClr val="0000FF"/>
              </a:solidFill>
              <a:latin typeface="Times New Roman" panose="02020603050405020304" pitchFamily="18" charset="0"/>
            </a:endParaRPr>
          </a:p>
          <a:p>
            <a:r>
              <a:rPr lang="en-US" altLang="zh-CN" sz="2000" dirty="0">
                <a:latin typeface="Times New Roman" panose="02020603050405020304" pitchFamily="18" charset="0"/>
              </a:rPr>
              <a:t>int  </a:t>
            </a:r>
            <a:r>
              <a:rPr lang="en-US" altLang="zh-CN" sz="2000" dirty="0">
                <a:solidFill>
                  <a:srgbClr val="0000FF"/>
                </a:solidFill>
                <a:latin typeface="Times New Roman" panose="02020603050405020304" pitchFamily="18" charset="0"/>
              </a:rPr>
              <a:t>ExistPathDfs1</a:t>
            </a:r>
            <a:r>
              <a:rPr lang="en-US" altLang="zh-CN" sz="2000" dirty="0">
                <a:latin typeface="Times New Roman" panose="02020603050405020304" pitchFamily="18" charset="0"/>
              </a:rPr>
              <a:t>(ALGraph G,int *visited,int u,int v) </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ArcNode *p;</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int w;</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if(u==v)     return 1;  </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else   </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    </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visited[u]=1;                         //</a:t>
            </a:r>
            <a:r>
              <a:rPr lang="zh-CN" altLang="en-US" sz="2000" dirty="0">
                <a:latin typeface="Times New Roman" panose="02020603050405020304" pitchFamily="18" charset="0"/>
              </a:rPr>
              <a:t>访问标志</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for(p=G.vertices[u].firstarc;p;p=p-&gt;nextarc) </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     </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w=p-&gt;adjvex;   </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if(!visited[w]&amp;&amp;</a:t>
            </a:r>
            <a:r>
              <a:rPr lang="en-US" altLang="zh-CN" sz="2000" dirty="0">
                <a:solidFill>
                  <a:srgbClr val="0000FF"/>
                </a:solidFill>
                <a:latin typeface="Times New Roman" panose="02020603050405020304" pitchFamily="18" charset="0"/>
              </a:rPr>
              <a:t>ExistPathDfs1</a:t>
            </a:r>
            <a:r>
              <a:rPr lang="en-US" altLang="zh-CN" sz="2000" dirty="0">
                <a:latin typeface="Times New Roman" panose="02020603050405020304" pitchFamily="18" charset="0"/>
              </a:rPr>
              <a:t>(G,visited,w,v))</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return 1;</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}//for </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}//else </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return(0);</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}//ExistPathDfs1</a:t>
            </a:r>
            <a:endParaRPr lang="zh-CN" altLang="en-US" sz="2000" dirty="0">
              <a:latin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矩形 2"/>
          <p:cNvSpPr/>
          <p:nvPr/>
        </p:nvSpPr>
        <p:spPr>
          <a:xfrm>
            <a:off x="395288" y="692150"/>
            <a:ext cx="8208962" cy="5694363"/>
          </a:xfrm>
          <a:prstGeom prst="rect">
            <a:avLst/>
          </a:prstGeom>
          <a:noFill/>
          <a:ln w="9525">
            <a:noFill/>
          </a:ln>
        </p:spPr>
        <p:txBody>
          <a:bodyPr>
            <a:spAutoFit/>
          </a:bodyPr>
          <a:p>
            <a:r>
              <a:rPr lang="zh-CN" altLang="en-US" sz="2400" dirty="0">
                <a:solidFill>
                  <a:srgbClr val="0000FF"/>
                </a:solidFill>
                <a:latin typeface="Times New Roman" panose="02020603050405020304" pitchFamily="18" charset="0"/>
              </a:rPr>
              <a:t>参考算法</a:t>
            </a:r>
            <a:r>
              <a:rPr lang="en-US" altLang="zh-CN" sz="2400" dirty="0">
                <a:solidFill>
                  <a:srgbClr val="0000FF"/>
                </a:solidFill>
                <a:latin typeface="Times New Roman" panose="02020603050405020304" pitchFamily="18" charset="0"/>
              </a:rPr>
              <a:t>1-2</a:t>
            </a:r>
            <a:r>
              <a:rPr lang="zh-CN" altLang="en-US" sz="2400" dirty="0">
                <a:solidFill>
                  <a:srgbClr val="0000FF"/>
                </a:solidFill>
                <a:latin typeface="Times New Roman" panose="02020603050405020304" pitchFamily="18" charset="0"/>
              </a:rPr>
              <a:t>：判断</a:t>
            </a:r>
            <a:r>
              <a:rPr lang="en-US" altLang="zh-CN" sz="2400" dirty="0">
                <a:solidFill>
                  <a:srgbClr val="0000FF"/>
                </a:solidFill>
                <a:latin typeface="Times New Roman" panose="02020603050405020304" pitchFamily="18" charset="0"/>
              </a:rPr>
              <a:t>u</a:t>
            </a:r>
            <a:r>
              <a:rPr lang="zh-CN" altLang="en-US" sz="2400" dirty="0">
                <a:solidFill>
                  <a:srgbClr val="0000FF"/>
                </a:solidFill>
                <a:latin typeface="Times New Roman" panose="02020603050405020304" pitchFamily="18" charset="0"/>
              </a:rPr>
              <a:t>到</a:t>
            </a:r>
            <a:r>
              <a:rPr lang="en-US" altLang="zh-CN" sz="2400" dirty="0">
                <a:solidFill>
                  <a:srgbClr val="0000FF"/>
                </a:solidFill>
                <a:latin typeface="Times New Roman" panose="02020603050405020304" pitchFamily="18" charset="0"/>
              </a:rPr>
              <a:t>v</a:t>
            </a:r>
            <a:r>
              <a:rPr lang="zh-CN" altLang="en-US" sz="2400" dirty="0">
                <a:solidFill>
                  <a:srgbClr val="0000FF"/>
                </a:solidFill>
                <a:latin typeface="Times New Roman" panose="02020603050405020304" pitchFamily="18" charset="0"/>
              </a:rPr>
              <a:t>是否有通路</a:t>
            </a:r>
            <a:r>
              <a:rPr lang="en-US" altLang="zh-CN" sz="2400" dirty="0">
                <a:solidFill>
                  <a:srgbClr val="0000FF"/>
                </a:solidFill>
                <a:latin typeface="Times New Roman" panose="02020603050405020304" pitchFamily="18" charset="0"/>
              </a:rPr>
              <a:t>,</a:t>
            </a:r>
            <a:r>
              <a:rPr lang="zh-CN" altLang="en-US" sz="2400" dirty="0">
                <a:solidFill>
                  <a:srgbClr val="0000FF"/>
                </a:solidFill>
                <a:latin typeface="Times New Roman" panose="02020603050405020304" pitchFamily="18" charset="0"/>
              </a:rPr>
              <a:t>返回</a:t>
            </a:r>
            <a:r>
              <a:rPr lang="en-US" altLang="zh-CN" sz="2400" dirty="0">
                <a:solidFill>
                  <a:srgbClr val="0000FF"/>
                </a:solidFill>
                <a:latin typeface="Times New Roman" panose="02020603050405020304" pitchFamily="18" charset="0"/>
              </a:rPr>
              <a:t>1</a:t>
            </a:r>
            <a:r>
              <a:rPr lang="zh-CN" altLang="en-US" sz="2400" dirty="0">
                <a:solidFill>
                  <a:srgbClr val="0000FF"/>
                </a:solidFill>
                <a:latin typeface="Times New Roman" panose="02020603050405020304" pitchFamily="18" charset="0"/>
              </a:rPr>
              <a:t>或</a:t>
            </a:r>
            <a:r>
              <a:rPr lang="en-US" altLang="zh-CN" sz="2400" dirty="0">
                <a:solidFill>
                  <a:srgbClr val="0000FF"/>
                </a:solidFill>
                <a:latin typeface="Times New Roman" panose="02020603050405020304" pitchFamily="18" charset="0"/>
              </a:rPr>
              <a:t>0</a:t>
            </a:r>
            <a:endParaRPr lang="en-US" altLang="zh-CN" sz="2400" dirty="0">
              <a:solidFill>
                <a:srgbClr val="0000FF"/>
              </a:solidFill>
              <a:latin typeface="Times New Roman" panose="02020603050405020304" pitchFamily="18" charset="0"/>
            </a:endParaRPr>
          </a:p>
          <a:p>
            <a:r>
              <a:rPr lang="en-US" altLang="zh-CN" sz="2000" dirty="0">
                <a:latin typeface="Times New Roman" panose="02020603050405020304" pitchFamily="18" charset="0"/>
              </a:rPr>
              <a:t>int </a:t>
            </a:r>
            <a:r>
              <a:rPr lang="en-US" altLang="zh-CN" sz="2000" dirty="0">
                <a:solidFill>
                  <a:srgbClr val="0000FF"/>
                </a:solidFill>
                <a:latin typeface="Times New Roman" panose="02020603050405020304" pitchFamily="18" charset="0"/>
              </a:rPr>
              <a:t>ExistPathDfs2</a:t>
            </a:r>
            <a:r>
              <a:rPr lang="en-US" altLang="zh-CN" sz="2000" dirty="0">
                <a:latin typeface="Times New Roman" panose="02020603050405020304" pitchFamily="18" charset="0"/>
              </a:rPr>
              <a:t>(ALGraph G,int *visited,int u,int v) </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ArcNode *p;</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int w;</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int static flag=0;</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visited[u] = 1;                      //</a:t>
            </a:r>
            <a:r>
              <a:rPr lang="zh-CN" altLang="en-US" sz="2000" dirty="0">
                <a:latin typeface="Times New Roman" panose="02020603050405020304" pitchFamily="18" charset="0"/>
              </a:rPr>
              <a:t>访问标志</a:t>
            </a:r>
            <a:endParaRPr lang="en-US" altLang="zh-CN" sz="2000" dirty="0">
              <a:latin typeface="Times New Roman" panose="02020603050405020304" pitchFamily="18" charset="0"/>
            </a:endParaRPr>
          </a:p>
          <a:p>
            <a:r>
              <a:rPr lang="zh-CN" altLang="en-US" sz="2000" dirty="0">
                <a:latin typeface="Times New Roman" panose="02020603050405020304" pitchFamily="18" charset="0"/>
              </a:rPr>
              <a:t>       </a:t>
            </a:r>
            <a:r>
              <a:rPr lang="en-US" altLang="zh-CN" sz="2000" dirty="0">
                <a:latin typeface="Times New Roman" panose="02020603050405020304" pitchFamily="18" charset="0"/>
              </a:rPr>
              <a:t>p = G.vertices[u].firstarc;  //</a:t>
            </a:r>
            <a:r>
              <a:rPr lang="zh-CN" altLang="en-US" sz="2000" dirty="0">
                <a:latin typeface="Times New Roman" panose="02020603050405020304" pitchFamily="18" charset="0"/>
              </a:rPr>
              <a:t>第一个邻接点 </a:t>
            </a:r>
            <a:endParaRPr lang="zh-CN" altLang="en-US" sz="2000" dirty="0">
              <a:latin typeface="Times New Roman" panose="02020603050405020304" pitchFamily="18" charset="0"/>
            </a:endParaRPr>
          </a:p>
          <a:p>
            <a:r>
              <a:rPr lang="zh-CN" altLang="en-US" sz="2000" dirty="0">
                <a:latin typeface="Times New Roman" panose="02020603050405020304" pitchFamily="18" charset="0"/>
              </a:rPr>
              <a:t>       </a:t>
            </a:r>
            <a:r>
              <a:rPr lang="en-US" altLang="zh-CN" sz="2000" dirty="0">
                <a:latin typeface="Times New Roman" panose="02020603050405020304" pitchFamily="18" charset="0"/>
              </a:rPr>
              <a:t>while(p!=NULL) </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     w = p-&gt;adjvex; </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if(v==w)</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   flag = 1; </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return (1);    }          // u</a:t>
            </a:r>
            <a:r>
              <a:rPr lang="zh-CN" altLang="en-US" sz="2000" dirty="0">
                <a:latin typeface="Times New Roman" panose="02020603050405020304" pitchFamily="18" charset="0"/>
              </a:rPr>
              <a:t>和</a:t>
            </a:r>
            <a:r>
              <a:rPr lang="en-US" altLang="zh-CN" sz="2000" dirty="0">
                <a:latin typeface="Times New Roman" panose="02020603050405020304" pitchFamily="18" charset="0"/>
              </a:rPr>
              <a:t>v</a:t>
            </a:r>
            <a:r>
              <a:rPr lang="zh-CN" altLang="en-US" sz="2000" dirty="0">
                <a:latin typeface="Times New Roman" panose="02020603050405020304" pitchFamily="18" charset="0"/>
              </a:rPr>
              <a:t>有通路</a:t>
            </a:r>
            <a:endParaRPr lang="zh-CN" altLang="en-US" sz="2000" dirty="0">
              <a:latin typeface="Times New Roman" panose="02020603050405020304" pitchFamily="18" charset="0"/>
            </a:endParaRPr>
          </a:p>
          <a:p>
            <a:r>
              <a:rPr lang="zh-CN" altLang="en-US" sz="2000" dirty="0">
                <a:latin typeface="Times New Roman" panose="02020603050405020304" pitchFamily="18" charset="0"/>
              </a:rPr>
              <a:t>               </a:t>
            </a:r>
            <a:r>
              <a:rPr lang="en-US" altLang="zh-CN" sz="2000" dirty="0">
                <a:latin typeface="Times New Roman" panose="02020603050405020304" pitchFamily="18" charset="0"/>
              </a:rPr>
              <a:t>if(!visited[w])</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a:t>
            </a:r>
            <a:r>
              <a:rPr lang="en-US" altLang="zh-CN" sz="2000" dirty="0">
                <a:solidFill>
                  <a:srgbClr val="0000FF"/>
                </a:solidFill>
                <a:latin typeface="Times New Roman" panose="02020603050405020304" pitchFamily="18" charset="0"/>
              </a:rPr>
              <a:t>ExistPathDfs2</a:t>
            </a:r>
            <a:r>
              <a:rPr lang="en-US" altLang="zh-CN" sz="2000" dirty="0">
                <a:latin typeface="Times New Roman" panose="02020603050405020304" pitchFamily="18" charset="0"/>
              </a:rPr>
              <a:t>(G,visited,w,v); </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p=p-&gt;nextarc; </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}//while </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if(!flag)  return(0) ; </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//ExistPathDfs2</a:t>
            </a:r>
            <a:endParaRPr lang="zh-CN" altLang="en-US" sz="2000" dirty="0">
              <a:latin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矩形 2"/>
          <p:cNvSpPr/>
          <p:nvPr/>
        </p:nvSpPr>
        <p:spPr>
          <a:xfrm>
            <a:off x="114300" y="563563"/>
            <a:ext cx="9036050" cy="6278562"/>
          </a:xfrm>
          <a:prstGeom prst="rect">
            <a:avLst/>
          </a:prstGeom>
          <a:noFill/>
          <a:ln w="9525">
            <a:noFill/>
          </a:ln>
        </p:spPr>
        <p:txBody>
          <a:bodyPr>
            <a:spAutoFit/>
          </a:bodyPr>
          <a:p>
            <a:r>
              <a:rPr lang="zh-CN" altLang="en-US" sz="2400" dirty="0">
                <a:solidFill>
                  <a:srgbClr val="0000FF"/>
                </a:solidFill>
                <a:latin typeface="Times New Roman" panose="02020603050405020304" pitchFamily="18" charset="0"/>
              </a:rPr>
              <a:t>参考算法</a:t>
            </a:r>
            <a:r>
              <a:rPr lang="en-US" altLang="zh-CN" sz="2400" dirty="0">
                <a:solidFill>
                  <a:srgbClr val="0000FF"/>
                </a:solidFill>
                <a:latin typeface="Times New Roman" panose="02020603050405020304" pitchFamily="18" charset="0"/>
              </a:rPr>
              <a:t>2</a:t>
            </a:r>
            <a:r>
              <a:rPr lang="zh-CN" altLang="en-US" sz="2400" dirty="0">
                <a:solidFill>
                  <a:srgbClr val="0000FF"/>
                </a:solidFill>
                <a:latin typeface="Times New Roman" panose="02020603050405020304" pitchFamily="18" charset="0"/>
              </a:rPr>
              <a:t>：求</a:t>
            </a:r>
            <a:r>
              <a:rPr lang="en-US" altLang="zh-CN" sz="2400" dirty="0">
                <a:solidFill>
                  <a:srgbClr val="0000FF"/>
                </a:solidFill>
                <a:latin typeface="Times New Roman" panose="02020603050405020304" pitchFamily="18" charset="0"/>
              </a:rPr>
              <a:t>u</a:t>
            </a:r>
            <a:r>
              <a:rPr lang="zh-CN" altLang="en-US" sz="2400" dirty="0">
                <a:solidFill>
                  <a:srgbClr val="0000FF"/>
                </a:solidFill>
                <a:latin typeface="Times New Roman" panose="02020603050405020304" pitchFamily="18" charset="0"/>
              </a:rPr>
              <a:t>到</a:t>
            </a:r>
            <a:r>
              <a:rPr lang="en-US" altLang="zh-CN" sz="2400" dirty="0">
                <a:solidFill>
                  <a:srgbClr val="0000FF"/>
                </a:solidFill>
                <a:latin typeface="Times New Roman" panose="02020603050405020304" pitchFamily="18" charset="0"/>
              </a:rPr>
              <a:t>v</a:t>
            </a:r>
            <a:r>
              <a:rPr lang="zh-CN" altLang="en-US" sz="2400" dirty="0">
                <a:solidFill>
                  <a:srgbClr val="0000FF"/>
                </a:solidFill>
                <a:latin typeface="Times New Roman" panose="02020603050405020304" pitchFamily="18" charset="0"/>
              </a:rPr>
              <a:t>所有简单路径  </a:t>
            </a:r>
            <a:endParaRPr lang="zh-CN" altLang="en-US" sz="2400" dirty="0">
              <a:solidFill>
                <a:srgbClr val="0000FF"/>
              </a:solidFill>
              <a:latin typeface="Times New Roman" panose="02020603050405020304" pitchFamily="18" charset="0"/>
            </a:endParaRPr>
          </a:p>
          <a:p>
            <a:r>
              <a:rPr lang="en-US" altLang="zh-CN" dirty="0">
                <a:latin typeface="Times New Roman" panose="02020603050405020304" pitchFamily="18" charset="0"/>
              </a:rPr>
              <a:t>int   </a:t>
            </a:r>
            <a:r>
              <a:rPr lang="en-US" altLang="zh-CN" dirty="0">
                <a:solidFill>
                  <a:srgbClr val="0000FF"/>
                </a:solidFill>
                <a:latin typeface="Times New Roman" panose="02020603050405020304" pitchFamily="18" charset="0"/>
              </a:rPr>
              <a:t>FindAllPath</a:t>
            </a:r>
            <a:r>
              <a:rPr lang="en-US" altLang="zh-CN" dirty="0">
                <a:latin typeface="Times New Roman" panose="02020603050405020304" pitchFamily="18" charset="0"/>
              </a:rPr>
              <a:t>(ALGraph G,int *visited,int *path,int u,int v,int k)</a:t>
            </a:r>
            <a:endParaRPr lang="en-US" altLang="zh-CN" dirty="0">
              <a:latin typeface="Times New Roman" panose="02020603050405020304" pitchFamily="18" charset="0"/>
            </a:endParaRPr>
          </a:p>
          <a:p>
            <a:r>
              <a:rPr lang="zh-CN" altLang="en-US" dirty="0">
                <a:solidFill>
                  <a:srgbClr val="0000FF"/>
                </a:solidFill>
                <a:latin typeface="Times New Roman" panose="02020603050405020304" pitchFamily="18" charset="0"/>
              </a:rPr>
              <a:t> </a:t>
            </a:r>
            <a:r>
              <a:rPr lang="en-US" altLang="zh-CN" dirty="0">
                <a:latin typeface="Times New Roman" panose="02020603050405020304" pitchFamily="18" charset="0"/>
              </a:rPr>
              <a:t>{     ArcNode *p;    int static paths=0;       //paths</a:t>
            </a:r>
            <a:r>
              <a:rPr lang="zh-CN" altLang="en-US" dirty="0">
                <a:latin typeface="Times New Roman" panose="02020603050405020304" pitchFamily="18" charset="0"/>
              </a:rPr>
              <a:t>控制指输出第几条有效路径</a:t>
            </a:r>
            <a:endParaRPr lang="zh-CN" altLang="en-US" dirty="0">
              <a:latin typeface="Times New Roman" panose="02020603050405020304" pitchFamily="18" charset="0"/>
            </a:endParaRPr>
          </a:p>
          <a:p>
            <a:r>
              <a:rPr lang="zh-CN" altLang="en-US" dirty="0">
                <a:latin typeface="Times New Roman" panose="02020603050405020304" pitchFamily="18" charset="0"/>
              </a:rPr>
              <a:t>       </a:t>
            </a:r>
            <a:r>
              <a:rPr lang="en-US" altLang="zh-CN" dirty="0">
                <a:latin typeface="Times New Roman" panose="02020603050405020304" pitchFamily="18" charset="0"/>
              </a:rPr>
              <a:t>int n,i;</a:t>
            </a:r>
            <a:endParaRPr lang="en-US" altLang="zh-CN" dirty="0">
              <a:latin typeface="Times New Roman" panose="02020603050405020304" pitchFamily="18" charset="0"/>
            </a:endParaRPr>
          </a:p>
          <a:p>
            <a:r>
              <a:rPr lang="en-US" altLang="zh-CN" dirty="0">
                <a:latin typeface="Times New Roman" panose="02020603050405020304" pitchFamily="18" charset="0"/>
              </a:rPr>
              <a:t>       path[k]=u;         visited[u]=1;  </a:t>
            </a:r>
            <a:endParaRPr lang="en-US" altLang="zh-CN" dirty="0">
              <a:latin typeface="Times New Roman" panose="02020603050405020304" pitchFamily="18" charset="0"/>
            </a:endParaRPr>
          </a:p>
          <a:p>
            <a:r>
              <a:rPr lang="en-US" altLang="zh-CN" dirty="0">
                <a:latin typeface="Times New Roman" panose="02020603050405020304" pitchFamily="18" charset="0"/>
              </a:rPr>
              <a:t>       if(u==v)  </a:t>
            </a:r>
            <a:endParaRPr lang="en-US" altLang="zh-CN" dirty="0">
              <a:latin typeface="Times New Roman" panose="02020603050405020304" pitchFamily="18" charset="0"/>
            </a:endParaRPr>
          </a:p>
          <a:p>
            <a:r>
              <a:rPr lang="en-US" altLang="zh-CN" dirty="0">
                <a:latin typeface="Times New Roman" panose="02020603050405020304" pitchFamily="18" charset="0"/>
              </a:rPr>
              <a:t>       {    if(path[1])</a:t>
            </a:r>
            <a:endParaRPr lang="en-US" altLang="zh-CN" dirty="0">
              <a:latin typeface="Times New Roman" panose="02020603050405020304" pitchFamily="18" charset="0"/>
            </a:endParaRPr>
          </a:p>
          <a:p>
            <a:r>
              <a:rPr lang="en-US" altLang="zh-CN" dirty="0">
                <a:latin typeface="Times New Roman" panose="02020603050405020304" pitchFamily="18" charset="0"/>
              </a:rPr>
              <a:t>            {    if(!paths)  printf("</a:t>
            </a:r>
            <a:r>
              <a:rPr lang="zh-CN" altLang="en-US" dirty="0">
                <a:latin typeface="Times New Roman" panose="02020603050405020304" pitchFamily="18" charset="0"/>
              </a:rPr>
              <a:t>找到如下路径：</a:t>
            </a:r>
            <a:r>
              <a:rPr lang="en-US" altLang="zh-CN" dirty="0">
                <a:latin typeface="Times New Roman" panose="02020603050405020304" pitchFamily="18" charset="0"/>
              </a:rPr>
              <a:t>\n");</a:t>
            </a:r>
            <a:endParaRPr lang="en-US" altLang="zh-CN" dirty="0">
              <a:latin typeface="Times New Roman" panose="02020603050405020304" pitchFamily="18" charset="0"/>
            </a:endParaRPr>
          </a:p>
          <a:p>
            <a:r>
              <a:rPr lang="en-US" altLang="zh-CN" dirty="0">
                <a:latin typeface="Times New Roman" panose="02020603050405020304" pitchFamily="18" charset="0"/>
              </a:rPr>
              <a:t>                  paths++;</a:t>
            </a:r>
            <a:endParaRPr lang="en-US" altLang="zh-CN" dirty="0">
              <a:latin typeface="Times New Roman" panose="02020603050405020304" pitchFamily="18" charset="0"/>
            </a:endParaRPr>
          </a:p>
          <a:p>
            <a:r>
              <a:rPr lang="en-US" altLang="zh-CN" dirty="0">
                <a:latin typeface="Times New Roman" panose="02020603050405020304" pitchFamily="18" charset="0"/>
              </a:rPr>
              <a:t>                  printf("</a:t>
            </a:r>
            <a:r>
              <a:rPr lang="zh-CN" altLang="en-US" dirty="0">
                <a:latin typeface="Times New Roman" panose="02020603050405020304" pitchFamily="18" charset="0"/>
              </a:rPr>
              <a:t>路径</a:t>
            </a:r>
            <a:r>
              <a:rPr lang="en-US" altLang="zh-CN" dirty="0">
                <a:latin typeface="Times New Roman" panose="02020603050405020304" pitchFamily="18" charset="0"/>
              </a:rPr>
              <a:t>%d</a:t>
            </a:r>
            <a:r>
              <a:rPr lang="zh-CN" altLang="en-US" dirty="0">
                <a:latin typeface="Times New Roman" panose="02020603050405020304" pitchFamily="18" charset="0"/>
              </a:rPr>
              <a:t>： </a:t>
            </a:r>
            <a:r>
              <a:rPr lang="en-US" altLang="zh-CN" dirty="0">
                <a:latin typeface="Times New Roman" panose="02020603050405020304" pitchFamily="18" charset="0"/>
              </a:rPr>
              <a:t>%d",paths,path[0]);</a:t>
            </a:r>
            <a:endParaRPr lang="en-US" altLang="zh-CN" dirty="0">
              <a:latin typeface="Times New Roman" panose="02020603050405020304" pitchFamily="18" charset="0"/>
            </a:endParaRPr>
          </a:p>
          <a:p>
            <a:r>
              <a:rPr lang="en-US" altLang="zh-CN" dirty="0">
                <a:latin typeface="Times New Roman" panose="02020603050405020304" pitchFamily="18" charset="0"/>
              </a:rPr>
              <a:t>                  for(i=1;path[i];i++)  printf("--%d",path[i]);    printf("\n");    }</a:t>
            </a:r>
            <a:endParaRPr lang="en-US" altLang="zh-CN" dirty="0">
              <a:latin typeface="Times New Roman" panose="02020603050405020304" pitchFamily="18" charset="0"/>
            </a:endParaRPr>
          </a:p>
          <a:p>
            <a:r>
              <a:rPr lang="en-US" altLang="zh-CN" dirty="0">
                <a:latin typeface="Times New Roman" panose="02020603050405020304" pitchFamily="18" charset="0"/>
              </a:rPr>
              <a:t>        }  </a:t>
            </a:r>
            <a:endParaRPr lang="en-US" altLang="zh-CN" dirty="0">
              <a:latin typeface="Times New Roman" panose="02020603050405020304" pitchFamily="18" charset="0"/>
            </a:endParaRPr>
          </a:p>
          <a:p>
            <a:r>
              <a:rPr lang="en-US" altLang="zh-CN" dirty="0">
                <a:latin typeface="Times New Roman" panose="02020603050405020304" pitchFamily="18" charset="0"/>
              </a:rPr>
              <a:t>      else     </a:t>
            </a:r>
            <a:endParaRPr lang="en-US" altLang="zh-CN" dirty="0">
              <a:latin typeface="Times New Roman" panose="02020603050405020304" pitchFamily="18" charset="0"/>
            </a:endParaRPr>
          </a:p>
          <a:p>
            <a:r>
              <a:rPr lang="en-US" altLang="zh-CN" dirty="0">
                <a:latin typeface="Times New Roman" panose="02020603050405020304" pitchFamily="18" charset="0"/>
              </a:rPr>
              <a:t>            for(p=G.vertices[u].firstarc;p;p=p-&gt;nextarc)</a:t>
            </a:r>
            <a:endParaRPr lang="en-US" altLang="zh-CN" dirty="0">
              <a:latin typeface="Times New Roman" panose="02020603050405020304" pitchFamily="18" charset="0"/>
            </a:endParaRPr>
          </a:p>
          <a:p>
            <a:r>
              <a:rPr lang="en-US" altLang="zh-CN" dirty="0">
                <a:latin typeface="Times New Roman" panose="02020603050405020304" pitchFamily="18" charset="0"/>
              </a:rPr>
              <a:t>            {   n=p-&gt;adjvex;     </a:t>
            </a:r>
            <a:endParaRPr lang="en-US" altLang="zh-CN" dirty="0">
              <a:latin typeface="Times New Roman" panose="02020603050405020304" pitchFamily="18" charset="0"/>
            </a:endParaRPr>
          </a:p>
          <a:p>
            <a:r>
              <a:rPr lang="en-US" altLang="zh-CN" dirty="0">
                <a:latin typeface="Times New Roman" panose="02020603050405020304" pitchFamily="18" charset="0"/>
              </a:rPr>
              <a:t>                if(!visited[n]) </a:t>
            </a:r>
            <a:endParaRPr lang="en-US" altLang="zh-CN" dirty="0">
              <a:latin typeface="Times New Roman" panose="02020603050405020304" pitchFamily="18" charset="0"/>
            </a:endParaRPr>
          </a:p>
          <a:p>
            <a:r>
              <a:rPr lang="en-US" altLang="zh-CN" dirty="0">
                <a:latin typeface="Times New Roman" panose="02020603050405020304" pitchFamily="18" charset="0"/>
              </a:rPr>
              <a:t>                </a:t>
            </a:r>
            <a:r>
              <a:rPr lang="en-US" altLang="zh-CN" dirty="0">
                <a:solidFill>
                  <a:srgbClr val="0000FF"/>
                </a:solidFill>
                <a:latin typeface="Times New Roman" panose="02020603050405020304" pitchFamily="18" charset="0"/>
              </a:rPr>
              <a:t>FindAllPath</a:t>
            </a:r>
            <a:r>
              <a:rPr lang="en-US" altLang="zh-CN" dirty="0">
                <a:latin typeface="Times New Roman" panose="02020603050405020304" pitchFamily="18" charset="0"/>
              </a:rPr>
              <a:t>(G,visited,path,n,v,k+1);       }  </a:t>
            </a:r>
            <a:endParaRPr lang="en-US" altLang="zh-CN" dirty="0">
              <a:latin typeface="Times New Roman" panose="02020603050405020304" pitchFamily="18" charset="0"/>
            </a:endParaRPr>
          </a:p>
          <a:p>
            <a:r>
              <a:rPr lang="en-US" altLang="zh-CN" dirty="0">
                <a:latin typeface="Times New Roman" panose="02020603050405020304" pitchFamily="18" charset="0"/>
              </a:rPr>
              <a:t>	for(i=1;i&lt;=G.vexnum;i++)</a:t>
            </a:r>
            <a:endParaRPr lang="en-US" altLang="zh-CN" dirty="0">
              <a:latin typeface="Times New Roman" panose="02020603050405020304" pitchFamily="18" charset="0"/>
            </a:endParaRPr>
          </a:p>
          <a:p>
            <a:r>
              <a:rPr lang="en-US" altLang="zh-CN" dirty="0">
                <a:latin typeface="Times New Roman" panose="02020603050405020304" pitchFamily="18" charset="0"/>
              </a:rPr>
              <a:t>	{      visited[i]=0;</a:t>
            </a:r>
            <a:endParaRPr lang="en-US" altLang="zh-CN" dirty="0">
              <a:latin typeface="Times New Roman" panose="02020603050405020304" pitchFamily="18" charset="0"/>
            </a:endParaRPr>
          </a:p>
          <a:p>
            <a:r>
              <a:rPr lang="en-US" altLang="zh-CN" dirty="0">
                <a:latin typeface="Times New Roman" panose="02020603050405020304" pitchFamily="18" charset="0"/>
              </a:rPr>
              <a:t>	        path[i]=0;	}</a:t>
            </a:r>
            <a:endParaRPr lang="en-US" altLang="zh-CN" dirty="0">
              <a:latin typeface="Times New Roman" panose="02020603050405020304" pitchFamily="18" charset="0"/>
            </a:endParaRPr>
          </a:p>
          <a:p>
            <a:r>
              <a:rPr lang="en-US" altLang="zh-CN" dirty="0">
                <a:latin typeface="Times New Roman" panose="02020603050405020304" pitchFamily="18" charset="0"/>
              </a:rPr>
              <a:t>       return(paths);</a:t>
            </a:r>
            <a:endParaRPr lang="en-US" altLang="zh-CN" dirty="0">
              <a:latin typeface="Times New Roman" panose="02020603050405020304" pitchFamily="18" charset="0"/>
            </a:endParaRPr>
          </a:p>
          <a:p>
            <a:r>
              <a:rPr lang="en-US" altLang="zh-CN" dirty="0">
                <a:latin typeface="Times New Roman" panose="02020603050405020304" pitchFamily="18" charset="0"/>
              </a:rPr>
              <a:t>} </a:t>
            </a:r>
            <a:endParaRPr lang="zh-CN" altLang="en-US" dirty="0">
              <a:latin typeface="Times New Roman" panose="02020603050405020304" pitchFamily="18" charset="0"/>
            </a:endParaRPr>
          </a:p>
        </p:txBody>
      </p:sp>
      <p:sp>
        <p:nvSpPr>
          <p:cNvPr id="49155" name="矩形 3"/>
          <p:cNvSpPr/>
          <p:nvPr/>
        </p:nvSpPr>
        <p:spPr>
          <a:xfrm>
            <a:off x="5148263" y="2205038"/>
            <a:ext cx="3529012" cy="923925"/>
          </a:xfrm>
          <a:prstGeom prst="rect">
            <a:avLst/>
          </a:prstGeom>
          <a:noFill/>
          <a:ln w="9525" cap="flat" cmpd="sng">
            <a:solidFill>
              <a:schemeClr val="accent1"/>
            </a:solidFill>
            <a:prstDash val="solid"/>
            <a:miter/>
            <a:headEnd type="none" w="med" len="med"/>
            <a:tailEnd type="none" w="med" len="med"/>
          </a:ln>
        </p:spPr>
        <p:txBody>
          <a:bodyPr>
            <a:spAutoFit/>
          </a:bodyPr>
          <a:p>
            <a:r>
              <a:rPr lang="en-US" altLang="zh-CN" dirty="0">
                <a:latin typeface="Times New Roman" panose="02020603050405020304" pitchFamily="18" charset="0"/>
              </a:rPr>
              <a:t>//path[0]</a:t>
            </a:r>
            <a:r>
              <a:rPr lang="zh-CN" altLang="en-US" dirty="0">
                <a:latin typeface="Times New Roman" panose="02020603050405020304" pitchFamily="18" charset="0"/>
              </a:rPr>
              <a:t>为路径起点，从</a:t>
            </a:r>
            <a:r>
              <a:rPr lang="en-US" altLang="zh-CN" dirty="0">
                <a:latin typeface="Times New Roman" panose="02020603050405020304" pitchFamily="18" charset="0"/>
              </a:rPr>
              <a:t>path[1]</a:t>
            </a:r>
            <a:r>
              <a:rPr lang="zh-CN" altLang="en-US" dirty="0">
                <a:latin typeface="Times New Roman" panose="02020603050405020304" pitchFamily="18" charset="0"/>
              </a:rPr>
              <a:t>开始为路径中个顶点，若不存在路径，则从</a:t>
            </a:r>
            <a:r>
              <a:rPr lang="en-US" altLang="zh-CN" dirty="0">
                <a:latin typeface="Times New Roman" panose="02020603050405020304" pitchFamily="18" charset="0"/>
              </a:rPr>
              <a:t>path[1]</a:t>
            </a:r>
            <a:r>
              <a:rPr lang="zh-CN" altLang="en-US" dirty="0">
                <a:latin typeface="Times New Roman" panose="02020603050405020304" pitchFamily="18" charset="0"/>
              </a:rPr>
              <a:t>起均为</a:t>
            </a:r>
            <a:r>
              <a:rPr lang="en-US" altLang="zh-CN" dirty="0">
                <a:latin typeface="Times New Roman" panose="02020603050405020304" pitchFamily="18" charset="0"/>
              </a:rPr>
              <a:t>0</a:t>
            </a:r>
            <a:endParaRPr lang="zh-CN" altLang="en-US" dirty="0">
              <a:latin typeface="Times New Roman" panose="02020603050405020304" pitchFamily="18" charset="0"/>
            </a:endParaRPr>
          </a:p>
        </p:txBody>
      </p:sp>
      <p:sp>
        <p:nvSpPr>
          <p:cNvPr id="49156" name="矩形 4"/>
          <p:cNvSpPr/>
          <p:nvPr/>
        </p:nvSpPr>
        <p:spPr>
          <a:xfrm>
            <a:off x="4643438" y="5935663"/>
            <a:ext cx="4235450" cy="369887"/>
          </a:xfrm>
          <a:prstGeom prst="rect">
            <a:avLst/>
          </a:prstGeom>
          <a:noFill/>
          <a:ln w="9525" cap="flat" cmpd="sng">
            <a:solidFill>
              <a:srgbClr val="C00000"/>
            </a:solidFill>
            <a:prstDash val="solid"/>
            <a:miter/>
            <a:headEnd type="none" w="med" len="med"/>
            <a:tailEnd type="none" w="med" len="med"/>
          </a:ln>
        </p:spPr>
        <p:txBody>
          <a:bodyPr wrap="none">
            <a:spAutoFit/>
          </a:bodyPr>
          <a:p>
            <a:r>
              <a:rPr lang="zh-CN" altLang="en-US" dirty="0">
                <a:latin typeface="Times New Roman" panose="02020603050405020304" pitchFamily="18" charset="0"/>
              </a:rPr>
              <a:t>调用：</a:t>
            </a:r>
            <a:r>
              <a:rPr lang="en-US" altLang="zh-CN" dirty="0">
                <a:latin typeface="Times New Roman" panose="02020603050405020304" pitchFamily="18" charset="0"/>
              </a:rPr>
              <a:t>FindAllPath(G,visited,path,u,v,0))</a:t>
            </a:r>
            <a:endParaRPr lang="zh-CN" altLang="en-US" dirty="0">
              <a:latin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矩形 1"/>
          <p:cNvSpPr/>
          <p:nvPr/>
        </p:nvSpPr>
        <p:spPr>
          <a:xfrm>
            <a:off x="250825" y="676275"/>
            <a:ext cx="8281988" cy="5632450"/>
          </a:xfrm>
          <a:prstGeom prst="rect">
            <a:avLst/>
          </a:prstGeom>
          <a:noFill/>
          <a:ln w="9525">
            <a:noFill/>
          </a:ln>
        </p:spPr>
        <p:txBody>
          <a:bodyPr>
            <a:spAutoFit/>
          </a:bodyPr>
          <a:p>
            <a:r>
              <a:rPr lang="en-US" altLang="zh-CN" sz="2000" dirty="0">
                <a:latin typeface="Times New Roman" panose="02020603050405020304" pitchFamily="18" charset="0"/>
              </a:rPr>
              <a:t>int </a:t>
            </a:r>
            <a:r>
              <a:rPr lang="en-US" altLang="zh-CN" sz="2000" dirty="0">
                <a:solidFill>
                  <a:srgbClr val="0000FF"/>
                </a:solidFill>
                <a:latin typeface="Times New Roman" panose="02020603050405020304" pitchFamily="18" charset="0"/>
              </a:rPr>
              <a:t>Cycle</a:t>
            </a:r>
            <a:r>
              <a:rPr lang="en-US" altLang="zh-CN" sz="2000" dirty="0">
                <a:latin typeface="Times New Roman" panose="02020603050405020304" pitchFamily="18" charset="0"/>
              </a:rPr>
              <a:t>(ALGraph G, int *visited,int u) </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ArcNode *p;</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int w;</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int flag =0;</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visited[u]=1;    </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p=G.vertices[u].firstarc;</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while(p&amp;&amp;!flag)</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   w=p-&gt;adjvex;</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if(visited[w]!=1)  //</a:t>
            </a:r>
            <a:r>
              <a:rPr lang="en-US" altLang="zh-CN" dirty="0">
                <a:latin typeface="Times New Roman" panose="02020603050405020304" pitchFamily="18" charset="0"/>
              </a:rPr>
              <a:t>w</a:t>
            </a:r>
            <a:r>
              <a:rPr lang="zh-CN" altLang="en-US" dirty="0">
                <a:latin typeface="Times New Roman" panose="02020603050405020304" pitchFamily="18" charset="0"/>
              </a:rPr>
              <a:t>未访问过（</a:t>
            </a:r>
            <a:r>
              <a:rPr lang="en-US" altLang="zh-CN" dirty="0">
                <a:latin typeface="Times New Roman" panose="02020603050405020304" pitchFamily="18" charset="0"/>
              </a:rPr>
              <a:t>0</a:t>
            </a:r>
            <a:r>
              <a:rPr lang="zh-CN" altLang="en-US" dirty="0">
                <a:latin typeface="Times New Roman" panose="02020603050405020304" pitchFamily="18" charset="0"/>
              </a:rPr>
              <a:t>）或访问且其邻接点已访问完（</a:t>
            </a:r>
            <a:r>
              <a:rPr lang="en-US" altLang="zh-CN" dirty="0">
                <a:latin typeface="Times New Roman" panose="02020603050405020304" pitchFamily="18" charset="0"/>
              </a:rPr>
              <a:t>2</a:t>
            </a:r>
            <a:r>
              <a:rPr lang="zh-CN" altLang="en-US" dirty="0">
                <a:latin typeface="Times New Roman" panose="02020603050405020304" pitchFamily="18" charset="0"/>
              </a:rPr>
              <a:t>）</a:t>
            </a:r>
            <a:endParaRPr lang="zh-CN" altLang="en-US" dirty="0">
              <a:latin typeface="Times New Roman" panose="02020603050405020304" pitchFamily="18" charset="0"/>
            </a:endParaRPr>
          </a:p>
          <a:p>
            <a:r>
              <a:rPr lang="zh-CN" altLang="en-US" sz="2000" dirty="0">
                <a:latin typeface="Times New Roman" panose="02020603050405020304" pitchFamily="18" charset="0"/>
              </a:rPr>
              <a:t>          </a:t>
            </a:r>
            <a:r>
              <a:rPr lang="en-US" altLang="zh-CN" sz="2000" dirty="0">
                <a:latin typeface="Times New Roman" panose="02020603050405020304" pitchFamily="18" charset="0"/>
              </a:rPr>
              <a:t>{  if(!visited[w])   //</a:t>
            </a:r>
            <a:r>
              <a:rPr lang="en-US" altLang="zh-CN" dirty="0">
                <a:latin typeface="Times New Roman" panose="02020603050405020304" pitchFamily="18" charset="0"/>
              </a:rPr>
              <a:t>w</a:t>
            </a:r>
            <a:r>
              <a:rPr lang="zh-CN" altLang="en-US" dirty="0">
                <a:latin typeface="Times New Roman" panose="02020603050405020304" pitchFamily="18" charset="0"/>
              </a:rPr>
              <a:t>未访问过，从</a:t>
            </a:r>
            <a:r>
              <a:rPr lang="en-US" altLang="zh-CN" dirty="0">
                <a:latin typeface="Times New Roman" panose="02020603050405020304" pitchFamily="18" charset="0"/>
              </a:rPr>
              <a:t>w</a:t>
            </a:r>
            <a:r>
              <a:rPr lang="zh-CN" altLang="en-US" dirty="0">
                <a:latin typeface="Times New Roman" panose="02020603050405020304" pitchFamily="18" charset="0"/>
              </a:rPr>
              <a:t>开始继续</a:t>
            </a:r>
            <a:r>
              <a:rPr lang="en-US" altLang="zh-CN" dirty="0">
                <a:latin typeface="Times New Roman" panose="02020603050405020304" pitchFamily="18" charset="0"/>
              </a:rPr>
              <a:t>dfs</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flag=</a:t>
            </a:r>
            <a:r>
              <a:rPr lang="en-US" altLang="zh-CN" sz="2000" dirty="0">
                <a:solidFill>
                  <a:srgbClr val="0000FF"/>
                </a:solidFill>
                <a:latin typeface="Times New Roman" panose="02020603050405020304" pitchFamily="18" charset="0"/>
              </a:rPr>
              <a:t>Cycle</a:t>
            </a:r>
            <a:r>
              <a:rPr lang="en-US" altLang="zh-CN" sz="2000" dirty="0">
                <a:latin typeface="Times New Roman" panose="02020603050405020304" pitchFamily="18" charset="0"/>
              </a:rPr>
              <a:t>(G,visited,w);   }</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else                     //</a:t>
            </a:r>
            <a:r>
              <a:rPr lang="zh-CN" altLang="en-US" dirty="0">
                <a:latin typeface="Times New Roman" panose="02020603050405020304" pitchFamily="18" charset="0"/>
              </a:rPr>
              <a:t>顶点</a:t>
            </a:r>
            <a:r>
              <a:rPr lang="en-US" altLang="zh-CN" dirty="0">
                <a:latin typeface="Times New Roman" panose="02020603050405020304" pitchFamily="18" charset="0"/>
              </a:rPr>
              <a:t>w</a:t>
            </a:r>
            <a:r>
              <a:rPr lang="zh-CN" altLang="en-US" dirty="0">
                <a:latin typeface="Times New Roman" panose="02020603050405020304" pitchFamily="18" charset="0"/>
              </a:rPr>
              <a:t>已经访问过，并且其邻接点已经访问完</a:t>
            </a:r>
            <a:endParaRPr lang="zh-CN" altLang="en-US" dirty="0">
              <a:latin typeface="Times New Roman" panose="02020603050405020304" pitchFamily="18" charset="0"/>
            </a:endParaRPr>
          </a:p>
          <a:p>
            <a:r>
              <a:rPr lang="zh-CN" altLang="en-US" sz="2000" dirty="0">
                <a:latin typeface="Times New Roman" panose="02020603050405020304" pitchFamily="18" charset="0"/>
              </a:rPr>
              <a:t>	 </a:t>
            </a:r>
            <a:r>
              <a:rPr lang="en-US" altLang="zh-CN" sz="2000" dirty="0">
                <a:latin typeface="Times New Roman" panose="02020603050405020304" pitchFamily="18" charset="0"/>
              </a:rPr>
              <a:t>flag=1;</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p=p-&gt;nextarc;</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visited[u]=2;</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return(flag);</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a:t>
            </a:r>
            <a:endParaRPr lang="zh-CN" altLang="en-US" sz="2000" dirty="0">
              <a:latin typeface="Times New Roman" panose="02020603050405020304" pitchFamily="18" charset="0"/>
            </a:endParaRPr>
          </a:p>
        </p:txBody>
      </p:sp>
      <p:sp>
        <p:nvSpPr>
          <p:cNvPr id="50179" name="矩形 2"/>
          <p:cNvSpPr/>
          <p:nvPr/>
        </p:nvSpPr>
        <p:spPr>
          <a:xfrm>
            <a:off x="4926013" y="476250"/>
            <a:ext cx="4184650" cy="400050"/>
          </a:xfrm>
          <a:prstGeom prst="rect">
            <a:avLst/>
          </a:prstGeom>
          <a:noFill/>
          <a:ln w="9525">
            <a:noFill/>
          </a:ln>
        </p:spPr>
        <p:txBody>
          <a:bodyPr wrap="none">
            <a:spAutoFit/>
          </a:bodyPr>
          <a:p>
            <a:r>
              <a:rPr lang="zh-CN" altLang="en-US" sz="2000" dirty="0">
                <a:solidFill>
                  <a:srgbClr val="0000FF"/>
                </a:solidFill>
                <a:latin typeface="Times New Roman" panose="02020603050405020304" pitchFamily="18" charset="0"/>
              </a:rPr>
              <a:t>参考算法</a:t>
            </a:r>
            <a:r>
              <a:rPr lang="en-US" altLang="zh-CN" sz="2000" dirty="0">
                <a:solidFill>
                  <a:srgbClr val="0000FF"/>
                </a:solidFill>
                <a:latin typeface="Times New Roman" panose="02020603050405020304" pitchFamily="18" charset="0"/>
              </a:rPr>
              <a:t>3</a:t>
            </a:r>
            <a:r>
              <a:rPr lang="zh-CN" altLang="en-US" sz="2000" dirty="0">
                <a:solidFill>
                  <a:srgbClr val="0000FF"/>
                </a:solidFill>
                <a:latin typeface="Times New Roman" panose="02020603050405020304" pitchFamily="18" charset="0"/>
              </a:rPr>
              <a:t>：判断图是否有回路存在</a:t>
            </a:r>
            <a:endParaRPr lang="zh-CN" altLang="en-US" sz="2000" dirty="0">
              <a:solidFill>
                <a:srgbClr val="0000FF"/>
              </a:solidFill>
              <a:latin typeface="Times New Roman" panose="02020603050405020304" pitchFamily="18" charset="0"/>
            </a:endParaRPr>
          </a:p>
        </p:txBody>
      </p:sp>
      <p:sp>
        <p:nvSpPr>
          <p:cNvPr id="50180" name="文本框 3"/>
          <p:cNvSpPr txBox="1"/>
          <p:nvPr/>
        </p:nvSpPr>
        <p:spPr>
          <a:xfrm>
            <a:off x="6011863" y="892175"/>
            <a:ext cx="2982912" cy="369888"/>
          </a:xfrm>
          <a:prstGeom prst="rect">
            <a:avLst/>
          </a:prstGeom>
          <a:noFill/>
          <a:ln w="9525">
            <a:noFill/>
          </a:ln>
        </p:spPr>
        <p:txBody>
          <a:bodyPr wrap="none">
            <a:spAutoFit/>
          </a:bodyPr>
          <a:p>
            <a:r>
              <a:rPr lang="zh-CN" altLang="en-US" dirty="0">
                <a:latin typeface="Times New Roman" panose="02020603050405020304" pitchFamily="18" charset="0"/>
              </a:rPr>
              <a:t>是否存在包含顶点</a:t>
            </a:r>
            <a:r>
              <a:rPr lang="en-US" altLang="zh-CN" dirty="0">
                <a:latin typeface="Times New Roman" panose="02020603050405020304" pitchFamily="18" charset="0"/>
              </a:rPr>
              <a:t>u</a:t>
            </a:r>
            <a:r>
              <a:rPr lang="zh-CN" altLang="en-US" dirty="0">
                <a:latin typeface="Times New Roman" panose="02020603050405020304" pitchFamily="18" charset="0"/>
              </a:rPr>
              <a:t>的回路</a:t>
            </a:r>
            <a:endParaRPr lang="zh-CN" altLang="en-US" dirty="0">
              <a:latin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矩形 2"/>
          <p:cNvSpPr/>
          <p:nvPr/>
        </p:nvSpPr>
        <p:spPr>
          <a:xfrm>
            <a:off x="755650" y="890588"/>
            <a:ext cx="6913563" cy="5016500"/>
          </a:xfrm>
          <a:prstGeom prst="rect">
            <a:avLst/>
          </a:prstGeom>
          <a:noFill/>
          <a:ln w="9525">
            <a:noFill/>
          </a:ln>
        </p:spPr>
        <p:txBody>
          <a:bodyPr>
            <a:spAutoFit/>
          </a:bodyPr>
          <a:p>
            <a:r>
              <a:rPr lang="en-US" altLang="zh-CN" sz="2000" dirty="0">
                <a:latin typeface="Times New Roman" panose="02020603050405020304" pitchFamily="18" charset="0"/>
              </a:rPr>
              <a:t>void </a:t>
            </a:r>
            <a:r>
              <a:rPr lang="en-US" altLang="zh-CN" sz="2000" dirty="0">
                <a:solidFill>
                  <a:srgbClr val="0000FF"/>
                </a:solidFill>
                <a:latin typeface="Times New Roman" panose="02020603050405020304" pitchFamily="18" charset="0"/>
              </a:rPr>
              <a:t>IsCycle</a:t>
            </a:r>
            <a:r>
              <a:rPr lang="en-US" altLang="zh-CN" sz="2000" dirty="0">
                <a:latin typeface="Times New Roman" panose="02020603050405020304" pitchFamily="18" charset="0"/>
              </a:rPr>
              <a:t>(ALGraph G) </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int visited[MAX_VERTEX_NUM],u, CycleFlag;</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for(u=1;u&lt;=G.vexnum;u++)</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visited[u]=0;</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for(u=1;u&lt;=G.vexnum;u++)</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if(!visited[u])</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CycleFlag=</a:t>
            </a:r>
            <a:r>
              <a:rPr lang="en-US" altLang="zh-CN" sz="2000" dirty="0">
                <a:solidFill>
                  <a:srgbClr val="FF0000"/>
                </a:solidFill>
                <a:latin typeface="Times New Roman" panose="02020603050405020304" pitchFamily="18" charset="0"/>
              </a:rPr>
              <a:t>Cycle</a:t>
            </a:r>
            <a:r>
              <a:rPr lang="en-US" altLang="zh-CN" sz="2000" dirty="0">
                <a:latin typeface="Times New Roman" panose="02020603050405020304" pitchFamily="18" charset="0"/>
              </a:rPr>
              <a:t>(G,visited,u);</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if(CycleFlag)  break;</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if(CycleFlag)</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printf("</a:t>
            </a:r>
            <a:r>
              <a:rPr lang="zh-CN" altLang="en-US" sz="2000" dirty="0">
                <a:latin typeface="Times New Roman" panose="02020603050405020304" pitchFamily="18" charset="0"/>
              </a:rPr>
              <a:t>图中存在回路！</a:t>
            </a:r>
            <a:r>
              <a:rPr lang="en-US" altLang="zh-CN" sz="2000" dirty="0">
                <a:latin typeface="Times New Roman" panose="02020603050405020304" pitchFamily="18" charset="0"/>
              </a:rPr>
              <a:t>\n");</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else</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printf("</a:t>
            </a:r>
            <a:r>
              <a:rPr lang="zh-CN" altLang="en-US" sz="2000" dirty="0">
                <a:latin typeface="Times New Roman" panose="02020603050405020304" pitchFamily="18" charset="0"/>
              </a:rPr>
              <a:t>图中不存在回路！</a:t>
            </a:r>
            <a:r>
              <a:rPr lang="en-US" altLang="zh-CN" sz="2000" dirty="0">
                <a:latin typeface="Times New Roman" panose="02020603050405020304" pitchFamily="18" charset="0"/>
              </a:rPr>
              <a:t>\n");</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a:t>
            </a:r>
            <a:endParaRPr lang="zh-CN" altLang="en-US" sz="2000" dirty="0">
              <a:latin typeface="Times New Roman" panose="02020603050405020304" pitchFamily="18" charset="0"/>
            </a:endParaRPr>
          </a:p>
        </p:txBody>
      </p:sp>
      <p:sp>
        <p:nvSpPr>
          <p:cNvPr id="51203" name="文本框 1"/>
          <p:cNvSpPr txBox="1"/>
          <p:nvPr/>
        </p:nvSpPr>
        <p:spPr>
          <a:xfrm>
            <a:off x="6646863" y="536575"/>
            <a:ext cx="2044700" cy="368300"/>
          </a:xfrm>
          <a:prstGeom prst="rect">
            <a:avLst/>
          </a:prstGeom>
          <a:noFill/>
          <a:ln w="9525">
            <a:noFill/>
          </a:ln>
        </p:spPr>
        <p:txBody>
          <a:bodyPr wrap="none">
            <a:spAutoFit/>
          </a:bodyPr>
          <a:p>
            <a:r>
              <a:rPr lang="zh-CN" altLang="en-US" dirty="0">
                <a:solidFill>
                  <a:srgbClr val="0000FF"/>
                </a:solidFill>
                <a:latin typeface="Times New Roman" panose="02020603050405020304" pitchFamily="18" charset="0"/>
              </a:rPr>
              <a:t>判断图是否有回路</a:t>
            </a:r>
            <a:endParaRPr lang="zh-CN" altLang="en-US" dirty="0">
              <a:solidFill>
                <a:srgbClr val="0000FF"/>
              </a:solidFill>
              <a:latin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Text Box 2"/>
          <p:cNvSpPr txBox="1"/>
          <p:nvPr/>
        </p:nvSpPr>
        <p:spPr>
          <a:xfrm>
            <a:off x="436563" y="666750"/>
            <a:ext cx="6934200" cy="527050"/>
          </a:xfrm>
          <a:prstGeom prst="rect">
            <a:avLst/>
          </a:prstGeom>
          <a:noFill/>
          <a:ln w="9525">
            <a:noFill/>
          </a:ln>
        </p:spPr>
        <p:txBody>
          <a:bodyPr>
            <a:spAutoFit/>
          </a:bodyPr>
          <a:p>
            <a:pPr marL="457200" indent="-457200" eaLnBrk="1" hangingPunct="1">
              <a:lnSpc>
                <a:spcPct val="110000"/>
              </a:lnSpc>
            </a:pPr>
            <a:r>
              <a:rPr lang="en-US" altLang="zh-CN" sz="2800" dirty="0">
                <a:solidFill>
                  <a:srgbClr val="C00000"/>
                </a:solidFill>
                <a:latin typeface="Times New Roman" panose="02020603050405020304" pitchFamily="18" charset="0"/>
              </a:rPr>
              <a:t>4.4   </a:t>
            </a:r>
            <a:r>
              <a:rPr lang="zh-CN" altLang="en-US" sz="2800" dirty="0">
                <a:solidFill>
                  <a:srgbClr val="C00000"/>
                </a:solidFill>
                <a:latin typeface="Times New Roman" panose="02020603050405020304" pitchFamily="18" charset="0"/>
              </a:rPr>
              <a:t>图与树的联系</a:t>
            </a:r>
            <a:endParaRPr lang="zh-CN" altLang="en-US" sz="2800" dirty="0">
              <a:solidFill>
                <a:srgbClr val="C00000"/>
              </a:solidFill>
              <a:latin typeface="Times New Roman" panose="02020603050405020304" pitchFamily="18" charset="0"/>
            </a:endParaRPr>
          </a:p>
        </p:txBody>
      </p:sp>
      <p:sp>
        <p:nvSpPr>
          <p:cNvPr id="52227" name="Text Box 4"/>
          <p:cNvSpPr txBox="1"/>
          <p:nvPr/>
        </p:nvSpPr>
        <p:spPr>
          <a:xfrm>
            <a:off x="457200" y="1236663"/>
            <a:ext cx="4973638" cy="463550"/>
          </a:xfrm>
          <a:prstGeom prst="rect">
            <a:avLst/>
          </a:prstGeom>
          <a:noFill/>
          <a:ln w="9525">
            <a:noFill/>
          </a:ln>
        </p:spPr>
        <p:txBody>
          <a:bodyPr wrap="none" lIns="90000" tIns="46800" rIns="90000" bIns="46800">
            <a:spAutoFit/>
          </a:bodyPr>
          <a:p>
            <a:pPr eaLnBrk="1" hangingPunct="1"/>
            <a:r>
              <a:rPr lang="en-US" altLang="zh-CN" sz="2400" dirty="0">
                <a:solidFill>
                  <a:srgbClr val="C00000"/>
                </a:solidFill>
                <a:latin typeface="Times New Roman" panose="02020603050405020304" pitchFamily="18" charset="0"/>
              </a:rPr>
              <a:t>4.4.1  </a:t>
            </a:r>
            <a:r>
              <a:rPr lang="zh-CN" altLang="en-US" sz="2400" dirty="0">
                <a:solidFill>
                  <a:srgbClr val="C00000"/>
                </a:solidFill>
                <a:latin typeface="Times New Roman" panose="02020603050405020304" pitchFamily="18" charset="0"/>
              </a:rPr>
              <a:t>先深生成森林和先广生成森林</a:t>
            </a:r>
            <a:endParaRPr lang="zh-CN" altLang="en-US" sz="2400" dirty="0">
              <a:solidFill>
                <a:srgbClr val="C00000"/>
              </a:solidFill>
              <a:latin typeface="Times New Roman" panose="02020603050405020304" pitchFamily="18" charset="0"/>
            </a:endParaRPr>
          </a:p>
        </p:txBody>
      </p:sp>
      <p:grpSp>
        <p:nvGrpSpPr>
          <p:cNvPr id="52228" name="Group 61"/>
          <p:cNvGrpSpPr/>
          <p:nvPr/>
        </p:nvGrpSpPr>
        <p:grpSpPr>
          <a:xfrm>
            <a:off x="900113" y="2124075"/>
            <a:ext cx="1978025" cy="1927225"/>
            <a:chOff x="721" y="1186"/>
            <a:chExt cx="1246" cy="1214"/>
          </a:xfrm>
        </p:grpSpPr>
        <p:sp>
          <p:nvSpPr>
            <p:cNvPr id="52269" name="Oval 6"/>
            <p:cNvSpPr/>
            <p:nvPr/>
          </p:nvSpPr>
          <p:spPr>
            <a:xfrm>
              <a:off x="1057" y="1186"/>
              <a:ext cx="191" cy="207"/>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a</a:t>
              </a:r>
              <a:endParaRPr lang="en-US" altLang="zh-CN" sz="1400" dirty="0">
                <a:latin typeface="Times New Roman" panose="02020603050405020304" pitchFamily="18" charset="0"/>
              </a:endParaRPr>
            </a:p>
          </p:txBody>
        </p:sp>
        <p:sp>
          <p:nvSpPr>
            <p:cNvPr id="52270" name="Oval 8"/>
            <p:cNvSpPr/>
            <p:nvPr/>
          </p:nvSpPr>
          <p:spPr>
            <a:xfrm>
              <a:off x="721" y="1434"/>
              <a:ext cx="191" cy="207"/>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b</a:t>
              </a:r>
              <a:endParaRPr lang="en-US" altLang="zh-CN" sz="1400" dirty="0">
                <a:latin typeface="Times New Roman" panose="02020603050405020304" pitchFamily="18" charset="0"/>
              </a:endParaRPr>
            </a:p>
          </p:txBody>
        </p:sp>
        <p:sp>
          <p:nvSpPr>
            <p:cNvPr id="52271" name="Oval 9"/>
            <p:cNvSpPr/>
            <p:nvPr/>
          </p:nvSpPr>
          <p:spPr>
            <a:xfrm>
              <a:off x="721" y="1818"/>
              <a:ext cx="191" cy="207"/>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d</a:t>
              </a:r>
              <a:endParaRPr lang="en-US" altLang="zh-CN" sz="1400" dirty="0">
                <a:latin typeface="Times New Roman" panose="02020603050405020304" pitchFamily="18" charset="0"/>
              </a:endParaRPr>
            </a:p>
          </p:txBody>
        </p:sp>
        <p:sp>
          <p:nvSpPr>
            <p:cNvPr id="52272" name="Oval 10"/>
            <p:cNvSpPr/>
            <p:nvPr/>
          </p:nvSpPr>
          <p:spPr>
            <a:xfrm>
              <a:off x="1056" y="1818"/>
              <a:ext cx="191" cy="207"/>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e</a:t>
              </a:r>
              <a:endParaRPr lang="en-US" altLang="zh-CN" sz="1400" dirty="0">
                <a:latin typeface="Times New Roman" panose="02020603050405020304" pitchFamily="18" charset="0"/>
              </a:endParaRPr>
            </a:p>
          </p:txBody>
        </p:sp>
        <p:sp>
          <p:nvSpPr>
            <p:cNvPr id="52273" name="Oval 11"/>
            <p:cNvSpPr/>
            <p:nvPr/>
          </p:nvSpPr>
          <p:spPr>
            <a:xfrm>
              <a:off x="1392" y="1434"/>
              <a:ext cx="191" cy="207"/>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c</a:t>
              </a:r>
              <a:endParaRPr lang="en-US" altLang="zh-CN" sz="1400" dirty="0">
                <a:latin typeface="Times New Roman" panose="02020603050405020304" pitchFamily="18" charset="0"/>
              </a:endParaRPr>
            </a:p>
          </p:txBody>
        </p:sp>
        <p:sp>
          <p:nvSpPr>
            <p:cNvPr id="52274" name="Oval 12"/>
            <p:cNvSpPr/>
            <p:nvPr/>
          </p:nvSpPr>
          <p:spPr>
            <a:xfrm>
              <a:off x="1392" y="1818"/>
              <a:ext cx="191" cy="207"/>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f</a:t>
              </a:r>
              <a:endParaRPr lang="en-US" altLang="zh-CN" sz="1400" dirty="0">
                <a:latin typeface="Times New Roman" panose="02020603050405020304" pitchFamily="18" charset="0"/>
              </a:endParaRPr>
            </a:p>
          </p:txBody>
        </p:sp>
        <p:sp>
          <p:nvSpPr>
            <p:cNvPr id="52275" name="Oval 13"/>
            <p:cNvSpPr/>
            <p:nvPr/>
          </p:nvSpPr>
          <p:spPr>
            <a:xfrm>
              <a:off x="1776" y="1814"/>
              <a:ext cx="191" cy="207"/>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g</a:t>
              </a:r>
              <a:endParaRPr lang="en-US" altLang="zh-CN" sz="1400" dirty="0">
                <a:latin typeface="Times New Roman" panose="02020603050405020304" pitchFamily="18" charset="0"/>
              </a:endParaRPr>
            </a:p>
          </p:txBody>
        </p:sp>
        <p:sp>
          <p:nvSpPr>
            <p:cNvPr id="52276" name="Line 28"/>
            <p:cNvSpPr/>
            <p:nvPr/>
          </p:nvSpPr>
          <p:spPr>
            <a:xfrm flipH="1">
              <a:off x="864" y="1344"/>
              <a:ext cx="192" cy="96"/>
            </a:xfrm>
            <a:prstGeom prst="line">
              <a:avLst/>
            </a:prstGeom>
            <a:ln w="28575" cap="flat" cmpd="sng">
              <a:solidFill>
                <a:schemeClr val="tx1"/>
              </a:solidFill>
              <a:prstDash val="solid"/>
              <a:headEnd type="none" w="med" len="med"/>
              <a:tailEnd type="none" w="med" len="med"/>
            </a:ln>
          </p:spPr>
        </p:sp>
        <p:sp>
          <p:nvSpPr>
            <p:cNvPr id="52277" name="Line 29"/>
            <p:cNvSpPr/>
            <p:nvPr/>
          </p:nvSpPr>
          <p:spPr>
            <a:xfrm>
              <a:off x="1248" y="1344"/>
              <a:ext cx="192" cy="96"/>
            </a:xfrm>
            <a:prstGeom prst="line">
              <a:avLst/>
            </a:prstGeom>
            <a:ln w="28575" cap="flat" cmpd="sng">
              <a:solidFill>
                <a:schemeClr val="tx1"/>
              </a:solidFill>
              <a:prstDash val="solid"/>
              <a:headEnd type="none" w="med" len="med"/>
              <a:tailEnd type="none" w="med" len="med"/>
            </a:ln>
          </p:spPr>
        </p:sp>
        <p:sp>
          <p:nvSpPr>
            <p:cNvPr id="52278" name="Line 30"/>
            <p:cNvSpPr/>
            <p:nvPr/>
          </p:nvSpPr>
          <p:spPr>
            <a:xfrm>
              <a:off x="816" y="1632"/>
              <a:ext cx="0" cy="192"/>
            </a:xfrm>
            <a:prstGeom prst="line">
              <a:avLst/>
            </a:prstGeom>
            <a:ln w="28575" cap="flat" cmpd="sng">
              <a:solidFill>
                <a:schemeClr val="tx1"/>
              </a:solidFill>
              <a:prstDash val="solid"/>
              <a:headEnd type="none" w="med" len="med"/>
              <a:tailEnd type="none" w="med" len="med"/>
            </a:ln>
          </p:spPr>
        </p:sp>
        <p:sp>
          <p:nvSpPr>
            <p:cNvPr id="52279" name="Line 31"/>
            <p:cNvSpPr/>
            <p:nvPr/>
          </p:nvSpPr>
          <p:spPr>
            <a:xfrm>
              <a:off x="1152" y="1392"/>
              <a:ext cx="0" cy="432"/>
            </a:xfrm>
            <a:prstGeom prst="line">
              <a:avLst/>
            </a:prstGeom>
            <a:ln w="28575" cap="flat" cmpd="sng">
              <a:solidFill>
                <a:schemeClr val="tx1"/>
              </a:solidFill>
              <a:prstDash val="solid"/>
              <a:headEnd type="none" w="med" len="med"/>
              <a:tailEnd type="none" w="med" len="med"/>
            </a:ln>
          </p:spPr>
        </p:sp>
        <p:sp>
          <p:nvSpPr>
            <p:cNvPr id="52280" name="Line 32"/>
            <p:cNvSpPr/>
            <p:nvPr/>
          </p:nvSpPr>
          <p:spPr>
            <a:xfrm>
              <a:off x="912" y="1920"/>
              <a:ext cx="144" cy="0"/>
            </a:xfrm>
            <a:prstGeom prst="line">
              <a:avLst/>
            </a:prstGeom>
            <a:ln w="28575" cap="flat" cmpd="sng">
              <a:solidFill>
                <a:schemeClr val="tx1"/>
              </a:solidFill>
              <a:prstDash val="solid"/>
              <a:headEnd type="none" w="med" len="med"/>
              <a:tailEnd type="none" w="med" len="med"/>
            </a:ln>
          </p:spPr>
        </p:sp>
        <p:sp>
          <p:nvSpPr>
            <p:cNvPr id="52281" name="Line 33"/>
            <p:cNvSpPr/>
            <p:nvPr/>
          </p:nvSpPr>
          <p:spPr>
            <a:xfrm>
              <a:off x="1488" y="1632"/>
              <a:ext cx="0" cy="192"/>
            </a:xfrm>
            <a:prstGeom prst="line">
              <a:avLst/>
            </a:prstGeom>
            <a:ln w="28575" cap="flat" cmpd="sng">
              <a:solidFill>
                <a:schemeClr val="tx1"/>
              </a:solidFill>
              <a:prstDash val="solid"/>
              <a:headEnd type="none" w="med" len="med"/>
              <a:tailEnd type="none" w="med" len="med"/>
            </a:ln>
          </p:spPr>
        </p:sp>
        <p:sp>
          <p:nvSpPr>
            <p:cNvPr id="52282" name="Line 34"/>
            <p:cNvSpPr/>
            <p:nvPr/>
          </p:nvSpPr>
          <p:spPr>
            <a:xfrm>
              <a:off x="1584" y="1920"/>
              <a:ext cx="192" cy="0"/>
            </a:xfrm>
            <a:prstGeom prst="line">
              <a:avLst/>
            </a:prstGeom>
            <a:ln w="28575" cap="flat" cmpd="sng">
              <a:solidFill>
                <a:schemeClr val="tx1"/>
              </a:solidFill>
              <a:prstDash val="solid"/>
              <a:headEnd type="none" w="med" len="med"/>
              <a:tailEnd type="none" w="med" len="med"/>
            </a:ln>
          </p:spPr>
        </p:sp>
        <p:sp>
          <p:nvSpPr>
            <p:cNvPr id="52283" name="Line 35"/>
            <p:cNvSpPr/>
            <p:nvPr/>
          </p:nvSpPr>
          <p:spPr>
            <a:xfrm>
              <a:off x="1584" y="1584"/>
              <a:ext cx="240" cy="240"/>
            </a:xfrm>
            <a:prstGeom prst="line">
              <a:avLst/>
            </a:prstGeom>
            <a:ln w="28575" cap="flat" cmpd="sng">
              <a:solidFill>
                <a:schemeClr val="tx1"/>
              </a:solidFill>
              <a:prstDash val="solid"/>
              <a:headEnd type="none" w="med" len="med"/>
              <a:tailEnd type="none" w="med" len="med"/>
            </a:ln>
          </p:spPr>
        </p:sp>
        <p:sp>
          <p:nvSpPr>
            <p:cNvPr id="52284" name="Text Box 56"/>
            <p:cNvSpPr txBox="1"/>
            <p:nvPr/>
          </p:nvSpPr>
          <p:spPr>
            <a:xfrm>
              <a:off x="1008" y="2112"/>
              <a:ext cx="434" cy="288"/>
            </a:xfrm>
            <a:prstGeom prst="rect">
              <a:avLst/>
            </a:prstGeom>
            <a:noFill/>
            <a:ln w="28575">
              <a:noFill/>
            </a:ln>
          </p:spPr>
          <p:txBody>
            <a:bodyPr wrap="none" lIns="90000" tIns="46800" rIns="90000" bIns="46800">
              <a:spAutoFit/>
            </a:bodyPr>
            <a:p>
              <a:pPr eaLnBrk="1" hangingPunct="1"/>
              <a:r>
                <a:rPr lang="en-US" altLang="zh-CN" sz="2400" dirty="0">
                  <a:latin typeface="Times New Roman" panose="02020603050405020304" pitchFamily="18" charset="0"/>
                </a:rPr>
                <a:t>( a )</a:t>
              </a:r>
              <a:endParaRPr lang="en-US" altLang="zh-CN" sz="2400" dirty="0">
                <a:latin typeface="Times New Roman" panose="02020603050405020304" pitchFamily="18" charset="0"/>
              </a:endParaRPr>
            </a:p>
          </p:txBody>
        </p:sp>
      </p:grpSp>
      <p:grpSp>
        <p:nvGrpSpPr>
          <p:cNvPr id="52229" name="Group 60"/>
          <p:cNvGrpSpPr/>
          <p:nvPr/>
        </p:nvGrpSpPr>
        <p:grpSpPr>
          <a:xfrm>
            <a:off x="3635375" y="1836738"/>
            <a:ext cx="1574800" cy="2565400"/>
            <a:chOff x="2232" y="1098"/>
            <a:chExt cx="992" cy="1616"/>
          </a:xfrm>
        </p:grpSpPr>
        <p:sp>
          <p:nvSpPr>
            <p:cNvPr id="52252" name="Oval 14"/>
            <p:cNvSpPr/>
            <p:nvPr/>
          </p:nvSpPr>
          <p:spPr>
            <a:xfrm>
              <a:off x="2689" y="1098"/>
              <a:ext cx="191" cy="207"/>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a</a:t>
              </a:r>
              <a:endParaRPr lang="en-US" altLang="zh-CN" sz="1400" dirty="0">
                <a:latin typeface="Times New Roman" panose="02020603050405020304" pitchFamily="18" charset="0"/>
              </a:endParaRPr>
            </a:p>
          </p:txBody>
        </p:sp>
        <p:sp>
          <p:nvSpPr>
            <p:cNvPr id="52253" name="Oval 15"/>
            <p:cNvSpPr/>
            <p:nvPr/>
          </p:nvSpPr>
          <p:spPr>
            <a:xfrm>
              <a:off x="2401" y="1422"/>
              <a:ext cx="191" cy="207"/>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b</a:t>
              </a:r>
              <a:endParaRPr lang="en-US" altLang="zh-CN" sz="1400" dirty="0">
                <a:latin typeface="Times New Roman" panose="02020603050405020304" pitchFamily="18" charset="0"/>
              </a:endParaRPr>
            </a:p>
          </p:txBody>
        </p:sp>
        <p:sp>
          <p:nvSpPr>
            <p:cNvPr id="52254" name="Oval 16"/>
            <p:cNvSpPr/>
            <p:nvPr/>
          </p:nvSpPr>
          <p:spPr>
            <a:xfrm>
              <a:off x="2401" y="1806"/>
              <a:ext cx="191" cy="207"/>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d</a:t>
              </a:r>
              <a:endParaRPr lang="en-US" altLang="zh-CN" sz="1400" dirty="0">
                <a:latin typeface="Times New Roman" panose="02020603050405020304" pitchFamily="18" charset="0"/>
              </a:endParaRPr>
            </a:p>
          </p:txBody>
        </p:sp>
        <p:sp>
          <p:nvSpPr>
            <p:cNvPr id="52255" name="Oval 17"/>
            <p:cNvSpPr/>
            <p:nvPr/>
          </p:nvSpPr>
          <p:spPr>
            <a:xfrm>
              <a:off x="2401" y="2154"/>
              <a:ext cx="191" cy="207"/>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e</a:t>
              </a:r>
              <a:endParaRPr lang="en-US" altLang="zh-CN" sz="1400" dirty="0">
                <a:latin typeface="Times New Roman" panose="02020603050405020304" pitchFamily="18" charset="0"/>
              </a:endParaRPr>
            </a:p>
          </p:txBody>
        </p:sp>
        <p:sp>
          <p:nvSpPr>
            <p:cNvPr id="52256" name="Oval 18"/>
            <p:cNvSpPr/>
            <p:nvPr/>
          </p:nvSpPr>
          <p:spPr>
            <a:xfrm>
              <a:off x="2929" y="1426"/>
              <a:ext cx="191" cy="207"/>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c</a:t>
              </a:r>
              <a:endParaRPr lang="en-US" altLang="zh-CN" sz="1400" dirty="0">
                <a:latin typeface="Times New Roman" panose="02020603050405020304" pitchFamily="18" charset="0"/>
              </a:endParaRPr>
            </a:p>
          </p:txBody>
        </p:sp>
        <p:sp>
          <p:nvSpPr>
            <p:cNvPr id="52257" name="Oval 19"/>
            <p:cNvSpPr/>
            <p:nvPr/>
          </p:nvSpPr>
          <p:spPr>
            <a:xfrm>
              <a:off x="2929" y="1810"/>
              <a:ext cx="191" cy="207"/>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f</a:t>
              </a:r>
              <a:endParaRPr lang="en-US" altLang="zh-CN" sz="1400" dirty="0">
                <a:latin typeface="Times New Roman" panose="02020603050405020304" pitchFamily="18" charset="0"/>
              </a:endParaRPr>
            </a:p>
          </p:txBody>
        </p:sp>
        <p:sp>
          <p:nvSpPr>
            <p:cNvPr id="52258" name="Oval 20"/>
            <p:cNvSpPr/>
            <p:nvPr/>
          </p:nvSpPr>
          <p:spPr>
            <a:xfrm>
              <a:off x="2929" y="2150"/>
              <a:ext cx="191" cy="207"/>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g</a:t>
              </a:r>
              <a:endParaRPr lang="en-US" altLang="zh-CN" sz="1400" dirty="0">
                <a:latin typeface="Times New Roman" panose="02020603050405020304" pitchFamily="18" charset="0"/>
              </a:endParaRPr>
            </a:p>
          </p:txBody>
        </p:sp>
        <p:sp>
          <p:nvSpPr>
            <p:cNvPr id="52259" name="Line 36"/>
            <p:cNvSpPr/>
            <p:nvPr/>
          </p:nvSpPr>
          <p:spPr>
            <a:xfrm flipH="1">
              <a:off x="2496" y="1296"/>
              <a:ext cx="240" cy="144"/>
            </a:xfrm>
            <a:prstGeom prst="line">
              <a:avLst/>
            </a:prstGeom>
            <a:ln w="28575" cap="flat" cmpd="sng">
              <a:solidFill>
                <a:schemeClr val="tx1"/>
              </a:solidFill>
              <a:prstDash val="solid"/>
              <a:headEnd type="none" w="med" len="med"/>
              <a:tailEnd type="triangle" w="med" len="med"/>
            </a:ln>
          </p:spPr>
        </p:sp>
        <p:sp>
          <p:nvSpPr>
            <p:cNvPr id="52260" name="Line 37"/>
            <p:cNvSpPr/>
            <p:nvPr/>
          </p:nvSpPr>
          <p:spPr>
            <a:xfrm>
              <a:off x="2496" y="1632"/>
              <a:ext cx="0" cy="192"/>
            </a:xfrm>
            <a:prstGeom prst="line">
              <a:avLst/>
            </a:prstGeom>
            <a:ln w="28575" cap="flat" cmpd="sng">
              <a:solidFill>
                <a:schemeClr val="tx1"/>
              </a:solidFill>
              <a:prstDash val="solid"/>
              <a:headEnd type="none" w="med" len="med"/>
              <a:tailEnd type="triangle" w="med" len="med"/>
            </a:ln>
          </p:spPr>
        </p:sp>
        <p:sp>
          <p:nvSpPr>
            <p:cNvPr id="52261" name="Line 38"/>
            <p:cNvSpPr/>
            <p:nvPr/>
          </p:nvSpPr>
          <p:spPr>
            <a:xfrm>
              <a:off x="2496" y="2016"/>
              <a:ext cx="0" cy="144"/>
            </a:xfrm>
            <a:prstGeom prst="line">
              <a:avLst/>
            </a:prstGeom>
            <a:ln w="28575" cap="flat" cmpd="sng">
              <a:solidFill>
                <a:schemeClr val="tx1"/>
              </a:solidFill>
              <a:prstDash val="solid"/>
              <a:headEnd type="none" w="med" len="med"/>
              <a:tailEnd type="triangle" w="med" len="med"/>
            </a:ln>
          </p:spPr>
        </p:sp>
        <p:sp>
          <p:nvSpPr>
            <p:cNvPr id="52262" name="Line 39"/>
            <p:cNvSpPr/>
            <p:nvPr/>
          </p:nvSpPr>
          <p:spPr>
            <a:xfrm>
              <a:off x="2832" y="1296"/>
              <a:ext cx="192" cy="144"/>
            </a:xfrm>
            <a:prstGeom prst="line">
              <a:avLst/>
            </a:prstGeom>
            <a:ln w="28575" cap="flat" cmpd="sng">
              <a:solidFill>
                <a:schemeClr val="tx1"/>
              </a:solidFill>
              <a:prstDash val="solid"/>
              <a:headEnd type="none" w="med" len="med"/>
              <a:tailEnd type="triangle" w="med" len="med"/>
            </a:ln>
          </p:spPr>
        </p:sp>
        <p:sp>
          <p:nvSpPr>
            <p:cNvPr id="52263" name="Line 40"/>
            <p:cNvSpPr/>
            <p:nvPr/>
          </p:nvSpPr>
          <p:spPr>
            <a:xfrm>
              <a:off x="3024" y="1632"/>
              <a:ext cx="0" cy="192"/>
            </a:xfrm>
            <a:prstGeom prst="line">
              <a:avLst/>
            </a:prstGeom>
            <a:ln w="28575" cap="flat" cmpd="sng">
              <a:solidFill>
                <a:schemeClr val="tx1"/>
              </a:solidFill>
              <a:prstDash val="solid"/>
              <a:headEnd type="none" w="med" len="med"/>
              <a:tailEnd type="triangle" w="med" len="med"/>
            </a:ln>
          </p:spPr>
        </p:sp>
        <p:sp>
          <p:nvSpPr>
            <p:cNvPr id="52264" name="Line 41"/>
            <p:cNvSpPr/>
            <p:nvPr/>
          </p:nvSpPr>
          <p:spPr>
            <a:xfrm>
              <a:off x="3024" y="2016"/>
              <a:ext cx="0" cy="144"/>
            </a:xfrm>
            <a:prstGeom prst="line">
              <a:avLst/>
            </a:prstGeom>
            <a:ln w="28575" cap="flat" cmpd="sng">
              <a:solidFill>
                <a:schemeClr val="tx1"/>
              </a:solidFill>
              <a:prstDash val="solid"/>
              <a:headEnd type="none" w="med" len="med"/>
              <a:tailEnd type="triangle" w="med" len="med"/>
            </a:ln>
          </p:spPr>
        </p:sp>
        <p:sp>
          <p:nvSpPr>
            <p:cNvPr id="52265" name="Freeform 44"/>
            <p:cNvSpPr/>
            <p:nvPr/>
          </p:nvSpPr>
          <p:spPr>
            <a:xfrm>
              <a:off x="2232" y="1200"/>
              <a:ext cx="456" cy="888"/>
            </a:xfrm>
            <a:custGeom>
              <a:avLst/>
              <a:gdLst/>
              <a:ahLst/>
              <a:cxnLst>
                <a:cxn ang="0">
                  <a:pos x="216" y="816"/>
                </a:cxn>
                <a:cxn ang="0">
                  <a:pos x="120" y="864"/>
                </a:cxn>
                <a:cxn ang="0">
                  <a:pos x="24" y="768"/>
                </a:cxn>
                <a:cxn ang="0">
                  <a:pos x="72" y="144"/>
                </a:cxn>
                <a:cxn ang="0">
                  <a:pos x="456" y="0"/>
                </a:cxn>
              </a:cxnLst>
              <a:pathLst>
                <a:path w="456" h="888">
                  <a:moveTo>
                    <a:pt x="216" y="816"/>
                  </a:moveTo>
                  <a:cubicBezTo>
                    <a:pt x="184" y="844"/>
                    <a:pt x="152" y="872"/>
                    <a:pt x="120" y="864"/>
                  </a:cubicBezTo>
                  <a:cubicBezTo>
                    <a:pt x="88" y="856"/>
                    <a:pt x="32" y="888"/>
                    <a:pt x="24" y="768"/>
                  </a:cubicBezTo>
                  <a:cubicBezTo>
                    <a:pt x="16" y="648"/>
                    <a:pt x="0" y="272"/>
                    <a:pt x="72" y="144"/>
                  </a:cubicBezTo>
                  <a:cubicBezTo>
                    <a:pt x="144" y="16"/>
                    <a:pt x="300" y="8"/>
                    <a:pt x="456" y="0"/>
                  </a:cubicBezTo>
                </a:path>
              </a:pathLst>
            </a:custGeom>
            <a:noFill/>
            <a:ln w="28575" cap="flat" cmpd="sng">
              <a:solidFill>
                <a:schemeClr val="tx1">
                  <a:alpha val="100000"/>
                </a:schemeClr>
              </a:solidFill>
              <a:prstDash val="dash"/>
              <a:round/>
              <a:headEnd type="none" w="med" len="med"/>
              <a:tailEnd type="triangle" w="med" len="med"/>
            </a:ln>
          </p:spPr>
          <p:txBody>
            <a:bodyPr/>
            <a:p>
              <a:endParaRPr lang="zh-CN" altLang="en-US"/>
            </a:p>
          </p:txBody>
        </p:sp>
        <p:sp>
          <p:nvSpPr>
            <p:cNvPr id="52266" name="Freeform 45"/>
            <p:cNvSpPr/>
            <p:nvPr/>
          </p:nvSpPr>
          <p:spPr>
            <a:xfrm>
              <a:off x="2496" y="1296"/>
              <a:ext cx="288" cy="1200"/>
            </a:xfrm>
            <a:custGeom>
              <a:avLst/>
              <a:gdLst/>
              <a:ahLst/>
              <a:cxnLst>
                <a:cxn ang="0">
                  <a:pos x="0" y="1056"/>
                </a:cxn>
                <a:cxn ang="0">
                  <a:pos x="96" y="1152"/>
                </a:cxn>
                <a:cxn ang="0">
                  <a:pos x="240" y="1008"/>
                </a:cxn>
                <a:cxn ang="0">
                  <a:pos x="288" y="0"/>
                </a:cxn>
              </a:cxnLst>
              <a:pathLst>
                <a:path w="288" h="1200">
                  <a:moveTo>
                    <a:pt x="0" y="1056"/>
                  </a:moveTo>
                  <a:cubicBezTo>
                    <a:pt x="28" y="1108"/>
                    <a:pt x="56" y="1160"/>
                    <a:pt x="96" y="1152"/>
                  </a:cubicBezTo>
                  <a:cubicBezTo>
                    <a:pt x="136" y="1144"/>
                    <a:pt x="208" y="1200"/>
                    <a:pt x="240" y="1008"/>
                  </a:cubicBezTo>
                  <a:cubicBezTo>
                    <a:pt x="272" y="816"/>
                    <a:pt x="280" y="408"/>
                    <a:pt x="288" y="0"/>
                  </a:cubicBezTo>
                </a:path>
              </a:pathLst>
            </a:custGeom>
            <a:noFill/>
            <a:ln w="28575" cap="flat" cmpd="sng">
              <a:solidFill>
                <a:schemeClr val="tx1">
                  <a:alpha val="100000"/>
                </a:schemeClr>
              </a:solidFill>
              <a:prstDash val="dash"/>
              <a:round/>
              <a:headEnd type="none" w="med" len="med"/>
              <a:tailEnd type="triangle" w="med" len="med"/>
            </a:ln>
          </p:spPr>
          <p:txBody>
            <a:bodyPr/>
            <a:p>
              <a:endParaRPr lang="zh-CN" altLang="en-US"/>
            </a:p>
          </p:txBody>
        </p:sp>
        <p:sp>
          <p:nvSpPr>
            <p:cNvPr id="52267" name="Freeform 46"/>
            <p:cNvSpPr/>
            <p:nvPr/>
          </p:nvSpPr>
          <p:spPr>
            <a:xfrm>
              <a:off x="3024" y="1584"/>
              <a:ext cx="200" cy="920"/>
            </a:xfrm>
            <a:custGeom>
              <a:avLst/>
              <a:gdLst/>
              <a:ahLst/>
              <a:cxnLst>
                <a:cxn ang="0">
                  <a:pos x="0" y="768"/>
                </a:cxn>
                <a:cxn ang="0">
                  <a:pos x="144" y="816"/>
                </a:cxn>
                <a:cxn ang="0">
                  <a:pos x="192" y="144"/>
                </a:cxn>
                <a:cxn ang="0">
                  <a:pos x="96" y="0"/>
                </a:cxn>
              </a:cxnLst>
              <a:pathLst>
                <a:path w="200" h="920">
                  <a:moveTo>
                    <a:pt x="0" y="768"/>
                  </a:moveTo>
                  <a:cubicBezTo>
                    <a:pt x="56" y="844"/>
                    <a:pt x="112" y="920"/>
                    <a:pt x="144" y="816"/>
                  </a:cubicBezTo>
                  <a:cubicBezTo>
                    <a:pt x="176" y="712"/>
                    <a:pt x="200" y="280"/>
                    <a:pt x="192" y="144"/>
                  </a:cubicBezTo>
                  <a:cubicBezTo>
                    <a:pt x="184" y="8"/>
                    <a:pt x="140" y="4"/>
                    <a:pt x="96" y="0"/>
                  </a:cubicBezTo>
                </a:path>
              </a:pathLst>
            </a:custGeom>
            <a:noFill/>
            <a:ln w="28575" cap="flat" cmpd="sng">
              <a:solidFill>
                <a:schemeClr val="tx1">
                  <a:alpha val="100000"/>
                </a:schemeClr>
              </a:solidFill>
              <a:prstDash val="dash"/>
              <a:round/>
              <a:headEnd type="none" w="med" len="med"/>
              <a:tailEnd type="triangle" w="med" len="med"/>
            </a:ln>
          </p:spPr>
          <p:txBody>
            <a:bodyPr/>
            <a:p>
              <a:endParaRPr lang="zh-CN" altLang="en-US"/>
            </a:p>
          </p:txBody>
        </p:sp>
        <p:sp>
          <p:nvSpPr>
            <p:cNvPr id="52268" name="Text Box 57"/>
            <p:cNvSpPr txBox="1"/>
            <p:nvPr/>
          </p:nvSpPr>
          <p:spPr>
            <a:xfrm>
              <a:off x="2631" y="2426"/>
              <a:ext cx="445" cy="288"/>
            </a:xfrm>
            <a:prstGeom prst="rect">
              <a:avLst/>
            </a:prstGeom>
            <a:noFill/>
            <a:ln w="28575">
              <a:noFill/>
            </a:ln>
          </p:spPr>
          <p:txBody>
            <a:bodyPr wrap="none" lIns="90000" tIns="46800" rIns="90000" bIns="46800">
              <a:spAutoFit/>
            </a:bodyPr>
            <a:p>
              <a:pPr eaLnBrk="1" hangingPunct="1"/>
              <a:r>
                <a:rPr lang="en-US" altLang="zh-CN" sz="2400" dirty="0">
                  <a:latin typeface="Times New Roman" panose="02020603050405020304" pitchFamily="18" charset="0"/>
                </a:rPr>
                <a:t>( b )</a:t>
              </a:r>
              <a:endParaRPr lang="en-US" altLang="zh-CN" sz="2400" dirty="0">
                <a:latin typeface="Times New Roman" panose="02020603050405020304" pitchFamily="18" charset="0"/>
              </a:endParaRPr>
            </a:p>
          </p:txBody>
        </p:sp>
      </p:grpSp>
      <p:grpSp>
        <p:nvGrpSpPr>
          <p:cNvPr id="52230" name="Group 59"/>
          <p:cNvGrpSpPr/>
          <p:nvPr/>
        </p:nvGrpSpPr>
        <p:grpSpPr>
          <a:xfrm>
            <a:off x="6011863" y="1836738"/>
            <a:ext cx="2438400" cy="2232025"/>
            <a:chOff x="3984" y="994"/>
            <a:chExt cx="1536" cy="1406"/>
          </a:xfrm>
        </p:grpSpPr>
        <p:sp>
          <p:nvSpPr>
            <p:cNvPr id="52235" name="Oval 21"/>
            <p:cNvSpPr/>
            <p:nvPr/>
          </p:nvSpPr>
          <p:spPr>
            <a:xfrm>
              <a:off x="4560" y="994"/>
              <a:ext cx="191" cy="207"/>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a</a:t>
              </a:r>
              <a:endParaRPr lang="en-US" altLang="zh-CN" sz="1400" dirty="0">
                <a:latin typeface="Times New Roman" panose="02020603050405020304" pitchFamily="18" charset="0"/>
              </a:endParaRPr>
            </a:p>
          </p:txBody>
        </p:sp>
        <p:sp>
          <p:nvSpPr>
            <p:cNvPr id="52236" name="Oval 22"/>
            <p:cNvSpPr/>
            <p:nvPr/>
          </p:nvSpPr>
          <p:spPr>
            <a:xfrm>
              <a:off x="3984" y="1434"/>
              <a:ext cx="191" cy="207"/>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b</a:t>
              </a:r>
              <a:endParaRPr lang="en-US" altLang="zh-CN" sz="1400" dirty="0">
                <a:latin typeface="Times New Roman" panose="02020603050405020304" pitchFamily="18" charset="0"/>
              </a:endParaRPr>
            </a:p>
          </p:txBody>
        </p:sp>
        <p:sp>
          <p:nvSpPr>
            <p:cNvPr id="52237" name="Oval 23"/>
            <p:cNvSpPr/>
            <p:nvPr/>
          </p:nvSpPr>
          <p:spPr>
            <a:xfrm>
              <a:off x="4368" y="1434"/>
              <a:ext cx="191" cy="207"/>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d</a:t>
              </a:r>
              <a:endParaRPr lang="en-US" altLang="zh-CN" sz="1400" dirty="0">
                <a:latin typeface="Times New Roman" panose="02020603050405020304" pitchFamily="18" charset="0"/>
              </a:endParaRPr>
            </a:p>
          </p:txBody>
        </p:sp>
        <p:sp>
          <p:nvSpPr>
            <p:cNvPr id="52238" name="Oval 24"/>
            <p:cNvSpPr/>
            <p:nvPr/>
          </p:nvSpPr>
          <p:spPr>
            <a:xfrm>
              <a:off x="4752" y="1434"/>
              <a:ext cx="191" cy="207"/>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e</a:t>
              </a:r>
              <a:endParaRPr lang="en-US" altLang="zh-CN" sz="1400" dirty="0">
                <a:latin typeface="Times New Roman" panose="02020603050405020304" pitchFamily="18" charset="0"/>
              </a:endParaRPr>
            </a:p>
          </p:txBody>
        </p:sp>
        <p:sp>
          <p:nvSpPr>
            <p:cNvPr id="52239" name="Oval 25"/>
            <p:cNvSpPr/>
            <p:nvPr/>
          </p:nvSpPr>
          <p:spPr>
            <a:xfrm>
              <a:off x="5136" y="1434"/>
              <a:ext cx="191" cy="207"/>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c</a:t>
              </a:r>
              <a:endParaRPr lang="en-US" altLang="zh-CN" sz="1400" dirty="0">
                <a:latin typeface="Times New Roman" panose="02020603050405020304" pitchFamily="18" charset="0"/>
              </a:endParaRPr>
            </a:p>
          </p:txBody>
        </p:sp>
        <p:sp>
          <p:nvSpPr>
            <p:cNvPr id="52240" name="Oval 26"/>
            <p:cNvSpPr/>
            <p:nvPr/>
          </p:nvSpPr>
          <p:spPr>
            <a:xfrm>
              <a:off x="4944" y="1862"/>
              <a:ext cx="191" cy="207"/>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f</a:t>
              </a:r>
              <a:endParaRPr lang="en-US" altLang="zh-CN" sz="1400" dirty="0">
                <a:latin typeface="Times New Roman" panose="02020603050405020304" pitchFamily="18" charset="0"/>
              </a:endParaRPr>
            </a:p>
          </p:txBody>
        </p:sp>
        <p:sp>
          <p:nvSpPr>
            <p:cNvPr id="52241" name="Oval 27"/>
            <p:cNvSpPr/>
            <p:nvPr/>
          </p:nvSpPr>
          <p:spPr>
            <a:xfrm>
              <a:off x="5329" y="1858"/>
              <a:ext cx="191" cy="207"/>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g</a:t>
              </a:r>
              <a:endParaRPr lang="en-US" altLang="zh-CN" sz="1400" dirty="0">
                <a:latin typeface="Times New Roman" panose="02020603050405020304" pitchFamily="18" charset="0"/>
              </a:endParaRPr>
            </a:p>
          </p:txBody>
        </p:sp>
        <p:sp>
          <p:nvSpPr>
            <p:cNvPr id="52242" name="Line 47"/>
            <p:cNvSpPr/>
            <p:nvPr/>
          </p:nvSpPr>
          <p:spPr>
            <a:xfrm flipH="1">
              <a:off x="4128" y="1200"/>
              <a:ext cx="480" cy="240"/>
            </a:xfrm>
            <a:prstGeom prst="line">
              <a:avLst/>
            </a:prstGeom>
            <a:ln w="28575" cap="flat" cmpd="sng">
              <a:solidFill>
                <a:schemeClr val="tx1"/>
              </a:solidFill>
              <a:prstDash val="solid"/>
              <a:headEnd type="none" w="med" len="med"/>
              <a:tailEnd type="triangle" w="med" len="med"/>
            </a:ln>
          </p:spPr>
        </p:sp>
        <p:sp>
          <p:nvSpPr>
            <p:cNvPr id="52243" name="Line 48"/>
            <p:cNvSpPr/>
            <p:nvPr/>
          </p:nvSpPr>
          <p:spPr>
            <a:xfrm flipH="1">
              <a:off x="4464" y="1200"/>
              <a:ext cx="192" cy="240"/>
            </a:xfrm>
            <a:prstGeom prst="line">
              <a:avLst/>
            </a:prstGeom>
            <a:ln w="28575" cap="flat" cmpd="sng">
              <a:solidFill>
                <a:schemeClr val="tx1"/>
              </a:solidFill>
              <a:prstDash val="solid"/>
              <a:headEnd type="none" w="med" len="med"/>
              <a:tailEnd type="triangle" w="med" len="med"/>
            </a:ln>
          </p:spPr>
        </p:sp>
        <p:sp>
          <p:nvSpPr>
            <p:cNvPr id="52244" name="Line 49"/>
            <p:cNvSpPr/>
            <p:nvPr/>
          </p:nvSpPr>
          <p:spPr>
            <a:xfrm>
              <a:off x="4656" y="1200"/>
              <a:ext cx="192" cy="240"/>
            </a:xfrm>
            <a:prstGeom prst="line">
              <a:avLst/>
            </a:prstGeom>
            <a:ln w="28575" cap="flat" cmpd="sng">
              <a:solidFill>
                <a:schemeClr val="tx1"/>
              </a:solidFill>
              <a:prstDash val="solid"/>
              <a:headEnd type="none" w="med" len="med"/>
              <a:tailEnd type="triangle" w="med" len="med"/>
            </a:ln>
          </p:spPr>
        </p:sp>
        <p:sp>
          <p:nvSpPr>
            <p:cNvPr id="52245" name="Line 50"/>
            <p:cNvSpPr/>
            <p:nvPr/>
          </p:nvSpPr>
          <p:spPr>
            <a:xfrm>
              <a:off x="4704" y="1200"/>
              <a:ext cx="528" cy="240"/>
            </a:xfrm>
            <a:prstGeom prst="line">
              <a:avLst/>
            </a:prstGeom>
            <a:ln w="28575" cap="flat" cmpd="sng">
              <a:solidFill>
                <a:schemeClr val="tx1"/>
              </a:solidFill>
              <a:prstDash val="solid"/>
              <a:headEnd type="none" w="med" len="med"/>
              <a:tailEnd type="triangle" w="med" len="med"/>
            </a:ln>
          </p:spPr>
        </p:sp>
        <p:sp>
          <p:nvSpPr>
            <p:cNvPr id="52246" name="Line 51"/>
            <p:cNvSpPr/>
            <p:nvPr/>
          </p:nvSpPr>
          <p:spPr>
            <a:xfrm flipH="1">
              <a:off x="5040" y="1632"/>
              <a:ext cx="144" cy="240"/>
            </a:xfrm>
            <a:prstGeom prst="line">
              <a:avLst/>
            </a:prstGeom>
            <a:ln w="28575" cap="flat" cmpd="sng">
              <a:solidFill>
                <a:schemeClr val="tx1"/>
              </a:solidFill>
              <a:prstDash val="solid"/>
              <a:headEnd type="none" w="med" len="med"/>
              <a:tailEnd type="triangle" w="med" len="med"/>
            </a:ln>
          </p:spPr>
        </p:sp>
        <p:sp>
          <p:nvSpPr>
            <p:cNvPr id="52247" name="Line 52"/>
            <p:cNvSpPr/>
            <p:nvPr/>
          </p:nvSpPr>
          <p:spPr>
            <a:xfrm>
              <a:off x="5280" y="1632"/>
              <a:ext cx="144" cy="240"/>
            </a:xfrm>
            <a:prstGeom prst="line">
              <a:avLst/>
            </a:prstGeom>
            <a:ln w="28575" cap="flat" cmpd="sng">
              <a:solidFill>
                <a:schemeClr val="tx1"/>
              </a:solidFill>
              <a:prstDash val="solid"/>
              <a:headEnd type="none" w="med" len="med"/>
              <a:tailEnd type="triangle" w="med" len="med"/>
            </a:ln>
          </p:spPr>
        </p:sp>
        <p:sp>
          <p:nvSpPr>
            <p:cNvPr id="52248" name="Freeform 53"/>
            <p:cNvSpPr/>
            <p:nvPr/>
          </p:nvSpPr>
          <p:spPr>
            <a:xfrm>
              <a:off x="4128" y="1632"/>
              <a:ext cx="288" cy="48"/>
            </a:xfrm>
            <a:custGeom>
              <a:avLst/>
              <a:gdLst/>
              <a:ahLst/>
              <a:cxnLst>
                <a:cxn ang="0">
                  <a:pos x="288" y="0"/>
                </a:cxn>
                <a:cxn ang="0">
                  <a:pos x="144" y="48"/>
                </a:cxn>
                <a:cxn ang="0">
                  <a:pos x="0" y="0"/>
                </a:cxn>
              </a:cxnLst>
              <a:pathLst>
                <a:path w="288" h="48">
                  <a:moveTo>
                    <a:pt x="288" y="0"/>
                  </a:moveTo>
                  <a:cubicBezTo>
                    <a:pt x="240" y="24"/>
                    <a:pt x="192" y="48"/>
                    <a:pt x="144" y="48"/>
                  </a:cubicBezTo>
                  <a:cubicBezTo>
                    <a:pt x="96" y="48"/>
                    <a:pt x="48" y="24"/>
                    <a:pt x="0" y="0"/>
                  </a:cubicBezTo>
                </a:path>
              </a:pathLst>
            </a:custGeom>
            <a:noFill/>
            <a:ln w="28575" cap="flat" cmpd="sng">
              <a:solidFill>
                <a:schemeClr val="tx1">
                  <a:alpha val="100000"/>
                </a:schemeClr>
              </a:solidFill>
              <a:prstDash val="dash"/>
              <a:round/>
              <a:headEnd type="none" w="med" len="med"/>
              <a:tailEnd type="triangle" w="med" len="med"/>
            </a:ln>
          </p:spPr>
          <p:txBody>
            <a:bodyPr/>
            <a:p>
              <a:endParaRPr lang="zh-CN" altLang="en-US"/>
            </a:p>
          </p:txBody>
        </p:sp>
        <p:sp>
          <p:nvSpPr>
            <p:cNvPr id="52249" name="Freeform 54"/>
            <p:cNvSpPr/>
            <p:nvPr/>
          </p:nvSpPr>
          <p:spPr>
            <a:xfrm>
              <a:off x="4512" y="1632"/>
              <a:ext cx="336" cy="48"/>
            </a:xfrm>
            <a:custGeom>
              <a:avLst/>
              <a:gdLst/>
              <a:ahLst/>
              <a:cxnLst>
                <a:cxn ang="0">
                  <a:pos x="336" y="0"/>
                </a:cxn>
                <a:cxn ang="0">
                  <a:pos x="144" y="48"/>
                </a:cxn>
                <a:cxn ang="0">
                  <a:pos x="0" y="0"/>
                </a:cxn>
              </a:cxnLst>
              <a:pathLst>
                <a:path w="336" h="48">
                  <a:moveTo>
                    <a:pt x="336" y="0"/>
                  </a:moveTo>
                  <a:cubicBezTo>
                    <a:pt x="268" y="24"/>
                    <a:pt x="200" y="48"/>
                    <a:pt x="144" y="48"/>
                  </a:cubicBezTo>
                  <a:cubicBezTo>
                    <a:pt x="88" y="48"/>
                    <a:pt x="44" y="24"/>
                    <a:pt x="0" y="0"/>
                  </a:cubicBezTo>
                </a:path>
              </a:pathLst>
            </a:custGeom>
            <a:noFill/>
            <a:ln w="28575" cap="flat" cmpd="sng">
              <a:solidFill>
                <a:schemeClr val="tx1">
                  <a:alpha val="100000"/>
                </a:schemeClr>
              </a:solidFill>
              <a:prstDash val="dash"/>
              <a:round/>
              <a:headEnd type="none" w="med" len="med"/>
              <a:tailEnd type="triangle" w="med" len="med"/>
            </a:ln>
          </p:spPr>
          <p:txBody>
            <a:bodyPr/>
            <a:p>
              <a:endParaRPr lang="zh-CN" altLang="en-US"/>
            </a:p>
          </p:txBody>
        </p:sp>
        <p:sp>
          <p:nvSpPr>
            <p:cNvPr id="52250" name="Freeform 55"/>
            <p:cNvSpPr/>
            <p:nvPr/>
          </p:nvSpPr>
          <p:spPr>
            <a:xfrm>
              <a:off x="5040" y="2064"/>
              <a:ext cx="384" cy="96"/>
            </a:xfrm>
            <a:custGeom>
              <a:avLst/>
              <a:gdLst/>
              <a:ahLst/>
              <a:cxnLst>
                <a:cxn ang="0">
                  <a:pos x="384" y="0"/>
                </a:cxn>
                <a:cxn ang="0">
                  <a:pos x="192" y="96"/>
                </a:cxn>
                <a:cxn ang="0">
                  <a:pos x="0" y="0"/>
                </a:cxn>
              </a:cxnLst>
              <a:pathLst>
                <a:path w="384" h="96">
                  <a:moveTo>
                    <a:pt x="384" y="0"/>
                  </a:moveTo>
                  <a:cubicBezTo>
                    <a:pt x="320" y="48"/>
                    <a:pt x="256" y="96"/>
                    <a:pt x="192" y="96"/>
                  </a:cubicBezTo>
                  <a:cubicBezTo>
                    <a:pt x="128" y="96"/>
                    <a:pt x="64" y="48"/>
                    <a:pt x="0" y="0"/>
                  </a:cubicBezTo>
                </a:path>
              </a:pathLst>
            </a:custGeom>
            <a:noFill/>
            <a:ln w="28575" cap="flat" cmpd="sng">
              <a:solidFill>
                <a:schemeClr val="tx1">
                  <a:alpha val="100000"/>
                </a:schemeClr>
              </a:solidFill>
              <a:prstDash val="dash"/>
              <a:round/>
              <a:headEnd type="none" w="med" len="med"/>
              <a:tailEnd type="triangle" w="med" len="med"/>
            </a:ln>
          </p:spPr>
          <p:txBody>
            <a:bodyPr/>
            <a:p>
              <a:endParaRPr lang="zh-CN" altLang="en-US"/>
            </a:p>
          </p:txBody>
        </p:sp>
        <p:sp>
          <p:nvSpPr>
            <p:cNvPr id="52251" name="Text Box 58"/>
            <p:cNvSpPr txBox="1"/>
            <p:nvPr/>
          </p:nvSpPr>
          <p:spPr>
            <a:xfrm>
              <a:off x="4473" y="2112"/>
              <a:ext cx="423" cy="288"/>
            </a:xfrm>
            <a:prstGeom prst="rect">
              <a:avLst/>
            </a:prstGeom>
            <a:noFill/>
            <a:ln w="28575">
              <a:noFill/>
            </a:ln>
          </p:spPr>
          <p:txBody>
            <a:bodyPr wrap="none" lIns="90000" tIns="46800" rIns="90000" bIns="46800">
              <a:spAutoFit/>
            </a:bodyPr>
            <a:p>
              <a:pPr eaLnBrk="1" hangingPunct="1"/>
              <a:r>
                <a:rPr lang="en-US" altLang="zh-CN" sz="2400" dirty="0">
                  <a:latin typeface="Times New Roman" panose="02020603050405020304" pitchFamily="18" charset="0"/>
                </a:rPr>
                <a:t>( c )</a:t>
              </a:r>
              <a:endParaRPr lang="en-US" altLang="zh-CN" sz="2400" dirty="0">
                <a:latin typeface="Times New Roman" panose="02020603050405020304" pitchFamily="18" charset="0"/>
              </a:endParaRPr>
            </a:p>
          </p:txBody>
        </p:sp>
      </p:grpSp>
      <p:sp>
        <p:nvSpPr>
          <p:cNvPr id="52231" name="Text Box 62"/>
          <p:cNvSpPr txBox="1"/>
          <p:nvPr/>
        </p:nvSpPr>
        <p:spPr>
          <a:xfrm>
            <a:off x="369888" y="4413250"/>
            <a:ext cx="8450262" cy="1201738"/>
          </a:xfrm>
          <a:prstGeom prst="rect">
            <a:avLst/>
          </a:prstGeom>
          <a:noFill/>
          <a:ln w="9525">
            <a:noFill/>
          </a:ln>
        </p:spPr>
        <p:txBody>
          <a:bodyPr lIns="90000" tIns="46800" rIns="90000" bIns="46800">
            <a:spAutoFit/>
          </a:bodyPr>
          <a:p>
            <a:pPr algn="just" eaLnBrk="1" hangingPunct="1"/>
            <a:r>
              <a:rPr lang="zh-CN" altLang="en-US" sz="2400" dirty="0">
                <a:solidFill>
                  <a:srgbClr val="0000FF"/>
                </a:solidFill>
                <a:latin typeface="Times New Roman" panose="02020603050405020304" pitchFamily="18" charset="0"/>
              </a:rPr>
              <a:t>树边</a:t>
            </a:r>
            <a:r>
              <a:rPr lang="en-US" altLang="zh-CN" sz="2400" dirty="0">
                <a:latin typeface="Times New Roman" panose="02020603050405020304" pitchFamily="18" charset="0"/>
              </a:rPr>
              <a:t>(</a:t>
            </a:r>
            <a:r>
              <a:rPr lang="zh-CN" altLang="en-US" sz="2400" dirty="0">
                <a:latin typeface="Times New Roman" panose="02020603050405020304" pitchFamily="18" charset="0"/>
              </a:rPr>
              <a:t>编号从小到大</a:t>
            </a:r>
            <a:r>
              <a:rPr lang="en-US" altLang="zh-CN" sz="2400" dirty="0">
                <a:latin typeface="Times New Roman" panose="02020603050405020304" pitchFamily="18" charset="0"/>
              </a:rPr>
              <a:t>)  </a:t>
            </a:r>
            <a:r>
              <a:rPr lang="zh-CN" altLang="en-US" sz="2400" dirty="0">
                <a:latin typeface="Times New Roman" panose="02020603050405020304" pitchFamily="18" charset="0"/>
              </a:rPr>
              <a:t>与   </a:t>
            </a:r>
            <a:r>
              <a:rPr lang="zh-CN" altLang="en-US" sz="2400" dirty="0">
                <a:solidFill>
                  <a:srgbClr val="0000FF"/>
                </a:solidFill>
                <a:latin typeface="Times New Roman" panose="02020603050405020304" pitchFamily="18" charset="0"/>
              </a:rPr>
              <a:t>非树边</a:t>
            </a:r>
            <a:r>
              <a:rPr lang="zh-CN" altLang="en-US" sz="2400" dirty="0">
                <a:latin typeface="Times New Roman" panose="02020603050405020304" pitchFamily="18" charset="0"/>
              </a:rPr>
              <a:t>：回退边</a:t>
            </a:r>
            <a:r>
              <a:rPr lang="en-US" altLang="zh-CN" sz="2400" dirty="0">
                <a:latin typeface="Times New Roman" panose="02020603050405020304" pitchFamily="18" charset="0"/>
              </a:rPr>
              <a:t>/</a:t>
            </a:r>
            <a:r>
              <a:rPr lang="zh-CN" altLang="en-US" sz="2400" dirty="0">
                <a:latin typeface="Times New Roman" panose="02020603050405020304" pitchFamily="18" charset="0"/>
              </a:rPr>
              <a:t>横边</a:t>
            </a:r>
            <a:r>
              <a:rPr lang="en-US" altLang="zh-CN" sz="2400" dirty="0">
                <a:latin typeface="Times New Roman" panose="02020603050405020304" pitchFamily="18" charset="0"/>
              </a:rPr>
              <a:t>(</a:t>
            </a:r>
            <a:r>
              <a:rPr lang="zh-CN" altLang="en-US" sz="2400" dirty="0">
                <a:latin typeface="Times New Roman" panose="02020603050405020304" pitchFamily="18" charset="0"/>
              </a:rPr>
              <a:t>编号从大到小</a:t>
            </a:r>
            <a:r>
              <a:rPr lang="en-US" altLang="zh-CN" sz="2400" dirty="0">
                <a:latin typeface="Times New Roman" panose="02020603050405020304" pitchFamily="18" charset="0"/>
              </a:rPr>
              <a:t>)</a:t>
            </a:r>
            <a:r>
              <a:rPr lang="zh-CN" altLang="en-US" sz="2400" dirty="0">
                <a:latin typeface="Times New Roman" panose="02020603050405020304" pitchFamily="18" charset="0"/>
              </a:rPr>
              <a:t>先深</a:t>
            </a:r>
            <a:r>
              <a:rPr lang="en-US" altLang="zh-CN" sz="2400" dirty="0">
                <a:latin typeface="Times New Roman" panose="02020603050405020304" pitchFamily="18" charset="0"/>
              </a:rPr>
              <a:t>(</a:t>
            </a:r>
            <a:r>
              <a:rPr lang="zh-CN" altLang="en-US" sz="2400" dirty="0">
                <a:latin typeface="Times New Roman" panose="02020603050405020304" pitchFamily="18" charset="0"/>
              </a:rPr>
              <a:t>广</a:t>
            </a:r>
            <a:r>
              <a:rPr lang="en-US" altLang="zh-CN" sz="2400" dirty="0">
                <a:latin typeface="Times New Roman" panose="02020603050405020304" pitchFamily="18" charset="0"/>
              </a:rPr>
              <a:t>)</a:t>
            </a:r>
            <a:r>
              <a:rPr lang="zh-CN" altLang="en-US" sz="2400" dirty="0">
                <a:latin typeface="Times New Roman" panose="02020603050405020304" pitchFamily="18" charset="0"/>
              </a:rPr>
              <a:t>搜索过程中，由树边和树边所连接的顶点组成的子图，称为图的</a:t>
            </a:r>
            <a:r>
              <a:rPr lang="zh-CN" altLang="en-US" sz="2400" dirty="0">
                <a:solidFill>
                  <a:srgbClr val="0000FF"/>
                </a:solidFill>
                <a:latin typeface="Times New Roman" panose="02020603050405020304" pitchFamily="18" charset="0"/>
              </a:rPr>
              <a:t>先深</a:t>
            </a:r>
            <a:r>
              <a:rPr lang="en-US" altLang="zh-CN" sz="2400" dirty="0">
                <a:solidFill>
                  <a:srgbClr val="0000FF"/>
                </a:solidFill>
                <a:latin typeface="Times New Roman" panose="02020603050405020304" pitchFamily="18" charset="0"/>
              </a:rPr>
              <a:t>(</a:t>
            </a:r>
            <a:r>
              <a:rPr lang="zh-CN" altLang="en-US" sz="2400" dirty="0">
                <a:solidFill>
                  <a:srgbClr val="0000FF"/>
                </a:solidFill>
                <a:latin typeface="Times New Roman" panose="02020603050405020304" pitchFamily="18" charset="0"/>
              </a:rPr>
              <a:t>广</a:t>
            </a:r>
            <a:r>
              <a:rPr lang="en-US" altLang="zh-CN" sz="2400" dirty="0">
                <a:solidFill>
                  <a:srgbClr val="0000FF"/>
                </a:solidFill>
                <a:latin typeface="Times New Roman" panose="02020603050405020304" pitchFamily="18" charset="0"/>
              </a:rPr>
              <a:t>)</a:t>
            </a:r>
            <a:r>
              <a:rPr lang="zh-CN" altLang="en-US" sz="2400" dirty="0">
                <a:solidFill>
                  <a:srgbClr val="0000FF"/>
                </a:solidFill>
                <a:latin typeface="Times New Roman" panose="02020603050405020304" pitchFamily="18" charset="0"/>
              </a:rPr>
              <a:t>生成森林</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p:txBody>
      </p:sp>
      <p:sp>
        <p:nvSpPr>
          <p:cNvPr id="52232" name="Text Box 63"/>
          <p:cNvSpPr txBox="1"/>
          <p:nvPr/>
        </p:nvSpPr>
        <p:spPr>
          <a:xfrm>
            <a:off x="322263" y="5616575"/>
            <a:ext cx="8326437" cy="463550"/>
          </a:xfrm>
          <a:prstGeom prst="rect">
            <a:avLst/>
          </a:prstGeom>
          <a:noFill/>
          <a:ln w="9525">
            <a:noFill/>
          </a:ln>
        </p:spPr>
        <p:txBody>
          <a:bodyPr wrap="none" lIns="90000" tIns="46800" rIns="90000" bIns="46800">
            <a:spAutoFit/>
          </a:bodyPr>
          <a:p>
            <a:pPr eaLnBrk="1" hangingPunct="1"/>
            <a:r>
              <a:rPr lang="zh-CN" altLang="en-US" sz="2400" dirty="0">
                <a:latin typeface="Times New Roman" panose="02020603050405020304" pitchFamily="18" charset="0"/>
              </a:rPr>
              <a:t>无向连通图通过先深</a:t>
            </a:r>
            <a:r>
              <a:rPr lang="en-US" altLang="zh-CN" sz="2400" dirty="0">
                <a:latin typeface="Times New Roman" panose="02020603050405020304" pitchFamily="18" charset="0"/>
              </a:rPr>
              <a:t>(</a:t>
            </a:r>
            <a:r>
              <a:rPr lang="zh-CN" altLang="en-US" sz="2400" dirty="0">
                <a:latin typeface="Times New Roman" panose="02020603050405020304" pitchFamily="18" charset="0"/>
              </a:rPr>
              <a:t>广</a:t>
            </a:r>
            <a:r>
              <a:rPr lang="en-US" altLang="zh-CN" sz="2400" dirty="0">
                <a:latin typeface="Times New Roman" panose="02020603050405020304" pitchFamily="18" charset="0"/>
              </a:rPr>
              <a:t>)</a:t>
            </a:r>
            <a:r>
              <a:rPr lang="zh-CN" altLang="en-US" sz="2400" dirty="0">
                <a:latin typeface="Times New Roman" panose="02020603050405020304" pitchFamily="18" charset="0"/>
              </a:rPr>
              <a:t>搜索只能得到一个先深</a:t>
            </a:r>
            <a:r>
              <a:rPr lang="en-US" altLang="zh-CN" sz="2400" dirty="0">
                <a:latin typeface="Times New Roman" panose="02020603050405020304" pitchFamily="18" charset="0"/>
              </a:rPr>
              <a:t>(</a:t>
            </a:r>
            <a:r>
              <a:rPr lang="zh-CN" altLang="en-US" sz="2400" dirty="0">
                <a:latin typeface="Times New Roman" panose="02020603050405020304" pitchFamily="18" charset="0"/>
              </a:rPr>
              <a:t>广</a:t>
            </a:r>
            <a:r>
              <a:rPr lang="en-US" altLang="zh-CN" sz="2400" dirty="0">
                <a:latin typeface="Times New Roman" panose="02020603050405020304" pitchFamily="18" charset="0"/>
              </a:rPr>
              <a:t>)</a:t>
            </a:r>
            <a:r>
              <a:rPr lang="zh-CN" altLang="en-US" sz="2400" dirty="0">
                <a:latin typeface="Times New Roman" panose="02020603050405020304" pitchFamily="18" charset="0"/>
              </a:rPr>
              <a:t>生成树。</a:t>
            </a:r>
            <a:endParaRPr lang="zh-CN" altLang="en-US" sz="2400" dirty="0">
              <a:latin typeface="Times New Roman" panose="02020603050405020304" pitchFamily="18" charset="0"/>
            </a:endParaRPr>
          </a:p>
        </p:txBody>
      </p:sp>
      <p:sp>
        <p:nvSpPr>
          <p:cNvPr id="52233" name="Text Box 64"/>
          <p:cNvSpPr txBox="1"/>
          <p:nvPr/>
        </p:nvSpPr>
        <p:spPr>
          <a:xfrm>
            <a:off x="322263" y="6140450"/>
            <a:ext cx="8137525" cy="463550"/>
          </a:xfrm>
          <a:prstGeom prst="rect">
            <a:avLst/>
          </a:prstGeom>
          <a:noFill/>
          <a:ln w="9525">
            <a:noFill/>
          </a:ln>
        </p:spPr>
        <p:txBody>
          <a:bodyPr lIns="90000" tIns="46800" rIns="90000" bIns="46800">
            <a:spAutoFit/>
          </a:bodyPr>
          <a:p>
            <a:pPr eaLnBrk="1" hangingPunct="1"/>
            <a:r>
              <a:rPr lang="zh-CN" altLang="en-US" sz="2400" dirty="0">
                <a:latin typeface="Times New Roman" panose="02020603050405020304" pitchFamily="18" charset="0"/>
              </a:rPr>
              <a:t>非连通图则可得到多个生成树， 连通子图（连通分量）。</a:t>
            </a:r>
            <a:endParaRPr lang="zh-CN" altLang="en-US" sz="2400" dirty="0">
              <a:latin typeface="Times New Roman" panose="02020603050405020304" pitchFamily="18" charset="0"/>
            </a:endParaRPr>
          </a:p>
        </p:txBody>
      </p:sp>
      <p:sp>
        <p:nvSpPr>
          <p:cNvPr id="52234" name="Line 65"/>
          <p:cNvSpPr/>
          <p:nvPr/>
        </p:nvSpPr>
        <p:spPr>
          <a:xfrm flipH="1">
            <a:off x="1162050" y="2473325"/>
            <a:ext cx="381000" cy="685800"/>
          </a:xfrm>
          <a:prstGeom prst="line">
            <a:avLst/>
          </a:prstGeom>
          <a:ln w="28575" cap="flat" cmpd="sng">
            <a:solidFill>
              <a:schemeClr val="tx1"/>
            </a:solidFill>
            <a:prstDash val="solid"/>
            <a:headEnd type="none" w="med" len="med"/>
            <a:tailEnd type="none" w="med" len="med"/>
          </a:ln>
        </p:spPr>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Text Box 2"/>
          <p:cNvSpPr txBox="1"/>
          <p:nvPr/>
        </p:nvSpPr>
        <p:spPr>
          <a:xfrm>
            <a:off x="533400" y="3843338"/>
            <a:ext cx="2743200" cy="463550"/>
          </a:xfrm>
          <a:prstGeom prst="rect">
            <a:avLst/>
          </a:prstGeom>
          <a:noFill/>
          <a:ln w="9525">
            <a:noFill/>
          </a:ln>
        </p:spPr>
        <p:txBody>
          <a:bodyPr lIns="90000" tIns="46800" rIns="90000" bIns="46800">
            <a:spAutoFit/>
          </a:bodyPr>
          <a:p>
            <a:pPr eaLnBrk="1" hangingPunct="1"/>
            <a:r>
              <a:rPr lang="en-US" altLang="zh-CN" sz="2400" dirty="0">
                <a:solidFill>
                  <a:srgbClr val="C00000"/>
                </a:solidFill>
                <a:latin typeface="Times New Roman" panose="02020603050405020304" pitchFamily="18" charset="0"/>
              </a:rPr>
              <a:t>4.4.3  </a:t>
            </a:r>
            <a:r>
              <a:rPr lang="zh-CN" altLang="en-US" sz="2400" dirty="0">
                <a:solidFill>
                  <a:srgbClr val="C00000"/>
                </a:solidFill>
                <a:latin typeface="Times New Roman" panose="02020603050405020304" pitchFamily="18" charset="0"/>
              </a:rPr>
              <a:t>最小生成树</a:t>
            </a:r>
            <a:endParaRPr lang="zh-CN" altLang="en-US" sz="2400" dirty="0">
              <a:solidFill>
                <a:srgbClr val="C00000"/>
              </a:solidFill>
              <a:latin typeface="Times New Roman" panose="02020603050405020304" pitchFamily="18" charset="0"/>
            </a:endParaRPr>
          </a:p>
        </p:txBody>
      </p:sp>
      <p:sp>
        <p:nvSpPr>
          <p:cNvPr id="54275" name="Text Box 3"/>
          <p:cNvSpPr txBox="1"/>
          <p:nvPr/>
        </p:nvSpPr>
        <p:spPr>
          <a:xfrm>
            <a:off x="533400" y="687388"/>
            <a:ext cx="3116263" cy="463550"/>
          </a:xfrm>
          <a:prstGeom prst="rect">
            <a:avLst/>
          </a:prstGeom>
          <a:noFill/>
          <a:ln w="9525">
            <a:noFill/>
          </a:ln>
        </p:spPr>
        <p:txBody>
          <a:bodyPr wrap="none" lIns="90000" tIns="46800" rIns="90000" bIns="46800">
            <a:spAutoFit/>
          </a:bodyPr>
          <a:p>
            <a:pPr eaLnBrk="1" hangingPunct="1"/>
            <a:r>
              <a:rPr lang="en-US" altLang="zh-CN" sz="2400" dirty="0">
                <a:solidFill>
                  <a:srgbClr val="C00000"/>
                </a:solidFill>
                <a:latin typeface="Times New Roman" panose="02020603050405020304" pitchFamily="18" charset="0"/>
              </a:rPr>
              <a:t>4.4.2  </a:t>
            </a:r>
            <a:r>
              <a:rPr lang="zh-CN" altLang="en-US" sz="2400" dirty="0">
                <a:solidFill>
                  <a:srgbClr val="C00000"/>
                </a:solidFill>
                <a:latin typeface="Times New Roman" panose="02020603050405020304" pitchFamily="18" charset="0"/>
              </a:rPr>
              <a:t>无向图与开放树</a:t>
            </a:r>
            <a:endParaRPr lang="zh-CN" altLang="en-US" sz="2400" dirty="0">
              <a:solidFill>
                <a:srgbClr val="C00000"/>
              </a:solidFill>
              <a:latin typeface="Times New Roman" panose="02020603050405020304" pitchFamily="18" charset="0"/>
            </a:endParaRPr>
          </a:p>
        </p:txBody>
      </p:sp>
      <p:sp>
        <p:nvSpPr>
          <p:cNvPr id="54276" name="Text Box 4"/>
          <p:cNvSpPr txBox="1"/>
          <p:nvPr/>
        </p:nvSpPr>
        <p:spPr>
          <a:xfrm>
            <a:off x="395288" y="1249363"/>
            <a:ext cx="8466137" cy="463550"/>
          </a:xfrm>
          <a:prstGeom prst="rect">
            <a:avLst/>
          </a:prstGeom>
          <a:noFill/>
          <a:ln w="9525">
            <a:noFill/>
          </a:ln>
        </p:spPr>
        <p:txBody>
          <a:bodyPr wrap="none" lIns="90000" tIns="46800" rIns="90000" bIns="46800">
            <a:spAutoFit/>
          </a:bodyPr>
          <a:p>
            <a:pPr eaLnBrk="1" hangingPunct="1"/>
            <a:r>
              <a:rPr lang="en-US" altLang="zh-CN" sz="2400" dirty="0">
                <a:solidFill>
                  <a:srgbClr val="0000FF"/>
                </a:solidFill>
                <a:latin typeface="Times New Roman" panose="02020603050405020304" pitchFamily="18" charset="0"/>
              </a:rPr>
              <a:t>【</a:t>
            </a:r>
            <a:r>
              <a:rPr lang="zh-CN" altLang="en-US" sz="2400" dirty="0">
                <a:solidFill>
                  <a:srgbClr val="0000FF"/>
                </a:solidFill>
                <a:latin typeface="Times New Roman" panose="02020603050405020304" pitchFamily="18" charset="0"/>
              </a:rPr>
              <a:t>定义</a:t>
            </a:r>
            <a:r>
              <a:rPr lang="en-US" altLang="zh-CN" sz="2400" dirty="0">
                <a:solidFill>
                  <a:srgbClr val="0000FF"/>
                </a:solidFill>
                <a:latin typeface="Times New Roman" panose="02020603050405020304" pitchFamily="18" charset="0"/>
              </a:rPr>
              <a:t>】  </a:t>
            </a:r>
            <a:r>
              <a:rPr lang="zh-CN" altLang="en-US" sz="2400" dirty="0">
                <a:solidFill>
                  <a:srgbClr val="0000FF"/>
                </a:solidFill>
                <a:latin typeface="Times New Roman" panose="02020603050405020304" pitchFamily="18" charset="0"/>
              </a:rPr>
              <a:t>连通</a:t>
            </a:r>
            <a:r>
              <a:rPr lang="zh-CN" altLang="en-US" sz="2400" dirty="0">
                <a:solidFill>
                  <a:schemeClr val="tx2"/>
                </a:solidFill>
                <a:latin typeface="Times New Roman" panose="02020603050405020304" pitchFamily="18" charset="0"/>
              </a:rPr>
              <a:t>而</a:t>
            </a:r>
            <a:r>
              <a:rPr lang="zh-CN" altLang="en-US" sz="2400" dirty="0">
                <a:solidFill>
                  <a:srgbClr val="0000FF"/>
                </a:solidFill>
                <a:latin typeface="Times New Roman" panose="02020603050405020304" pitchFamily="18" charset="0"/>
              </a:rPr>
              <a:t>无环路</a:t>
            </a:r>
            <a:r>
              <a:rPr lang="zh-CN" altLang="en-US" sz="2400" dirty="0">
                <a:solidFill>
                  <a:schemeClr val="tx2"/>
                </a:solidFill>
                <a:latin typeface="Times New Roman" panose="02020603050405020304" pitchFamily="18" charset="0"/>
              </a:rPr>
              <a:t>的</a:t>
            </a:r>
            <a:r>
              <a:rPr lang="zh-CN" altLang="en-US" sz="2400" dirty="0">
                <a:solidFill>
                  <a:srgbClr val="0000FF"/>
                </a:solidFill>
                <a:latin typeface="Times New Roman" panose="02020603050405020304" pitchFamily="18" charset="0"/>
              </a:rPr>
              <a:t>无向图</a:t>
            </a:r>
            <a:r>
              <a:rPr lang="zh-CN" altLang="en-US" sz="2400" dirty="0">
                <a:solidFill>
                  <a:schemeClr val="tx2"/>
                </a:solidFill>
                <a:latin typeface="Times New Roman" panose="02020603050405020304" pitchFamily="18" charset="0"/>
              </a:rPr>
              <a:t>称作开放树（</a:t>
            </a:r>
            <a:r>
              <a:rPr lang="en-US" altLang="zh-CN" sz="2400" dirty="0">
                <a:solidFill>
                  <a:schemeClr val="tx2"/>
                </a:solidFill>
                <a:latin typeface="Times New Roman" panose="02020603050405020304" pitchFamily="18" charset="0"/>
              </a:rPr>
              <a:t>Free  Tree</a:t>
            </a:r>
            <a:r>
              <a:rPr lang="zh-CN" altLang="en-US" sz="2400" dirty="0">
                <a:solidFill>
                  <a:schemeClr val="tx2"/>
                </a:solidFill>
                <a:latin typeface="Times New Roman" panose="02020603050405020304" pitchFamily="18" charset="0"/>
              </a:rPr>
              <a:t>）。</a:t>
            </a:r>
            <a:endParaRPr lang="zh-CN" altLang="en-US" sz="2400" dirty="0">
              <a:solidFill>
                <a:schemeClr val="tx2"/>
              </a:solidFill>
              <a:latin typeface="Times New Roman" panose="02020603050405020304" pitchFamily="18" charset="0"/>
            </a:endParaRPr>
          </a:p>
        </p:txBody>
      </p:sp>
      <p:sp>
        <p:nvSpPr>
          <p:cNvPr id="54277" name="Text Box 5"/>
          <p:cNvSpPr txBox="1"/>
          <p:nvPr/>
        </p:nvSpPr>
        <p:spPr>
          <a:xfrm>
            <a:off x="609600" y="1820863"/>
            <a:ext cx="8301038" cy="1482725"/>
          </a:xfrm>
          <a:prstGeom prst="rect">
            <a:avLst/>
          </a:prstGeom>
          <a:noFill/>
          <a:ln w="9525">
            <a:noFill/>
          </a:ln>
        </p:spPr>
        <p:txBody>
          <a:bodyPr wrap="none" lIns="90000" tIns="46800" rIns="90000" bIns="46800">
            <a:spAutoFit/>
          </a:bodyPr>
          <a:p>
            <a:pPr eaLnBrk="1" hangingPunct="1">
              <a:lnSpc>
                <a:spcPct val="130000"/>
              </a:lnSpc>
            </a:pPr>
            <a:r>
              <a:rPr lang="zh-CN" altLang="en-US" sz="2400" dirty="0">
                <a:solidFill>
                  <a:srgbClr val="0000FF"/>
                </a:solidFill>
                <a:latin typeface="Times New Roman" panose="02020603050405020304" pitchFamily="18" charset="0"/>
              </a:rPr>
              <a:t>开放树的性质：</a:t>
            </a:r>
            <a:endParaRPr lang="zh-CN" altLang="en-US" sz="2400" dirty="0">
              <a:solidFill>
                <a:srgbClr val="0000FF"/>
              </a:solidFill>
              <a:latin typeface="Times New Roman" panose="02020603050405020304" pitchFamily="18" charset="0"/>
            </a:endParaRPr>
          </a:p>
          <a:p>
            <a:pPr eaLnBrk="1" hangingPunct="1">
              <a:lnSpc>
                <a:spcPct val="130000"/>
              </a:lnSpc>
            </a:pPr>
            <a:r>
              <a:rPr lang="zh-CN" altLang="en-US" sz="2400" dirty="0">
                <a:latin typeface="Times New Roman" panose="02020603050405020304" pitchFamily="18" charset="0"/>
              </a:rPr>
              <a:t>   （</a:t>
            </a:r>
            <a:r>
              <a:rPr lang="en-US" altLang="zh-CN" sz="2400" dirty="0">
                <a:latin typeface="Times New Roman" panose="02020603050405020304" pitchFamily="18" charset="0"/>
              </a:rPr>
              <a:t>1</a:t>
            </a:r>
            <a:r>
              <a:rPr lang="zh-CN" altLang="en-US" sz="2400" dirty="0">
                <a:latin typeface="Times New Roman" panose="02020603050405020304" pitchFamily="18" charset="0"/>
              </a:rPr>
              <a:t>）具有</a:t>
            </a:r>
            <a:r>
              <a:rPr lang="en-US" altLang="zh-CN" sz="2400" dirty="0">
                <a:latin typeface="Times New Roman" panose="02020603050405020304" pitchFamily="18" charset="0"/>
              </a:rPr>
              <a:t>n≥1</a:t>
            </a:r>
            <a:r>
              <a:rPr lang="zh-CN" altLang="en-US" sz="2400" dirty="0">
                <a:latin typeface="Times New Roman" panose="02020603050405020304" pitchFamily="18" charset="0"/>
              </a:rPr>
              <a:t>个顶点的开放树包含</a:t>
            </a:r>
            <a:r>
              <a:rPr lang="en-US" altLang="zh-CN" sz="2400" dirty="0">
                <a:latin typeface="Times New Roman" panose="02020603050405020304" pitchFamily="18" charset="0"/>
              </a:rPr>
              <a:t>n-1</a:t>
            </a:r>
            <a:r>
              <a:rPr lang="zh-CN" altLang="en-US" sz="2400" dirty="0">
                <a:latin typeface="Times New Roman" panose="02020603050405020304" pitchFamily="18" charset="0"/>
              </a:rPr>
              <a:t>条边；</a:t>
            </a:r>
            <a:endParaRPr lang="zh-CN" altLang="en-US" sz="2400" dirty="0">
              <a:latin typeface="Times New Roman" panose="02020603050405020304" pitchFamily="18" charset="0"/>
            </a:endParaRPr>
          </a:p>
          <a:p>
            <a:pPr eaLnBrk="1" hangingPunct="1">
              <a:lnSpc>
                <a:spcPct val="130000"/>
              </a:lnSpc>
            </a:pPr>
            <a:r>
              <a:rPr lang="zh-CN" altLang="en-US" sz="2400" dirty="0">
                <a:latin typeface="Times New Roman" panose="02020603050405020304" pitchFamily="18" charset="0"/>
              </a:rPr>
              <a:t>   （</a:t>
            </a:r>
            <a:r>
              <a:rPr lang="en-US" altLang="zh-CN" sz="2400" dirty="0">
                <a:latin typeface="Times New Roman" panose="02020603050405020304" pitchFamily="18" charset="0"/>
              </a:rPr>
              <a:t>2</a:t>
            </a:r>
            <a:r>
              <a:rPr lang="zh-CN" altLang="en-US" sz="2400" dirty="0">
                <a:latin typeface="Times New Roman" panose="02020603050405020304" pitchFamily="18" charset="0"/>
              </a:rPr>
              <a:t>）如果在开放树中任意加上一条边，便得到一条回路。</a:t>
            </a:r>
            <a:endParaRPr lang="zh-CN" altLang="en-US" sz="2400" b="0" dirty="0">
              <a:latin typeface="Times New Roman" panose="02020603050405020304" pitchFamily="18" charset="0"/>
            </a:endParaRPr>
          </a:p>
        </p:txBody>
      </p:sp>
      <p:sp>
        <p:nvSpPr>
          <p:cNvPr id="54278" name="Text Box 6"/>
          <p:cNvSpPr txBox="1"/>
          <p:nvPr/>
        </p:nvSpPr>
        <p:spPr>
          <a:xfrm>
            <a:off x="5540375" y="3386138"/>
            <a:ext cx="2946400" cy="525462"/>
          </a:xfrm>
          <a:prstGeom prst="rect">
            <a:avLst/>
          </a:prstGeom>
          <a:noFill/>
          <a:ln w="9525">
            <a:noFill/>
          </a:ln>
        </p:spPr>
        <p:txBody>
          <a:bodyPr wrap="none" lIns="90000" tIns="46800" rIns="90000" bIns="46800">
            <a:spAutoFit/>
          </a:bodyPr>
          <a:p>
            <a:pPr eaLnBrk="1" hangingPunct="1"/>
            <a:r>
              <a:rPr lang="en-US" altLang="zh-CN" sz="2400" b="0" dirty="0">
                <a:latin typeface="Times New Roman" panose="02020603050405020304" pitchFamily="18" charset="0"/>
              </a:rPr>
              <a:t>(</a:t>
            </a:r>
            <a:r>
              <a:rPr lang="zh-CN" altLang="en-US" sz="2400" b="0" dirty="0">
                <a:latin typeface="Times New Roman" panose="02020603050405020304" pitchFamily="18" charset="0"/>
              </a:rPr>
              <a:t>证明见教材</a:t>
            </a:r>
            <a:r>
              <a:rPr lang="en-US" altLang="zh-CN" sz="2800" b="0" dirty="0">
                <a:latin typeface="Times New Roman" panose="02020603050405020304" pitchFamily="18" charset="0"/>
              </a:rPr>
              <a:t>P</a:t>
            </a:r>
            <a:r>
              <a:rPr lang="en-US" altLang="zh-CN" sz="1600" b="0" dirty="0">
                <a:latin typeface="Times New Roman" panose="02020603050405020304" pitchFamily="18" charset="0"/>
              </a:rPr>
              <a:t>133</a:t>
            </a:r>
            <a:r>
              <a:rPr lang="zh-CN" altLang="en-US" sz="1600" b="0" dirty="0">
                <a:latin typeface="Times New Roman" panose="02020603050405020304" pitchFamily="18" charset="0"/>
              </a:rPr>
              <a:t>～</a:t>
            </a:r>
            <a:r>
              <a:rPr lang="en-US" altLang="zh-CN" sz="1600" b="0" dirty="0">
                <a:latin typeface="Times New Roman" panose="02020603050405020304" pitchFamily="18" charset="0"/>
              </a:rPr>
              <a:t>134</a:t>
            </a:r>
            <a:r>
              <a:rPr lang="en-US" altLang="zh-CN" sz="2400" b="0" dirty="0">
                <a:latin typeface="Times New Roman" panose="02020603050405020304" pitchFamily="18" charset="0"/>
              </a:rPr>
              <a:t>)</a:t>
            </a:r>
            <a:endParaRPr lang="en-US" altLang="zh-CN" sz="2400" b="0" dirty="0">
              <a:latin typeface="Times New Roman" panose="02020603050405020304" pitchFamily="18" charset="0"/>
            </a:endParaRPr>
          </a:p>
        </p:txBody>
      </p:sp>
      <p:sp>
        <p:nvSpPr>
          <p:cNvPr id="54279" name="Text Box 7"/>
          <p:cNvSpPr txBox="1"/>
          <p:nvPr/>
        </p:nvSpPr>
        <p:spPr>
          <a:xfrm>
            <a:off x="533400" y="4405313"/>
            <a:ext cx="8113713" cy="1941512"/>
          </a:xfrm>
          <a:prstGeom prst="rect">
            <a:avLst/>
          </a:prstGeom>
          <a:noFill/>
          <a:ln w="9525">
            <a:noFill/>
          </a:ln>
        </p:spPr>
        <p:txBody>
          <a:bodyPr lIns="90000" tIns="46800" rIns="90000" bIns="46800">
            <a:spAutoFit/>
          </a:bodyPr>
          <a:p>
            <a:pPr algn="just" eaLnBrk="1" hangingPunct="1"/>
            <a:r>
              <a:rPr lang="en-US" altLang="zh-CN" sz="2400" dirty="0">
                <a:latin typeface="Times New Roman" panose="02020603050405020304" pitchFamily="18" charset="0"/>
              </a:rPr>
              <a:t>        </a:t>
            </a:r>
            <a:r>
              <a:rPr lang="zh-CN" altLang="en-US" sz="2400" dirty="0">
                <a:latin typeface="Times New Roman" panose="02020603050405020304" pitchFamily="18" charset="0"/>
              </a:rPr>
              <a:t>设</a:t>
            </a:r>
            <a:r>
              <a:rPr lang="en-US" altLang="zh-CN" sz="2400" dirty="0">
                <a:latin typeface="Times New Roman" panose="02020603050405020304" pitchFamily="18" charset="0"/>
              </a:rPr>
              <a:t>G=( V, E )</a:t>
            </a:r>
            <a:r>
              <a:rPr lang="zh-CN" altLang="en-US" sz="2400" dirty="0">
                <a:latin typeface="Times New Roman" panose="02020603050405020304" pitchFamily="18" charset="0"/>
              </a:rPr>
              <a:t>是一个连通图，</a:t>
            </a:r>
            <a:r>
              <a:rPr lang="en-US" altLang="zh-CN" sz="2400" dirty="0">
                <a:latin typeface="Times New Roman" panose="02020603050405020304" pitchFamily="18" charset="0"/>
              </a:rPr>
              <a:t>E</a:t>
            </a:r>
            <a:r>
              <a:rPr lang="zh-CN" altLang="en-US" sz="2400" dirty="0">
                <a:latin typeface="Times New Roman" panose="02020603050405020304" pitchFamily="18" charset="0"/>
              </a:rPr>
              <a:t>中每一条边</a:t>
            </a:r>
            <a:r>
              <a:rPr lang="en-US" altLang="zh-CN" sz="2400" dirty="0">
                <a:latin typeface="Times New Roman" panose="02020603050405020304" pitchFamily="18" charset="0"/>
              </a:rPr>
              <a:t>(u, v)</a:t>
            </a:r>
            <a:r>
              <a:rPr lang="zh-CN" altLang="en-US" sz="2400" dirty="0">
                <a:latin typeface="Times New Roman" panose="02020603050405020304" pitchFamily="18" charset="0"/>
              </a:rPr>
              <a:t>的权为</a:t>
            </a:r>
            <a:r>
              <a:rPr lang="en-US" altLang="zh-CN" sz="2400" dirty="0">
                <a:latin typeface="Times New Roman" panose="02020603050405020304" pitchFamily="18" charset="0"/>
              </a:rPr>
              <a:t>C(u, v)</a:t>
            </a:r>
            <a:r>
              <a:rPr lang="zh-CN" altLang="en-US" sz="2400" dirty="0">
                <a:latin typeface="Times New Roman" panose="02020603050405020304" pitchFamily="18" charset="0"/>
              </a:rPr>
              <a:t>，也叫做边长。图</a:t>
            </a:r>
            <a:r>
              <a:rPr lang="en-US" altLang="zh-CN" sz="2400" dirty="0">
                <a:latin typeface="Times New Roman" panose="02020603050405020304" pitchFamily="18" charset="0"/>
              </a:rPr>
              <a:t>G</a:t>
            </a:r>
            <a:r>
              <a:rPr lang="zh-CN" altLang="en-US" sz="2400" dirty="0">
                <a:latin typeface="Times New Roman" panose="02020603050405020304" pitchFamily="18" charset="0"/>
              </a:rPr>
              <a:t>的一株生成树</a:t>
            </a:r>
            <a:r>
              <a:rPr lang="en-US" altLang="zh-CN" sz="2400" dirty="0">
                <a:latin typeface="Times New Roman" panose="02020603050405020304" pitchFamily="18" charset="0"/>
              </a:rPr>
              <a:t>(spanning  tree)</a:t>
            </a:r>
            <a:r>
              <a:rPr lang="zh-CN" altLang="en-US" sz="2400" dirty="0">
                <a:latin typeface="Times New Roman" panose="02020603050405020304" pitchFamily="18" charset="0"/>
              </a:rPr>
              <a:t>是连接</a:t>
            </a:r>
            <a:r>
              <a:rPr lang="en-US" altLang="zh-CN" sz="2400" dirty="0">
                <a:latin typeface="Times New Roman" panose="02020603050405020304" pitchFamily="18" charset="0"/>
              </a:rPr>
              <a:t>V</a:t>
            </a:r>
            <a:r>
              <a:rPr lang="zh-CN" altLang="en-US" sz="2400" dirty="0">
                <a:latin typeface="Times New Roman" panose="02020603050405020304" pitchFamily="18" charset="0"/>
              </a:rPr>
              <a:t>中所有结点的一株开放树。将生成树中所有边长之总和称为生成树的价</a:t>
            </a:r>
            <a:r>
              <a:rPr lang="en-US" altLang="zh-CN" sz="2400" dirty="0">
                <a:latin typeface="Times New Roman" panose="02020603050405020304" pitchFamily="18" charset="0"/>
              </a:rPr>
              <a:t>(cost)</a:t>
            </a:r>
            <a:r>
              <a:rPr lang="zh-CN" altLang="en-US" sz="2400" dirty="0">
                <a:latin typeface="Times New Roman" panose="02020603050405020304" pitchFamily="18" charset="0"/>
              </a:rPr>
              <a:t>。使这个价最小的生成树称为图</a:t>
            </a:r>
            <a:r>
              <a:rPr lang="en-US" altLang="zh-CN" sz="2400" dirty="0">
                <a:latin typeface="Times New Roman" panose="02020603050405020304" pitchFamily="18" charset="0"/>
              </a:rPr>
              <a:t>G</a:t>
            </a:r>
            <a:r>
              <a:rPr lang="zh-CN" altLang="en-US" sz="2400" dirty="0">
                <a:latin typeface="Times New Roman" panose="02020603050405020304" pitchFamily="18" charset="0"/>
              </a:rPr>
              <a:t>的最小生成树</a:t>
            </a:r>
            <a:r>
              <a:rPr lang="en-US" altLang="zh-CN" sz="2400" dirty="0">
                <a:latin typeface="Times New Roman" panose="02020603050405020304" pitchFamily="18" charset="0"/>
              </a:rPr>
              <a:t>(minimum-cost spanning tree)</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Text Box 2"/>
          <p:cNvSpPr txBox="1"/>
          <p:nvPr/>
        </p:nvSpPr>
        <p:spPr>
          <a:xfrm>
            <a:off x="422275" y="831850"/>
            <a:ext cx="1466850" cy="463550"/>
          </a:xfrm>
          <a:prstGeom prst="rect">
            <a:avLst/>
          </a:prstGeom>
          <a:noFill/>
          <a:ln w="9525">
            <a:noFill/>
          </a:ln>
        </p:spPr>
        <p:txBody>
          <a:bodyPr wrap="none" lIns="90000" tIns="46800" rIns="90000" bIns="46800">
            <a:spAutoFit/>
          </a:bodyPr>
          <a:p>
            <a:pPr eaLnBrk="1" hangingPunct="1"/>
            <a:r>
              <a:rPr lang="en-US" altLang="zh-CN" sz="2400" dirty="0">
                <a:solidFill>
                  <a:srgbClr val="C00000"/>
                </a:solidFill>
                <a:latin typeface="Times New Roman" panose="02020603050405020304" pitchFamily="18" charset="0"/>
              </a:rPr>
              <a:t>MST</a:t>
            </a:r>
            <a:r>
              <a:rPr lang="zh-CN" altLang="en-US" sz="2400" dirty="0">
                <a:solidFill>
                  <a:srgbClr val="C00000"/>
                </a:solidFill>
                <a:latin typeface="Times New Roman" panose="02020603050405020304" pitchFamily="18" charset="0"/>
              </a:rPr>
              <a:t>性质</a:t>
            </a:r>
            <a:endParaRPr lang="zh-CN" altLang="en-US" sz="2400" dirty="0">
              <a:solidFill>
                <a:srgbClr val="C00000"/>
              </a:solidFill>
              <a:latin typeface="Times New Roman" panose="02020603050405020304" pitchFamily="18" charset="0"/>
            </a:endParaRPr>
          </a:p>
        </p:txBody>
      </p:sp>
      <p:sp>
        <p:nvSpPr>
          <p:cNvPr id="56323" name="Text Box 3"/>
          <p:cNvSpPr txBox="1"/>
          <p:nvPr/>
        </p:nvSpPr>
        <p:spPr>
          <a:xfrm>
            <a:off x="323850" y="1414463"/>
            <a:ext cx="8524875" cy="1201737"/>
          </a:xfrm>
          <a:prstGeom prst="rect">
            <a:avLst/>
          </a:prstGeom>
          <a:noFill/>
          <a:ln w="9525">
            <a:noFill/>
          </a:ln>
        </p:spPr>
        <p:txBody>
          <a:bodyPr lIns="90000" tIns="46800" rIns="90000" bIns="46800">
            <a:spAutoFit/>
          </a:bodyPr>
          <a:p>
            <a:pPr eaLnBrk="1" hangingPunct="1"/>
            <a:r>
              <a:rPr lang="en-US" altLang="zh-CN" sz="2400" dirty="0">
                <a:solidFill>
                  <a:srgbClr val="0000FF"/>
                </a:solidFill>
                <a:latin typeface="Times New Roman" panose="02020603050405020304" pitchFamily="18" charset="0"/>
              </a:rPr>
              <a:t>【</a:t>
            </a:r>
            <a:r>
              <a:rPr lang="zh-CN" altLang="en-US" sz="2400" dirty="0">
                <a:solidFill>
                  <a:srgbClr val="0000FF"/>
                </a:solidFill>
                <a:latin typeface="Times New Roman" panose="02020603050405020304" pitchFamily="18" charset="0"/>
              </a:rPr>
              <a:t>描述</a:t>
            </a:r>
            <a:r>
              <a:rPr lang="en-US" altLang="zh-CN" sz="2400" dirty="0">
                <a:solidFill>
                  <a:srgbClr val="0000FF"/>
                </a:solidFill>
                <a:latin typeface="Times New Roman" panose="02020603050405020304" pitchFamily="18" charset="0"/>
              </a:rPr>
              <a:t>1】</a:t>
            </a:r>
            <a:r>
              <a:rPr lang="zh-CN" altLang="en-US" sz="2400" dirty="0">
                <a:latin typeface="Times New Roman" panose="02020603050405020304" pitchFamily="18" charset="0"/>
              </a:rPr>
              <a:t>设</a:t>
            </a:r>
            <a:r>
              <a:rPr lang="en-US" altLang="zh-CN" sz="2400" dirty="0">
                <a:latin typeface="Times New Roman" panose="02020603050405020304" pitchFamily="18" charset="0"/>
              </a:rPr>
              <a:t>G=( V, E )</a:t>
            </a:r>
            <a:r>
              <a:rPr lang="zh-CN" altLang="en-US" sz="2400" dirty="0">
                <a:latin typeface="Times New Roman" panose="02020603050405020304" pitchFamily="18" charset="0"/>
              </a:rPr>
              <a:t>是一个连通图，在</a:t>
            </a:r>
            <a:r>
              <a:rPr lang="en-US" altLang="zh-CN" sz="2400" dirty="0">
                <a:latin typeface="Times New Roman" panose="02020603050405020304" pitchFamily="18" charset="0"/>
              </a:rPr>
              <a:t>E</a:t>
            </a:r>
            <a:r>
              <a:rPr lang="zh-CN" altLang="en-US" sz="2400" dirty="0">
                <a:latin typeface="Times New Roman" panose="02020603050405020304" pitchFamily="18" charset="0"/>
              </a:rPr>
              <a:t>上定义一个权函数，且</a:t>
            </a:r>
            <a:r>
              <a:rPr lang="en-US" altLang="zh-CN" sz="2400" dirty="0">
                <a:latin typeface="Times New Roman" panose="02020603050405020304" pitchFamily="18" charset="0"/>
              </a:rPr>
              <a:t>{ ( V</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 T</a:t>
            </a:r>
            <a:r>
              <a:rPr lang="en-US" altLang="zh-CN" sz="2400" baseline="-25000" dirty="0">
                <a:latin typeface="Times New Roman" panose="02020603050405020304" pitchFamily="18" charset="0"/>
              </a:rPr>
              <a:t>1 </a:t>
            </a:r>
            <a:r>
              <a:rPr lang="en-US" altLang="zh-CN" sz="2400" dirty="0">
                <a:latin typeface="Times New Roman" panose="02020603050405020304" pitchFamily="18" charset="0"/>
              </a:rPr>
              <a:t>), ( V</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 T</a:t>
            </a:r>
            <a:r>
              <a:rPr lang="en-US" altLang="zh-CN" sz="2400" baseline="-25000" dirty="0">
                <a:latin typeface="Times New Roman" panose="02020603050405020304" pitchFamily="18" charset="0"/>
              </a:rPr>
              <a:t>2 </a:t>
            </a:r>
            <a:r>
              <a:rPr lang="en-US" altLang="zh-CN" sz="2400" dirty="0">
                <a:latin typeface="Times New Roman" panose="02020603050405020304" pitchFamily="18" charset="0"/>
              </a:rPr>
              <a:t>),  …, ( V</a:t>
            </a:r>
            <a:r>
              <a:rPr lang="en-US" altLang="zh-CN" sz="2400" baseline="-25000" dirty="0">
                <a:latin typeface="Times New Roman" panose="02020603050405020304" pitchFamily="18" charset="0"/>
              </a:rPr>
              <a:t>k</a:t>
            </a:r>
            <a:r>
              <a:rPr lang="en-US" altLang="zh-CN" sz="2400" dirty="0">
                <a:latin typeface="Times New Roman" panose="02020603050405020304" pitchFamily="18" charset="0"/>
              </a:rPr>
              <a:t>, T</a:t>
            </a:r>
            <a:r>
              <a:rPr lang="en-US" altLang="zh-CN" sz="2400" baseline="-25000" dirty="0">
                <a:latin typeface="Times New Roman" panose="02020603050405020304" pitchFamily="18" charset="0"/>
              </a:rPr>
              <a:t>k </a:t>
            </a:r>
            <a:r>
              <a:rPr lang="en-US" altLang="zh-CN" sz="2400" dirty="0">
                <a:latin typeface="Times New Roman" panose="02020603050405020304" pitchFamily="18" charset="0"/>
              </a:rPr>
              <a:t>) } </a:t>
            </a:r>
            <a:r>
              <a:rPr lang="zh-CN" altLang="en-US" sz="2400" dirty="0">
                <a:latin typeface="Times New Roman" panose="02020603050405020304" pitchFamily="18" charset="0"/>
              </a:rPr>
              <a:t>是 </a:t>
            </a:r>
            <a:r>
              <a:rPr lang="en-US" altLang="zh-CN" sz="2400" dirty="0">
                <a:latin typeface="Times New Roman" panose="02020603050405020304" pitchFamily="18" charset="0"/>
              </a:rPr>
              <a:t>G</a:t>
            </a:r>
            <a:r>
              <a:rPr lang="zh-CN" altLang="en-US" sz="2400" dirty="0">
                <a:latin typeface="Times New Roman" panose="02020603050405020304" pitchFamily="18" charset="0"/>
              </a:rPr>
              <a:t>的任意生成森林。</a:t>
            </a:r>
            <a:endParaRPr lang="en-US" altLang="zh-CN" sz="2400" dirty="0">
              <a:latin typeface="Times New Roman" panose="02020603050405020304" pitchFamily="18" charset="0"/>
            </a:endParaRPr>
          </a:p>
          <a:p>
            <a:pPr eaLnBrk="1" hangingPunct="1"/>
            <a:r>
              <a:rPr lang="zh-CN" altLang="en-US" sz="2400" dirty="0">
                <a:latin typeface="Times New Roman" panose="02020603050405020304" pitchFamily="18" charset="0"/>
              </a:rPr>
              <a:t>令</a:t>
            </a:r>
            <a:r>
              <a:rPr lang="en-US" altLang="zh-CN" sz="2400" dirty="0">
                <a:latin typeface="Times New Roman" panose="02020603050405020304" pitchFamily="18" charset="0"/>
              </a:rPr>
              <a:t>:</a:t>
            </a:r>
            <a:endParaRPr lang="zh-CN" altLang="en-US" sz="2400" dirty="0">
              <a:latin typeface="Times New Roman" panose="02020603050405020304" pitchFamily="18" charset="0"/>
            </a:endParaRPr>
          </a:p>
        </p:txBody>
      </p:sp>
      <p:grpSp>
        <p:nvGrpSpPr>
          <p:cNvPr id="56324" name="Group 7"/>
          <p:cNvGrpSpPr/>
          <p:nvPr/>
        </p:nvGrpSpPr>
        <p:grpSpPr>
          <a:xfrm>
            <a:off x="2806700" y="2441575"/>
            <a:ext cx="2674938" cy="754063"/>
            <a:chOff x="1527" y="1228"/>
            <a:chExt cx="1685" cy="475"/>
          </a:xfrm>
        </p:grpSpPr>
        <p:sp>
          <p:nvSpPr>
            <p:cNvPr id="56327" name="Text Box 4"/>
            <p:cNvSpPr txBox="1"/>
            <p:nvPr/>
          </p:nvSpPr>
          <p:spPr>
            <a:xfrm>
              <a:off x="1527" y="1322"/>
              <a:ext cx="1685" cy="292"/>
            </a:xfrm>
            <a:prstGeom prst="rect">
              <a:avLst/>
            </a:prstGeom>
            <a:noFill/>
            <a:ln w="9525">
              <a:noFill/>
            </a:ln>
          </p:spPr>
          <p:txBody>
            <a:bodyPr wrap="none" lIns="90000" tIns="46800" rIns="90000" bIns="46800">
              <a:spAutoFit/>
            </a:bodyPr>
            <a:p>
              <a:pPr eaLnBrk="1" hangingPunct="1"/>
              <a:r>
                <a:rPr lang="en-US" altLang="zh-CN" sz="2400" dirty="0">
                  <a:latin typeface="Times New Roman" panose="02020603050405020304" pitchFamily="18" charset="0"/>
                </a:rPr>
                <a:t>T  = ∪T </a:t>
              </a:r>
              <a:r>
                <a:rPr lang="en-US" altLang="zh-CN" sz="2400" baseline="-25000" dirty="0">
                  <a:latin typeface="Times New Roman" panose="02020603050405020304" pitchFamily="18" charset="0"/>
                </a:rPr>
                <a:t>i</a:t>
              </a:r>
              <a:r>
                <a:rPr lang="en-US" altLang="zh-CN" sz="2400" dirty="0">
                  <a:latin typeface="Times New Roman" panose="02020603050405020304" pitchFamily="18" charset="0"/>
                </a:rPr>
                <a:t>   ( k &gt; 1 )</a:t>
              </a:r>
              <a:endParaRPr lang="en-US" altLang="zh-CN" sz="2400" dirty="0">
                <a:latin typeface="Times New Roman" panose="02020603050405020304" pitchFamily="18" charset="0"/>
              </a:endParaRPr>
            </a:p>
          </p:txBody>
        </p:sp>
        <p:sp>
          <p:nvSpPr>
            <p:cNvPr id="56328" name="Text Box 5"/>
            <p:cNvSpPr txBox="1"/>
            <p:nvPr/>
          </p:nvSpPr>
          <p:spPr>
            <a:xfrm>
              <a:off x="1961" y="1228"/>
              <a:ext cx="186" cy="215"/>
            </a:xfrm>
            <a:prstGeom prst="rect">
              <a:avLst/>
            </a:prstGeom>
            <a:noFill/>
            <a:ln w="9525">
              <a:noFill/>
            </a:ln>
          </p:spPr>
          <p:txBody>
            <a:bodyPr wrap="none" lIns="90000" tIns="46800" rIns="90000" bIns="46800">
              <a:spAutoFit/>
            </a:bodyPr>
            <a:p>
              <a:pPr eaLnBrk="1" hangingPunct="1"/>
              <a:r>
                <a:rPr lang="en-US" altLang="zh-CN" sz="1600" dirty="0">
                  <a:latin typeface="Times New Roman" panose="02020603050405020304" pitchFamily="18" charset="0"/>
                </a:rPr>
                <a:t>k</a:t>
              </a:r>
              <a:endParaRPr lang="en-US" altLang="zh-CN" sz="1600" dirty="0">
                <a:latin typeface="Times New Roman" panose="02020603050405020304" pitchFamily="18" charset="0"/>
              </a:endParaRPr>
            </a:p>
          </p:txBody>
        </p:sp>
        <p:sp>
          <p:nvSpPr>
            <p:cNvPr id="56329" name="Text Box 6"/>
            <p:cNvSpPr txBox="1"/>
            <p:nvPr/>
          </p:nvSpPr>
          <p:spPr>
            <a:xfrm>
              <a:off x="1922" y="1488"/>
              <a:ext cx="288" cy="215"/>
            </a:xfrm>
            <a:prstGeom prst="rect">
              <a:avLst/>
            </a:prstGeom>
            <a:noFill/>
            <a:ln w="9525">
              <a:noFill/>
            </a:ln>
          </p:spPr>
          <p:txBody>
            <a:bodyPr wrap="none" lIns="90000" tIns="46800" rIns="90000" bIns="46800">
              <a:spAutoFit/>
            </a:bodyPr>
            <a:p>
              <a:pPr eaLnBrk="1" hangingPunct="1"/>
              <a:r>
                <a:rPr lang="en-US" altLang="zh-CN" sz="1600" dirty="0">
                  <a:latin typeface="Times New Roman" panose="02020603050405020304" pitchFamily="18" charset="0"/>
                </a:rPr>
                <a:t>i=1</a:t>
              </a:r>
              <a:endParaRPr lang="en-US" altLang="zh-CN" sz="1600" dirty="0">
                <a:latin typeface="Times New Roman" panose="02020603050405020304" pitchFamily="18" charset="0"/>
              </a:endParaRPr>
            </a:p>
          </p:txBody>
        </p:sp>
      </p:grpSp>
      <p:sp>
        <p:nvSpPr>
          <p:cNvPr id="56325" name="Text Box 8"/>
          <p:cNvSpPr txBox="1"/>
          <p:nvPr/>
        </p:nvSpPr>
        <p:spPr>
          <a:xfrm>
            <a:off x="422275" y="3203575"/>
            <a:ext cx="8253413" cy="1201738"/>
          </a:xfrm>
          <a:prstGeom prst="rect">
            <a:avLst/>
          </a:prstGeom>
          <a:noFill/>
          <a:ln w="9525">
            <a:noFill/>
          </a:ln>
        </p:spPr>
        <p:txBody>
          <a:bodyPr lIns="90000" tIns="46800" rIns="90000" bIns="46800">
            <a:spAutoFit/>
          </a:bodyPr>
          <a:p>
            <a:pPr algn="just" eaLnBrk="1" hangingPunct="1"/>
            <a:r>
              <a:rPr lang="en-US" altLang="zh-CN" sz="2400" dirty="0">
                <a:latin typeface="Times New Roman" panose="02020603050405020304" pitchFamily="18" charset="0"/>
              </a:rPr>
              <a:t>        </a:t>
            </a:r>
            <a:r>
              <a:rPr lang="zh-CN" altLang="en-US" sz="2400" dirty="0">
                <a:latin typeface="Times New Roman" panose="02020603050405020304" pitchFamily="18" charset="0"/>
              </a:rPr>
              <a:t>又设</a:t>
            </a:r>
            <a:r>
              <a:rPr lang="en-US" altLang="zh-CN" sz="2400" dirty="0">
                <a:latin typeface="Times New Roman" panose="02020603050405020304" pitchFamily="18" charset="0"/>
              </a:rPr>
              <a:t>e=(v, w)</a:t>
            </a:r>
            <a:r>
              <a:rPr lang="zh-CN" altLang="en-US" sz="2400" dirty="0">
                <a:latin typeface="Times New Roman" panose="02020603050405020304" pitchFamily="18" charset="0"/>
              </a:rPr>
              <a:t>是</a:t>
            </a:r>
            <a:r>
              <a:rPr lang="en-US" altLang="zh-CN" sz="2400" dirty="0">
                <a:latin typeface="Times New Roman" panose="02020603050405020304" pitchFamily="18" charset="0"/>
              </a:rPr>
              <a:t>E-T</a:t>
            </a:r>
            <a:r>
              <a:rPr lang="zh-CN" altLang="en-US" sz="2400" dirty="0">
                <a:latin typeface="Times New Roman" panose="02020603050405020304" pitchFamily="18" charset="0"/>
              </a:rPr>
              <a:t>中这样一条边，其权</a:t>
            </a:r>
            <a:r>
              <a:rPr lang="en-US" altLang="zh-CN" sz="2400" dirty="0">
                <a:latin typeface="Times New Roman" panose="02020603050405020304" pitchFamily="18" charset="0"/>
              </a:rPr>
              <a:t>C[v,w]</a:t>
            </a:r>
            <a:r>
              <a:rPr lang="zh-CN" altLang="en-US" sz="2400" dirty="0">
                <a:latin typeface="Times New Roman" panose="02020603050405020304" pitchFamily="18" charset="0"/>
              </a:rPr>
              <a:t>最小，而且</a:t>
            </a:r>
            <a:r>
              <a:rPr lang="en-US" altLang="zh-CN" sz="2400" dirty="0">
                <a:latin typeface="Times New Roman" panose="02020603050405020304" pitchFamily="18" charset="0"/>
              </a:rPr>
              <a:t>v∈V</a:t>
            </a:r>
            <a:r>
              <a:rPr lang="en-US" altLang="zh-CN" sz="2400" baseline="-25000" dirty="0">
                <a:latin typeface="Times New Roman" panose="02020603050405020304" pitchFamily="18" charset="0"/>
              </a:rPr>
              <a:t>1</a:t>
            </a:r>
            <a:r>
              <a:rPr lang="zh-CN" altLang="en-US" sz="2400" dirty="0">
                <a:latin typeface="Times New Roman" panose="02020603050405020304" pitchFamily="18" charset="0"/>
              </a:rPr>
              <a:t>和</a:t>
            </a:r>
            <a:r>
              <a:rPr lang="en-US" altLang="zh-CN" sz="2400" dirty="0">
                <a:latin typeface="Times New Roman" panose="02020603050405020304" pitchFamily="18" charset="0"/>
              </a:rPr>
              <a:t>w∈V</a:t>
            </a:r>
            <a:r>
              <a:rPr lang="en-US" altLang="zh-CN" sz="2400" baseline="-25000" dirty="0">
                <a:latin typeface="Times New Roman" panose="02020603050405020304" pitchFamily="18" charset="0"/>
              </a:rPr>
              <a:t>1</a:t>
            </a:r>
            <a:r>
              <a:rPr lang="zh-CN" altLang="en-US" sz="2400" dirty="0">
                <a:latin typeface="Times New Roman" panose="02020603050405020304" pitchFamily="18" charset="0"/>
              </a:rPr>
              <a:t>。则图</a:t>
            </a:r>
            <a:r>
              <a:rPr lang="en-US" altLang="zh-CN" sz="2400" dirty="0">
                <a:latin typeface="Times New Roman" panose="02020603050405020304" pitchFamily="18" charset="0"/>
              </a:rPr>
              <a:t>G</a:t>
            </a:r>
            <a:r>
              <a:rPr lang="zh-CN" altLang="en-US" sz="2400" dirty="0">
                <a:latin typeface="Times New Roman" panose="02020603050405020304" pitchFamily="18" charset="0"/>
              </a:rPr>
              <a:t>有一棵包含 </a:t>
            </a:r>
            <a:r>
              <a:rPr lang="en-US" altLang="zh-CN" sz="2400" dirty="0">
                <a:latin typeface="Times New Roman" panose="02020603050405020304" pitchFamily="18" charset="0"/>
              </a:rPr>
              <a:t>T ∪{e} </a:t>
            </a:r>
            <a:r>
              <a:rPr lang="zh-CN" altLang="en-US" sz="2400" dirty="0">
                <a:latin typeface="Times New Roman" panose="02020603050405020304" pitchFamily="18" charset="0"/>
              </a:rPr>
              <a:t>的生成树，其价不大于包含</a:t>
            </a:r>
            <a:r>
              <a:rPr lang="en-US" altLang="zh-CN" sz="2400" dirty="0">
                <a:latin typeface="Times New Roman" panose="02020603050405020304" pitchFamily="18" charset="0"/>
              </a:rPr>
              <a:t>T</a:t>
            </a:r>
            <a:r>
              <a:rPr lang="zh-CN" altLang="en-US" sz="2400" dirty="0">
                <a:latin typeface="Times New Roman" panose="02020603050405020304" pitchFamily="18" charset="0"/>
              </a:rPr>
              <a:t>的任何生成树的价。</a:t>
            </a:r>
            <a:endParaRPr lang="zh-CN" altLang="en-US" sz="2400" dirty="0">
              <a:latin typeface="Times New Roman" panose="02020603050405020304" pitchFamily="18" charset="0"/>
            </a:endParaRPr>
          </a:p>
        </p:txBody>
      </p:sp>
      <p:sp>
        <p:nvSpPr>
          <p:cNvPr id="56326" name="Text Box 9"/>
          <p:cNvSpPr txBox="1"/>
          <p:nvPr/>
        </p:nvSpPr>
        <p:spPr>
          <a:xfrm>
            <a:off x="301625" y="4560888"/>
            <a:ext cx="8374063" cy="1425575"/>
          </a:xfrm>
          <a:prstGeom prst="rect">
            <a:avLst/>
          </a:prstGeom>
          <a:noFill/>
          <a:ln w="9525">
            <a:noFill/>
          </a:ln>
        </p:spPr>
        <p:txBody>
          <a:bodyPr lIns="90000" tIns="46800" rIns="90000" bIns="46800">
            <a:spAutoFit/>
          </a:bodyPr>
          <a:p>
            <a:pPr algn="just" eaLnBrk="1" hangingPunct="1">
              <a:lnSpc>
                <a:spcPct val="120000"/>
              </a:lnSpc>
            </a:pPr>
            <a:r>
              <a:rPr lang="en-US" altLang="zh-CN" sz="2400" dirty="0">
                <a:solidFill>
                  <a:srgbClr val="0000FF"/>
                </a:solidFill>
                <a:latin typeface="Times New Roman" panose="02020603050405020304" pitchFamily="18" charset="0"/>
              </a:rPr>
              <a:t>【</a:t>
            </a:r>
            <a:r>
              <a:rPr lang="zh-CN" altLang="en-US" sz="2400" dirty="0">
                <a:solidFill>
                  <a:srgbClr val="0000FF"/>
                </a:solidFill>
                <a:latin typeface="Times New Roman" panose="02020603050405020304" pitchFamily="18" charset="0"/>
              </a:rPr>
              <a:t>描述</a:t>
            </a:r>
            <a:r>
              <a:rPr lang="en-US" altLang="zh-CN" sz="2400" dirty="0">
                <a:solidFill>
                  <a:srgbClr val="0000FF"/>
                </a:solidFill>
                <a:latin typeface="Times New Roman" panose="02020603050405020304" pitchFamily="18" charset="0"/>
              </a:rPr>
              <a:t>2】</a:t>
            </a:r>
            <a:r>
              <a:rPr lang="zh-CN" altLang="en-US" sz="2400" dirty="0">
                <a:latin typeface="Times New Roman" panose="02020603050405020304" pitchFamily="18" charset="0"/>
              </a:rPr>
              <a:t>假设</a:t>
            </a:r>
            <a:r>
              <a:rPr lang="en-US" altLang="zh-CN" sz="2400" dirty="0">
                <a:latin typeface="Times New Roman" panose="02020603050405020304" pitchFamily="18" charset="0"/>
              </a:rPr>
              <a:t>N=( V, {E})</a:t>
            </a:r>
            <a:r>
              <a:rPr lang="zh-CN" altLang="en-US" sz="2400" dirty="0">
                <a:latin typeface="Times New Roman" panose="02020603050405020304" pitchFamily="18" charset="0"/>
              </a:rPr>
              <a:t>是一个连通网，</a:t>
            </a:r>
            <a:r>
              <a:rPr lang="en-US" altLang="zh-CN" sz="2400" dirty="0">
                <a:latin typeface="Times New Roman" panose="02020603050405020304" pitchFamily="18" charset="0"/>
              </a:rPr>
              <a:t>U</a:t>
            </a:r>
            <a:r>
              <a:rPr lang="zh-CN" altLang="en-US" sz="2400" dirty="0">
                <a:latin typeface="Times New Roman" panose="02020603050405020304" pitchFamily="18" charset="0"/>
              </a:rPr>
              <a:t>是顶点</a:t>
            </a:r>
            <a:r>
              <a:rPr lang="en-US" altLang="zh-CN" sz="2400" dirty="0">
                <a:latin typeface="Times New Roman" panose="02020603050405020304" pitchFamily="18" charset="0"/>
              </a:rPr>
              <a:t>V</a:t>
            </a:r>
            <a:r>
              <a:rPr lang="zh-CN" altLang="en-US" sz="2400" dirty="0">
                <a:latin typeface="Times New Roman" panose="02020603050405020304" pitchFamily="18" charset="0"/>
              </a:rPr>
              <a:t>的一个非空子集。若</a:t>
            </a:r>
            <a:r>
              <a:rPr lang="en-US" altLang="zh-CN" sz="2400" dirty="0">
                <a:latin typeface="Times New Roman" panose="02020603050405020304" pitchFamily="18" charset="0"/>
              </a:rPr>
              <a:t>(u, v)</a:t>
            </a:r>
            <a:r>
              <a:rPr lang="zh-CN" altLang="en-US" sz="2400" dirty="0">
                <a:latin typeface="Times New Roman" panose="02020603050405020304" pitchFamily="18" charset="0"/>
              </a:rPr>
              <a:t>是一条具有最小权值（代价）的边，其中</a:t>
            </a:r>
            <a:r>
              <a:rPr lang="en-US" altLang="zh-CN" sz="2400" dirty="0">
                <a:latin typeface="Times New Roman" panose="02020603050405020304" pitchFamily="18" charset="0"/>
              </a:rPr>
              <a:t>u ∈U, v ∈V-U, </a:t>
            </a:r>
            <a:r>
              <a:rPr lang="zh-CN" altLang="en-US" sz="2400" dirty="0">
                <a:latin typeface="Times New Roman" panose="02020603050405020304" pitchFamily="18" charset="0"/>
              </a:rPr>
              <a:t>则必存在一棵包含边</a:t>
            </a:r>
            <a:r>
              <a:rPr lang="en-US" altLang="zh-CN" sz="2400" dirty="0">
                <a:latin typeface="Times New Roman" panose="02020603050405020304" pitchFamily="18" charset="0"/>
              </a:rPr>
              <a:t>(u,v)</a:t>
            </a:r>
            <a:r>
              <a:rPr lang="zh-CN" altLang="en-US" sz="2400" dirty="0">
                <a:latin typeface="Times New Roman" panose="02020603050405020304" pitchFamily="18" charset="0"/>
              </a:rPr>
              <a:t>的最小生成树。</a:t>
            </a:r>
            <a:endParaRPr lang="zh-CN" altLang="en-US" sz="2400" dirty="0">
              <a:latin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8370" name="Group 21"/>
          <p:cNvGrpSpPr/>
          <p:nvPr/>
        </p:nvGrpSpPr>
        <p:grpSpPr>
          <a:xfrm>
            <a:off x="2339975" y="757238"/>
            <a:ext cx="4267200" cy="2743200"/>
            <a:chOff x="1872" y="336"/>
            <a:chExt cx="2688" cy="1728"/>
          </a:xfrm>
        </p:grpSpPr>
        <p:sp>
          <p:nvSpPr>
            <p:cNvPr id="58373" name="Oval 2"/>
            <p:cNvSpPr/>
            <p:nvPr/>
          </p:nvSpPr>
          <p:spPr>
            <a:xfrm>
              <a:off x="1872" y="624"/>
              <a:ext cx="624" cy="1440"/>
            </a:xfrm>
            <a:prstGeom prst="ellipse">
              <a:avLst/>
            </a:prstGeom>
            <a:noFill/>
            <a:ln w="28575" cap="flat" cmpd="sng">
              <a:solidFill>
                <a:schemeClr val="tx1"/>
              </a:solidFill>
              <a:prstDash val="solid"/>
              <a:headEnd type="none" w="med" len="med"/>
              <a:tailEnd type="none" w="med" len="med"/>
            </a:ln>
          </p:spPr>
          <p:txBody>
            <a:bodyPr wrap="none" lIns="90000" tIns="46800" rIns="90000" bIns="46800" anchor="ctr" anchorCtr="0">
              <a:spAutoFit/>
            </a:bodyPr>
            <a:p>
              <a:pPr eaLnBrk="1" hangingPunct="1"/>
              <a:endParaRPr lang="zh-CN" altLang="en-US" dirty="0">
                <a:latin typeface="Times New Roman" panose="02020603050405020304" pitchFamily="18" charset="0"/>
              </a:endParaRPr>
            </a:p>
          </p:txBody>
        </p:sp>
        <p:sp>
          <p:nvSpPr>
            <p:cNvPr id="58374" name="Oval 3"/>
            <p:cNvSpPr/>
            <p:nvPr/>
          </p:nvSpPr>
          <p:spPr>
            <a:xfrm>
              <a:off x="3936" y="624"/>
              <a:ext cx="624" cy="1440"/>
            </a:xfrm>
            <a:prstGeom prst="ellipse">
              <a:avLst/>
            </a:prstGeom>
            <a:noFill/>
            <a:ln w="28575" cap="flat" cmpd="sng">
              <a:solidFill>
                <a:schemeClr val="tx1"/>
              </a:solidFill>
              <a:prstDash val="solid"/>
              <a:headEnd type="none" w="med" len="med"/>
              <a:tailEnd type="none" w="med" len="med"/>
            </a:ln>
          </p:spPr>
          <p:txBody>
            <a:bodyPr wrap="none" lIns="90000" tIns="46800" rIns="90000" bIns="46800" anchor="ctr" anchorCtr="0">
              <a:spAutoFit/>
            </a:bodyPr>
            <a:p>
              <a:pPr eaLnBrk="1" hangingPunct="1"/>
              <a:endParaRPr lang="zh-CN" altLang="en-US" dirty="0">
                <a:latin typeface="Times New Roman" panose="02020603050405020304" pitchFamily="18" charset="0"/>
              </a:endParaRPr>
            </a:p>
          </p:txBody>
        </p:sp>
        <p:sp>
          <p:nvSpPr>
            <p:cNvPr id="58375" name="Text Box 4"/>
            <p:cNvSpPr txBox="1"/>
            <p:nvPr/>
          </p:nvSpPr>
          <p:spPr>
            <a:xfrm>
              <a:off x="2040" y="336"/>
              <a:ext cx="253" cy="288"/>
            </a:xfrm>
            <a:prstGeom prst="rect">
              <a:avLst/>
            </a:prstGeom>
            <a:noFill/>
            <a:ln w="28575">
              <a:noFill/>
            </a:ln>
          </p:spPr>
          <p:txBody>
            <a:bodyPr wrap="none" lIns="90000" tIns="46800" rIns="90000" bIns="46800">
              <a:spAutoFit/>
            </a:bodyPr>
            <a:p>
              <a:pPr eaLnBrk="1" hangingPunct="1"/>
              <a:r>
                <a:rPr lang="en-US" altLang="zh-CN" sz="2400" dirty="0">
                  <a:latin typeface="Times New Roman" panose="02020603050405020304" pitchFamily="18" charset="0"/>
                </a:rPr>
                <a:t>U</a:t>
              </a:r>
              <a:endParaRPr lang="en-US" altLang="zh-CN" sz="2400" dirty="0">
                <a:latin typeface="Times New Roman" panose="02020603050405020304" pitchFamily="18" charset="0"/>
              </a:endParaRPr>
            </a:p>
          </p:txBody>
        </p:sp>
        <p:sp>
          <p:nvSpPr>
            <p:cNvPr id="58376" name="Text Box 5"/>
            <p:cNvSpPr txBox="1"/>
            <p:nvPr/>
          </p:nvSpPr>
          <p:spPr>
            <a:xfrm>
              <a:off x="3951" y="336"/>
              <a:ext cx="584" cy="288"/>
            </a:xfrm>
            <a:prstGeom prst="rect">
              <a:avLst/>
            </a:prstGeom>
            <a:noFill/>
            <a:ln w="28575">
              <a:noFill/>
            </a:ln>
          </p:spPr>
          <p:txBody>
            <a:bodyPr wrap="none" lIns="90000" tIns="46800" rIns="90000" bIns="46800">
              <a:spAutoFit/>
            </a:bodyPr>
            <a:p>
              <a:pPr eaLnBrk="1" hangingPunct="1"/>
              <a:r>
                <a:rPr lang="en-US" altLang="zh-CN" sz="2400" dirty="0">
                  <a:latin typeface="Times New Roman" panose="02020603050405020304" pitchFamily="18" charset="0"/>
                </a:rPr>
                <a:t>V</a:t>
              </a:r>
              <a:r>
                <a:rPr lang="zh-CN" altLang="en-US" sz="2400" dirty="0">
                  <a:latin typeface="Times New Roman" panose="02020603050405020304" pitchFamily="18" charset="0"/>
                </a:rPr>
                <a:t>－</a:t>
              </a:r>
              <a:r>
                <a:rPr lang="en-US" altLang="zh-CN" sz="2400" dirty="0">
                  <a:latin typeface="Times New Roman" panose="02020603050405020304" pitchFamily="18" charset="0"/>
                </a:rPr>
                <a:t>U</a:t>
              </a:r>
              <a:endParaRPr lang="en-US" altLang="zh-CN" sz="2400" dirty="0">
                <a:latin typeface="Times New Roman" panose="02020603050405020304" pitchFamily="18" charset="0"/>
              </a:endParaRPr>
            </a:p>
          </p:txBody>
        </p:sp>
        <p:sp>
          <p:nvSpPr>
            <p:cNvPr id="58377" name="Text Box 6"/>
            <p:cNvSpPr txBox="1"/>
            <p:nvPr/>
          </p:nvSpPr>
          <p:spPr>
            <a:xfrm>
              <a:off x="2064" y="842"/>
              <a:ext cx="221" cy="288"/>
            </a:xfrm>
            <a:prstGeom prst="rect">
              <a:avLst/>
            </a:prstGeom>
            <a:noFill/>
            <a:ln w="28575">
              <a:noFill/>
            </a:ln>
          </p:spPr>
          <p:txBody>
            <a:bodyPr wrap="none" lIns="90000" tIns="46800" rIns="90000" bIns="46800">
              <a:spAutoFit/>
            </a:bodyPr>
            <a:p>
              <a:pPr eaLnBrk="1" hangingPunct="1"/>
              <a:r>
                <a:rPr lang="en-US" altLang="zh-CN" sz="2400" dirty="0">
                  <a:latin typeface="Times New Roman" panose="02020603050405020304" pitchFamily="18" charset="0"/>
                </a:rPr>
                <a:t>u</a:t>
              </a:r>
              <a:endParaRPr lang="en-US" altLang="zh-CN" sz="2400" dirty="0">
                <a:latin typeface="Times New Roman" panose="02020603050405020304" pitchFamily="18" charset="0"/>
              </a:endParaRPr>
            </a:p>
          </p:txBody>
        </p:sp>
        <p:sp>
          <p:nvSpPr>
            <p:cNvPr id="58378" name="Text Box 7"/>
            <p:cNvSpPr txBox="1"/>
            <p:nvPr/>
          </p:nvSpPr>
          <p:spPr>
            <a:xfrm>
              <a:off x="4119" y="842"/>
              <a:ext cx="210" cy="288"/>
            </a:xfrm>
            <a:prstGeom prst="rect">
              <a:avLst/>
            </a:prstGeom>
            <a:noFill/>
            <a:ln w="28575">
              <a:noFill/>
            </a:ln>
          </p:spPr>
          <p:txBody>
            <a:bodyPr wrap="none" lIns="90000" tIns="46800" rIns="90000" bIns="46800">
              <a:spAutoFit/>
            </a:bodyPr>
            <a:p>
              <a:pPr eaLnBrk="1" hangingPunct="1"/>
              <a:r>
                <a:rPr lang="en-US" altLang="zh-CN" sz="2400" dirty="0">
                  <a:latin typeface="Times New Roman" panose="02020603050405020304" pitchFamily="18" charset="0"/>
                </a:rPr>
                <a:t>v</a:t>
              </a:r>
              <a:endParaRPr lang="en-US" altLang="zh-CN" sz="2400" dirty="0">
                <a:latin typeface="Times New Roman" panose="02020603050405020304" pitchFamily="18" charset="0"/>
              </a:endParaRPr>
            </a:p>
          </p:txBody>
        </p:sp>
        <p:sp>
          <p:nvSpPr>
            <p:cNvPr id="58379" name="Text Box 8"/>
            <p:cNvSpPr txBox="1"/>
            <p:nvPr/>
          </p:nvSpPr>
          <p:spPr>
            <a:xfrm>
              <a:off x="2078" y="1536"/>
              <a:ext cx="285" cy="288"/>
            </a:xfrm>
            <a:prstGeom prst="rect">
              <a:avLst/>
            </a:prstGeom>
            <a:noFill/>
            <a:ln w="28575">
              <a:noFill/>
            </a:ln>
          </p:spPr>
          <p:txBody>
            <a:bodyPr wrap="none" lIns="90000" tIns="46800" rIns="90000" bIns="46800">
              <a:spAutoFit/>
            </a:bodyPr>
            <a:p>
              <a:pPr eaLnBrk="1" hangingPunct="1"/>
              <a:r>
                <a:rPr lang="en-US" altLang="zh-CN" sz="2400" dirty="0">
                  <a:latin typeface="Times New Roman" panose="02020603050405020304" pitchFamily="18" charset="0"/>
                </a:rPr>
                <a:t>u’</a:t>
              </a:r>
              <a:endParaRPr lang="en-US" altLang="zh-CN" sz="2400" dirty="0">
                <a:latin typeface="Times New Roman" panose="02020603050405020304" pitchFamily="18" charset="0"/>
              </a:endParaRPr>
            </a:p>
          </p:txBody>
        </p:sp>
        <p:sp>
          <p:nvSpPr>
            <p:cNvPr id="58380" name="Text Box 9"/>
            <p:cNvSpPr txBox="1"/>
            <p:nvPr/>
          </p:nvSpPr>
          <p:spPr>
            <a:xfrm>
              <a:off x="4142" y="1584"/>
              <a:ext cx="274" cy="288"/>
            </a:xfrm>
            <a:prstGeom prst="rect">
              <a:avLst/>
            </a:prstGeom>
            <a:noFill/>
            <a:ln w="28575">
              <a:noFill/>
            </a:ln>
          </p:spPr>
          <p:txBody>
            <a:bodyPr wrap="none" lIns="90000" tIns="46800" rIns="90000" bIns="46800">
              <a:spAutoFit/>
            </a:bodyPr>
            <a:p>
              <a:pPr eaLnBrk="1" hangingPunct="1"/>
              <a:r>
                <a:rPr lang="en-US" altLang="zh-CN" sz="2400" dirty="0">
                  <a:latin typeface="Times New Roman" panose="02020603050405020304" pitchFamily="18" charset="0"/>
                </a:rPr>
                <a:t>v’</a:t>
              </a:r>
              <a:endParaRPr lang="en-US" altLang="zh-CN" sz="2400" dirty="0">
                <a:latin typeface="Times New Roman" panose="02020603050405020304" pitchFamily="18" charset="0"/>
              </a:endParaRPr>
            </a:p>
          </p:txBody>
        </p:sp>
        <p:sp>
          <p:nvSpPr>
            <p:cNvPr id="58381" name="Freeform 10"/>
            <p:cNvSpPr/>
            <p:nvPr/>
          </p:nvSpPr>
          <p:spPr>
            <a:xfrm>
              <a:off x="2160" y="768"/>
              <a:ext cx="2064" cy="336"/>
            </a:xfrm>
            <a:custGeom>
              <a:avLst/>
              <a:gdLst/>
              <a:ahLst/>
              <a:cxnLst>
                <a:cxn ang="0">
                  <a:pos x="0" y="336"/>
                </a:cxn>
                <a:cxn ang="0">
                  <a:pos x="1104" y="0"/>
                </a:cxn>
                <a:cxn ang="0">
                  <a:pos x="2064" y="336"/>
                </a:cxn>
              </a:cxnLst>
              <a:pathLst>
                <a:path w="2064" h="336">
                  <a:moveTo>
                    <a:pt x="0" y="336"/>
                  </a:moveTo>
                  <a:cubicBezTo>
                    <a:pt x="380" y="168"/>
                    <a:pt x="760" y="0"/>
                    <a:pt x="1104" y="0"/>
                  </a:cubicBezTo>
                  <a:cubicBezTo>
                    <a:pt x="1448" y="0"/>
                    <a:pt x="1756" y="168"/>
                    <a:pt x="2064" y="336"/>
                  </a:cubicBezTo>
                </a:path>
              </a:pathLst>
            </a:custGeom>
            <a:noFill/>
            <a:ln w="28575" cap="flat" cmpd="sng">
              <a:solidFill>
                <a:schemeClr val="tx1">
                  <a:alpha val="100000"/>
                </a:schemeClr>
              </a:solidFill>
              <a:prstDash val="sysDot"/>
              <a:round/>
              <a:headEnd type="none" w="med" len="med"/>
              <a:tailEnd type="none" w="med" len="med"/>
            </a:ln>
          </p:spPr>
          <p:txBody>
            <a:bodyPr/>
            <a:p>
              <a:endParaRPr lang="zh-CN" altLang="en-US"/>
            </a:p>
          </p:txBody>
        </p:sp>
        <p:sp>
          <p:nvSpPr>
            <p:cNvPr id="58382" name="Freeform 11"/>
            <p:cNvSpPr/>
            <p:nvPr/>
          </p:nvSpPr>
          <p:spPr>
            <a:xfrm flipV="1">
              <a:off x="2160" y="1536"/>
              <a:ext cx="2064" cy="336"/>
            </a:xfrm>
            <a:custGeom>
              <a:avLst/>
              <a:gdLst/>
              <a:ahLst/>
              <a:cxnLst>
                <a:cxn ang="0">
                  <a:pos x="0" y="336"/>
                </a:cxn>
                <a:cxn ang="0">
                  <a:pos x="1104" y="0"/>
                </a:cxn>
                <a:cxn ang="0">
                  <a:pos x="2064" y="336"/>
                </a:cxn>
              </a:cxnLst>
              <a:pathLst>
                <a:path w="2064" h="336">
                  <a:moveTo>
                    <a:pt x="0" y="336"/>
                  </a:moveTo>
                  <a:cubicBezTo>
                    <a:pt x="380" y="168"/>
                    <a:pt x="760" y="0"/>
                    <a:pt x="1104" y="0"/>
                  </a:cubicBezTo>
                  <a:cubicBezTo>
                    <a:pt x="1448" y="0"/>
                    <a:pt x="1756" y="168"/>
                    <a:pt x="2064" y="336"/>
                  </a:cubicBezTo>
                </a:path>
              </a:pathLst>
            </a:custGeom>
            <a:noFill/>
            <a:ln w="28575" cap="flat" cmpd="sng">
              <a:solidFill>
                <a:schemeClr val="tx1">
                  <a:alpha val="100000"/>
                </a:schemeClr>
              </a:solidFill>
              <a:prstDash val="sysDot"/>
              <a:round/>
              <a:headEnd type="none" w="med" len="med"/>
              <a:tailEnd type="none" w="med" len="med"/>
            </a:ln>
          </p:spPr>
          <p:txBody>
            <a:bodyPr/>
            <a:p>
              <a:endParaRPr lang="zh-CN" altLang="en-US"/>
            </a:p>
          </p:txBody>
        </p:sp>
        <p:sp>
          <p:nvSpPr>
            <p:cNvPr id="58383" name="Freeform 16"/>
            <p:cNvSpPr/>
            <p:nvPr/>
          </p:nvSpPr>
          <p:spPr>
            <a:xfrm>
              <a:off x="2160" y="1104"/>
              <a:ext cx="48" cy="432"/>
            </a:xfrm>
            <a:custGeom>
              <a:avLst/>
              <a:gdLst/>
              <a:ahLst/>
              <a:cxnLst>
                <a:cxn ang="0">
                  <a:pos x="0" y="0"/>
                </a:cxn>
                <a:cxn ang="0">
                  <a:pos x="48" y="48"/>
                </a:cxn>
                <a:cxn ang="0">
                  <a:pos x="0" y="96"/>
                </a:cxn>
                <a:cxn ang="0">
                  <a:pos x="48" y="96"/>
                </a:cxn>
                <a:cxn ang="0">
                  <a:pos x="0" y="144"/>
                </a:cxn>
                <a:cxn ang="0">
                  <a:pos x="48" y="192"/>
                </a:cxn>
                <a:cxn ang="0">
                  <a:pos x="0" y="240"/>
                </a:cxn>
                <a:cxn ang="0">
                  <a:pos x="48" y="288"/>
                </a:cxn>
                <a:cxn ang="0">
                  <a:pos x="0" y="336"/>
                </a:cxn>
                <a:cxn ang="0">
                  <a:pos x="48" y="384"/>
                </a:cxn>
                <a:cxn ang="0">
                  <a:pos x="0" y="432"/>
                </a:cxn>
              </a:cxnLst>
              <a:pathLst>
                <a:path w="48" h="432">
                  <a:moveTo>
                    <a:pt x="0" y="0"/>
                  </a:moveTo>
                  <a:cubicBezTo>
                    <a:pt x="24" y="16"/>
                    <a:pt x="48" y="32"/>
                    <a:pt x="48" y="48"/>
                  </a:cubicBezTo>
                  <a:cubicBezTo>
                    <a:pt x="48" y="64"/>
                    <a:pt x="0" y="88"/>
                    <a:pt x="0" y="96"/>
                  </a:cubicBezTo>
                  <a:cubicBezTo>
                    <a:pt x="0" y="104"/>
                    <a:pt x="48" y="88"/>
                    <a:pt x="48" y="96"/>
                  </a:cubicBezTo>
                  <a:cubicBezTo>
                    <a:pt x="48" y="104"/>
                    <a:pt x="0" y="128"/>
                    <a:pt x="0" y="144"/>
                  </a:cubicBezTo>
                  <a:cubicBezTo>
                    <a:pt x="0" y="160"/>
                    <a:pt x="48" y="176"/>
                    <a:pt x="48" y="192"/>
                  </a:cubicBezTo>
                  <a:cubicBezTo>
                    <a:pt x="48" y="208"/>
                    <a:pt x="0" y="224"/>
                    <a:pt x="0" y="240"/>
                  </a:cubicBezTo>
                  <a:cubicBezTo>
                    <a:pt x="0" y="256"/>
                    <a:pt x="48" y="272"/>
                    <a:pt x="48" y="288"/>
                  </a:cubicBezTo>
                  <a:cubicBezTo>
                    <a:pt x="48" y="304"/>
                    <a:pt x="0" y="320"/>
                    <a:pt x="0" y="336"/>
                  </a:cubicBezTo>
                  <a:cubicBezTo>
                    <a:pt x="0" y="352"/>
                    <a:pt x="48" y="368"/>
                    <a:pt x="48" y="384"/>
                  </a:cubicBezTo>
                  <a:cubicBezTo>
                    <a:pt x="48" y="400"/>
                    <a:pt x="24" y="416"/>
                    <a:pt x="0" y="432"/>
                  </a:cubicBezTo>
                </a:path>
              </a:pathLst>
            </a:custGeom>
            <a:noFill/>
            <a:ln w="28575" cap="flat" cmpd="sng">
              <a:solidFill>
                <a:schemeClr val="tx1">
                  <a:alpha val="100000"/>
                </a:schemeClr>
              </a:solidFill>
              <a:prstDash val="solid"/>
              <a:round/>
              <a:headEnd type="none" w="med" len="med"/>
              <a:tailEnd type="none" w="med" len="med"/>
            </a:ln>
          </p:spPr>
          <p:txBody>
            <a:bodyPr/>
            <a:p>
              <a:endParaRPr lang="zh-CN" altLang="en-US"/>
            </a:p>
          </p:txBody>
        </p:sp>
        <p:sp>
          <p:nvSpPr>
            <p:cNvPr id="58384" name="Freeform 17"/>
            <p:cNvSpPr/>
            <p:nvPr/>
          </p:nvSpPr>
          <p:spPr>
            <a:xfrm flipH="1">
              <a:off x="4168" y="1104"/>
              <a:ext cx="48" cy="432"/>
            </a:xfrm>
            <a:custGeom>
              <a:avLst/>
              <a:gdLst/>
              <a:ahLst/>
              <a:cxnLst>
                <a:cxn ang="0">
                  <a:pos x="0" y="0"/>
                </a:cxn>
                <a:cxn ang="0">
                  <a:pos x="48" y="48"/>
                </a:cxn>
                <a:cxn ang="0">
                  <a:pos x="0" y="96"/>
                </a:cxn>
                <a:cxn ang="0">
                  <a:pos x="48" y="96"/>
                </a:cxn>
                <a:cxn ang="0">
                  <a:pos x="0" y="144"/>
                </a:cxn>
                <a:cxn ang="0">
                  <a:pos x="48" y="192"/>
                </a:cxn>
                <a:cxn ang="0">
                  <a:pos x="0" y="240"/>
                </a:cxn>
                <a:cxn ang="0">
                  <a:pos x="48" y="288"/>
                </a:cxn>
                <a:cxn ang="0">
                  <a:pos x="0" y="336"/>
                </a:cxn>
                <a:cxn ang="0">
                  <a:pos x="48" y="384"/>
                </a:cxn>
                <a:cxn ang="0">
                  <a:pos x="0" y="432"/>
                </a:cxn>
              </a:cxnLst>
              <a:pathLst>
                <a:path w="48" h="432">
                  <a:moveTo>
                    <a:pt x="0" y="0"/>
                  </a:moveTo>
                  <a:cubicBezTo>
                    <a:pt x="24" y="16"/>
                    <a:pt x="48" y="32"/>
                    <a:pt x="48" y="48"/>
                  </a:cubicBezTo>
                  <a:cubicBezTo>
                    <a:pt x="48" y="64"/>
                    <a:pt x="0" y="88"/>
                    <a:pt x="0" y="96"/>
                  </a:cubicBezTo>
                  <a:cubicBezTo>
                    <a:pt x="0" y="104"/>
                    <a:pt x="48" y="88"/>
                    <a:pt x="48" y="96"/>
                  </a:cubicBezTo>
                  <a:cubicBezTo>
                    <a:pt x="48" y="104"/>
                    <a:pt x="0" y="128"/>
                    <a:pt x="0" y="144"/>
                  </a:cubicBezTo>
                  <a:cubicBezTo>
                    <a:pt x="0" y="160"/>
                    <a:pt x="48" y="176"/>
                    <a:pt x="48" y="192"/>
                  </a:cubicBezTo>
                  <a:cubicBezTo>
                    <a:pt x="48" y="208"/>
                    <a:pt x="0" y="224"/>
                    <a:pt x="0" y="240"/>
                  </a:cubicBezTo>
                  <a:cubicBezTo>
                    <a:pt x="0" y="256"/>
                    <a:pt x="48" y="272"/>
                    <a:pt x="48" y="288"/>
                  </a:cubicBezTo>
                  <a:cubicBezTo>
                    <a:pt x="48" y="304"/>
                    <a:pt x="0" y="320"/>
                    <a:pt x="0" y="336"/>
                  </a:cubicBezTo>
                  <a:cubicBezTo>
                    <a:pt x="0" y="352"/>
                    <a:pt x="48" y="368"/>
                    <a:pt x="48" y="384"/>
                  </a:cubicBezTo>
                  <a:cubicBezTo>
                    <a:pt x="48" y="400"/>
                    <a:pt x="24" y="416"/>
                    <a:pt x="0" y="432"/>
                  </a:cubicBezTo>
                </a:path>
              </a:pathLst>
            </a:custGeom>
            <a:noFill/>
            <a:ln w="28575" cap="flat" cmpd="sng">
              <a:solidFill>
                <a:schemeClr val="tx1">
                  <a:alpha val="100000"/>
                </a:schemeClr>
              </a:solidFill>
              <a:prstDash val="solid"/>
              <a:round/>
              <a:headEnd type="none" w="med" len="med"/>
              <a:tailEnd type="none" w="med" len="med"/>
            </a:ln>
          </p:spPr>
          <p:txBody>
            <a:bodyPr/>
            <a:p>
              <a:endParaRPr lang="zh-CN" altLang="en-US"/>
            </a:p>
          </p:txBody>
        </p:sp>
      </p:grpSp>
      <p:sp>
        <p:nvSpPr>
          <p:cNvPr id="58371" name="Text Box 18"/>
          <p:cNvSpPr txBox="1"/>
          <p:nvPr/>
        </p:nvSpPr>
        <p:spPr>
          <a:xfrm>
            <a:off x="647700" y="1081088"/>
            <a:ext cx="1419225" cy="833437"/>
          </a:xfrm>
          <a:prstGeom prst="rect">
            <a:avLst/>
          </a:prstGeom>
          <a:noFill/>
          <a:ln w="9525">
            <a:noFill/>
          </a:ln>
        </p:spPr>
        <p:txBody>
          <a:bodyPr wrap="none" lIns="90000" tIns="46800" rIns="90000" bIns="46800">
            <a:spAutoFit/>
          </a:bodyPr>
          <a:p>
            <a:pPr algn="ctr" eaLnBrk="1" hangingPunct="1"/>
            <a:r>
              <a:rPr lang="en-US" altLang="zh-CN" sz="2400" dirty="0">
                <a:solidFill>
                  <a:srgbClr val="0000FF"/>
                </a:solidFill>
                <a:latin typeface="Times New Roman" panose="02020603050405020304" pitchFamily="18" charset="0"/>
              </a:rPr>
              <a:t>MST</a:t>
            </a:r>
            <a:endParaRPr lang="en-US" altLang="zh-CN" sz="2400" dirty="0">
              <a:solidFill>
                <a:srgbClr val="0000FF"/>
              </a:solidFill>
              <a:latin typeface="Times New Roman" panose="02020603050405020304" pitchFamily="18" charset="0"/>
            </a:endParaRPr>
          </a:p>
          <a:p>
            <a:pPr algn="ctr" eaLnBrk="1" hangingPunct="1"/>
            <a:r>
              <a:rPr lang="zh-CN" altLang="en-US" sz="2400" dirty="0">
                <a:solidFill>
                  <a:srgbClr val="0000FF"/>
                </a:solidFill>
                <a:latin typeface="Times New Roman" panose="02020603050405020304" pitchFamily="18" charset="0"/>
              </a:rPr>
              <a:t>性质证明</a:t>
            </a:r>
            <a:endParaRPr lang="zh-CN" altLang="en-US" sz="2400" dirty="0">
              <a:solidFill>
                <a:srgbClr val="0000FF"/>
              </a:solidFill>
              <a:latin typeface="Times New Roman" panose="02020603050405020304" pitchFamily="18" charset="0"/>
            </a:endParaRPr>
          </a:p>
        </p:txBody>
      </p:sp>
      <p:sp>
        <p:nvSpPr>
          <p:cNvPr id="63508" name="Text Box 20"/>
          <p:cNvSpPr txBox="1"/>
          <p:nvPr/>
        </p:nvSpPr>
        <p:spPr>
          <a:xfrm>
            <a:off x="179388" y="3771900"/>
            <a:ext cx="8556625" cy="2679700"/>
          </a:xfrm>
          <a:prstGeom prst="rect">
            <a:avLst/>
          </a:prstGeom>
          <a:noFill/>
          <a:ln w="9525">
            <a:noFill/>
          </a:ln>
        </p:spPr>
        <p:txBody>
          <a:bodyPr lIns="90000" tIns="46800" rIns="90000" bIns="46800">
            <a:spAutoFit/>
          </a:bodyPr>
          <a:p>
            <a:pPr algn="just" eaLnBrk="1" hangingPunct="1"/>
            <a:r>
              <a:rPr lang="zh-CN" altLang="en-US" sz="2400" dirty="0">
                <a:latin typeface="Times New Roman" panose="02020603050405020304" pitchFamily="18" charset="0"/>
              </a:rPr>
              <a:t>假设网</a:t>
            </a:r>
            <a:r>
              <a:rPr lang="en-US" altLang="zh-CN" sz="2400" dirty="0">
                <a:latin typeface="Times New Roman" panose="02020603050405020304" pitchFamily="18" charset="0"/>
              </a:rPr>
              <a:t>N</a:t>
            </a:r>
            <a:r>
              <a:rPr lang="zh-CN" altLang="en-US" sz="2400" dirty="0">
                <a:latin typeface="Times New Roman" panose="02020603050405020304" pitchFamily="18" charset="0"/>
              </a:rPr>
              <a:t>的任何一棵最小生成树都不包含</a:t>
            </a:r>
            <a:r>
              <a:rPr lang="en-US" altLang="zh-CN" sz="2400" dirty="0">
                <a:latin typeface="Times New Roman" panose="02020603050405020304" pitchFamily="18" charset="0"/>
              </a:rPr>
              <a:t>(</a:t>
            </a:r>
            <a:r>
              <a:rPr lang="en-US" altLang="zh-CN" sz="2400" i="1" dirty="0">
                <a:latin typeface="Times New Roman" panose="02020603050405020304" pitchFamily="18" charset="0"/>
              </a:rPr>
              <a:t>u,v</a:t>
            </a:r>
            <a:r>
              <a:rPr lang="en-US" altLang="zh-CN" sz="2400" dirty="0">
                <a:latin typeface="Times New Roman" panose="02020603050405020304" pitchFamily="18" charset="0"/>
              </a:rPr>
              <a:t>)</a:t>
            </a:r>
            <a:r>
              <a:rPr lang="en-US" altLang="zh-CN" sz="2400" baseline="-25000" dirty="0">
                <a:latin typeface="Times New Roman" panose="02020603050405020304" pitchFamily="18" charset="0"/>
              </a:rPr>
              <a:t>min</a:t>
            </a:r>
            <a:r>
              <a:rPr lang="zh-CN" altLang="en-US" sz="2400" dirty="0">
                <a:latin typeface="Times New Roman" panose="02020603050405020304" pitchFamily="18" charset="0"/>
              </a:rPr>
              <a:t>，设 </a:t>
            </a:r>
            <a:r>
              <a:rPr lang="en-US" altLang="zh-CN" sz="2400" i="1" dirty="0">
                <a:latin typeface="Times New Roman" panose="02020603050405020304" pitchFamily="18" charset="0"/>
              </a:rPr>
              <a:t>T </a:t>
            </a:r>
            <a:r>
              <a:rPr lang="zh-CN" altLang="en-US" sz="2400" dirty="0">
                <a:latin typeface="Times New Roman" panose="02020603050405020304" pitchFamily="18" charset="0"/>
              </a:rPr>
              <a:t>是连通网上的一棵</a:t>
            </a:r>
            <a:r>
              <a:rPr lang="zh-CN" altLang="en-US" sz="2400" dirty="0">
                <a:solidFill>
                  <a:srgbClr val="0000FF"/>
                </a:solidFill>
                <a:latin typeface="Times New Roman" panose="02020603050405020304" pitchFamily="18" charset="0"/>
              </a:rPr>
              <a:t>最小生成树</a:t>
            </a:r>
            <a:r>
              <a:rPr lang="zh-CN" altLang="en-US" sz="2400" dirty="0">
                <a:latin typeface="Times New Roman" panose="02020603050405020304" pitchFamily="18" charset="0"/>
              </a:rPr>
              <a:t>，当将边</a:t>
            </a:r>
            <a:r>
              <a:rPr lang="en-US" altLang="zh-CN" sz="2400" dirty="0">
                <a:latin typeface="Times New Roman" panose="02020603050405020304" pitchFamily="18" charset="0"/>
              </a:rPr>
              <a:t>(</a:t>
            </a:r>
            <a:r>
              <a:rPr lang="en-US" altLang="zh-CN" sz="2400" i="1" dirty="0">
                <a:latin typeface="Times New Roman" panose="02020603050405020304" pitchFamily="18" charset="0"/>
              </a:rPr>
              <a:t>u,v</a:t>
            </a:r>
            <a:r>
              <a:rPr lang="en-US" altLang="zh-CN" sz="2400" dirty="0">
                <a:latin typeface="Times New Roman" panose="02020603050405020304" pitchFamily="18" charset="0"/>
              </a:rPr>
              <a:t>)</a:t>
            </a:r>
            <a:r>
              <a:rPr lang="en-US" altLang="zh-CN" sz="2400" baseline="-25000" dirty="0">
                <a:latin typeface="Times New Roman" panose="02020603050405020304" pitchFamily="18" charset="0"/>
              </a:rPr>
              <a:t> min</a:t>
            </a:r>
            <a:r>
              <a:rPr lang="zh-CN" altLang="en-US" sz="2400" dirty="0">
                <a:latin typeface="Times New Roman" panose="02020603050405020304" pitchFamily="18" charset="0"/>
              </a:rPr>
              <a:t>加入到 </a:t>
            </a:r>
            <a:r>
              <a:rPr lang="en-US" altLang="zh-CN" sz="2400" i="1" dirty="0">
                <a:latin typeface="Times New Roman" panose="02020603050405020304" pitchFamily="18" charset="0"/>
              </a:rPr>
              <a:t>T</a:t>
            </a:r>
            <a:r>
              <a:rPr lang="zh-CN" altLang="en-US" sz="2400" dirty="0">
                <a:latin typeface="Times New Roman" panose="02020603050405020304" pitchFamily="18" charset="0"/>
              </a:rPr>
              <a:t>中时，由生成树的定义，</a:t>
            </a:r>
            <a:r>
              <a:rPr lang="en-US" altLang="zh-CN" sz="2400" i="1" dirty="0">
                <a:latin typeface="Times New Roman" panose="02020603050405020304" pitchFamily="18" charset="0"/>
              </a:rPr>
              <a:t>T </a:t>
            </a:r>
            <a:r>
              <a:rPr lang="zh-CN" altLang="en-US" sz="2400" dirty="0">
                <a:latin typeface="Times New Roman" panose="02020603050405020304" pitchFamily="18" charset="0"/>
              </a:rPr>
              <a:t>中必包含一条</a:t>
            </a:r>
            <a:r>
              <a:rPr lang="en-US" altLang="zh-CN" sz="2400" dirty="0">
                <a:latin typeface="Times New Roman" panose="02020603050405020304" pitchFamily="18" charset="0"/>
              </a:rPr>
              <a:t>(</a:t>
            </a:r>
            <a:r>
              <a:rPr lang="en-US" altLang="zh-CN" sz="2400" i="1" dirty="0">
                <a:latin typeface="Times New Roman" panose="02020603050405020304" pitchFamily="18" charset="0"/>
              </a:rPr>
              <a:t>u,v</a:t>
            </a:r>
            <a:r>
              <a:rPr lang="en-US" altLang="zh-CN" sz="2400" dirty="0">
                <a:latin typeface="Times New Roman" panose="02020603050405020304" pitchFamily="18" charset="0"/>
              </a:rPr>
              <a:t>)</a:t>
            </a:r>
            <a:r>
              <a:rPr lang="en-US" altLang="zh-CN" sz="2400" baseline="-25000" dirty="0">
                <a:latin typeface="Times New Roman" panose="02020603050405020304" pitchFamily="18" charset="0"/>
              </a:rPr>
              <a:t> min</a:t>
            </a:r>
            <a:r>
              <a:rPr lang="zh-CN" altLang="en-US" sz="2400" dirty="0">
                <a:latin typeface="Times New Roman" panose="02020603050405020304" pitchFamily="18" charset="0"/>
              </a:rPr>
              <a:t>的</a:t>
            </a:r>
            <a:r>
              <a:rPr lang="zh-CN" altLang="en-US" sz="2400" dirty="0">
                <a:solidFill>
                  <a:srgbClr val="0000FF"/>
                </a:solidFill>
                <a:latin typeface="Times New Roman" panose="02020603050405020304" pitchFamily="18" charset="0"/>
              </a:rPr>
              <a:t>回路</a:t>
            </a:r>
            <a:r>
              <a:rPr lang="zh-CN" altLang="en-US" sz="2400" dirty="0">
                <a:latin typeface="Times New Roman" panose="02020603050405020304" pitchFamily="18" charset="0"/>
              </a:rPr>
              <a:t>。另一方面，由于 </a:t>
            </a:r>
            <a:r>
              <a:rPr lang="en-US" altLang="zh-CN" sz="2400" i="1" dirty="0">
                <a:latin typeface="Times New Roman" panose="02020603050405020304" pitchFamily="18" charset="0"/>
              </a:rPr>
              <a:t>T</a:t>
            </a:r>
            <a:r>
              <a:rPr lang="zh-CN" altLang="en-US" sz="2400" dirty="0">
                <a:latin typeface="Times New Roman" panose="02020603050405020304" pitchFamily="18" charset="0"/>
              </a:rPr>
              <a:t>是生成树，则在</a:t>
            </a:r>
            <a:r>
              <a:rPr lang="en-US" altLang="zh-CN" sz="2400" i="1" dirty="0">
                <a:latin typeface="Times New Roman" panose="02020603050405020304" pitchFamily="18" charset="0"/>
              </a:rPr>
              <a:t>T</a:t>
            </a:r>
            <a:r>
              <a:rPr lang="zh-CN" altLang="en-US" sz="2400" dirty="0">
                <a:latin typeface="Times New Roman" panose="02020603050405020304" pitchFamily="18" charset="0"/>
              </a:rPr>
              <a:t>上必存在另一条边</a:t>
            </a:r>
            <a:r>
              <a:rPr lang="en-US" altLang="zh-CN" sz="2400" dirty="0">
                <a:latin typeface="Times New Roman" panose="02020603050405020304" pitchFamily="18" charset="0"/>
              </a:rPr>
              <a:t>(</a:t>
            </a:r>
            <a:r>
              <a:rPr lang="en-US" altLang="zh-CN" sz="2400" i="1" dirty="0">
                <a:latin typeface="Times New Roman" panose="02020603050405020304" pitchFamily="18" charset="0"/>
              </a:rPr>
              <a:t>u’,v’</a:t>
            </a:r>
            <a:r>
              <a:rPr lang="en-US" altLang="zh-CN" sz="2400" dirty="0">
                <a:latin typeface="Times New Roman" panose="02020603050405020304" pitchFamily="18" charset="0"/>
              </a:rPr>
              <a:t>)</a:t>
            </a:r>
            <a:r>
              <a:rPr lang="zh-CN" altLang="en-US" sz="2400" dirty="0">
                <a:latin typeface="Times New Roman" panose="02020603050405020304" pitchFamily="18" charset="0"/>
              </a:rPr>
              <a:t>，且</a:t>
            </a:r>
            <a:r>
              <a:rPr lang="en-US" altLang="zh-CN" sz="2400" i="1" dirty="0">
                <a:latin typeface="Times New Roman" panose="02020603050405020304" pitchFamily="18" charset="0"/>
              </a:rPr>
              <a:t>u</a:t>
            </a:r>
            <a:r>
              <a:rPr lang="zh-CN" altLang="en-US" sz="2400" dirty="0">
                <a:latin typeface="Times New Roman" panose="02020603050405020304" pitchFamily="18" charset="0"/>
              </a:rPr>
              <a:t>和</a:t>
            </a:r>
            <a:r>
              <a:rPr lang="en-US" altLang="zh-CN" sz="2400" i="1" dirty="0">
                <a:latin typeface="Times New Roman" panose="02020603050405020304" pitchFamily="18" charset="0"/>
              </a:rPr>
              <a:t>u’</a:t>
            </a:r>
            <a:r>
              <a:rPr lang="zh-CN" altLang="en-US" sz="2400" dirty="0">
                <a:latin typeface="Times New Roman" panose="02020603050405020304" pitchFamily="18" charset="0"/>
              </a:rPr>
              <a:t>、</a:t>
            </a:r>
            <a:r>
              <a:rPr lang="en-US" altLang="zh-CN" sz="2400" i="1" dirty="0">
                <a:latin typeface="Times New Roman" panose="02020603050405020304" pitchFamily="18" charset="0"/>
              </a:rPr>
              <a:t>v</a:t>
            </a:r>
            <a:r>
              <a:rPr lang="zh-CN" altLang="en-US" sz="2400" dirty="0">
                <a:latin typeface="Times New Roman" panose="02020603050405020304" pitchFamily="18" charset="0"/>
              </a:rPr>
              <a:t>和</a:t>
            </a:r>
            <a:r>
              <a:rPr lang="en-US" altLang="zh-CN" sz="2400" i="1" dirty="0">
                <a:latin typeface="Times New Roman" panose="02020603050405020304" pitchFamily="18" charset="0"/>
              </a:rPr>
              <a:t>v’</a:t>
            </a:r>
            <a:r>
              <a:rPr lang="zh-CN" altLang="en-US" sz="2400" dirty="0">
                <a:latin typeface="Times New Roman" panose="02020603050405020304" pitchFamily="18" charset="0"/>
              </a:rPr>
              <a:t>之间均有路径相同。删去边</a:t>
            </a:r>
            <a:r>
              <a:rPr lang="en-US" altLang="zh-CN" sz="2400" dirty="0">
                <a:latin typeface="Times New Roman" panose="02020603050405020304" pitchFamily="18" charset="0"/>
              </a:rPr>
              <a:t>(</a:t>
            </a:r>
            <a:r>
              <a:rPr lang="en-US" altLang="zh-CN" sz="2400" i="1" dirty="0">
                <a:latin typeface="Times New Roman" panose="02020603050405020304" pitchFamily="18" charset="0"/>
              </a:rPr>
              <a:t>u’,v’</a:t>
            </a:r>
            <a:r>
              <a:rPr lang="en-US" altLang="zh-CN" sz="2400" dirty="0">
                <a:latin typeface="Times New Roman" panose="02020603050405020304" pitchFamily="18" charset="0"/>
              </a:rPr>
              <a:t>)</a:t>
            </a:r>
            <a:r>
              <a:rPr lang="zh-CN" altLang="en-US" sz="2400" dirty="0">
                <a:latin typeface="Times New Roman" panose="02020603050405020304" pitchFamily="18" charset="0"/>
              </a:rPr>
              <a:t>便可消去上述回路，同时得到另一棵最小生成树</a:t>
            </a:r>
            <a:r>
              <a:rPr lang="en-US" altLang="zh-CN" sz="2400" i="1" dirty="0">
                <a:latin typeface="Times New Roman" panose="02020603050405020304" pitchFamily="18" charset="0"/>
              </a:rPr>
              <a:t>T’</a:t>
            </a:r>
            <a:r>
              <a:rPr lang="zh-CN" altLang="en-US" sz="2400" dirty="0">
                <a:latin typeface="Times New Roman" panose="02020603050405020304" pitchFamily="18" charset="0"/>
              </a:rPr>
              <a:t>。但因为</a:t>
            </a:r>
            <a:r>
              <a:rPr lang="en-US" altLang="zh-CN" sz="2400" dirty="0">
                <a:latin typeface="Times New Roman" panose="02020603050405020304" pitchFamily="18" charset="0"/>
              </a:rPr>
              <a:t>(</a:t>
            </a:r>
            <a:r>
              <a:rPr lang="en-US" altLang="zh-CN" sz="2400" i="1" dirty="0">
                <a:latin typeface="Times New Roman" panose="02020603050405020304" pitchFamily="18" charset="0"/>
              </a:rPr>
              <a:t>u, v</a:t>
            </a:r>
            <a:r>
              <a:rPr lang="en-US" altLang="zh-CN" sz="2400" dirty="0">
                <a:latin typeface="Times New Roman" panose="02020603050405020304" pitchFamily="18" charset="0"/>
              </a:rPr>
              <a:t>)</a:t>
            </a:r>
            <a:r>
              <a:rPr lang="en-US" altLang="zh-CN" sz="2400" baseline="-25000" dirty="0">
                <a:latin typeface="Times New Roman" panose="02020603050405020304" pitchFamily="18" charset="0"/>
              </a:rPr>
              <a:t> min</a:t>
            </a:r>
            <a:r>
              <a:rPr lang="zh-CN" altLang="en-US" sz="2400" dirty="0">
                <a:latin typeface="Times New Roman" panose="02020603050405020304" pitchFamily="18" charset="0"/>
              </a:rPr>
              <a:t>的代价不高于</a:t>
            </a:r>
            <a:r>
              <a:rPr lang="en-US" altLang="zh-CN" sz="2400" dirty="0">
                <a:latin typeface="Times New Roman" panose="02020603050405020304" pitchFamily="18" charset="0"/>
              </a:rPr>
              <a:t>(</a:t>
            </a:r>
            <a:r>
              <a:rPr lang="en-US" altLang="zh-CN" sz="2400" i="1" dirty="0">
                <a:latin typeface="Times New Roman" panose="02020603050405020304" pitchFamily="18" charset="0"/>
              </a:rPr>
              <a:t>u’,v’</a:t>
            </a:r>
            <a:r>
              <a:rPr lang="en-US" altLang="zh-CN" sz="2400" dirty="0">
                <a:latin typeface="Times New Roman" panose="02020603050405020304" pitchFamily="18" charset="0"/>
              </a:rPr>
              <a:t>)</a:t>
            </a:r>
            <a:r>
              <a:rPr lang="zh-CN" altLang="en-US" sz="2400" dirty="0">
                <a:latin typeface="Times New Roman" panose="02020603050405020304" pitchFamily="18" charset="0"/>
              </a:rPr>
              <a:t>，则</a:t>
            </a:r>
            <a:r>
              <a:rPr lang="en-US" altLang="zh-CN" sz="2400" i="1" dirty="0">
                <a:latin typeface="Times New Roman" panose="02020603050405020304" pitchFamily="18" charset="0"/>
              </a:rPr>
              <a:t>T’</a:t>
            </a:r>
            <a:r>
              <a:rPr lang="zh-CN" altLang="en-US" sz="2400" dirty="0">
                <a:latin typeface="Times New Roman" panose="02020603050405020304" pitchFamily="18" charset="0"/>
              </a:rPr>
              <a:t>的代价亦不高于</a:t>
            </a:r>
            <a:r>
              <a:rPr lang="en-US" altLang="zh-CN" sz="2400" i="1" dirty="0">
                <a:latin typeface="Times New Roman" panose="02020603050405020304" pitchFamily="18" charset="0"/>
              </a:rPr>
              <a:t>T</a:t>
            </a:r>
            <a:r>
              <a:rPr lang="zh-CN" altLang="en-US" sz="2400" dirty="0">
                <a:latin typeface="Times New Roman" panose="02020603050405020304" pitchFamily="18" charset="0"/>
              </a:rPr>
              <a:t>，</a:t>
            </a:r>
            <a:r>
              <a:rPr lang="en-US" altLang="zh-CN" sz="2400" i="1" dirty="0">
                <a:latin typeface="Times New Roman" panose="02020603050405020304" pitchFamily="18" charset="0"/>
              </a:rPr>
              <a:t>T’</a:t>
            </a:r>
            <a:r>
              <a:rPr lang="zh-CN" altLang="en-US" sz="2400" dirty="0">
                <a:latin typeface="Times New Roman" panose="02020603050405020304" pitchFamily="18" charset="0"/>
              </a:rPr>
              <a:t>是包含</a:t>
            </a:r>
            <a:r>
              <a:rPr lang="en-US" altLang="zh-CN" sz="2400" dirty="0">
                <a:latin typeface="Times New Roman" panose="02020603050405020304" pitchFamily="18" charset="0"/>
              </a:rPr>
              <a:t>(</a:t>
            </a:r>
            <a:r>
              <a:rPr lang="en-US" altLang="zh-CN" sz="2400" i="1" dirty="0">
                <a:latin typeface="Times New Roman" panose="02020603050405020304" pitchFamily="18" charset="0"/>
              </a:rPr>
              <a:t>u</a:t>
            </a:r>
            <a:r>
              <a:rPr lang="zh-CN" altLang="en-US" sz="2400" i="1" dirty="0">
                <a:latin typeface="Times New Roman" panose="02020603050405020304" pitchFamily="18" charset="0"/>
              </a:rPr>
              <a:t>，</a:t>
            </a:r>
            <a:r>
              <a:rPr lang="en-US" altLang="zh-CN" sz="2400" i="1" dirty="0">
                <a:latin typeface="Times New Roman" panose="02020603050405020304" pitchFamily="18" charset="0"/>
              </a:rPr>
              <a:t>v</a:t>
            </a:r>
            <a:r>
              <a:rPr lang="en-US" altLang="zh-CN" sz="2400" dirty="0">
                <a:latin typeface="Times New Roman" panose="02020603050405020304" pitchFamily="18" charset="0"/>
              </a:rPr>
              <a:t>)</a:t>
            </a:r>
            <a:r>
              <a:rPr lang="en-US" altLang="zh-CN" sz="2400" baseline="-25000" dirty="0">
                <a:latin typeface="Times New Roman" panose="02020603050405020304" pitchFamily="18" charset="0"/>
              </a:rPr>
              <a:t> min</a:t>
            </a:r>
            <a:r>
              <a:rPr lang="zh-CN" altLang="en-US" sz="2400" dirty="0">
                <a:latin typeface="Times New Roman" panose="02020603050405020304" pitchFamily="18" charset="0"/>
              </a:rPr>
              <a:t>的一棵</a:t>
            </a:r>
            <a:r>
              <a:rPr lang="zh-CN" altLang="en-US" sz="2400" dirty="0">
                <a:solidFill>
                  <a:srgbClr val="0000FF"/>
                </a:solidFill>
                <a:latin typeface="Times New Roman" panose="02020603050405020304" pitchFamily="18" charset="0"/>
              </a:rPr>
              <a:t>最小生成树</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508"/>
                                        </p:tgtEl>
                                        <p:attrNameLst>
                                          <p:attrName>style.visibility</p:attrName>
                                        </p:attrNameLst>
                                      </p:cBhvr>
                                      <p:to>
                                        <p:strVal val="visible"/>
                                      </p:to>
                                    </p:set>
                                    <p:animEffect transition="in" filter="blinds(horizontal)">
                                      <p:cBhvr>
                                        <p:cTn id="7" dur="500"/>
                                        <p:tgtEl>
                                          <p:spTgt spid="63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0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Text Box 14"/>
          <p:cNvSpPr txBox="1"/>
          <p:nvPr/>
        </p:nvSpPr>
        <p:spPr>
          <a:xfrm>
            <a:off x="1582738" y="2759075"/>
            <a:ext cx="790575" cy="457200"/>
          </a:xfrm>
          <a:prstGeom prst="rect">
            <a:avLst/>
          </a:prstGeom>
          <a:noFill/>
          <a:ln w="9525">
            <a:noFill/>
          </a:ln>
        </p:spPr>
        <p:txBody>
          <a:bodyPr wrap="none" lIns="90000" tIns="46800" rIns="90000" bIns="46800">
            <a:spAutoFit/>
          </a:bodyPr>
          <a:p>
            <a:pPr eaLnBrk="1" hangingPunct="1"/>
            <a:r>
              <a:rPr lang="zh-CN" altLang="en-US" dirty="0">
                <a:latin typeface="Times New Roman" panose="02020603050405020304" pitchFamily="18" charset="0"/>
              </a:rPr>
              <a:t>（</a:t>
            </a:r>
            <a:r>
              <a:rPr lang="en-US" altLang="zh-CN" sz="2400" dirty="0">
                <a:latin typeface="Times New Roman" panose="02020603050405020304" pitchFamily="18" charset="0"/>
              </a:rPr>
              <a:t>a</a:t>
            </a:r>
            <a:r>
              <a:rPr lang="zh-CN" altLang="en-US" dirty="0">
                <a:latin typeface="Times New Roman" panose="02020603050405020304" pitchFamily="18" charset="0"/>
              </a:rPr>
              <a:t>）</a:t>
            </a:r>
            <a:endParaRPr lang="zh-CN" altLang="en-US" dirty="0">
              <a:latin typeface="Times New Roman" panose="02020603050405020304" pitchFamily="18" charset="0"/>
            </a:endParaRPr>
          </a:p>
        </p:txBody>
      </p:sp>
      <p:grpSp>
        <p:nvGrpSpPr>
          <p:cNvPr id="60419" name="Group 172"/>
          <p:cNvGrpSpPr/>
          <p:nvPr/>
        </p:nvGrpSpPr>
        <p:grpSpPr>
          <a:xfrm>
            <a:off x="838200" y="904875"/>
            <a:ext cx="2116138" cy="1879600"/>
            <a:chOff x="528" y="512"/>
            <a:chExt cx="1333" cy="1184"/>
          </a:xfrm>
        </p:grpSpPr>
        <p:sp>
          <p:nvSpPr>
            <p:cNvPr id="2" name="Oval 3"/>
            <p:cNvSpPr>
              <a:spLocks noChangeArrowheads="1"/>
            </p:cNvSpPr>
            <p:nvPr/>
          </p:nvSpPr>
          <p:spPr bwMode="auto">
            <a:xfrm>
              <a:off x="1120" y="1043"/>
              <a:ext cx="193" cy="157"/>
            </a:xfrm>
            <a:prstGeom prst="ellipse">
              <a:avLst/>
            </a:prstGeom>
            <a:noFill/>
            <a:ln w="28575">
              <a:solidFill>
                <a:schemeClr val="tx1"/>
              </a:solidFill>
              <a:round/>
            </a:ln>
            <a:effec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V</a:t>
              </a:r>
              <a:r>
                <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3</a:t>
              </a:r>
              <a:endPar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3" name="Oval 4"/>
            <p:cNvSpPr>
              <a:spLocks noChangeArrowheads="1"/>
            </p:cNvSpPr>
            <p:nvPr/>
          </p:nvSpPr>
          <p:spPr bwMode="auto">
            <a:xfrm>
              <a:off x="1120" y="512"/>
              <a:ext cx="192" cy="156"/>
            </a:xfrm>
            <a:prstGeom prst="ellipse">
              <a:avLst/>
            </a:prstGeom>
            <a:noFill/>
            <a:ln w="28575">
              <a:solidFill>
                <a:schemeClr val="tx1"/>
              </a:solidFill>
              <a:round/>
            </a:ln>
            <a:effec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V</a:t>
              </a:r>
              <a:r>
                <a:rPr kumimoji="1" lang="en-US" altLang="zh-CN" sz="14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1</a:t>
              </a:r>
              <a:endParaRPr kumimoji="1" lang="en-US" altLang="zh-CN" sz="14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4" name="Oval 5"/>
            <p:cNvSpPr>
              <a:spLocks noChangeArrowheads="1"/>
            </p:cNvSpPr>
            <p:nvPr/>
          </p:nvSpPr>
          <p:spPr bwMode="auto">
            <a:xfrm>
              <a:off x="1669" y="960"/>
              <a:ext cx="192" cy="157"/>
            </a:xfrm>
            <a:prstGeom prst="ellipse">
              <a:avLst/>
            </a:prstGeom>
            <a:noFill/>
            <a:ln w="28575">
              <a:solidFill>
                <a:schemeClr val="tx1"/>
              </a:solidFill>
              <a:round/>
            </a:ln>
            <a:effec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V</a:t>
              </a:r>
              <a:r>
                <a:rPr kumimoji="1" lang="en-US" altLang="zh-CN" sz="14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4</a:t>
              </a:r>
              <a:endParaRPr kumimoji="1" lang="en-US" altLang="zh-CN" sz="14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5" name="Oval 6"/>
            <p:cNvSpPr>
              <a:spLocks noChangeArrowheads="1"/>
            </p:cNvSpPr>
            <p:nvPr/>
          </p:nvSpPr>
          <p:spPr bwMode="auto">
            <a:xfrm>
              <a:off x="880" y="1539"/>
              <a:ext cx="192" cy="157"/>
            </a:xfrm>
            <a:prstGeom prst="ellipse">
              <a:avLst/>
            </a:prstGeom>
            <a:noFill/>
            <a:ln w="28575">
              <a:solidFill>
                <a:schemeClr val="tx1"/>
              </a:solidFill>
              <a:round/>
            </a:ln>
            <a:effec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V</a:t>
              </a:r>
              <a:r>
                <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5</a:t>
              </a:r>
              <a:endPar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6" name="Oval 7"/>
            <p:cNvSpPr>
              <a:spLocks noChangeArrowheads="1"/>
            </p:cNvSpPr>
            <p:nvPr/>
          </p:nvSpPr>
          <p:spPr bwMode="auto">
            <a:xfrm>
              <a:off x="528" y="995"/>
              <a:ext cx="192" cy="157"/>
            </a:xfrm>
            <a:prstGeom prst="ellipse">
              <a:avLst/>
            </a:prstGeom>
            <a:noFill/>
            <a:ln w="28575">
              <a:solidFill>
                <a:schemeClr val="tx1"/>
              </a:solidFill>
              <a:round/>
            </a:ln>
            <a:effec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V</a:t>
              </a:r>
              <a:r>
                <a:rPr kumimoji="1" lang="en-US" altLang="zh-CN" sz="14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2</a:t>
              </a:r>
              <a:endParaRPr kumimoji="1" lang="en-US" altLang="zh-CN" sz="14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7" name="Oval 15"/>
            <p:cNvSpPr>
              <a:spLocks noChangeArrowheads="1"/>
            </p:cNvSpPr>
            <p:nvPr/>
          </p:nvSpPr>
          <p:spPr bwMode="auto">
            <a:xfrm>
              <a:off x="1408" y="1539"/>
              <a:ext cx="192" cy="157"/>
            </a:xfrm>
            <a:prstGeom prst="ellipse">
              <a:avLst/>
            </a:prstGeom>
            <a:noFill/>
            <a:ln w="28575">
              <a:solidFill>
                <a:schemeClr val="tx1"/>
              </a:solidFill>
              <a:round/>
            </a:ln>
            <a:effec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V</a:t>
              </a:r>
              <a:r>
                <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6</a:t>
              </a:r>
              <a:endPar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60505" name="Line 16"/>
            <p:cNvSpPr/>
            <p:nvPr/>
          </p:nvSpPr>
          <p:spPr>
            <a:xfrm flipH="1">
              <a:off x="661" y="672"/>
              <a:ext cx="528" cy="336"/>
            </a:xfrm>
            <a:prstGeom prst="line">
              <a:avLst/>
            </a:prstGeom>
            <a:ln w="28575" cap="flat" cmpd="sng">
              <a:solidFill>
                <a:schemeClr val="tx1"/>
              </a:solidFill>
              <a:prstDash val="solid"/>
              <a:headEnd type="none" w="med" len="med"/>
              <a:tailEnd type="none" w="med" len="med"/>
            </a:ln>
          </p:spPr>
        </p:sp>
        <p:sp>
          <p:nvSpPr>
            <p:cNvPr id="60506" name="Line 17"/>
            <p:cNvSpPr/>
            <p:nvPr/>
          </p:nvSpPr>
          <p:spPr>
            <a:xfrm>
              <a:off x="1237" y="672"/>
              <a:ext cx="480" cy="288"/>
            </a:xfrm>
            <a:prstGeom prst="line">
              <a:avLst/>
            </a:prstGeom>
            <a:ln w="28575" cap="flat" cmpd="sng">
              <a:solidFill>
                <a:schemeClr val="tx1"/>
              </a:solidFill>
              <a:prstDash val="solid"/>
              <a:headEnd type="none" w="med" len="med"/>
              <a:tailEnd type="none" w="med" len="med"/>
            </a:ln>
          </p:spPr>
        </p:sp>
        <p:sp>
          <p:nvSpPr>
            <p:cNvPr id="60507" name="Line 18"/>
            <p:cNvSpPr/>
            <p:nvPr/>
          </p:nvSpPr>
          <p:spPr>
            <a:xfrm flipH="1">
              <a:off x="1525" y="1104"/>
              <a:ext cx="192" cy="432"/>
            </a:xfrm>
            <a:prstGeom prst="line">
              <a:avLst/>
            </a:prstGeom>
            <a:ln w="28575" cap="flat" cmpd="sng">
              <a:solidFill>
                <a:schemeClr val="tx1"/>
              </a:solidFill>
              <a:prstDash val="solid"/>
              <a:headEnd type="none" w="med" len="med"/>
              <a:tailEnd type="none" w="med" len="med"/>
            </a:ln>
          </p:spPr>
        </p:sp>
        <p:sp>
          <p:nvSpPr>
            <p:cNvPr id="60508" name="Line 19"/>
            <p:cNvSpPr/>
            <p:nvPr/>
          </p:nvSpPr>
          <p:spPr>
            <a:xfrm>
              <a:off x="661" y="1152"/>
              <a:ext cx="288" cy="384"/>
            </a:xfrm>
            <a:prstGeom prst="line">
              <a:avLst/>
            </a:prstGeom>
            <a:ln w="28575" cap="flat" cmpd="sng">
              <a:solidFill>
                <a:schemeClr val="tx1"/>
              </a:solidFill>
              <a:prstDash val="solid"/>
              <a:headEnd type="none" w="med" len="med"/>
              <a:tailEnd type="none" w="med" len="med"/>
            </a:ln>
          </p:spPr>
        </p:sp>
        <p:sp>
          <p:nvSpPr>
            <p:cNvPr id="60509" name="Line 20"/>
            <p:cNvSpPr/>
            <p:nvPr/>
          </p:nvSpPr>
          <p:spPr>
            <a:xfrm>
              <a:off x="1069" y="1600"/>
              <a:ext cx="336" cy="0"/>
            </a:xfrm>
            <a:prstGeom prst="line">
              <a:avLst/>
            </a:prstGeom>
            <a:ln w="28575" cap="flat" cmpd="sng">
              <a:solidFill>
                <a:schemeClr val="tx1"/>
              </a:solidFill>
              <a:prstDash val="solid"/>
              <a:headEnd type="none" w="med" len="med"/>
              <a:tailEnd type="none" w="med" len="med"/>
            </a:ln>
          </p:spPr>
        </p:sp>
        <p:sp>
          <p:nvSpPr>
            <p:cNvPr id="60510" name="Line 21"/>
            <p:cNvSpPr/>
            <p:nvPr/>
          </p:nvSpPr>
          <p:spPr>
            <a:xfrm flipH="1">
              <a:off x="997" y="1200"/>
              <a:ext cx="192" cy="336"/>
            </a:xfrm>
            <a:prstGeom prst="line">
              <a:avLst/>
            </a:prstGeom>
            <a:ln w="28575" cap="flat" cmpd="sng">
              <a:solidFill>
                <a:schemeClr val="tx1"/>
              </a:solidFill>
              <a:prstDash val="solid"/>
              <a:headEnd type="none" w="med" len="med"/>
              <a:tailEnd type="none" w="med" len="med"/>
            </a:ln>
          </p:spPr>
        </p:sp>
        <p:sp>
          <p:nvSpPr>
            <p:cNvPr id="60511" name="Line 22"/>
            <p:cNvSpPr/>
            <p:nvPr/>
          </p:nvSpPr>
          <p:spPr>
            <a:xfrm>
              <a:off x="1237" y="1200"/>
              <a:ext cx="240" cy="336"/>
            </a:xfrm>
            <a:prstGeom prst="line">
              <a:avLst/>
            </a:prstGeom>
            <a:ln w="28575" cap="flat" cmpd="sng">
              <a:solidFill>
                <a:schemeClr val="tx1"/>
              </a:solidFill>
              <a:prstDash val="solid"/>
              <a:headEnd type="none" w="med" len="med"/>
              <a:tailEnd type="none" w="med" len="med"/>
            </a:ln>
          </p:spPr>
        </p:sp>
        <p:sp>
          <p:nvSpPr>
            <p:cNvPr id="60512" name="Line 23"/>
            <p:cNvSpPr/>
            <p:nvPr/>
          </p:nvSpPr>
          <p:spPr>
            <a:xfrm>
              <a:off x="709" y="1056"/>
              <a:ext cx="384" cy="48"/>
            </a:xfrm>
            <a:prstGeom prst="line">
              <a:avLst/>
            </a:prstGeom>
            <a:ln w="28575" cap="flat" cmpd="sng">
              <a:solidFill>
                <a:schemeClr val="tx1"/>
              </a:solidFill>
              <a:prstDash val="solid"/>
              <a:headEnd type="none" w="med" len="med"/>
              <a:tailEnd type="none" w="med" len="med"/>
            </a:ln>
          </p:spPr>
        </p:sp>
        <p:sp>
          <p:nvSpPr>
            <p:cNvPr id="60513" name="Line 24"/>
            <p:cNvSpPr/>
            <p:nvPr/>
          </p:nvSpPr>
          <p:spPr>
            <a:xfrm flipV="1">
              <a:off x="1333" y="1056"/>
              <a:ext cx="336" cy="48"/>
            </a:xfrm>
            <a:prstGeom prst="line">
              <a:avLst/>
            </a:prstGeom>
            <a:ln w="28575" cap="flat" cmpd="sng">
              <a:solidFill>
                <a:schemeClr val="tx1"/>
              </a:solidFill>
              <a:prstDash val="solid"/>
              <a:headEnd type="none" w="med" len="med"/>
              <a:tailEnd type="none" w="med" len="med"/>
            </a:ln>
          </p:spPr>
        </p:sp>
        <p:sp>
          <p:nvSpPr>
            <p:cNvPr id="60514" name="Line 25"/>
            <p:cNvSpPr/>
            <p:nvPr/>
          </p:nvSpPr>
          <p:spPr>
            <a:xfrm>
              <a:off x="1205" y="672"/>
              <a:ext cx="0" cy="384"/>
            </a:xfrm>
            <a:prstGeom prst="line">
              <a:avLst/>
            </a:prstGeom>
            <a:ln w="28575" cap="flat" cmpd="sng">
              <a:solidFill>
                <a:schemeClr val="tx1"/>
              </a:solidFill>
              <a:prstDash val="solid"/>
              <a:headEnd type="none" w="med" len="med"/>
              <a:tailEnd type="none" w="med" len="med"/>
            </a:ln>
          </p:spPr>
        </p:sp>
        <p:sp>
          <p:nvSpPr>
            <p:cNvPr id="15" name="Text Box 26"/>
            <p:cNvSpPr txBox="1">
              <a:spLocks noChangeArrowheads="1"/>
            </p:cNvSpPr>
            <p:nvPr/>
          </p:nvSpPr>
          <p:spPr bwMode="auto">
            <a:xfrm>
              <a:off x="819" y="672"/>
              <a:ext cx="178" cy="212"/>
            </a:xfrm>
            <a:prstGeom prst="rect">
              <a:avLst/>
            </a:prstGeom>
            <a:noFill/>
            <a:ln>
              <a:noFill/>
            </a:ln>
            <a:effectLst/>
          </p:spPr>
          <p:txBody>
            <a:bodyPr wrap="none" lIns="90000" tIns="46800" rIns="90000" bIns="46800">
              <a:spAutoFit/>
            </a:bodyPr>
            <a:lstStyle/>
            <a:p>
              <a:pPr marR="0" defTabSz="914400" eaLnBrk="1" hangingPunct="1">
                <a:buClrTx/>
                <a:buSzTx/>
                <a:buFontTx/>
                <a:buNone/>
                <a:defRPr/>
              </a:pPr>
              <a:r>
                <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6</a:t>
              </a:r>
              <a:endPar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59419" name="Text Box 27"/>
            <p:cNvSpPr txBox="1">
              <a:spLocks noChangeArrowheads="1"/>
            </p:cNvSpPr>
            <p:nvPr/>
          </p:nvSpPr>
          <p:spPr bwMode="auto">
            <a:xfrm>
              <a:off x="1420" y="663"/>
              <a:ext cx="178" cy="212"/>
            </a:xfrm>
            <a:prstGeom prst="rect">
              <a:avLst/>
            </a:prstGeom>
            <a:noFill/>
            <a:ln>
              <a:noFill/>
            </a:ln>
            <a:effectLst/>
          </p:spPr>
          <p:txBody>
            <a:bodyPr wrap="none" lIns="90000" tIns="46800" rIns="90000" bIns="46800">
              <a:spAutoFit/>
            </a:bodyPr>
            <a:lstStyle/>
            <a:p>
              <a:pPr marR="0" defTabSz="914400" eaLnBrk="1" hangingPunct="1">
                <a:buClrTx/>
                <a:buSzTx/>
                <a:buFontTx/>
                <a:buNone/>
                <a:defRPr/>
              </a:pPr>
              <a:r>
                <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5</a:t>
              </a:r>
              <a:endPar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59420" name="Text Box 28"/>
            <p:cNvSpPr txBox="1">
              <a:spLocks noChangeArrowheads="1"/>
            </p:cNvSpPr>
            <p:nvPr/>
          </p:nvSpPr>
          <p:spPr bwMode="auto">
            <a:xfrm>
              <a:off x="1203" y="759"/>
              <a:ext cx="178" cy="212"/>
            </a:xfrm>
            <a:prstGeom prst="rect">
              <a:avLst/>
            </a:prstGeom>
            <a:noFill/>
            <a:ln>
              <a:noFill/>
            </a:ln>
            <a:effectLst/>
          </p:spPr>
          <p:txBody>
            <a:bodyPr wrap="none" lIns="90000" tIns="46800" rIns="90000" bIns="46800">
              <a:spAutoFit/>
            </a:bodyPr>
            <a:lstStyle/>
            <a:p>
              <a:pPr marR="0" defTabSz="914400" eaLnBrk="1" hangingPunct="1">
                <a:buClrTx/>
                <a:buSzTx/>
                <a:buFontTx/>
                <a:buNone/>
                <a:defRPr/>
              </a:pPr>
              <a:r>
                <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1</a:t>
              </a:r>
              <a:endPar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59421" name="Text Box 29"/>
            <p:cNvSpPr txBox="1">
              <a:spLocks noChangeArrowheads="1"/>
            </p:cNvSpPr>
            <p:nvPr/>
          </p:nvSpPr>
          <p:spPr bwMode="auto">
            <a:xfrm>
              <a:off x="844" y="912"/>
              <a:ext cx="178" cy="212"/>
            </a:xfrm>
            <a:prstGeom prst="rect">
              <a:avLst/>
            </a:prstGeom>
            <a:noFill/>
            <a:ln>
              <a:noFill/>
            </a:ln>
            <a:effectLst/>
          </p:spPr>
          <p:txBody>
            <a:bodyPr wrap="none" lIns="90000" tIns="46800" rIns="90000" bIns="46800">
              <a:spAutoFit/>
            </a:bodyPr>
            <a:lstStyle/>
            <a:p>
              <a:pPr marR="0" defTabSz="914400" eaLnBrk="1" hangingPunct="1">
                <a:buClrTx/>
                <a:buSzTx/>
                <a:buFontTx/>
                <a:buNone/>
                <a:defRPr/>
              </a:pPr>
              <a:r>
                <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5</a:t>
              </a:r>
              <a:endPar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59422" name="Text Box 30"/>
            <p:cNvSpPr txBox="1">
              <a:spLocks noChangeArrowheads="1"/>
            </p:cNvSpPr>
            <p:nvPr/>
          </p:nvSpPr>
          <p:spPr bwMode="auto">
            <a:xfrm>
              <a:off x="1372" y="912"/>
              <a:ext cx="178" cy="212"/>
            </a:xfrm>
            <a:prstGeom prst="rect">
              <a:avLst/>
            </a:prstGeom>
            <a:noFill/>
            <a:ln>
              <a:noFill/>
            </a:ln>
            <a:effectLst/>
          </p:spPr>
          <p:txBody>
            <a:bodyPr wrap="none" lIns="90000" tIns="46800" rIns="90000" bIns="46800">
              <a:spAutoFit/>
            </a:bodyPr>
            <a:lstStyle/>
            <a:p>
              <a:pPr marR="0" defTabSz="914400" eaLnBrk="1" hangingPunct="1">
                <a:buClrTx/>
                <a:buSzTx/>
                <a:buFontTx/>
                <a:buNone/>
                <a:defRPr/>
              </a:pPr>
              <a:r>
                <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5</a:t>
              </a:r>
              <a:endPar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59423" name="Text Box 31"/>
            <p:cNvSpPr txBox="1">
              <a:spLocks noChangeArrowheads="1"/>
            </p:cNvSpPr>
            <p:nvPr/>
          </p:nvSpPr>
          <p:spPr bwMode="auto">
            <a:xfrm>
              <a:off x="627" y="1276"/>
              <a:ext cx="178" cy="212"/>
            </a:xfrm>
            <a:prstGeom prst="rect">
              <a:avLst/>
            </a:prstGeom>
            <a:noFill/>
            <a:ln>
              <a:noFill/>
            </a:ln>
            <a:effectLst/>
          </p:spPr>
          <p:txBody>
            <a:bodyPr wrap="none" lIns="90000" tIns="46800" rIns="90000" bIns="46800">
              <a:spAutoFit/>
            </a:bodyPr>
            <a:lstStyle/>
            <a:p>
              <a:pPr marR="0" defTabSz="914400" eaLnBrk="1" hangingPunct="1">
                <a:buClrTx/>
                <a:buSzTx/>
                <a:buFontTx/>
                <a:buNone/>
                <a:defRPr/>
              </a:pPr>
              <a:r>
                <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3</a:t>
              </a:r>
              <a:endPar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59424" name="Text Box 32"/>
            <p:cNvSpPr txBox="1">
              <a:spLocks noChangeArrowheads="1"/>
            </p:cNvSpPr>
            <p:nvPr/>
          </p:nvSpPr>
          <p:spPr bwMode="auto">
            <a:xfrm>
              <a:off x="940" y="1239"/>
              <a:ext cx="178" cy="212"/>
            </a:xfrm>
            <a:prstGeom prst="rect">
              <a:avLst/>
            </a:prstGeom>
            <a:noFill/>
            <a:ln>
              <a:noFill/>
            </a:ln>
            <a:effectLst/>
          </p:spPr>
          <p:txBody>
            <a:bodyPr wrap="none" lIns="90000" tIns="46800" rIns="90000" bIns="46800">
              <a:spAutoFit/>
            </a:bodyPr>
            <a:lstStyle/>
            <a:p>
              <a:pPr marR="0" defTabSz="914400" eaLnBrk="1" hangingPunct="1">
                <a:buClrTx/>
                <a:buSzTx/>
                <a:buFontTx/>
                <a:buNone/>
                <a:defRPr/>
              </a:pPr>
              <a:r>
                <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6</a:t>
              </a:r>
              <a:endPar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59425" name="Text Box 33"/>
            <p:cNvSpPr txBox="1">
              <a:spLocks noChangeArrowheads="1"/>
            </p:cNvSpPr>
            <p:nvPr/>
          </p:nvSpPr>
          <p:spPr bwMode="auto">
            <a:xfrm>
              <a:off x="1347" y="1228"/>
              <a:ext cx="178" cy="212"/>
            </a:xfrm>
            <a:prstGeom prst="rect">
              <a:avLst/>
            </a:prstGeom>
            <a:noFill/>
            <a:ln>
              <a:noFill/>
            </a:ln>
            <a:effectLst/>
          </p:spPr>
          <p:txBody>
            <a:bodyPr wrap="none" lIns="90000" tIns="46800" rIns="90000" bIns="46800">
              <a:spAutoFit/>
            </a:bodyPr>
            <a:lstStyle/>
            <a:p>
              <a:pPr marR="0" defTabSz="914400" eaLnBrk="1" hangingPunct="1">
                <a:buClrTx/>
                <a:buSzTx/>
                <a:buFontTx/>
                <a:buNone/>
                <a:defRPr/>
              </a:pPr>
              <a:r>
                <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4</a:t>
              </a:r>
              <a:endPar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16" name="Text Box 34"/>
            <p:cNvSpPr txBox="1">
              <a:spLocks noChangeArrowheads="1"/>
            </p:cNvSpPr>
            <p:nvPr/>
          </p:nvSpPr>
          <p:spPr bwMode="auto">
            <a:xfrm>
              <a:off x="1132" y="1440"/>
              <a:ext cx="178" cy="212"/>
            </a:xfrm>
            <a:prstGeom prst="rect">
              <a:avLst/>
            </a:prstGeom>
            <a:noFill/>
            <a:ln>
              <a:noFill/>
            </a:ln>
            <a:effectLst/>
          </p:spPr>
          <p:txBody>
            <a:bodyPr wrap="none" lIns="90000" tIns="46800" rIns="90000" bIns="46800">
              <a:spAutoFit/>
            </a:bodyPr>
            <a:lstStyle/>
            <a:p>
              <a:pPr marR="0" defTabSz="914400" eaLnBrk="1" hangingPunct="1">
                <a:buClrTx/>
                <a:buSzTx/>
                <a:buFontTx/>
                <a:buNone/>
                <a:defRPr/>
              </a:pPr>
              <a:r>
                <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6</a:t>
              </a:r>
              <a:endPar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17" name="Text Box 35"/>
            <p:cNvSpPr txBox="1">
              <a:spLocks noChangeArrowheads="1"/>
            </p:cNvSpPr>
            <p:nvPr/>
          </p:nvSpPr>
          <p:spPr bwMode="auto">
            <a:xfrm>
              <a:off x="1612" y="1248"/>
              <a:ext cx="178" cy="212"/>
            </a:xfrm>
            <a:prstGeom prst="rect">
              <a:avLst/>
            </a:prstGeom>
            <a:noFill/>
            <a:ln>
              <a:noFill/>
            </a:ln>
            <a:effectLst/>
          </p:spPr>
          <p:txBody>
            <a:bodyPr wrap="none" lIns="90000" tIns="46800" rIns="90000" bIns="46800">
              <a:spAutoFit/>
            </a:bodyPr>
            <a:lstStyle/>
            <a:p>
              <a:pPr marR="0" defTabSz="914400" eaLnBrk="1" hangingPunct="1">
                <a:buClrTx/>
                <a:buSzTx/>
                <a:buFontTx/>
                <a:buNone/>
                <a:defRPr/>
              </a:pPr>
              <a:r>
                <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2</a:t>
              </a:r>
              <a:endPar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grpSp>
      <p:grpSp>
        <p:nvGrpSpPr>
          <p:cNvPr id="60420" name="Group 176"/>
          <p:cNvGrpSpPr/>
          <p:nvPr/>
        </p:nvGrpSpPr>
        <p:grpSpPr>
          <a:xfrm>
            <a:off x="6265863" y="904875"/>
            <a:ext cx="2116137" cy="2311400"/>
            <a:chOff x="3947" y="512"/>
            <a:chExt cx="1333" cy="1456"/>
          </a:xfrm>
        </p:grpSpPr>
        <p:sp>
          <p:nvSpPr>
            <p:cNvPr id="59455" name="Oval 63"/>
            <p:cNvSpPr>
              <a:spLocks noChangeArrowheads="1"/>
            </p:cNvSpPr>
            <p:nvPr/>
          </p:nvSpPr>
          <p:spPr bwMode="auto">
            <a:xfrm>
              <a:off x="4539" y="1043"/>
              <a:ext cx="193" cy="157"/>
            </a:xfrm>
            <a:prstGeom prst="ellipse">
              <a:avLst/>
            </a:prstGeom>
            <a:noFill/>
            <a:ln w="9525">
              <a:solidFill>
                <a:schemeClr val="tx1"/>
              </a:solidFill>
              <a:round/>
            </a:ln>
            <a:effec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V</a:t>
              </a:r>
              <a:r>
                <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3</a:t>
              </a:r>
              <a:endPar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59456" name="Oval 64"/>
            <p:cNvSpPr>
              <a:spLocks noChangeArrowheads="1"/>
            </p:cNvSpPr>
            <p:nvPr/>
          </p:nvSpPr>
          <p:spPr bwMode="auto">
            <a:xfrm>
              <a:off x="4539" y="512"/>
              <a:ext cx="192" cy="156"/>
            </a:xfrm>
            <a:prstGeom prst="ellipse">
              <a:avLst/>
            </a:prstGeom>
            <a:noFill/>
            <a:ln w="9525">
              <a:solidFill>
                <a:schemeClr val="tx1"/>
              </a:solidFill>
              <a:round/>
            </a:ln>
            <a:effec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V</a:t>
              </a:r>
              <a:r>
                <a:rPr kumimoji="1" lang="en-US" altLang="zh-CN" sz="14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1</a:t>
              </a:r>
              <a:endParaRPr kumimoji="1" lang="en-US" altLang="zh-CN" sz="14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59457" name="Oval 65"/>
            <p:cNvSpPr>
              <a:spLocks noChangeArrowheads="1"/>
            </p:cNvSpPr>
            <p:nvPr/>
          </p:nvSpPr>
          <p:spPr bwMode="auto">
            <a:xfrm>
              <a:off x="5088" y="960"/>
              <a:ext cx="192" cy="157"/>
            </a:xfrm>
            <a:prstGeom prst="ellipse">
              <a:avLst/>
            </a:prstGeom>
            <a:noFill/>
            <a:ln w="9525">
              <a:solidFill>
                <a:schemeClr val="tx1"/>
              </a:solidFill>
              <a:round/>
            </a:ln>
            <a:effec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V</a:t>
              </a:r>
              <a:r>
                <a:rPr kumimoji="1" lang="en-US" altLang="zh-CN" sz="14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4</a:t>
              </a:r>
              <a:endParaRPr kumimoji="1" lang="en-US" altLang="zh-CN" sz="14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18" name="Oval 66"/>
            <p:cNvSpPr>
              <a:spLocks noChangeArrowheads="1"/>
            </p:cNvSpPr>
            <p:nvPr/>
          </p:nvSpPr>
          <p:spPr bwMode="auto">
            <a:xfrm>
              <a:off x="4299" y="1539"/>
              <a:ext cx="192" cy="157"/>
            </a:xfrm>
            <a:prstGeom prst="ellipse">
              <a:avLst/>
            </a:prstGeom>
            <a:noFill/>
            <a:ln w="9525">
              <a:solidFill>
                <a:schemeClr val="tx1"/>
              </a:solidFill>
              <a:round/>
            </a:ln>
            <a:effec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V</a:t>
              </a:r>
              <a:r>
                <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5</a:t>
              </a:r>
              <a:endPar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19" name="Oval 67"/>
            <p:cNvSpPr>
              <a:spLocks noChangeArrowheads="1"/>
            </p:cNvSpPr>
            <p:nvPr/>
          </p:nvSpPr>
          <p:spPr bwMode="auto">
            <a:xfrm>
              <a:off x="3947" y="995"/>
              <a:ext cx="192" cy="157"/>
            </a:xfrm>
            <a:prstGeom prst="ellipse">
              <a:avLst/>
            </a:prstGeom>
            <a:noFill/>
            <a:ln w="9525">
              <a:solidFill>
                <a:schemeClr val="tx1"/>
              </a:solidFill>
              <a:round/>
            </a:ln>
            <a:effec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V</a:t>
              </a:r>
              <a:r>
                <a:rPr kumimoji="1" lang="en-US" altLang="zh-CN" sz="14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2</a:t>
              </a:r>
              <a:endParaRPr kumimoji="1" lang="en-US" altLang="zh-CN" sz="14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20" name="Text Box 68"/>
            <p:cNvSpPr txBox="1">
              <a:spLocks noChangeArrowheads="1"/>
            </p:cNvSpPr>
            <p:nvPr/>
          </p:nvSpPr>
          <p:spPr bwMode="auto">
            <a:xfrm>
              <a:off x="4416" y="1680"/>
              <a:ext cx="487" cy="288"/>
            </a:xfrm>
            <a:prstGeom prst="rect">
              <a:avLst/>
            </a:prstGeom>
            <a:noFill/>
            <a:ln>
              <a:noFill/>
            </a:ln>
            <a:effectLst/>
          </p:spPr>
          <p:txBody>
            <a:bodyPr wrap="none" lIns="90000" tIns="46800" rIns="90000" bIns="46800">
              <a:spAutoFit/>
            </a:bodyPr>
            <a:lstStyle/>
            <a:p>
              <a:pPr marR="0" defTabSz="914400" eaLnBrk="1" hangingPunct="1">
                <a:buClrTx/>
                <a:buSzTx/>
                <a:buFontTx/>
                <a:buNone/>
                <a:defRPr/>
              </a:pPr>
              <a:r>
                <a:rPr kumimoji="1" lang="zh-CN" altLang="en-US"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r>
                <a:rPr kumimoji="1" lang="en-US" altLang="zh-CN" sz="24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c</a:t>
              </a:r>
              <a:r>
                <a:rPr kumimoji="1" lang="zh-CN" altLang="en-US"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endParaRPr kumimoji="1" lang="zh-CN" altLang="en-US"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59461" name="Oval 69"/>
            <p:cNvSpPr>
              <a:spLocks noChangeArrowheads="1"/>
            </p:cNvSpPr>
            <p:nvPr/>
          </p:nvSpPr>
          <p:spPr bwMode="auto">
            <a:xfrm>
              <a:off x="4827" y="1539"/>
              <a:ext cx="192" cy="157"/>
            </a:xfrm>
            <a:prstGeom prst="ellipse">
              <a:avLst/>
            </a:prstGeom>
            <a:noFill/>
            <a:ln w="9525">
              <a:solidFill>
                <a:schemeClr val="tx1"/>
              </a:solidFill>
              <a:round/>
            </a:ln>
            <a:effec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V</a:t>
              </a:r>
              <a:r>
                <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6</a:t>
              </a:r>
              <a:endPar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60495" name="Line 76"/>
            <p:cNvSpPr/>
            <p:nvPr/>
          </p:nvSpPr>
          <p:spPr>
            <a:xfrm>
              <a:off x="4656" y="1200"/>
              <a:ext cx="240" cy="336"/>
            </a:xfrm>
            <a:prstGeom prst="line">
              <a:avLst/>
            </a:prstGeom>
            <a:ln w="28575" cap="flat" cmpd="sng">
              <a:solidFill>
                <a:srgbClr val="0000FF"/>
              </a:solidFill>
              <a:prstDash val="solid"/>
              <a:headEnd type="none" w="med" len="med"/>
              <a:tailEnd type="none" w="med" len="med"/>
            </a:ln>
          </p:spPr>
        </p:sp>
        <p:sp>
          <p:nvSpPr>
            <p:cNvPr id="60496" name="Line 79"/>
            <p:cNvSpPr/>
            <p:nvPr/>
          </p:nvSpPr>
          <p:spPr>
            <a:xfrm>
              <a:off x="4624" y="672"/>
              <a:ext cx="0" cy="384"/>
            </a:xfrm>
            <a:prstGeom prst="line">
              <a:avLst/>
            </a:prstGeom>
            <a:ln w="28575" cap="flat" cmpd="sng">
              <a:solidFill>
                <a:srgbClr val="0000FF"/>
              </a:solidFill>
              <a:prstDash val="solid"/>
              <a:headEnd type="none" w="med" len="med"/>
              <a:tailEnd type="none" w="med" len="med"/>
            </a:ln>
          </p:spPr>
        </p:sp>
        <p:sp>
          <p:nvSpPr>
            <p:cNvPr id="59474" name="Text Box 82"/>
            <p:cNvSpPr txBox="1">
              <a:spLocks noChangeArrowheads="1"/>
            </p:cNvSpPr>
            <p:nvPr/>
          </p:nvSpPr>
          <p:spPr bwMode="auto">
            <a:xfrm>
              <a:off x="4622" y="759"/>
              <a:ext cx="178" cy="212"/>
            </a:xfrm>
            <a:prstGeom prst="rect">
              <a:avLst/>
            </a:prstGeom>
            <a:noFill/>
            <a:ln>
              <a:noFill/>
            </a:ln>
            <a:effectLst/>
          </p:spPr>
          <p:txBody>
            <a:bodyPr wrap="none" lIns="90000" tIns="46800" rIns="90000" bIns="46800">
              <a:spAutoFit/>
            </a:bodyPr>
            <a:lstStyle/>
            <a:p>
              <a:pPr marR="0" defTabSz="914400" eaLnBrk="1" hangingPunct="1">
                <a:buClrTx/>
                <a:buSzTx/>
                <a:buFontTx/>
                <a:buNone/>
                <a:defRPr/>
              </a:pPr>
              <a:r>
                <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1</a:t>
              </a:r>
              <a:endPar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59479" name="Text Box 87"/>
            <p:cNvSpPr txBox="1">
              <a:spLocks noChangeArrowheads="1"/>
            </p:cNvSpPr>
            <p:nvPr/>
          </p:nvSpPr>
          <p:spPr bwMode="auto">
            <a:xfrm>
              <a:off x="4766" y="1228"/>
              <a:ext cx="178" cy="212"/>
            </a:xfrm>
            <a:prstGeom prst="rect">
              <a:avLst/>
            </a:prstGeom>
            <a:noFill/>
            <a:ln>
              <a:noFill/>
            </a:ln>
            <a:effectLst/>
          </p:spPr>
          <p:txBody>
            <a:bodyPr wrap="none" lIns="90000" tIns="46800" rIns="90000" bIns="46800">
              <a:spAutoFit/>
            </a:bodyPr>
            <a:lstStyle/>
            <a:p>
              <a:pPr marR="0" defTabSz="914400" eaLnBrk="1" hangingPunct="1">
                <a:buClrTx/>
                <a:buSzTx/>
                <a:buFontTx/>
                <a:buNone/>
                <a:defRPr/>
              </a:pPr>
              <a:r>
                <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4</a:t>
              </a:r>
              <a:endPar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grpSp>
      <p:grpSp>
        <p:nvGrpSpPr>
          <p:cNvPr id="60421" name="Group 177"/>
          <p:cNvGrpSpPr/>
          <p:nvPr/>
        </p:nvGrpSpPr>
        <p:grpSpPr>
          <a:xfrm>
            <a:off x="838200" y="3673475"/>
            <a:ext cx="2116138" cy="2311400"/>
            <a:chOff x="528" y="2256"/>
            <a:chExt cx="1333" cy="1456"/>
          </a:xfrm>
        </p:grpSpPr>
        <p:sp>
          <p:nvSpPr>
            <p:cNvPr id="59482" name="Oval 90"/>
            <p:cNvSpPr>
              <a:spLocks noChangeArrowheads="1"/>
            </p:cNvSpPr>
            <p:nvPr/>
          </p:nvSpPr>
          <p:spPr bwMode="auto">
            <a:xfrm>
              <a:off x="1120" y="2787"/>
              <a:ext cx="193" cy="157"/>
            </a:xfrm>
            <a:prstGeom prst="ellipse">
              <a:avLst/>
            </a:prstGeom>
            <a:noFill/>
            <a:ln w="9525">
              <a:solidFill>
                <a:schemeClr val="tx1"/>
              </a:solidFill>
              <a:round/>
            </a:ln>
            <a:effec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V</a:t>
              </a:r>
              <a:r>
                <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3</a:t>
              </a:r>
              <a:endPar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59483" name="Oval 91"/>
            <p:cNvSpPr>
              <a:spLocks noChangeArrowheads="1"/>
            </p:cNvSpPr>
            <p:nvPr/>
          </p:nvSpPr>
          <p:spPr bwMode="auto">
            <a:xfrm>
              <a:off x="1120" y="2256"/>
              <a:ext cx="192" cy="156"/>
            </a:xfrm>
            <a:prstGeom prst="ellipse">
              <a:avLst/>
            </a:prstGeom>
            <a:noFill/>
            <a:ln w="9525">
              <a:solidFill>
                <a:schemeClr val="tx1"/>
              </a:solidFill>
              <a:round/>
            </a:ln>
            <a:effec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V</a:t>
              </a:r>
              <a:r>
                <a:rPr kumimoji="1" lang="en-US" altLang="zh-CN" sz="14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1</a:t>
              </a:r>
              <a:endParaRPr kumimoji="1" lang="en-US" altLang="zh-CN" sz="14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59484" name="Oval 92"/>
            <p:cNvSpPr>
              <a:spLocks noChangeArrowheads="1"/>
            </p:cNvSpPr>
            <p:nvPr/>
          </p:nvSpPr>
          <p:spPr bwMode="auto">
            <a:xfrm>
              <a:off x="1669" y="2704"/>
              <a:ext cx="192" cy="157"/>
            </a:xfrm>
            <a:prstGeom prst="ellipse">
              <a:avLst/>
            </a:prstGeom>
            <a:noFill/>
            <a:ln w="9525">
              <a:solidFill>
                <a:schemeClr val="tx1"/>
              </a:solidFill>
              <a:round/>
            </a:ln>
            <a:effec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V</a:t>
              </a:r>
              <a:r>
                <a:rPr kumimoji="1" lang="en-US" altLang="zh-CN" sz="14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4</a:t>
              </a:r>
              <a:endParaRPr kumimoji="1" lang="en-US" altLang="zh-CN" sz="14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59485" name="Oval 93"/>
            <p:cNvSpPr>
              <a:spLocks noChangeArrowheads="1"/>
            </p:cNvSpPr>
            <p:nvPr/>
          </p:nvSpPr>
          <p:spPr bwMode="auto">
            <a:xfrm>
              <a:off x="880" y="3283"/>
              <a:ext cx="192" cy="157"/>
            </a:xfrm>
            <a:prstGeom prst="ellipse">
              <a:avLst/>
            </a:prstGeom>
            <a:noFill/>
            <a:ln w="9525">
              <a:solidFill>
                <a:schemeClr val="tx1"/>
              </a:solidFill>
              <a:round/>
            </a:ln>
            <a:effec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V</a:t>
              </a:r>
              <a:r>
                <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5</a:t>
              </a:r>
              <a:endPar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59486" name="Oval 94"/>
            <p:cNvSpPr>
              <a:spLocks noChangeArrowheads="1"/>
            </p:cNvSpPr>
            <p:nvPr/>
          </p:nvSpPr>
          <p:spPr bwMode="auto">
            <a:xfrm>
              <a:off x="528" y="2739"/>
              <a:ext cx="192" cy="157"/>
            </a:xfrm>
            <a:prstGeom prst="ellipse">
              <a:avLst/>
            </a:prstGeom>
            <a:noFill/>
            <a:ln w="9525">
              <a:solidFill>
                <a:schemeClr val="tx1"/>
              </a:solidFill>
              <a:round/>
            </a:ln>
            <a:effec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V</a:t>
              </a:r>
              <a:r>
                <a:rPr kumimoji="1" lang="en-US" altLang="zh-CN" sz="14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2</a:t>
              </a:r>
              <a:endParaRPr kumimoji="1" lang="en-US" altLang="zh-CN" sz="14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59487" name="Text Box 95"/>
            <p:cNvSpPr txBox="1">
              <a:spLocks noChangeArrowheads="1"/>
            </p:cNvSpPr>
            <p:nvPr/>
          </p:nvSpPr>
          <p:spPr bwMode="auto">
            <a:xfrm>
              <a:off x="997" y="3424"/>
              <a:ext cx="509" cy="288"/>
            </a:xfrm>
            <a:prstGeom prst="rect">
              <a:avLst/>
            </a:prstGeom>
            <a:noFill/>
            <a:ln>
              <a:noFill/>
            </a:ln>
            <a:effectLst/>
          </p:spPr>
          <p:txBody>
            <a:bodyPr wrap="none" lIns="90000" tIns="46800" rIns="90000" bIns="46800">
              <a:spAutoFit/>
            </a:bodyPr>
            <a:lstStyle/>
            <a:p>
              <a:pPr marR="0" defTabSz="914400" eaLnBrk="1" hangingPunct="1">
                <a:buClrTx/>
                <a:buSzTx/>
                <a:buFontTx/>
                <a:buNone/>
                <a:defRPr/>
              </a:pPr>
              <a:r>
                <a:rPr kumimoji="1" lang="zh-CN" altLang="en-US"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r>
                <a:rPr kumimoji="1" lang="en-US" altLang="zh-CN" sz="24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d</a:t>
              </a:r>
              <a:r>
                <a:rPr kumimoji="1" lang="zh-CN" altLang="en-US"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endParaRPr kumimoji="1" lang="zh-CN" altLang="en-US"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59488" name="Oval 96"/>
            <p:cNvSpPr>
              <a:spLocks noChangeArrowheads="1"/>
            </p:cNvSpPr>
            <p:nvPr/>
          </p:nvSpPr>
          <p:spPr bwMode="auto">
            <a:xfrm>
              <a:off x="1408" y="3283"/>
              <a:ext cx="192" cy="157"/>
            </a:xfrm>
            <a:prstGeom prst="ellipse">
              <a:avLst/>
            </a:prstGeom>
            <a:noFill/>
            <a:ln w="9525">
              <a:solidFill>
                <a:schemeClr val="tx1"/>
              </a:solidFill>
              <a:round/>
            </a:ln>
            <a:effec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V</a:t>
              </a:r>
              <a:r>
                <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6</a:t>
              </a:r>
              <a:endPar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60482" name="Line 99"/>
            <p:cNvSpPr/>
            <p:nvPr/>
          </p:nvSpPr>
          <p:spPr>
            <a:xfrm flipH="1">
              <a:off x="1525" y="2848"/>
              <a:ext cx="192" cy="432"/>
            </a:xfrm>
            <a:prstGeom prst="line">
              <a:avLst/>
            </a:prstGeom>
            <a:ln w="28575" cap="flat" cmpd="sng">
              <a:solidFill>
                <a:srgbClr val="0000FF"/>
              </a:solidFill>
              <a:prstDash val="solid"/>
              <a:headEnd type="none" w="med" len="med"/>
              <a:tailEnd type="none" w="med" len="med"/>
            </a:ln>
          </p:spPr>
        </p:sp>
        <p:sp>
          <p:nvSpPr>
            <p:cNvPr id="60483" name="Line 103"/>
            <p:cNvSpPr/>
            <p:nvPr/>
          </p:nvSpPr>
          <p:spPr>
            <a:xfrm>
              <a:off x="1237" y="2944"/>
              <a:ext cx="240" cy="336"/>
            </a:xfrm>
            <a:prstGeom prst="line">
              <a:avLst/>
            </a:prstGeom>
            <a:ln w="28575" cap="flat" cmpd="sng">
              <a:solidFill>
                <a:srgbClr val="0000FF"/>
              </a:solidFill>
              <a:prstDash val="solid"/>
              <a:headEnd type="none" w="med" len="med"/>
              <a:tailEnd type="none" w="med" len="med"/>
            </a:ln>
          </p:spPr>
        </p:sp>
        <p:sp>
          <p:nvSpPr>
            <p:cNvPr id="60484" name="Line 106"/>
            <p:cNvSpPr/>
            <p:nvPr/>
          </p:nvSpPr>
          <p:spPr>
            <a:xfrm>
              <a:off x="1205" y="2416"/>
              <a:ext cx="0" cy="384"/>
            </a:xfrm>
            <a:prstGeom prst="line">
              <a:avLst/>
            </a:prstGeom>
            <a:ln w="28575" cap="flat" cmpd="sng">
              <a:solidFill>
                <a:srgbClr val="0000FF"/>
              </a:solidFill>
              <a:prstDash val="solid"/>
              <a:headEnd type="none" w="med" len="med"/>
              <a:tailEnd type="none" w="med" len="med"/>
            </a:ln>
          </p:spPr>
        </p:sp>
        <p:sp>
          <p:nvSpPr>
            <p:cNvPr id="59501" name="Text Box 109"/>
            <p:cNvSpPr txBox="1">
              <a:spLocks noChangeArrowheads="1"/>
            </p:cNvSpPr>
            <p:nvPr/>
          </p:nvSpPr>
          <p:spPr bwMode="auto">
            <a:xfrm>
              <a:off x="1203" y="2503"/>
              <a:ext cx="178" cy="212"/>
            </a:xfrm>
            <a:prstGeom prst="rect">
              <a:avLst/>
            </a:prstGeom>
            <a:noFill/>
            <a:ln>
              <a:noFill/>
            </a:ln>
            <a:effectLst/>
          </p:spPr>
          <p:txBody>
            <a:bodyPr wrap="none" lIns="90000" tIns="46800" rIns="90000" bIns="46800">
              <a:spAutoFit/>
            </a:bodyPr>
            <a:lstStyle/>
            <a:p>
              <a:pPr marR="0" defTabSz="914400" eaLnBrk="1" hangingPunct="1">
                <a:buClrTx/>
                <a:buSzTx/>
                <a:buFontTx/>
                <a:buNone/>
                <a:defRPr/>
              </a:pPr>
              <a:r>
                <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1</a:t>
              </a:r>
              <a:endPar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59506" name="Text Box 114"/>
            <p:cNvSpPr txBox="1">
              <a:spLocks noChangeArrowheads="1"/>
            </p:cNvSpPr>
            <p:nvPr/>
          </p:nvSpPr>
          <p:spPr bwMode="auto">
            <a:xfrm>
              <a:off x="1347" y="2972"/>
              <a:ext cx="178" cy="212"/>
            </a:xfrm>
            <a:prstGeom prst="rect">
              <a:avLst/>
            </a:prstGeom>
            <a:noFill/>
            <a:ln>
              <a:noFill/>
            </a:ln>
            <a:effectLst/>
          </p:spPr>
          <p:txBody>
            <a:bodyPr wrap="none" lIns="90000" tIns="46800" rIns="90000" bIns="46800">
              <a:spAutoFit/>
            </a:bodyPr>
            <a:lstStyle/>
            <a:p>
              <a:pPr marR="0" defTabSz="914400" eaLnBrk="1" hangingPunct="1">
                <a:buClrTx/>
                <a:buSzTx/>
                <a:buFontTx/>
                <a:buNone/>
                <a:defRPr/>
              </a:pPr>
              <a:r>
                <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4</a:t>
              </a:r>
              <a:endPar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59508" name="Text Box 116"/>
            <p:cNvSpPr txBox="1">
              <a:spLocks noChangeArrowheads="1"/>
            </p:cNvSpPr>
            <p:nvPr/>
          </p:nvSpPr>
          <p:spPr bwMode="auto">
            <a:xfrm>
              <a:off x="1612" y="2992"/>
              <a:ext cx="178" cy="212"/>
            </a:xfrm>
            <a:prstGeom prst="rect">
              <a:avLst/>
            </a:prstGeom>
            <a:noFill/>
            <a:ln>
              <a:noFill/>
            </a:ln>
            <a:effectLst/>
          </p:spPr>
          <p:txBody>
            <a:bodyPr wrap="none" lIns="90000" tIns="46800" rIns="90000" bIns="46800">
              <a:spAutoFit/>
            </a:bodyPr>
            <a:lstStyle/>
            <a:p>
              <a:pPr marR="0" defTabSz="914400" eaLnBrk="1" hangingPunct="1">
                <a:buClrTx/>
                <a:buSzTx/>
                <a:buFontTx/>
                <a:buNone/>
                <a:defRPr/>
              </a:pPr>
              <a:r>
                <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2</a:t>
              </a:r>
              <a:endPar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grpSp>
      <p:grpSp>
        <p:nvGrpSpPr>
          <p:cNvPr id="60422" name="Group 178"/>
          <p:cNvGrpSpPr/>
          <p:nvPr/>
        </p:nvGrpSpPr>
        <p:grpSpPr>
          <a:xfrm>
            <a:off x="3492500" y="3665538"/>
            <a:ext cx="2116138" cy="2311400"/>
            <a:chOff x="2219" y="2256"/>
            <a:chExt cx="1333" cy="1456"/>
          </a:xfrm>
        </p:grpSpPr>
        <p:sp>
          <p:nvSpPr>
            <p:cNvPr id="59509" name="Oval 117"/>
            <p:cNvSpPr>
              <a:spLocks noChangeArrowheads="1"/>
            </p:cNvSpPr>
            <p:nvPr/>
          </p:nvSpPr>
          <p:spPr bwMode="auto">
            <a:xfrm>
              <a:off x="2811" y="2787"/>
              <a:ext cx="193" cy="157"/>
            </a:xfrm>
            <a:prstGeom prst="ellipse">
              <a:avLst/>
            </a:prstGeom>
            <a:noFill/>
            <a:ln w="9525">
              <a:solidFill>
                <a:schemeClr val="tx1"/>
              </a:solidFill>
              <a:round/>
            </a:ln>
            <a:effec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V</a:t>
              </a:r>
              <a:r>
                <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3</a:t>
              </a:r>
              <a:endPar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59510" name="Oval 118"/>
            <p:cNvSpPr>
              <a:spLocks noChangeArrowheads="1"/>
            </p:cNvSpPr>
            <p:nvPr/>
          </p:nvSpPr>
          <p:spPr bwMode="auto">
            <a:xfrm>
              <a:off x="2811" y="2256"/>
              <a:ext cx="192" cy="156"/>
            </a:xfrm>
            <a:prstGeom prst="ellipse">
              <a:avLst/>
            </a:prstGeom>
            <a:noFill/>
            <a:ln w="9525">
              <a:solidFill>
                <a:schemeClr val="tx1"/>
              </a:solidFill>
              <a:round/>
            </a:ln>
            <a:effec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V</a:t>
              </a:r>
              <a:r>
                <a:rPr kumimoji="1" lang="en-US" altLang="zh-CN" sz="14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1</a:t>
              </a:r>
              <a:endParaRPr kumimoji="1" lang="en-US" altLang="zh-CN" sz="14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59511" name="Oval 119"/>
            <p:cNvSpPr>
              <a:spLocks noChangeArrowheads="1"/>
            </p:cNvSpPr>
            <p:nvPr/>
          </p:nvSpPr>
          <p:spPr bwMode="auto">
            <a:xfrm>
              <a:off x="3360" y="2704"/>
              <a:ext cx="192" cy="157"/>
            </a:xfrm>
            <a:prstGeom prst="ellipse">
              <a:avLst/>
            </a:prstGeom>
            <a:noFill/>
            <a:ln w="9525">
              <a:solidFill>
                <a:schemeClr val="tx1"/>
              </a:solidFill>
              <a:round/>
            </a:ln>
            <a:effec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V</a:t>
              </a:r>
              <a:r>
                <a:rPr kumimoji="1" lang="en-US" altLang="zh-CN" sz="14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4</a:t>
              </a:r>
              <a:endParaRPr kumimoji="1" lang="en-US" altLang="zh-CN" sz="14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59512" name="Oval 120"/>
            <p:cNvSpPr>
              <a:spLocks noChangeArrowheads="1"/>
            </p:cNvSpPr>
            <p:nvPr/>
          </p:nvSpPr>
          <p:spPr bwMode="auto">
            <a:xfrm>
              <a:off x="2571" y="3283"/>
              <a:ext cx="192" cy="157"/>
            </a:xfrm>
            <a:prstGeom prst="ellipse">
              <a:avLst/>
            </a:prstGeom>
            <a:noFill/>
            <a:ln w="9525">
              <a:solidFill>
                <a:schemeClr val="tx1"/>
              </a:solidFill>
              <a:round/>
            </a:ln>
            <a:effec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V</a:t>
              </a:r>
              <a:r>
                <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5</a:t>
              </a:r>
              <a:endPar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59513" name="Oval 121"/>
            <p:cNvSpPr>
              <a:spLocks noChangeArrowheads="1"/>
            </p:cNvSpPr>
            <p:nvPr/>
          </p:nvSpPr>
          <p:spPr bwMode="auto">
            <a:xfrm>
              <a:off x="2219" y="2739"/>
              <a:ext cx="192" cy="157"/>
            </a:xfrm>
            <a:prstGeom prst="ellipse">
              <a:avLst/>
            </a:prstGeom>
            <a:noFill/>
            <a:ln w="9525">
              <a:solidFill>
                <a:schemeClr val="tx1"/>
              </a:solidFill>
              <a:round/>
            </a:ln>
            <a:effec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V</a:t>
              </a:r>
              <a:r>
                <a:rPr kumimoji="1" lang="en-US" altLang="zh-CN" sz="14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2</a:t>
              </a:r>
              <a:endParaRPr kumimoji="1" lang="en-US" altLang="zh-CN" sz="14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59514" name="Text Box 122"/>
            <p:cNvSpPr txBox="1">
              <a:spLocks noChangeArrowheads="1"/>
            </p:cNvSpPr>
            <p:nvPr/>
          </p:nvSpPr>
          <p:spPr bwMode="auto">
            <a:xfrm>
              <a:off x="2688" y="3424"/>
              <a:ext cx="487" cy="288"/>
            </a:xfrm>
            <a:prstGeom prst="rect">
              <a:avLst/>
            </a:prstGeom>
            <a:noFill/>
            <a:ln>
              <a:noFill/>
            </a:ln>
            <a:effectLst/>
          </p:spPr>
          <p:txBody>
            <a:bodyPr wrap="none" lIns="90000" tIns="46800" rIns="90000" bIns="46800">
              <a:spAutoFit/>
            </a:bodyPr>
            <a:lstStyle/>
            <a:p>
              <a:pPr marR="0" defTabSz="914400" eaLnBrk="1" hangingPunct="1">
                <a:buClrTx/>
                <a:buSzTx/>
                <a:buFontTx/>
                <a:buNone/>
                <a:defRPr/>
              </a:pPr>
              <a:r>
                <a:rPr kumimoji="1" lang="zh-CN" altLang="en-US"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r>
                <a:rPr kumimoji="1" lang="en-US" altLang="zh-CN" sz="24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e</a:t>
              </a:r>
              <a:r>
                <a:rPr kumimoji="1" lang="zh-CN" altLang="en-US"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endParaRPr kumimoji="1" lang="zh-CN" altLang="en-US"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59515" name="Oval 123"/>
            <p:cNvSpPr>
              <a:spLocks noChangeArrowheads="1"/>
            </p:cNvSpPr>
            <p:nvPr/>
          </p:nvSpPr>
          <p:spPr bwMode="auto">
            <a:xfrm>
              <a:off x="3099" y="3283"/>
              <a:ext cx="192" cy="157"/>
            </a:xfrm>
            <a:prstGeom prst="ellipse">
              <a:avLst/>
            </a:prstGeom>
            <a:noFill/>
            <a:ln w="9525">
              <a:solidFill>
                <a:schemeClr val="tx1"/>
              </a:solidFill>
              <a:round/>
            </a:ln>
            <a:effec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V</a:t>
              </a:r>
              <a:r>
                <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6</a:t>
              </a:r>
              <a:endPar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60467" name="Line 126"/>
            <p:cNvSpPr/>
            <p:nvPr/>
          </p:nvSpPr>
          <p:spPr>
            <a:xfrm flipH="1">
              <a:off x="3216" y="2848"/>
              <a:ext cx="192" cy="432"/>
            </a:xfrm>
            <a:prstGeom prst="line">
              <a:avLst/>
            </a:prstGeom>
            <a:ln w="28575" cap="flat" cmpd="sng">
              <a:solidFill>
                <a:srgbClr val="0000FF"/>
              </a:solidFill>
              <a:prstDash val="solid"/>
              <a:headEnd type="none" w="med" len="med"/>
              <a:tailEnd type="none" w="med" len="med"/>
            </a:ln>
          </p:spPr>
        </p:sp>
        <p:sp>
          <p:nvSpPr>
            <p:cNvPr id="60468" name="Line 130"/>
            <p:cNvSpPr/>
            <p:nvPr/>
          </p:nvSpPr>
          <p:spPr>
            <a:xfrm>
              <a:off x="2928" y="2944"/>
              <a:ext cx="240" cy="336"/>
            </a:xfrm>
            <a:prstGeom prst="line">
              <a:avLst/>
            </a:prstGeom>
            <a:ln w="28575" cap="flat" cmpd="sng">
              <a:solidFill>
                <a:srgbClr val="0000FF"/>
              </a:solidFill>
              <a:prstDash val="solid"/>
              <a:headEnd type="none" w="med" len="med"/>
              <a:tailEnd type="none" w="med" len="med"/>
            </a:ln>
          </p:spPr>
        </p:sp>
        <p:sp>
          <p:nvSpPr>
            <p:cNvPr id="60469" name="Line 131"/>
            <p:cNvSpPr/>
            <p:nvPr/>
          </p:nvSpPr>
          <p:spPr>
            <a:xfrm>
              <a:off x="2400" y="2800"/>
              <a:ext cx="384" cy="48"/>
            </a:xfrm>
            <a:prstGeom prst="line">
              <a:avLst/>
            </a:prstGeom>
            <a:ln w="28575" cap="flat" cmpd="sng">
              <a:solidFill>
                <a:srgbClr val="0000FF"/>
              </a:solidFill>
              <a:prstDash val="solid"/>
              <a:headEnd type="none" w="med" len="med"/>
              <a:tailEnd type="none" w="med" len="med"/>
            </a:ln>
          </p:spPr>
        </p:sp>
        <p:sp>
          <p:nvSpPr>
            <p:cNvPr id="60470" name="Line 133"/>
            <p:cNvSpPr/>
            <p:nvPr/>
          </p:nvSpPr>
          <p:spPr>
            <a:xfrm>
              <a:off x="2896" y="2416"/>
              <a:ext cx="0" cy="384"/>
            </a:xfrm>
            <a:prstGeom prst="line">
              <a:avLst/>
            </a:prstGeom>
            <a:ln w="28575" cap="flat" cmpd="sng">
              <a:solidFill>
                <a:srgbClr val="0000FF"/>
              </a:solidFill>
              <a:prstDash val="solid"/>
              <a:headEnd type="none" w="med" len="med"/>
              <a:tailEnd type="none" w="med" len="med"/>
            </a:ln>
          </p:spPr>
        </p:sp>
        <p:sp>
          <p:nvSpPr>
            <p:cNvPr id="59528" name="Text Box 136"/>
            <p:cNvSpPr txBox="1">
              <a:spLocks noChangeArrowheads="1"/>
            </p:cNvSpPr>
            <p:nvPr/>
          </p:nvSpPr>
          <p:spPr bwMode="auto">
            <a:xfrm>
              <a:off x="2894" y="2503"/>
              <a:ext cx="178" cy="212"/>
            </a:xfrm>
            <a:prstGeom prst="rect">
              <a:avLst/>
            </a:prstGeom>
            <a:noFill/>
            <a:ln>
              <a:noFill/>
            </a:ln>
            <a:effectLst/>
          </p:spPr>
          <p:txBody>
            <a:bodyPr wrap="none" lIns="90000" tIns="46800" rIns="90000" bIns="46800">
              <a:spAutoFit/>
            </a:bodyPr>
            <a:lstStyle/>
            <a:p>
              <a:pPr marR="0" defTabSz="914400" eaLnBrk="1" hangingPunct="1">
                <a:buClrTx/>
                <a:buSzTx/>
                <a:buFontTx/>
                <a:buNone/>
                <a:defRPr/>
              </a:pPr>
              <a:r>
                <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1</a:t>
              </a:r>
              <a:endPar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59529" name="Text Box 137"/>
            <p:cNvSpPr txBox="1">
              <a:spLocks noChangeArrowheads="1"/>
            </p:cNvSpPr>
            <p:nvPr/>
          </p:nvSpPr>
          <p:spPr bwMode="auto">
            <a:xfrm>
              <a:off x="2535" y="2656"/>
              <a:ext cx="178" cy="212"/>
            </a:xfrm>
            <a:prstGeom prst="rect">
              <a:avLst/>
            </a:prstGeom>
            <a:noFill/>
            <a:ln>
              <a:noFill/>
            </a:ln>
            <a:effectLst/>
          </p:spPr>
          <p:txBody>
            <a:bodyPr wrap="none" lIns="90000" tIns="46800" rIns="90000" bIns="46800">
              <a:spAutoFit/>
            </a:bodyPr>
            <a:lstStyle/>
            <a:p>
              <a:pPr marR="0" defTabSz="914400" eaLnBrk="1" hangingPunct="1">
                <a:buClrTx/>
                <a:buSzTx/>
                <a:buFontTx/>
                <a:buNone/>
                <a:defRPr/>
              </a:pPr>
              <a:r>
                <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5</a:t>
              </a:r>
              <a:endPar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59533" name="Text Box 141"/>
            <p:cNvSpPr txBox="1">
              <a:spLocks noChangeArrowheads="1"/>
            </p:cNvSpPr>
            <p:nvPr/>
          </p:nvSpPr>
          <p:spPr bwMode="auto">
            <a:xfrm>
              <a:off x="3038" y="2972"/>
              <a:ext cx="178" cy="212"/>
            </a:xfrm>
            <a:prstGeom prst="rect">
              <a:avLst/>
            </a:prstGeom>
            <a:noFill/>
            <a:ln>
              <a:noFill/>
            </a:ln>
            <a:effectLst/>
          </p:spPr>
          <p:txBody>
            <a:bodyPr wrap="none" lIns="90000" tIns="46800" rIns="90000" bIns="46800">
              <a:spAutoFit/>
            </a:bodyPr>
            <a:lstStyle/>
            <a:p>
              <a:pPr marR="0" defTabSz="914400" eaLnBrk="1" hangingPunct="1">
                <a:buClrTx/>
                <a:buSzTx/>
                <a:buFontTx/>
                <a:buNone/>
                <a:defRPr/>
              </a:pPr>
              <a:r>
                <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4</a:t>
              </a:r>
              <a:endPar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59535" name="Text Box 143"/>
            <p:cNvSpPr txBox="1">
              <a:spLocks noChangeArrowheads="1"/>
            </p:cNvSpPr>
            <p:nvPr/>
          </p:nvSpPr>
          <p:spPr bwMode="auto">
            <a:xfrm>
              <a:off x="3303" y="2992"/>
              <a:ext cx="178" cy="212"/>
            </a:xfrm>
            <a:prstGeom prst="rect">
              <a:avLst/>
            </a:prstGeom>
            <a:noFill/>
            <a:ln>
              <a:noFill/>
            </a:ln>
            <a:effectLst/>
          </p:spPr>
          <p:txBody>
            <a:bodyPr wrap="none" lIns="90000" tIns="46800" rIns="90000" bIns="46800">
              <a:spAutoFit/>
            </a:bodyPr>
            <a:lstStyle/>
            <a:p>
              <a:pPr marR="0" defTabSz="914400" eaLnBrk="1" hangingPunct="1">
                <a:buClrTx/>
                <a:buSzTx/>
                <a:buFontTx/>
                <a:buNone/>
                <a:defRPr/>
              </a:pPr>
              <a:r>
                <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2</a:t>
              </a:r>
              <a:endPar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grpSp>
      <p:grpSp>
        <p:nvGrpSpPr>
          <p:cNvPr id="60423" name="Group 179"/>
          <p:cNvGrpSpPr/>
          <p:nvPr/>
        </p:nvGrpSpPr>
        <p:grpSpPr>
          <a:xfrm>
            <a:off x="6265863" y="3673475"/>
            <a:ext cx="2116137" cy="2311400"/>
            <a:chOff x="3947" y="2256"/>
            <a:chExt cx="1333" cy="1456"/>
          </a:xfrm>
        </p:grpSpPr>
        <p:sp>
          <p:nvSpPr>
            <p:cNvPr id="59536" name="Oval 144"/>
            <p:cNvSpPr>
              <a:spLocks noChangeArrowheads="1"/>
            </p:cNvSpPr>
            <p:nvPr/>
          </p:nvSpPr>
          <p:spPr bwMode="auto">
            <a:xfrm>
              <a:off x="4539" y="2787"/>
              <a:ext cx="193" cy="157"/>
            </a:xfrm>
            <a:prstGeom prst="ellipse">
              <a:avLst/>
            </a:prstGeom>
            <a:noFill/>
            <a:ln w="9525">
              <a:solidFill>
                <a:schemeClr val="tx1"/>
              </a:solidFill>
              <a:round/>
            </a:ln>
            <a:effec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V</a:t>
              </a:r>
              <a:r>
                <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3</a:t>
              </a:r>
              <a:endPar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59537" name="Oval 145"/>
            <p:cNvSpPr>
              <a:spLocks noChangeArrowheads="1"/>
            </p:cNvSpPr>
            <p:nvPr/>
          </p:nvSpPr>
          <p:spPr bwMode="auto">
            <a:xfrm>
              <a:off x="4539" y="2256"/>
              <a:ext cx="192" cy="156"/>
            </a:xfrm>
            <a:prstGeom prst="ellipse">
              <a:avLst/>
            </a:prstGeom>
            <a:noFill/>
            <a:ln w="9525">
              <a:solidFill>
                <a:schemeClr val="tx1"/>
              </a:solidFill>
              <a:round/>
            </a:ln>
            <a:effec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V</a:t>
              </a:r>
              <a:r>
                <a:rPr kumimoji="1" lang="en-US" altLang="zh-CN" sz="14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1</a:t>
              </a:r>
              <a:endParaRPr kumimoji="1" lang="en-US" altLang="zh-CN" sz="14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59538" name="Oval 146"/>
            <p:cNvSpPr>
              <a:spLocks noChangeArrowheads="1"/>
            </p:cNvSpPr>
            <p:nvPr/>
          </p:nvSpPr>
          <p:spPr bwMode="auto">
            <a:xfrm>
              <a:off x="5088" y="2704"/>
              <a:ext cx="192" cy="157"/>
            </a:xfrm>
            <a:prstGeom prst="ellipse">
              <a:avLst/>
            </a:prstGeom>
            <a:noFill/>
            <a:ln w="9525">
              <a:solidFill>
                <a:schemeClr val="tx1"/>
              </a:solidFill>
              <a:round/>
            </a:ln>
            <a:effec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V</a:t>
              </a:r>
              <a:r>
                <a:rPr kumimoji="1" lang="en-US" altLang="zh-CN" sz="14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4</a:t>
              </a:r>
              <a:endParaRPr kumimoji="1" lang="en-US" altLang="zh-CN" sz="14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59539" name="Oval 147"/>
            <p:cNvSpPr>
              <a:spLocks noChangeArrowheads="1"/>
            </p:cNvSpPr>
            <p:nvPr/>
          </p:nvSpPr>
          <p:spPr bwMode="auto">
            <a:xfrm>
              <a:off x="4299" y="3283"/>
              <a:ext cx="192" cy="157"/>
            </a:xfrm>
            <a:prstGeom prst="ellipse">
              <a:avLst/>
            </a:prstGeom>
            <a:noFill/>
            <a:ln w="9525">
              <a:solidFill>
                <a:schemeClr val="tx1"/>
              </a:solidFill>
              <a:round/>
            </a:ln>
            <a:effec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V</a:t>
              </a:r>
              <a:r>
                <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5</a:t>
              </a:r>
              <a:endPar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59540" name="Oval 148"/>
            <p:cNvSpPr>
              <a:spLocks noChangeArrowheads="1"/>
            </p:cNvSpPr>
            <p:nvPr/>
          </p:nvSpPr>
          <p:spPr bwMode="auto">
            <a:xfrm>
              <a:off x="3947" y="2739"/>
              <a:ext cx="192" cy="157"/>
            </a:xfrm>
            <a:prstGeom prst="ellipse">
              <a:avLst/>
            </a:prstGeom>
            <a:noFill/>
            <a:ln w="9525">
              <a:solidFill>
                <a:schemeClr val="tx1"/>
              </a:solidFill>
              <a:round/>
            </a:ln>
            <a:effec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V</a:t>
              </a:r>
              <a:r>
                <a:rPr kumimoji="1" lang="en-US" altLang="zh-CN" sz="14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2</a:t>
              </a:r>
              <a:endParaRPr kumimoji="1" lang="en-US" altLang="zh-CN" sz="14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59541" name="Text Box 149"/>
            <p:cNvSpPr txBox="1">
              <a:spLocks noChangeArrowheads="1"/>
            </p:cNvSpPr>
            <p:nvPr/>
          </p:nvSpPr>
          <p:spPr bwMode="auto">
            <a:xfrm>
              <a:off x="4416" y="3424"/>
              <a:ext cx="514" cy="288"/>
            </a:xfrm>
            <a:prstGeom prst="rect">
              <a:avLst/>
            </a:prstGeom>
            <a:noFill/>
            <a:ln>
              <a:noFill/>
            </a:ln>
            <a:effectLst/>
          </p:spPr>
          <p:txBody>
            <a:bodyPr wrap="none" lIns="90000" tIns="46800" rIns="90000" bIns="46800">
              <a:spAutoFit/>
            </a:bodyPr>
            <a:lstStyle/>
            <a:p>
              <a:pPr marR="0" defTabSz="914400" eaLnBrk="1" hangingPunct="1">
                <a:buClrTx/>
                <a:buSzTx/>
                <a:buFontTx/>
                <a:buNone/>
                <a:defRPr/>
              </a:pPr>
              <a:r>
                <a:rPr kumimoji="1" lang="zh-CN" altLang="en-US"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r>
                <a:rPr kumimoji="1" lang="en-US" altLang="zh-CN" sz="24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f </a:t>
              </a:r>
              <a:r>
                <a:rPr kumimoji="1" lang="zh-CN" altLang="en-US"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endParaRPr kumimoji="1" lang="zh-CN" altLang="en-US"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59542" name="Oval 150"/>
            <p:cNvSpPr>
              <a:spLocks noChangeArrowheads="1"/>
            </p:cNvSpPr>
            <p:nvPr/>
          </p:nvSpPr>
          <p:spPr bwMode="auto">
            <a:xfrm>
              <a:off x="4827" y="3283"/>
              <a:ext cx="192" cy="157"/>
            </a:xfrm>
            <a:prstGeom prst="ellipse">
              <a:avLst/>
            </a:prstGeom>
            <a:noFill/>
            <a:ln w="9525">
              <a:solidFill>
                <a:schemeClr val="tx1"/>
              </a:solidFill>
              <a:round/>
            </a:ln>
            <a:effec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V</a:t>
              </a:r>
              <a:r>
                <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6</a:t>
              </a:r>
              <a:endPar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60450" name="Line 153"/>
            <p:cNvSpPr/>
            <p:nvPr/>
          </p:nvSpPr>
          <p:spPr>
            <a:xfrm flipH="1">
              <a:off x="4944" y="2848"/>
              <a:ext cx="192" cy="432"/>
            </a:xfrm>
            <a:prstGeom prst="line">
              <a:avLst/>
            </a:prstGeom>
            <a:ln w="28575" cap="flat" cmpd="sng">
              <a:solidFill>
                <a:srgbClr val="0000FF"/>
              </a:solidFill>
              <a:prstDash val="solid"/>
              <a:headEnd type="none" w="med" len="med"/>
              <a:tailEnd type="none" w="med" len="med"/>
            </a:ln>
          </p:spPr>
        </p:sp>
        <p:sp>
          <p:nvSpPr>
            <p:cNvPr id="60451" name="Line 154"/>
            <p:cNvSpPr/>
            <p:nvPr/>
          </p:nvSpPr>
          <p:spPr>
            <a:xfrm>
              <a:off x="4080" y="2896"/>
              <a:ext cx="288" cy="384"/>
            </a:xfrm>
            <a:prstGeom prst="line">
              <a:avLst/>
            </a:prstGeom>
            <a:ln w="28575" cap="flat" cmpd="sng">
              <a:solidFill>
                <a:srgbClr val="0000FF"/>
              </a:solidFill>
              <a:prstDash val="solid"/>
              <a:headEnd type="none" w="med" len="med"/>
              <a:tailEnd type="none" w="med" len="med"/>
            </a:ln>
          </p:spPr>
        </p:sp>
        <p:sp>
          <p:nvSpPr>
            <p:cNvPr id="60452" name="Line 157"/>
            <p:cNvSpPr/>
            <p:nvPr/>
          </p:nvSpPr>
          <p:spPr>
            <a:xfrm>
              <a:off x="4656" y="2944"/>
              <a:ext cx="240" cy="336"/>
            </a:xfrm>
            <a:prstGeom prst="line">
              <a:avLst/>
            </a:prstGeom>
            <a:ln w="28575" cap="flat" cmpd="sng">
              <a:solidFill>
                <a:srgbClr val="0000FF"/>
              </a:solidFill>
              <a:prstDash val="solid"/>
              <a:headEnd type="none" w="med" len="med"/>
              <a:tailEnd type="none" w="med" len="med"/>
            </a:ln>
          </p:spPr>
        </p:sp>
        <p:sp>
          <p:nvSpPr>
            <p:cNvPr id="60453" name="Line 158"/>
            <p:cNvSpPr/>
            <p:nvPr/>
          </p:nvSpPr>
          <p:spPr>
            <a:xfrm>
              <a:off x="4128" y="2800"/>
              <a:ext cx="384" cy="48"/>
            </a:xfrm>
            <a:prstGeom prst="line">
              <a:avLst/>
            </a:prstGeom>
            <a:ln w="28575" cap="flat" cmpd="sng">
              <a:solidFill>
                <a:srgbClr val="0000FF"/>
              </a:solidFill>
              <a:prstDash val="solid"/>
              <a:headEnd type="none" w="med" len="med"/>
              <a:tailEnd type="none" w="med" len="med"/>
            </a:ln>
          </p:spPr>
        </p:sp>
        <p:sp>
          <p:nvSpPr>
            <p:cNvPr id="60454" name="Line 160"/>
            <p:cNvSpPr/>
            <p:nvPr/>
          </p:nvSpPr>
          <p:spPr>
            <a:xfrm>
              <a:off x="4624" y="2416"/>
              <a:ext cx="0" cy="384"/>
            </a:xfrm>
            <a:prstGeom prst="line">
              <a:avLst/>
            </a:prstGeom>
            <a:ln w="28575" cap="flat" cmpd="sng">
              <a:solidFill>
                <a:srgbClr val="0000FF"/>
              </a:solidFill>
              <a:prstDash val="solid"/>
              <a:headEnd type="none" w="med" len="med"/>
              <a:tailEnd type="none" w="med" len="med"/>
            </a:ln>
          </p:spPr>
        </p:sp>
        <p:sp>
          <p:nvSpPr>
            <p:cNvPr id="59555" name="Text Box 163"/>
            <p:cNvSpPr txBox="1">
              <a:spLocks noChangeArrowheads="1"/>
            </p:cNvSpPr>
            <p:nvPr/>
          </p:nvSpPr>
          <p:spPr bwMode="auto">
            <a:xfrm>
              <a:off x="4622" y="2503"/>
              <a:ext cx="178" cy="212"/>
            </a:xfrm>
            <a:prstGeom prst="rect">
              <a:avLst/>
            </a:prstGeom>
            <a:noFill/>
            <a:ln>
              <a:noFill/>
            </a:ln>
            <a:effectLst/>
          </p:spPr>
          <p:txBody>
            <a:bodyPr wrap="none" lIns="90000" tIns="46800" rIns="90000" bIns="46800">
              <a:spAutoFit/>
            </a:bodyPr>
            <a:lstStyle/>
            <a:p>
              <a:pPr marR="0" defTabSz="914400" eaLnBrk="1" hangingPunct="1">
                <a:buClrTx/>
                <a:buSzTx/>
                <a:buFontTx/>
                <a:buNone/>
                <a:defRPr/>
              </a:pPr>
              <a:r>
                <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1</a:t>
              </a:r>
              <a:endPar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59556" name="Text Box 164"/>
            <p:cNvSpPr txBox="1">
              <a:spLocks noChangeArrowheads="1"/>
            </p:cNvSpPr>
            <p:nvPr/>
          </p:nvSpPr>
          <p:spPr bwMode="auto">
            <a:xfrm>
              <a:off x="4263" y="2656"/>
              <a:ext cx="178" cy="212"/>
            </a:xfrm>
            <a:prstGeom prst="rect">
              <a:avLst/>
            </a:prstGeom>
            <a:noFill/>
            <a:ln>
              <a:noFill/>
            </a:ln>
            <a:effectLst/>
          </p:spPr>
          <p:txBody>
            <a:bodyPr wrap="none" lIns="90000" tIns="46800" rIns="90000" bIns="46800">
              <a:spAutoFit/>
            </a:bodyPr>
            <a:lstStyle/>
            <a:p>
              <a:pPr marR="0" defTabSz="914400" eaLnBrk="1" hangingPunct="1">
                <a:buClrTx/>
                <a:buSzTx/>
                <a:buFontTx/>
                <a:buNone/>
                <a:defRPr/>
              </a:pPr>
              <a:r>
                <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5</a:t>
              </a:r>
              <a:endPar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59558" name="Text Box 166"/>
            <p:cNvSpPr txBox="1">
              <a:spLocks noChangeArrowheads="1"/>
            </p:cNvSpPr>
            <p:nvPr/>
          </p:nvSpPr>
          <p:spPr bwMode="auto">
            <a:xfrm>
              <a:off x="4046" y="3020"/>
              <a:ext cx="178" cy="212"/>
            </a:xfrm>
            <a:prstGeom prst="rect">
              <a:avLst/>
            </a:prstGeom>
            <a:noFill/>
            <a:ln>
              <a:noFill/>
            </a:ln>
            <a:effectLst/>
          </p:spPr>
          <p:txBody>
            <a:bodyPr wrap="none" lIns="90000" tIns="46800" rIns="90000" bIns="46800">
              <a:spAutoFit/>
            </a:bodyPr>
            <a:lstStyle/>
            <a:p>
              <a:pPr marR="0" defTabSz="914400" eaLnBrk="1" hangingPunct="1">
                <a:buClrTx/>
                <a:buSzTx/>
                <a:buFontTx/>
                <a:buNone/>
                <a:defRPr/>
              </a:pPr>
              <a:r>
                <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3</a:t>
              </a:r>
              <a:endPar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59560" name="Text Box 168"/>
            <p:cNvSpPr txBox="1">
              <a:spLocks noChangeArrowheads="1"/>
            </p:cNvSpPr>
            <p:nvPr/>
          </p:nvSpPr>
          <p:spPr bwMode="auto">
            <a:xfrm>
              <a:off x="4766" y="2972"/>
              <a:ext cx="178" cy="212"/>
            </a:xfrm>
            <a:prstGeom prst="rect">
              <a:avLst/>
            </a:prstGeom>
            <a:noFill/>
            <a:ln>
              <a:noFill/>
            </a:ln>
            <a:effectLst/>
          </p:spPr>
          <p:txBody>
            <a:bodyPr wrap="none" lIns="90000" tIns="46800" rIns="90000" bIns="46800">
              <a:spAutoFit/>
            </a:bodyPr>
            <a:lstStyle/>
            <a:p>
              <a:pPr marR="0" defTabSz="914400" eaLnBrk="1" hangingPunct="1">
                <a:buClrTx/>
                <a:buSzTx/>
                <a:buFontTx/>
                <a:buNone/>
                <a:defRPr/>
              </a:pPr>
              <a:r>
                <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4</a:t>
              </a:r>
              <a:endPar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59562" name="Text Box 170"/>
            <p:cNvSpPr txBox="1">
              <a:spLocks noChangeArrowheads="1"/>
            </p:cNvSpPr>
            <p:nvPr/>
          </p:nvSpPr>
          <p:spPr bwMode="auto">
            <a:xfrm>
              <a:off x="5031" y="2992"/>
              <a:ext cx="178" cy="212"/>
            </a:xfrm>
            <a:prstGeom prst="rect">
              <a:avLst/>
            </a:prstGeom>
            <a:noFill/>
            <a:ln>
              <a:noFill/>
            </a:ln>
            <a:effectLst/>
          </p:spPr>
          <p:txBody>
            <a:bodyPr wrap="none" lIns="90000" tIns="46800" rIns="90000" bIns="46800">
              <a:spAutoFit/>
            </a:bodyPr>
            <a:lstStyle/>
            <a:p>
              <a:pPr marR="0" defTabSz="914400" eaLnBrk="1" hangingPunct="1">
                <a:buClrTx/>
                <a:buSzTx/>
                <a:buFontTx/>
                <a:buNone/>
                <a:defRPr/>
              </a:pPr>
              <a:r>
                <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2</a:t>
              </a:r>
              <a:endPar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grpSp>
      <p:sp>
        <p:nvSpPr>
          <p:cNvPr id="60424" name="Text Box 171"/>
          <p:cNvSpPr txBox="1"/>
          <p:nvPr/>
        </p:nvSpPr>
        <p:spPr>
          <a:xfrm>
            <a:off x="3629025" y="6132513"/>
            <a:ext cx="2009775" cy="457200"/>
          </a:xfrm>
          <a:prstGeom prst="rect">
            <a:avLst/>
          </a:prstGeom>
          <a:noFill/>
          <a:ln w="9525">
            <a:noFill/>
          </a:ln>
        </p:spPr>
        <p:txBody>
          <a:bodyPr wrap="none" lIns="90000" tIns="46800" rIns="90000" bIns="46800">
            <a:spAutoFit/>
          </a:bodyPr>
          <a:p>
            <a:pPr eaLnBrk="1" hangingPunct="1"/>
            <a:r>
              <a:rPr lang="zh-CN" altLang="en-US" sz="2400" dirty="0">
                <a:latin typeface="Times New Roman" panose="02020603050405020304" pitchFamily="18" charset="0"/>
              </a:rPr>
              <a:t>求最小生成树</a:t>
            </a:r>
            <a:endParaRPr lang="zh-CN" altLang="en-US" sz="2400" dirty="0">
              <a:latin typeface="Times New Roman" panose="02020603050405020304" pitchFamily="18" charset="0"/>
            </a:endParaRPr>
          </a:p>
        </p:txBody>
      </p:sp>
      <p:grpSp>
        <p:nvGrpSpPr>
          <p:cNvPr id="60425" name="Group 175"/>
          <p:cNvGrpSpPr/>
          <p:nvPr/>
        </p:nvGrpSpPr>
        <p:grpSpPr>
          <a:xfrm>
            <a:off x="3492500" y="928688"/>
            <a:ext cx="2116138" cy="2293937"/>
            <a:chOff x="2219" y="512"/>
            <a:chExt cx="1333" cy="1445"/>
          </a:xfrm>
        </p:grpSpPr>
        <p:grpSp>
          <p:nvGrpSpPr>
            <p:cNvPr id="60433" name="Group 173"/>
            <p:cNvGrpSpPr/>
            <p:nvPr/>
          </p:nvGrpSpPr>
          <p:grpSpPr>
            <a:xfrm>
              <a:off x="2219" y="512"/>
              <a:ext cx="1333" cy="1445"/>
              <a:chOff x="2219" y="512"/>
              <a:chExt cx="1333" cy="1445"/>
            </a:xfrm>
          </p:grpSpPr>
          <p:sp>
            <p:nvSpPr>
              <p:cNvPr id="59428" name="Oval 36"/>
              <p:cNvSpPr>
                <a:spLocks noChangeArrowheads="1"/>
              </p:cNvSpPr>
              <p:nvPr/>
            </p:nvSpPr>
            <p:spPr bwMode="auto">
              <a:xfrm>
                <a:off x="2811" y="1043"/>
                <a:ext cx="193" cy="157"/>
              </a:xfrm>
              <a:prstGeom prst="ellipse">
                <a:avLst/>
              </a:prstGeom>
              <a:noFill/>
              <a:ln w="9525">
                <a:solidFill>
                  <a:schemeClr val="tx1"/>
                </a:solidFill>
                <a:round/>
              </a:ln>
              <a:effec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V</a:t>
                </a:r>
                <a:r>
                  <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3</a:t>
                </a:r>
                <a:endPar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59429" name="Oval 37"/>
              <p:cNvSpPr>
                <a:spLocks noChangeArrowheads="1"/>
              </p:cNvSpPr>
              <p:nvPr/>
            </p:nvSpPr>
            <p:spPr bwMode="auto">
              <a:xfrm>
                <a:off x="2811" y="512"/>
                <a:ext cx="192" cy="156"/>
              </a:xfrm>
              <a:prstGeom prst="ellipse">
                <a:avLst/>
              </a:prstGeom>
              <a:noFill/>
              <a:ln w="9525">
                <a:solidFill>
                  <a:schemeClr val="tx1"/>
                </a:solidFill>
                <a:round/>
              </a:ln>
              <a:effec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V</a:t>
                </a:r>
                <a:r>
                  <a:rPr kumimoji="1" lang="en-US" altLang="zh-CN" sz="14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1</a:t>
                </a:r>
                <a:endParaRPr kumimoji="1" lang="en-US" altLang="zh-CN" sz="14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59430" name="Oval 38"/>
              <p:cNvSpPr>
                <a:spLocks noChangeArrowheads="1"/>
              </p:cNvSpPr>
              <p:nvPr/>
            </p:nvSpPr>
            <p:spPr bwMode="auto">
              <a:xfrm>
                <a:off x="3360" y="960"/>
                <a:ext cx="192" cy="157"/>
              </a:xfrm>
              <a:prstGeom prst="ellipse">
                <a:avLst/>
              </a:prstGeom>
              <a:noFill/>
              <a:ln w="9525">
                <a:solidFill>
                  <a:schemeClr val="tx1"/>
                </a:solidFill>
                <a:round/>
              </a:ln>
              <a:effec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V</a:t>
                </a:r>
                <a:r>
                  <a:rPr kumimoji="1" lang="en-US" altLang="zh-CN" sz="14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4</a:t>
                </a:r>
                <a:endParaRPr kumimoji="1" lang="en-US" altLang="zh-CN" sz="14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59431" name="Oval 39"/>
              <p:cNvSpPr>
                <a:spLocks noChangeArrowheads="1"/>
              </p:cNvSpPr>
              <p:nvPr/>
            </p:nvSpPr>
            <p:spPr bwMode="auto">
              <a:xfrm>
                <a:off x="2571" y="1539"/>
                <a:ext cx="192" cy="157"/>
              </a:xfrm>
              <a:prstGeom prst="ellipse">
                <a:avLst/>
              </a:prstGeom>
              <a:noFill/>
              <a:ln w="9525">
                <a:solidFill>
                  <a:schemeClr val="tx1"/>
                </a:solidFill>
                <a:round/>
              </a:ln>
              <a:effec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V</a:t>
                </a:r>
                <a:r>
                  <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5</a:t>
                </a:r>
                <a:endPar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59432" name="Oval 40"/>
              <p:cNvSpPr>
                <a:spLocks noChangeArrowheads="1"/>
              </p:cNvSpPr>
              <p:nvPr/>
            </p:nvSpPr>
            <p:spPr bwMode="auto">
              <a:xfrm>
                <a:off x="2219" y="995"/>
                <a:ext cx="192" cy="157"/>
              </a:xfrm>
              <a:prstGeom prst="ellipse">
                <a:avLst/>
              </a:prstGeom>
              <a:noFill/>
              <a:ln w="9525">
                <a:solidFill>
                  <a:schemeClr val="tx1"/>
                </a:solidFill>
                <a:round/>
              </a:ln>
              <a:effec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V</a:t>
                </a:r>
                <a:r>
                  <a:rPr kumimoji="1" lang="en-US" altLang="zh-CN" sz="14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2</a:t>
                </a:r>
                <a:endParaRPr kumimoji="1" lang="en-US" altLang="zh-CN" sz="14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59433" name="Text Box 41"/>
              <p:cNvSpPr txBox="1">
                <a:spLocks noChangeArrowheads="1"/>
              </p:cNvSpPr>
              <p:nvPr/>
            </p:nvSpPr>
            <p:spPr bwMode="auto">
              <a:xfrm>
                <a:off x="2688" y="1726"/>
                <a:ext cx="482" cy="231"/>
              </a:xfrm>
              <a:prstGeom prst="rect">
                <a:avLst/>
              </a:prstGeom>
              <a:noFill/>
              <a:ln>
                <a:noFill/>
              </a:ln>
              <a:effectLst/>
            </p:spPr>
            <p:txBody>
              <a:bodyPr wrap="none" lIns="90000" tIns="46800" rIns="90000" bIns="46800">
                <a:spAutoFit/>
              </a:bodyPr>
              <a:lstStyle/>
              <a:p>
                <a:pPr marR="0" defTabSz="914400" eaLnBrk="1" hangingPunct="1">
                  <a:buClrTx/>
                  <a:buSzTx/>
                  <a:buFontTx/>
                  <a:buNone/>
                  <a:defRPr/>
                </a:pPr>
                <a:r>
                  <a:rPr kumimoji="1" lang="zh-CN" altLang="en-US"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r>
                  <a:rPr kumimoji="1" lang="en-US" altLang="zh-CN"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b</a:t>
                </a:r>
                <a:r>
                  <a:rPr kumimoji="1" lang="zh-CN" altLang="en-US"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endParaRPr kumimoji="1" lang="zh-CN" altLang="en-US"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59434" name="Oval 42"/>
              <p:cNvSpPr>
                <a:spLocks noChangeArrowheads="1"/>
              </p:cNvSpPr>
              <p:nvPr/>
            </p:nvSpPr>
            <p:spPr bwMode="auto">
              <a:xfrm>
                <a:off x="3099" y="1539"/>
                <a:ext cx="192" cy="157"/>
              </a:xfrm>
              <a:prstGeom prst="ellipse">
                <a:avLst/>
              </a:prstGeom>
              <a:noFill/>
              <a:ln w="9525">
                <a:solidFill>
                  <a:schemeClr val="tx1"/>
                </a:solidFill>
                <a:round/>
              </a:ln>
              <a:effec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V</a:t>
                </a:r>
                <a:r>
                  <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6</a:t>
                </a:r>
                <a:endPar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60442" name="Line 52"/>
              <p:cNvSpPr/>
              <p:nvPr/>
            </p:nvSpPr>
            <p:spPr>
              <a:xfrm>
                <a:off x="2896" y="672"/>
                <a:ext cx="0" cy="384"/>
              </a:xfrm>
              <a:prstGeom prst="line">
                <a:avLst/>
              </a:prstGeom>
              <a:ln w="28575" cap="flat" cmpd="sng">
                <a:solidFill>
                  <a:srgbClr val="0000FF"/>
                </a:solidFill>
                <a:prstDash val="solid"/>
                <a:headEnd type="none" w="med" len="med"/>
                <a:tailEnd type="none" w="med" len="med"/>
              </a:ln>
            </p:spPr>
          </p:sp>
        </p:grpSp>
        <p:sp>
          <p:nvSpPr>
            <p:cNvPr id="59566" name="Text Box 174"/>
            <p:cNvSpPr txBox="1">
              <a:spLocks noChangeArrowheads="1"/>
            </p:cNvSpPr>
            <p:nvPr/>
          </p:nvSpPr>
          <p:spPr bwMode="auto">
            <a:xfrm>
              <a:off x="2880" y="768"/>
              <a:ext cx="178" cy="212"/>
            </a:xfrm>
            <a:prstGeom prst="rect">
              <a:avLst/>
            </a:prstGeom>
            <a:noFill/>
            <a:ln>
              <a:noFill/>
            </a:ln>
            <a:effectLst/>
          </p:spPr>
          <p:txBody>
            <a:bodyPr wrap="none" lIns="90000" tIns="46800" rIns="90000" bIns="46800">
              <a:spAutoFit/>
            </a:bodyPr>
            <a:lstStyle/>
            <a:p>
              <a:pPr marR="0" defTabSz="914400" eaLnBrk="1" hangingPunct="1">
                <a:buClrTx/>
                <a:buSzTx/>
                <a:buFontTx/>
                <a:buNone/>
                <a:defRPr/>
              </a:pPr>
              <a:r>
                <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1</a:t>
              </a:r>
              <a:endPar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grpSp>
      <p:sp>
        <p:nvSpPr>
          <p:cNvPr id="60426" name="Freeform 180"/>
          <p:cNvSpPr/>
          <p:nvPr/>
        </p:nvSpPr>
        <p:spPr>
          <a:xfrm>
            <a:off x="838200" y="701675"/>
            <a:ext cx="2133600" cy="762000"/>
          </a:xfrm>
          <a:custGeom>
            <a:avLst/>
            <a:gdLst/>
            <a:ahLst/>
            <a:cxnLst>
              <a:cxn ang="0">
                <a:pos x="0" y="0"/>
              </a:cxn>
              <a:cxn ang="0">
                <a:pos x="2147483646" y="2147483646"/>
              </a:cxn>
              <a:cxn ang="0">
                <a:pos x="2147483646" y="0"/>
              </a:cxn>
            </a:cxnLst>
            <a:pathLst>
              <a:path w="1344" h="480">
                <a:moveTo>
                  <a:pt x="0" y="0"/>
                </a:moveTo>
                <a:cubicBezTo>
                  <a:pt x="224" y="240"/>
                  <a:pt x="448" y="480"/>
                  <a:pt x="672" y="480"/>
                </a:cubicBezTo>
                <a:cubicBezTo>
                  <a:pt x="896" y="480"/>
                  <a:pt x="1240" y="72"/>
                  <a:pt x="1344" y="0"/>
                </a:cubicBezTo>
              </a:path>
            </a:pathLst>
          </a:custGeom>
          <a:noFill/>
          <a:ln w="57150" cap="rnd" cmpd="sng">
            <a:solidFill>
              <a:schemeClr val="tx1">
                <a:alpha val="100000"/>
              </a:schemeClr>
            </a:solidFill>
            <a:prstDash val="sysDot"/>
            <a:round/>
            <a:headEnd type="none" w="med" len="med"/>
            <a:tailEnd type="none" w="med" len="med"/>
          </a:ln>
        </p:spPr>
        <p:txBody>
          <a:bodyPr/>
          <a:p>
            <a:endParaRPr lang="zh-CN" altLang="en-US"/>
          </a:p>
        </p:txBody>
      </p:sp>
      <p:sp>
        <p:nvSpPr>
          <p:cNvPr id="60427" name="Freeform 182"/>
          <p:cNvSpPr/>
          <p:nvPr/>
        </p:nvSpPr>
        <p:spPr>
          <a:xfrm>
            <a:off x="3657600" y="777875"/>
            <a:ext cx="1752600" cy="1460500"/>
          </a:xfrm>
          <a:custGeom>
            <a:avLst/>
            <a:gdLst/>
            <a:ahLst/>
            <a:cxnLst>
              <a:cxn ang="0">
                <a:pos x="0" y="0"/>
              </a:cxn>
              <a:cxn ang="0">
                <a:pos x="2147483646" y="2147483646"/>
              </a:cxn>
              <a:cxn ang="0">
                <a:pos x="2147483646" y="2147483646"/>
              </a:cxn>
            </a:cxnLst>
            <a:pathLst>
              <a:path w="1104" h="920">
                <a:moveTo>
                  <a:pt x="0" y="0"/>
                </a:moveTo>
                <a:cubicBezTo>
                  <a:pt x="196" y="452"/>
                  <a:pt x="392" y="904"/>
                  <a:pt x="576" y="912"/>
                </a:cubicBezTo>
                <a:cubicBezTo>
                  <a:pt x="760" y="920"/>
                  <a:pt x="932" y="484"/>
                  <a:pt x="1104" y="48"/>
                </a:cubicBezTo>
              </a:path>
            </a:pathLst>
          </a:custGeom>
          <a:noFill/>
          <a:ln w="57150" cap="rnd" cmpd="sng">
            <a:solidFill>
              <a:schemeClr val="tx1">
                <a:alpha val="100000"/>
              </a:schemeClr>
            </a:solidFill>
            <a:prstDash val="sysDot"/>
            <a:round/>
            <a:headEnd type="none" w="med" len="med"/>
            <a:tailEnd type="none" w="med" len="med"/>
          </a:ln>
        </p:spPr>
        <p:txBody>
          <a:bodyPr/>
          <a:p>
            <a:endParaRPr lang="zh-CN" altLang="en-US"/>
          </a:p>
        </p:txBody>
      </p:sp>
      <p:sp>
        <p:nvSpPr>
          <p:cNvPr id="60428" name="Freeform 183"/>
          <p:cNvSpPr/>
          <p:nvPr/>
        </p:nvSpPr>
        <p:spPr>
          <a:xfrm>
            <a:off x="6781800" y="701675"/>
            <a:ext cx="1435100" cy="2451100"/>
          </a:xfrm>
          <a:custGeom>
            <a:avLst/>
            <a:gdLst/>
            <a:ahLst/>
            <a:cxnLst>
              <a:cxn ang="0">
                <a:pos x="0" y="0"/>
              </a:cxn>
              <a:cxn ang="0">
                <a:pos x="2147483646" y="2147483646"/>
              </a:cxn>
              <a:cxn ang="0">
                <a:pos x="2147483646" y="2147483646"/>
              </a:cxn>
              <a:cxn ang="0">
                <a:pos x="2147483646" y="2147483646"/>
              </a:cxn>
              <a:cxn ang="0">
                <a:pos x="2147483646" y="2147483646"/>
              </a:cxn>
              <a:cxn ang="0">
                <a:pos x="2147483646" y="2147483646"/>
              </a:cxn>
              <a:cxn ang="0">
                <a:pos x="2147483646" y="0"/>
              </a:cxn>
            </a:cxnLst>
            <a:pathLst>
              <a:path w="904" h="1544">
                <a:moveTo>
                  <a:pt x="0" y="0"/>
                </a:moveTo>
                <a:cubicBezTo>
                  <a:pt x="20" y="288"/>
                  <a:pt x="40" y="576"/>
                  <a:pt x="144" y="816"/>
                </a:cubicBezTo>
                <a:cubicBezTo>
                  <a:pt x="248" y="1056"/>
                  <a:pt x="512" y="1336"/>
                  <a:pt x="624" y="1440"/>
                </a:cubicBezTo>
                <a:cubicBezTo>
                  <a:pt x="736" y="1544"/>
                  <a:pt x="776" y="1480"/>
                  <a:pt x="816" y="1440"/>
                </a:cubicBezTo>
                <a:cubicBezTo>
                  <a:pt x="856" y="1400"/>
                  <a:pt x="904" y="1344"/>
                  <a:pt x="864" y="1200"/>
                </a:cubicBezTo>
                <a:cubicBezTo>
                  <a:pt x="824" y="1056"/>
                  <a:pt x="624" y="776"/>
                  <a:pt x="576" y="576"/>
                </a:cubicBezTo>
                <a:cubicBezTo>
                  <a:pt x="528" y="376"/>
                  <a:pt x="552" y="188"/>
                  <a:pt x="576" y="0"/>
                </a:cubicBezTo>
              </a:path>
            </a:pathLst>
          </a:custGeom>
          <a:noFill/>
          <a:ln w="57150" cap="rnd" cmpd="sng">
            <a:solidFill>
              <a:schemeClr val="tx1">
                <a:alpha val="100000"/>
              </a:schemeClr>
            </a:solidFill>
            <a:prstDash val="sysDot"/>
            <a:round/>
            <a:headEnd type="none" w="med" len="med"/>
            <a:tailEnd type="none" w="med" len="med"/>
          </a:ln>
        </p:spPr>
        <p:txBody>
          <a:bodyPr/>
          <a:p>
            <a:endParaRPr lang="zh-CN" altLang="en-US"/>
          </a:p>
        </p:txBody>
      </p:sp>
      <p:sp>
        <p:nvSpPr>
          <p:cNvPr id="60429" name="Freeform 184"/>
          <p:cNvSpPr/>
          <p:nvPr/>
        </p:nvSpPr>
        <p:spPr>
          <a:xfrm>
            <a:off x="1447800" y="3368675"/>
            <a:ext cx="2070100" cy="2527300"/>
          </a:xfrm>
          <a:custGeom>
            <a:avLst/>
            <a:gdLst/>
            <a:ahLst/>
            <a:cxnLst>
              <a:cxn ang="0">
                <a:pos x="2147483646" y="0"/>
              </a:cxn>
              <a:cxn ang="0">
                <a:pos x="2147483646" y="2147483646"/>
              </a:cxn>
              <a:cxn ang="0">
                <a:pos x="2147483646" y="2147483646"/>
              </a:cxn>
              <a:cxn ang="0">
                <a:pos x="2147483646" y="2147483646"/>
              </a:cxn>
              <a:cxn ang="0">
                <a:pos x="2147483646" y="2147483646"/>
              </a:cxn>
            </a:cxnLst>
            <a:pathLst>
              <a:path w="1304" h="1592">
                <a:moveTo>
                  <a:pt x="248" y="0"/>
                </a:moveTo>
                <a:cubicBezTo>
                  <a:pt x="132" y="168"/>
                  <a:pt x="16" y="336"/>
                  <a:pt x="8" y="528"/>
                </a:cubicBezTo>
                <a:cubicBezTo>
                  <a:pt x="0" y="720"/>
                  <a:pt x="104" y="992"/>
                  <a:pt x="200" y="1152"/>
                </a:cubicBezTo>
                <a:cubicBezTo>
                  <a:pt x="296" y="1312"/>
                  <a:pt x="400" y="1592"/>
                  <a:pt x="584" y="1488"/>
                </a:cubicBezTo>
                <a:cubicBezTo>
                  <a:pt x="768" y="1384"/>
                  <a:pt x="1036" y="956"/>
                  <a:pt x="1304" y="528"/>
                </a:cubicBezTo>
              </a:path>
            </a:pathLst>
          </a:custGeom>
          <a:noFill/>
          <a:ln w="57150" cap="rnd" cmpd="sng">
            <a:solidFill>
              <a:schemeClr val="tx1">
                <a:alpha val="100000"/>
              </a:schemeClr>
            </a:solidFill>
            <a:prstDash val="sysDot"/>
            <a:round/>
            <a:headEnd type="none" w="med" len="med"/>
            <a:tailEnd type="none" w="med" len="med"/>
          </a:ln>
        </p:spPr>
        <p:txBody>
          <a:bodyPr/>
          <a:p>
            <a:endParaRPr lang="zh-CN" altLang="en-US"/>
          </a:p>
        </p:txBody>
      </p:sp>
      <p:sp>
        <p:nvSpPr>
          <p:cNvPr id="60430" name="Freeform 185"/>
          <p:cNvSpPr/>
          <p:nvPr/>
        </p:nvSpPr>
        <p:spPr>
          <a:xfrm>
            <a:off x="3238500" y="3597275"/>
            <a:ext cx="2628900" cy="2146300"/>
          </a:xfrm>
          <a:custGeom>
            <a:avLst/>
            <a:gdLst/>
            <a:ahLst/>
            <a:cxnLst>
              <a:cxn ang="0">
                <a:pos x="2147483646" y="0"/>
              </a:cxn>
              <a:cxn ang="0">
                <a:pos x="2147483646" y="2147483646"/>
              </a:cxn>
              <a:cxn ang="0">
                <a:pos x="2147483646" y="2147483646"/>
              </a:cxn>
              <a:cxn ang="0">
                <a:pos x="2147483646" y="2147483646"/>
              </a:cxn>
            </a:cxnLst>
            <a:pathLst>
              <a:path w="1656" h="1352">
                <a:moveTo>
                  <a:pt x="552" y="0"/>
                </a:moveTo>
                <a:cubicBezTo>
                  <a:pt x="276" y="200"/>
                  <a:pt x="0" y="400"/>
                  <a:pt x="120" y="624"/>
                </a:cubicBezTo>
                <a:cubicBezTo>
                  <a:pt x="240" y="848"/>
                  <a:pt x="1016" y="1336"/>
                  <a:pt x="1272" y="1344"/>
                </a:cubicBezTo>
                <a:cubicBezTo>
                  <a:pt x="1528" y="1352"/>
                  <a:pt x="1592" y="1012"/>
                  <a:pt x="1656" y="672"/>
                </a:cubicBezTo>
              </a:path>
            </a:pathLst>
          </a:custGeom>
          <a:noFill/>
          <a:ln w="57150" cap="rnd" cmpd="sng">
            <a:solidFill>
              <a:schemeClr val="tx1">
                <a:alpha val="100000"/>
              </a:schemeClr>
            </a:solidFill>
            <a:prstDash val="sysDot"/>
            <a:round/>
            <a:headEnd type="none" w="med" len="med"/>
            <a:tailEnd type="none" w="med" len="med"/>
          </a:ln>
        </p:spPr>
        <p:txBody>
          <a:bodyPr/>
          <a:p>
            <a:endParaRPr lang="zh-CN" altLang="en-US"/>
          </a:p>
        </p:txBody>
      </p:sp>
      <p:sp>
        <p:nvSpPr>
          <p:cNvPr id="60431" name="Text Box 186"/>
          <p:cNvSpPr txBox="1"/>
          <p:nvPr/>
        </p:nvSpPr>
        <p:spPr>
          <a:xfrm>
            <a:off x="1219200" y="549275"/>
            <a:ext cx="401638" cy="457200"/>
          </a:xfrm>
          <a:prstGeom prst="rect">
            <a:avLst/>
          </a:prstGeom>
          <a:noFill/>
          <a:ln w="9525">
            <a:noFill/>
          </a:ln>
        </p:spPr>
        <p:txBody>
          <a:bodyPr wrap="none" lIns="90000" tIns="46800" rIns="90000" bIns="46800">
            <a:spAutoFit/>
          </a:bodyPr>
          <a:p>
            <a:pPr eaLnBrk="1" hangingPunct="1"/>
            <a:r>
              <a:rPr lang="en-US" altLang="zh-CN" sz="2400" dirty="0">
                <a:latin typeface="Times New Roman" panose="02020603050405020304" pitchFamily="18" charset="0"/>
              </a:rPr>
              <a:t>U</a:t>
            </a:r>
            <a:endParaRPr lang="en-US" altLang="zh-CN" sz="2400" dirty="0">
              <a:latin typeface="Times New Roman" panose="02020603050405020304" pitchFamily="18" charset="0"/>
            </a:endParaRPr>
          </a:p>
        </p:txBody>
      </p:sp>
      <p:sp>
        <p:nvSpPr>
          <p:cNvPr id="60432" name="Text Box 187"/>
          <p:cNvSpPr txBox="1"/>
          <p:nvPr/>
        </p:nvSpPr>
        <p:spPr>
          <a:xfrm>
            <a:off x="214313" y="2495550"/>
            <a:ext cx="723900" cy="457200"/>
          </a:xfrm>
          <a:prstGeom prst="rect">
            <a:avLst/>
          </a:prstGeom>
          <a:noFill/>
          <a:ln w="9525">
            <a:noFill/>
          </a:ln>
        </p:spPr>
        <p:txBody>
          <a:bodyPr wrap="none" lIns="90000" tIns="46800" rIns="90000" bIns="46800">
            <a:spAutoFit/>
          </a:bodyPr>
          <a:p>
            <a:pPr eaLnBrk="1" hangingPunct="1"/>
            <a:r>
              <a:rPr lang="en-US" altLang="zh-CN" sz="2400" dirty="0">
                <a:latin typeface="Times New Roman" panose="02020603050405020304" pitchFamily="18" charset="0"/>
              </a:rPr>
              <a:t>V-U</a:t>
            </a:r>
            <a:endParaRPr lang="en-US" altLang="zh-CN" sz="2400" dirty="0">
              <a:latin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矩形 2"/>
          <p:cNvSpPr/>
          <p:nvPr/>
        </p:nvSpPr>
        <p:spPr>
          <a:xfrm>
            <a:off x="250825" y="765175"/>
            <a:ext cx="4672013" cy="461963"/>
          </a:xfrm>
          <a:prstGeom prst="rect">
            <a:avLst/>
          </a:prstGeom>
          <a:noFill/>
          <a:ln w="9525">
            <a:noFill/>
          </a:ln>
        </p:spPr>
        <p:txBody>
          <a:bodyPr wrap="none">
            <a:spAutoFit/>
          </a:bodyPr>
          <a:p>
            <a:r>
              <a:rPr lang="en-US" altLang="zh-CN" sz="2400" dirty="0">
                <a:solidFill>
                  <a:srgbClr val="0000FF"/>
                </a:solidFill>
                <a:latin typeface="宋体" panose="02010600030101010101" pitchFamily="2" charset="-122"/>
              </a:rPr>
              <a:t>【</a:t>
            </a:r>
            <a:r>
              <a:rPr lang="zh-CN" altLang="en-US" sz="2400" dirty="0">
                <a:solidFill>
                  <a:srgbClr val="0000FF"/>
                </a:solidFill>
                <a:latin typeface="宋体" panose="02010600030101010101" pitchFamily="2" charset="-122"/>
              </a:rPr>
              <a:t>问题</a:t>
            </a:r>
            <a:r>
              <a:rPr lang="en-US" altLang="zh-CN" sz="2400" dirty="0">
                <a:solidFill>
                  <a:srgbClr val="0000FF"/>
                </a:solidFill>
                <a:latin typeface="宋体" panose="02010600030101010101" pitchFamily="2" charset="-122"/>
              </a:rPr>
              <a:t>6】</a:t>
            </a:r>
            <a:r>
              <a:rPr lang="zh-CN" altLang="en-US" sz="2400" dirty="0">
                <a:solidFill>
                  <a:schemeClr val="accent2"/>
                </a:solidFill>
                <a:latin typeface="宋体" panose="02010600030101010101" pitchFamily="2" charset="-122"/>
              </a:rPr>
              <a:t>简化的格尼斯堡城问题</a:t>
            </a:r>
            <a:endParaRPr lang="en-US" altLang="zh-CN" sz="2400" dirty="0">
              <a:solidFill>
                <a:schemeClr val="accent2"/>
              </a:solidFill>
              <a:latin typeface="宋体" panose="02010600030101010101" pitchFamily="2" charset="-122"/>
            </a:endParaRPr>
          </a:p>
        </p:txBody>
      </p:sp>
      <p:pic>
        <p:nvPicPr>
          <p:cNvPr id="7172" name="图片 5"/>
          <p:cNvPicPr>
            <a:picLocks noChangeAspect="1"/>
          </p:cNvPicPr>
          <p:nvPr/>
        </p:nvPicPr>
        <p:blipFill>
          <a:blip r:embed="rId1"/>
          <a:stretch>
            <a:fillRect/>
          </a:stretch>
        </p:blipFill>
        <p:spPr>
          <a:xfrm>
            <a:off x="1619250" y="4292600"/>
            <a:ext cx="5313363" cy="1728788"/>
          </a:xfrm>
          <a:prstGeom prst="rect">
            <a:avLst/>
          </a:prstGeom>
          <a:noFill/>
          <a:ln w="9525">
            <a:noFill/>
          </a:ln>
        </p:spPr>
      </p:pic>
      <p:sp>
        <p:nvSpPr>
          <p:cNvPr id="2" name="矩形 6"/>
          <p:cNvSpPr/>
          <p:nvPr/>
        </p:nvSpPr>
        <p:spPr>
          <a:xfrm>
            <a:off x="4429125" y="1471613"/>
            <a:ext cx="4248150" cy="2246312"/>
          </a:xfrm>
          <a:prstGeom prst="rect">
            <a:avLst/>
          </a:prstGeom>
          <a:noFill/>
          <a:ln w="9525">
            <a:noFill/>
          </a:ln>
        </p:spPr>
        <p:txBody>
          <a:bodyPr>
            <a:spAutoFit/>
          </a:bodyPr>
          <a:p>
            <a:pPr algn="just"/>
            <a:r>
              <a:rPr lang="zh-CN" altLang="en-US" sz="2000" dirty="0">
                <a:latin typeface="宋体" panose="02010600030101010101" pitchFamily="2" charset="-122"/>
              </a:rPr>
              <a:t>设在</a:t>
            </a:r>
            <a:r>
              <a:rPr lang="en-US" altLang="zh-CN" sz="2000" dirty="0">
                <a:latin typeface="宋体" panose="02010600030101010101" pitchFamily="2" charset="-122"/>
              </a:rPr>
              <a:t>4</a:t>
            </a:r>
            <a:r>
              <a:rPr lang="zh-CN" altLang="en-US" sz="2000" dirty="0">
                <a:latin typeface="宋体" panose="02010600030101010101" pitchFamily="2" charset="-122"/>
              </a:rPr>
              <a:t>地（</a:t>
            </a:r>
            <a:r>
              <a:rPr lang="en-US" altLang="zh-CN" sz="2000" dirty="0">
                <a:latin typeface="宋体" panose="02010600030101010101" pitchFamily="2" charset="-122"/>
              </a:rPr>
              <a:t>A</a:t>
            </a:r>
            <a:r>
              <a:rPr lang="zh-CN" altLang="en-US" sz="2000" dirty="0">
                <a:latin typeface="宋体" panose="02010600030101010101" pitchFamily="2" charset="-122"/>
              </a:rPr>
              <a:t>，</a:t>
            </a:r>
            <a:r>
              <a:rPr lang="en-US" altLang="zh-CN" sz="2000" dirty="0">
                <a:latin typeface="宋体" panose="02010600030101010101" pitchFamily="2" charset="-122"/>
              </a:rPr>
              <a:t>B</a:t>
            </a:r>
            <a:r>
              <a:rPr lang="zh-CN" altLang="en-US" sz="2000" dirty="0">
                <a:latin typeface="宋体" panose="02010600030101010101" pitchFamily="2" charset="-122"/>
              </a:rPr>
              <a:t>，</a:t>
            </a:r>
            <a:r>
              <a:rPr lang="en-US" altLang="zh-CN" sz="2000" dirty="0">
                <a:latin typeface="宋体" panose="02010600030101010101" pitchFamily="2" charset="-122"/>
              </a:rPr>
              <a:t>C</a:t>
            </a:r>
            <a:r>
              <a:rPr lang="zh-CN" altLang="en-US" sz="2000" dirty="0">
                <a:latin typeface="宋体" panose="02010600030101010101" pitchFamily="2" charset="-122"/>
              </a:rPr>
              <a:t>，</a:t>
            </a:r>
            <a:r>
              <a:rPr lang="en-US" altLang="zh-CN" sz="2000" dirty="0">
                <a:latin typeface="宋体" panose="02010600030101010101" pitchFamily="2" charset="-122"/>
              </a:rPr>
              <a:t>D</a:t>
            </a:r>
            <a:r>
              <a:rPr lang="zh-CN" altLang="en-US" sz="2000" dirty="0">
                <a:latin typeface="宋体" panose="02010600030101010101" pitchFamily="2" charset="-122"/>
              </a:rPr>
              <a:t>）之间架设有</a:t>
            </a:r>
            <a:r>
              <a:rPr lang="en-US" altLang="zh-CN" sz="2000" dirty="0">
                <a:latin typeface="宋体" panose="02010600030101010101" pitchFamily="2" charset="-122"/>
              </a:rPr>
              <a:t>6</a:t>
            </a:r>
            <a:r>
              <a:rPr lang="zh-CN" altLang="en-US" sz="2000" dirty="0">
                <a:latin typeface="宋体" panose="02010600030101010101" pitchFamily="2" charset="-122"/>
              </a:rPr>
              <a:t>座桥，</a:t>
            </a:r>
            <a:r>
              <a:rPr lang="zh-CN" altLang="zh-CN" sz="2000" dirty="0">
                <a:latin typeface="宋体" panose="02010600030101010101" pitchFamily="2" charset="-122"/>
              </a:rPr>
              <a:t>要求从某一地出发，经过每座桥恰巧一次，最后仍回到原地。</a:t>
            </a:r>
            <a:endParaRPr lang="zh-CN" altLang="zh-CN" sz="2000" dirty="0">
              <a:latin typeface="宋体" panose="02010600030101010101" pitchFamily="2" charset="-122"/>
            </a:endParaRPr>
          </a:p>
          <a:p>
            <a:pPr algn="just"/>
            <a:r>
              <a:rPr lang="zh-CN" altLang="zh-CN" sz="2000" dirty="0">
                <a:latin typeface="宋体" panose="02010600030101010101" pitchFamily="2" charset="-122"/>
              </a:rPr>
              <a:t>（</a:t>
            </a:r>
            <a:r>
              <a:rPr lang="en-US" altLang="zh-CN" sz="2000" dirty="0">
                <a:latin typeface="宋体" panose="02010600030101010101" pitchFamily="2" charset="-122"/>
              </a:rPr>
              <a:t>1</a:t>
            </a:r>
            <a:r>
              <a:rPr lang="zh-CN" altLang="zh-CN" sz="2000" dirty="0">
                <a:latin typeface="宋体" panose="02010600030101010101" pitchFamily="2" charset="-122"/>
              </a:rPr>
              <a:t>）此问题有解的条件是什么？</a:t>
            </a:r>
            <a:r>
              <a:rPr lang="en-US" altLang="zh-CN" sz="2000" dirty="0">
                <a:latin typeface="宋体" panose="02010600030101010101" pitchFamily="2" charset="-122"/>
              </a:rPr>
              <a:t>   </a:t>
            </a:r>
            <a:endParaRPr lang="zh-CN" altLang="zh-CN" sz="2000" dirty="0">
              <a:latin typeface="宋体" panose="02010600030101010101" pitchFamily="2" charset="-122"/>
            </a:endParaRPr>
          </a:p>
          <a:p>
            <a:pPr algn="just"/>
            <a:r>
              <a:rPr lang="zh-CN" altLang="zh-CN" sz="2000" dirty="0">
                <a:latin typeface="宋体" panose="02010600030101010101" pitchFamily="2" charset="-122"/>
              </a:rPr>
              <a:t>（</a:t>
            </a:r>
            <a:r>
              <a:rPr lang="en-US" altLang="zh-CN" sz="2000" dirty="0">
                <a:latin typeface="宋体" panose="02010600030101010101" pitchFamily="2" charset="-122"/>
              </a:rPr>
              <a:t>2</a:t>
            </a:r>
            <a:r>
              <a:rPr lang="zh-CN" altLang="zh-CN" sz="2000" dirty="0">
                <a:latin typeface="宋体" panose="02010600030101010101" pitchFamily="2" charset="-122"/>
              </a:rPr>
              <a:t>）描述与求解此问题有关的数据结构并编写一个算法，找出满足要求的一条回路。</a:t>
            </a:r>
            <a:endParaRPr lang="zh-CN" altLang="en-US" sz="2000" dirty="0">
              <a:latin typeface="宋体" panose="02010600030101010101" pitchFamily="2" charset="-122"/>
            </a:endParaRPr>
          </a:p>
        </p:txBody>
      </p:sp>
      <p:grpSp>
        <p:nvGrpSpPr>
          <p:cNvPr id="7173" name="组合 1"/>
          <p:cNvGrpSpPr/>
          <p:nvPr/>
        </p:nvGrpSpPr>
        <p:grpSpPr>
          <a:xfrm>
            <a:off x="323850" y="1703388"/>
            <a:ext cx="4032250" cy="2092325"/>
            <a:chOff x="323850" y="1703388"/>
            <a:chExt cx="4032250" cy="2092325"/>
          </a:xfrm>
        </p:grpSpPr>
        <p:pic>
          <p:nvPicPr>
            <p:cNvPr id="7174" name="图片 4"/>
            <p:cNvPicPr>
              <a:picLocks noChangeAspect="1"/>
            </p:cNvPicPr>
            <p:nvPr/>
          </p:nvPicPr>
          <p:blipFill>
            <a:blip r:embed="rId2"/>
            <a:stretch>
              <a:fillRect/>
            </a:stretch>
          </p:blipFill>
          <p:spPr>
            <a:xfrm>
              <a:off x="323850" y="1703388"/>
              <a:ext cx="4032250" cy="2092325"/>
            </a:xfrm>
            <a:prstGeom prst="rect">
              <a:avLst/>
            </a:prstGeom>
            <a:noFill/>
            <a:ln w="9525">
              <a:noFill/>
            </a:ln>
          </p:spPr>
        </p:pic>
        <p:sp>
          <p:nvSpPr>
            <p:cNvPr id="7175" name="文本框 1"/>
            <p:cNvSpPr txBox="1"/>
            <p:nvPr/>
          </p:nvSpPr>
          <p:spPr>
            <a:xfrm>
              <a:off x="2411413" y="3424238"/>
              <a:ext cx="350837" cy="368300"/>
            </a:xfrm>
            <a:prstGeom prst="rect">
              <a:avLst/>
            </a:prstGeom>
            <a:noFill/>
            <a:ln w="9525">
              <a:noFill/>
            </a:ln>
          </p:spPr>
          <p:txBody>
            <a:bodyPr wrap="none">
              <a:spAutoFit/>
            </a:bodyPr>
            <a:p>
              <a:r>
                <a:rPr lang="en-US" altLang="zh-CN" dirty="0">
                  <a:latin typeface="Times New Roman" panose="02020603050405020304" pitchFamily="18" charset="0"/>
                </a:rPr>
                <a:t>C</a:t>
              </a:r>
              <a:endParaRPr lang="zh-CN" altLang="en-US" dirty="0">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fade">
                                      <p:cBhvr>
                                        <p:cTn id="7" dur="500"/>
                                        <p:tgtEl>
                                          <p:spTgt spid="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矩形 2"/>
          <p:cNvSpPr/>
          <p:nvPr/>
        </p:nvSpPr>
        <p:spPr>
          <a:xfrm>
            <a:off x="395288" y="1260475"/>
            <a:ext cx="8353425" cy="1938338"/>
          </a:xfrm>
          <a:prstGeom prst="rect">
            <a:avLst/>
          </a:prstGeom>
          <a:noFill/>
          <a:ln w="9525">
            <a:noFill/>
          </a:ln>
        </p:spPr>
        <p:txBody>
          <a:bodyPr>
            <a:spAutoFit/>
          </a:bodyPr>
          <a:p>
            <a:pPr algn="just"/>
            <a:r>
              <a:rPr lang="en-US" altLang="zh-CN" sz="2000" dirty="0">
                <a:solidFill>
                  <a:srgbClr val="0000FF"/>
                </a:solidFill>
                <a:latin typeface="宋体" panose="02010600030101010101" pitchFamily="2" charset="-122"/>
              </a:rPr>
              <a:t>【</a:t>
            </a:r>
            <a:r>
              <a:rPr lang="zh-CN" altLang="en-US" sz="2000" dirty="0">
                <a:solidFill>
                  <a:srgbClr val="0000FF"/>
                </a:solidFill>
                <a:latin typeface="宋体" panose="02010600030101010101" pitchFamily="2" charset="-122"/>
              </a:rPr>
              <a:t>问题</a:t>
            </a:r>
            <a:r>
              <a:rPr lang="en-US" altLang="zh-CN" sz="2000" dirty="0">
                <a:solidFill>
                  <a:srgbClr val="0000FF"/>
                </a:solidFill>
                <a:latin typeface="宋体" panose="02010600030101010101" pitchFamily="2" charset="-122"/>
              </a:rPr>
              <a:t>1】</a:t>
            </a:r>
            <a:r>
              <a:rPr lang="zh-CN" altLang="en-US" sz="2000" dirty="0">
                <a:latin typeface="宋体" panose="02010600030101010101" pitchFamily="2" charset="-122"/>
              </a:rPr>
              <a:t>高速公路问题：假设有</a:t>
            </a:r>
            <a:r>
              <a:rPr lang="en-US" altLang="zh-CN" sz="2000" dirty="0">
                <a:latin typeface="宋体" panose="02010600030101010101" pitchFamily="2" charset="-122"/>
              </a:rPr>
              <a:t>N</a:t>
            </a:r>
            <a:r>
              <a:rPr lang="zh-CN" altLang="en-US" sz="2000" dirty="0">
                <a:latin typeface="宋体" panose="02010600030101010101" pitchFamily="2" charset="-122"/>
              </a:rPr>
              <a:t>个城市，每条公路可以连接两个城市。目前原有的公路有</a:t>
            </a:r>
            <a:r>
              <a:rPr lang="en-US" altLang="zh-CN" sz="2000" dirty="0">
                <a:latin typeface="宋体" panose="02010600030101010101" pitchFamily="2" charset="-122"/>
              </a:rPr>
              <a:t>m</a:t>
            </a:r>
            <a:r>
              <a:rPr lang="zh-CN" altLang="en-US" sz="2000" dirty="0">
                <a:latin typeface="宋体" panose="02010600030101010101" pitchFamily="2" charset="-122"/>
              </a:rPr>
              <a:t>条，但是不能实现所有城市之间的连通，因此需要继续修建公路，在费用最低的原则下，实现</a:t>
            </a:r>
            <a:r>
              <a:rPr lang="en-US" altLang="zh-CN" sz="2000" dirty="0">
                <a:latin typeface="宋体" panose="02010600030101010101" pitchFamily="2" charset="-122"/>
              </a:rPr>
              <a:t>N</a:t>
            </a:r>
            <a:r>
              <a:rPr lang="zh-CN" altLang="en-US" sz="2000" dirty="0">
                <a:latin typeface="宋体" panose="02010600030101010101" pitchFamily="2" charset="-122"/>
              </a:rPr>
              <a:t>个城市的连通，还需要修建哪些条公路。由于修路的费用与公路的长短是成正比的，所以这个问题就可以转化成求修建哪几条公路能够实现所有城市的连通，同时满足所修公路总长最短。</a:t>
            </a:r>
            <a:endParaRPr lang="zh-CN" altLang="en-US" sz="2000" dirty="0">
              <a:latin typeface="宋体" panose="02010600030101010101" pitchFamily="2" charset="-122"/>
            </a:endParaRPr>
          </a:p>
        </p:txBody>
      </p:sp>
      <p:sp>
        <p:nvSpPr>
          <p:cNvPr id="62467" name="矩形 3"/>
          <p:cNvSpPr/>
          <p:nvPr/>
        </p:nvSpPr>
        <p:spPr>
          <a:xfrm>
            <a:off x="369888" y="3287713"/>
            <a:ext cx="8523287" cy="708025"/>
          </a:xfrm>
          <a:prstGeom prst="rect">
            <a:avLst/>
          </a:prstGeom>
          <a:noFill/>
          <a:ln w="9525">
            <a:noFill/>
          </a:ln>
        </p:spPr>
        <p:txBody>
          <a:bodyPr>
            <a:spAutoFit/>
          </a:bodyPr>
          <a:p>
            <a:r>
              <a:rPr lang="en-US" altLang="zh-CN" sz="2000" dirty="0">
                <a:solidFill>
                  <a:srgbClr val="0000FF"/>
                </a:solidFill>
                <a:latin typeface="宋体" panose="02010600030101010101" pitchFamily="2" charset="-122"/>
              </a:rPr>
              <a:t>【</a:t>
            </a:r>
            <a:r>
              <a:rPr lang="zh-CN" altLang="en-US" sz="2000" dirty="0">
                <a:solidFill>
                  <a:srgbClr val="0000FF"/>
                </a:solidFill>
                <a:latin typeface="宋体" panose="02010600030101010101" pitchFamily="2" charset="-122"/>
              </a:rPr>
              <a:t>问题</a:t>
            </a:r>
            <a:r>
              <a:rPr lang="en-US" altLang="zh-CN" sz="2000" dirty="0">
                <a:solidFill>
                  <a:srgbClr val="0000FF"/>
                </a:solidFill>
                <a:latin typeface="宋体" panose="02010600030101010101" pitchFamily="2" charset="-122"/>
              </a:rPr>
              <a:t>2】</a:t>
            </a:r>
            <a:r>
              <a:rPr lang="zh-CN" altLang="en-US" sz="2000" dirty="0">
                <a:latin typeface="宋体" panose="02010600030101010101" pitchFamily="2" charset="-122"/>
              </a:rPr>
              <a:t>在</a:t>
            </a:r>
            <a:r>
              <a:rPr lang="en-US" altLang="zh-CN" sz="2000" dirty="0">
                <a:latin typeface="宋体" panose="02010600030101010101" pitchFamily="2" charset="-122"/>
              </a:rPr>
              <a:t>n</a:t>
            </a:r>
            <a:r>
              <a:rPr lang="zh-CN" altLang="en-US" sz="2000" dirty="0">
                <a:latin typeface="宋体" panose="02010600030101010101" pitchFamily="2" charset="-122"/>
              </a:rPr>
              <a:t>个城市间建立通信网络，需架设</a:t>
            </a:r>
            <a:r>
              <a:rPr lang="en-US" altLang="zh-CN" sz="2000" dirty="0">
                <a:latin typeface="宋体" panose="02010600030101010101" pitchFamily="2" charset="-122"/>
              </a:rPr>
              <a:t>n-1</a:t>
            </a:r>
            <a:r>
              <a:rPr lang="zh-CN" altLang="en-US" sz="2000" dirty="0">
                <a:latin typeface="宋体" panose="02010600030101010101" pitchFamily="2" charset="-122"/>
              </a:rPr>
              <a:t>条线路。求解如何以最低经济代价建设此通信网。 </a:t>
            </a:r>
            <a:endParaRPr lang="zh-CN" altLang="en-US" sz="2000" dirty="0">
              <a:latin typeface="宋体" panose="02010600030101010101" pitchFamily="2" charset="-122"/>
            </a:endParaRPr>
          </a:p>
        </p:txBody>
      </p:sp>
      <p:sp>
        <p:nvSpPr>
          <p:cNvPr id="62468" name="矩形 5"/>
          <p:cNvSpPr/>
          <p:nvPr/>
        </p:nvSpPr>
        <p:spPr>
          <a:xfrm>
            <a:off x="406400" y="695325"/>
            <a:ext cx="7920038" cy="400050"/>
          </a:xfrm>
          <a:prstGeom prst="rect">
            <a:avLst/>
          </a:prstGeom>
          <a:noFill/>
          <a:ln w="9525">
            <a:noFill/>
          </a:ln>
        </p:spPr>
        <p:txBody>
          <a:bodyPr>
            <a:spAutoFit/>
          </a:bodyPr>
          <a:p>
            <a:r>
              <a:rPr lang="zh-CN" altLang="en-US" sz="2000" dirty="0">
                <a:solidFill>
                  <a:srgbClr val="0000FF"/>
                </a:solidFill>
                <a:latin typeface="宋体" panose="02010600030101010101" pitchFamily="2" charset="-122"/>
              </a:rPr>
              <a:t>很多关于最小成本的问题都可以通过求带权图的最小生成树来解决。</a:t>
            </a:r>
            <a:endParaRPr lang="zh-CN" altLang="en-US" sz="2000" dirty="0">
              <a:solidFill>
                <a:srgbClr val="0000FF"/>
              </a:solidFill>
              <a:latin typeface="宋体" panose="02010600030101010101" pitchFamily="2" charset="-122"/>
            </a:endParaRPr>
          </a:p>
        </p:txBody>
      </p:sp>
      <p:sp>
        <p:nvSpPr>
          <p:cNvPr id="62469" name="矩形 6"/>
          <p:cNvSpPr/>
          <p:nvPr/>
        </p:nvSpPr>
        <p:spPr>
          <a:xfrm>
            <a:off x="381000" y="4271963"/>
            <a:ext cx="4535488" cy="1938337"/>
          </a:xfrm>
          <a:prstGeom prst="rect">
            <a:avLst/>
          </a:prstGeom>
          <a:noFill/>
          <a:ln w="9525">
            <a:noFill/>
          </a:ln>
        </p:spPr>
        <p:txBody>
          <a:bodyPr>
            <a:spAutoFit/>
          </a:bodyPr>
          <a:p>
            <a:pPr algn="just"/>
            <a:r>
              <a:rPr lang="en-US" altLang="zh-CN" sz="2000" dirty="0">
                <a:solidFill>
                  <a:srgbClr val="0000FF"/>
                </a:solidFill>
                <a:latin typeface="宋体" panose="02010600030101010101" pitchFamily="2" charset="-122"/>
              </a:rPr>
              <a:t>【</a:t>
            </a:r>
            <a:r>
              <a:rPr lang="zh-CN" altLang="en-US" sz="2000" dirty="0">
                <a:solidFill>
                  <a:srgbClr val="0000FF"/>
                </a:solidFill>
                <a:latin typeface="宋体" panose="02010600030101010101" pitchFamily="2" charset="-122"/>
              </a:rPr>
              <a:t>问题</a:t>
            </a:r>
            <a:r>
              <a:rPr lang="en-US" altLang="zh-CN" sz="2000" dirty="0">
                <a:solidFill>
                  <a:srgbClr val="0000FF"/>
                </a:solidFill>
                <a:latin typeface="宋体" panose="02010600030101010101" pitchFamily="2" charset="-122"/>
              </a:rPr>
              <a:t>3】</a:t>
            </a:r>
            <a:r>
              <a:rPr lang="zh-CN" altLang="en-US" sz="2000" dirty="0">
                <a:latin typeface="宋体" panose="02010600030101010101" pitchFamily="2" charset="-122"/>
              </a:rPr>
              <a:t>某市区有七个住宅小区需要铺设天然气管道</a:t>
            </a:r>
            <a:r>
              <a:rPr lang="en-US" altLang="zh-CN" sz="2000" dirty="0">
                <a:latin typeface="宋体" panose="02010600030101010101" pitchFamily="2" charset="-122"/>
              </a:rPr>
              <a:t>,</a:t>
            </a:r>
            <a:r>
              <a:rPr lang="zh-CN" altLang="en-US" sz="2000" dirty="0">
                <a:latin typeface="宋体" panose="02010600030101010101" pitchFamily="2" charset="-122"/>
              </a:rPr>
              <a:t>各小区的位置及它们之间可修建管道路线与费用如图所示。现要设计一个管道铺设路线</a:t>
            </a:r>
            <a:r>
              <a:rPr lang="en-US" altLang="zh-CN" sz="2000" dirty="0">
                <a:latin typeface="宋体" panose="02010600030101010101" pitchFamily="2" charset="-122"/>
              </a:rPr>
              <a:t>,</a:t>
            </a:r>
            <a:r>
              <a:rPr lang="zh-CN" altLang="en-US" sz="2000" dirty="0">
                <a:latin typeface="宋体" panose="02010600030101010101" pitchFamily="2" charset="-122"/>
              </a:rPr>
              <a:t>要求天然气能输送到各个小区并且修建的总费用为最小</a:t>
            </a:r>
            <a:r>
              <a:rPr lang="en-US" altLang="zh-CN" sz="2000" dirty="0">
                <a:latin typeface="宋体" panose="02010600030101010101" pitchFamily="2" charset="-122"/>
              </a:rPr>
              <a:t>,</a:t>
            </a:r>
            <a:r>
              <a:rPr lang="zh-CN" altLang="en-US" sz="2000" dirty="0">
                <a:latin typeface="宋体" panose="02010600030101010101" pitchFamily="2" charset="-122"/>
              </a:rPr>
              <a:t>这就是求最小生成树的问题。</a:t>
            </a:r>
            <a:endParaRPr lang="zh-CN" altLang="en-US" sz="2000" dirty="0">
              <a:latin typeface="宋体" panose="02010600030101010101" pitchFamily="2" charset="-122"/>
            </a:endParaRPr>
          </a:p>
        </p:txBody>
      </p:sp>
      <p:pic>
        <p:nvPicPr>
          <p:cNvPr id="62470" name="Picture 2"/>
          <p:cNvPicPr>
            <a:picLocks noChangeAspect="1"/>
          </p:cNvPicPr>
          <p:nvPr/>
        </p:nvPicPr>
        <p:blipFill>
          <a:blip r:embed="rId1"/>
          <a:stretch>
            <a:fillRect/>
          </a:stretch>
        </p:blipFill>
        <p:spPr>
          <a:xfrm>
            <a:off x="5219700" y="4271963"/>
            <a:ext cx="1509713" cy="1430337"/>
          </a:xfrm>
          <a:prstGeom prst="rect">
            <a:avLst/>
          </a:prstGeom>
          <a:noFill/>
          <a:ln w="28575">
            <a:noFill/>
          </a:ln>
        </p:spPr>
      </p:pic>
      <p:pic>
        <p:nvPicPr>
          <p:cNvPr id="62471" name="Picture 3"/>
          <p:cNvPicPr>
            <a:picLocks noChangeAspect="1"/>
          </p:cNvPicPr>
          <p:nvPr/>
        </p:nvPicPr>
        <p:blipFill>
          <a:blip r:embed="rId2"/>
          <a:stretch>
            <a:fillRect/>
          </a:stretch>
        </p:blipFill>
        <p:spPr>
          <a:xfrm>
            <a:off x="6945313" y="4325938"/>
            <a:ext cx="1430337" cy="1322387"/>
          </a:xfrm>
          <a:prstGeom prst="rect">
            <a:avLst/>
          </a:prstGeom>
          <a:noFill/>
          <a:ln w="28575">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Text Box 2"/>
          <p:cNvSpPr txBox="1"/>
          <p:nvPr/>
        </p:nvSpPr>
        <p:spPr>
          <a:xfrm>
            <a:off x="179388" y="517525"/>
            <a:ext cx="5861050" cy="463550"/>
          </a:xfrm>
          <a:prstGeom prst="rect">
            <a:avLst/>
          </a:prstGeom>
          <a:noFill/>
          <a:ln w="9525">
            <a:noFill/>
          </a:ln>
        </p:spPr>
        <p:txBody>
          <a:bodyPr lIns="90000" tIns="46800" rIns="90000" bIns="46800">
            <a:spAutoFit/>
          </a:bodyPr>
          <a:p>
            <a:pPr eaLnBrk="1" hangingPunct="1"/>
            <a:r>
              <a:rPr lang="zh-CN" altLang="en-US" sz="2400" dirty="0">
                <a:solidFill>
                  <a:schemeClr val="accent2"/>
                </a:solidFill>
                <a:latin typeface="Times New Roman" panose="02020603050405020304" pitchFamily="18" charset="0"/>
              </a:rPr>
              <a:t>（</a:t>
            </a:r>
            <a:r>
              <a:rPr lang="en-US" altLang="zh-CN" sz="2400" dirty="0">
                <a:solidFill>
                  <a:schemeClr val="accent2"/>
                </a:solidFill>
                <a:latin typeface="Times New Roman" panose="02020603050405020304" pitchFamily="18" charset="0"/>
              </a:rPr>
              <a:t>1</a:t>
            </a:r>
            <a:r>
              <a:rPr lang="zh-CN" altLang="en-US" sz="2400" dirty="0">
                <a:solidFill>
                  <a:schemeClr val="accent2"/>
                </a:solidFill>
                <a:latin typeface="Times New Roman" panose="02020603050405020304" pitchFamily="18" charset="0"/>
              </a:rPr>
              <a:t>）求最小生成树 </a:t>
            </a:r>
            <a:r>
              <a:rPr lang="en-US" altLang="zh-CN" sz="2400" dirty="0">
                <a:solidFill>
                  <a:schemeClr val="accent2"/>
                </a:solidFill>
                <a:latin typeface="Times New Roman" panose="02020603050405020304" pitchFamily="18" charset="0"/>
              </a:rPr>
              <a:t>—— Prim </a:t>
            </a:r>
            <a:r>
              <a:rPr lang="zh-CN" altLang="en-US" sz="2400" dirty="0">
                <a:solidFill>
                  <a:schemeClr val="accent2"/>
                </a:solidFill>
                <a:latin typeface="Times New Roman" panose="02020603050405020304" pitchFamily="18" charset="0"/>
              </a:rPr>
              <a:t>算法</a:t>
            </a:r>
            <a:endParaRPr lang="zh-CN" altLang="en-US" sz="2400" dirty="0">
              <a:solidFill>
                <a:schemeClr val="accent2"/>
              </a:solidFill>
              <a:latin typeface="Times New Roman" panose="02020603050405020304" pitchFamily="18" charset="0"/>
            </a:endParaRPr>
          </a:p>
        </p:txBody>
      </p:sp>
      <p:sp>
        <p:nvSpPr>
          <p:cNvPr id="63491" name="Text Box 3"/>
          <p:cNvSpPr txBox="1"/>
          <p:nvPr/>
        </p:nvSpPr>
        <p:spPr>
          <a:xfrm>
            <a:off x="366713" y="1004888"/>
            <a:ext cx="8308975" cy="822325"/>
          </a:xfrm>
          <a:prstGeom prst="rect">
            <a:avLst/>
          </a:prstGeom>
          <a:noFill/>
          <a:ln w="9525">
            <a:noFill/>
          </a:ln>
        </p:spPr>
        <p:txBody>
          <a:bodyPr lIns="90000" tIns="46800" rIns="90000" bIns="46800">
            <a:spAutoFit/>
          </a:bodyPr>
          <a:p>
            <a:pPr eaLnBrk="1" hangingPunct="1"/>
            <a:r>
              <a:rPr lang="zh-CN" altLang="en-US" sz="2400" dirty="0">
                <a:solidFill>
                  <a:srgbClr val="0000FF"/>
                </a:solidFill>
                <a:latin typeface="Times New Roman" panose="02020603050405020304" pitchFamily="18" charset="0"/>
              </a:rPr>
              <a:t>输入：</a:t>
            </a:r>
            <a:r>
              <a:rPr lang="zh-CN" altLang="en-US" sz="2400" dirty="0">
                <a:latin typeface="Times New Roman" panose="02020603050405020304" pitchFamily="18" charset="0"/>
              </a:rPr>
              <a:t>加权无向图（无向网）</a:t>
            </a:r>
            <a:r>
              <a:rPr lang="en-US" altLang="zh-CN" sz="2400" dirty="0">
                <a:latin typeface="Times New Roman" panose="02020603050405020304" pitchFamily="18" charset="0"/>
              </a:rPr>
              <a:t>G=(V, E)</a:t>
            </a:r>
            <a:r>
              <a:rPr lang="zh-CN" altLang="en-US" sz="2400" dirty="0">
                <a:latin typeface="Times New Roman" panose="02020603050405020304" pitchFamily="18" charset="0"/>
              </a:rPr>
              <a:t>，其中</a:t>
            </a:r>
            <a:r>
              <a:rPr lang="en-US" altLang="zh-CN" sz="2400" dirty="0">
                <a:latin typeface="Times New Roman" panose="02020603050405020304" pitchFamily="18" charset="0"/>
              </a:rPr>
              <a:t>v=(1,2, …,n).</a:t>
            </a:r>
            <a:endParaRPr lang="en-US" altLang="zh-CN" sz="2400" dirty="0">
              <a:latin typeface="Times New Roman" panose="02020603050405020304" pitchFamily="18" charset="0"/>
            </a:endParaRPr>
          </a:p>
          <a:p>
            <a:pPr eaLnBrk="1" hangingPunct="1"/>
            <a:r>
              <a:rPr lang="zh-CN" altLang="en-US" sz="2400" dirty="0">
                <a:solidFill>
                  <a:srgbClr val="0000FF"/>
                </a:solidFill>
                <a:latin typeface="Times New Roman" panose="02020603050405020304" pitchFamily="18" charset="0"/>
              </a:rPr>
              <a:t>输出：</a:t>
            </a:r>
            <a:r>
              <a:rPr lang="en-US" altLang="zh-CN" sz="2400" dirty="0">
                <a:latin typeface="Times New Roman" panose="02020603050405020304" pitchFamily="18" charset="0"/>
              </a:rPr>
              <a:t>G</a:t>
            </a:r>
            <a:r>
              <a:rPr lang="zh-CN" altLang="en-US" sz="2400" dirty="0">
                <a:latin typeface="Times New Roman" panose="02020603050405020304" pitchFamily="18" charset="0"/>
              </a:rPr>
              <a:t>的最小生成树</a:t>
            </a:r>
            <a:endParaRPr lang="zh-CN" altLang="en-US" sz="2400" dirty="0">
              <a:latin typeface="Times New Roman" panose="02020603050405020304" pitchFamily="18" charset="0"/>
            </a:endParaRPr>
          </a:p>
        </p:txBody>
      </p:sp>
      <p:sp>
        <p:nvSpPr>
          <p:cNvPr id="63492" name="Text Box 4"/>
          <p:cNvSpPr txBox="1"/>
          <p:nvPr/>
        </p:nvSpPr>
        <p:spPr>
          <a:xfrm>
            <a:off x="366713" y="1851025"/>
            <a:ext cx="8424862" cy="4803775"/>
          </a:xfrm>
          <a:prstGeom prst="rect">
            <a:avLst/>
          </a:prstGeom>
          <a:noFill/>
          <a:ln w="9525">
            <a:noFill/>
          </a:ln>
        </p:spPr>
        <p:txBody>
          <a:bodyPr lIns="90000" tIns="46800" rIns="90000" bIns="46800">
            <a:spAutoFit/>
          </a:bodyPr>
          <a:p>
            <a:pPr eaLnBrk="1" hangingPunct="1"/>
            <a:r>
              <a:rPr lang="zh-CN" altLang="en-US" sz="2400" dirty="0">
                <a:solidFill>
                  <a:srgbClr val="0000FF"/>
                </a:solidFill>
                <a:latin typeface="Times New Roman" panose="02020603050405020304" pitchFamily="18" charset="0"/>
              </a:rPr>
              <a:t>要点：</a:t>
            </a:r>
            <a:r>
              <a:rPr lang="zh-CN" altLang="en-US" sz="2400" dirty="0">
                <a:latin typeface="Times New Roman" panose="02020603050405020304" pitchFamily="18" charset="0"/>
              </a:rPr>
              <a:t>引入集合</a:t>
            </a:r>
            <a:r>
              <a:rPr lang="en-US" altLang="zh-CN" sz="2400" dirty="0">
                <a:latin typeface="Times New Roman" panose="02020603050405020304" pitchFamily="18" charset="0"/>
              </a:rPr>
              <a:t>U</a:t>
            </a:r>
            <a:r>
              <a:rPr lang="zh-CN" altLang="en-US" sz="2400" dirty="0">
                <a:latin typeface="Times New Roman" panose="02020603050405020304" pitchFamily="18" charset="0"/>
              </a:rPr>
              <a:t>和</a:t>
            </a:r>
            <a:r>
              <a:rPr lang="en-US" altLang="zh-CN" sz="2400" dirty="0">
                <a:latin typeface="Times New Roman" panose="02020603050405020304" pitchFamily="18" charset="0"/>
              </a:rPr>
              <a:t>T</a:t>
            </a:r>
            <a:r>
              <a:rPr lang="zh-CN" altLang="en-US" sz="2400" dirty="0">
                <a:latin typeface="Times New Roman" panose="02020603050405020304" pitchFamily="18" charset="0"/>
              </a:rPr>
              <a:t>。</a:t>
            </a:r>
            <a:r>
              <a:rPr lang="en-US" altLang="zh-CN" sz="2400" dirty="0">
                <a:latin typeface="Times New Roman" panose="02020603050405020304" pitchFamily="18" charset="0"/>
              </a:rPr>
              <a:t>U</a:t>
            </a:r>
            <a:r>
              <a:rPr lang="zh-CN" altLang="en-US" sz="2400" dirty="0">
                <a:latin typeface="Times New Roman" panose="02020603050405020304" pitchFamily="18" charset="0"/>
              </a:rPr>
              <a:t>准备结点集，</a:t>
            </a:r>
            <a:r>
              <a:rPr lang="en-US" altLang="zh-CN" sz="2400" dirty="0">
                <a:latin typeface="Times New Roman" panose="02020603050405020304" pitchFamily="18" charset="0"/>
              </a:rPr>
              <a:t>T</a:t>
            </a:r>
            <a:r>
              <a:rPr lang="zh-CN" altLang="en-US" sz="2400" dirty="0">
                <a:latin typeface="Times New Roman" panose="02020603050405020304" pitchFamily="18" charset="0"/>
              </a:rPr>
              <a:t>为树边集。</a:t>
            </a:r>
            <a:endParaRPr lang="en-US" altLang="zh-CN" sz="2400" dirty="0">
              <a:latin typeface="Times New Roman" panose="02020603050405020304" pitchFamily="18" charset="0"/>
            </a:endParaRPr>
          </a:p>
          <a:p>
            <a:pPr eaLnBrk="1" hangingPunct="1"/>
            <a:r>
              <a:rPr lang="en-US" altLang="zh-CN" sz="2400" dirty="0">
                <a:latin typeface="Times New Roman" panose="02020603050405020304" pitchFamily="18" charset="0"/>
              </a:rPr>
              <a:t>            </a:t>
            </a:r>
            <a:r>
              <a:rPr lang="zh-CN" altLang="en-US" sz="2400" dirty="0">
                <a:latin typeface="Times New Roman" panose="02020603050405020304" pitchFamily="18" charset="0"/>
              </a:rPr>
              <a:t>初值</a:t>
            </a:r>
            <a:r>
              <a:rPr lang="en-US" altLang="zh-CN" sz="2400" dirty="0">
                <a:latin typeface="Times New Roman" panose="02020603050405020304" pitchFamily="18" charset="0"/>
              </a:rPr>
              <a:t>U={1}</a:t>
            </a:r>
            <a:r>
              <a:rPr lang="zh-CN" altLang="en-US" sz="2400" dirty="0">
                <a:latin typeface="Times New Roman" panose="02020603050405020304" pitchFamily="18" charset="0"/>
              </a:rPr>
              <a:t>，</a:t>
            </a:r>
            <a:r>
              <a:rPr lang="en-US" altLang="zh-CN" sz="2400" dirty="0">
                <a:latin typeface="Times New Roman" panose="02020603050405020304" pitchFamily="18" charset="0"/>
              </a:rPr>
              <a:t>T=</a:t>
            </a:r>
            <a:r>
              <a:rPr lang="zh-CN" altLang="en-US" sz="2400" dirty="0">
                <a:latin typeface="Times New Roman" panose="02020603050405020304" pitchFamily="18" charset="0"/>
              </a:rPr>
              <a:t>￠。选择有最小权的边</a:t>
            </a:r>
            <a:r>
              <a:rPr lang="en-US" altLang="zh-CN" sz="2400" dirty="0">
                <a:latin typeface="Times New Roman" panose="02020603050405020304" pitchFamily="18" charset="0"/>
              </a:rPr>
              <a:t>(u,v)</a:t>
            </a:r>
            <a:r>
              <a:rPr lang="zh-CN" altLang="en-US" sz="2400" dirty="0">
                <a:latin typeface="Times New Roman" panose="02020603050405020304" pitchFamily="18" charset="0"/>
              </a:rPr>
              <a:t>，</a:t>
            </a:r>
            <a:endParaRPr lang="en-US" altLang="zh-CN" sz="2400" dirty="0">
              <a:latin typeface="Times New Roman" panose="02020603050405020304" pitchFamily="18" charset="0"/>
            </a:endParaRPr>
          </a:p>
          <a:p>
            <a:pPr eaLnBrk="1" hangingPunct="1"/>
            <a:r>
              <a:rPr lang="en-US" altLang="zh-CN" sz="2400" dirty="0">
                <a:latin typeface="Times New Roman" panose="02020603050405020304" pitchFamily="18" charset="0"/>
              </a:rPr>
              <a:t>            </a:t>
            </a:r>
            <a:r>
              <a:rPr lang="zh-CN" altLang="en-US" sz="2400" dirty="0">
                <a:latin typeface="Times New Roman" panose="02020603050405020304" pitchFamily="18" charset="0"/>
              </a:rPr>
              <a:t>使</a:t>
            </a:r>
            <a:r>
              <a:rPr lang="en-US" altLang="zh-CN" sz="2400" dirty="0">
                <a:latin typeface="Times New Roman" panose="02020603050405020304" pitchFamily="18" charset="0"/>
              </a:rPr>
              <a:t>u∈U,v∈(V-U),</a:t>
            </a:r>
            <a:r>
              <a:rPr lang="zh-CN" altLang="en-US" sz="2400" dirty="0">
                <a:latin typeface="Times New Roman" panose="02020603050405020304" pitchFamily="18" charset="0"/>
              </a:rPr>
              <a:t>将</a:t>
            </a:r>
            <a:r>
              <a:rPr lang="en-US" altLang="zh-CN" sz="2400" dirty="0">
                <a:latin typeface="Times New Roman" panose="02020603050405020304" pitchFamily="18" charset="0"/>
              </a:rPr>
              <a:t>v</a:t>
            </a:r>
            <a:r>
              <a:rPr lang="zh-CN" altLang="en-US" sz="2400" dirty="0">
                <a:latin typeface="Times New Roman" panose="02020603050405020304" pitchFamily="18" charset="0"/>
              </a:rPr>
              <a:t>加入</a:t>
            </a:r>
            <a:r>
              <a:rPr lang="en-US" altLang="zh-CN" sz="2400" dirty="0">
                <a:latin typeface="Times New Roman" panose="02020603050405020304" pitchFamily="18" charset="0"/>
              </a:rPr>
              <a:t>U,</a:t>
            </a:r>
            <a:r>
              <a:rPr lang="zh-CN" altLang="en-US" sz="2400" dirty="0">
                <a:latin typeface="Times New Roman" panose="02020603050405020304" pitchFamily="18" charset="0"/>
              </a:rPr>
              <a:t>（</a:t>
            </a:r>
            <a:r>
              <a:rPr lang="en-US" altLang="zh-CN" sz="2400" dirty="0">
                <a:latin typeface="Times New Roman" panose="02020603050405020304" pitchFamily="18" charset="0"/>
              </a:rPr>
              <a:t>u,v</a:t>
            </a:r>
            <a:r>
              <a:rPr lang="zh-CN" altLang="en-US" sz="2400" dirty="0">
                <a:latin typeface="Times New Roman" panose="02020603050405020304" pitchFamily="18" charset="0"/>
              </a:rPr>
              <a:t>）加入</a:t>
            </a:r>
            <a:r>
              <a:rPr lang="en-US" altLang="zh-CN" sz="2400" dirty="0">
                <a:latin typeface="Times New Roman" panose="02020603050405020304" pitchFamily="18" charset="0"/>
              </a:rPr>
              <a:t>T</a:t>
            </a:r>
            <a:r>
              <a:rPr lang="zh-CN" altLang="en-US" sz="2400" dirty="0">
                <a:latin typeface="Times New Roman" panose="02020603050405020304" pitchFamily="18" charset="0"/>
              </a:rPr>
              <a:t>。</a:t>
            </a:r>
            <a:endParaRPr lang="en-US" altLang="zh-CN" sz="2400" dirty="0">
              <a:latin typeface="Times New Roman" panose="02020603050405020304" pitchFamily="18" charset="0"/>
            </a:endParaRPr>
          </a:p>
          <a:p>
            <a:pPr eaLnBrk="1" hangingPunct="1"/>
            <a:r>
              <a:rPr lang="en-US" altLang="zh-CN" sz="2400" dirty="0">
                <a:latin typeface="Times New Roman" panose="02020603050405020304" pitchFamily="18" charset="0"/>
              </a:rPr>
              <a:t>            </a:t>
            </a:r>
            <a:r>
              <a:rPr lang="zh-CN" altLang="en-US" sz="2400" dirty="0">
                <a:latin typeface="Times New Roman" panose="02020603050405020304" pitchFamily="18" charset="0"/>
              </a:rPr>
              <a:t>重复这一过程，直到</a:t>
            </a:r>
            <a:r>
              <a:rPr lang="en-US" altLang="zh-CN" sz="2400" dirty="0">
                <a:latin typeface="Times New Roman" panose="02020603050405020304" pitchFamily="18" charset="0"/>
              </a:rPr>
              <a:t>U=V</a:t>
            </a:r>
            <a:r>
              <a:rPr lang="zh-CN" altLang="en-US" sz="2400" dirty="0">
                <a:latin typeface="Times New Roman" panose="02020603050405020304" pitchFamily="18" charset="0"/>
              </a:rPr>
              <a:t>。</a:t>
            </a:r>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a:p>
            <a:pPr eaLnBrk="1" hangingPunct="1">
              <a:lnSpc>
                <a:spcPct val="105000"/>
              </a:lnSpc>
            </a:pP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a:p>
            <a:pPr eaLnBrk="1" hangingPunct="1">
              <a:lnSpc>
                <a:spcPct val="105000"/>
              </a:lnSpc>
            </a:pPr>
            <a:r>
              <a:rPr lang="en-US" altLang="zh-CN" sz="2000" dirty="0">
                <a:latin typeface="Times New Roman" panose="02020603050405020304" pitchFamily="18" charset="0"/>
              </a:rPr>
              <a:t>            void  Prim( G, T ) </a:t>
            </a:r>
            <a:endParaRPr lang="en-US" altLang="zh-CN" sz="2000" dirty="0">
              <a:latin typeface="Times New Roman" panose="02020603050405020304" pitchFamily="18" charset="0"/>
            </a:endParaRPr>
          </a:p>
          <a:p>
            <a:pPr eaLnBrk="1" hangingPunct="1">
              <a:lnSpc>
                <a:spcPct val="105000"/>
              </a:lnSpc>
            </a:pPr>
            <a:r>
              <a:rPr lang="en-US" altLang="zh-CN" sz="2000" dirty="0">
                <a:latin typeface="Times New Roman" panose="02020603050405020304" pitchFamily="18" charset="0"/>
              </a:rPr>
              <a:t>            {       T = </a:t>
            </a:r>
            <a:r>
              <a:rPr lang="zh-CN" altLang="en-US" sz="2000" dirty="0">
                <a:latin typeface="Times New Roman" panose="02020603050405020304" pitchFamily="18" charset="0"/>
              </a:rPr>
              <a:t>￠ </a:t>
            </a: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a:p>
            <a:pPr eaLnBrk="1" hangingPunct="1">
              <a:lnSpc>
                <a:spcPct val="105000"/>
              </a:lnSpc>
            </a:pPr>
            <a:r>
              <a:rPr lang="en-US" altLang="zh-CN" sz="2000" dirty="0">
                <a:latin typeface="Times New Roman" panose="02020603050405020304" pitchFamily="18" charset="0"/>
              </a:rPr>
              <a:t>                     U = { 1 };</a:t>
            </a:r>
            <a:endParaRPr lang="en-US" altLang="zh-CN" sz="2000" dirty="0">
              <a:latin typeface="Times New Roman" panose="02020603050405020304" pitchFamily="18" charset="0"/>
            </a:endParaRPr>
          </a:p>
          <a:p>
            <a:pPr eaLnBrk="1" hangingPunct="1">
              <a:lnSpc>
                <a:spcPct val="105000"/>
              </a:lnSpc>
            </a:pPr>
            <a:r>
              <a:rPr lang="en-US" altLang="zh-CN" sz="2000" dirty="0">
                <a:latin typeface="Times New Roman" panose="02020603050405020304" pitchFamily="18" charset="0"/>
              </a:rPr>
              <a:t>                     while ( ( U – V )  != </a:t>
            </a:r>
            <a:r>
              <a:rPr lang="zh-CN" altLang="en-US" sz="2000" dirty="0">
                <a:latin typeface="Times New Roman" panose="02020603050405020304" pitchFamily="18" charset="0"/>
              </a:rPr>
              <a:t>￠ </a:t>
            </a: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a:p>
            <a:pPr eaLnBrk="1" hangingPunct="1">
              <a:lnSpc>
                <a:spcPct val="105000"/>
              </a:lnSpc>
            </a:pPr>
            <a:r>
              <a:rPr lang="en-US" altLang="zh-CN" sz="2000" dirty="0">
                <a:latin typeface="Times New Roman" panose="02020603050405020304" pitchFamily="18" charset="0"/>
              </a:rPr>
              <a:t>                        {    </a:t>
            </a:r>
            <a:r>
              <a:rPr lang="zh-CN" altLang="en-US" sz="2000" dirty="0">
                <a:latin typeface="Times New Roman" panose="02020603050405020304" pitchFamily="18" charset="0"/>
              </a:rPr>
              <a:t>设</a:t>
            </a:r>
            <a:r>
              <a:rPr lang="en-US" altLang="zh-CN" sz="2000" dirty="0">
                <a:latin typeface="Times New Roman" panose="02020603050405020304" pitchFamily="18" charset="0"/>
              </a:rPr>
              <a:t>( u, v ) </a:t>
            </a:r>
            <a:r>
              <a:rPr lang="zh-CN" altLang="en-US" sz="2000" dirty="0">
                <a:latin typeface="Times New Roman" panose="02020603050405020304" pitchFamily="18" charset="0"/>
              </a:rPr>
              <a:t>是使</a:t>
            </a:r>
            <a:r>
              <a:rPr lang="en-US" altLang="zh-CN" sz="2000" dirty="0">
                <a:latin typeface="Times New Roman" panose="02020603050405020304" pitchFamily="18" charset="0"/>
              </a:rPr>
              <a:t>u∈U</a:t>
            </a:r>
            <a:r>
              <a:rPr lang="zh-CN" altLang="en-US" sz="2000" dirty="0">
                <a:latin typeface="Times New Roman" panose="02020603050405020304" pitchFamily="18" charset="0"/>
              </a:rPr>
              <a:t>与</a:t>
            </a:r>
            <a:r>
              <a:rPr lang="en-US" altLang="zh-CN" sz="2000" dirty="0">
                <a:latin typeface="Times New Roman" panose="02020603050405020304" pitchFamily="18" charset="0"/>
              </a:rPr>
              <a:t>v∈(V-U)</a:t>
            </a:r>
            <a:r>
              <a:rPr lang="zh-CN" altLang="en-US" sz="2000" dirty="0">
                <a:latin typeface="Times New Roman" panose="02020603050405020304" pitchFamily="18" charset="0"/>
              </a:rPr>
              <a:t>且权最小的边 ；</a:t>
            </a:r>
            <a:endParaRPr lang="zh-CN" altLang="en-US" sz="2000" dirty="0">
              <a:latin typeface="Times New Roman" panose="02020603050405020304" pitchFamily="18" charset="0"/>
            </a:endParaRPr>
          </a:p>
          <a:p>
            <a:pPr eaLnBrk="1" hangingPunct="1">
              <a:lnSpc>
                <a:spcPct val="105000"/>
              </a:lnSpc>
            </a:pPr>
            <a:r>
              <a:rPr lang="zh-CN" altLang="en-US" sz="2000" dirty="0">
                <a:latin typeface="Times New Roman" panose="02020603050405020304" pitchFamily="18" charset="0"/>
              </a:rPr>
              <a:t>                               </a:t>
            </a:r>
            <a:r>
              <a:rPr lang="en-US" altLang="zh-CN" sz="2000" dirty="0">
                <a:latin typeface="Times New Roman" panose="02020603050405020304" pitchFamily="18" charset="0"/>
              </a:rPr>
              <a:t>T = T∪{ ( u, v ) } ;</a:t>
            </a:r>
            <a:endParaRPr lang="en-US" altLang="zh-CN" sz="2000" dirty="0">
              <a:latin typeface="Times New Roman" panose="02020603050405020304" pitchFamily="18" charset="0"/>
            </a:endParaRPr>
          </a:p>
          <a:p>
            <a:pPr eaLnBrk="1" hangingPunct="1">
              <a:lnSpc>
                <a:spcPct val="105000"/>
              </a:lnSpc>
            </a:pPr>
            <a:r>
              <a:rPr lang="en-US" altLang="zh-CN" sz="2000" dirty="0">
                <a:latin typeface="Times New Roman" panose="02020603050405020304" pitchFamily="18" charset="0"/>
              </a:rPr>
              <a:t>                               U = U ∪ { v };</a:t>
            </a:r>
            <a:endParaRPr lang="en-US" altLang="zh-CN" sz="2000" dirty="0">
              <a:latin typeface="Times New Roman" panose="02020603050405020304" pitchFamily="18" charset="0"/>
            </a:endParaRPr>
          </a:p>
          <a:p>
            <a:pPr eaLnBrk="1" hangingPunct="1">
              <a:lnSpc>
                <a:spcPct val="105000"/>
              </a:lnSpc>
            </a:pP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a:p>
            <a:pPr eaLnBrk="1" hangingPunct="1">
              <a:lnSpc>
                <a:spcPct val="105000"/>
              </a:lnSpc>
            </a:pPr>
            <a:r>
              <a:rPr lang="en-US" altLang="zh-CN" sz="2000" dirty="0">
                <a:latin typeface="Times New Roman" panose="02020603050405020304" pitchFamily="18" charset="0"/>
              </a:rPr>
              <a:t>             } ;</a:t>
            </a:r>
            <a:endParaRPr lang="en-US" altLang="zh-CN" sz="2000" dirty="0">
              <a:latin typeface="Times New Roman" panose="02020603050405020304"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6852" name="Text Box 4"/>
          <p:cNvSpPr txBox="1"/>
          <p:nvPr/>
        </p:nvSpPr>
        <p:spPr>
          <a:xfrm>
            <a:off x="1042988" y="974725"/>
            <a:ext cx="7127875" cy="2457450"/>
          </a:xfrm>
          <a:prstGeom prst="rect">
            <a:avLst/>
          </a:prstGeom>
          <a:noFill/>
          <a:ln w="9525">
            <a:noFill/>
          </a:ln>
        </p:spPr>
        <p:txBody>
          <a:bodyPr lIns="90000" tIns="46800" rIns="90000" bIns="46800">
            <a:spAutoFit/>
          </a:bodyPr>
          <a:p>
            <a:pPr eaLnBrk="1" hangingPunct="1">
              <a:lnSpc>
                <a:spcPct val="160000"/>
              </a:lnSpc>
            </a:pPr>
            <a:r>
              <a:rPr lang="zh-CN" altLang="en-US" sz="2400" dirty="0">
                <a:solidFill>
                  <a:srgbClr val="0000FF"/>
                </a:solidFill>
                <a:latin typeface="Times New Roman" panose="02020603050405020304" pitchFamily="18" charset="0"/>
              </a:rPr>
              <a:t>引入辅助向量 ：</a:t>
            </a:r>
            <a:endParaRPr lang="zh-CN" altLang="en-US" sz="2400" dirty="0">
              <a:solidFill>
                <a:srgbClr val="0000FF"/>
              </a:solidFill>
              <a:latin typeface="Times New Roman" panose="02020603050405020304" pitchFamily="18" charset="0"/>
            </a:endParaRPr>
          </a:p>
          <a:p>
            <a:pPr eaLnBrk="1" hangingPunct="1">
              <a:lnSpc>
                <a:spcPct val="160000"/>
              </a:lnSpc>
            </a:pPr>
            <a:r>
              <a:rPr lang="zh-CN" altLang="en-US" sz="2400" dirty="0">
                <a:latin typeface="Times New Roman" panose="02020603050405020304" pitchFamily="18" charset="0"/>
              </a:rPr>
              <a:t>          </a:t>
            </a:r>
            <a:r>
              <a:rPr lang="en-US" altLang="zh-CN" sz="2400" dirty="0">
                <a:latin typeface="Times New Roman" panose="02020603050405020304" pitchFamily="18" charset="0"/>
              </a:rPr>
              <a:t>CloseST[]  </a:t>
            </a:r>
            <a:r>
              <a:rPr lang="zh-CN" altLang="en-US" sz="2400" dirty="0">
                <a:latin typeface="Times New Roman" panose="02020603050405020304" pitchFamily="18" charset="0"/>
              </a:rPr>
              <a:t>和  </a:t>
            </a:r>
            <a:r>
              <a:rPr lang="en-US" altLang="zh-CN" sz="2400" dirty="0">
                <a:latin typeface="Times New Roman" panose="02020603050405020304" pitchFamily="18" charset="0"/>
              </a:rPr>
              <a:t>LowCost </a:t>
            </a:r>
            <a:r>
              <a:rPr lang="zh-CN" altLang="en-US" sz="2400" dirty="0">
                <a:latin typeface="Times New Roman" panose="02020603050405020304" pitchFamily="18" charset="0"/>
              </a:rPr>
              <a:t>，其中：</a:t>
            </a:r>
            <a:endParaRPr lang="en-US" altLang="zh-CN" sz="2400" dirty="0">
              <a:latin typeface="Times New Roman" panose="02020603050405020304" pitchFamily="18" charset="0"/>
            </a:endParaRPr>
          </a:p>
          <a:p>
            <a:pPr eaLnBrk="1" hangingPunct="1">
              <a:lnSpc>
                <a:spcPct val="160000"/>
              </a:lnSpc>
            </a:pPr>
            <a:r>
              <a:rPr lang="en-US" altLang="zh-CN" sz="2400" dirty="0">
                <a:latin typeface="Times New Roman" panose="02020603050405020304" pitchFamily="18" charset="0"/>
              </a:rPr>
              <a:t>CloseST[</a:t>
            </a:r>
            <a:r>
              <a:rPr lang="en-US" altLang="zh-CN" sz="2400" i="1" dirty="0">
                <a:latin typeface="Times New Roman" panose="02020603050405020304" pitchFamily="18" charset="0"/>
              </a:rPr>
              <a:t>i</a:t>
            </a:r>
            <a:r>
              <a:rPr lang="en-US" altLang="zh-CN" sz="2400" dirty="0">
                <a:latin typeface="Times New Roman" panose="02020603050405020304" pitchFamily="18" charset="0"/>
              </a:rPr>
              <a:t>]  </a:t>
            </a:r>
            <a:r>
              <a:rPr lang="zh-CN" altLang="en-US" sz="2400" dirty="0">
                <a:latin typeface="Times New Roman" panose="02020603050405020304" pitchFamily="18" charset="0"/>
              </a:rPr>
              <a:t>为 </a:t>
            </a:r>
            <a:r>
              <a:rPr lang="en-US" altLang="zh-CN" sz="2400" dirty="0">
                <a:latin typeface="Times New Roman" panose="02020603050405020304" pitchFamily="18" charset="0"/>
              </a:rPr>
              <a:t>U </a:t>
            </a:r>
            <a:r>
              <a:rPr lang="zh-CN" altLang="en-US" sz="2400" dirty="0">
                <a:latin typeface="Times New Roman" panose="02020603050405020304" pitchFamily="18" charset="0"/>
              </a:rPr>
              <a:t>中的一个顶点</a:t>
            </a:r>
            <a:endParaRPr lang="zh-CN" altLang="en-US" sz="2400" dirty="0">
              <a:latin typeface="Times New Roman" panose="02020603050405020304" pitchFamily="18" charset="0"/>
            </a:endParaRPr>
          </a:p>
          <a:p>
            <a:pPr eaLnBrk="1" hangingPunct="1">
              <a:lnSpc>
                <a:spcPct val="160000"/>
              </a:lnSpc>
            </a:pPr>
            <a:r>
              <a:rPr lang="zh-CN" altLang="en-US" sz="2400" dirty="0">
                <a:latin typeface="Times New Roman" panose="02020603050405020304" pitchFamily="18" charset="0"/>
              </a:rPr>
              <a:t>边 </a:t>
            </a:r>
            <a:r>
              <a:rPr lang="en-US" altLang="zh-CN" sz="2400" dirty="0">
                <a:latin typeface="Times New Roman" panose="02020603050405020304" pitchFamily="18" charset="0"/>
              </a:rPr>
              <a:t>( </a:t>
            </a:r>
            <a:r>
              <a:rPr lang="en-US" altLang="zh-CN" sz="2400" i="1" dirty="0">
                <a:latin typeface="Times New Roman" panose="02020603050405020304" pitchFamily="18" charset="0"/>
              </a:rPr>
              <a:t>i </a:t>
            </a:r>
            <a:r>
              <a:rPr lang="en-US" altLang="zh-CN" sz="2400" dirty="0">
                <a:latin typeface="Times New Roman" panose="02020603050405020304" pitchFamily="18" charset="0"/>
              </a:rPr>
              <a:t>, CloseST[</a:t>
            </a:r>
            <a:r>
              <a:rPr lang="en-US" altLang="zh-CN" sz="2400" i="1" dirty="0">
                <a:latin typeface="Times New Roman" panose="02020603050405020304" pitchFamily="18" charset="0"/>
              </a:rPr>
              <a:t>i</a:t>
            </a:r>
            <a:r>
              <a:rPr lang="en-US" altLang="zh-CN" sz="2400" dirty="0">
                <a:latin typeface="Times New Roman" panose="02020603050405020304" pitchFamily="18" charset="0"/>
              </a:rPr>
              <a:t>])  </a:t>
            </a:r>
            <a:r>
              <a:rPr lang="zh-CN" altLang="en-US" sz="2400" dirty="0">
                <a:latin typeface="Times New Roman" panose="02020603050405020304" pitchFamily="18" charset="0"/>
              </a:rPr>
              <a:t>具有最小的权  </a:t>
            </a:r>
            <a:r>
              <a:rPr lang="en-US" altLang="zh-CN" sz="2400" dirty="0">
                <a:latin typeface="Times New Roman" panose="02020603050405020304" pitchFamily="18" charset="0"/>
              </a:rPr>
              <a:t>LowCost[</a:t>
            </a:r>
            <a:r>
              <a:rPr lang="en-US" altLang="zh-CN" sz="2400" i="1" dirty="0">
                <a:latin typeface="Times New Roman" panose="02020603050405020304" pitchFamily="18" charset="0"/>
              </a:rPr>
              <a:t>i</a:t>
            </a:r>
            <a:r>
              <a:rPr lang="en-US" altLang="zh-CN" sz="2400" dirty="0">
                <a:latin typeface="Times New Roman" panose="02020603050405020304" pitchFamily="18" charset="0"/>
              </a:rPr>
              <a:t>]</a:t>
            </a:r>
            <a:r>
              <a:rPr lang="zh-CN" altLang="en-US" sz="2400" dirty="0">
                <a:latin typeface="Times New Roman" panose="02020603050405020304" pitchFamily="18" charset="0"/>
              </a:rPr>
              <a:t>；</a:t>
            </a:r>
            <a:endParaRPr lang="en-US" altLang="zh-CN" sz="2400" dirty="0">
              <a:latin typeface="Times New Roman" panose="02020603050405020304" pitchFamily="18" charset="0"/>
            </a:endParaRPr>
          </a:p>
        </p:txBody>
      </p:sp>
      <p:sp>
        <p:nvSpPr>
          <p:cNvPr id="206853" name="Text Box 5"/>
          <p:cNvSpPr txBox="1"/>
          <p:nvPr/>
        </p:nvSpPr>
        <p:spPr>
          <a:xfrm>
            <a:off x="1042988" y="4908550"/>
            <a:ext cx="3605212" cy="463550"/>
          </a:xfrm>
          <a:prstGeom prst="rect">
            <a:avLst/>
          </a:prstGeom>
          <a:noFill/>
          <a:ln w="28575">
            <a:noFill/>
          </a:ln>
        </p:spPr>
        <p:txBody>
          <a:bodyPr lIns="90000" tIns="46800" rIns="90000" bIns="46800">
            <a:spAutoFit/>
          </a:bodyPr>
          <a:p>
            <a:pPr eaLnBrk="1" hangingPunct="1"/>
            <a:r>
              <a:rPr lang="zh-CN" altLang="en-US" sz="2400" dirty="0">
                <a:solidFill>
                  <a:schemeClr val="accent2"/>
                </a:solidFill>
                <a:latin typeface="Times New Roman" panose="02020603050405020304" pitchFamily="18" charset="0"/>
              </a:rPr>
              <a:t>集合如何实现？         </a:t>
            </a:r>
            <a:endParaRPr lang="zh-CN" altLang="en-US" sz="2400" dirty="0">
              <a:solidFill>
                <a:schemeClr val="accent2"/>
              </a:solidFill>
              <a:latin typeface="Times New Roman" panose="02020603050405020304" pitchFamily="18" charset="0"/>
            </a:endParaRPr>
          </a:p>
        </p:txBody>
      </p:sp>
      <p:sp>
        <p:nvSpPr>
          <p:cNvPr id="206856" name="Text Box 8"/>
          <p:cNvSpPr txBox="1"/>
          <p:nvPr/>
        </p:nvSpPr>
        <p:spPr>
          <a:xfrm>
            <a:off x="1692275" y="5413375"/>
            <a:ext cx="5643563" cy="833438"/>
          </a:xfrm>
          <a:prstGeom prst="rect">
            <a:avLst/>
          </a:prstGeom>
          <a:noFill/>
          <a:ln w="28575">
            <a:noFill/>
          </a:ln>
        </p:spPr>
        <p:txBody>
          <a:bodyPr wrap="none" lIns="90000" tIns="46800" rIns="90000" bIns="46800">
            <a:spAutoFit/>
          </a:bodyPr>
          <a:p>
            <a:pPr eaLnBrk="1" hangingPunct="1"/>
            <a:r>
              <a:rPr lang="zh-CN" altLang="en-US" sz="2400" dirty="0">
                <a:latin typeface="Times New Roman" panose="02020603050405020304" pitchFamily="18" charset="0"/>
              </a:rPr>
              <a:t>若顶点 </a:t>
            </a:r>
            <a:r>
              <a:rPr lang="en-US" altLang="zh-CN" sz="2400" dirty="0">
                <a:latin typeface="Times New Roman" panose="02020603050405020304" pitchFamily="18" charset="0"/>
              </a:rPr>
              <a:t>i ∈ U </a:t>
            </a:r>
            <a:r>
              <a:rPr lang="zh-CN" altLang="en-US" sz="2400" dirty="0">
                <a:latin typeface="Times New Roman" panose="02020603050405020304" pitchFamily="18" charset="0"/>
              </a:rPr>
              <a:t>则 </a:t>
            </a:r>
            <a:r>
              <a:rPr lang="en-US" altLang="zh-CN" sz="2400" dirty="0">
                <a:latin typeface="Times New Roman" panose="02020603050405020304" pitchFamily="18" charset="0"/>
              </a:rPr>
              <a:t>LowCost[i] = INFINITY</a:t>
            </a:r>
            <a:endParaRPr lang="en-US" altLang="zh-CN" sz="2400" dirty="0">
              <a:latin typeface="Times New Roman" panose="02020603050405020304" pitchFamily="18" charset="0"/>
            </a:endParaRPr>
          </a:p>
          <a:p>
            <a:pPr eaLnBrk="1" hangingPunct="1"/>
            <a:r>
              <a:rPr lang="en-US" altLang="zh-CN" sz="2400" dirty="0">
                <a:latin typeface="Times New Roman" panose="02020603050405020304" pitchFamily="18" charset="0"/>
              </a:rPr>
              <a:t>                    </a:t>
            </a:r>
            <a:r>
              <a:rPr lang="zh-CN" altLang="en-US" sz="2400" dirty="0">
                <a:latin typeface="Times New Roman" panose="02020603050405020304" pitchFamily="18" charset="0"/>
              </a:rPr>
              <a:t>否则 </a:t>
            </a:r>
            <a:r>
              <a:rPr lang="en-US" altLang="zh-CN" sz="2400" dirty="0">
                <a:latin typeface="Times New Roman" panose="02020603050405020304" pitchFamily="18" charset="0"/>
              </a:rPr>
              <a:t>LowCost[i] = 0</a:t>
            </a:r>
            <a:r>
              <a:rPr lang="zh-CN" altLang="en-US" sz="2400" dirty="0">
                <a:latin typeface="Times New Roman" panose="02020603050405020304" pitchFamily="18" charset="0"/>
              </a:rPr>
              <a:t>；</a:t>
            </a:r>
            <a:endParaRPr lang="en-US" altLang="zh-CN" sz="2400" dirty="0">
              <a:latin typeface="Times New Roman" panose="02020603050405020304" pitchFamily="18" charset="0"/>
            </a:endParaRPr>
          </a:p>
        </p:txBody>
      </p:sp>
      <p:sp>
        <p:nvSpPr>
          <p:cNvPr id="206857" name="Text Box 9"/>
          <p:cNvSpPr txBox="1"/>
          <p:nvPr/>
        </p:nvSpPr>
        <p:spPr>
          <a:xfrm>
            <a:off x="1042988" y="3783013"/>
            <a:ext cx="6335712" cy="463550"/>
          </a:xfrm>
          <a:prstGeom prst="rect">
            <a:avLst/>
          </a:prstGeom>
          <a:noFill/>
          <a:ln w="28575">
            <a:noFill/>
          </a:ln>
        </p:spPr>
        <p:txBody>
          <a:bodyPr lIns="90000" tIns="46800" rIns="90000" bIns="46800">
            <a:spAutoFit/>
          </a:bodyPr>
          <a:p>
            <a:pPr eaLnBrk="1" hangingPunct="1"/>
            <a:r>
              <a:rPr lang="en-US" altLang="zh-CN" sz="2400" dirty="0">
                <a:solidFill>
                  <a:schemeClr val="accent2"/>
                </a:solidFill>
                <a:latin typeface="Times New Roman" panose="02020603050405020304" pitchFamily="18" charset="0"/>
              </a:rPr>
              <a:t>CloseST  </a:t>
            </a:r>
            <a:r>
              <a:rPr lang="zh-CN" altLang="en-US" sz="2400" dirty="0">
                <a:solidFill>
                  <a:schemeClr val="accent2"/>
                </a:solidFill>
                <a:latin typeface="Times New Roman" panose="02020603050405020304" pitchFamily="18" charset="0"/>
              </a:rPr>
              <a:t>和  </a:t>
            </a:r>
            <a:r>
              <a:rPr lang="en-US" altLang="zh-CN" sz="2400" dirty="0">
                <a:solidFill>
                  <a:schemeClr val="accent2"/>
                </a:solidFill>
                <a:latin typeface="Times New Roman" panose="02020603050405020304" pitchFamily="18" charset="0"/>
              </a:rPr>
              <a:t>LowCost  </a:t>
            </a:r>
            <a:r>
              <a:rPr lang="zh-CN" altLang="en-US" sz="2400" dirty="0">
                <a:solidFill>
                  <a:schemeClr val="accent2"/>
                </a:solidFill>
                <a:latin typeface="Times New Roman" panose="02020603050405020304" pitchFamily="18" charset="0"/>
              </a:rPr>
              <a:t>的初值是多少？</a:t>
            </a:r>
            <a:endParaRPr lang="zh-CN" altLang="en-US" sz="2400" dirty="0">
              <a:solidFill>
                <a:schemeClr val="accent2"/>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06852"/>
                                        </p:tgtEl>
                                        <p:attrNameLst>
                                          <p:attrName>style.visibility</p:attrName>
                                        </p:attrNameLst>
                                      </p:cBhvr>
                                      <p:to>
                                        <p:strVal val="visible"/>
                                      </p:to>
                                    </p:set>
                                    <p:animEffect transition="in" filter="blinds(horizontal)">
                                      <p:cBhvr>
                                        <p:cTn id="7" dur="500"/>
                                        <p:tgtEl>
                                          <p:spTgt spid="20685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6857"/>
                                        </p:tgtEl>
                                        <p:attrNameLst>
                                          <p:attrName>style.visibility</p:attrName>
                                        </p:attrNameLst>
                                      </p:cBhvr>
                                      <p:to>
                                        <p:strVal val="visible"/>
                                      </p:to>
                                    </p:set>
                                    <p:animEffect transition="in" filter="wipe(left)">
                                      <p:cBhvr>
                                        <p:cTn id="12" dur="500"/>
                                        <p:tgtEl>
                                          <p:spTgt spid="206857"/>
                                        </p:tgtEl>
                                      </p:cBhvr>
                                    </p:animEffect>
                                  </p:childTnLst>
                                </p:cTn>
                              </p:par>
                            </p:childTnLst>
                          </p:cTn>
                        </p:par>
                      </p:childTnLst>
                    </p:cTn>
                  </p:par>
                  <p:par>
                    <p:cTn id="13" fill="hold">
                      <p:stCondLst>
                        <p:cond delay="indefinite"/>
                      </p:stCondLst>
                      <p:childTnLst>
                        <p:par>
                          <p:cTn id="14" fill="hold">
                            <p:stCondLst>
                              <p:cond delay="0"/>
                            </p:stCondLst>
                            <p:childTnLst>
                              <p:par>
                                <p:cTn id="15" presetID="41" presetClass="entr" presetSubtype="0" fill="hold" grpId="0" nodeType="clickEffect">
                                  <p:stCondLst>
                                    <p:cond delay="0"/>
                                  </p:stCondLst>
                                  <p:iterate type="lt">
                                    <p:tmPct val="10000"/>
                                  </p:iterate>
                                  <p:childTnLst>
                                    <p:set>
                                      <p:cBhvr>
                                        <p:cTn id="16" dur="1" fill="hold">
                                          <p:stCondLst>
                                            <p:cond delay="0"/>
                                          </p:stCondLst>
                                        </p:cTn>
                                        <p:tgtEl>
                                          <p:spTgt spid="206853"/>
                                        </p:tgtEl>
                                        <p:attrNameLst>
                                          <p:attrName>style.visibility</p:attrName>
                                        </p:attrNameLst>
                                      </p:cBhvr>
                                      <p:to>
                                        <p:strVal val="visible"/>
                                      </p:to>
                                    </p:set>
                                    <p:anim calcmode="lin" valueType="num">
                                      <p:cBhvr>
                                        <p:cTn id="17" dur="500" fill="hold"/>
                                        <p:tgtEl>
                                          <p:spTgt spid="206853"/>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206853"/>
                                        </p:tgtEl>
                                        <p:attrNameLst>
                                          <p:attrName>ppt_y</p:attrName>
                                        </p:attrNameLst>
                                      </p:cBhvr>
                                      <p:tavLst>
                                        <p:tav tm="0">
                                          <p:val>
                                            <p:strVal val="#ppt_y"/>
                                          </p:val>
                                        </p:tav>
                                        <p:tav tm="100000">
                                          <p:val>
                                            <p:strVal val="#ppt_y"/>
                                          </p:val>
                                        </p:tav>
                                      </p:tavLst>
                                    </p:anim>
                                    <p:anim calcmode="lin" valueType="num">
                                      <p:cBhvr>
                                        <p:cTn id="19" dur="500" fill="hold"/>
                                        <p:tgtEl>
                                          <p:spTgt spid="206853"/>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206853"/>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20685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06856"/>
                                        </p:tgtEl>
                                        <p:attrNameLst>
                                          <p:attrName>style.visibility</p:attrName>
                                        </p:attrNameLst>
                                      </p:cBhvr>
                                      <p:to>
                                        <p:strVal val="visible"/>
                                      </p:to>
                                    </p:set>
                                    <p:animEffect transition="in" filter="wipe(left)">
                                      <p:cBhvr>
                                        <p:cTn id="26" dur="500"/>
                                        <p:tgtEl>
                                          <p:spTgt spid="2068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2" grpId="0"/>
      <p:bldP spid="206853" grpId="0"/>
      <p:bldP spid="206856" grpId="0"/>
      <p:bldP spid="20685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AutoShape 4"/>
          <p:cNvSpPr/>
          <p:nvPr/>
        </p:nvSpPr>
        <p:spPr>
          <a:xfrm>
            <a:off x="3313113" y="509588"/>
            <a:ext cx="673100" cy="401637"/>
          </a:xfrm>
          <a:prstGeom prst="flowChartAlternateProcess">
            <a:avLst/>
          </a:prstGeom>
          <a:solidFill>
            <a:schemeClr val="bg1"/>
          </a:solidFill>
          <a:ln w="12700" cap="flat" cmpd="sng">
            <a:solidFill>
              <a:schemeClr val="tx1"/>
            </a:solidFill>
            <a:prstDash val="solid"/>
            <a:miter/>
            <a:headEnd type="none" w="med" len="med"/>
            <a:tailEnd type="none" w="med" len="med"/>
          </a:ln>
        </p:spPr>
        <p:txBody>
          <a:bodyPr wrap="none" lIns="90000" tIns="46800" rIns="90000" bIns="46800" anchor="ctr" anchorCtr="0">
            <a:spAutoFit/>
          </a:bodyPr>
          <a:p>
            <a:pPr algn="ctr" eaLnBrk="1" hangingPunct="1"/>
            <a:r>
              <a:rPr lang="zh-CN" altLang="en-US" b="0" dirty="0">
                <a:latin typeface="Times New Roman" panose="02020603050405020304" pitchFamily="18" charset="0"/>
              </a:rPr>
              <a:t>开始</a:t>
            </a:r>
            <a:endParaRPr lang="zh-CN" altLang="en-US" b="0" dirty="0">
              <a:latin typeface="Times New Roman" panose="02020603050405020304" pitchFamily="18" charset="0"/>
            </a:endParaRPr>
          </a:p>
        </p:txBody>
      </p:sp>
      <p:sp>
        <p:nvSpPr>
          <p:cNvPr id="66563" name="AutoShape 10"/>
          <p:cNvSpPr/>
          <p:nvPr/>
        </p:nvSpPr>
        <p:spPr>
          <a:xfrm>
            <a:off x="1773238" y="4319588"/>
            <a:ext cx="3884612" cy="925512"/>
          </a:xfrm>
          <a:prstGeom prst="flowChartProcess">
            <a:avLst/>
          </a:prstGeom>
          <a:solidFill>
            <a:schemeClr val="bg1"/>
          </a:solidFill>
          <a:ln w="12700" cap="flat" cmpd="sng">
            <a:solidFill>
              <a:schemeClr val="tx1"/>
            </a:solidFill>
            <a:prstDash val="solid"/>
            <a:miter/>
            <a:headEnd type="none" w="med" len="med"/>
            <a:tailEnd type="none" w="med" len="med"/>
          </a:ln>
        </p:spPr>
        <p:txBody>
          <a:bodyPr wrap="none" lIns="90000" tIns="46800" rIns="90000" bIns="46800" anchor="ctr" anchorCtr="0">
            <a:spAutoFit/>
          </a:bodyPr>
          <a:p>
            <a:pPr algn="ctr" eaLnBrk="1" hangingPunct="1"/>
            <a:r>
              <a:rPr lang="zh-CN" altLang="en-US" b="0" dirty="0">
                <a:latin typeface="Times New Roman" panose="02020603050405020304" pitchFamily="18" charset="0"/>
              </a:rPr>
              <a:t>调整</a:t>
            </a:r>
            <a:r>
              <a:rPr lang="en-US" altLang="zh-CN" b="0" dirty="0">
                <a:latin typeface="Times New Roman" panose="02020603050405020304" pitchFamily="18" charset="0"/>
              </a:rPr>
              <a:t>LowCost,</a:t>
            </a:r>
            <a:r>
              <a:rPr lang="zh-CN" altLang="en-US" b="0" dirty="0">
                <a:latin typeface="Times New Roman" panose="02020603050405020304" pitchFamily="18" charset="0"/>
              </a:rPr>
              <a:t>对非集合</a:t>
            </a:r>
            <a:r>
              <a:rPr lang="en-US" altLang="zh-CN" b="0" dirty="0">
                <a:latin typeface="Times New Roman" panose="02020603050405020304" pitchFamily="18" charset="0"/>
              </a:rPr>
              <a:t>U</a:t>
            </a:r>
            <a:r>
              <a:rPr lang="zh-CN" altLang="en-US" b="0" dirty="0">
                <a:latin typeface="Times New Roman" panose="02020603050405020304" pitchFamily="18" charset="0"/>
              </a:rPr>
              <a:t>中的顶点 </a:t>
            </a:r>
            <a:r>
              <a:rPr lang="en-US" altLang="zh-CN" b="0" dirty="0">
                <a:latin typeface="Times New Roman" panose="02020603050405020304" pitchFamily="18" charset="0"/>
              </a:rPr>
              <a:t>j</a:t>
            </a:r>
            <a:endParaRPr lang="en-US" altLang="zh-CN" b="0" dirty="0">
              <a:latin typeface="Times New Roman" panose="02020603050405020304" pitchFamily="18" charset="0"/>
            </a:endParaRPr>
          </a:p>
          <a:p>
            <a:pPr algn="ctr" eaLnBrk="1" hangingPunct="1"/>
            <a:r>
              <a:rPr lang="en-US" altLang="zh-CN" b="0" dirty="0">
                <a:latin typeface="Times New Roman" panose="02020603050405020304" pitchFamily="18" charset="0"/>
              </a:rPr>
              <a:t> LowCost[j]=min( C[k][j],LowCost[j])  </a:t>
            </a:r>
            <a:endParaRPr lang="en-US" altLang="zh-CN" b="0" dirty="0">
              <a:latin typeface="Times New Roman" panose="02020603050405020304" pitchFamily="18" charset="0"/>
            </a:endParaRPr>
          </a:p>
          <a:p>
            <a:pPr algn="ctr" eaLnBrk="1" hangingPunct="1"/>
            <a:r>
              <a:rPr lang="en-US" altLang="zh-CN" b="0" dirty="0">
                <a:latin typeface="Times New Roman" panose="02020603050405020304" pitchFamily="18" charset="0"/>
              </a:rPr>
              <a:t> CloseST[j]=</a:t>
            </a:r>
            <a:r>
              <a:rPr lang="en-US" altLang="zh-CN" dirty="0">
                <a:solidFill>
                  <a:srgbClr val="FF3300"/>
                </a:solidFill>
                <a:latin typeface="Times New Roman" panose="02020603050405020304" pitchFamily="18" charset="0"/>
              </a:rPr>
              <a:t>k</a:t>
            </a:r>
            <a:r>
              <a:rPr lang="en-US" altLang="zh-CN" b="0" dirty="0">
                <a:latin typeface="Times New Roman" panose="02020603050405020304" pitchFamily="18" charset="0"/>
              </a:rPr>
              <a:t>;</a:t>
            </a:r>
            <a:endParaRPr lang="en-US" altLang="zh-CN" b="0" dirty="0">
              <a:latin typeface="Times New Roman" panose="02020603050405020304" pitchFamily="18" charset="0"/>
            </a:endParaRPr>
          </a:p>
        </p:txBody>
      </p:sp>
      <p:sp>
        <p:nvSpPr>
          <p:cNvPr id="66564" name="AutoShape 12"/>
          <p:cNvSpPr/>
          <p:nvPr/>
        </p:nvSpPr>
        <p:spPr>
          <a:xfrm>
            <a:off x="3419475" y="5399088"/>
            <a:ext cx="517525" cy="379412"/>
          </a:xfrm>
          <a:prstGeom prst="flowChartProcess">
            <a:avLst/>
          </a:prstGeom>
          <a:solidFill>
            <a:schemeClr val="bg1"/>
          </a:solidFill>
          <a:ln w="12700" cap="flat" cmpd="sng">
            <a:solidFill>
              <a:schemeClr val="tx1"/>
            </a:solidFill>
            <a:prstDash val="solid"/>
            <a:miter/>
            <a:headEnd type="none" w="med" len="med"/>
            <a:tailEnd type="none" w="med" len="med"/>
          </a:ln>
        </p:spPr>
        <p:txBody>
          <a:bodyPr wrap="none" lIns="90000" tIns="46800" rIns="90000" bIns="46800" anchor="ctr" anchorCtr="0">
            <a:spAutoFit/>
          </a:bodyPr>
          <a:p>
            <a:pPr algn="ctr" eaLnBrk="1" hangingPunct="1"/>
            <a:r>
              <a:rPr lang="en-US" altLang="zh-CN" b="0" dirty="0">
                <a:latin typeface="Times New Roman" panose="02020603050405020304" pitchFamily="18" charset="0"/>
              </a:rPr>
              <a:t>i++</a:t>
            </a:r>
            <a:endParaRPr lang="en-US" altLang="zh-CN" b="0" dirty="0">
              <a:latin typeface="Times New Roman" panose="02020603050405020304" pitchFamily="18" charset="0"/>
            </a:endParaRPr>
          </a:p>
        </p:txBody>
      </p:sp>
      <p:sp>
        <p:nvSpPr>
          <p:cNvPr id="66565" name="AutoShape 13"/>
          <p:cNvSpPr/>
          <p:nvPr/>
        </p:nvSpPr>
        <p:spPr>
          <a:xfrm>
            <a:off x="3368675" y="6126163"/>
            <a:ext cx="673100" cy="401637"/>
          </a:xfrm>
          <a:prstGeom prst="flowChartAlternateProcess">
            <a:avLst/>
          </a:prstGeom>
          <a:solidFill>
            <a:schemeClr val="bg1"/>
          </a:solidFill>
          <a:ln w="12700" cap="flat" cmpd="sng">
            <a:solidFill>
              <a:schemeClr val="tx1"/>
            </a:solidFill>
            <a:prstDash val="solid"/>
            <a:miter/>
            <a:headEnd type="none" w="med" len="med"/>
            <a:tailEnd type="none" w="med" len="med"/>
          </a:ln>
        </p:spPr>
        <p:txBody>
          <a:bodyPr wrap="none" lIns="90000" tIns="46800" rIns="90000" bIns="46800" anchor="ctr" anchorCtr="0">
            <a:spAutoFit/>
          </a:bodyPr>
          <a:p>
            <a:pPr algn="ctr" eaLnBrk="1" hangingPunct="1"/>
            <a:r>
              <a:rPr lang="zh-CN" altLang="en-US" b="0" dirty="0">
                <a:latin typeface="Times New Roman" panose="02020603050405020304" pitchFamily="18" charset="0"/>
              </a:rPr>
              <a:t>结束</a:t>
            </a:r>
            <a:endParaRPr lang="zh-CN" altLang="en-US" b="0" dirty="0">
              <a:latin typeface="Times New Roman" panose="02020603050405020304" pitchFamily="18" charset="0"/>
            </a:endParaRPr>
          </a:p>
        </p:txBody>
      </p:sp>
      <p:sp>
        <p:nvSpPr>
          <p:cNvPr id="66566" name="Line 14"/>
          <p:cNvSpPr/>
          <p:nvPr/>
        </p:nvSpPr>
        <p:spPr>
          <a:xfrm>
            <a:off x="3656013" y="933450"/>
            <a:ext cx="0" cy="144463"/>
          </a:xfrm>
          <a:prstGeom prst="line">
            <a:avLst/>
          </a:prstGeom>
          <a:ln w="12700" cap="flat" cmpd="sng">
            <a:solidFill>
              <a:schemeClr val="tx1"/>
            </a:solidFill>
            <a:prstDash val="solid"/>
            <a:headEnd type="none" w="med" len="med"/>
            <a:tailEnd type="triangle" w="med" len="med"/>
          </a:ln>
        </p:spPr>
      </p:sp>
      <p:sp>
        <p:nvSpPr>
          <p:cNvPr id="66567" name="Line 15"/>
          <p:cNvSpPr/>
          <p:nvPr/>
        </p:nvSpPr>
        <p:spPr>
          <a:xfrm>
            <a:off x="3656013" y="1751013"/>
            <a:ext cx="0" cy="144462"/>
          </a:xfrm>
          <a:prstGeom prst="line">
            <a:avLst/>
          </a:prstGeom>
          <a:ln w="12700" cap="flat" cmpd="sng">
            <a:solidFill>
              <a:schemeClr val="tx1"/>
            </a:solidFill>
            <a:prstDash val="solid"/>
            <a:headEnd type="none" w="med" len="med"/>
            <a:tailEnd type="triangle" w="med" len="med"/>
          </a:ln>
        </p:spPr>
      </p:sp>
      <p:sp>
        <p:nvSpPr>
          <p:cNvPr id="66568" name="Line 16"/>
          <p:cNvSpPr/>
          <p:nvPr/>
        </p:nvSpPr>
        <p:spPr>
          <a:xfrm>
            <a:off x="3656013" y="2197100"/>
            <a:ext cx="0" cy="358775"/>
          </a:xfrm>
          <a:prstGeom prst="line">
            <a:avLst/>
          </a:prstGeom>
          <a:ln w="12700" cap="flat" cmpd="sng">
            <a:solidFill>
              <a:schemeClr val="tx1"/>
            </a:solidFill>
            <a:prstDash val="solid"/>
            <a:headEnd type="none" w="med" len="med"/>
            <a:tailEnd type="triangle" w="med" len="med"/>
          </a:ln>
        </p:spPr>
      </p:sp>
      <p:sp>
        <p:nvSpPr>
          <p:cNvPr id="66569" name="Line 17"/>
          <p:cNvSpPr/>
          <p:nvPr/>
        </p:nvSpPr>
        <p:spPr>
          <a:xfrm>
            <a:off x="3656013" y="2878138"/>
            <a:ext cx="0" cy="288925"/>
          </a:xfrm>
          <a:prstGeom prst="line">
            <a:avLst/>
          </a:prstGeom>
          <a:ln w="12700" cap="flat" cmpd="sng">
            <a:solidFill>
              <a:schemeClr val="tx1"/>
            </a:solidFill>
            <a:prstDash val="solid"/>
            <a:headEnd type="none" w="med" len="med"/>
            <a:tailEnd type="triangle" w="med" len="med"/>
          </a:ln>
        </p:spPr>
      </p:sp>
      <p:sp>
        <p:nvSpPr>
          <p:cNvPr id="66570" name="Line 18"/>
          <p:cNvSpPr/>
          <p:nvPr/>
        </p:nvSpPr>
        <p:spPr>
          <a:xfrm>
            <a:off x="3656013" y="4038600"/>
            <a:ext cx="0" cy="288925"/>
          </a:xfrm>
          <a:prstGeom prst="line">
            <a:avLst/>
          </a:prstGeom>
          <a:ln w="12700" cap="flat" cmpd="sng">
            <a:solidFill>
              <a:schemeClr val="tx1"/>
            </a:solidFill>
            <a:prstDash val="solid"/>
            <a:headEnd type="none" w="med" len="med"/>
            <a:tailEnd type="triangle" w="med" len="med"/>
          </a:ln>
        </p:spPr>
      </p:sp>
      <p:sp>
        <p:nvSpPr>
          <p:cNvPr id="66571" name="Line 19"/>
          <p:cNvSpPr/>
          <p:nvPr/>
        </p:nvSpPr>
        <p:spPr>
          <a:xfrm>
            <a:off x="3656013" y="5254625"/>
            <a:ext cx="0" cy="144463"/>
          </a:xfrm>
          <a:prstGeom prst="line">
            <a:avLst/>
          </a:prstGeom>
          <a:ln w="12700" cap="flat" cmpd="sng">
            <a:solidFill>
              <a:schemeClr val="tx1"/>
            </a:solidFill>
            <a:prstDash val="solid"/>
            <a:headEnd type="none" w="med" len="med"/>
            <a:tailEnd type="triangle" w="med" len="med"/>
          </a:ln>
        </p:spPr>
      </p:sp>
      <p:sp>
        <p:nvSpPr>
          <p:cNvPr id="66572" name="Line 24"/>
          <p:cNvSpPr/>
          <p:nvPr/>
        </p:nvSpPr>
        <p:spPr>
          <a:xfrm>
            <a:off x="3643313" y="5772150"/>
            <a:ext cx="0" cy="142875"/>
          </a:xfrm>
          <a:prstGeom prst="line">
            <a:avLst/>
          </a:prstGeom>
          <a:ln w="12700" cap="flat" cmpd="sng">
            <a:solidFill>
              <a:schemeClr val="tx1"/>
            </a:solidFill>
            <a:prstDash val="solid"/>
            <a:headEnd type="none" w="med" len="med"/>
            <a:tailEnd type="none" w="med" len="med"/>
          </a:ln>
        </p:spPr>
      </p:sp>
      <p:sp>
        <p:nvSpPr>
          <p:cNvPr id="66573" name="Line 25"/>
          <p:cNvSpPr/>
          <p:nvPr/>
        </p:nvSpPr>
        <p:spPr>
          <a:xfrm flipH="1">
            <a:off x="682625" y="5902325"/>
            <a:ext cx="2952750" cy="0"/>
          </a:xfrm>
          <a:prstGeom prst="line">
            <a:avLst/>
          </a:prstGeom>
          <a:ln w="12700" cap="flat" cmpd="sng">
            <a:solidFill>
              <a:schemeClr val="tx1"/>
            </a:solidFill>
            <a:prstDash val="solid"/>
            <a:headEnd type="none" w="med" len="med"/>
            <a:tailEnd type="none" w="med" len="med"/>
          </a:ln>
        </p:spPr>
      </p:sp>
      <p:sp>
        <p:nvSpPr>
          <p:cNvPr id="66574" name="Line 26"/>
          <p:cNvSpPr/>
          <p:nvPr/>
        </p:nvSpPr>
        <p:spPr>
          <a:xfrm flipV="1">
            <a:off x="682625" y="2374900"/>
            <a:ext cx="0" cy="3527425"/>
          </a:xfrm>
          <a:prstGeom prst="line">
            <a:avLst/>
          </a:prstGeom>
          <a:ln w="12700" cap="flat" cmpd="sng">
            <a:solidFill>
              <a:schemeClr val="tx1"/>
            </a:solidFill>
            <a:prstDash val="solid"/>
            <a:headEnd type="none" w="med" len="med"/>
            <a:tailEnd type="none" w="med" len="med"/>
          </a:ln>
        </p:spPr>
      </p:sp>
      <p:sp>
        <p:nvSpPr>
          <p:cNvPr id="66575" name="Line 27"/>
          <p:cNvSpPr/>
          <p:nvPr/>
        </p:nvSpPr>
        <p:spPr>
          <a:xfrm>
            <a:off x="682625" y="2374900"/>
            <a:ext cx="2952750" cy="0"/>
          </a:xfrm>
          <a:prstGeom prst="line">
            <a:avLst/>
          </a:prstGeom>
          <a:ln w="12700" cap="flat" cmpd="sng">
            <a:solidFill>
              <a:schemeClr val="tx1"/>
            </a:solidFill>
            <a:prstDash val="solid"/>
            <a:headEnd type="none" w="med" len="med"/>
            <a:tailEnd type="triangle" w="med" len="med"/>
          </a:ln>
        </p:spPr>
      </p:sp>
      <p:sp>
        <p:nvSpPr>
          <p:cNvPr id="66576" name="Line 28"/>
          <p:cNvSpPr/>
          <p:nvPr/>
        </p:nvSpPr>
        <p:spPr>
          <a:xfrm>
            <a:off x="4572000" y="2733675"/>
            <a:ext cx="2447925" cy="0"/>
          </a:xfrm>
          <a:prstGeom prst="line">
            <a:avLst/>
          </a:prstGeom>
          <a:ln w="12700" cap="flat" cmpd="sng">
            <a:solidFill>
              <a:schemeClr val="tx1"/>
            </a:solidFill>
            <a:prstDash val="solid"/>
            <a:headEnd type="none" w="med" len="med"/>
            <a:tailEnd type="none" w="med" len="med"/>
          </a:ln>
        </p:spPr>
      </p:sp>
      <p:sp>
        <p:nvSpPr>
          <p:cNvPr id="66577" name="Line 29"/>
          <p:cNvSpPr/>
          <p:nvPr/>
        </p:nvSpPr>
        <p:spPr>
          <a:xfrm>
            <a:off x="7019925" y="2733675"/>
            <a:ext cx="0" cy="3241675"/>
          </a:xfrm>
          <a:prstGeom prst="line">
            <a:avLst/>
          </a:prstGeom>
          <a:ln w="12700" cap="flat" cmpd="sng">
            <a:solidFill>
              <a:schemeClr val="tx1"/>
            </a:solidFill>
            <a:prstDash val="solid"/>
            <a:headEnd type="none" w="med" len="med"/>
            <a:tailEnd type="none" w="med" len="med"/>
          </a:ln>
        </p:spPr>
      </p:sp>
      <p:sp>
        <p:nvSpPr>
          <p:cNvPr id="66578" name="Line 30"/>
          <p:cNvSpPr/>
          <p:nvPr/>
        </p:nvSpPr>
        <p:spPr>
          <a:xfrm flipH="1">
            <a:off x="3706813" y="5973763"/>
            <a:ext cx="3313112" cy="0"/>
          </a:xfrm>
          <a:prstGeom prst="line">
            <a:avLst/>
          </a:prstGeom>
          <a:ln w="12700" cap="flat" cmpd="sng">
            <a:solidFill>
              <a:schemeClr val="tx1"/>
            </a:solidFill>
            <a:prstDash val="solid"/>
            <a:headEnd type="none" w="med" len="med"/>
            <a:tailEnd type="none" w="med" len="med"/>
          </a:ln>
        </p:spPr>
      </p:sp>
      <p:sp>
        <p:nvSpPr>
          <p:cNvPr id="66579" name="Line 31"/>
          <p:cNvSpPr/>
          <p:nvPr/>
        </p:nvSpPr>
        <p:spPr>
          <a:xfrm>
            <a:off x="3694113" y="5973763"/>
            <a:ext cx="0" cy="144462"/>
          </a:xfrm>
          <a:prstGeom prst="line">
            <a:avLst/>
          </a:prstGeom>
          <a:ln w="12700" cap="flat" cmpd="sng">
            <a:solidFill>
              <a:schemeClr val="tx1"/>
            </a:solidFill>
            <a:prstDash val="solid"/>
            <a:headEnd type="none" w="med" len="med"/>
            <a:tailEnd type="triangle" w="med" len="med"/>
          </a:ln>
        </p:spPr>
      </p:sp>
      <p:sp>
        <p:nvSpPr>
          <p:cNvPr id="66580" name="AutoShape 5"/>
          <p:cNvSpPr/>
          <p:nvPr/>
        </p:nvSpPr>
        <p:spPr>
          <a:xfrm>
            <a:off x="1825625" y="1089025"/>
            <a:ext cx="3708400" cy="647700"/>
          </a:xfrm>
          <a:prstGeom prst="flowChartProcess">
            <a:avLst/>
          </a:prstGeom>
          <a:solidFill>
            <a:schemeClr val="bg1"/>
          </a:solidFill>
          <a:ln w="12700" cap="flat" cmpd="sng">
            <a:solidFill>
              <a:schemeClr val="tx1"/>
            </a:solidFill>
            <a:prstDash val="solid"/>
            <a:miter/>
            <a:headEnd type="none" w="med" len="med"/>
            <a:tailEnd type="none" w="med" len="med"/>
          </a:ln>
        </p:spPr>
        <p:txBody>
          <a:bodyPr wrap="none" lIns="90000" tIns="46800" rIns="90000" bIns="46800" anchor="ctr" anchorCtr="0">
            <a:spAutoFit/>
          </a:bodyPr>
          <a:p>
            <a:pPr algn="ctr" eaLnBrk="1" hangingPunct="1"/>
            <a:r>
              <a:rPr lang="en-US" altLang="zh-CN" b="0" dirty="0">
                <a:latin typeface="Times New Roman" panose="02020603050405020304" pitchFamily="18" charset="0"/>
              </a:rPr>
              <a:t>LowCost[i]</a:t>
            </a:r>
            <a:r>
              <a:rPr lang="zh-CN" altLang="en-US" b="0" dirty="0">
                <a:latin typeface="Times New Roman" panose="02020603050405020304" pitchFamily="18" charset="0"/>
              </a:rPr>
              <a:t>为邻接矩阵</a:t>
            </a:r>
            <a:r>
              <a:rPr lang="en-US" altLang="zh-CN" b="0" dirty="0">
                <a:latin typeface="Times New Roman" panose="02020603050405020304" pitchFamily="18" charset="0"/>
              </a:rPr>
              <a:t>C</a:t>
            </a:r>
            <a:r>
              <a:rPr lang="zh-CN" altLang="en-US" b="0" dirty="0">
                <a:latin typeface="Times New Roman" panose="02020603050405020304" pitchFamily="18" charset="0"/>
              </a:rPr>
              <a:t>的第一行值</a:t>
            </a:r>
            <a:endParaRPr lang="zh-CN" altLang="en-US" b="0" dirty="0">
              <a:latin typeface="Times New Roman" panose="02020603050405020304" pitchFamily="18" charset="0"/>
            </a:endParaRPr>
          </a:p>
          <a:p>
            <a:pPr algn="ctr" eaLnBrk="1" hangingPunct="1"/>
            <a:r>
              <a:rPr lang="en-US" altLang="zh-CN" b="0" dirty="0">
                <a:latin typeface="Times New Roman" panose="02020603050405020304" pitchFamily="18" charset="0"/>
              </a:rPr>
              <a:t>CloseST[i]</a:t>
            </a:r>
            <a:r>
              <a:rPr lang="zh-CN" altLang="en-US" b="0" dirty="0">
                <a:latin typeface="Times New Roman" panose="02020603050405020304" pitchFamily="18" charset="0"/>
              </a:rPr>
              <a:t>的初值均为</a:t>
            </a:r>
            <a:r>
              <a:rPr lang="en-US" altLang="zh-CN" b="0" dirty="0">
                <a:latin typeface="Times New Roman" panose="02020603050405020304" pitchFamily="18" charset="0"/>
              </a:rPr>
              <a:t>1</a:t>
            </a:r>
            <a:endParaRPr lang="en-US" altLang="zh-CN" b="0" dirty="0">
              <a:latin typeface="Times New Roman" panose="02020603050405020304" pitchFamily="18" charset="0"/>
            </a:endParaRPr>
          </a:p>
        </p:txBody>
      </p:sp>
      <p:sp>
        <p:nvSpPr>
          <p:cNvPr id="66581" name="AutoShape 9"/>
          <p:cNvSpPr/>
          <p:nvPr/>
        </p:nvSpPr>
        <p:spPr>
          <a:xfrm>
            <a:off x="1963738" y="3168650"/>
            <a:ext cx="3508375" cy="925513"/>
          </a:xfrm>
          <a:prstGeom prst="flowChartProcess">
            <a:avLst/>
          </a:prstGeom>
          <a:solidFill>
            <a:schemeClr val="bg1"/>
          </a:solidFill>
          <a:ln w="12700" cap="flat" cmpd="sng">
            <a:solidFill>
              <a:schemeClr val="tx1"/>
            </a:solidFill>
            <a:prstDash val="solid"/>
            <a:miter/>
            <a:headEnd type="none" w="med" len="med"/>
            <a:tailEnd type="none" w="med" len="med"/>
          </a:ln>
        </p:spPr>
        <p:txBody>
          <a:bodyPr wrap="none" lIns="90000" tIns="46800" rIns="90000" bIns="46800" anchor="ctr" anchorCtr="0">
            <a:spAutoFit/>
          </a:bodyPr>
          <a:p>
            <a:pPr algn="ctr" eaLnBrk="1" hangingPunct="1"/>
            <a:r>
              <a:rPr lang="zh-CN" altLang="en-US" b="0" dirty="0">
                <a:latin typeface="Times New Roman" panose="02020603050405020304" pitchFamily="18" charset="0"/>
              </a:rPr>
              <a:t>从</a:t>
            </a:r>
            <a:r>
              <a:rPr lang="en-US" altLang="zh-CN" b="0" dirty="0">
                <a:latin typeface="Times New Roman" panose="02020603050405020304" pitchFamily="18" charset="0"/>
              </a:rPr>
              <a:t>LowCost[i]</a:t>
            </a:r>
            <a:r>
              <a:rPr lang="zh-CN" altLang="en-US" b="0" dirty="0">
                <a:latin typeface="Times New Roman" panose="02020603050405020304" pitchFamily="18" charset="0"/>
              </a:rPr>
              <a:t>中求值最小的顶点</a:t>
            </a:r>
            <a:r>
              <a:rPr lang="zh-CN" altLang="en-US" dirty="0">
                <a:solidFill>
                  <a:srgbClr val="FF3300"/>
                </a:solidFill>
                <a:latin typeface="Times New Roman" panose="02020603050405020304" pitchFamily="18" charset="0"/>
              </a:rPr>
              <a:t> </a:t>
            </a:r>
            <a:r>
              <a:rPr lang="en-US" altLang="zh-CN" dirty="0">
                <a:solidFill>
                  <a:srgbClr val="FF3300"/>
                </a:solidFill>
                <a:latin typeface="Times New Roman" panose="02020603050405020304" pitchFamily="18" charset="0"/>
              </a:rPr>
              <a:t>k</a:t>
            </a:r>
            <a:endParaRPr lang="en-US" altLang="zh-CN" dirty="0">
              <a:solidFill>
                <a:srgbClr val="FF3300"/>
              </a:solidFill>
              <a:latin typeface="Times New Roman" panose="02020603050405020304" pitchFamily="18" charset="0"/>
            </a:endParaRPr>
          </a:p>
          <a:p>
            <a:pPr algn="ctr" eaLnBrk="1" hangingPunct="1"/>
            <a:r>
              <a:rPr lang="en-US" altLang="zh-CN" b="0" dirty="0">
                <a:latin typeface="Times New Roman" panose="02020603050405020304" pitchFamily="18" charset="0"/>
              </a:rPr>
              <a:t>( </a:t>
            </a:r>
            <a:r>
              <a:rPr lang="en-US" altLang="zh-CN" dirty="0">
                <a:solidFill>
                  <a:srgbClr val="FF3300"/>
                </a:solidFill>
                <a:latin typeface="Times New Roman" panose="02020603050405020304" pitchFamily="18" charset="0"/>
              </a:rPr>
              <a:t>k</a:t>
            </a:r>
            <a:r>
              <a:rPr lang="en-US" altLang="zh-CN" b="0" dirty="0">
                <a:latin typeface="Times New Roman" panose="02020603050405020304" pitchFamily="18" charset="0"/>
              </a:rPr>
              <a:t> , CloseST[</a:t>
            </a:r>
            <a:r>
              <a:rPr lang="en-US" altLang="zh-CN" dirty="0">
                <a:solidFill>
                  <a:srgbClr val="FF3300"/>
                </a:solidFill>
                <a:latin typeface="Times New Roman" panose="02020603050405020304" pitchFamily="18" charset="0"/>
              </a:rPr>
              <a:t>k</a:t>
            </a:r>
            <a:r>
              <a:rPr lang="en-US" altLang="zh-CN" b="0" dirty="0">
                <a:latin typeface="Times New Roman" panose="02020603050405020304" pitchFamily="18" charset="0"/>
              </a:rPr>
              <a:t>] )</a:t>
            </a:r>
            <a:r>
              <a:rPr lang="zh-CN" altLang="en-US" b="0" dirty="0">
                <a:latin typeface="Times New Roman" panose="02020603050405020304" pitchFamily="18" charset="0"/>
              </a:rPr>
              <a:t>为求得的一条边</a:t>
            </a:r>
            <a:endParaRPr lang="zh-CN" altLang="en-US" b="0" dirty="0">
              <a:latin typeface="Times New Roman" panose="02020603050405020304" pitchFamily="18" charset="0"/>
            </a:endParaRPr>
          </a:p>
          <a:p>
            <a:pPr algn="ctr" eaLnBrk="1" hangingPunct="1"/>
            <a:r>
              <a:rPr lang="zh-CN" altLang="en-US" b="0" dirty="0">
                <a:latin typeface="Times New Roman" panose="02020603050405020304" pitchFamily="18" charset="0"/>
              </a:rPr>
              <a:t>将顶点 </a:t>
            </a:r>
            <a:r>
              <a:rPr lang="en-US" altLang="zh-CN" b="0" dirty="0">
                <a:latin typeface="Times New Roman" panose="02020603050405020304" pitchFamily="18" charset="0"/>
              </a:rPr>
              <a:t>k </a:t>
            </a:r>
            <a:r>
              <a:rPr lang="zh-CN" altLang="en-US" b="0" dirty="0">
                <a:latin typeface="Times New Roman" panose="02020603050405020304" pitchFamily="18" charset="0"/>
              </a:rPr>
              <a:t>加入到</a:t>
            </a:r>
            <a:r>
              <a:rPr lang="zh-CN" altLang="en-US" dirty="0">
                <a:solidFill>
                  <a:schemeClr val="accent2"/>
                </a:solidFill>
                <a:latin typeface="Times New Roman" panose="02020603050405020304" pitchFamily="18" charset="0"/>
              </a:rPr>
              <a:t>集合</a:t>
            </a:r>
            <a:r>
              <a:rPr lang="en-US" altLang="zh-CN" b="0" dirty="0">
                <a:latin typeface="Times New Roman" panose="02020603050405020304" pitchFamily="18" charset="0"/>
              </a:rPr>
              <a:t>U</a:t>
            </a:r>
            <a:endParaRPr lang="en-US" altLang="zh-CN" b="0" dirty="0">
              <a:latin typeface="Times New Roman" panose="02020603050405020304" pitchFamily="18" charset="0"/>
            </a:endParaRPr>
          </a:p>
        </p:txBody>
      </p:sp>
      <p:sp>
        <p:nvSpPr>
          <p:cNvPr id="205856" name="Text Box 32"/>
          <p:cNvSpPr txBox="1"/>
          <p:nvPr/>
        </p:nvSpPr>
        <p:spPr>
          <a:xfrm>
            <a:off x="5795963" y="1293813"/>
            <a:ext cx="3203575" cy="1203325"/>
          </a:xfrm>
          <a:prstGeom prst="rect">
            <a:avLst/>
          </a:prstGeom>
          <a:solidFill>
            <a:srgbClr val="99CCFF"/>
          </a:solidFill>
          <a:ln w="9525">
            <a:noFill/>
          </a:ln>
        </p:spPr>
        <p:txBody>
          <a:bodyPr lIns="90000" tIns="46800" rIns="90000" bIns="46800">
            <a:spAutoFit/>
          </a:bodyPr>
          <a:p>
            <a:pPr eaLnBrk="1" hangingPunct="1"/>
            <a:r>
              <a:rPr lang="zh-CN" altLang="en-US" b="0" dirty="0">
                <a:latin typeface="Times New Roman" panose="02020603050405020304" pitchFamily="18" charset="0"/>
              </a:rPr>
              <a:t>定义：</a:t>
            </a:r>
            <a:endParaRPr lang="zh-CN" altLang="en-US" b="0" dirty="0">
              <a:latin typeface="Times New Roman" panose="02020603050405020304" pitchFamily="18" charset="0"/>
            </a:endParaRPr>
          </a:p>
          <a:p>
            <a:pPr eaLnBrk="1" hangingPunct="1"/>
            <a:r>
              <a:rPr lang="en-US" altLang="zh-CN" b="0" dirty="0">
                <a:latin typeface="Times New Roman" panose="02020603050405020304" pitchFamily="18" charset="0"/>
              </a:rPr>
              <a:t>CloseST[</a:t>
            </a:r>
            <a:r>
              <a:rPr lang="en-US" altLang="zh-CN" b="0" i="1" dirty="0">
                <a:latin typeface="Times New Roman" panose="02020603050405020304" pitchFamily="18" charset="0"/>
              </a:rPr>
              <a:t>i</a:t>
            </a:r>
            <a:r>
              <a:rPr lang="en-US" altLang="zh-CN" b="0" dirty="0">
                <a:latin typeface="Times New Roman" panose="02020603050405020304" pitchFamily="18" charset="0"/>
              </a:rPr>
              <a:t>]</a:t>
            </a:r>
            <a:r>
              <a:rPr lang="zh-CN" altLang="en-US" b="0" dirty="0">
                <a:latin typeface="Times New Roman" panose="02020603050405020304" pitchFamily="18" charset="0"/>
              </a:rPr>
              <a:t>为</a:t>
            </a:r>
            <a:r>
              <a:rPr lang="en-US" altLang="zh-CN" b="0" dirty="0">
                <a:latin typeface="Times New Roman" panose="02020603050405020304" pitchFamily="18" charset="0"/>
              </a:rPr>
              <a:t>U</a:t>
            </a:r>
            <a:r>
              <a:rPr lang="zh-CN" altLang="en-US" b="0" dirty="0">
                <a:latin typeface="Times New Roman" panose="02020603050405020304" pitchFamily="18" charset="0"/>
              </a:rPr>
              <a:t>中的一个顶点</a:t>
            </a:r>
            <a:endParaRPr lang="zh-CN" altLang="en-US" b="0" dirty="0">
              <a:latin typeface="Times New Roman" panose="02020603050405020304" pitchFamily="18" charset="0"/>
            </a:endParaRPr>
          </a:p>
          <a:p>
            <a:pPr eaLnBrk="1" hangingPunct="1"/>
            <a:r>
              <a:rPr lang="zh-CN" altLang="en-US" b="0" dirty="0">
                <a:latin typeface="Times New Roman" panose="02020603050405020304" pitchFamily="18" charset="0"/>
              </a:rPr>
              <a:t>边</a:t>
            </a:r>
            <a:r>
              <a:rPr lang="en-US" altLang="zh-CN" b="0" dirty="0">
                <a:latin typeface="Times New Roman" panose="02020603050405020304" pitchFamily="18" charset="0"/>
              </a:rPr>
              <a:t>( </a:t>
            </a:r>
            <a:r>
              <a:rPr lang="en-US" altLang="zh-CN" b="0" i="1" dirty="0">
                <a:latin typeface="Times New Roman" panose="02020603050405020304" pitchFamily="18" charset="0"/>
              </a:rPr>
              <a:t>i </a:t>
            </a:r>
            <a:r>
              <a:rPr lang="en-US" altLang="zh-CN" b="0" dirty="0">
                <a:latin typeface="Times New Roman" panose="02020603050405020304" pitchFamily="18" charset="0"/>
              </a:rPr>
              <a:t>, CloseST[</a:t>
            </a:r>
            <a:r>
              <a:rPr lang="en-US" altLang="zh-CN" b="0" i="1" dirty="0">
                <a:latin typeface="Times New Roman" panose="02020603050405020304" pitchFamily="18" charset="0"/>
              </a:rPr>
              <a:t>i</a:t>
            </a:r>
            <a:r>
              <a:rPr lang="en-US" altLang="zh-CN" b="0" dirty="0">
                <a:latin typeface="Times New Roman" panose="02020603050405020304" pitchFamily="18" charset="0"/>
              </a:rPr>
              <a:t>]) </a:t>
            </a:r>
            <a:r>
              <a:rPr lang="zh-CN" altLang="en-US" b="0" dirty="0">
                <a:latin typeface="Times New Roman" panose="02020603050405020304" pitchFamily="18" charset="0"/>
              </a:rPr>
              <a:t>具有</a:t>
            </a:r>
            <a:endParaRPr lang="zh-CN" altLang="en-US" b="0" dirty="0">
              <a:latin typeface="Times New Roman" panose="02020603050405020304" pitchFamily="18" charset="0"/>
            </a:endParaRPr>
          </a:p>
          <a:p>
            <a:pPr eaLnBrk="1" hangingPunct="1"/>
            <a:r>
              <a:rPr lang="zh-CN" altLang="en-US" b="0" dirty="0">
                <a:latin typeface="Times New Roman" panose="02020603050405020304" pitchFamily="18" charset="0"/>
              </a:rPr>
              <a:t>         最小的权 </a:t>
            </a:r>
            <a:r>
              <a:rPr lang="en-US" altLang="zh-CN" b="0" dirty="0">
                <a:latin typeface="Times New Roman" panose="02020603050405020304" pitchFamily="18" charset="0"/>
              </a:rPr>
              <a:t>LowCost[</a:t>
            </a:r>
            <a:r>
              <a:rPr lang="en-US" altLang="zh-CN" b="0" i="1" dirty="0">
                <a:latin typeface="Times New Roman" panose="02020603050405020304" pitchFamily="18" charset="0"/>
              </a:rPr>
              <a:t>i</a:t>
            </a:r>
            <a:r>
              <a:rPr lang="en-US" altLang="zh-CN" b="0" dirty="0">
                <a:latin typeface="Times New Roman" panose="02020603050405020304" pitchFamily="18" charset="0"/>
              </a:rPr>
              <a:t>]</a:t>
            </a:r>
            <a:endParaRPr lang="en-US" altLang="zh-CN" b="0" dirty="0">
              <a:latin typeface="Times New Roman" panose="02020603050405020304" pitchFamily="18" charset="0"/>
            </a:endParaRPr>
          </a:p>
        </p:txBody>
      </p:sp>
      <p:sp>
        <p:nvSpPr>
          <p:cNvPr id="66583" name="Rectangle 33"/>
          <p:cNvSpPr/>
          <p:nvPr/>
        </p:nvSpPr>
        <p:spPr>
          <a:xfrm>
            <a:off x="301625" y="517525"/>
            <a:ext cx="2470150" cy="463550"/>
          </a:xfrm>
          <a:prstGeom prst="rect">
            <a:avLst/>
          </a:prstGeom>
          <a:noFill/>
          <a:ln w="28575">
            <a:noFill/>
          </a:ln>
        </p:spPr>
        <p:txBody>
          <a:bodyPr wrap="none" lIns="90000" tIns="46800" rIns="90000" bIns="46800">
            <a:spAutoFit/>
          </a:bodyPr>
          <a:p>
            <a:pPr algn="ctr" eaLnBrk="1" hangingPunct="1"/>
            <a:r>
              <a:rPr lang="en-US" altLang="zh-CN" sz="2400" dirty="0">
                <a:solidFill>
                  <a:schemeClr val="accent2"/>
                </a:solidFill>
                <a:latin typeface="Times New Roman" panose="02020603050405020304" pitchFamily="18" charset="0"/>
              </a:rPr>
              <a:t>Prim </a:t>
            </a:r>
            <a:r>
              <a:rPr lang="zh-CN" altLang="en-US" sz="2400" dirty="0">
                <a:solidFill>
                  <a:schemeClr val="accent2"/>
                </a:solidFill>
                <a:latin typeface="Times New Roman" panose="02020603050405020304" pitchFamily="18" charset="0"/>
              </a:rPr>
              <a:t>算法流程图</a:t>
            </a:r>
            <a:endParaRPr lang="zh-CN" altLang="en-US" sz="2400" dirty="0">
              <a:solidFill>
                <a:schemeClr val="accent2"/>
              </a:solidFill>
              <a:latin typeface="Times New Roman" panose="02020603050405020304" pitchFamily="18" charset="0"/>
            </a:endParaRPr>
          </a:p>
        </p:txBody>
      </p:sp>
      <p:sp>
        <p:nvSpPr>
          <p:cNvPr id="66584" name="AutoShape 6"/>
          <p:cNvSpPr/>
          <p:nvPr/>
        </p:nvSpPr>
        <p:spPr>
          <a:xfrm>
            <a:off x="3419475" y="1895475"/>
            <a:ext cx="501650" cy="379413"/>
          </a:xfrm>
          <a:prstGeom prst="flowChartProcess">
            <a:avLst/>
          </a:prstGeom>
          <a:solidFill>
            <a:schemeClr val="bg1"/>
          </a:solidFill>
          <a:ln w="12700" cap="flat" cmpd="sng">
            <a:solidFill>
              <a:schemeClr val="tx1"/>
            </a:solidFill>
            <a:prstDash val="solid"/>
            <a:miter/>
            <a:headEnd type="none" w="med" len="med"/>
            <a:tailEnd type="none" w="med" len="med"/>
          </a:ln>
        </p:spPr>
        <p:txBody>
          <a:bodyPr wrap="none" lIns="90000" tIns="46800" rIns="90000" bIns="46800" anchor="ctr" anchorCtr="0">
            <a:spAutoFit/>
          </a:bodyPr>
          <a:p>
            <a:pPr algn="ctr" eaLnBrk="1" hangingPunct="1"/>
            <a:r>
              <a:rPr lang="en-US" altLang="zh-CN" b="0" dirty="0">
                <a:latin typeface="Times New Roman" panose="02020603050405020304" pitchFamily="18" charset="0"/>
              </a:rPr>
              <a:t>i=2</a:t>
            </a:r>
            <a:endParaRPr lang="en-US" altLang="zh-CN" b="0" dirty="0">
              <a:latin typeface="Times New Roman" panose="02020603050405020304" pitchFamily="18" charset="0"/>
            </a:endParaRPr>
          </a:p>
        </p:txBody>
      </p:sp>
      <p:sp>
        <p:nvSpPr>
          <p:cNvPr id="66585" name="AutoShape 7"/>
          <p:cNvSpPr/>
          <p:nvPr/>
        </p:nvSpPr>
        <p:spPr>
          <a:xfrm>
            <a:off x="2698750" y="2562225"/>
            <a:ext cx="1946275" cy="381000"/>
          </a:xfrm>
          <a:prstGeom prst="flowChartDecision">
            <a:avLst/>
          </a:prstGeom>
          <a:solidFill>
            <a:schemeClr val="bg1"/>
          </a:solidFill>
          <a:ln w="12700" cap="flat" cmpd="sng">
            <a:solidFill>
              <a:schemeClr val="tx1"/>
            </a:solidFill>
            <a:prstDash val="solid"/>
            <a:miter/>
            <a:headEnd type="none" w="med" len="med"/>
            <a:tailEnd type="none" w="med" len="med"/>
          </a:ln>
        </p:spPr>
        <p:txBody>
          <a:bodyPr lIns="90000" tIns="46800" rIns="90000" bIns="46800" anchor="ctr" anchorCtr="0">
            <a:spAutoFit/>
          </a:bodyPr>
          <a:p>
            <a:pPr algn="ctr" eaLnBrk="1" hangingPunct="1">
              <a:lnSpc>
                <a:spcPct val="50000"/>
              </a:lnSpc>
            </a:pPr>
            <a:r>
              <a:rPr lang="en-US" altLang="zh-CN" b="0" dirty="0">
                <a:latin typeface="Times New Roman" panose="02020603050405020304" pitchFamily="18" charset="0"/>
              </a:rPr>
              <a:t>i&lt;=n</a:t>
            </a:r>
            <a:endParaRPr lang="en-US" altLang="zh-CN" b="0" dirty="0">
              <a:latin typeface="Times New Roman" panose="02020603050405020304" pitchFamily="18" charset="0"/>
            </a:endParaRPr>
          </a:p>
        </p:txBody>
      </p:sp>
      <p:sp>
        <p:nvSpPr>
          <p:cNvPr id="66586" name="Text Box 34"/>
          <p:cNvSpPr txBox="1"/>
          <p:nvPr/>
        </p:nvSpPr>
        <p:spPr>
          <a:xfrm>
            <a:off x="3170238" y="2871788"/>
            <a:ext cx="536575" cy="366712"/>
          </a:xfrm>
          <a:prstGeom prst="rect">
            <a:avLst/>
          </a:prstGeom>
          <a:noFill/>
          <a:ln w="28575">
            <a:noFill/>
          </a:ln>
        </p:spPr>
        <p:txBody>
          <a:bodyPr wrap="none" lIns="90000" tIns="46800" rIns="90000" bIns="46800">
            <a:spAutoFit/>
          </a:bodyPr>
          <a:p>
            <a:pPr algn="ctr" eaLnBrk="1" hangingPunct="1"/>
            <a:r>
              <a:rPr lang="en-US" altLang="zh-CN" b="0" dirty="0">
                <a:latin typeface="Times New Roman" panose="02020603050405020304" pitchFamily="18" charset="0"/>
              </a:rPr>
              <a:t>Yes</a:t>
            </a:r>
            <a:endParaRPr lang="en-US" altLang="zh-CN" b="0" dirty="0">
              <a:latin typeface="Times New Roman" panose="02020603050405020304" pitchFamily="18" charset="0"/>
            </a:endParaRPr>
          </a:p>
        </p:txBody>
      </p:sp>
      <p:sp>
        <p:nvSpPr>
          <p:cNvPr id="66587" name="Text Box 35"/>
          <p:cNvSpPr txBox="1"/>
          <p:nvPr/>
        </p:nvSpPr>
        <p:spPr>
          <a:xfrm>
            <a:off x="4556125" y="2425700"/>
            <a:ext cx="460375" cy="366713"/>
          </a:xfrm>
          <a:prstGeom prst="rect">
            <a:avLst/>
          </a:prstGeom>
          <a:noFill/>
          <a:ln w="28575">
            <a:noFill/>
          </a:ln>
        </p:spPr>
        <p:txBody>
          <a:bodyPr wrap="none" lIns="90000" tIns="46800" rIns="90000" bIns="46800">
            <a:spAutoFit/>
          </a:bodyPr>
          <a:p>
            <a:pPr algn="ctr" eaLnBrk="1" hangingPunct="1"/>
            <a:r>
              <a:rPr lang="en-US" altLang="zh-CN" b="0" dirty="0">
                <a:latin typeface="Times New Roman" panose="02020603050405020304" pitchFamily="18" charset="0"/>
              </a:rPr>
              <a:t>No</a:t>
            </a:r>
            <a:endParaRPr lang="en-US" altLang="zh-CN" b="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5856"/>
                                        </p:tgtEl>
                                        <p:attrNameLst>
                                          <p:attrName>style.visibility</p:attrName>
                                        </p:attrNameLst>
                                      </p:cBhvr>
                                      <p:to>
                                        <p:strVal val="visible"/>
                                      </p:to>
                                    </p:set>
                                    <p:animEffect transition="in" filter="blinds(horizontal)">
                                      <p:cBhvr>
                                        <p:cTn id="7" dur="500"/>
                                        <p:tgtEl>
                                          <p:spTgt spid="2058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5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Text Box 2"/>
          <p:cNvSpPr txBox="1"/>
          <p:nvPr/>
        </p:nvSpPr>
        <p:spPr>
          <a:xfrm>
            <a:off x="250825" y="692150"/>
            <a:ext cx="8785225" cy="5635625"/>
          </a:xfrm>
          <a:prstGeom prst="rect">
            <a:avLst/>
          </a:prstGeom>
          <a:noFill/>
          <a:ln w="9525">
            <a:noFill/>
          </a:ln>
        </p:spPr>
        <p:txBody>
          <a:bodyPr lIns="90000" tIns="46800" rIns="90000" bIns="46800">
            <a:spAutoFit/>
          </a:bodyPr>
          <a:p>
            <a:pPr eaLnBrk="1" hangingPunct="1"/>
            <a:r>
              <a:rPr lang="en-US" altLang="zh-CN" sz="2000" dirty="0">
                <a:latin typeface="Times New Roman" panose="02020603050405020304" pitchFamily="18" charset="0"/>
              </a:rPr>
              <a:t>Void  </a:t>
            </a:r>
            <a:r>
              <a:rPr lang="en-US" altLang="zh-CN" sz="2000" dirty="0">
                <a:solidFill>
                  <a:srgbClr val="0000FF"/>
                </a:solidFill>
                <a:latin typeface="Times New Roman" panose="02020603050405020304" pitchFamily="18" charset="0"/>
              </a:rPr>
              <a:t>Prim</a:t>
            </a:r>
            <a:r>
              <a:rPr lang="en-US" altLang="zh-CN" sz="2000" dirty="0">
                <a:latin typeface="Times New Roman" panose="02020603050405020304" pitchFamily="18" charset="0"/>
              </a:rPr>
              <a:t>( C )      </a:t>
            </a:r>
            <a:r>
              <a:rPr lang="zh-CN" altLang="en-US" sz="2000" dirty="0">
                <a:latin typeface="Times New Roman" panose="02020603050405020304" pitchFamily="18" charset="0"/>
              </a:rPr>
              <a:t>详见</a:t>
            </a:r>
            <a:r>
              <a:rPr lang="en-US" altLang="zh-CN" sz="2000" dirty="0">
                <a:latin typeface="Times New Roman" panose="02020603050405020304" pitchFamily="18" charset="0"/>
              </a:rPr>
              <a:t>P135-136</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Costtype  C[n+1][n+1]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costtype  LowCost[n+1];   int  CloseST[n+1];   int i,j,k;  costtype  min;</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a:t>
            </a:r>
            <a:r>
              <a:rPr lang="en-US" altLang="zh-CN" sz="2000" dirty="0">
                <a:solidFill>
                  <a:schemeClr val="accent2"/>
                </a:solidFill>
                <a:latin typeface="Times New Roman" panose="02020603050405020304" pitchFamily="18" charset="0"/>
              </a:rPr>
              <a:t>for( i=2; i&lt;=n; i++ )</a:t>
            </a:r>
            <a:endParaRPr lang="en-US" altLang="zh-CN" sz="2000" dirty="0">
              <a:solidFill>
                <a:schemeClr val="accent2"/>
              </a:solidFill>
              <a:latin typeface="Times New Roman" panose="02020603050405020304" pitchFamily="18" charset="0"/>
            </a:endParaRPr>
          </a:p>
          <a:p>
            <a:pPr eaLnBrk="1" hangingPunct="1"/>
            <a:r>
              <a:rPr lang="en-US" altLang="zh-CN" sz="2000" dirty="0">
                <a:solidFill>
                  <a:schemeClr val="accent2"/>
                </a:solidFill>
                <a:latin typeface="Times New Roman" panose="02020603050405020304" pitchFamily="18" charset="0"/>
              </a:rPr>
              <a:t>       {     LowCost[i] = C[1][i];      CloseST[i] = 1;    }</a:t>
            </a:r>
            <a:r>
              <a:rPr lang="en-US" altLang="zh-CN" sz="2000" dirty="0">
                <a:latin typeface="Times New Roman" panose="02020603050405020304" pitchFamily="18" charset="0"/>
              </a:rPr>
              <a:t>     // </a:t>
            </a:r>
            <a:r>
              <a:rPr lang="zh-CN" altLang="en-US" sz="2000" dirty="0">
                <a:solidFill>
                  <a:srgbClr val="0000FF"/>
                </a:solidFill>
                <a:latin typeface="Times New Roman" panose="02020603050405020304" pitchFamily="18" charset="0"/>
              </a:rPr>
              <a:t>赋初值</a:t>
            </a:r>
            <a:endParaRPr lang="zh-CN" altLang="en-US" sz="2000" dirty="0">
              <a:solidFill>
                <a:srgbClr val="0000FF"/>
              </a:solidFill>
              <a:latin typeface="Times New Roman" panose="02020603050405020304" pitchFamily="18" charset="0"/>
            </a:endParaRPr>
          </a:p>
          <a:p>
            <a:pPr eaLnBrk="1" hangingPunct="1"/>
            <a:r>
              <a:rPr lang="zh-CN" altLang="en-US" sz="2000" dirty="0">
                <a:latin typeface="Times New Roman" panose="02020603050405020304" pitchFamily="18" charset="0"/>
              </a:rPr>
              <a:t>   </a:t>
            </a:r>
            <a:r>
              <a:rPr lang="en-US" altLang="zh-CN" sz="2000" dirty="0">
                <a:latin typeface="Times New Roman" panose="02020603050405020304" pitchFamily="18" charset="0"/>
              </a:rPr>
              <a:t>for(  i = 2;  i &lt;= n; i++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a:t>
            </a:r>
            <a:r>
              <a:rPr lang="en-US" altLang="zh-CN" sz="2000" u="sng" dirty="0">
                <a:latin typeface="Times New Roman" panose="02020603050405020304" pitchFamily="18" charset="0"/>
              </a:rPr>
              <a:t>{</a:t>
            </a:r>
            <a:r>
              <a:rPr lang="en-US" altLang="zh-CN" sz="2000" dirty="0">
                <a:latin typeface="Times New Roman" panose="02020603050405020304" pitchFamily="18" charset="0"/>
              </a:rPr>
              <a:t>      </a:t>
            </a:r>
            <a:r>
              <a:rPr lang="en-US" altLang="zh-CN" sz="2000" dirty="0">
                <a:solidFill>
                  <a:schemeClr val="accent2"/>
                </a:solidFill>
                <a:latin typeface="Times New Roman" panose="02020603050405020304" pitchFamily="18" charset="0"/>
              </a:rPr>
              <a:t>min = LowCost[i];</a:t>
            </a:r>
            <a:endParaRPr lang="en-US" altLang="zh-CN" sz="2000" dirty="0">
              <a:solidFill>
                <a:schemeClr val="accent2"/>
              </a:solidFill>
              <a:latin typeface="Times New Roman" panose="02020603050405020304" pitchFamily="18" charset="0"/>
            </a:endParaRPr>
          </a:p>
          <a:p>
            <a:pPr eaLnBrk="1" hangingPunct="1"/>
            <a:r>
              <a:rPr lang="en-US" altLang="zh-CN" sz="2000" dirty="0">
                <a:solidFill>
                  <a:schemeClr val="accent2"/>
                </a:solidFill>
                <a:latin typeface="Times New Roman" panose="02020603050405020304" pitchFamily="18" charset="0"/>
              </a:rPr>
              <a:t>               k = i;</a:t>
            </a:r>
            <a:endParaRPr lang="en-US" altLang="zh-CN" sz="2000" dirty="0">
              <a:solidFill>
                <a:schemeClr val="accent2"/>
              </a:solidFill>
              <a:latin typeface="Times New Roman" panose="02020603050405020304" pitchFamily="18" charset="0"/>
            </a:endParaRPr>
          </a:p>
          <a:p>
            <a:pPr eaLnBrk="1" hangingPunct="1"/>
            <a:r>
              <a:rPr lang="en-US" altLang="zh-CN" sz="2000" dirty="0">
                <a:solidFill>
                  <a:schemeClr val="accent2"/>
                </a:solidFill>
                <a:latin typeface="Times New Roman" panose="02020603050405020304" pitchFamily="18" charset="0"/>
              </a:rPr>
              <a:t>               for(  j = 2;   j &lt;= n;  j++ )</a:t>
            </a:r>
            <a:endParaRPr lang="en-US" altLang="zh-CN" sz="2000" dirty="0">
              <a:solidFill>
                <a:schemeClr val="accent2"/>
              </a:solidFill>
              <a:latin typeface="Times New Roman" panose="02020603050405020304" pitchFamily="18" charset="0"/>
            </a:endParaRPr>
          </a:p>
          <a:p>
            <a:pPr eaLnBrk="1" hangingPunct="1"/>
            <a:r>
              <a:rPr lang="en-US" altLang="zh-CN" sz="2000" dirty="0">
                <a:solidFill>
                  <a:schemeClr val="accent2"/>
                </a:solidFill>
                <a:latin typeface="Times New Roman" panose="02020603050405020304" pitchFamily="18" charset="0"/>
              </a:rPr>
              <a:t>                  if ( LowCost[j] &lt; min )</a:t>
            </a:r>
            <a:endParaRPr lang="en-US" altLang="zh-CN" sz="2000" dirty="0">
              <a:solidFill>
                <a:schemeClr val="accent2"/>
              </a:solidFill>
              <a:latin typeface="Times New Roman" panose="02020603050405020304" pitchFamily="18" charset="0"/>
            </a:endParaRPr>
          </a:p>
          <a:p>
            <a:pPr eaLnBrk="1" hangingPunct="1"/>
            <a:r>
              <a:rPr lang="en-US" altLang="zh-CN" sz="2000" dirty="0">
                <a:solidFill>
                  <a:schemeClr val="accent2"/>
                </a:solidFill>
                <a:latin typeface="Times New Roman" panose="02020603050405020304" pitchFamily="18" charset="0"/>
              </a:rPr>
              <a:t>                      {  min = LowCost[j] ;     k=j;  }</a:t>
            </a:r>
            <a:r>
              <a:rPr lang="en-US" altLang="zh-CN" sz="2000" dirty="0">
                <a:latin typeface="Times New Roman" panose="02020603050405020304" pitchFamily="18" charset="0"/>
              </a:rPr>
              <a:t> //</a:t>
            </a:r>
            <a:r>
              <a:rPr lang="zh-CN" altLang="en-US" sz="2000" dirty="0">
                <a:solidFill>
                  <a:srgbClr val="0000FF"/>
                </a:solidFill>
                <a:latin typeface="Times New Roman" panose="02020603050405020304" pitchFamily="18" charset="0"/>
              </a:rPr>
              <a:t>求离</a:t>
            </a:r>
            <a:r>
              <a:rPr lang="en-US" altLang="zh-CN" sz="2000" dirty="0">
                <a:solidFill>
                  <a:srgbClr val="0000FF"/>
                </a:solidFill>
                <a:latin typeface="Times New Roman" panose="02020603050405020304" pitchFamily="18" charset="0"/>
              </a:rPr>
              <a:t>U</a:t>
            </a:r>
            <a:r>
              <a:rPr lang="zh-CN" altLang="en-US" sz="2000" dirty="0">
                <a:solidFill>
                  <a:srgbClr val="0000FF"/>
                </a:solidFill>
                <a:latin typeface="Times New Roman" panose="02020603050405020304" pitchFamily="18" charset="0"/>
              </a:rPr>
              <a:t>中某一顶点最近的顶点</a:t>
            </a:r>
            <a:endParaRPr lang="zh-CN" altLang="en-US" sz="2000" dirty="0">
              <a:solidFill>
                <a:srgbClr val="0000FF"/>
              </a:solidFill>
              <a:latin typeface="Times New Roman" panose="02020603050405020304" pitchFamily="18" charset="0"/>
            </a:endParaRPr>
          </a:p>
          <a:p>
            <a:pPr eaLnBrk="1" hangingPunct="1"/>
            <a:r>
              <a:rPr lang="zh-CN" altLang="en-US" sz="2000" dirty="0">
                <a:latin typeface="Times New Roman" panose="02020603050405020304" pitchFamily="18" charset="0"/>
              </a:rPr>
              <a:t>               </a:t>
            </a:r>
            <a:r>
              <a:rPr lang="en-US" altLang="zh-CN" sz="2000" dirty="0">
                <a:latin typeface="Times New Roman" panose="02020603050405020304" pitchFamily="18" charset="0"/>
              </a:rPr>
              <a:t>Cout &lt;&lt; “(”  &lt;&lt; k &lt;&lt; “,” &lt;&lt; CloseST[k] &lt;&lt;  “)”  &lt;&lt;  end1;</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LowCost[k] = </a:t>
            </a:r>
            <a:r>
              <a:rPr lang="en-US" altLang="zh-CN" sz="2000" b="0" dirty="0">
                <a:latin typeface="Times New Roman" panose="02020603050405020304" pitchFamily="18" charset="0"/>
              </a:rPr>
              <a:t>INFINITY</a:t>
            </a:r>
            <a:r>
              <a:rPr lang="en-US" altLang="zh-CN" sz="2000" dirty="0">
                <a:latin typeface="Times New Roman" panose="02020603050405020304" pitchFamily="18" charset="0"/>
              </a:rPr>
              <a:t> ;       //</a:t>
            </a:r>
            <a:r>
              <a:rPr lang="zh-CN" altLang="en-US" sz="2000" dirty="0">
                <a:solidFill>
                  <a:srgbClr val="0000FF"/>
                </a:solidFill>
                <a:latin typeface="Times New Roman" panose="02020603050405020304" pitchFamily="18" charset="0"/>
              </a:rPr>
              <a:t>将</a:t>
            </a:r>
            <a:r>
              <a:rPr lang="en-US" altLang="zh-CN" sz="2000" dirty="0">
                <a:solidFill>
                  <a:srgbClr val="0000FF"/>
                </a:solidFill>
                <a:latin typeface="Times New Roman" panose="02020603050405020304" pitchFamily="18" charset="0"/>
              </a:rPr>
              <a:t>k</a:t>
            </a:r>
            <a:r>
              <a:rPr lang="zh-CN" altLang="en-US" sz="2000" dirty="0">
                <a:solidFill>
                  <a:srgbClr val="0000FF"/>
                </a:solidFill>
                <a:latin typeface="Times New Roman" panose="02020603050405020304" pitchFamily="18" charset="0"/>
              </a:rPr>
              <a:t>加入集合</a:t>
            </a:r>
            <a:r>
              <a:rPr lang="en-US" altLang="zh-CN" sz="2000" dirty="0">
                <a:solidFill>
                  <a:srgbClr val="0000FF"/>
                </a:solidFill>
                <a:latin typeface="Times New Roman" panose="02020603050405020304" pitchFamily="18" charset="0"/>
              </a:rPr>
              <a:t>U</a:t>
            </a:r>
            <a:endParaRPr lang="en-US" altLang="zh-CN" sz="2000" dirty="0">
              <a:solidFill>
                <a:srgbClr val="0000FF"/>
              </a:solidFill>
              <a:latin typeface="Times New Roman" panose="02020603050405020304" pitchFamily="18" charset="0"/>
            </a:endParaRPr>
          </a:p>
          <a:p>
            <a:pPr eaLnBrk="1" hangingPunct="1"/>
            <a:r>
              <a:rPr lang="en-US" altLang="zh-CN" sz="2000" dirty="0">
                <a:latin typeface="Times New Roman" panose="02020603050405020304" pitchFamily="18" charset="0"/>
              </a:rPr>
              <a:t>               </a:t>
            </a:r>
            <a:r>
              <a:rPr lang="en-US" altLang="zh-CN" sz="2000" dirty="0">
                <a:solidFill>
                  <a:schemeClr val="accent2"/>
                </a:solidFill>
                <a:latin typeface="Times New Roman" panose="02020603050405020304" pitchFamily="18" charset="0"/>
              </a:rPr>
              <a:t>for ( j = 2;  j &lt;= n;  j++ ) </a:t>
            </a:r>
            <a:endParaRPr lang="en-US" altLang="zh-CN" sz="2000" dirty="0">
              <a:solidFill>
                <a:schemeClr val="accent2"/>
              </a:solidFill>
              <a:latin typeface="Times New Roman" panose="02020603050405020304" pitchFamily="18" charset="0"/>
            </a:endParaRPr>
          </a:p>
          <a:p>
            <a:pPr eaLnBrk="1" hangingPunct="1"/>
            <a:r>
              <a:rPr lang="en-US" altLang="zh-CN" sz="2000" dirty="0">
                <a:solidFill>
                  <a:schemeClr val="accent2"/>
                </a:solidFill>
                <a:latin typeface="Times New Roman" panose="02020603050405020304" pitchFamily="18" charset="0"/>
              </a:rPr>
              <a:t>                     if  ( C[k][j] &lt;  LowCost[j] &amp;&amp; LowCost[j] != </a:t>
            </a:r>
            <a:r>
              <a:rPr lang="en-US" altLang="zh-CN" sz="2000" b="0" dirty="0">
                <a:latin typeface="Times New Roman" panose="02020603050405020304" pitchFamily="18" charset="0"/>
              </a:rPr>
              <a:t>INFINITY</a:t>
            </a:r>
            <a:r>
              <a:rPr lang="en-US" altLang="zh-CN" sz="2000" dirty="0">
                <a:solidFill>
                  <a:schemeClr val="accent2"/>
                </a:solidFill>
                <a:latin typeface="Times New Roman" panose="02020603050405020304" pitchFamily="18" charset="0"/>
              </a:rPr>
              <a:t> )</a:t>
            </a:r>
            <a:endParaRPr lang="en-US" altLang="zh-CN" sz="2000" dirty="0">
              <a:solidFill>
                <a:schemeClr val="accent2"/>
              </a:solidFill>
              <a:latin typeface="Times New Roman" panose="02020603050405020304" pitchFamily="18" charset="0"/>
            </a:endParaRPr>
          </a:p>
          <a:p>
            <a:pPr eaLnBrk="1" hangingPunct="1"/>
            <a:r>
              <a:rPr lang="en-US" altLang="zh-CN" sz="2000" dirty="0">
                <a:solidFill>
                  <a:schemeClr val="accent2"/>
                </a:solidFill>
                <a:latin typeface="Times New Roman" panose="02020603050405020304" pitchFamily="18" charset="0"/>
              </a:rPr>
              <a:t>                         {      LowCost[j]=C[k][j];   CloseST[j]=k;     }    //</a:t>
            </a:r>
            <a:r>
              <a:rPr lang="zh-CN" altLang="en-US" sz="2000" dirty="0">
                <a:solidFill>
                  <a:schemeClr val="accent2"/>
                </a:solidFill>
                <a:latin typeface="Times New Roman" panose="02020603050405020304" pitchFamily="18" charset="0"/>
              </a:rPr>
              <a:t>调整</a:t>
            </a:r>
            <a:r>
              <a:rPr lang="zh-CN" altLang="en-US" sz="2000" dirty="0">
                <a:latin typeface="Times New Roman" panose="02020603050405020304" pitchFamily="18" charset="0"/>
              </a:rPr>
              <a:t> </a:t>
            </a:r>
            <a:endParaRPr lang="zh-CN" altLang="en-US" sz="2000" dirty="0">
              <a:latin typeface="Times New Roman" panose="02020603050405020304" pitchFamily="18" charset="0"/>
            </a:endParaRPr>
          </a:p>
          <a:p>
            <a:pPr eaLnBrk="1" hangingPunct="1"/>
            <a:r>
              <a:rPr lang="zh-CN" altLang="en-US" sz="2000" dirty="0">
                <a:latin typeface="Times New Roman" panose="02020603050405020304" pitchFamily="18" charset="0"/>
              </a:rPr>
              <a:t>         </a:t>
            </a:r>
            <a:r>
              <a:rPr lang="en-US" altLang="zh-CN" sz="2000" u="sng" dirty="0">
                <a:latin typeface="Times New Roman" panose="02020603050405020304" pitchFamily="18" charset="0"/>
              </a:rPr>
              <a:t>}</a:t>
            </a:r>
            <a:endParaRPr lang="en-US" altLang="zh-CN" sz="2000" u="sng" dirty="0">
              <a:latin typeface="Times New Roman" panose="02020603050405020304" pitchFamily="18" charset="0"/>
            </a:endParaRPr>
          </a:p>
          <a:p>
            <a:pPr eaLnBrk="1" hangingPunct="1"/>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p:txBody>
      </p:sp>
      <p:sp>
        <p:nvSpPr>
          <p:cNvPr id="61444" name="Text Box 4"/>
          <p:cNvSpPr txBox="1"/>
          <p:nvPr/>
        </p:nvSpPr>
        <p:spPr>
          <a:xfrm>
            <a:off x="3924300" y="2492375"/>
            <a:ext cx="4846638" cy="649288"/>
          </a:xfrm>
          <a:prstGeom prst="rect">
            <a:avLst/>
          </a:prstGeom>
          <a:solidFill>
            <a:srgbClr val="99CCFF"/>
          </a:solidFill>
          <a:ln w="9525">
            <a:noFill/>
          </a:ln>
        </p:spPr>
        <p:txBody>
          <a:bodyPr lIns="90000" tIns="46800" rIns="90000" bIns="46800">
            <a:spAutoFit/>
          </a:bodyPr>
          <a:p>
            <a:pPr eaLnBrk="1" hangingPunct="1"/>
            <a:r>
              <a:rPr lang="en-US" altLang="zh-CN" dirty="0">
                <a:latin typeface="Times New Roman" panose="02020603050405020304" pitchFamily="18" charset="0"/>
              </a:rPr>
              <a:t>CloseST[</a:t>
            </a:r>
            <a:r>
              <a:rPr lang="en-US" altLang="zh-CN" i="1" dirty="0">
                <a:latin typeface="Times New Roman" panose="02020603050405020304" pitchFamily="18" charset="0"/>
              </a:rPr>
              <a:t>i</a:t>
            </a:r>
            <a:r>
              <a:rPr lang="en-US" altLang="zh-CN" dirty="0">
                <a:latin typeface="Times New Roman" panose="02020603050405020304" pitchFamily="18" charset="0"/>
              </a:rPr>
              <a:t>]</a:t>
            </a:r>
            <a:r>
              <a:rPr lang="zh-CN" altLang="en-US" dirty="0">
                <a:latin typeface="Times New Roman" panose="02020603050405020304" pitchFamily="18" charset="0"/>
              </a:rPr>
              <a:t>为</a:t>
            </a:r>
            <a:r>
              <a:rPr lang="en-US" altLang="zh-CN" dirty="0">
                <a:latin typeface="Times New Roman" panose="02020603050405020304" pitchFamily="18" charset="0"/>
              </a:rPr>
              <a:t>U</a:t>
            </a:r>
            <a:r>
              <a:rPr lang="zh-CN" altLang="en-US" dirty="0">
                <a:latin typeface="Times New Roman" panose="02020603050405020304" pitchFamily="18" charset="0"/>
              </a:rPr>
              <a:t>中的一个顶点</a:t>
            </a:r>
            <a:endParaRPr lang="zh-CN" altLang="en-US" dirty="0">
              <a:latin typeface="Times New Roman" panose="02020603050405020304" pitchFamily="18" charset="0"/>
            </a:endParaRPr>
          </a:p>
          <a:p>
            <a:pPr eaLnBrk="1" hangingPunct="1"/>
            <a:r>
              <a:rPr lang="zh-CN" altLang="en-US" dirty="0">
                <a:latin typeface="Times New Roman" panose="02020603050405020304" pitchFamily="18" charset="0"/>
              </a:rPr>
              <a:t>边</a:t>
            </a:r>
            <a:r>
              <a:rPr lang="en-US" altLang="zh-CN" dirty="0">
                <a:latin typeface="Times New Roman" panose="02020603050405020304" pitchFamily="18" charset="0"/>
              </a:rPr>
              <a:t>( </a:t>
            </a:r>
            <a:r>
              <a:rPr lang="en-US" altLang="zh-CN" i="1" dirty="0">
                <a:latin typeface="Times New Roman" panose="02020603050405020304" pitchFamily="18" charset="0"/>
              </a:rPr>
              <a:t>i </a:t>
            </a:r>
            <a:r>
              <a:rPr lang="en-US" altLang="zh-CN" dirty="0">
                <a:latin typeface="Times New Roman" panose="02020603050405020304" pitchFamily="18" charset="0"/>
              </a:rPr>
              <a:t>, CloseST[</a:t>
            </a:r>
            <a:r>
              <a:rPr lang="en-US" altLang="zh-CN" i="1" dirty="0">
                <a:latin typeface="Times New Roman" panose="02020603050405020304" pitchFamily="18" charset="0"/>
              </a:rPr>
              <a:t>i</a:t>
            </a:r>
            <a:r>
              <a:rPr lang="en-US" altLang="zh-CN" dirty="0">
                <a:latin typeface="Times New Roman" panose="02020603050405020304" pitchFamily="18" charset="0"/>
              </a:rPr>
              <a:t>])</a:t>
            </a:r>
            <a:r>
              <a:rPr lang="zh-CN" altLang="en-US" dirty="0">
                <a:latin typeface="Times New Roman" panose="02020603050405020304" pitchFamily="18" charset="0"/>
              </a:rPr>
              <a:t>具有最小的权</a:t>
            </a:r>
            <a:r>
              <a:rPr lang="en-US" altLang="zh-CN" dirty="0">
                <a:latin typeface="Times New Roman" panose="02020603050405020304" pitchFamily="18" charset="0"/>
              </a:rPr>
              <a:t>LowCost[</a:t>
            </a:r>
            <a:r>
              <a:rPr lang="en-US" altLang="zh-CN" i="1" dirty="0">
                <a:latin typeface="Times New Roman" panose="02020603050405020304" pitchFamily="18" charset="0"/>
              </a:rPr>
              <a:t>i</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444"/>
                                        </p:tgtEl>
                                        <p:attrNameLst>
                                          <p:attrName>style.visibility</p:attrName>
                                        </p:attrNameLst>
                                      </p:cBhvr>
                                      <p:to>
                                        <p:strVal val="visible"/>
                                      </p:to>
                                    </p:set>
                                    <p:animEffect transition="in" filter="blinds(horizontal)">
                                      <p:cBhvr>
                                        <p:cTn id="7" dur="500"/>
                                        <p:tgtEl>
                                          <p:spTgt spid="61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9634" name="Group 4"/>
          <p:cNvGrpSpPr/>
          <p:nvPr/>
        </p:nvGrpSpPr>
        <p:grpSpPr>
          <a:xfrm>
            <a:off x="612775" y="920750"/>
            <a:ext cx="2116138" cy="1879600"/>
            <a:chOff x="528" y="512"/>
            <a:chExt cx="1333" cy="1184"/>
          </a:xfrm>
        </p:grpSpPr>
        <p:sp>
          <p:nvSpPr>
            <p:cNvPr id="181253" name="Oval 5"/>
            <p:cNvSpPr>
              <a:spLocks noChangeArrowheads="1"/>
            </p:cNvSpPr>
            <p:nvPr/>
          </p:nvSpPr>
          <p:spPr bwMode="auto">
            <a:xfrm>
              <a:off x="1120" y="1043"/>
              <a:ext cx="193" cy="157"/>
            </a:xfrm>
            <a:prstGeom prst="ellipse">
              <a:avLst/>
            </a:prstGeom>
            <a:noFill/>
            <a:ln w="28575">
              <a:solidFill>
                <a:schemeClr val="tx1"/>
              </a:solidFill>
              <a:round/>
            </a:ln>
            <a:effec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V</a:t>
              </a:r>
              <a:r>
                <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3</a:t>
              </a:r>
              <a:endPar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181254" name="Oval 6"/>
            <p:cNvSpPr>
              <a:spLocks noChangeArrowheads="1"/>
            </p:cNvSpPr>
            <p:nvPr/>
          </p:nvSpPr>
          <p:spPr bwMode="auto">
            <a:xfrm>
              <a:off x="1120" y="512"/>
              <a:ext cx="192" cy="156"/>
            </a:xfrm>
            <a:prstGeom prst="ellipse">
              <a:avLst/>
            </a:prstGeom>
            <a:noFill/>
            <a:ln w="28575">
              <a:solidFill>
                <a:schemeClr val="tx1"/>
              </a:solidFill>
              <a:round/>
            </a:ln>
            <a:effec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V</a:t>
              </a:r>
              <a:r>
                <a:rPr kumimoji="1" lang="en-US" altLang="zh-CN" sz="14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1</a:t>
              </a:r>
              <a:endParaRPr kumimoji="1" lang="en-US" altLang="zh-CN" sz="14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181255" name="Oval 7"/>
            <p:cNvSpPr>
              <a:spLocks noChangeArrowheads="1"/>
            </p:cNvSpPr>
            <p:nvPr/>
          </p:nvSpPr>
          <p:spPr bwMode="auto">
            <a:xfrm>
              <a:off x="1669" y="960"/>
              <a:ext cx="192" cy="157"/>
            </a:xfrm>
            <a:prstGeom prst="ellipse">
              <a:avLst/>
            </a:prstGeom>
            <a:noFill/>
            <a:ln w="28575">
              <a:solidFill>
                <a:schemeClr val="tx1"/>
              </a:solidFill>
              <a:round/>
            </a:ln>
            <a:effec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V</a:t>
              </a:r>
              <a:r>
                <a:rPr kumimoji="1" lang="en-US" altLang="zh-CN" sz="14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4</a:t>
              </a:r>
              <a:endParaRPr kumimoji="1" lang="en-US" altLang="zh-CN" sz="14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181256" name="Oval 8"/>
            <p:cNvSpPr>
              <a:spLocks noChangeArrowheads="1"/>
            </p:cNvSpPr>
            <p:nvPr/>
          </p:nvSpPr>
          <p:spPr bwMode="auto">
            <a:xfrm>
              <a:off x="880" y="1539"/>
              <a:ext cx="192" cy="157"/>
            </a:xfrm>
            <a:prstGeom prst="ellipse">
              <a:avLst/>
            </a:prstGeom>
            <a:noFill/>
            <a:ln w="28575">
              <a:solidFill>
                <a:schemeClr val="tx1"/>
              </a:solidFill>
              <a:round/>
            </a:ln>
            <a:effec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V</a:t>
              </a:r>
              <a:r>
                <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5</a:t>
              </a:r>
              <a:endPar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181257" name="Oval 9"/>
            <p:cNvSpPr>
              <a:spLocks noChangeArrowheads="1"/>
            </p:cNvSpPr>
            <p:nvPr/>
          </p:nvSpPr>
          <p:spPr bwMode="auto">
            <a:xfrm>
              <a:off x="528" y="995"/>
              <a:ext cx="192" cy="157"/>
            </a:xfrm>
            <a:prstGeom prst="ellipse">
              <a:avLst/>
            </a:prstGeom>
            <a:noFill/>
            <a:ln w="28575">
              <a:solidFill>
                <a:schemeClr val="tx1"/>
              </a:solidFill>
              <a:round/>
            </a:ln>
            <a:effec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V</a:t>
              </a:r>
              <a:r>
                <a:rPr kumimoji="1" lang="en-US" altLang="zh-CN" sz="14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2</a:t>
              </a:r>
              <a:endParaRPr kumimoji="1" lang="en-US" altLang="zh-CN" sz="14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181258" name="Oval 10"/>
            <p:cNvSpPr>
              <a:spLocks noChangeArrowheads="1"/>
            </p:cNvSpPr>
            <p:nvPr/>
          </p:nvSpPr>
          <p:spPr bwMode="auto">
            <a:xfrm>
              <a:off x="1408" y="1539"/>
              <a:ext cx="192" cy="157"/>
            </a:xfrm>
            <a:prstGeom prst="ellipse">
              <a:avLst/>
            </a:prstGeom>
            <a:noFill/>
            <a:ln w="28575">
              <a:solidFill>
                <a:schemeClr val="tx1"/>
              </a:solidFill>
              <a:round/>
            </a:ln>
            <a:effec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V</a:t>
              </a:r>
              <a:r>
                <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6</a:t>
              </a:r>
              <a:endPar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69859" name="Line 11"/>
            <p:cNvSpPr/>
            <p:nvPr/>
          </p:nvSpPr>
          <p:spPr>
            <a:xfrm flipH="1">
              <a:off x="661" y="672"/>
              <a:ext cx="528" cy="336"/>
            </a:xfrm>
            <a:prstGeom prst="line">
              <a:avLst/>
            </a:prstGeom>
            <a:ln w="28575" cap="flat" cmpd="sng">
              <a:solidFill>
                <a:schemeClr val="tx1"/>
              </a:solidFill>
              <a:prstDash val="solid"/>
              <a:headEnd type="none" w="med" len="med"/>
              <a:tailEnd type="none" w="med" len="med"/>
            </a:ln>
          </p:spPr>
        </p:sp>
        <p:sp>
          <p:nvSpPr>
            <p:cNvPr id="69860" name="Line 12"/>
            <p:cNvSpPr/>
            <p:nvPr/>
          </p:nvSpPr>
          <p:spPr>
            <a:xfrm>
              <a:off x="1237" y="672"/>
              <a:ext cx="480" cy="288"/>
            </a:xfrm>
            <a:prstGeom prst="line">
              <a:avLst/>
            </a:prstGeom>
            <a:ln w="28575" cap="flat" cmpd="sng">
              <a:solidFill>
                <a:schemeClr val="tx1"/>
              </a:solidFill>
              <a:prstDash val="solid"/>
              <a:headEnd type="none" w="med" len="med"/>
              <a:tailEnd type="none" w="med" len="med"/>
            </a:ln>
          </p:spPr>
        </p:sp>
        <p:sp>
          <p:nvSpPr>
            <p:cNvPr id="69861" name="Line 13"/>
            <p:cNvSpPr/>
            <p:nvPr/>
          </p:nvSpPr>
          <p:spPr>
            <a:xfrm flipH="1">
              <a:off x="1525" y="1104"/>
              <a:ext cx="192" cy="432"/>
            </a:xfrm>
            <a:prstGeom prst="line">
              <a:avLst/>
            </a:prstGeom>
            <a:ln w="28575" cap="flat" cmpd="sng">
              <a:solidFill>
                <a:schemeClr val="tx1"/>
              </a:solidFill>
              <a:prstDash val="solid"/>
              <a:headEnd type="none" w="med" len="med"/>
              <a:tailEnd type="none" w="med" len="med"/>
            </a:ln>
          </p:spPr>
        </p:sp>
        <p:sp>
          <p:nvSpPr>
            <p:cNvPr id="69862" name="Line 14"/>
            <p:cNvSpPr/>
            <p:nvPr/>
          </p:nvSpPr>
          <p:spPr>
            <a:xfrm>
              <a:off x="661" y="1152"/>
              <a:ext cx="288" cy="384"/>
            </a:xfrm>
            <a:prstGeom prst="line">
              <a:avLst/>
            </a:prstGeom>
            <a:ln w="28575" cap="flat" cmpd="sng">
              <a:solidFill>
                <a:schemeClr val="tx1"/>
              </a:solidFill>
              <a:prstDash val="solid"/>
              <a:headEnd type="none" w="med" len="med"/>
              <a:tailEnd type="none" w="med" len="med"/>
            </a:ln>
          </p:spPr>
        </p:sp>
        <p:sp>
          <p:nvSpPr>
            <p:cNvPr id="69863" name="Line 15"/>
            <p:cNvSpPr/>
            <p:nvPr/>
          </p:nvSpPr>
          <p:spPr>
            <a:xfrm>
              <a:off x="1069" y="1600"/>
              <a:ext cx="336" cy="0"/>
            </a:xfrm>
            <a:prstGeom prst="line">
              <a:avLst/>
            </a:prstGeom>
            <a:ln w="28575" cap="flat" cmpd="sng">
              <a:solidFill>
                <a:schemeClr val="tx1"/>
              </a:solidFill>
              <a:prstDash val="solid"/>
              <a:headEnd type="none" w="med" len="med"/>
              <a:tailEnd type="none" w="med" len="med"/>
            </a:ln>
          </p:spPr>
        </p:sp>
        <p:sp>
          <p:nvSpPr>
            <p:cNvPr id="69864" name="Line 16"/>
            <p:cNvSpPr/>
            <p:nvPr/>
          </p:nvSpPr>
          <p:spPr>
            <a:xfrm flipH="1">
              <a:off x="997" y="1200"/>
              <a:ext cx="192" cy="336"/>
            </a:xfrm>
            <a:prstGeom prst="line">
              <a:avLst/>
            </a:prstGeom>
            <a:ln w="28575" cap="flat" cmpd="sng">
              <a:solidFill>
                <a:schemeClr val="tx1"/>
              </a:solidFill>
              <a:prstDash val="solid"/>
              <a:headEnd type="none" w="med" len="med"/>
              <a:tailEnd type="none" w="med" len="med"/>
            </a:ln>
          </p:spPr>
        </p:sp>
        <p:sp>
          <p:nvSpPr>
            <p:cNvPr id="69865" name="Line 17"/>
            <p:cNvSpPr/>
            <p:nvPr/>
          </p:nvSpPr>
          <p:spPr>
            <a:xfrm>
              <a:off x="1237" y="1200"/>
              <a:ext cx="240" cy="336"/>
            </a:xfrm>
            <a:prstGeom prst="line">
              <a:avLst/>
            </a:prstGeom>
            <a:ln w="28575" cap="flat" cmpd="sng">
              <a:solidFill>
                <a:schemeClr val="tx1"/>
              </a:solidFill>
              <a:prstDash val="solid"/>
              <a:headEnd type="none" w="med" len="med"/>
              <a:tailEnd type="none" w="med" len="med"/>
            </a:ln>
          </p:spPr>
        </p:sp>
        <p:sp>
          <p:nvSpPr>
            <p:cNvPr id="69866" name="Line 18"/>
            <p:cNvSpPr/>
            <p:nvPr/>
          </p:nvSpPr>
          <p:spPr>
            <a:xfrm>
              <a:off x="709" y="1056"/>
              <a:ext cx="384" cy="48"/>
            </a:xfrm>
            <a:prstGeom prst="line">
              <a:avLst/>
            </a:prstGeom>
            <a:ln w="28575" cap="flat" cmpd="sng">
              <a:solidFill>
                <a:schemeClr val="tx1"/>
              </a:solidFill>
              <a:prstDash val="solid"/>
              <a:headEnd type="none" w="med" len="med"/>
              <a:tailEnd type="none" w="med" len="med"/>
            </a:ln>
          </p:spPr>
        </p:sp>
        <p:sp>
          <p:nvSpPr>
            <p:cNvPr id="69867" name="Line 19"/>
            <p:cNvSpPr/>
            <p:nvPr/>
          </p:nvSpPr>
          <p:spPr>
            <a:xfrm flipV="1">
              <a:off x="1333" y="1056"/>
              <a:ext cx="336" cy="48"/>
            </a:xfrm>
            <a:prstGeom prst="line">
              <a:avLst/>
            </a:prstGeom>
            <a:ln w="28575" cap="flat" cmpd="sng">
              <a:solidFill>
                <a:schemeClr val="tx1"/>
              </a:solidFill>
              <a:prstDash val="solid"/>
              <a:headEnd type="none" w="med" len="med"/>
              <a:tailEnd type="none" w="med" len="med"/>
            </a:ln>
          </p:spPr>
        </p:sp>
        <p:sp>
          <p:nvSpPr>
            <p:cNvPr id="69868" name="Line 20"/>
            <p:cNvSpPr/>
            <p:nvPr/>
          </p:nvSpPr>
          <p:spPr>
            <a:xfrm>
              <a:off x="1205" y="672"/>
              <a:ext cx="0" cy="384"/>
            </a:xfrm>
            <a:prstGeom prst="line">
              <a:avLst/>
            </a:prstGeom>
            <a:ln w="28575" cap="flat" cmpd="sng">
              <a:solidFill>
                <a:schemeClr val="tx1"/>
              </a:solidFill>
              <a:prstDash val="solid"/>
              <a:headEnd type="none" w="med" len="med"/>
              <a:tailEnd type="none" w="med" len="med"/>
            </a:ln>
          </p:spPr>
        </p:sp>
        <p:sp>
          <p:nvSpPr>
            <p:cNvPr id="181269" name="Text Box 21"/>
            <p:cNvSpPr txBox="1">
              <a:spLocks noChangeArrowheads="1"/>
            </p:cNvSpPr>
            <p:nvPr/>
          </p:nvSpPr>
          <p:spPr bwMode="auto">
            <a:xfrm>
              <a:off x="819" y="672"/>
              <a:ext cx="178" cy="212"/>
            </a:xfrm>
            <a:prstGeom prst="rect">
              <a:avLst/>
            </a:prstGeom>
            <a:noFill/>
            <a:ln>
              <a:noFill/>
            </a:ln>
            <a:effectLst/>
          </p:spPr>
          <p:txBody>
            <a:bodyPr wrap="none" lIns="90000" tIns="46800" rIns="90000" bIns="46800">
              <a:spAutoFit/>
            </a:bodyPr>
            <a:lstStyle/>
            <a:p>
              <a:pPr marR="0" defTabSz="914400" eaLnBrk="1" hangingPunct="1">
                <a:buClrTx/>
                <a:buSzTx/>
                <a:buFontTx/>
                <a:buNone/>
                <a:defRPr/>
              </a:pPr>
              <a:r>
                <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6</a:t>
              </a:r>
              <a:endPar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181270" name="Text Box 22"/>
            <p:cNvSpPr txBox="1">
              <a:spLocks noChangeArrowheads="1"/>
            </p:cNvSpPr>
            <p:nvPr/>
          </p:nvSpPr>
          <p:spPr bwMode="auto">
            <a:xfrm>
              <a:off x="1420" y="663"/>
              <a:ext cx="178" cy="212"/>
            </a:xfrm>
            <a:prstGeom prst="rect">
              <a:avLst/>
            </a:prstGeom>
            <a:noFill/>
            <a:ln>
              <a:noFill/>
            </a:ln>
            <a:effectLst/>
          </p:spPr>
          <p:txBody>
            <a:bodyPr wrap="none" lIns="90000" tIns="46800" rIns="90000" bIns="46800">
              <a:spAutoFit/>
            </a:bodyPr>
            <a:lstStyle/>
            <a:p>
              <a:pPr marR="0" defTabSz="914400" eaLnBrk="1" hangingPunct="1">
                <a:buClrTx/>
                <a:buSzTx/>
                <a:buFontTx/>
                <a:buNone/>
                <a:defRPr/>
              </a:pPr>
              <a:r>
                <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5</a:t>
              </a:r>
              <a:endPar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181271" name="Text Box 23"/>
            <p:cNvSpPr txBox="1">
              <a:spLocks noChangeArrowheads="1"/>
            </p:cNvSpPr>
            <p:nvPr/>
          </p:nvSpPr>
          <p:spPr bwMode="auto">
            <a:xfrm>
              <a:off x="1203" y="759"/>
              <a:ext cx="178" cy="212"/>
            </a:xfrm>
            <a:prstGeom prst="rect">
              <a:avLst/>
            </a:prstGeom>
            <a:noFill/>
            <a:ln>
              <a:noFill/>
            </a:ln>
            <a:effectLst/>
          </p:spPr>
          <p:txBody>
            <a:bodyPr wrap="none" lIns="90000" tIns="46800" rIns="90000" bIns="46800">
              <a:spAutoFit/>
            </a:bodyPr>
            <a:lstStyle/>
            <a:p>
              <a:pPr marR="0" defTabSz="914400" eaLnBrk="1" hangingPunct="1">
                <a:buClrTx/>
                <a:buSzTx/>
                <a:buFontTx/>
                <a:buNone/>
                <a:defRPr/>
              </a:pPr>
              <a:r>
                <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1</a:t>
              </a:r>
              <a:endPar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181272" name="Text Box 24"/>
            <p:cNvSpPr txBox="1">
              <a:spLocks noChangeArrowheads="1"/>
            </p:cNvSpPr>
            <p:nvPr/>
          </p:nvSpPr>
          <p:spPr bwMode="auto">
            <a:xfrm>
              <a:off x="844" y="912"/>
              <a:ext cx="178" cy="212"/>
            </a:xfrm>
            <a:prstGeom prst="rect">
              <a:avLst/>
            </a:prstGeom>
            <a:noFill/>
            <a:ln>
              <a:noFill/>
            </a:ln>
            <a:effectLst/>
          </p:spPr>
          <p:txBody>
            <a:bodyPr wrap="none" lIns="90000" tIns="46800" rIns="90000" bIns="46800">
              <a:spAutoFit/>
            </a:bodyPr>
            <a:lstStyle/>
            <a:p>
              <a:pPr marR="0" defTabSz="914400" eaLnBrk="1" hangingPunct="1">
                <a:buClrTx/>
                <a:buSzTx/>
                <a:buFontTx/>
                <a:buNone/>
                <a:defRPr/>
              </a:pPr>
              <a:r>
                <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5</a:t>
              </a:r>
              <a:endPar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181273" name="Text Box 25"/>
            <p:cNvSpPr txBox="1">
              <a:spLocks noChangeArrowheads="1"/>
            </p:cNvSpPr>
            <p:nvPr/>
          </p:nvSpPr>
          <p:spPr bwMode="auto">
            <a:xfrm>
              <a:off x="1372" y="912"/>
              <a:ext cx="178" cy="212"/>
            </a:xfrm>
            <a:prstGeom prst="rect">
              <a:avLst/>
            </a:prstGeom>
            <a:noFill/>
            <a:ln>
              <a:noFill/>
            </a:ln>
            <a:effectLst/>
          </p:spPr>
          <p:txBody>
            <a:bodyPr wrap="none" lIns="90000" tIns="46800" rIns="90000" bIns="46800">
              <a:spAutoFit/>
            </a:bodyPr>
            <a:lstStyle/>
            <a:p>
              <a:pPr marR="0" defTabSz="914400" eaLnBrk="1" hangingPunct="1">
                <a:buClrTx/>
                <a:buSzTx/>
                <a:buFontTx/>
                <a:buNone/>
                <a:defRPr/>
              </a:pPr>
              <a:r>
                <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5</a:t>
              </a:r>
              <a:endPar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181274" name="Text Box 26"/>
            <p:cNvSpPr txBox="1">
              <a:spLocks noChangeArrowheads="1"/>
            </p:cNvSpPr>
            <p:nvPr/>
          </p:nvSpPr>
          <p:spPr bwMode="auto">
            <a:xfrm>
              <a:off x="627" y="1276"/>
              <a:ext cx="178" cy="212"/>
            </a:xfrm>
            <a:prstGeom prst="rect">
              <a:avLst/>
            </a:prstGeom>
            <a:noFill/>
            <a:ln>
              <a:noFill/>
            </a:ln>
            <a:effectLst/>
          </p:spPr>
          <p:txBody>
            <a:bodyPr wrap="none" lIns="90000" tIns="46800" rIns="90000" bIns="46800">
              <a:spAutoFit/>
            </a:bodyPr>
            <a:lstStyle/>
            <a:p>
              <a:pPr marR="0" defTabSz="914400" eaLnBrk="1" hangingPunct="1">
                <a:buClrTx/>
                <a:buSzTx/>
                <a:buFontTx/>
                <a:buNone/>
                <a:defRPr/>
              </a:pPr>
              <a:r>
                <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3</a:t>
              </a:r>
              <a:endPar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181275" name="Text Box 27"/>
            <p:cNvSpPr txBox="1">
              <a:spLocks noChangeArrowheads="1"/>
            </p:cNvSpPr>
            <p:nvPr/>
          </p:nvSpPr>
          <p:spPr bwMode="auto">
            <a:xfrm>
              <a:off x="940" y="1239"/>
              <a:ext cx="178" cy="212"/>
            </a:xfrm>
            <a:prstGeom prst="rect">
              <a:avLst/>
            </a:prstGeom>
            <a:noFill/>
            <a:ln>
              <a:noFill/>
            </a:ln>
            <a:effectLst/>
          </p:spPr>
          <p:txBody>
            <a:bodyPr wrap="none" lIns="90000" tIns="46800" rIns="90000" bIns="46800">
              <a:spAutoFit/>
            </a:bodyPr>
            <a:lstStyle/>
            <a:p>
              <a:pPr marR="0" defTabSz="914400" eaLnBrk="1" hangingPunct="1">
                <a:buClrTx/>
                <a:buSzTx/>
                <a:buFontTx/>
                <a:buNone/>
                <a:defRPr/>
              </a:pPr>
              <a:r>
                <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6</a:t>
              </a:r>
              <a:endPar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181276" name="Text Box 28"/>
            <p:cNvSpPr txBox="1">
              <a:spLocks noChangeArrowheads="1"/>
            </p:cNvSpPr>
            <p:nvPr/>
          </p:nvSpPr>
          <p:spPr bwMode="auto">
            <a:xfrm>
              <a:off x="1347" y="1228"/>
              <a:ext cx="178" cy="212"/>
            </a:xfrm>
            <a:prstGeom prst="rect">
              <a:avLst/>
            </a:prstGeom>
            <a:noFill/>
            <a:ln>
              <a:noFill/>
            </a:ln>
            <a:effectLst/>
          </p:spPr>
          <p:txBody>
            <a:bodyPr wrap="none" lIns="90000" tIns="46800" rIns="90000" bIns="46800">
              <a:spAutoFit/>
            </a:bodyPr>
            <a:lstStyle/>
            <a:p>
              <a:pPr marR="0" defTabSz="914400" eaLnBrk="1" hangingPunct="1">
                <a:buClrTx/>
                <a:buSzTx/>
                <a:buFontTx/>
                <a:buNone/>
                <a:defRPr/>
              </a:pPr>
              <a:r>
                <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4</a:t>
              </a:r>
              <a:endPar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181277" name="Text Box 29"/>
            <p:cNvSpPr txBox="1">
              <a:spLocks noChangeArrowheads="1"/>
            </p:cNvSpPr>
            <p:nvPr/>
          </p:nvSpPr>
          <p:spPr bwMode="auto">
            <a:xfrm>
              <a:off x="1132" y="1440"/>
              <a:ext cx="178" cy="212"/>
            </a:xfrm>
            <a:prstGeom prst="rect">
              <a:avLst/>
            </a:prstGeom>
            <a:noFill/>
            <a:ln>
              <a:noFill/>
            </a:ln>
            <a:effectLst/>
          </p:spPr>
          <p:txBody>
            <a:bodyPr wrap="none" lIns="90000" tIns="46800" rIns="90000" bIns="46800">
              <a:spAutoFit/>
            </a:bodyPr>
            <a:lstStyle/>
            <a:p>
              <a:pPr marR="0" defTabSz="914400" eaLnBrk="1" hangingPunct="1">
                <a:buClrTx/>
                <a:buSzTx/>
                <a:buFontTx/>
                <a:buNone/>
                <a:defRPr/>
              </a:pPr>
              <a:r>
                <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6</a:t>
              </a:r>
              <a:endPar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181278" name="Text Box 30"/>
            <p:cNvSpPr txBox="1">
              <a:spLocks noChangeArrowheads="1"/>
            </p:cNvSpPr>
            <p:nvPr/>
          </p:nvSpPr>
          <p:spPr bwMode="auto">
            <a:xfrm>
              <a:off x="1612" y="1248"/>
              <a:ext cx="178" cy="212"/>
            </a:xfrm>
            <a:prstGeom prst="rect">
              <a:avLst/>
            </a:prstGeom>
            <a:noFill/>
            <a:ln>
              <a:noFill/>
            </a:ln>
            <a:effectLst/>
          </p:spPr>
          <p:txBody>
            <a:bodyPr wrap="none" lIns="90000" tIns="46800" rIns="90000" bIns="46800">
              <a:spAutoFit/>
            </a:bodyPr>
            <a:lstStyle/>
            <a:p>
              <a:pPr marR="0" defTabSz="914400" eaLnBrk="1" hangingPunct="1">
                <a:buClrTx/>
                <a:buSzTx/>
                <a:buFontTx/>
                <a:buNone/>
                <a:defRPr/>
              </a:pPr>
              <a:r>
                <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2</a:t>
              </a:r>
              <a:endPar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grpSp>
      <p:graphicFrame>
        <p:nvGraphicFramePr>
          <p:cNvPr id="190932" name="Group 2516"/>
          <p:cNvGraphicFramePr>
            <a:graphicFrameLocks noGrp="1"/>
          </p:cNvGraphicFramePr>
          <p:nvPr/>
        </p:nvGraphicFramePr>
        <p:xfrm>
          <a:off x="2846388" y="760413"/>
          <a:ext cx="2878138" cy="2149477"/>
        </p:xfrm>
        <a:graphic>
          <a:graphicData uri="http://schemas.openxmlformats.org/drawingml/2006/table">
            <a:tbl>
              <a:tblPr/>
              <a:tblGrid>
                <a:gridCol w="411162"/>
                <a:gridCol w="411163"/>
                <a:gridCol w="411162"/>
                <a:gridCol w="411163"/>
                <a:gridCol w="411162"/>
                <a:gridCol w="411163"/>
                <a:gridCol w="411162"/>
              </a:tblGrid>
              <a:tr h="306651">
                <a:tc gridSpan="7">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          1       2       3       4       5       6 </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46" marB="46646" horzOverflow="overflow">
                    <a:lnL cap="flat">
                      <a:noFill/>
                    </a:lnL>
                    <a:lnR cap="flat">
                      <a:noFill/>
                    </a:lnR>
                    <a:lnT cap="flat">
                      <a:noFill/>
                    </a:lnT>
                    <a:lnB cap="flat">
                      <a:noFill/>
                    </a:lnB>
                    <a:lnTlToBr>
                      <a:noFill/>
                    </a:lnTlToBr>
                    <a:lnBlToTr>
                      <a:noFill/>
                    </a:lnBlToTr>
                    <a:noFill/>
                  </a:tcPr>
                </a:tc>
                <a:tc hMerge="1">
                  <a:tcPr/>
                </a:tc>
                <a:tc hMerge="1">
                  <a:tcPr/>
                </a:tc>
                <a:tc hMerge="1">
                  <a:tcPr/>
                </a:tc>
                <a:tc hMerge="1">
                  <a:tcPr/>
                </a:tc>
                <a:tc hMerge="1">
                  <a:tcPr/>
                </a:tc>
                <a:tc hMerge="1">
                  <a:tcPr/>
                </a:tc>
              </a:tr>
              <a:tr h="306651">
                <a:tc rowSpan="6">
                  <a:txBody>
                    <a:bodyPr/>
                    <a:lstStyle/>
                    <a:p>
                      <a:pPr marL="0" marR="0" lvl="0" indent="0" algn="r" defTabSz="914400" rtl="0" eaLnBrk="1" fontAlgn="base" latinLnBrk="0" hangingPunct="1">
                        <a:lnSpc>
                          <a:spcPct val="12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r" defTabSz="914400" rtl="0" eaLnBrk="1" fontAlgn="base" latinLnBrk="0" hangingPunct="1">
                        <a:lnSpc>
                          <a:spcPct val="12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r" defTabSz="914400" rtl="0" eaLnBrk="1" fontAlgn="base" latinLnBrk="0" hangingPunct="1">
                        <a:lnSpc>
                          <a:spcPct val="12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r" defTabSz="914400" rtl="0" eaLnBrk="1" fontAlgn="base" latinLnBrk="0" hangingPunct="1">
                        <a:lnSpc>
                          <a:spcPct val="12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r" defTabSz="914400" rtl="0" eaLnBrk="1" fontAlgn="base" latinLnBrk="0" hangingPunct="1">
                        <a:lnSpc>
                          <a:spcPct val="12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r" defTabSz="914400" rtl="0" eaLnBrk="1" fontAlgn="base" latinLnBrk="0" hangingPunct="1">
                        <a:lnSpc>
                          <a:spcPct val="12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46" marB="46646"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46" marB="466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46" marB="466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46" marB="466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46" marB="466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46" marB="466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46" marB="466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6651">
                <a:tc vMerge="1">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46" marB="466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46" marB="466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46" marB="466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46" marB="466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46" marB="466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46646" marB="466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6651">
                <a:tc vMerge="1">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46" marB="466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46" marB="466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46" marB="466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46" marB="466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46" marB="466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46" marB="466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6651">
                <a:tc vMerge="1">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46" marB="466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46" marB="466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46" marB="466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46" marB="466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46" marB="466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46" marB="466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6651">
                <a:tc vMerge="1">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46" marB="466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46" marB="466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46" marB="466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46" marB="466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46" marB="466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46" marB="466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9571">
                <a:tc vMerge="1">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46" marB="466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46" marB="466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46" marB="466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46" marB="466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46" marB="466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46646" marB="466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91017" name="Group 2601"/>
          <p:cNvGraphicFramePr>
            <a:graphicFrameLocks noGrp="1"/>
          </p:cNvGraphicFramePr>
          <p:nvPr/>
        </p:nvGraphicFramePr>
        <p:xfrm>
          <a:off x="179388" y="4071938"/>
          <a:ext cx="2878138" cy="2457450"/>
        </p:xfrm>
        <a:graphic>
          <a:graphicData uri="http://schemas.openxmlformats.org/drawingml/2006/table">
            <a:tbl>
              <a:tblPr/>
              <a:tblGrid>
                <a:gridCol w="411163"/>
                <a:gridCol w="411162"/>
                <a:gridCol w="411163"/>
                <a:gridCol w="411162"/>
                <a:gridCol w="411163"/>
                <a:gridCol w="411162"/>
                <a:gridCol w="411163"/>
              </a:tblGrid>
              <a:tr h="307007">
                <a:tc gridSpan="7">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sng"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LowCost</a:t>
                      </a:r>
                      <a:r>
                        <a:rPr kumimoji="1" lang="en-US" altLang="zh-CN" sz="1400" b="1" i="0" u="sng"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1" lang="en-US" altLang="zh-CN" sz="1400" b="1" i="0" u="sng"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i</a:t>
                      </a:r>
                      <a:r>
                        <a:rPr kumimoji="1" lang="en-US" altLang="zh-CN" sz="1400" b="1" i="0" u="sng"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1" i="0" u="sng"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46807" marB="46807" horzOverflow="overflow">
                    <a:lnL cap="flat">
                      <a:noFill/>
                    </a:lnL>
                    <a:lnR cap="flat">
                      <a:noFill/>
                    </a:lnR>
                    <a:lnT cap="flat">
                      <a:noFill/>
                    </a:lnT>
                    <a:lnB>
                      <a:noFill/>
                    </a:lnB>
                    <a:lnTlToBr>
                      <a:noFill/>
                    </a:lnTlToBr>
                    <a:lnBlToTr>
                      <a:noFill/>
                    </a:lnBlToTr>
                    <a:noFill/>
                  </a:tcPr>
                </a:tc>
                <a:tc hMerge="1">
                  <a:tcPr/>
                </a:tc>
                <a:tc hMerge="1">
                  <a:tcPr/>
                </a:tc>
                <a:tc hMerge="1">
                  <a:tcPr/>
                </a:tc>
                <a:tc hMerge="1">
                  <a:tcPr/>
                </a:tc>
                <a:tc hMerge="1">
                  <a:tcPr/>
                </a:tc>
                <a:tc hMerge="1">
                  <a:tcPr/>
                </a:tc>
              </a:tr>
              <a:tr h="307007">
                <a:tc gridSpan="7">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i  =   1       2        3       4       5       6 </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7" marB="46807" horzOverflow="overflow">
                    <a:lnL cap="flat">
                      <a:noFill/>
                    </a:lnL>
                    <a:lnR cap="flat">
                      <a:noFill/>
                    </a:lnR>
                    <a:lnT>
                      <a:noFill/>
                    </a:lnT>
                    <a:lnB>
                      <a:noFill/>
                    </a:lnB>
                    <a:lnTlToBr>
                      <a:noFill/>
                    </a:lnTlToBr>
                    <a:lnBlToTr>
                      <a:noFill/>
                    </a:lnBlToTr>
                    <a:noFill/>
                  </a:tcPr>
                </a:tc>
                <a:tc hMerge="1">
                  <a:tcPr/>
                </a:tc>
                <a:tc hMerge="1">
                  <a:tcPr/>
                </a:tc>
                <a:tc hMerge="1">
                  <a:tcPr/>
                </a:tc>
                <a:tc hMerge="1">
                  <a:tcPr/>
                </a:tc>
                <a:tc hMerge="1">
                  <a:tcPr/>
                </a:tc>
                <a:tc hMerge="1">
                  <a:tcPr/>
                </a:tc>
              </a:tr>
              <a:tr h="307007">
                <a:tc rowSpan="6">
                  <a:txBody>
                    <a:bodyPr/>
                    <a:lstStyle/>
                    <a:p>
                      <a:pPr marL="0" marR="0" lvl="0" indent="0" algn="r" defTabSz="914400" rtl="0" eaLnBrk="1" fontAlgn="base" latinLnBrk="0" hangingPunct="1">
                        <a:lnSpc>
                          <a:spcPct val="12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r" defTabSz="914400" rtl="0" eaLnBrk="1" fontAlgn="base" latinLnBrk="0" hangingPunct="1">
                        <a:lnSpc>
                          <a:spcPct val="12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r" defTabSz="914400" rtl="0" eaLnBrk="1" fontAlgn="base" latinLnBrk="0" hangingPunct="1">
                        <a:lnSpc>
                          <a:spcPct val="12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r" defTabSz="914400" rtl="0" eaLnBrk="1" fontAlgn="base" latinLnBrk="0" hangingPunct="1">
                        <a:lnSpc>
                          <a:spcPct val="12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r" defTabSz="914400" rtl="0" eaLnBrk="1" fontAlgn="base" latinLnBrk="0" hangingPunct="1">
                        <a:lnSpc>
                          <a:spcPct val="12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r" defTabSz="914400" rtl="0" eaLnBrk="1" fontAlgn="base" latinLnBrk="0" hangingPunct="1">
                        <a:lnSpc>
                          <a:spcPct val="12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7" marB="46807"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1</a:t>
                      </a:r>
                      <a:endParaRPr kumimoji="1" lang="en-US" altLang="zh-CN" sz="14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endParaRP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14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endParaRP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14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endParaRP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7007">
                <a:tc vMerge="1">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4</a:t>
                      </a:r>
                      <a:endParaRPr kumimoji="1" lang="en-US" altLang="zh-CN" sz="14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endParaRP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7007">
                <a:tc vMerge="1">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2</a:t>
                      </a:r>
                      <a:endParaRPr kumimoji="1" lang="en-US" altLang="zh-CN" sz="14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endParaRP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7007">
                <a:tc vMerge="1">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5</a:t>
                      </a:r>
                      <a:endParaRPr kumimoji="1" lang="en-US" altLang="zh-CN" sz="14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endParaRP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7007">
                <a:tc vMerge="1">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3</a:t>
                      </a:r>
                      <a:endParaRPr kumimoji="1" lang="en-US" altLang="zh-CN" sz="14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endParaRP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8399">
                <a:tc vMerge="1">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91140" name="Group 2724"/>
          <p:cNvGraphicFramePr>
            <a:graphicFrameLocks noGrp="1"/>
          </p:cNvGraphicFramePr>
          <p:nvPr/>
        </p:nvGraphicFramePr>
        <p:xfrm>
          <a:off x="3205163" y="4071938"/>
          <a:ext cx="2878138" cy="2460625"/>
        </p:xfrm>
        <a:graphic>
          <a:graphicData uri="http://schemas.openxmlformats.org/drawingml/2006/table">
            <a:tbl>
              <a:tblPr/>
              <a:tblGrid>
                <a:gridCol w="411163"/>
                <a:gridCol w="411162"/>
                <a:gridCol w="411163"/>
                <a:gridCol w="411162"/>
                <a:gridCol w="411163"/>
                <a:gridCol w="411162"/>
                <a:gridCol w="411163"/>
              </a:tblGrid>
              <a:tr h="307054">
                <a:tc gridSpan="7">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sng"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CloseST</a:t>
                      </a:r>
                      <a:r>
                        <a:rPr kumimoji="1" lang="en-US" altLang="zh-CN" sz="1400" b="1" i="0" u="sng"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1" lang="en-US" altLang="zh-CN" sz="1400" b="1" i="0" u="sng"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i</a:t>
                      </a:r>
                      <a:r>
                        <a:rPr kumimoji="1" lang="en-US" altLang="zh-CN" sz="1400" b="1" i="0" u="sng"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1" i="0" u="sng"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46814" marB="46814" horzOverflow="overflow">
                    <a:lnL cap="flat">
                      <a:noFill/>
                    </a:lnL>
                    <a:lnR cap="flat">
                      <a:noFill/>
                    </a:lnR>
                    <a:lnT cap="flat">
                      <a:noFill/>
                    </a:lnT>
                    <a:lnB>
                      <a:noFill/>
                    </a:lnB>
                    <a:lnTlToBr>
                      <a:noFill/>
                    </a:lnTlToBr>
                    <a:lnBlToTr>
                      <a:noFill/>
                    </a:lnBlToTr>
                    <a:noFill/>
                  </a:tcPr>
                </a:tc>
                <a:tc hMerge="1">
                  <a:tcPr/>
                </a:tc>
                <a:tc hMerge="1">
                  <a:tcPr/>
                </a:tc>
                <a:tc hMerge="1">
                  <a:tcPr/>
                </a:tc>
                <a:tc hMerge="1">
                  <a:tcPr/>
                </a:tc>
                <a:tc hMerge="1">
                  <a:tcPr/>
                </a:tc>
                <a:tc hMerge="1">
                  <a:tcPr/>
                </a:tc>
              </a:tr>
              <a:tr h="307054">
                <a:tc gridSpan="7">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r>
                        <a:rPr kumimoji="0" lang="en-US" altLang="zh-CN" sz="14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i</a:t>
                      </a: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   1       2       3       4        5       6 </a:t>
                      </a:r>
                      <a:endPar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46814" marB="46814" horzOverflow="overflow">
                    <a:lnL cap="flat">
                      <a:noFill/>
                    </a:lnL>
                    <a:lnR cap="flat">
                      <a:noFill/>
                    </a:lnR>
                    <a:lnT>
                      <a:noFill/>
                    </a:lnT>
                    <a:lnB>
                      <a:noFill/>
                    </a:lnB>
                    <a:lnTlToBr>
                      <a:noFill/>
                    </a:lnTlToBr>
                    <a:lnBlToTr>
                      <a:noFill/>
                    </a:lnBlToTr>
                    <a:noFill/>
                  </a:tcPr>
                </a:tc>
                <a:tc hMerge="1">
                  <a:tcPr/>
                </a:tc>
                <a:tc hMerge="1">
                  <a:tcPr/>
                </a:tc>
                <a:tc hMerge="1">
                  <a:tcPr/>
                </a:tc>
                <a:tc hMerge="1">
                  <a:tcPr/>
                </a:tc>
                <a:tc hMerge="1">
                  <a:tcPr/>
                </a:tc>
                <a:tc hMerge="1">
                  <a:tcPr/>
                </a:tc>
              </a:tr>
              <a:tr h="307054">
                <a:tc rowSpan="6">
                  <a:txBody>
                    <a:bodyPr/>
                    <a:lstStyle/>
                    <a:p>
                      <a:pPr marL="0" marR="0" lvl="0" indent="0" algn="r" defTabSz="914400" rtl="0" eaLnBrk="1" fontAlgn="base" latinLnBrk="0" hangingPunct="1">
                        <a:lnSpc>
                          <a:spcPct val="12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r" defTabSz="914400" rtl="0" eaLnBrk="1" fontAlgn="base" latinLnBrk="0" hangingPunct="1">
                        <a:lnSpc>
                          <a:spcPct val="12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r" defTabSz="914400" rtl="0" eaLnBrk="1" fontAlgn="base" latinLnBrk="0" hangingPunct="1">
                        <a:lnSpc>
                          <a:spcPct val="12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r" defTabSz="914400" rtl="0" eaLnBrk="1" fontAlgn="base" latinLnBrk="0" hangingPunct="1">
                        <a:lnSpc>
                          <a:spcPct val="12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r" defTabSz="914400" rtl="0" eaLnBrk="1" fontAlgn="base" latinLnBrk="0" hangingPunct="1">
                        <a:lnSpc>
                          <a:spcPct val="12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r" defTabSz="914400" rtl="0" eaLnBrk="1" fontAlgn="base" latinLnBrk="0" hangingPunct="1">
                        <a:lnSpc>
                          <a:spcPct val="12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4" marB="46814"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4" marB="468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4" marB="468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1</a:t>
                      </a:r>
                      <a:endParaRPr kumimoji="1" lang="en-US" altLang="zh-CN" sz="14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endParaRPr>
                    </a:p>
                  </a:txBody>
                  <a:tcPr marL="90000" marR="90000" marT="46814" marB="468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4" marB="468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4" marB="468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4" marB="468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1246">
                <a:tc vMerge="1">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4" marB="468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4" marB="468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46814" marB="468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4" marB="468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4" marB="468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3</a:t>
                      </a:r>
                      <a:endParaRPr kumimoji="1" lang="en-US" altLang="zh-CN" sz="14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endParaRPr>
                    </a:p>
                  </a:txBody>
                  <a:tcPr marL="90000" marR="90000" marT="46814" marB="468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7054">
                <a:tc vMerge="1">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4" marB="468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4" marB="468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4" marB="468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6</a:t>
                      </a:r>
                      <a:endParaRPr kumimoji="1" lang="en-US" altLang="zh-CN" sz="14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endParaRPr>
                    </a:p>
                  </a:txBody>
                  <a:tcPr marL="90000" marR="90000" marT="46814" marB="468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4" marB="468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4" marB="468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7054">
                <a:tc vMerge="1">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46814" marB="468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dirty="0">
                          <a:ln>
                            <a:noFill/>
                          </a:ln>
                          <a:solidFill>
                            <a:srgbClr val="FF3300"/>
                          </a:solidFill>
                          <a:effectLst/>
                          <a:latin typeface="Times New Roman" panose="02020603050405020304" pitchFamily="18" charset="0"/>
                          <a:ea typeface="宋体" panose="02010600030101010101" pitchFamily="2" charset="-122"/>
                        </a:rPr>
                        <a:t>3</a:t>
                      </a:r>
                      <a:endParaRPr kumimoji="1" lang="en-US" altLang="zh-CN" sz="1400" b="1" i="0" u="none" strike="noStrike" cap="none" normalizeH="0" baseline="0" dirty="0">
                        <a:ln>
                          <a:noFill/>
                        </a:ln>
                        <a:solidFill>
                          <a:srgbClr val="FF3300"/>
                        </a:solidFill>
                        <a:effectLst/>
                        <a:latin typeface="Times New Roman" panose="02020603050405020304" pitchFamily="18" charset="0"/>
                        <a:ea typeface="宋体" panose="02010600030101010101" pitchFamily="2" charset="-122"/>
                      </a:endParaRPr>
                    </a:p>
                  </a:txBody>
                  <a:tcPr marL="90000" marR="90000" marT="46814" marB="468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4" marB="468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6</a:t>
                      </a:r>
                      <a:endPar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46814" marB="468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46814" marB="468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4" marB="468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7054">
                <a:tc vMerge="1">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4" marB="468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4" marB="468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4" marB="468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4" marB="468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2</a:t>
                      </a:r>
                      <a:endParaRPr kumimoji="1" lang="en-US" altLang="zh-CN" sz="14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endParaRPr>
                    </a:p>
                  </a:txBody>
                  <a:tcPr marL="90000" marR="90000" marT="46814" marB="468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4" marB="468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7054">
                <a:tc vMerge="1">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4" marB="468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4" marB="468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4" marB="468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4" marB="468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4" marB="468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46814" marB="468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91144" name="Group 2728"/>
          <p:cNvGraphicFramePr>
            <a:graphicFrameLocks noGrp="1"/>
          </p:cNvGraphicFramePr>
          <p:nvPr/>
        </p:nvGraphicFramePr>
        <p:xfrm>
          <a:off x="6088063" y="4330700"/>
          <a:ext cx="2805113" cy="2187577"/>
        </p:xfrm>
        <a:graphic>
          <a:graphicData uri="http://schemas.openxmlformats.org/drawingml/2006/table">
            <a:tbl>
              <a:tblPr/>
              <a:tblGrid>
                <a:gridCol w="411162"/>
                <a:gridCol w="593725"/>
                <a:gridCol w="1800225"/>
              </a:tblGrid>
              <a:tr h="344532">
                <a:tc gridSpan="3">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400" b="1" i="0" u="sng" strike="noStrike" cap="none" normalizeH="0" baseline="0">
                          <a:ln>
                            <a:noFill/>
                          </a:ln>
                          <a:solidFill>
                            <a:schemeClr val="tx1"/>
                          </a:solidFill>
                          <a:effectLst/>
                          <a:latin typeface="Times New Roman" panose="02020603050405020304" pitchFamily="18" charset="0"/>
                          <a:ea typeface="宋体" panose="02010600030101010101" pitchFamily="2" charset="-122"/>
                        </a:rPr>
                        <a:t>打印边</a:t>
                      </a:r>
                      <a:endParaRPr kumimoji="1" lang="zh-CN" altLang="en-US" sz="1400" b="1" i="0" u="sng"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9" marB="46809" horzOverflow="overflow">
                    <a:lnL>
                      <a:noFill/>
                    </a:lnL>
                    <a:lnR>
                      <a:noFill/>
                    </a:lnR>
                    <a:lnT>
                      <a:noFill/>
                    </a:lnT>
                    <a:lnB>
                      <a:noFill/>
                    </a:lnB>
                    <a:lnTlToBr>
                      <a:noFill/>
                    </a:lnTlToBr>
                    <a:lnBlToTr>
                      <a:noFill/>
                    </a:lnBlToTr>
                    <a:noFill/>
                  </a:tcPr>
                </a:tc>
                <a:tc hMerge="1">
                  <a:tcPr/>
                </a:tc>
                <a:tc hMerge="1">
                  <a:tcPr/>
                </a:tc>
              </a:tr>
              <a:tr h="307006">
                <a:tc rowSpan="6">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2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r" defTabSz="914400" rtl="0" eaLnBrk="1" fontAlgn="base" latinLnBrk="0" hangingPunct="1">
                        <a:lnSpc>
                          <a:spcPct val="12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r" defTabSz="914400" rtl="0" eaLnBrk="1" fontAlgn="base" latinLnBrk="0" hangingPunct="1">
                        <a:lnSpc>
                          <a:spcPct val="12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r" defTabSz="914400" rtl="0" eaLnBrk="1" fontAlgn="base" latinLnBrk="0" hangingPunct="1">
                        <a:lnSpc>
                          <a:spcPct val="12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r" defTabSz="914400" rtl="0" eaLnBrk="1" fontAlgn="base" latinLnBrk="0" hangingPunct="1">
                        <a:lnSpc>
                          <a:spcPct val="12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r" defTabSz="914400" rtl="0" eaLnBrk="1" fontAlgn="base" latinLnBrk="0" hangingPunct="1">
                        <a:lnSpc>
                          <a:spcPct val="12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9" marB="46809"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9" marB="468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K , </a:t>
                      </a:r>
                      <a:r>
                        <a:rPr kumimoji="1" lang="en-US" altLang="zh-CN" sz="14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CloseST</a:t>
                      </a: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[K] )</a:t>
                      </a:r>
                      <a:endPar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46809" marB="468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7006">
                <a:tc vMerge="1">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9" marB="468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( 3 , 1 )</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9" marB="468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7006">
                <a:tc vMerge="1">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9" marB="468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( 6 , 3 )</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9" marB="468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7006">
                <a:tc vMerge="1">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9" marB="468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( 4 , 6 )</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9" marB="468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7006">
                <a:tc vMerge="1">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9" marB="468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( 2 , 3 )</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9" marB="468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8015">
                <a:tc vMerge="1">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9" marB="468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( 5 , 2 )</a:t>
                      </a:r>
                      <a:endPar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46809" marB="468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83089" name="Rectangle 1841"/>
          <p:cNvSpPr/>
          <p:nvPr/>
        </p:nvSpPr>
        <p:spPr>
          <a:xfrm>
            <a:off x="250825" y="2992438"/>
            <a:ext cx="6265863" cy="1084262"/>
          </a:xfrm>
          <a:prstGeom prst="rect">
            <a:avLst/>
          </a:prstGeom>
          <a:noFill/>
          <a:ln w="9525">
            <a:noFill/>
          </a:ln>
        </p:spPr>
        <p:txBody>
          <a:bodyPr lIns="90000" tIns="46800" rIns="90000" bIns="46800">
            <a:spAutoFit/>
          </a:bodyPr>
          <a:p>
            <a:pPr eaLnBrk="1" hangingPunct="1">
              <a:lnSpc>
                <a:spcPct val="130000"/>
              </a:lnSpc>
            </a:pPr>
            <a:r>
              <a:rPr lang="en-US" altLang="zh-CN" sz="1600" dirty="0">
                <a:latin typeface="Times New Roman" panose="02020603050405020304" pitchFamily="18" charset="0"/>
              </a:rPr>
              <a:t>for ( j = 2;  j &lt;= n;  j++ ) </a:t>
            </a:r>
            <a:endParaRPr lang="en-US" altLang="zh-CN" sz="1600" dirty="0">
              <a:latin typeface="Times New Roman" panose="02020603050405020304" pitchFamily="18" charset="0"/>
            </a:endParaRPr>
          </a:p>
          <a:p>
            <a:pPr eaLnBrk="1" hangingPunct="1">
              <a:lnSpc>
                <a:spcPct val="130000"/>
              </a:lnSpc>
            </a:pPr>
            <a:r>
              <a:rPr lang="en-US" altLang="zh-CN" sz="1600" dirty="0">
                <a:latin typeface="Times New Roman" panose="02020603050405020304" pitchFamily="18" charset="0"/>
              </a:rPr>
              <a:t>   if  ( C[k][j] &lt;  LowCost[j] &amp;&amp; LowCost[j] &lt; </a:t>
            </a:r>
            <a:r>
              <a:rPr lang="en-US" altLang="zh-CN" b="0" dirty="0">
                <a:latin typeface="Times New Roman" panose="02020603050405020304" pitchFamily="18" charset="0"/>
              </a:rPr>
              <a:t>INFINITY</a:t>
            </a:r>
            <a:r>
              <a:rPr lang="en-US" altLang="zh-CN" sz="1600" dirty="0">
                <a:latin typeface="Times New Roman" panose="02020603050405020304" pitchFamily="18" charset="0"/>
              </a:rPr>
              <a:t> )</a:t>
            </a:r>
            <a:endParaRPr lang="en-US" altLang="zh-CN" sz="1600" dirty="0">
              <a:latin typeface="Times New Roman" panose="02020603050405020304" pitchFamily="18" charset="0"/>
            </a:endParaRPr>
          </a:p>
          <a:p>
            <a:pPr eaLnBrk="1" hangingPunct="1">
              <a:lnSpc>
                <a:spcPct val="130000"/>
              </a:lnSpc>
            </a:pPr>
            <a:r>
              <a:rPr lang="en-US" altLang="zh-CN" sz="1600" dirty="0">
                <a:latin typeface="Times New Roman" panose="02020603050405020304" pitchFamily="18" charset="0"/>
              </a:rPr>
              <a:t>      {      LowCost[j]=C[k][j];   CloseST[j]=k;     }</a:t>
            </a:r>
            <a:endParaRPr lang="en-US" altLang="zh-CN" sz="1600" dirty="0">
              <a:latin typeface="Times New Roman" panose="02020603050405020304" pitchFamily="18" charset="0"/>
            </a:endParaRPr>
          </a:p>
        </p:txBody>
      </p:sp>
      <p:grpSp>
        <p:nvGrpSpPr>
          <p:cNvPr id="183146" name="Group 1898"/>
          <p:cNvGrpSpPr/>
          <p:nvPr/>
        </p:nvGrpSpPr>
        <p:grpSpPr>
          <a:xfrm>
            <a:off x="6343650" y="904875"/>
            <a:ext cx="2116138" cy="1879600"/>
            <a:chOff x="3996" y="527"/>
            <a:chExt cx="1333" cy="1184"/>
          </a:xfrm>
        </p:grpSpPr>
        <p:sp>
          <p:nvSpPr>
            <p:cNvPr id="183120" name="Oval 1872"/>
            <p:cNvSpPr>
              <a:spLocks noChangeArrowheads="1"/>
            </p:cNvSpPr>
            <p:nvPr/>
          </p:nvSpPr>
          <p:spPr bwMode="auto">
            <a:xfrm>
              <a:off x="4588" y="1058"/>
              <a:ext cx="193" cy="157"/>
            </a:xfrm>
            <a:prstGeom prst="ellipse">
              <a:avLst/>
            </a:prstGeom>
            <a:noFill/>
            <a:ln w="28575">
              <a:solidFill>
                <a:schemeClr val="tx1"/>
              </a:solidFill>
              <a:round/>
            </a:ln>
            <a:effec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V</a:t>
              </a:r>
              <a:r>
                <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3</a:t>
              </a:r>
              <a:endPar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183121" name="Oval 1873"/>
            <p:cNvSpPr>
              <a:spLocks noChangeArrowheads="1"/>
            </p:cNvSpPr>
            <p:nvPr/>
          </p:nvSpPr>
          <p:spPr bwMode="auto">
            <a:xfrm>
              <a:off x="4588" y="527"/>
              <a:ext cx="192" cy="156"/>
            </a:xfrm>
            <a:prstGeom prst="ellipse">
              <a:avLst/>
            </a:prstGeom>
            <a:noFill/>
            <a:ln w="28575">
              <a:solidFill>
                <a:schemeClr val="tx1"/>
              </a:solidFill>
              <a:round/>
            </a:ln>
            <a:effec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V</a:t>
              </a:r>
              <a:r>
                <a:rPr kumimoji="1" lang="en-US" altLang="zh-CN" sz="14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1</a:t>
              </a:r>
              <a:endParaRPr kumimoji="1" lang="en-US" altLang="zh-CN" sz="14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183122" name="Oval 1874"/>
            <p:cNvSpPr>
              <a:spLocks noChangeArrowheads="1"/>
            </p:cNvSpPr>
            <p:nvPr/>
          </p:nvSpPr>
          <p:spPr bwMode="auto">
            <a:xfrm>
              <a:off x="5137" y="975"/>
              <a:ext cx="192" cy="157"/>
            </a:xfrm>
            <a:prstGeom prst="ellipse">
              <a:avLst/>
            </a:prstGeom>
            <a:noFill/>
            <a:ln w="28575">
              <a:solidFill>
                <a:schemeClr val="tx1"/>
              </a:solidFill>
              <a:round/>
            </a:ln>
            <a:effec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V</a:t>
              </a:r>
              <a:r>
                <a:rPr kumimoji="1" lang="en-US" altLang="zh-CN" sz="14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4</a:t>
              </a:r>
              <a:endParaRPr kumimoji="1" lang="en-US" altLang="zh-CN" sz="14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183123" name="Oval 1875"/>
            <p:cNvSpPr>
              <a:spLocks noChangeArrowheads="1"/>
            </p:cNvSpPr>
            <p:nvPr/>
          </p:nvSpPr>
          <p:spPr bwMode="auto">
            <a:xfrm>
              <a:off x="4348" y="1554"/>
              <a:ext cx="192" cy="157"/>
            </a:xfrm>
            <a:prstGeom prst="ellipse">
              <a:avLst/>
            </a:prstGeom>
            <a:noFill/>
            <a:ln w="28575">
              <a:solidFill>
                <a:schemeClr val="tx1"/>
              </a:solidFill>
              <a:round/>
            </a:ln>
            <a:effec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V</a:t>
              </a:r>
              <a:r>
                <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5</a:t>
              </a:r>
              <a:endPar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183124" name="Oval 1876"/>
            <p:cNvSpPr>
              <a:spLocks noChangeArrowheads="1"/>
            </p:cNvSpPr>
            <p:nvPr/>
          </p:nvSpPr>
          <p:spPr bwMode="auto">
            <a:xfrm>
              <a:off x="3996" y="1010"/>
              <a:ext cx="192" cy="157"/>
            </a:xfrm>
            <a:prstGeom prst="ellipse">
              <a:avLst/>
            </a:prstGeom>
            <a:noFill/>
            <a:ln w="28575">
              <a:solidFill>
                <a:schemeClr val="tx1"/>
              </a:solidFill>
              <a:round/>
            </a:ln>
            <a:effec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V</a:t>
              </a:r>
              <a:r>
                <a:rPr kumimoji="1" lang="en-US" altLang="zh-CN" sz="14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2</a:t>
              </a:r>
              <a:endParaRPr kumimoji="1" lang="en-US" altLang="zh-CN" sz="14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183125" name="Oval 1877"/>
            <p:cNvSpPr>
              <a:spLocks noChangeArrowheads="1"/>
            </p:cNvSpPr>
            <p:nvPr/>
          </p:nvSpPr>
          <p:spPr bwMode="auto">
            <a:xfrm>
              <a:off x="4876" y="1554"/>
              <a:ext cx="192" cy="157"/>
            </a:xfrm>
            <a:prstGeom prst="ellipse">
              <a:avLst/>
            </a:prstGeom>
            <a:noFill/>
            <a:ln w="28575">
              <a:solidFill>
                <a:schemeClr val="tx1"/>
              </a:solidFill>
              <a:round/>
            </a:ln>
            <a:effec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V</a:t>
              </a:r>
              <a:r>
                <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6</a:t>
              </a:r>
              <a:endPar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69833" name="Line 1878"/>
            <p:cNvSpPr/>
            <p:nvPr/>
          </p:nvSpPr>
          <p:spPr>
            <a:xfrm flipH="1">
              <a:off x="4129" y="687"/>
              <a:ext cx="528" cy="336"/>
            </a:xfrm>
            <a:prstGeom prst="line">
              <a:avLst/>
            </a:prstGeom>
            <a:ln w="28575" cap="flat" cmpd="sng">
              <a:solidFill>
                <a:schemeClr val="tx1"/>
              </a:solidFill>
              <a:prstDash val="solid"/>
              <a:headEnd type="none" w="med" len="med"/>
              <a:tailEnd type="none" w="med" len="med"/>
            </a:ln>
          </p:spPr>
        </p:sp>
        <p:sp>
          <p:nvSpPr>
            <p:cNvPr id="69834" name="Line 1879"/>
            <p:cNvSpPr/>
            <p:nvPr/>
          </p:nvSpPr>
          <p:spPr>
            <a:xfrm>
              <a:off x="4705" y="687"/>
              <a:ext cx="480" cy="288"/>
            </a:xfrm>
            <a:prstGeom prst="line">
              <a:avLst/>
            </a:prstGeom>
            <a:ln w="28575" cap="flat" cmpd="sng">
              <a:solidFill>
                <a:schemeClr val="tx1"/>
              </a:solidFill>
              <a:prstDash val="solid"/>
              <a:headEnd type="none" w="med" len="med"/>
              <a:tailEnd type="none" w="med" len="med"/>
            </a:ln>
          </p:spPr>
        </p:sp>
        <p:sp>
          <p:nvSpPr>
            <p:cNvPr id="69835" name="Line 1880"/>
            <p:cNvSpPr/>
            <p:nvPr/>
          </p:nvSpPr>
          <p:spPr>
            <a:xfrm flipH="1">
              <a:off x="4993" y="1119"/>
              <a:ext cx="192" cy="432"/>
            </a:xfrm>
            <a:prstGeom prst="line">
              <a:avLst/>
            </a:prstGeom>
            <a:ln w="57150" cap="flat" cmpd="sng">
              <a:solidFill>
                <a:srgbClr val="0000FF"/>
              </a:solidFill>
              <a:prstDash val="solid"/>
              <a:headEnd type="none" w="med" len="med"/>
              <a:tailEnd type="none" w="med" len="med"/>
            </a:ln>
          </p:spPr>
        </p:sp>
        <p:sp>
          <p:nvSpPr>
            <p:cNvPr id="69836" name="Line 1881"/>
            <p:cNvSpPr/>
            <p:nvPr/>
          </p:nvSpPr>
          <p:spPr>
            <a:xfrm>
              <a:off x="4129" y="1167"/>
              <a:ext cx="288" cy="384"/>
            </a:xfrm>
            <a:prstGeom prst="line">
              <a:avLst/>
            </a:prstGeom>
            <a:ln w="57150" cap="flat" cmpd="sng">
              <a:solidFill>
                <a:srgbClr val="0000FF"/>
              </a:solidFill>
              <a:prstDash val="solid"/>
              <a:headEnd type="none" w="med" len="med"/>
              <a:tailEnd type="none" w="med" len="med"/>
            </a:ln>
          </p:spPr>
        </p:sp>
        <p:sp>
          <p:nvSpPr>
            <p:cNvPr id="69837" name="Line 1882"/>
            <p:cNvSpPr/>
            <p:nvPr/>
          </p:nvSpPr>
          <p:spPr>
            <a:xfrm>
              <a:off x="4537" y="1615"/>
              <a:ext cx="336" cy="0"/>
            </a:xfrm>
            <a:prstGeom prst="line">
              <a:avLst/>
            </a:prstGeom>
            <a:ln w="28575" cap="flat" cmpd="sng">
              <a:solidFill>
                <a:schemeClr val="tx1"/>
              </a:solidFill>
              <a:prstDash val="solid"/>
              <a:headEnd type="none" w="med" len="med"/>
              <a:tailEnd type="none" w="med" len="med"/>
            </a:ln>
          </p:spPr>
        </p:sp>
        <p:sp>
          <p:nvSpPr>
            <p:cNvPr id="69838" name="Line 1883"/>
            <p:cNvSpPr/>
            <p:nvPr/>
          </p:nvSpPr>
          <p:spPr>
            <a:xfrm flipH="1">
              <a:off x="4465" y="1215"/>
              <a:ext cx="192" cy="336"/>
            </a:xfrm>
            <a:prstGeom prst="line">
              <a:avLst/>
            </a:prstGeom>
            <a:ln w="28575" cap="flat" cmpd="sng">
              <a:solidFill>
                <a:schemeClr val="tx1"/>
              </a:solidFill>
              <a:prstDash val="solid"/>
              <a:headEnd type="none" w="med" len="med"/>
              <a:tailEnd type="none" w="med" len="med"/>
            </a:ln>
          </p:spPr>
        </p:sp>
        <p:sp>
          <p:nvSpPr>
            <p:cNvPr id="69839" name="Line 1884"/>
            <p:cNvSpPr/>
            <p:nvPr/>
          </p:nvSpPr>
          <p:spPr>
            <a:xfrm>
              <a:off x="4705" y="1215"/>
              <a:ext cx="240" cy="336"/>
            </a:xfrm>
            <a:prstGeom prst="line">
              <a:avLst/>
            </a:prstGeom>
            <a:ln w="57150" cap="flat" cmpd="sng">
              <a:solidFill>
                <a:srgbClr val="0000FF"/>
              </a:solidFill>
              <a:prstDash val="solid"/>
              <a:headEnd type="none" w="med" len="med"/>
              <a:tailEnd type="none" w="med" len="med"/>
            </a:ln>
          </p:spPr>
        </p:sp>
        <p:sp>
          <p:nvSpPr>
            <p:cNvPr id="69840" name="Line 1885"/>
            <p:cNvSpPr/>
            <p:nvPr/>
          </p:nvSpPr>
          <p:spPr>
            <a:xfrm>
              <a:off x="4177" y="1071"/>
              <a:ext cx="384" cy="48"/>
            </a:xfrm>
            <a:prstGeom prst="line">
              <a:avLst/>
            </a:prstGeom>
            <a:ln w="57150" cap="flat" cmpd="sng">
              <a:solidFill>
                <a:srgbClr val="0000FF"/>
              </a:solidFill>
              <a:prstDash val="solid"/>
              <a:headEnd type="none" w="med" len="med"/>
              <a:tailEnd type="none" w="med" len="med"/>
            </a:ln>
          </p:spPr>
        </p:sp>
        <p:sp>
          <p:nvSpPr>
            <p:cNvPr id="69841" name="Line 1886"/>
            <p:cNvSpPr/>
            <p:nvPr/>
          </p:nvSpPr>
          <p:spPr>
            <a:xfrm flipV="1">
              <a:off x="4801" y="1071"/>
              <a:ext cx="336" cy="48"/>
            </a:xfrm>
            <a:prstGeom prst="line">
              <a:avLst/>
            </a:prstGeom>
            <a:ln w="28575" cap="flat" cmpd="sng">
              <a:solidFill>
                <a:schemeClr val="tx1"/>
              </a:solidFill>
              <a:prstDash val="solid"/>
              <a:headEnd type="none" w="med" len="med"/>
              <a:tailEnd type="none" w="med" len="med"/>
            </a:ln>
          </p:spPr>
        </p:sp>
        <p:sp>
          <p:nvSpPr>
            <p:cNvPr id="69842" name="Line 1887"/>
            <p:cNvSpPr/>
            <p:nvPr/>
          </p:nvSpPr>
          <p:spPr>
            <a:xfrm>
              <a:off x="4673" y="687"/>
              <a:ext cx="0" cy="384"/>
            </a:xfrm>
            <a:prstGeom prst="line">
              <a:avLst/>
            </a:prstGeom>
            <a:ln w="57150" cap="flat" cmpd="sng">
              <a:solidFill>
                <a:srgbClr val="0000FF"/>
              </a:solidFill>
              <a:prstDash val="solid"/>
              <a:headEnd type="none" w="med" len="med"/>
              <a:tailEnd type="none" w="med" len="med"/>
            </a:ln>
          </p:spPr>
        </p:sp>
        <p:sp>
          <p:nvSpPr>
            <p:cNvPr id="183136" name="Text Box 1888"/>
            <p:cNvSpPr txBox="1">
              <a:spLocks noChangeArrowheads="1"/>
            </p:cNvSpPr>
            <p:nvPr/>
          </p:nvSpPr>
          <p:spPr bwMode="auto">
            <a:xfrm>
              <a:off x="4287" y="687"/>
              <a:ext cx="178" cy="212"/>
            </a:xfrm>
            <a:prstGeom prst="rect">
              <a:avLst/>
            </a:prstGeom>
            <a:noFill/>
            <a:ln>
              <a:noFill/>
            </a:ln>
            <a:effectLst/>
          </p:spPr>
          <p:txBody>
            <a:bodyPr wrap="none" lIns="90000" tIns="46800" rIns="90000" bIns="46800">
              <a:spAutoFit/>
            </a:bodyPr>
            <a:lstStyle/>
            <a:p>
              <a:pPr marR="0" defTabSz="914400" eaLnBrk="1" hangingPunct="1">
                <a:buClrTx/>
                <a:buSzTx/>
                <a:buFontTx/>
                <a:buNone/>
                <a:defRPr/>
              </a:pPr>
              <a:r>
                <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6</a:t>
              </a:r>
              <a:endPar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183137" name="Text Box 1889"/>
            <p:cNvSpPr txBox="1">
              <a:spLocks noChangeArrowheads="1"/>
            </p:cNvSpPr>
            <p:nvPr/>
          </p:nvSpPr>
          <p:spPr bwMode="auto">
            <a:xfrm>
              <a:off x="4888" y="678"/>
              <a:ext cx="178" cy="212"/>
            </a:xfrm>
            <a:prstGeom prst="rect">
              <a:avLst/>
            </a:prstGeom>
            <a:noFill/>
            <a:ln>
              <a:noFill/>
            </a:ln>
            <a:effectLst/>
          </p:spPr>
          <p:txBody>
            <a:bodyPr wrap="none" lIns="90000" tIns="46800" rIns="90000" bIns="46800">
              <a:spAutoFit/>
            </a:bodyPr>
            <a:lstStyle/>
            <a:p>
              <a:pPr marR="0" defTabSz="914400" eaLnBrk="1" hangingPunct="1">
                <a:buClrTx/>
                <a:buSzTx/>
                <a:buFontTx/>
                <a:buNone/>
                <a:defRPr/>
              </a:pPr>
              <a:r>
                <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5</a:t>
              </a:r>
              <a:endPar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183138" name="Text Box 1890"/>
            <p:cNvSpPr txBox="1">
              <a:spLocks noChangeArrowheads="1"/>
            </p:cNvSpPr>
            <p:nvPr/>
          </p:nvSpPr>
          <p:spPr bwMode="auto">
            <a:xfrm>
              <a:off x="4671" y="774"/>
              <a:ext cx="178" cy="212"/>
            </a:xfrm>
            <a:prstGeom prst="rect">
              <a:avLst/>
            </a:prstGeom>
            <a:noFill/>
            <a:ln>
              <a:noFill/>
            </a:ln>
            <a:effectLst/>
          </p:spPr>
          <p:txBody>
            <a:bodyPr wrap="none" lIns="90000" tIns="46800" rIns="90000" bIns="46800">
              <a:spAutoFit/>
            </a:bodyPr>
            <a:lstStyle/>
            <a:p>
              <a:pPr marR="0" defTabSz="914400" eaLnBrk="1" hangingPunct="1">
                <a:buClrTx/>
                <a:buSzTx/>
                <a:buFontTx/>
                <a:buNone/>
                <a:defRPr/>
              </a:pPr>
              <a:r>
                <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1</a:t>
              </a:r>
              <a:endPar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183139" name="Text Box 1891"/>
            <p:cNvSpPr txBox="1">
              <a:spLocks noChangeArrowheads="1"/>
            </p:cNvSpPr>
            <p:nvPr/>
          </p:nvSpPr>
          <p:spPr bwMode="auto">
            <a:xfrm>
              <a:off x="4312" y="927"/>
              <a:ext cx="178" cy="212"/>
            </a:xfrm>
            <a:prstGeom prst="rect">
              <a:avLst/>
            </a:prstGeom>
            <a:noFill/>
            <a:ln>
              <a:noFill/>
            </a:ln>
            <a:effectLst/>
          </p:spPr>
          <p:txBody>
            <a:bodyPr wrap="none" lIns="90000" tIns="46800" rIns="90000" bIns="46800">
              <a:spAutoFit/>
            </a:bodyPr>
            <a:lstStyle/>
            <a:p>
              <a:pPr marR="0" defTabSz="914400" eaLnBrk="1" hangingPunct="1">
                <a:buClrTx/>
                <a:buSzTx/>
                <a:buFontTx/>
                <a:buNone/>
                <a:defRPr/>
              </a:pPr>
              <a:r>
                <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5</a:t>
              </a:r>
              <a:endPar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183140" name="Text Box 1892"/>
            <p:cNvSpPr txBox="1">
              <a:spLocks noChangeArrowheads="1"/>
            </p:cNvSpPr>
            <p:nvPr/>
          </p:nvSpPr>
          <p:spPr bwMode="auto">
            <a:xfrm>
              <a:off x="4840" y="927"/>
              <a:ext cx="178" cy="212"/>
            </a:xfrm>
            <a:prstGeom prst="rect">
              <a:avLst/>
            </a:prstGeom>
            <a:noFill/>
            <a:ln>
              <a:noFill/>
            </a:ln>
            <a:effectLst/>
          </p:spPr>
          <p:txBody>
            <a:bodyPr wrap="none" lIns="90000" tIns="46800" rIns="90000" bIns="46800">
              <a:spAutoFit/>
            </a:bodyPr>
            <a:lstStyle/>
            <a:p>
              <a:pPr marR="0" defTabSz="914400" eaLnBrk="1" hangingPunct="1">
                <a:buClrTx/>
                <a:buSzTx/>
                <a:buFontTx/>
                <a:buNone/>
                <a:defRPr/>
              </a:pPr>
              <a:r>
                <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5</a:t>
              </a:r>
              <a:endPar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183141" name="Text Box 1893"/>
            <p:cNvSpPr txBox="1">
              <a:spLocks noChangeArrowheads="1"/>
            </p:cNvSpPr>
            <p:nvPr/>
          </p:nvSpPr>
          <p:spPr bwMode="auto">
            <a:xfrm>
              <a:off x="4095" y="1291"/>
              <a:ext cx="178" cy="212"/>
            </a:xfrm>
            <a:prstGeom prst="rect">
              <a:avLst/>
            </a:prstGeom>
            <a:noFill/>
            <a:ln>
              <a:noFill/>
            </a:ln>
            <a:effectLst/>
          </p:spPr>
          <p:txBody>
            <a:bodyPr wrap="none" lIns="90000" tIns="46800" rIns="90000" bIns="46800">
              <a:spAutoFit/>
            </a:bodyPr>
            <a:lstStyle/>
            <a:p>
              <a:pPr marR="0" defTabSz="914400" eaLnBrk="1" hangingPunct="1">
                <a:buClrTx/>
                <a:buSzTx/>
                <a:buFontTx/>
                <a:buNone/>
                <a:defRPr/>
              </a:pPr>
              <a:r>
                <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3</a:t>
              </a:r>
              <a:endPar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183142" name="Text Box 1894"/>
            <p:cNvSpPr txBox="1">
              <a:spLocks noChangeArrowheads="1"/>
            </p:cNvSpPr>
            <p:nvPr/>
          </p:nvSpPr>
          <p:spPr bwMode="auto">
            <a:xfrm>
              <a:off x="4408" y="1254"/>
              <a:ext cx="178" cy="212"/>
            </a:xfrm>
            <a:prstGeom prst="rect">
              <a:avLst/>
            </a:prstGeom>
            <a:noFill/>
            <a:ln>
              <a:noFill/>
            </a:ln>
            <a:effectLst/>
          </p:spPr>
          <p:txBody>
            <a:bodyPr wrap="none" lIns="90000" tIns="46800" rIns="90000" bIns="46800">
              <a:spAutoFit/>
            </a:bodyPr>
            <a:lstStyle/>
            <a:p>
              <a:pPr marR="0" defTabSz="914400" eaLnBrk="1" hangingPunct="1">
                <a:buClrTx/>
                <a:buSzTx/>
                <a:buFontTx/>
                <a:buNone/>
                <a:defRPr/>
              </a:pPr>
              <a:r>
                <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6</a:t>
              </a:r>
              <a:endPar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183143" name="Text Box 1895"/>
            <p:cNvSpPr txBox="1">
              <a:spLocks noChangeArrowheads="1"/>
            </p:cNvSpPr>
            <p:nvPr/>
          </p:nvSpPr>
          <p:spPr bwMode="auto">
            <a:xfrm>
              <a:off x="4815" y="1243"/>
              <a:ext cx="178" cy="212"/>
            </a:xfrm>
            <a:prstGeom prst="rect">
              <a:avLst/>
            </a:prstGeom>
            <a:noFill/>
            <a:ln>
              <a:noFill/>
            </a:ln>
            <a:effectLst/>
          </p:spPr>
          <p:txBody>
            <a:bodyPr wrap="none" lIns="90000" tIns="46800" rIns="90000" bIns="46800">
              <a:spAutoFit/>
            </a:bodyPr>
            <a:lstStyle/>
            <a:p>
              <a:pPr marR="0" defTabSz="914400" eaLnBrk="1" hangingPunct="1">
                <a:buClrTx/>
                <a:buSzTx/>
                <a:buFontTx/>
                <a:buNone/>
                <a:defRPr/>
              </a:pPr>
              <a:r>
                <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4</a:t>
              </a:r>
              <a:endPar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183144" name="Text Box 1896"/>
            <p:cNvSpPr txBox="1">
              <a:spLocks noChangeArrowheads="1"/>
            </p:cNvSpPr>
            <p:nvPr/>
          </p:nvSpPr>
          <p:spPr bwMode="auto">
            <a:xfrm>
              <a:off x="4600" y="1455"/>
              <a:ext cx="178" cy="212"/>
            </a:xfrm>
            <a:prstGeom prst="rect">
              <a:avLst/>
            </a:prstGeom>
            <a:noFill/>
            <a:ln>
              <a:noFill/>
            </a:ln>
            <a:effectLst/>
          </p:spPr>
          <p:txBody>
            <a:bodyPr wrap="none" lIns="90000" tIns="46800" rIns="90000" bIns="46800">
              <a:spAutoFit/>
            </a:bodyPr>
            <a:lstStyle/>
            <a:p>
              <a:pPr marR="0" defTabSz="914400" eaLnBrk="1" hangingPunct="1">
                <a:buClrTx/>
                <a:buSzTx/>
                <a:buFontTx/>
                <a:buNone/>
                <a:defRPr/>
              </a:pPr>
              <a:r>
                <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6</a:t>
              </a:r>
              <a:endPar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183145" name="Text Box 1897"/>
            <p:cNvSpPr txBox="1">
              <a:spLocks noChangeArrowheads="1"/>
            </p:cNvSpPr>
            <p:nvPr/>
          </p:nvSpPr>
          <p:spPr bwMode="auto">
            <a:xfrm>
              <a:off x="5080" y="1263"/>
              <a:ext cx="178" cy="212"/>
            </a:xfrm>
            <a:prstGeom prst="rect">
              <a:avLst/>
            </a:prstGeom>
            <a:noFill/>
            <a:ln>
              <a:noFill/>
            </a:ln>
            <a:effectLst/>
          </p:spPr>
          <p:txBody>
            <a:bodyPr wrap="none" lIns="90000" tIns="46800" rIns="90000" bIns="46800">
              <a:spAutoFit/>
            </a:bodyPr>
            <a:lstStyle/>
            <a:p>
              <a:pPr marR="0" defTabSz="914400" eaLnBrk="1" hangingPunct="1">
                <a:buClrTx/>
                <a:buSzTx/>
                <a:buFontTx/>
                <a:buNone/>
                <a:defRPr/>
              </a:pPr>
              <a:r>
                <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2</a:t>
              </a:r>
              <a:endParaRPr kumimoji="1" lang="en-US" altLang="zh-CN" sz="16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grpSp>
      <p:sp>
        <p:nvSpPr>
          <p:cNvPr id="69823" name="Text Box 1901"/>
          <p:cNvSpPr txBox="1"/>
          <p:nvPr/>
        </p:nvSpPr>
        <p:spPr>
          <a:xfrm>
            <a:off x="231775" y="620713"/>
            <a:ext cx="1520825" cy="463550"/>
          </a:xfrm>
          <a:prstGeom prst="rect">
            <a:avLst/>
          </a:prstGeom>
          <a:noFill/>
          <a:ln w="9525">
            <a:noFill/>
          </a:ln>
        </p:spPr>
        <p:txBody>
          <a:bodyPr wrap="none" lIns="90000" tIns="46800" rIns="90000" bIns="46800">
            <a:spAutoFit/>
          </a:bodyPr>
          <a:p>
            <a:pPr algn="ctr" eaLnBrk="1" hangingPunct="1"/>
            <a:r>
              <a:rPr lang="en-US" altLang="zh-CN" sz="2400" dirty="0">
                <a:solidFill>
                  <a:schemeClr val="accent2"/>
                </a:solidFill>
                <a:latin typeface="Times New Roman" panose="02020603050405020304" pitchFamily="18" charset="0"/>
              </a:rPr>
              <a:t>【</a:t>
            </a:r>
            <a:r>
              <a:rPr lang="zh-CN" altLang="en-US" sz="2400" dirty="0">
                <a:solidFill>
                  <a:schemeClr val="accent2"/>
                </a:solidFill>
                <a:latin typeface="Times New Roman" panose="02020603050405020304" pitchFamily="18" charset="0"/>
              </a:rPr>
              <a:t>例</a:t>
            </a:r>
            <a:r>
              <a:rPr lang="en-US" altLang="zh-CN" sz="2400" dirty="0">
                <a:solidFill>
                  <a:schemeClr val="accent2"/>
                </a:solidFill>
                <a:latin typeface="Times New Roman" panose="02020603050405020304" pitchFamily="18" charset="0"/>
              </a:rPr>
              <a:t>4-3】</a:t>
            </a:r>
            <a:endParaRPr lang="en-US" altLang="zh-CN" sz="2400" dirty="0">
              <a:solidFill>
                <a:schemeClr val="accent2"/>
              </a:solidFill>
              <a:latin typeface="Times New Roman" panose="02020603050405020304" pitchFamily="18" charset="0"/>
            </a:endParaRPr>
          </a:p>
        </p:txBody>
      </p:sp>
      <p:grpSp>
        <p:nvGrpSpPr>
          <p:cNvPr id="191141" name="Group 2725"/>
          <p:cNvGrpSpPr/>
          <p:nvPr/>
        </p:nvGrpSpPr>
        <p:grpSpPr>
          <a:xfrm>
            <a:off x="323850" y="3071813"/>
            <a:ext cx="7954963" cy="1009650"/>
            <a:chOff x="204" y="1933"/>
            <a:chExt cx="5011" cy="636"/>
          </a:xfrm>
        </p:grpSpPr>
        <p:sp>
          <p:nvSpPr>
            <p:cNvPr id="69825" name="Text Box 1842"/>
            <p:cNvSpPr txBox="1"/>
            <p:nvPr/>
          </p:nvSpPr>
          <p:spPr>
            <a:xfrm>
              <a:off x="4107" y="2160"/>
              <a:ext cx="1108" cy="409"/>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K=?</a:t>
              </a:r>
              <a:endParaRPr lang="en-US" altLang="zh-CN" dirty="0">
                <a:latin typeface="Times New Roman" panose="02020603050405020304" pitchFamily="18" charset="0"/>
              </a:endParaRPr>
            </a:p>
            <a:p>
              <a:pPr eaLnBrk="1" hangingPunct="1"/>
              <a:r>
                <a:rPr lang="en-US" altLang="zh-CN" dirty="0">
                  <a:latin typeface="Times New Roman" panose="02020603050405020304" pitchFamily="18" charset="0"/>
                </a:rPr>
                <a:t>min(LowCost[])</a:t>
              </a:r>
              <a:endParaRPr lang="en-US" altLang="zh-CN" dirty="0">
                <a:latin typeface="Times New Roman" panose="02020603050405020304" pitchFamily="18" charset="0"/>
              </a:endParaRPr>
            </a:p>
          </p:txBody>
        </p:sp>
        <p:sp>
          <p:nvSpPr>
            <p:cNvPr id="69826" name="Text Box 2721"/>
            <p:cNvSpPr txBox="1"/>
            <p:nvPr/>
          </p:nvSpPr>
          <p:spPr>
            <a:xfrm>
              <a:off x="204" y="1933"/>
              <a:ext cx="3629" cy="600"/>
            </a:xfrm>
            <a:prstGeom prst="rect">
              <a:avLst/>
            </a:prstGeom>
            <a:solidFill>
              <a:srgbClr val="99CCFF"/>
            </a:solidFill>
            <a:ln w="9525">
              <a:noFill/>
            </a:ln>
          </p:spPr>
          <p:txBody>
            <a:bodyPr lIns="90000" tIns="46800" rIns="90000" bIns="46800">
              <a:spAutoFit/>
            </a:bodyPr>
            <a:p>
              <a:pPr eaLnBrk="1" hangingPunct="1">
                <a:lnSpc>
                  <a:spcPct val="155000"/>
                </a:lnSpc>
              </a:pPr>
              <a:r>
                <a:rPr lang="en-US" altLang="zh-CN" dirty="0">
                  <a:latin typeface="Times New Roman" panose="02020603050405020304" pitchFamily="18" charset="0"/>
                </a:rPr>
                <a:t>CloseST[</a:t>
              </a:r>
              <a:r>
                <a:rPr lang="en-US" altLang="zh-CN" i="1" dirty="0">
                  <a:latin typeface="Times New Roman" panose="02020603050405020304" pitchFamily="18" charset="0"/>
                </a:rPr>
                <a:t>i</a:t>
              </a:r>
              <a:r>
                <a:rPr lang="en-US" altLang="zh-CN" dirty="0">
                  <a:latin typeface="Times New Roman" panose="02020603050405020304" pitchFamily="18" charset="0"/>
                </a:rPr>
                <a:t>]</a:t>
              </a:r>
              <a:r>
                <a:rPr lang="zh-CN" altLang="en-US" dirty="0">
                  <a:latin typeface="Times New Roman" panose="02020603050405020304" pitchFamily="18" charset="0"/>
                </a:rPr>
                <a:t>为</a:t>
              </a:r>
              <a:r>
                <a:rPr lang="en-US" altLang="zh-CN" dirty="0">
                  <a:latin typeface="Times New Roman" panose="02020603050405020304" pitchFamily="18" charset="0"/>
                </a:rPr>
                <a:t>U</a:t>
              </a:r>
              <a:r>
                <a:rPr lang="zh-CN" altLang="en-US" dirty="0">
                  <a:latin typeface="Times New Roman" panose="02020603050405020304" pitchFamily="18" charset="0"/>
                </a:rPr>
                <a:t>中的一个顶点</a:t>
              </a:r>
              <a:endParaRPr lang="zh-CN" altLang="en-US" dirty="0">
                <a:latin typeface="Times New Roman" panose="02020603050405020304" pitchFamily="18" charset="0"/>
              </a:endParaRPr>
            </a:p>
            <a:p>
              <a:pPr eaLnBrk="1" hangingPunct="1">
                <a:lnSpc>
                  <a:spcPct val="155000"/>
                </a:lnSpc>
              </a:pPr>
              <a:r>
                <a:rPr lang="zh-CN" altLang="en-US" dirty="0">
                  <a:latin typeface="Times New Roman" panose="02020603050405020304" pitchFamily="18" charset="0"/>
                </a:rPr>
                <a:t>边</a:t>
              </a:r>
              <a:r>
                <a:rPr lang="en-US" altLang="zh-CN" dirty="0">
                  <a:latin typeface="Times New Roman" panose="02020603050405020304" pitchFamily="18" charset="0"/>
                </a:rPr>
                <a:t>( </a:t>
              </a:r>
              <a:r>
                <a:rPr lang="en-US" altLang="zh-CN" i="1" dirty="0">
                  <a:latin typeface="Times New Roman" panose="02020603050405020304" pitchFamily="18" charset="0"/>
                </a:rPr>
                <a:t>i </a:t>
              </a:r>
              <a:r>
                <a:rPr lang="en-US" altLang="zh-CN" dirty="0">
                  <a:latin typeface="Times New Roman" panose="02020603050405020304" pitchFamily="18" charset="0"/>
                </a:rPr>
                <a:t>, CloseST[</a:t>
              </a:r>
              <a:r>
                <a:rPr lang="en-US" altLang="zh-CN" i="1" dirty="0">
                  <a:latin typeface="Times New Roman" panose="02020603050405020304" pitchFamily="18" charset="0"/>
                </a:rPr>
                <a:t>i</a:t>
              </a:r>
              <a:r>
                <a:rPr lang="en-US" altLang="zh-CN" dirty="0">
                  <a:latin typeface="Times New Roman" panose="02020603050405020304" pitchFamily="18" charset="0"/>
                </a:rPr>
                <a:t>])</a:t>
              </a:r>
              <a:r>
                <a:rPr lang="zh-CN" altLang="en-US" dirty="0">
                  <a:latin typeface="Times New Roman" panose="02020603050405020304" pitchFamily="18" charset="0"/>
                </a:rPr>
                <a:t>具有最小的权</a:t>
              </a:r>
              <a:r>
                <a:rPr lang="en-US" altLang="zh-CN" dirty="0">
                  <a:latin typeface="Times New Roman" panose="02020603050405020304" pitchFamily="18" charset="0"/>
                </a:rPr>
                <a:t>LowCost[</a:t>
              </a:r>
              <a:r>
                <a:rPr lang="en-US" altLang="zh-CN" i="1" dirty="0">
                  <a:latin typeface="Times New Roman" panose="02020603050405020304" pitchFamily="18" charset="0"/>
                </a:rPr>
                <a:t>i</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0932"/>
                                        </p:tgtEl>
                                        <p:attrNameLst>
                                          <p:attrName>style.visibility</p:attrName>
                                        </p:attrNameLst>
                                      </p:cBhvr>
                                      <p:to>
                                        <p:strVal val="visible"/>
                                      </p:to>
                                    </p:set>
                                    <p:animEffect transition="in" filter="blinds(horizontal)">
                                      <p:cBhvr>
                                        <p:cTn id="7" dur="500"/>
                                        <p:tgtEl>
                                          <p:spTgt spid="19093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8308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191017"/>
                                        </p:tgtEl>
                                        <p:attrNameLst>
                                          <p:attrName>style.visibility</p:attrName>
                                        </p:attrNameLst>
                                      </p:cBhvr>
                                      <p:to>
                                        <p:strVal val="visible"/>
                                      </p:to>
                                    </p:set>
                                    <p:anim calcmode="lin" valueType="num">
                                      <p:cBhvr additive="base">
                                        <p:cTn id="16" dur="500" fill="hold"/>
                                        <p:tgtEl>
                                          <p:spTgt spid="191017"/>
                                        </p:tgtEl>
                                        <p:attrNameLst>
                                          <p:attrName>ppt_x</p:attrName>
                                        </p:attrNameLst>
                                      </p:cBhvr>
                                      <p:tavLst>
                                        <p:tav tm="0">
                                          <p:val>
                                            <p:strVal val="#ppt_x"/>
                                          </p:val>
                                        </p:tav>
                                        <p:tav tm="100000">
                                          <p:val>
                                            <p:strVal val="#ppt_x"/>
                                          </p:val>
                                        </p:tav>
                                      </p:tavLst>
                                    </p:anim>
                                    <p:anim calcmode="lin" valueType="num">
                                      <p:cBhvr additive="base">
                                        <p:cTn id="17" dur="500" fill="hold"/>
                                        <p:tgtEl>
                                          <p:spTgt spid="191017"/>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nodeType="clickEffect">
                                  <p:stCondLst>
                                    <p:cond delay="0"/>
                                  </p:stCondLst>
                                  <p:childTnLst>
                                    <p:set>
                                      <p:cBhvr>
                                        <p:cTn id="21" dur="1" fill="hold">
                                          <p:stCondLst>
                                            <p:cond delay="0"/>
                                          </p:stCondLst>
                                        </p:cTn>
                                        <p:tgtEl>
                                          <p:spTgt spid="191140"/>
                                        </p:tgtEl>
                                        <p:attrNameLst>
                                          <p:attrName>style.visibility</p:attrName>
                                        </p:attrNameLst>
                                      </p:cBhvr>
                                      <p:to>
                                        <p:strVal val="visible"/>
                                      </p:to>
                                    </p:set>
                                    <p:anim calcmode="lin" valueType="num">
                                      <p:cBhvr additive="base">
                                        <p:cTn id="22" dur="500" fill="hold"/>
                                        <p:tgtEl>
                                          <p:spTgt spid="191140"/>
                                        </p:tgtEl>
                                        <p:attrNameLst>
                                          <p:attrName>ppt_x</p:attrName>
                                        </p:attrNameLst>
                                      </p:cBhvr>
                                      <p:tavLst>
                                        <p:tav tm="0">
                                          <p:val>
                                            <p:strVal val="1+#ppt_w/2"/>
                                          </p:val>
                                        </p:tav>
                                        <p:tav tm="100000">
                                          <p:val>
                                            <p:strVal val="#ppt_x"/>
                                          </p:val>
                                        </p:tav>
                                      </p:tavLst>
                                    </p:anim>
                                    <p:anim calcmode="lin" valueType="num">
                                      <p:cBhvr additive="base">
                                        <p:cTn id="23" dur="500" fill="hold"/>
                                        <p:tgtEl>
                                          <p:spTgt spid="191140"/>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nodeType="clickEffect">
                                  <p:stCondLst>
                                    <p:cond delay="0"/>
                                  </p:stCondLst>
                                  <p:childTnLst>
                                    <p:set>
                                      <p:cBhvr>
                                        <p:cTn id="27" dur="1" fill="hold">
                                          <p:stCondLst>
                                            <p:cond delay="0"/>
                                          </p:stCondLst>
                                        </p:cTn>
                                        <p:tgtEl>
                                          <p:spTgt spid="191144"/>
                                        </p:tgtEl>
                                        <p:attrNameLst>
                                          <p:attrName>style.visibility</p:attrName>
                                        </p:attrNameLst>
                                      </p:cBhvr>
                                      <p:to>
                                        <p:strVal val="visible"/>
                                      </p:to>
                                    </p:set>
                                    <p:anim calcmode="lin" valueType="num">
                                      <p:cBhvr additive="base">
                                        <p:cTn id="28" dur="500" fill="hold"/>
                                        <p:tgtEl>
                                          <p:spTgt spid="191144"/>
                                        </p:tgtEl>
                                        <p:attrNameLst>
                                          <p:attrName>ppt_x</p:attrName>
                                        </p:attrNameLst>
                                      </p:cBhvr>
                                      <p:tavLst>
                                        <p:tav tm="0">
                                          <p:val>
                                            <p:strVal val="1+#ppt_w/2"/>
                                          </p:val>
                                        </p:tav>
                                        <p:tav tm="100000">
                                          <p:val>
                                            <p:strVal val="#ppt_x"/>
                                          </p:val>
                                        </p:tav>
                                      </p:tavLst>
                                    </p:anim>
                                    <p:anim calcmode="lin" valueType="num">
                                      <p:cBhvr additive="base">
                                        <p:cTn id="29" dur="500" fill="hold"/>
                                        <p:tgtEl>
                                          <p:spTgt spid="191144"/>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499"/>
                                          </p:stCondLst>
                                        </p:cTn>
                                        <p:tgtEl>
                                          <p:spTgt spid="183146"/>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191141"/>
                                        </p:tgtEl>
                                        <p:attrNameLst>
                                          <p:attrName>style.visibility</p:attrName>
                                        </p:attrNameLst>
                                      </p:cBhvr>
                                      <p:to>
                                        <p:strVal val="visible"/>
                                      </p:to>
                                    </p:set>
                                    <p:animEffect transition="in" filter="wipe(left)">
                                      <p:cBhvr>
                                        <p:cTn id="38" dur="500"/>
                                        <p:tgtEl>
                                          <p:spTgt spid="191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08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0658" name="组合 53"/>
          <p:cNvGrpSpPr/>
          <p:nvPr/>
        </p:nvGrpSpPr>
        <p:grpSpPr>
          <a:xfrm>
            <a:off x="527050" y="765175"/>
            <a:ext cx="3384550" cy="3322638"/>
            <a:chOff x="527270" y="764704"/>
            <a:chExt cx="3384376" cy="3322771"/>
          </a:xfrm>
        </p:grpSpPr>
        <p:sp>
          <p:nvSpPr>
            <p:cNvPr id="70675" name="椭圆 1"/>
            <p:cNvSpPr/>
            <p:nvPr/>
          </p:nvSpPr>
          <p:spPr>
            <a:xfrm>
              <a:off x="527270" y="1252509"/>
              <a:ext cx="1152128" cy="2808312"/>
            </a:xfrm>
            <a:prstGeom prst="ellipse">
              <a:avLst/>
            </a:prstGeom>
            <a:noFill/>
            <a:ln w="28575" cap="flat" cmpd="sng">
              <a:solidFill>
                <a:schemeClr val="tx1"/>
              </a:solidFill>
              <a:prstDash val="solid"/>
              <a:headEnd type="none" w="med" len="med"/>
              <a:tailEnd type="none" w="med" len="med"/>
            </a:ln>
          </p:spPr>
          <p:txBody>
            <a:bodyPr wrap="none" lIns="90000" tIns="46800" rIns="90000" bIns="46800">
              <a:spAutoFit/>
            </a:bodyPr>
            <a:p>
              <a:pPr eaLnBrk="1" hangingPunct="1"/>
              <a:endParaRPr lang="zh-CN" altLang="en-US" dirty="0">
                <a:latin typeface="Times New Roman" panose="02020603050405020304" pitchFamily="18" charset="0"/>
              </a:endParaRPr>
            </a:p>
          </p:txBody>
        </p:sp>
        <p:sp>
          <p:nvSpPr>
            <p:cNvPr id="70676" name="椭圆 2"/>
            <p:cNvSpPr/>
            <p:nvPr/>
          </p:nvSpPr>
          <p:spPr>
            <a:xfrm>
              <a:off x="2759518" y="1279163"/>
              <a:ext cx="1152128" cy="2808312"/>
            </a:xfrm>
            <a:prstGeom prst="ellipse">
              <a:avLst/>
            </a:prstGeom>
            <a:noFill/>
            <a:ln w="28575" cap="flat" cmpd="sng">
              <a:solidFill>
                <a:schemeClr val="tx1"/>
              </a:solidFill>
              <a:prstDash val="solid"/>
              <a:headEnd type="none" w="med" len="med"/>
              <a:tailEnd type="none" w="med" len="med"/>
            </a:ln>
          </p:spPr>
          <p:txBody>
            <a:bodyPr wrap="none" lIns="90000" tIns="46800" rIns="90000" bIns="46800">
              <a:spAutoFit/>
            </a:bodyPr>
            <a:p>
              <a:pPr eaLnBrk="1" hangingPunct="1"/>
              <a:endParaRPr lang="zh-CN" altLang="en-US" dirty="0">
                <a:latin typeface="Times New Roman" panose="02020603050405020304" pitchFamily="18" charset="0"/>
              </a:endParaRPr>
            </a:p>
          </p:txBody>
        </p:sp>
        <p:sp>
          <p:nvSpPr>
            <p:cNvPr id="70677" name="文本框 3"/>
            <p:cNvSpPr txBox="1"/>
            <p:nvPr/>
          </p:nvSpPr>
          <p:spPr>
            <a:xfrm>
              <a:off x="899592" y="764704"/>
              <a:ext cx="407484" cy="461665"/>
            </a:xfrm>
            <a:prstGeom prst="rect">
              <a:avLst/>
            </a:prstGeom>
            <a:noFill/>
            <a:ln w="9525">
              <a:noFill/>
            </a:ln>
          </p:spPr>
          <p:txBody>
            <a:bodyPr wrap="none">
              <a:spAutoFit/>
            </a:bodyPr>
            <a:p>
              <a:r>
                <a:rPr lang="en-US" altLang="zh-CN" sz="2400" dirty="0">
                  <a:latin typeface="Times New Roman" panose="02020603050405020304" pitchFamily="18" charset="0"/>
                </a:rPr>
                <a:t>U</a:t>
              </a:r>
              <a:endParaRPr lang="zh-CN" altLang="en-US" sz="2400" dirty="0">
                <a:latin typeface="Times New Roman" panose="02020603050405020304" pitchFamily="18" charset="0"/>
              </a:endParaRPr>
            </a:p>
          </p:txBody>
        </p:sp>
        <p:sp>
          <p:nvSpPr>
            <p:cNvPr id="70678" name="文本框 4"/>
            <p:cNvSpPr txBox="1"/>
            <p:nvPr/>
          </p:nvSpPr>
          <p:spPr>
            <a:xfrm>
              <a:off x="2980549" y="791358"/>
              <a:ext cx="710066" cy="461665"/>
            </a:xfrm>
            <a:prstGeom prst="rect">
              <a:avLst/>
            </a:prstGeom>
            <a:noFill/>
            <a:ln w="9525">
              <a:noFill/>
            </a:ln>
          </p:spPr>
          <p:txBody>
            <a:bodyPr wrap="none">
              <a:spAutoFit/>
            </a:bodyPr>
            <a:p>
              <a:r>
                <a:rPr lang="en-US" altLang="zh-CN" sz="2400" dirty="0">
                  <a:latin typeface="Times New Roman" panose="02020603050405020304" pitchFamily="18" charset="0"/>
                </a:rPr>
                <a:t>V-U</a:t>
              </a:r>
              <a:endParaRPr lang="zh-CN" altLang="en-US" sz="2400" dirty="0">
                <a:latin typeface="Times New Roman" panose="02020603050405020304" pitchFamily="18" charset="0"/>
              </a:endParaRPr>
            </a:p>
          </p:txBody>
        </p:sp>
        <p:sp>
          <p:nvSpPr>
            <p:cNvPr id="70679" name="文本框 5"/>
            <p:cNvSpPr txBox="1"/>
            <p:nvPr/>
          </p:nvSpPr>
          <p:spPr>
            <a:xfrm>
              <a:off x="972207" y="2173971"/>
              <a:ext cx="300082" cy="369332"/>
            </a:xfrm>
            <a:prstGeom prst="rect">
              <a:avLst/>
            </a:prstGeom>
            <a:noFill/>
            <a:ln w="9525">
              <a:noFill/>
            </a:ln>
          </p:spPr>
          <p:txBody>
            <a:bodyPr wrap="none">
              <a:spAutoFit/>
            </a:bodyPr>
            <a:p>
              <a:r>
                <a:rPr lang="en-US" altLang="zh-CN" dirty="0">
                  <a:latin typeface="Times New Roman" panose="02020603050405020304" pitchFamily="18" charset="0"/>
                </a:rPr>
                <a:t>1</a:t>
              </a:r>
              <a:endParaRPr lang="zh-CN" altLang="en-US" dirty="0">
                <a:latin typeface="Times New Roman" panose="02020603050405020304" pitchFamily="18" charset="0"/>
              </a:endParaRPr>
            </a:p>
          </p:txBody>
        </p:sp>
        <p:sp>
          <p:nvSpPr>
            <p:cNvPr id="70680" name="文本框 6"/>
            <p:cNvSpPr txBox="1"/>
            <p:nvPr/>
          </p:nvSpPr>
          <p:spPr>
            <a:xfrm>
              <a:off x="3179129" y="1482990"/>
              <a:ext cx="312906" cy="2400657"/>
            </a:xfrm>
            <a:prstGeom prst="rect">
              <a:avLst/>
            </a:prstGeom>
            <a:noFill/>
            <a:ln w="9525">
              <a:noFill/>
            </a:ln>
          </p:spPr>
          <p:txBody>
            <a:bodyPr wrap="none">
              <a:spAutoFit/>
            </a:bodyPr>
            <a:p>
              <a:pPr>
                <a:lnSpc>
                  <a:spcPct val="150000"/>
                </a:lnSpc>
              </a:pPr>
              <a:r>
                <a:rPr lang="en-US" altLang="zh-CN" sz="2000" dirty="0">
                  <a:latin typeface="Times New Roman" panose="02020603050405020304" pitchFamily="18" charset="0"/>
                </a:rPr>
                <a:t>2</a:t>
              </a:r>
              <a:endParaRPr lang="en-US" altLang="zh-CN" sz="2000" dirty="0">
                <a:latin typeface="Times New Roman" panose="02020603050405020304" pitchFamily="18" charset="0"/>
              </a:endParaRPr>
            </a:p>
            <a:p>
              <a:pPr>
                <a:lnSpc>
                  <a:spcPct val="150000"/>
                </a:lnSpc>
              </a:pPr>
              <a:r>
                <a:rPr lang="en-US" altLang="zh-CN" sz="2000" dirty="0">
                  <a:latin typeface="Times New Roman" panose="02020603050405020304" pitchFamily="18" charset="0"/>
                </a:rPr>
                <a:t>3</a:t>
              </a:r>
              <a:endParaRPr lang="en-US" altLang="zh-CN" sz="2000" dirty="0">
                <a:latin typeface="Times New Roman" panose="02020603050405020304" pitchFamily="18" charset="0"/>
              </a:endParaRPr>
            </a:p>
            <a:p>
              <a:pPr>
                <a:lnSpc>
                  <a:spcPct val="150000"/>
                </a:lnSpc>
              </a:pPr>
              <a:r>
                <a:rPr lang="en-US" altLang="zh-CN" sz="2000" dirty="0">
                  <a:latin typeface="Times New Roman" panose="02020603050405020304" pitchFamily="18" charset="0"/>
                </a:rPr>
                <a:t>4</a:t>
              </a:r>
              <a:endParaRPr lang="en-US" altLang="zh-CN" sz="2000" dirty="0">
                <a:latin typeface="Times New Roman" panose="02020603050405020304" pitchFamily="18" charset="0"/>
              </a:endParaRPr>
            </a:p>
            <a:p>
              <a:pPr>
                <a:lnSpc>
                  <a:spcPct val="150000"/>
                </a:lnSpc>
              </a:pPr>
              <a:r>
                <a:rPr lang="en-US" altLang="zh-CN" sz="2000" dirty="0">
                  <a:latin typeface="Times New Roman" panose="02020603050405020304" pitchFamily="18" charset="0"/>
                </a:rPr>
                <a:t>5</a:t>
              </a:r>
              <a:endParaRPr lang="en-US" altLang="zh-CN" sz="2000" dirty="0">
                <a:latin typeface="Times New Roman" panose="02020603050405020304" pitchFamily="18" charset="0"/>
              </a:endParaRPr>
            </a:p>
            <a:p>
              <a:pPr>
                <a:lnSpc>
                  <a:spcPct val="150000"/>
                </a:lnSpc>
              </a:pPr>
              <a:r>
                <a:rPr lang="en-US" altLang="zh-CN" sz="2000" dirty="0">
                  <a:latin typeface="Times New Roman" panose="02020603050405020304" pitchFamily="18" charset="0"/>
                </a:rPr>
                <a:t>6</a:t>
              </a:r>
              <a:endParaRPr lang="en-US" altLang="zh-CN" sz="2000" dirty="0">
                <a:latin typeface="Times New Roman" panose="02020603050405020304" pitchFamily="18" charset="0"/>
              </a:endParaRPr>
            </a:p>
          </p:txBody>
        </p:sp>
        <p:cxnSp>
          <p:nvCxnSpPr>
            <p:cNvPr id="70681" name="直接箭头连接符 8"/>
            <p:cNvCxnSpPr/>
            <p:nvPr/>
          </p:nvCxnSpPr>
          <p:spPr>
            <a:xfrm flipH="1">
              <a:off x="1243835" y="1885939"/>
              <a:ext cx="2038654" cy="343323"/>
            </a:xfrm>
            <a:prstGeom prst="straightConnector1">
              <a:avLst/>
            </a:prstGeom>
            <a:ln w="28575" cap="flat" cmpd="sng">
              <a:solidFill>
                <a:schemeClr val="tx1"/>
              </a:solidFill>
              <a:prstDash val="solid"/>
              <a:headEnd type="none" w="lg" len="med"/>
              <a:tailEnd type="triangle" w="med" len="med"/>
            </a:ln>
          </p:spPr>
        </p:cxnSp>
        <p:cxnSp>
          <p:nvCxnSpPr>
            <p:cNvPr id="70682" name="直接箭头连接符 9"/>
            <p:cNvCxnSpPr>
              <a:endCxn id="70679" idx="3"/>
            </p:cNvCxnSpPr>
            <p:nvPr/>
          </p:nvCxnSpPr>
          <p:spPr>
            <a:xfrm flipH="1">
              <a:off x="1272289" y="2221514"/>
              <a:ext cx="1991286" cy="137123"/>
            </a:xfrm>
            <a:prstGeom prst="straightConnector1">
              <a:avLst/>
            </a:prstGeom>
            <a:ln w="28575" cap="flat" cmpd="sng">
              <a:solidFill>
                <a:srgbClr val="FF3300"/>
              </a:solidFill>
              <a:prstDash val="solid"/>
              <a:headEnd type="none" w="lg" len="med"/>
              <a:tailEnd type="triangle" w="med" len="med"/>
            </a:ln>
          </p:spPr>
        </p:cxnSp>
        <p:cxnSp>
          <p:nvCxnSpPr>
            <p:cNvPr id="70683" name="直接箭头连接符 11"/>
            <p:cNvCxnSpPr>
              <a:endCxn id="70679" idx="3"/>
            </p:cNvCxnSpPr>
            <p:nvPr/>
          </p:nvCxnSpPr>
          <p:spPr>
            <a:xfrm flipH="1" flipV="1">
              <a:off x="1272289" y="2358637"/>
              <a:ext cx="2022519" cy="309279"/>
            </a:xfrm>
            <a:prstGeom prst="straightConnector1">
              <a:avLst/>
            </a:prstGeom>
            <a:ln w="28575" cap="flat" cmpd="sng">
              <a:solidFill>
                <a:schemeClr val="tx1"/>
              </a:solidFill>
              <a:prstDash val="solid"/>
              <a:headEnd type="none" w="lg" len="med"/>
              <a:tailEnd type="triangle" w="med" len="med"/>
            </a:ln>
          </p:spPr>
        </p:cxnSp>
        <p:cxnSp>
          <p:nvCxnSpPr>
            <p:cNvPr id="70684" name="直接箭头连接符 12"/>
            <p:cNvCxnSpPr/>
            <p:nvPr/>
          </p:nvCxnSpPr>
          <p:spPr>
            <a:xfrm flipH="1" flipV="1">
              <a:off x="1307076" y="2488012"/>
              <a:ext cx="1872055" cy="658182"/>
            </a:xfrm>
            <a:prstGeom prst="straightConnector1">
              <a:avLst/>
            </a:prstGeom>
            <a:ln w="28575" cap="flat" cmpd="sng">
              <a:solidFill>
                <a:schemeClr val="tx1"/>
              </a:solidFill>
              <a:prstDash val="solid"/>
              <a:headEnd type="none" w="lg" len="med"/>
              <a:tailEnd type="triangle" w="med" len="med"/>
            </a:ln>
          </p:spPr>
        </p:cxnSp>
        <p:cxnSp>
          <p:nvCxnSpPr>
            <p:cNvPr id="70685" name="直接箭头连接符 13"/>
            <p:cNvCxnSpPr/>
            <p:nvPr/>
          </p:nvCxnSpPr>
          <p:spPr>
            <a:xfrm flipH="1" flipV="1">
              <a:off x="1270241" y="2562464"/>
              <a:ext cx="1971473" cy="1154777"/>
            </a:xfrm>
            <a:prstGeom prst="straightConnector1">
              <a:avLst/>
            </a:prstGeom>
            <a:ln w="28575" cap="flat" cmpd="sng">
              <a:solidFill>
                <a:schemeClr val="tx1"/>
              </a:solidFill>
              <a:prstDash val="solid"/>
              <a:headEnd type="none" w="lg" len="med"/>
              <a:tailEnd type="triangle" w="med" len="med"/>
            </a:ln>
          </p:spPr>
        </p:cxnSp>
        <p:sp>
          <p:nvSpPr>
            <p:cNvPr id="70686" name="文本框 25"/>
            <p:cNvSpPr txBox="1"/>
            <p:nvPr/>
          </p:nvSpPr>
          <p:spPr>
            <a:xfrm>
              <a:off x="1658462" y="1865858"/>
              <a:ext cx="300082" cy="369332"/>
            </a:xfrm>
            <a:prstGeom prst="rect">
              <a:avLst/>
            </a:prstGeom>
            <a:noFill/>
            <a:ln w="9525">
              <a:noFill/>
            </a:ln>
          </p:spPr>
          <p:txBody>
            <a:bodyPr wrap="none">
              <a:spAutoFit/>
            </a:bodyPr>
            <a:p>
              <a:r>
                <a:rPr lang="en-US" altLang="zh-CN" dirty="0">
                  <a:latin typeface="Times New Roman" panose="02020603050405020304" pitchFamily="18" charset="0"/>
                </a:rPr>
                <a:t>6</a:t>
              </a:r>
              <a:endParaRPr lang="zh-CN" altLang="en-US" dirty="0">
                <a:latin typeface="Times New Roman" panose="02020603050405020304" pitchFamily="18" charset="0"/>
              </a:endParaRPr>
            </a:p>
          </p:txBody>
        </p:sp>
        <p:sp>
          <p:nvSpPr>
            <p:cNvPr id="70687" name="文本框 26"/>
            <p:cNvSpPr txBox="1"/>
            <p:nvPr/>
          </p:nvSpPr>
          <p:spPr>
            <a:xfrm>
              <a:off x="1922733" y="2031720"/>
              <a:ext cx="300082" cy="369332"/>
            </a:xfrm>
            <a:prstGeom prst="rect">
              <a:avLst/>
            </a:prstGeom>
            <a:noFill/>
            <a:ln w="9525">
              <a:noFill/>
            </a:ln>
          </p:spPr>
          <p:txBody>
            <a:bodyPr wrap="none">
              <a:spAutoFit/>
            </a:bodyPr>
            <a:p>
              <a:r>
                <a:rPr lang="en-US" altLang="zh-CN" dirty="0">
                  <a:solidFill>
                    <a:srgbClr val="FF0000"/>
                  </a:solidFill>
                  <a:latin typeface="Times New Roman" panose="02020603050405020304" pitchFamily="18" charset="0"/>
                </a:rPr>
                <a:t>1</a:t>
              </a:r>
              <a:endParaRPr lang="zh-CN" altLang="en-US" dirty="0">
                <a:solidFill>
                  <a:srgbClr val="FF0000"/>
                </a:solidFill>
                <a:latin typeface="Times New Roman" panose="02020603050405020304" pitchFamily="18" charset="0"/>
              </a:endParaRPr>
            </a:p>
          </p:txBody>
        </p:sp>
        <p:sp>
          <p:nvSpPr>
            <p:cNvPr id="70688" name="文本框 27"/>
            <p:cNvSpPr txBox="1"/>
            <p:nvPr/>
          </p:nvSpPr>
          <p:spPr>
            <a:xfrm>
              <a:off x="2406342" y="2275885"/>
              <a:ext cx="300082" cy="369332"/>
            </a:xfrm>
            <a:prstGeom prst="rect">
              <a:avLst/>
            </a:prstGeom>
            <a:noFill/>
            <a:ln w="9525">
              <a:noFill/>
            </a:ln>
          </p:spPr>
          <p:txBody>
            <a:bodyPr wrap="none">
              <a:spAutoFit/>
            </a:bodyPr>
            <a:p>
              <a:r>
                <a:rPr lang="en-US" altLang="zh-CN" dirty="0">
                  <a:latin typeface="Times New Roman" panose="02020603050405020304" pitchFamily="18" charset="0"/>
                </a:rPr>
                <a:t>5</a:t>
              </a:r>
              <a:endParaRPr lang="zh-CN" altLang="en-US" dirty="0">
                <a:latin typeface="Times New Roman" panose="02020603050405020304" pitchFamily="18" charset="0"/>
              </a:endParaRPr>
            </a:p>
          </p:txBody>
        </p:sp>
        <p:sp>
          <p:nvSpPr>
            <p:cNvPr id="70689" name="矩形 28"/>
            <p:cNvSpPr/>
            <p:nvPr/>
          </p:nvSpPr>
          <p:spPr>
            <a:xfrm>
              <a:off x="2130596" y="2579237"/>
              <a:ext cx="349776" cy="369332"/>
            </a:xfrm>
            <a:prstGeom prst="rect">
              <a:avLst/>
            </a:prstGeom>
            <a:noFill/>
            <a:ln w="9525">
              <a:noFill/>
            </a:ln>
          </p:spPr>
          <p:txBody>
            <a:bodyPr wrap="none">
              <a:spAutoFit/>
            </a:bodyPr>
            <a:p>
              <a:pPr algn="ctr" eaLnBrk="1" hangingPunct="1">
                <a:spcBef>
                  <a:spcPct val="20000"/>
                </a:spcBef>
              </a:pP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70690" name="矩形 29"/>
            <p:cNvSpPr/>
            <p:nvPr/>
          </p:nvSpPr>
          <p:spPr>
            <a:xfrm>
              <a:off x="2409742" y="3059668"/>
              <a:ext cx="349776" cy="369332"/>
            </a:xfrm>
            <a:prstGeom prst="rect">
              <a:avLst/>
            </a:prstGeom>
            <a:noFill/>
            <a:ln w="9525">
              <a:noFill/>
            </a:ln>
          </p:spPr>
          <p:txBody>
            <a:bodyPr wrap="none">
              <a:spAutoFit/>
            </a:bodyPr>
            <a:p>
              <a:pPr algn="ctr" eaLnBrk="1" hangingPunct="1">
                <a:spcBef>
                  <a:spcPct val="20000"/>
                </a:spcBef>
              </a:pP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pic>
          <p:nvPicPr>
            <p:cNvPr id="70691" name="图片 30"/>
            <p:cNvPicPr>
              <a:picLocks noChangeAspect="1"/>
            </p:cNvPicPr>
            <p:nvPr/>
          </p:nvPicPr>
          <p:blipFill>
            <a:blip r:embed="rId1"/>
            <a:stretch>
              <a:fillRect/>
            </a:stretch>
          </p:blipFill>
          <p:spPr>
            <a:xfrm>
              <a:off x="2406342" y="874471"/>
              <a:ext cx="563037" cy="703796"/>
            </a:xfrm>
            <a:prstGeom prst="rect">
              <a:avLst/>
            </a:prstGeom>
            <a:noFill/>
            <a:ln w="9525">
              <a:noFill/>
            </a:ln>
          </p:spPr>
        </p:pic>
      </p:grpSp>
      <p:grpSp>
        <p:nvGrpSpPr>
          <p:cNvPr id="55" name="组合 54"/>
          <p:cNvGrpSpPr/>
          <p:nvPr/>
        </p:nvGrpSpPr>
        <p:grpSpPr>
          <a:xfrm>
            <a:off x="4695825" y="2663825"/>
            <a:ext cx="3384550" cy="3322638"/>
            <a:chOff x="4696486" y="2663202"/>
            <a:chExt cx="3384376" cy="3322771"/>
          </a:xfrm>
        </p:grpSpPr>
        <p:sp>
          <p:nvSpPr>
            <p:cNvPr id="70660" name="椭圆 31"/>
            <p:cNvSpPr/>
            <p:nvPr/>
          </p:nvSpPr>
          <p:spPr>
            <a:xfrm>
              <a:off x="4696486" y="3151007"/>
              <a:ext cx="1152128" cy="2808312"/>
            </a:xfrm>
            <a:prstGeom prst="ellipse">
              <a:avLst/>
            </a:prstGeom>
            <a:noFill/>
            <a:ln w="28575" cap="flat" cmpd="sng">
              <a:solidFill>
                <a:schemeClr val="tx1"/>
              </a:solidFill>
              <a:prstDash val="solid"/>
              <a:headEnd type="none" w="med" len="med"/>
              <a:tailEnd type="none" w="med" len="med"/>
            </a:ln>
          </p:spPr>
          <p:txBody>
            <a:bodyPr wrap="none" lIns="90000" tIns="46800" rIns="90000" bIns="46800">
              <a:spAutoFit/>
            </a:bodyPr>
            <a:p>
              <a:pPr eaLnBrk="1" hangingPunct="1"/>
              <a:endParaRPr lang="zh-CN" altLang="en-US" dirty="0">
                <a:latin typeface="Times New Roman" panose="02020603050405020304" pitchFamily="18" charset="0"/>
              </a:endParaRPr>
            </a:p>
          </p:txBody>
        </p:sp>
        <p:sp>
          <p:nvSpPr>
            <p:cNvPr id="70661" name="椭圆 32"/>
            <p:cNvSpPr/>
            <p:nvPr/>
          </p:nvSpPr>
          <p:spPr>
            <a:xfrm>
              <a:off x="6928734" y="3177661"/>
              <a:ext cx="1152128" cy="2808312"/>
            </a:xfrm>
            <a:prstGeom prst="ellipse">
              <a:avLst/>
            </a:prstGeom>
            <a:noFill/>
            <a:ln w="28575" cap="flat" cmpd="sng">
              <a:solidFill>
                <a:schemeClr val="tx1"/>
              </a:solidFill>
              <a:prstDash val="solid"/>
              <a:headEnd type="none" w="med" len="med"/>
              <a:tailEnd type="none" w="med" len="med"/>
            </a:ln>
          </p:spPr>
          <p:txBody>
            <a:bodyPr wrap="none" lIns="90000" tIns="46800" rIns="90000" bIns="46800">
              <a:spAutoFit/>
            </a:bodyPr>
            <a:p>
              <a:pPr eaLnBrk="1" hangingPunct="1"/>
              <a:endParaRPr lang="zh-CN" altLang="en-US" dirty="0">
                <a:latin typeface="Times New Roman" panose="02020603050405020304" pitchFamily="18" charset="0"/>
              </a:endParaRPr>
            </a:p>
          </p:txBody>
        </p:sp>
        <p:sp>
          <p:nvSpPr>
            <p:cNvPr id="70662" name="文本框 33"/>
            <p:cNvSpPr txBox="1"/>
            <p:nvPr/>
          </p:nvSpPr>
          <p:spPr>
            <a:xfrm>
              <a:off x="5068808" y="2663202"/>
              <a:ext cx="407484" cy="461665"/>
            </a:xfrm>
            <a:prstGeom prst="rect">
              <a:avLst/>
            </a:prstGeom>
            <a:noFill/>
            <a:ln w="9525">
              <a:noFill/>
            </a:ln>
          </p:spPr>
          <p:txBody>
            <a:bodyPr wrap="none">
              <a:spAutoFit/>
            </a:bodyPr>
            <a:p>
              <a:r>
                <a:rPr lang="en-US" altLang="zh-CN" sz="2400" dirty="0">
                  <a:latin typeface="Times New Roman" panose="02020603050405020304" pitchFamily="18" charset="0"/>
                </a:rPr>
                <a:t>U</a:t>
              </a:r>
              <a:endParaRPr lang="zh-CN" altLang="en-US" sz="2400" dirty="0">
                <a:latin typeface="Times New Roman" panose="02020603050405020304" pitchFamily="18" charset="0"/>
              </a:endParaRPr>
            </a:p>
          </p:txBody>
        </p:sp>
        <p:sp>
          <p:nvSpPr>
            <p:cNvPr id="70663" name="文本框 34"/>
            <p:cNvSpPr txBox="1"/>
            <p:nvPr/>
          </p:nvSpPr>
          <p:spPr>
            <a:xfrm>
              <a:off x="7149765" y="2689856"/>
              <a:ext cx="710066" cy="461665"/>
            </a:xfrm>
            <a:prstGeom prst="rect">
              <a:avLst/>
            </a:prstGeom>
            <a:noFill/>
            <a:ln w="9525">
              <a:noFill/>
            </a:ln>
          </p:spPr>
          <p:txBody>
            <a:bodyPr wrap="none">
              <a:spAutoFit/>
            </a:bodyPr>
            <a:p>
              <a:r>
                <a:rPr lang="en-US" altLang="zh-CN" sz="2400" dirty="0">
                  <a:latin typeface="Times New Roman" panose="02020603050405020304" pitchFamily="18" charset="0"/>
                </a:rPr>
                <a:t>V-U</a:t>
              </a:r>
              <a:endParaRPr lang="zh-CN" altLang="en-US" sz="2400" dirty="0">
                <a:latin typeface="Times New Roman" panose="02020603050405020304" pitchFamily="18" charset="0"/>
              </a:endParaRPr>
            </a:p>
          </p:txBody>
        </p:sp>
        <p:sp>
          <p:nvSpPr>
            <p:cNvPr id="70664" name="文本框 35"/>
            <p:cNvSpPr txBox="1"/>
            <p:nvPr/>
          </p:nvSpPr>
          <p:spPr>
            <a:xfrm>
              <a:off x="5141423" y="4072469"/>
              <a:ext cx="300082" cy="923330"/>
            </a:xfrm>
            <a:prstGeom prst="rect">
              <a:avLst/>
            </a:prstGeom>
            <a:noFill/>
            <a:ln w="9525">
              <a:noFill/>
            </a:ln>
          </p:spPr>
          <p:txBody>
            <a:bodyPr wrap="none">
              <a:spAutoFit/>
            </a:bodyPr>
            <a:p>
              <a:r>
                <a:rPr lang="en-US" altLang="zh-CN" dirty="0">
                  <a:latin typeface="Times New Roman" panose="02020603050405020304" pitchFamily="18" charset="0"/>
                </a:rPr>
                <a:t>1</a:t>
              </a:r>
              <a:endParaRPr lang="en-US" altLang="zh-CN" dirty="0">
                <a:latin typeface="Times New Roman" panose="02020603050405020304" pitchFamily="18" charset="0"/>
              </a:endParaRPr>
            </a:p>
            <a:p>
              <a:endParaRPr lang="en-US" altLang="zh-CN" dirty="0">
                <a:latin typeface="Times New Roman" panose="02020603050405020304" pitchFamily="18" charset="0"/>
              </a:endParaRPr>
            </a:p>
            <a:p>
              <a:r>
                <a:rPr lang="en-US" altLang="zh-CN" dirty="0">
                  <a:latin typeface="Times New Roman" panose="02020603050405020304" pitchFamily="18" charset="0"/>
                </a:rPr>
                <a:t>3</a:t>
              </a:r>
              <a:endParaRPr lang="zh-CN" altLang="en-US" dirty="0">
                <a:latin typeface="Times New Roman" panose="02020603050405020304" pitchFamily="18" charset="0"/>
              </a:endParaRPr>
            </a:p>
          </p:txBody>
        </p:sp>
        <p:sp>
          <p:nvSpPr>
            <p:cNvPr id="70665" name="文本框 36"/>
            <p:cNvSpPr txBox="1"/>
            <p:nvPr/>
          </p:nvSpPr>
          <p:spPr>
            <a:xfrm>
              <a:off x="7348345" y="3381488"/>
              <a:ext cx="312906" cy="2400657"/>
            </a:xfrm>
            <a:prstGeom prst="rect">
              <a:avLst/>
            </a:prstGeom>
            <a:noFill/>
            <a:ln w="9525">
              <a:noFill/>
            </a:ln>
          </p:spPr>
          <p:txBody>
            <a:bodyPr wrap="none">
              <a:spAutoFit/>
            </a:bodyPr>
            <a:p>
              <a:pPr>
                <a:lnSpc>
                  <a:spcPct val="150000"/>
                </a:lnSpc>
              </a:pPr>
              <a:r>
                <a:rPr lang="en-US" altLang="zh-CN" sz="2000" dirty="0">
                  <a:latin typeface="Times New Roman" panose="02020603050405020304" pitchFamily="18" charset="0"/>
                </a:rPr>
                <a:t>2</a:t>
              </a:r>
              <a:endParaRPr lang="en-US" altLang="zh-CN" sz="2000" dirty="0">
                <a:latin typeface="Times New Roman" panose="02020603050405020304" pitchFamily="18" charset="0"/>
              </a:endParaRPr>
            </a:p>
            <a:p>
              <a:pPr>
                <a:lnSpc>
                  <a:spcPct val="150000"/>
                </a:lnSpc>
              </a:pP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a:p>
              <a:pPr>
                <a:lnSpc>
                  <a:spcPct val="150000"/>
                </a:lnSpc>
              </a:pPr>
              <a:r>
                <a:rPr lang="en-US" altLang="zh-CN" sz="2000" dirty="0">
                  <a:latin typeface="Times New Roman" panose="02020603050405020304" pitchFamily="18" charset="0"/>
                </a:rPr>
                <a:t>4</a:t>
              </a:r>
              <a:endParaRPr lang="en-US" altLang="zh-CN" sz="2000" dirty="0">
                <a:latin typeface="Times New Roman" panose="02020603050405020304" pitchFamily="18" charset="0"/>
              </a:endParaRPr>
            </a:p>
            <a:p>
              <a:pPr>
                <a:lnSpc>
                  <a:spcPct val="150000"/>
                </a:lnSpc>
              </a:pPr>
              <a:r>
                <a:rPr lang="en-US" altLang="zh-CN" sz="2000" dirty="0">
                  <a:latin typeface="Times New Roman" panose="02020603050405020304" pitchFamily="18" charset="0"/>
                </a:rPr>
                <a:t>5</a:t>
              </a:r>
              <a:endParaRPr lang="en-US" altLang="zh-CN" sz="2000" dirty="0">
                <a:latin typeface="Times New Roman" panose="02020603050405020304" pitchFamily="18" charset="0"/>
              </a:endParaRPr>
            </a:p>
            <a:p>
              <a:pPr>
                <a:lnSpc>
                  <a:spcPct val="150000"/>
                </a:lnSpc>
              </a:pPr>
              <a:r>
                <a:rPr lang="en-US" altLang="zh-CN" sz="2000" dirty="0">
                  <a:latin typeface="Times New Roman" panose="02020603050405020304" pitchFamily="18" charset="0"/>
                </a:rPr>
                <a:t>6</a:t>
              </a:r>
              <a:endParaRPr lang="en-US" altLang="zh-CN" sz="2000" dirty="0">
                <a:latin typeface="Times New Roman" panose="02020603050405020304" pitchFamily="18" charset="0"/>
              </a:endParaRPr>
            </a:p>
          </p:txBody>
        </p:sp>
        <p:cxnSp>
          <p:nvCxnSpPr>
            <p:cNvPr id="70666" name="直接箭头连接符 37"/>
            <p:cNvCxnSpPr/>
            <p:nvPr/>
          </p:nvCxnSpPr>
          <p:spPr>
            <a:xfrm flipH="1">
              <a:off x="5364088" y="3784437"/>
              <a:ext cx="2087617" cy="940707"/>
            </a:xfrm>
            <a:prstGeom prst="straightConnector1">
              <a:avLst/>
            </a:prstGeom>
            <a:ln w="28575" cap="flat" cmpd="sng">
              <a:solidFill>
                <a:schemeClr val="tx1"/>
              </a:solidFill>
              <a:prstDash val="solid"/>
              <a:headEnd type="none" w="lg" len="med"/>
              <a:tailEnd type="triangle" w="med" len="med"/>
            </a:ln>
          </p:spPr>
        </p:cxnSp>
        <p:cxnSp>
          <p:nvCxnSpPr>
            <p:cNvPr id="70667" name="直接箭头连接符 39"/>
            <p:cNvCxnSpPr/>
            <p:nvPr/>
          </p:nvCxnSpPr>
          <p:spPr>
            <a:xfrm flipH="1" flipV="1">
              <a:off x="5439457" y="4275411"/>
              <a:ext cx="2024568" cy="291005"/>
            </a:xfrm>
            <a:prstGeom prst="straightConnector1">
              <a:avLst/>
            </a:prstGeom>
            <a:ln w="28575" cap="flat" cmpd="sng">
              <a:solidFill>
                <a:schemeClr val="tx1"/>
              </a:solidFill>
              <a:prstDash val="solid"/>
              <a:headEnd type="none" w="lg" len="med"/>
              <a:tailEnd type="triangle" w="med" len="med"/>
            </a:ln>
          </p:spPr>
        </p:cxnSp>
        <p:cxnSp>
          <p:nvCxnSpPr>
            <p:cNvPr id="70668" name="直接箭头连接符 40"/>
            <p:cNvCxnSpPr/>
            <p:nvPr/>
          </p:nvCxnSpPr>
          <p:spPr>
            <a:xfrm flipH="1" flipV="1">
              <a:off x="5439457" y="4725144"/>
              <a:ext cx="1908891" cy="319548"/>
            </a:xfrm>
            <a:prstGeom prst="straightConnector1">
              <a:avLst/>
            </a:prstGeom>
            <a:ln w="28575" cap="flat" cmpd="sng">
              <a:solidFill>
                <a:schemeClr val="tx1"/>
              </a:solidFill>
              <a:prstDash val="solid"/>
              <a:headEnd type="none" w="lg" len="med"/>
              <a:tailEnd type="triangle" w="med" len="med"/>
            </a:ln>
          </p:spPr>
        </p:cxnSp>
        <p:cxnSp>
          <p:nvCxnSpPr>
            <p:cNvPr id="70669" name="直接箭头连接符 41"/>
            <p:cNvCxnSpPr/>
            <p:nvPr/>
          </p:nvCxnSpPr>
          <p:spPr>
            <a:xfrm flipH="1" flipV="1">
              <a:off x="5351768" y="4847067"/>
              <a:ext cx="2059163" cy="768673"/>
            </a:xfrm>
            <a:prstGeom prst="straightConnector1">
              <a:avLst/>
            </a:prstGeom>
            <a:ln w="28575" cap="flat" cmpd="sng">
              <a:solidFill>
                <a:srgbClr val="FF0000"/>
              </a:solidFill>
              <a:prstDash val="solid"/>
              <a:headEnd type="none" w="lg" len="med"/>
              <a:tailEnd type="triangle" w="med" len="med"/>
            </a:ln>
          </p:spPr>
        </p:cxnSp>
        <p:sp>
          <p:nvSpPr>
            <p:cNvPr id="70670" name="文本框 42"/>
            <p:cNvSpPr txBox="1"/>
            <p:nvPr/>
          </p:nvSpPr>
          <p:spPr>
            <a:xfrm>
              <a:off x="6523777" y="3794980"/>
              <a:ext cx="300082" cy="369332"/>
            </a:xfrm>
            <a:prstGeom prst="rect">
              <a:avLst/>
            </a:prstGeom>
            <a:noFill/>
            <a:ln w="9525">
              <a:noFill/>
            </a:ln>
          </p:spPr>
          <p:txBody>
            <a:bodyPr wrap="none">
              <a:spAutoFit/>
            </a:bodyPr>
            <a:p>
              <a:r>
                <a:rPr lang="en-US" altLang="zh-CN" dirty="0">
                  <a:latin typeface="Times New Roman" panose="02020603050405020304" pitchFamily="18" charset="0"/>
                </a:rPr>
                <a:t>5</a:t>
              </a:r>
              <a:endParaRPr lang="zh-CN" altLang="en-US" dirty="0">
                <a:latin typeface="Times New Roman" panose="02020603050405020304" pitchFamily="18" charset="0"/>
              </a:endParaRPr>
            </a:p>
          </p:txBody>
        </p:sp>
        <p:sp>
          <p:nvSpPr>
            <p:cNvPr id="70671" name="文本框 44"/>
            <p:cNvSpPr txBox="1"/>
            <p:nvPr/>
          </p:nvSpPr>
          <p:spPr>
            <a:xfrm>
              <a:off x="6575558" y="4174383"/>
              <a:ext cx="300082" cy="369332"/>
            </a:xfrm>
            <a:prstGeom prst="rect">
              <a:avLst/>
            </a:prstGeom>
            <a:noFill/>
            <a:ln w="9525">
              <a:noFill/>
            </a:ln>
          </p:spPr>
          <p:txBody>
            <a:bodyPr wrap="none">
              <a:spAutoFit/>
            </a:bodyPr>
            <a:p>
              <a:r>
                <a:rPr lang="en-US" altLang="zh-CN" dirty="0">
                  <a:latin typeface="Times New Roman" panose="02020603050405020304" pitchFamily="18" charset="0"/>
                </a:rPr>
                <a:t>5</a:t>
              </a:r>
              <a:endParaRPr lang="zh-CN" altLang="en-US" dirty="0">
                <a:latin typeface="Times New Roman" panose="02020603050405020304" pitchFamily="18" charset="0"/>
              </a:endParaRPr>
            </a:p>
          </p:txBody>
        </p:sp>
        <p:sp>
          <p:nvSpPr>
            <p:cNvPr id="70672" name="矩形 45"/>
            <p:cNvSpPr/>
            <p:nvPr/>
          </p:nvSpPr>
          <p:spPr>
            <a:xfrm>
              <a:off x="6323195" y="4569928"/>
              <a:ext cx="300082" cy="369332"/>
            </a:xfrm>
            <a:prstGeom prst="rect">
              <a:avLst/>
            </a:prstGeom>
            <a:noFill/>
            <a:ln w="9525">
              <a:noFill/>
            </a:ln>
          </p:spPr>
          <p:txBody>
            <a:bodyPr wrap="none">
              <a:spAutoFit/>
            </a:bodyPr>
            <a:p>
              <a:pPr algn="ctr" eaLnBrk="1" hangingPunct="1">
                <a:spcBef>
                  <a:spcPct val="20000"/>
                </a:spcBef>
              </a:pPr>
              <a:r>
                <a:rPr lang="en-US" altLang="zh-CN" dirty="0">
                  <a:latin typeface="Times New Roman" panose="02020603050405020304" pitchFamily="18" charset="0"/>
                </a:rPr>
                <a:t>6</a:t>
              </a:r>
              <a:endParaRPr lang="en-US" altLang="zh-CN" dirty="0">
                <a:latin typeface="Times New Roman" panose="02020603050405020304" pitchFamily="18" charset="0"/>
              </a:endParaRPr>
            </a:p>
          </p:txBody>
        </p:sp>
        <p:sp>
          <p:nvSpPr>
            <p:cNvPr id="70673" name="矩形 46"/>
            <p:cNvSpPr/>
            <p:nvPr/>
          </p:nvSpPr>
          <p:spPr>
            <a:xfrm>
              <a:off x="6451052" y="5031452"/>
              <a:ext cx="300082" cy="369332"/>
            </a:xfrm>
            <a:prstGeom prst="rect">
              <a:avLst/>
            </a:prstGeom>
            <a:noFill/>
            <a:ln w="9525">
              <a:noFill/>
            </a:ln>
          </p:spPr>
          <p:txBody>
            <a:bodyPr wrap="none">
              <a:spAutoFit/>
            </a:bodyPr>
            <a:p>
              <a:pPr algn="ctr" eaLnBrk="1" hangingPunct="1">
                <a:spcBef>
                  <a:spcPct val="20000"/>
                </a:spcBef>
              </a:pPr>
              <a:r>
                <a:rPr lang="en-US" altLang="zh-CN" dirty="0">
                  <a:solidFill>
                    <a:srgbClr val="FF0000"/>
                  </a:solidFill>
                  <a:latin typeface="Times New Roman" panose="02020603050405020304" pitchFamily="18" charset="0"/>
                </a:rPr>
                <a:t>4</a:t>
              </a:r>
              <a:endParaRPr lang="en-US" altLang="zh-CN" dirty="0">
                <a:solidFill>
                  <a:srgbClr val="FF0000"/>
                </a:solidFill>
                <a:latin typeface="Times New Roman" panose="02020603050405020304" pitchFamily="18" charset="0"/>
              </a:endParaRPr>
            </a:p>
          </p:txBody>
        </p:sp>
        <p:pic>
          <p:nvPicPr>
            <p:cNvPr id="70674" name="图片 47"/>
            <p:cNvPicPr>
              <a:picLocks noChangeAspect="1"/>
            </p:cNvPicPr>
            <p:nvPr/>
          </p:nvPicPr>
          <p:blipFill>
            <a:blip r:embed="rId1"/>
            <a:stretch>
              <a:fillRect/>
            </a:stretch>
          </p:blipFill>
          <p:spPr>
            <a:xfrm>
              <a:off x="6575558" y="2772969"/>
              <a:ext cx="563037" cy="703796"/>
            </a:xfrm>
            <a:prstGeom prst="rect">
              <a:avLst/>
            </a:prstGeom>
            <a:noFill/>
            <a:ln w="9525">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Text Box 4"/>
          <p:cNvSpPr txBox="1"/>
          <p:nvPr/>
        </p:nvSpPr>
        <p:spPr>
          <a:xfrm>
            <a:off x="250825" y="1268413"/>
            <a:ext cx="8642350" cy="4711700"/>
          </a:xfrm>
          <a:prstGeom prst="rect">
            <a:avLst/>
          </a:prstGeom>
          <a:noFill/>
          <a:ln w="9525">
            <a:noFill/>
          </a:ln>
        </p:spPr>
        <p:txBody>
          <a:bodyPr lIns="90000" tIns="46800" rIns="90000" bIns="46800">
            <a:spAutoFit/>
          </a:bodyPr>
          <a:p>
            <a:pPr eaLnBrk="1" hangingPunct="1">
              <a:lnSpc>
                <a:spcPct val="150000"/>
              </a:lnSpc>
            </a:pPr>
            <a:r>
              <a:rPr lang="zh-CN" altLang="en-US" sz="2400" dirty="0">
                <a:solidFill>
                  <a:srgbClr val="0000FF"/>
                </a:solidFill>
                <a:latin typeface="Times New Roman" panose="02020603050405020304" pitchFamily="18" charset="0"/>
              </a:rPr>
              <a:t>算法要点：</a:t>
            </a:r>
            <a:endParaRPr lang="zh-CN" altLang="en-US" sz="2400" dirty="0">
              <a:solidFill>
                <a:srgbClr val="0000FF"/>
              </a:solidFill>
              <a:latin typeface="Times New Roman" panose="02020603050405020304" pitchFamily="18" charset="0"/>
            </a:endParaRPr>
          </a:p>
          <a:p>
            <a:pPr eaLnBrk="1" hangingPunct="1">
              <a:lnSpc>
                <a:spcPct val="150000"/>
              </a:lnSpc>
            </a:pPr>
            <a:r>
              <a:rPr lang="zh-CN" altLang="en-US" sz="2200" dirty="0">
                <a:solidFill>
                  <a:srgbClr val="0000FF"/>
                </a:solidFill>
                <a:latin typeface="Times New Roman" panose="02020603050405020304" pitchFamily="18" charset="0"/>
              </a:rPr>
              <a:t>      </a:t>
            </a:r>
            <a:r>
              <a:rPr lang="zh-CN" altLang="en-US" sz="2200" dirty="0">
                <a:latin typeface="Times New Roman" panose="02020603050405020304" pitchFamily="18" charset="0"/>
              </a:rPr>
              <a:t>令 </a:t>
            </a:r>
            <a:r>
              <a:rPr lang="en-US" altLang="zh-CN" sz="2200" dirty="0">
                <a:latin typeface="Times New Roman" panose="02020603050405020304" pitchFamily="18" charset="0"/>
              </a:rPr>
              <a:t>T = ( V , E ),(V=1,2,3,…,n),c</a:t>
            </a:r>
            <a:r>
              <a:rPr lang="zh-CN" altLang="en-US" sz="2200" dirty="0">
                <a:latin typeface="Times New Roman" panose="02020603050405020304" pitchFamily="18" charset="0"/>
              </a:rPr>
              <a:t>是关于</a:t>
            </a:r>
            <a:r>
              <a:rPr lang="en-US" altLang="zh-CN" sz="2200" dirty="0">
                <a:latin typeface="Times New Roman" panose="02020603050405020304" pitchFamily="18" charset="0"/>
              </a:rPr>
              <a:t>E</a:t>
            </a:r>
            <a:r>
              <a:rPr lang="zh-CN" altLang="en-US" sz="2200" dirty="0">
                <a:latin typeface="Times New Roman" panose="02020603050405020304" pitchFamily="18" charset="0"/>
              </a:rPr>
              <a:t>中每条边的权函数</a:t>
            </a:r>
            <a:endParaRPr lang="zh-CN" altLang="en-US" sz="2200" dirty="0">
              <a:latin typeface="Times New Roman" panose="02020603050405020304" pitchFamily="18" charset="0"/>
            </a:endParaRPr>
          </a:p>
          <a:p>
            <a:pPr eaLnBrk="1" hangingPunct="1">
              <a:lnSpc>
                <a:spcPct val="150000"/>
              </a:lnSpc>
            </a:pPr>
            <a:r>
              <a:rPr lang="en-US" altLang="zh-CN" sz="2200" dirty="0">
                <a:latin typeface="Times New Roman" panose="02020603050405020304" pitchFamily="18" charset="0"/>
              </a:rPr>
              <a:t>(1) T</a:t>
            </a:r>
            <a:r>
              <a:rPr lang="zh-CN" altLang="en-US" sz="2200" dirty="0">
                <a:latin typeface="Times New Roman" panose="02020603050405020304" pitchFamily="18" charset="0"/>
              </a:rPr>
              <a:t>中每个顶点自身构成一个连通分量；</a:t>
            </a:r>
            <a:endParaRPr lang="zh-CN" altLang="en-US" sz="2200" dirty="0">
              <a:latin typeface="Times New Roman" panose="02020603050405020304" pitchFamily="18" charset="0"/>
            </a:endParaRPr>
          </a:p>
          <a:p>
            <a:pPr eaLnBrk="1" hangingPunct="1">
              <a:lnSpc>
                <a:spcPct val="150000"/>
              </a:lnSpc>
            </a:pPr>
            <a:r>
              <a:rPr lang="en-US" altLang="zh-CN" sz="2200" dirty="0">
                <a:latin typeface="Times New Roman" panose="02020603050405020304" pitchFamily="18" charset="0"/>
              </a:rPr>
              <a:t>(2) </a:t>
            </a:r>
            <a:r>
              <a:rPr lang="zh-CN" altLang="en-US" sz="2200" dirty="0">
                <a:latin typeface="Times New Roman" panose="02020603050405020304" pitchFamily="18" charset="0"/>
              </a:rPr>
              <a:t>按照边的权不减的顺序，依次考查</a:t>
            </a:r>
            <a:r>
              <a:rPr lang="en-US" altLang="zh-CN" sz="2200" dirty="0">
                <a:latin typeface="Times New Roman" panose="02020603050405020304" pitchFamily="18" charset="0"/>
              </a:rPr>
              <a:t>E</a:t>
            </a:r>
            <a:r>
              <a:rPr lang="zh-CN" altLang="en-US" sz="2200" dirty="0">
                <a:latin typeface="Times New Roman" panose="02020603050405020304" pitchFamily="18" charset="0"/>
              </a:rPr>
              <a:t>中的每条边；</a:t>
            </a:r>
            <a:endParaRPr lang="zh-CN" altLang="en-US" sz="2200" dirty="0">
              <a:latin typeface="Times New Roman" panose="02020603050405020304" pitchFamily="18" charset="0"/>
            </a:endParaRPr>
          </a:p>
          <a:p>
            <a:pPr eaLnBrk="1" hangingPunct="1">
              <a:lnSpc>
                <a:spcPct val="150000"/>
              </a:lnSpc>
            </a:pPr>
            <a:r>
              <a:rPr lang="en-US" altLang="zh-CN" sz="2200" dirty="0">
                <a:latin typeface="Times New Roman" panose="02020603050405020304" pitchFamily="18" charset="0"/>
              </a:rPr>
              <a:t>(3) </a:t>
            </a:r>
            <a:r>
              <a:rPr lang="zh-CN" altLang="en-US" sz="2200" dirty="0">
                <a:latin typeface="Times New Roman" panose="02020603050405020304" pitchFamily="18" charset="0"/>
              </a:rPr>
              <a:t>如果被考查的边连接不同的分量中的两个顶点，则合并两个分量；</a:t>
            </a:r>
            <a:endParaRPr lang="zh-CN" altLang="en-US" sz="2200" dirty="0">
              <a:latin typeface="Times New Roman" panose="02020603050405020304" pitchFamily="18" charset="0"/>
            </a:endParaRPr>
          </a:p>
          <a:p>
            <a:pPr eaLnBrk="1" hangingPunct="1">
              <a:lnSpc>
                <a:spcPct val="150000"/>
              </a:lnSpc>
            </a:pPr>
            <a:r>
              <a:rPr lang="en-US" altLang="zh-CN" sz="2200" dirty="0">
                <a:latin typeface="Times New Roman" panose="02020603050405020304" pitchFamily="18" charset="0"/>
              </a:rPr>
              <a:t>(4) </a:t>
            </a:r>
            <a:r>
              <a:rPr lang="zh-CN" altLang="en-US" sz="2200" dirty="0">
                <a:latin typeface="Times New Roman" panose="02020603050405020304" pitchFamily="18" charset="0"/>
              </a:rPr>
              <a:t>如果被考查的边连接同一个分量中的顶点，则放弃，避免环路；</a:t>
            </a:r>
            <a:endParaRPr lang="zh-CN" altLang="en-US" sz="2200" dirty="0">
              <a:latin typeface="Times New Roman" panose="02020603050405020304" pitchFamily="18" charset="0"/>
            </a:endParaRPr>
          </a:p>
          <a:p>
            <a:pPr eaLnBrk="1" hangingPunct="1">
              <a:lnSpc>
                <a:spcPct val="150000"/>
              </a:lnSpc>
            </a:pPr>
            <a:r>
              <a:rPr lang="en-US" altLang="zh-CN" sz="2200" dirty="0">
                <a:latin typeface="Times New Roman" panose="02020603050405020304" pitchFamily="18" charset="0"/>
              </a:rPr>
              <a:t>(5) T</a:t>
            </a:r>
            <a:r>
              <a:rPr lang="zh-CN" altLang="en-US" sz="2200" dirty="0">
                <a:latin typeface="Times New Roman" panose="02020603050405020304" pitchFamily="18" charset="0"/>
              </a:rPr>
              <a:t>中连通分量逐渐减少；</a:t>
            </a:r>
            <a:endParaRPr lang="zh-CN" altLang="en-US" sz="2200" dirty="0">
              <a:latin typeface="Times New Roman" panose="02020603050405020304" pitchFamily="18" charset="0"/>
            </a:endParaRPr>
          </a:p>
          <a:p>
            <a:pPr eaLnBrk="1" hangingPunct="1">
              <a:lnSpc>
                <a:spcPct val="150000"/>
              </a:lnSpc>
            </a:pPr>
            <a:r>
              <a:rPr lang="zh-CN" altLang="en-US" sz="2200" dirty="0">
                <a:latin typeface="Times New Roman" panose="02020603050405020304" pitchFamily="18" charset="0"/>
              </a:rPr>
              <a:t>        当</a:t>
            </a:r>
            <a:r>
              <a:rPr lang="en-US" altLang="zh-CN" sz="2200" dirty="0">
                <a:latin typeface="Times New Roman" panose="02020603050405020304" pitchFamily="18" charset="0"/>
              </a:rPr>
              <a:t>T</a:t>
            </a:r>
            <a:r>
              <a:rPr lang="zh-CN" altLang="en-US" sz="2200" dirty="0">
                <a:latin typeface="Times New Roman" panose="02020603050405020304" pitchFamily="18" charset="0"/>
              </a:rPr>
              <a:t>中的连通分量的个数为</a:t>
            </a:r>
            <a:r>
              <a:rPr lang="en-US" altLang="zh-CN" sz="2200" dirty="0">
                <a:latin typeface="Times New Roman" panose="02020603050405020304" pitchFamily="18" charset="0"/>
              </a:rPr>
              <a:t>1</a:t>
            </a:r>
            <a:r>
              <a:rPr lang="zh-CN" altLang="en-US" sz="2200" dirty="0">
                <a:latin typeface="Times New Roman" panose="02020603050405020304" pitchFamily="18" charset="0"/>
              </a:rPr>
              <a:t>时，说明</a:t>
            </a:r>
            <a:r>
              <a:rPr lang="en-US" altLang="zh-CN" sz="2200" dirty="0">
                <a:latin typeface="Times New Roman" panose="02020603050405020304" pitchFamily="18" charset="0"/>
              </a:rPr>
              <a:t>V</a:t>
            </a:r>
            <a:r>
              <a:rPr lang="zh-CN" altLang="en-US" sz="2200" dirty="0">
                <a:latin typeface="Times New Roman" panose="02020603050405020304" pitchFamily="18" charset="0"/>
              </a:rPr>
              <a:t>中的全部顶点通过</a:t>
            </a:r>
            <a:r>
              <a:rPr lang="en-US" altLang="zh-CN" sz="2200" dirty="0">
                <a:latin typeface="Times New Roman" panose="02020603050405020304" pitchFamily="18" charset="0"/>
              </a:rPr>
              <a:t>E</a:t>
            </a:r>
            <a:r>
              <a:rPr lang="zh-CN" altLang="en-US" sz="2200" dirty="0">
                <a:latin typeface="Times New Roman" panose="02020603050405020304" pitchFamily="18" charset="0"/>
              </a:rPr>
              <a:t>中权最小的那些边，构成了一个没有环路的连通图</a:t>
            </a:r>
            <a:r>
              <a:rPr lang="en-US" altLang="zh-CN" sz="2200" dirty="0">
                <a:latin typeface="Times New Roman" panose="02020603050405020304" pitchFamily="18" charset="0"/>
              </a:rPr>
              <a:t>T</a:t>
            </a:r>
            <a:r>
              <a:rPr lang="zh-CN" altLang="en-US" sz="2200" dirty="0">
                <a:latin typeface="Times New Roman" panose="02020603050405020304" pitchFamily="18" charset="0"/>
              </a:rPr>
              <a:t>，即为最小生成树。</a:t>
            </a:r>
            <a:endParaRPr lang="zh-CN" altLang="en-US" sz="2200" dirty="0">
              <a:latin typeface="Times New Roman" panose="02020603050405020304" pitchFamily="18" charset="0"/>
            </a:endParaRPr>
          </a:p>
        </p:txBody>
      </p:sp>
      <p:sp>
        <p:nvSpPr>
          <p:cNvPr id="71683" name="Text Box 5"/>
          <p:cNvSpPr txBox="1"/>
          <p:nvPr/>
        </p:nvSpPr>
        <p:spPr>
          <a:xfrm>
            <a:off x="107950" y="665163"/>
            <a:ext cx="6337300" cy="465137"/>
          </a:xfrm>
          <a:prstGeom prst="rect">
            <a:avLst/>
          </a:prstGeom>
          <a:noFill/>
          <a:ln w="9525">
            <a:noFill/>
          </a:ln>
        </p:spPr>
        <p:txBody>
          <a:bodyPr lIns="90000" tIns="46800" rIns="90000" bIns="46800">
            <a:spAutoFit/>
          </a:bodyPr>
          <a:p>
            <a:pPr eaLnBrk="1" hangingPunct="1"/>
            <a:r>
              <a:rPr lang="zh-CN" altLang="en-US" sz="2400" dirty="0">
                <a:solidFill>
                  <a:srgbClr val="0000FF"/>
                </a:solidFill>
                <a:latin typeface="Times New Roman" panose="02020603050405020304" pitchFamily="18" charset="0"/>
              </a:rPr>
              <a:t>（２）求最小生成树 </a:t>
            </a:r>
            <a:r>
              <a:rPr lang="en-US" altLang="zh-CN" sz="2400" dirty="0">
                <a:solidFill>
                  <a:srgbClr val="0000FF"/>
                </a:solidFill>
                <a:latin typeface="Times New Roman" panose="02020603050405020304" pitchFamily="18" charset="0"/>
              </a:rPr>
              <a:t>—— Kruskal </a:t>
            </a:r>
            <a:r>
              <a:rPr lang="zh-CN" altLang="en-US" sz="2400" dirty="0">
                <a:solidFill>
                  <a:srgbClr val="0000FF"/>
                </a:solidFill>
                <a:latin typeface="Times New Roman" panose="02020603050405020304" pitchFamily="18" charset="0"/>
              </a:rPr>
              <a:t>算法</a:t>
            </a:r>
            <a:endParaRPr lang="zh-CN" altLang="en-US" sz="2400" dirty="0">
              <a:solidFill>
                <a:srgbClr val="0000FF"/>
              </a:solidFill>
              <a:latin typeface="Times New Roman" panose="02020603050405020304"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Text Box 3"/>
          <p:cNvSpPr txBox="1"/>
          <p:nvPr/>
        </p:nvSpPr>
        <p:spPr>
          <a:xfrm>
            <a:off x="179388" y="912813"/>
            <a:ext cx="8836025" cy="1187450"/>
          </a:xfrm>
          <a:prstGeom prst="rect">
            <a:avLst/>
          </a:prstGeom>
          <a:noFill/>
          <a:ln w="9525">
            <a:noFill/>
          </a:ln>
        </p:spPr>
        <p:txBody>
          <a:bodyPr lIns="90000" tIns="46800" rIns="90000" bIns="46800">
            <a:spAutoFit/>
          </a:bodyPr>
          <a:p>
            <a:pPr eaLnBrk="1" hangingPunct="1"/>
            <a:r>
              <a:rPr lang="zh-CN" altLang="en-US" sz="2400" dirty="0">
                <a:solidFill>
                  <a:srgbClr val="0000FF"/>
                </a:solidFill>
                <a:latin typeface="Times New Roman" panose="02020603050405020304" pitchFamily="18" charset="0"/>
              </a:rPr>
              <a:t>输入：</a:t>
            </a:r>
            <a:r>
              <a:rPr lang="zh-CN" altLang="en-US" sz="2400" dirty="0">
                <a:latin typeface="Times New Roman" panose="02020603050405020304" pitchFamily="18" charset="0"/>
              </a:rPr>
              <a:t>连通图</a:t>
            </a:r>
            <a:r>
              <a:rPr lang="en-US" altLang="zh-CN" sz="2400" dirty="0">
                <a:latin typeface="Times New Roman" panose="02020603050405020304" pitchFamily="18" charset="0"/>
              </a:rPr>
              <a:t>G=(V, E)</a:t>
            </a:r>
            <a:r>
              <a:rPr lang="zh-CN" altLang="en-US" sz="2400" dirty="0">
                <a:latin typeface="Times New Roman" panose="02020603050405020304" pitchFamily="18" charset="0"/>
              </a:rPr>
              <a:t>，其中</a:t>
            </a:r>
            <a:r>
              <a:rPr lang="en-US" altLang="zh-CN" sz="2400" dirty="0">
                <a:latin typeface="Times New Roman" panose="02020603050405020304" pitchFamily="18" charset="0"/>
              </a:rPr>
              <a:t>v=(1,2, …,n) </a:t>
            </a:r>
            <a:r>
              <a:rPr lang="zh-CN" altLang="en-US" sz="2400" dirty="0">
                <a:latin typeface="Times New Roman" panose="02020603050405020304" pitchFamily="18" charset="0"/>
              </a:rPr>
              <a:t>，</a:t>
            </a:r>
            <a:r>
              <a:rPr lang="en-US" altLang="zh-CN" sz="2400" dirty="0">
                <a:latin typeface="Times New Roman" panose="02020603050405020304" pitchFamily="18" charset="0"/>
              </a:rPr>
              <a:t>C</a:t>
            </a:r>
            <a:r>
              <a:rPr lang="zh-CN" altLang="en-US" sz="2400" dirty="0">
                <a:latin typeface="Times New Roman" panose="02020603050405020304" pitchFamily="18" charset="0"/>
              </a:rPr>
              <a:t>是关于</a:t>
            </a:r>
            <a:r>
              <a:rPr lang="en-US" altLang="zh-CN" sz="2400" dirty="0">
                <a:latin typeface="Times New Roman" panose="02020603050405020304" pitchFamily="18" charset="0"/>
              </a:rPr>
              <a:t>E</a:t>
            </a:r>
            <a:r>
              <a:rPr lang="zh-CN" altLang="en-US" sz="2400" dirty="0">
                <a:latin typeface="Times New Roman" panose="02020603050405020304" pitchFamily="18" charset="0"/>
              </a:rPr>
              <a:t>中的每条</a:t>
            </a:r>
            <a:endParaRPr lang="zh-CN" altLang="en-US" sz="2400" dirty="0">
              <a:latin typeface="Times New Roman" panose="02020603050405020304" pitchFamily="18" charset="0"/>
            </a:endParaRPr>
          </a:p>
          <a:p>
            <a:pPr eaLnBrk="1" hangingPunct="1"/>
            <a:r>
              <a:rPr lang="zh-CN" altLang="en-US" sz="2400" dirty="0">
                <a:latin typeface="Times New Roman" panose="02020603050405020304" pitchFamily="18" charset="0"/>
              </a:rPr>
              <a:t>             弧的权。</a:t>
            </a:r>
            <a:endParaRPr lang="zh-CN" altLang="en-US" sz="2400" dirty="0">
              <a:latin typeface="Times New Roman" panose="02020603050405020304" pitchFamily="18" charset="0"/>
            </a:endParaRPr>
          </a:p>
          <a:p>
            <a:pPr eaLnBrk="1" hangingPunct="1"/>
            <a:r>
              <a:rPr lang="zh-CN" altLang="en-US" sz="2400" dirty="0">
                <a:solidFill>
                  <a:srgbClr val="0000FF"/>
                </a:solidFill>
                <a:latin typeface="Times New Roman" panose="02020603050405020304" pitchFamily="18" charset="0"/>
              </a:rPr>
              <a:t>输出：</a:t>
            </a:r>
            <a:r>
              <a:rPr lang="en-US" altLang="zh-CN" sz="2400" dirty="0">
                <a:latin typeface="Times New Roman" panose="02020603050405020304" pitchFamily="18" charset="0"/>
              </a:rPr>
              <a:t>G</a:t>
            </a:r>
            <a:r>
              <a:rPr lang="zh-CN" altLang="en-US" sz="2400" dirty="0">
                <a:latin typeface="Times New Roman" panose="02020603050405020304" pitchFamily="18" charset="0"/>
              </a:rPr>
              <a:t>的最小生成树</a:t>
            </a:r>
            <a:endParaRPr lang="zh-CN" altLang="en-US" sz="2400" dirty="0">
              <a:latin typeface="Times New Roman" panose="02020603050405020304" pitchFamily="18" charset="0"/>
            </a:endParaRPr>
          </a:p>
        </p:txBody>
      </p:sp>
      <p:sp>
        <p:nvSpPr>
          <p:cNvPr id="72707" name="Text Box 4"/>
          <p:cNvSpPr txBox="1"/>
          <p:nvPr/>
        </p:nvSpPr>
        <p:spPr>
          <a:xfrm>
            <a:off x="1284288" y="2344738"/>
            <a:ext cx="7104062" cy="4108450"/>
          </a:xfrm>
          <a:prstGeom prst="rect">
            <a:avLst/>
          </a:prstGeom>
          <a:noFill/>
          <a:ln w="9525">
            <a:noFill/>
          </a:ln>
        </p:spPr>
        <p:txBody>
          <a:bodyPr lIns="90000" tIns="46800" rIns="90000" bIns="46800">
            <a:spAutoFit/>
          </a:bodyPr>
          <a:p>
            <a:pPr eaLnBrk="1" hangingPunct="1"/>
            <a:r>
              <a:rPr lang="en-US" altLang="zh-CN" sz="2400" dirty="0">
                <a:latin typeface="Times New Roman" panose="02020603050405020304" pitchFamily="18" charset="0"/>
              </a:rPr>
              <a:t>Void   Kruskal ( V, T )</a:t>
            </a:r>
            <a:endParaRPr lang="en-US" altLang="zh-CN" sz="2400" dirty="0">
              <a:latin typeface="Times New Roman" panose="02020603050405020304" pitchFamily="18" charset="0"/>
            </a:endParaRPr>
          </a:p>
          <a:p>
            <a:pPr eaLnBrk="1" hangingPunct="1"/>
            <a:r>
              <a:rPr lang="en-US" altLang="zh-CN" sz="2400" dirty="0">
                <a:latin typeface="Times New Roman" panose="02020603050405020304" pitchFamily="18" charset="0"/>
              </a:rPr>
              <a:t>{    T = V ;</a:t>
            </a:r>
            <a:endParaRPr lang="en-US" altLang="zh-CN" sz="2400" dirty="0">
              <a:latin typeface="Times New Roman" panose="02020603050405020304" pitchFamily="18" charset="0"/>
            </a:endParaRPr>
          </a:p>
          <a:p>
            <a:pPr eaLnBrk="1" hangingPunct="1"/>
            <a:r>
              <a:rPr lang="en-US" altLang="zh-CN" sz="2400" dirty="0">
                <a:latin typeface="Times New Roman" panose="02020603050405020304" pitchFamily="18" charset="0"/>
              </a:rPr>
              <a:t>      ncomp = n ;    /*</a:t>
            </a:r>
            <a:r>
              <a:rPr lang="zh-CN" altLang="en-US" sz="2400" dirty="0">
                <a:latin typeface="Times New Roman" panose="02020603050405020304" pitchFamily="18" charset="0"/>
              </a:rPr>
              <a:t>结点个数*</a:t>
            </a:r>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a:p>
            <a:pPr eaLnBrk="1" hangingPunct="1"/>
            <a:r>
              <a:rPr lang="en-US" altLang="zh-CN" sz="2400" dirty="0">
                <a:latin typeface="Times New Roman" panose="02020603050405020304" pitchFamily="18" charset="0"/>
              </a:rPr>
              <a:t>      while ( ncomp &gt; 1 )</a:t>
            </a:r>
            <a:endParaRPr lang="en-US" altLang="zh-CN" sz="2400" dirty="0">
              <a:latin typeface="Times New Roman" panose="02020603050405020304" pitchFamily="18" charset="0"/>
            </a:endParaRPr>
          </a:p>
          <a:p>
            <a:pPr eaLnBrk="1" hangingPunct="1"/>
            <a:r>
              <a:rPr lang="en-US" altLang="zh-CN" sz="2400" dirty="0">
                <a:latin typeface="Times New Roman" panose="02020603050405020304" pitchFamily="18" charset="0"/>
              </a:rPr>
              <a:t>                {    </a:t>
            </a:r>
            <a:r>
              <a:rPr lang="zh-CN" altLang="en-US" sz="2400" dirty="0">
                <a:latin typeface="Times New Roman" panose="02020603050405020304" pitchFamily="18" charset="0"/>
              </a:rPr>
              <a:t>从</a:t>
            </a:r>
            <a:r>
              <a:rPr lang="en-US" altLang="zh-CN" sz="2400" dirty="0">
                <a:latin typeface="Times New Roman" panose="02020603050405020304" pitchFamily="18" charset="0"/>
              </a:rPr>
              <a:t>E</a:t>
            </a:r>
            <a:r>
              <a:rPr lang="zh-CN" altLang="en-US" sz="2400" dirty="0">
                <a:latin typeface="Times New Roman" panose="02020603050405020304" pitchFamily="18" charset="0"/>
              </a:rPr>
              <a:t>中取出删除权最小的边（</a:t>
            </a:r>
            <a:r>
              <a:rPr lang="en-US" altLang="zh-CN" sz="2400" dirty="0">
                <a:latin typeface="Times New Roman" panose="02020603050405020304" pitchFamily="18" charset="0"/>
              </a:rPr>
              <a:t>v, u</a:t>
            </a:r>
            <a:r>
              <a:rPr lang="zh-CN" altLang="en-US" sz="2400" dirty="0">
                <a:latin typeface="Times New Roman" panose="02020603050405020304" pitchFamily="18" charset="0"/>
              </a:rPr>
              <a:t>） </a:t>
            </a:r>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a:p>
            <a:pPr eaLnBrk="1" hangingPunct="1"/>
            <a:r>
              <a:rPr lang="en-US" altLang="zh-CN" sz="2400" dirty="0">
                <a:latin typeface="Times New Roman" panose="02020603050405020304" pitchFamily="18" charset="0"/>
              </a:rPr>
              <a:t>                       if ( v </a:t>
            </a:r>
            <a:r>
              <a:rPr lang="zh-CN" altLang="en-US" sz="2400" dirty="0">
                <a:latin typeface="Times New Roman" panose="02020603050405020304" pitchFamily="18" charset="0"/>
              </a:rPr>
              <a:t>和 </a:t>
            </a:r>
            <a:r>
              <a:rPr lang="en-US" altLang="zh-CN" sz="2400" dirty="0">
                <a:latin typeface="Times New Roman" panose="02020603050405020304" pitchFamily="18" charset="0"/>
              </a:rPr>
              <a:t>u </a:t>
            </a:r>
            <a:r>
              <a:rPr lang="zh-CN" altLang="en-US" sz="2400" dirty="0">
                <a:latin typeface="Times New Roman" panose="02020603050405020304" pitchFamily="18" charset="0"/>
              </a:rPr>
              <a:t>属于</a:t>
            </a:r>
            <a:r>
              <a:rPr lang="en-US" altLang="zh-CN" sz="2400" dirty="0">
                <a:latin typeface="Times New Roman" panose="02020603050405020304" pitchFamily="18" charset="0"/>
              </a:rPr>
              <a:t>T</a:t>
            </a:r>
            <a:r>
              <a:rPr lang="zh-CN" altLang="en-US" sz="2400" dirty="0">
                <a:latin typeface="Times New Roman" panose="02020603050405020304" pitchFamily="18" charset="0"/>
              </a:rPr>
              <a:t>中不同的连通分量）</a:t>
            </a:r>
            <a:endParaRPr lang="zh-CN" altLang="en-US" sz="2400" dirty="0">
              <a:latin typeface="Times New Roman" panose="02020603050405020304" pitchFamily="18" charset="0"/>
            </a:endParaRPr>
          </a:p>
          <a:p>
            <a:pPr eaLnBrk="1" hangingPunct="1"/>
            <a:r>
              <a:rPr lang="zh-CN" altLang="en-US" sz="2400" dirty="0">
                <a:latin typeface="Times New Roman" panose="02020603050405020304" pitchFamily="18" charset="0"/>
              </a:rPr>
              <a:t>   　　　　　   </a:t>
            </a:r>
            <a:r>
              <a:rPr lang="en-US" altLang="zh-CN" sz="2400" dirty="0">
                <a:latin typeface="Times New Roman" panose="02020603050405020304" pitchFamily="18" charset="0"/>
              </a:rPr>
              <a:t>{   T = T∪{ ( v, u ) }</a:t>
            </a:r>
            <a:endParaRPr lang="en-US" altLang="zh-CN" sz="2400" dirty="0">
              <a:latin typeface="Times New Roman" panose="02020603050405020304" pitchFamily="18" charset="0"/>
            </a:endParaRPr>
          </a:p>
          <a:p>
            <a:pPr eaLnBrk="1" hangingPunct="1"/>
            <a:r>
              <a:rPr lang="en-US" altLang="zh-CN" sz="2400" dirty="0">
                <a:latin typeface="Times New Roman" panose="02020603050405020304" pitchFamily="18" charset="0"/>
              </a:rPr>
              <a:t>                               ncomp -- ;</a:t>
            </a:r>
            <a:endParaRPr lang="en-US" altLang="zh-CN" sz="2400" dirty="0">
              <a:latin typeface="Times New Roman" panose="02020603050405020304" pitchFamily="18" charset="0"/>
            </a:endParaRPr>
          </a:p>
          <a:p>
            <a:pPr eaLnBrk="1" hangingPunct="1"/>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a:p>
            <a:pPr eaLnBrk="1" hangingPunct="1"/>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a:p>
            <a:pPr eaLnBrk="1" hangingPunct="1"/>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4754" name="Group 53"/>
          <p:cNvGrpSpPr/>
          <p:nvPr/>
        </p:nvGrpSpPr>
        <p:grpSpPr>
          <a:xfrm>
            <a:off x="692150" y="4216400"/>
            <a:ext cx="3505200" cy="2176463"/>
            <a:chOff x="1008" y="751"/>
            <a:chExt cx="2208" cy="1371"/>
          </a:xfrm>
        </p:grpSpPr>
        <p:sp>
          <p:nvSpPr>
            <p:cNvPr id="74781" name="Line 2"/>
            <p:cNvSpPr/>
            <p:nvPr/>
          </p:nvSpPr>
          <p:spPr>
            <a:xfrm>
              <a:off x="1680" y="1056"/>
              <a:ext cx="912" cy="720"/>
            </a:xfrm>
            <a:prstGeom prst="line">
              <a:avLst/>
            </a:prstGeom>
            <a:ln w="28575" cap="flat" cmpd="sng">
              <a:solidFill>
                <a:schemeClr val="tx1"/>
              </a:solidFill>
              <a:prstDash val="solid"/>
              <a:headEnd type="none" w="med" len="med"/>
              <a:tailEnd type="none" w="med" len="med"/>
            </a:ln>
          </p:spPr>
        </p:sp>
        <p:sp>
          <p:nvSpPr>
            <p:cNvPr id="74782" name="Line 3"/>
            <p:cNvSpPr/>
            <p:nvPr/>
          </p:nvSpPr>
          <p:spPr>
            <a:xfrm flipV="1">
              <a:off x="1728" y="1008"/>
              <a:ext cx="864" cy="816"/>
            </a:xfrm>
            <a:prstGeom prst="line">
              <a:avLst/>
            </a:prstGeom>
            <a:ln w="28575" cap="flat" cmpd="sng">
              <a:solidFill>
                <a:schemeClr val="tx1"/>
              </a:solidFill>
              <a:prstDash val="solid"/>
              <a:headEnd type="none" w="med" len="med"/>
              <a:tailEnd type="none" w="med" len="med"/>
            </a:ln>
          </p:spPr>
        </p:sp>
        <p:sp>
          <p:nvSpPr>
            <p:cNvPr id="74783" name="Line 4"/>
            <p:cNvSpPr/>
            <p:nvPr/>
          </p:nvSpPr>
          <p:spPr>
            <a:xfrm>
              <a:off x="1728" y="960"/>
              <a:ext cx="816" cy="0"/>
            </a:xfrm>
            <a:prstGeom prst="line">
              <a:avLst/>
            </a:prstGeom>
            <a:ln w="28575" cap="flat" cmpd="sng">
              <a:solidFill>
                <a:schemeClr val="tx1"/>
              </a:solidFill>
              <a:prstDash val="solid"/>
              <a:headEnd type="none" w="med" len="med"/>
              <a:tailEnd type="none" w="med" len="med"/>
            </a:ln>
          </p:spPr>
        </p:sp>
        <p:sp>
          <p:nvSpPr>
            <p:cNvPr id="74784" name="Line 5"/>
            <p:cNvSpPr/>
            <p:nvPr/>
          </p:nvSpPr>
          <p:spPr>
            <a:xfrm>
              <a:off x="1728" y="1872"/>
              <a:ext cx="864" cy="0"/>
            </a:xfrm>
            <a:prstGeom prst="line">
              <a:avLst/>
            </a:prstGeom>
            <a:ln w="28575" cap="flat" cmpd="sng">
              <a:solidFill>
                <a:schemeClr val="tx1"/>
              </a:solidFill>
              <a:prstDash val="solid"/>
              <a:headEnd type="none" w="med" len="med"/>
              <a:tailEnd type="none" w="med" len="med"/>
            </a:ln>
          </p:spPr>
        </p:sp>
        <p:sp>
          <p:nvSpPr>
            <p:cNvPr id="74785" name="Line 6"/>
            <p:cNvSpPr/>
            <p:nvPr/>
          </p:nvSpPr>
          <p:spPr>
            <a:xfrm>
              <a:off x="1152" y="1488"/>
              <a:ext cx="432" cy="336"/>
            </a:xfrm>
            <a:prstGeom prst="line">
              <a:avLst/>
            </a:prstGeom>
            <a:ln w="28575" cap="flat" cmpd="sng">
              <a:solidFill>
                <a:schemeClr val="tx1"/>
              </a:solidFill>
              <a:prstDash val="solid"/>
              <a:headEnd type="none" w="med" len="med"/>
              <a:tailEnd type="none" w="med" len="med"/>
            </a:ln>
          </p:spPr>
        </p:sp>
        <p:sp>
          <p:nvSpPr>
            <p:cNvPr id="74786" name="Line 7"/>
            <p:cNvSpPr/>
            <p:nvPr/>
          </p:nvSpPr>
          <p:spPr>
            <a:xfrm flipH="1">
              <a:off x="1152" y="1008"/>
              <a:ext cx="384" cy="336"/>
            </a:xfrm>
            <a:prstGeom prst="line">
              <a:avLst/>
            </a:prstGeom>
            <a:ln w="28575" cap="flat" cmpd="sng">
              <a:solidFill>
                <a:schemeClr val="tx1"/>
              </a:solidFill>
              <a:prstDash val="solid"/>
              <a:headEnd type="none" w="med" len="med"/>
              <a:tailEnd type="none" w="med" len="med"/>
            </a:ln>
          </p:spPr>
        </p:sp>
        <p:sp>
          <p:nvSpPr>
            <p:cNvPr id="74787" name="Line 8"/>
            <p:cNvSpPr/>
            <p:nvPr/>
          </p:nvSpPr>
          <p:spPr>
            <a:xfrm>
              <a:off x="1632" y="1056"/>
              <a:ext cx="0" cy="720"/>
            </a:xfrm>
            <a:prstGeom prst="line">
              <a:avLst/>
            </a:prstGeom>
            <a:ln w="28575" cap="flat" cmpd="sng">
              <a:solidFill>
                <a:schemeClr val="tx1"/>
              </a:solidFill>
              <a:prstDash val="solid"/>
              <a:headEnd type="none" w="med" len="med"/>
              <a:tailEnd type="none" w="med" len="med"/>
            </a:ln>
          </p:spPr>
        </p:sp>
        <p:sp>
          <p:nvSpPr>
            <p:cNvPr id="74788" name="Line 9"/>
            <p:cNvSpPr/>
            <p:nvPr/>
          </p:nvSpPr>
          <p:spPr>
            <a:xfrm>
              <a:off x="2688" y="1008"/>
              <a:ext cx="384" cy="384"/>
            </a:xfrm>
            <a:prstGeom prst="line">
              <a:avLst/>
            </a:prstGeom>
            <a:ln w="28575" cap="flat" cmpd="sng">
              <a:solidFill>
                <a:schemeClr val="tx1"/>
              </a:solidFill>
              <a:prstDash val="solid"/>
              <a:headEnd type="none" w="med" len="med"/>
              <a:tailEnd type="none" w="med" len="med"/>
            </a:ln>
          </p:spPr>
        </p:sp>
        <p:sp>
          <p:nvSpPr>
            <p:cNvPr id="74789" name="Line 10"/>
            <p:cNvSpPr/>
            <p:nvPr/>
          </p:nvSpPr>
          <p:spPr>
            <a:xfrm flipH="1">
              <a:off x="2688" y="1536"/>
              <a:ext cx="384" cy="288"/>
            </a:xfrm>
            <a:prstGeom prst="line">
              <a:avLst/>
            </a:prstGeom>
            <a:ln w="28575" cap="flat" cmpd="sng">
              <a:solidFill>
                <a:schemeClr val="tx1"/>
              </a:solidFill>
              <a:prstDash val="solid"/>
              <a:headEnd type="none" w="med" len="med"/>
              <a:tailEnd type="none" w="med" len="med"/>
            </a:ln>
          </p:spPr>
        </p:sp>
        <p:sp>
          <p:nvSpPr>
            <p:cNvPr id="74790" name="Line 11"/>
            <p:cNvSpPr/>
            <p:nvPr/>
          </p:nvSpPr>
          <p:spPr>
            <a:xfrm>
              <a:off x="2640" y="1056"/>
              <a:ext cx="0" cy="720"/>
            </a:xfrm>
            <a:prstGeom prst="line">
              <a:avLst/>
            </a:prstGeom>
            <a:ln w="28575" cap="flat" cmpd="sng">
              <a:solidFill>
                <a:schemeClr val="tx1"/>
              </a:solidFill>
              <a:prstDash val="solid"/>
              <a:headEnd type="none" w="med" len="med"/>
              <a:tailEnd type="none" w="med" len="med"/>
            </a:ln>
          </p:spPr>
        </p:sp>
        <p:grpSp>
          <p:nvGrpSpPr>
            <p:cNvPr id="74791" name="Group 12"/>
            <p:cNvGrpSpPr/>
            <p:nvPr/>
          </p:nvGrpSpPr>
          <p:grpSpPr>
            <a:xfrm>
              <a:off x="1008" y="864"/>
              <a:ext cx="2208" cy="1104"/>
              <a:chOff x="1008" y="864"/>
              <a:chExt cx="2208" cy="1104"/>
            </a:xfrm>
          </p:grpSpPr>
          <p:sp>
            <p:nvSpPr>
              <p:cNvPr id="74804" name="Oval 13"/>
              <p:cNvSpPr/>
              <p:nvPr/>
            </p:nvSpPr>
            <p:spPr>
              <a:xfrm>
                <a:off x="1536" y="864"/>
                <a:ext cx="192" cy="192"/>
              </a:xfrm>
              <a:prstGeom prst="ellipse">
                <a:avLst/>
              </a:prstGeom>
              <a:solidFill>
                <a:schemeClr val="accent1"/>
              </a:solidFill>
              <a:ln w="28575" cap="flat" cmpd="sng">
                <a:solidFill>
                  <a:schemeClr val="tx1"/>
                </a:solidFill>
                <a:prstDash val="solid"/>
                <a:headEnd type="none" w="med" len="med"/>
                <a:tailEnd type="none" w="med" len="med"/>
              </a:ln>
            </p:spPr>
            <p:txBody>
              <a:bodyPr wrap="none" anchor="ctr" anchorCtr="0"/>
              <a:p>
                <a:pPr algn="ctr"/>
                <a:r>
                  <a:rPr lang="en-US" altLang="zh-CN" sz="2000" b="0" dirty="0">
                    <a:latin typeface="Times New Roman" panose="02020603050405020304" pitchFamily="18" charset="0"/>
                  </a:rPr>
                  <a:t>1</a:t>
                </a:r>
                <a:endParaRPr lang="en-US" altLang="zh-CN" sz="2000" b="0" baseline="-25000" dirty="0">
                  <a:latin typeface="Times New Roman" panose="02020603050405020304" pitchFamily="18" charset="0"/>
                </a:endParaRPr>
              </a:p>
            </p:txBody>
          </p:sp>
          <p:sp>
            <p:nvSpPr>
              <p:cNvPr id="74805" name="Oval 14"/>
              <p:cNvSpPr/>
              <p:nvPr/>
            </p:nvSpPr>
            <p:spPr>
              <a:xfrm>
                <a:off x="2544" y="864"/>
                <a:ext cx="192" cy="192"/>
              </a:xfrm>
              <a:prstGeom prst="ellipse">
                <a:avLst/>
              </a:prstGeom>
              <a:solidFill>
                <a:schemeClr val="accent1"/>
              </a:solidFill>
              <a:ln w="28575" cap="flat" cmpd="sng">
                <a:solidFill>
                  <a:schemeClr val="tx1"/>
                </a:solidFill>
                <a:prstDash val="solid"/>
                <a:headEnd type="none" w="med" len="med"/>
                <a:tailEnd type="none" w="med" len="med"/>
              </a:ln>
            </p:spPr>
            <p:txBody>
              <a:bodyPr wrap="none" anchor="ctr" anchorCtr="0"/>
              <a:p>
                <a:pPr algn="ctr"/>
                <a:r>
                  <a:rPr lang="en-US" altLang="zh-CN" sz="2000" b="0" dirty="0">
                    <a:latin typeface="Times New Roman" panose="02020603050405020304" pitchFamily="18" charset="0"/>
                  </a:rPr>
                  <a:t>2</a:t>
                </a:r>
                <a:endParaRPr lang="en-US" altLang="zh-CN" sz="2000" b="0" baseline="-25000" dirty="0">
                  <a:latin typeface="Times New Roman" panose="02020603050405020304" pitchFamily="18" charset="0"/>
                </a:endParaRPr>
              </a:p>
            </p:txBody>
          </p:sp>
          <p:sp>
            <p:nvSpPr>
              <p:cNvPr id="74806" name="Oval 15"/>
              <p:cNvSpPr/>
              <p:nvPr/>
            </p:nvSpPr>
            <p:spPr>
              <a:xfrm>
                <a:off x="1536" y="1776"/>
                <a:ext cx="192" cy="192"/>
              </a:xfrm>
              <a:prstGeom prst="ellipse">
                <a:avLst/>
              </a:prstGeom>
              <a:solidFill>
                <a:schemeClr val="accent1"/>
              </a:solidFill>
              <a:ln w="28575" cap="flat" cmpd="sng">
                <a:solidFill>
                  <a:schemeClr val="tx1"/>
                </a:solidFill>
                <a:prstDash val="solid"/>
                <a:headEnd type="none" w="med" len="med"/>
                <a:tailEnd type="none" w="med" len="med"/>
              </a:ln>
            </p:spPr>
            <p:txBody>
              <a:bodyPr wrap="none" anchor="ctr" anchorCtr="0"/>
              <a:p>
                <a:pPr algn="ctr"/>
                <a:r>
                  <a:rPr lang="en-US" altLang="zh-CN" sz="2000" b="0" dirty="0">
                    <a:latin typeface="Times New Roman" panose="02020603050405020304" pitchFamily="18" charset="0"/>
                  </a:rPr>
                  <a:t>6</a:t>
                </a:r>
                <a:endParaRPr lang="en-US" altLang="zh-CN" sz="2000" b="0" baseline="-25000" dirty="0">
                  <a:latin typeface="Times New Roman" panose="02020603050405020304" pitchFamily="18" charset="0"/>
                </a:endParaRPr>
              </a:p>
            </p:txBody>
          </p:sp>
          <p:sp>
            <p:nvSpPr>
              <p:cNvPr id="74807" name="Oval 16"/>
              <p:cNvSpPr/>
              <p:nvPr/>
            </p:nvSpPr>
            <p:spPr>
              <a:xfrm>
                <a:off x="2544" y="1776"/>
                <a:ext cx="192" cy="192"/>
              </a:xfrm>
              <a:prstGeom prst="ellipse">
                <a:avLst/>
              </a:prstGeom>
              <a:solidFill>
                <a:schemeClr val="accent1"/>
              </a:solidFill>
              <a:ln w="28575" cap="flat" cmpd="sng">
                <a:solidFill>
                  <a:schemeClr val="tx1"/>
                </a:solidFill>
                <a:prstDash val="solid"/>
                <a:headEnd type="none" w="med" len="med"/>
                <a:tailEnd type="none" w="med" len="med"/>
              </a:ln>
            </p:spPr>
            <p:txBody>
              <a:bodyPr wrap="none" anchor="ctr" anchorCtr="0"/>
              <a:p>
                <a:pPr algn="ctr"/>
                <a:r>
                  <a:rPr lang="en-US" altLang="zh-CN" sz="2000" b="0" dirty="0">
                    <a:latin typeface="Times New Roman" panose="02020603050405020304" pitchFamily="18" charset="0"/>
                  </a:rPr>
                  <a:t>4</a:t>
                </a:r>
                <a:endParaRPr lang="en-US" altLang="zh-CN" sz="2000" b="0" baseline="-25000" dirty="0">
                  <a:latin typeface="Times New Roman" panose="02020603050405020304" pitchFamily="18" charset="0"/>
                </a:endParaRPr>
              </a:p>
            </p:txBody>
          </p:sp>
          <p:sp>
            <p:nvSpPr>
              <p:cNvPr id="74808" name="Oval 17"/>
              <p:cNvSpPr/>
              <p:nvPr/>
            </p:nvSpPr>
            <p:spPr>
              <a:xfrm>
                <a:off x="2064" y="1344"/>
                <a:ext cx="192" cy="192"/>
              </a:xfrm>
              <a:prstGeom prst="ellipse">
                <a:avLst/>
              </a:prstGeom>
              <a:solidFill>
                <a:schemeClr val="accent1"/>
              </a:solidFill>
              <a:ln w="28575" cap="flat" cmpd="sng">
                <a:solidFill>
                  <a:schemeClr val="tx1"/>
                </a:solidFill>
                <a:prstDash val="solid"/>
                <a:headEnd type="none" w="med" len="med"/>
                <a:tailEnd type="none" w="med" len="med"/>
              </a:ln>
            </p:spPr>
            <p:txBody>
              <a:bodyPr wrap="none" anchor="ctr" anchorCtr="0"/>
              <a:p>
                <a:pPr algn="ctr"/>
                <a:r>
                  <a:rPr lang="en-US" altLang="zh-CN" sz="2000" b="0" dirty="0">
                    <a:latin typeface="Times New Roman" panose="02020603050405020304" pitchFamily="18" charset="0"/>
                  </a:rPr>
                  <a:t>5</a:t>
                </a:r>
                <a:endParaRPr lang="en-US" altLang="zh-CN" sz="2000" b="0" baseline="-25000" dirty="0">
                  <a:latin typeface="Times New Roman" panose="02020603050405020304" pitchFamily="18" charset="0"/>
                </a:endParaRPr>
              </a:p>
            </p:txBody>
          </p:sp>
          <p:sp>
            <p:nvSpPr>
              <p:cNvPr id="74809" name="Oval 18"/>
              <p:cNvSpPr/>
              <p:nvPr/>
            </p:nvSpPr>
            <p:spPr>
              <a:xfrm>
                <a:off x="3024" y="1344"/>
                <a:ext cx="192" cy="192"/>
              </a:xfrm>
              <a:prstGeom prst="ellipse">
                <a:avLst/>
              </a:prstGeom>
              <a:solidFill>
                <a:schemeClr val="accent1"/>
              </a:solidFill>
              <a:ln w="28575" cap="flat" cmpd="sng">
                <a:solidFill>
                  <a:schemeClr val="tx1"/>
                </a:solidFill>
                <a:prstDash val="solid"/>
                <a:headEnd type="none" w="med" len="med"/>
                <a:tailEnd type="none" w="med" len="med"/>
              </a:ln>
            </p:spPr>
            <p:txBody>
              <a:bodyPr wrap="none" anchor="ctr" anchorCtr="0"/>
              <a:p>
                <a:pPr algn="ctr"/>
                <a:r>
                  <a:rPr lang="en-US" altLang="zh-CN" sz="2000" b="0" dirty="0">
                    <a:latin typeface="Times New Roman" panose="02020603050405020304" pitchFamily="18" charset="0"/>
                  </a:rPr>
                  <a:t>3</a:t>
                </a:r>
                <a:endParaRPr lang="en-US" altLang="zh-CN" sz="2000" b="0" baseline="-25000" dirty="0">
                  <a:latin typeface="Times New Roman" panose="02020603050405020304" pitchFamily="18" charset="0"/>
                </a:endParaRPr>
              </a:p>
            </p:txBody>
          </p:sp>
          <p:sp>
            <p:nvSpPr>
              <p:cNvPr id="74810" name="Oval 19"/>
              <p:cNvSpPr/>
              <p:nvPr/>
            </p:nvSpPr>
            <p:spPr>
              <a:xfrm>
                <a:off x="1008" y="1344"/>
                <a:ext cx="192" cy="192"/>
              </a:xfrm>
              <a:prstGeom prst="ellipse">
                <a:avLst/>
              </a:prstGeom>
              <a:solidFill>
                <a:schemeClr val="accent1"/>
              </a:solidFill>
              <a:ln w="28575" cap="flat" cmpd="sng">
                <a:solidFill>
                  <a:schemeClr val="tx1"/>
                </a:solidFill>
                <a:prstDash val="solid"/>
                <a:headEnd type="none" w="med" len="med"/>
                <a:tailEnd type="none" w="med" len="med"/>
              </a:ln>
            </p:spPr>
            <p:txBody>
              <a:bodyPr wrap="none" anchor="ctr" anchorCtr="0"/>
              <a:p>
                <a:pPr algn="ctr"/>
                <a:r>
                  <a:rPr lang="en-US" altLang="zh-CN" sz="2000" b="0" dirty="0">
                    <a:latin typeface="Times New Roman" panose="02020603050405020304" pitchFamily="18" charset="0"/>
                  </a:rPr>
                  <a:t>7</a:t>
                </a:r>
                <a:endParaRPr lang="en-US" altLang="zh-CN" sz="2000" b="0" baseline="-25000" dirty="0">
                  <a:latin typeface="Times New Roman" panose="02020603050405020304" pitchFamily="18" charset="0"/>
                </a:endParaRPr>
              </a:p>
            </p:txBody>
          </p:sp>
        </p:grpSp>
        <p:sp>
          <p:nvSpPr>
            <p:cNvPr id="74792" name="Text Box 20"/>
            <p:cNvSpPr txBox="1"/>
            <p:nvPr/>
          </p:nvSpPr>
          <p:spPr>
            <a:xfrm>
              <a:off x="2016" y="751"/>
              <a:ext cx="276" cy="250"/>
            </a:xfrm>
            <a:prstGeom prst="rect">
              <a:avLst/>
            </a:prstGeom>
            <a:noFill/>
            <a:ln w="28575">
              <a:noFill/>
            </a:ln>
          </p:spPr>
          <p:txBody>
            <a:bodyPr wrap="none">
              <a:spAutoFit/>
            </a:bodyPr>
            <a:p>
              <a:r>
                <a:rPr lang="en-US" altLang="zh-CN" sz="2000" b="0" dirty="0">
                  <a:latin typeface="Times New Roman" panose="02020603050405020304" pitchFamily="18" charset="0"/>
                </a:rPr>
                <a:t>18</a:t>
              </a:r>
              <a:endParaRPr lang="en-US" altLang="zh-CN" sz="2000" b="0" dirty="0">
                <a:latin typeface="Times New Roman" panose="02020603050405020304" pitchFamily="18" charset="0"/>
              </a:endParaRPr>
            </a:p>
          </p:txBody>
        </p:sp>
        <p:sp>
          <p:nvSpPr>
            <p:cNvPr id="74793" name="Text Box 21"/>
            <p:cNvSpPr txBox="1"/>
            <p:nvPr/>
          </p:nvSpPr>
          <p:spPr>
            <a:xfrm>
              <a:off x="2064" y="1872"/>
              <a:ext cx="276" cy="250"/>
            </a:xfrm>
            <a:prstGeom prst="rect">
              <a:avLst/>
            </a:prstGeom>
            <a:noFill/>
            <a:ln w="28575">
              <a:noFill/>
            </a:ln>
          </p:spPr>
          <p:txBody>
            <a:bodyPr wrap="none">
              <a:spAutoFit/>
            </a:bodyPr>
            <a:p>
              <a:r>
                <a:rPr lang="en-US" altLang="zh-CN" sz="2000" b="0" dirty="0">
                  <a:latin typeface="Times New Roman" panose="02020603050405020304" pitchFamily="18" charset="0"/>
                </a:rPr>
                <a:t>20</a:t>
              </a:r>
              <a:endParaRPr lang="en-US" altLang="zh-CN" sz="2000" b="0" dirty="0">
                <a:latin typeface="Times New Roman" panose="02020603050405020304" pitchFamily="18" charset="0"/>
              </a:endParaRPr>
            </a:p>
          </p:txBody>
        </p:sp>
        <p:sp>
          <p:nvSpPr>
            <p:cNvPr id="74794" name="Text Box 22"/>
            <p:cNvSpPr txBox="1"/>
            <p:nvPr/>
          </p:nvSpPr>
          <p:spPr>
            <a:xfrm>
              <a:off x="1824" y="1056"/>
              <a:ext cx="276" cy="250"/>
            </a:xfrm>
            <a:prstGeom prst="rect">
              <a:avLst/>
            </a:prstGeom>
            <a:noFill/>
            <a:ln w="28575">
              <a:noFill/>
            </a:ln>
          </p:spPr>
          <p:txBody>
            <a:bodyPr wrap="none">
              <a:spAutoFit/>
            </a:bodyPr>
            <a:p>
              <a:r>
                <a:rPr lang="en-US" altLang="zh-CN" sz="2000" b="0" dirty="0">
                  <a:latin typeface="Times New Roman" panose="02020603050405020304" pitchFamily="18" charset="0"/>
                </a:rPr>
                <a:t>23</a:t>
              </a:r>
              <a:endParaRPr lang="en-US" altLang="zh-CN" sz="2000" b="0" dirty="0">
                <a:latin typeface="Times New Roman" panose="02020603050405020304" pitchFamily="18" charset="0"/>
              </a:endParaRPr>
            </a:p>
          </p:txBody>
        </p:sp>
        <p:sp>
          <p:nvSpPr>
            <p:cNvPr id="74795" name="Text Box 23"/>
            <p:cNvSpPr txBox="1"/>
            <p:nvPr/>
          </p:nvSpPr>
          <p:spPr>
            <a:xfrm>
              <a:off x="2256" y="1056"/>
              <a:ext cx="276" cy="250"/>
            </a:xfrm>
            <a:prstGeom prst="rect">
              <a:avLst/>
            </a:prstGeom>
            <a:noFill/>
            <a:ln w="28575">
              <a:noFill/>
            </a:ln>
          </p:spPr>
          <p:txBody>
            <a:bodyPr wrap="none">
              <a:spAutoFit/>
            </a:bodyPr>
            <a:p>
              <a:r>
                <a:rPr lang="en-US" altLang="zh-CN" sz="2000" b="0" dirty="0">
                  <a:latin typeface="Times New Roman" panose="02020603050405020304" pitchFamily="18" charset="0"/>
                </a:rPr>
                <a:t>12</a:t>
              </a:r>
              <a:endParaRPr lang="en-US" altLang="zh-CN" sz="2000" b="0" dirty="0">
                <a:latin typeface="Times New Roman" panose="02020603050405020304" pitchFamily="18" charset="0"/>
              </a:endParaRPr>
            </a:p>
          </p:txBody>
        </p:sp>
        <p:sp>
          <p:nvSpPr>
            <p:cNvPr id="74796" name="Text Box 24"/>
            <p:cNvSpPr txBox="1"/>
            <p:nvPr/>
          </p:nvSpPr>
          <p:spPr>
            <a:xfrm>
              <a:off x="1728" y="1488"/>
              <a:ext cx="276" cy="250"/>
            </a:xfrm>
            <a:prstGeom prst="rect">
              <a:avLst/>
            </a:prstGeom>
            <a:noFill/>
            <a:ln w="28575">
              <a:noFill/>
            </a:ln>
          </p:spPr>
          <p:txBody>
            <a:bodyPr wrap="none">
              <a:spAutoFit/>
            </a:bodyPr>
            <a:p>
              <a:r>
                <a:rPr lang="en-US" altLang="zh-CN" sz="2000" b="0" dirty="0">
                  <a:latin typeface="Times New Roman" panose="02020603050405020304" pitchFamily="18" charset="0"/>
                </a:rPr>
                <a:t>25</a:t>
              </a:r>
              <a:endParaRPr lang="en-US" altLang="zh-CN" sz="2000" b="0" dirty="0">
                <a:latin typeface="Times New Roman" panose="02020603050405020304" pitchFamily="18" charset="0"/>
              </a:endParaRPr>
            </a:p>
          </p:txBody>
        </p:sp>
        <p:sp>
          <p:nvSpPr>
            <p:cNvPr id="74797" name="Text Box 25"/>
            <p:cNvSpPr txBox="1"/>
            <p:nvPr/>
          </p:nvSpPr>
          <p:spPr>
            <a:xfrm>
              <a:off x="2268" y="1488"/>
              <a:ext cx="276" cy="250"/>
            </a:xfrm>
            <a:prstGeom prst="rect">
              <a:avLst/>
            </a:prstGeom>
            <a:noFill/>
            <a:ln w="28575">
              <a:noFill/>
            </a:ln>
          </p:spPr>
          <p:txBody>
            <a:bodyPr wrap="none">
              <a:spAutoFit/>
            </a:bodyPr>
            <a:p>
              <a:r>
                <a:rPr lang="en-US" altLang="zh-CN" sz="2000" b="0" dirty="0">
                  <a:latin typeface="Times New Roman" panose="02020603050405020304" pitchFamily="18" charset="0"/>
                </a:rPr>
                <a:t>15</a:t>
              </a:r>
              <a:endParaRPr lang="en-US" altLang="zh-CN" sz="2000" b="0" dirty="0">
                <a:latin typeface="Times New Roman" panose="02020603050405020304" pitchFamily="18" charset="0"/>
              </a:endParaRPr>
            </a:p>
          </p:txBody>
        </p:sp>
        <p:sp>
          <p:nvSpPr>
            <p:cNvPr id="74798" name="Text Box 26"/>
            <p:cNvSpPr txBox="1"/>
            <p:nvPr/>
          </p:nvSpPr>
          <p:spPr>
            <a:xfrm>
              <a:off x="2496" y="1296"/>
              <a:ext cx="196" cy="250"/>
            </a:xfrm>
            <a:prstGeom prst="rect">
              <a:avLst/>
            </a:prstGeom>
            <a:noFill/>
            <a:ln w="28575">
              <a:noFill/>
            </a:ln>
          </p:spPr>
          <p:txBody>
            <a:bodyPr wrap="none">
              <a:spAutoFit/>
            </a:bodyPr>
            <a:p>
              <a:r>
                <a:rPr lang="en-US" altLang="zh-CN" sz="2000" b="0" dirty="0">
                  <a:latin typeface="Times New Roman" panose="02020603050405020304" pitchFamily="18" charset="0"/>
                </a:rPr>
                <a:t>8</a:t>
              </a:r>
              <a:endParaRPr lang="en-US" altLang="zh-CN" sz="2000" b="0" dirty="0">
                <a:latin typeface="Times New Roman" panose="02020603050405020304" pitchFamily="18" charset="0"/>
              </a:endParaRPr>
            </a:p>
          </p:txBody>
        </p:sp>
        <p:sp>
          <p:nvSpPr>
            <p:cNvPr id="74799" name="Text Box 27"/>
            <p:cNvSpPr txBox="1"/>
            <p:nvPr/>
          </p:nvSpPr>
          <p:spPr>
            <a:xfrm>
              <a:off x="2784" y="1056"/>
              <a:ext cx="196" cy="250"/>
            </a:xfrm>
            <a:prstGeom prst="rect">
              <a:avLst/>
            </a:prstGeom>
            <a:noFill/>
            <a:ln w="28575">
              <a:noFill/>
            </a:ln>
          </p:spPr>
          <p:txBody>
            <a:bodyPr wrap="none">
              <a:spAutoFit/>
            </a:bodyPr>
            <a:p>
              <a:r>
                <a:rPr lang="en-US" altLang="zh-CN" sz="2000" b="0" dirty="0">
                  <a:latin typeface="Times New Roman" panose="02020603050405020304" pitchFamily="18" charset="0"/>
                </a:rPr>
                <a:t>5</a:t>
              </a:r>
              <a:endParaRPr lang="en-US" altLang="zh-CN" sz="2000" b="0" dirty="0">
                <a:latin typeface="Times New Roman" panose="02020603050405020304" pitchFamily="18" charset="0"/>
              </a:endParaRPr>
            </a:p>
          </p:txBody>
        </p:sp>
        <p:sp>
          <p:nvSpPr>
            <p:cNvPr id="74800" name="Text Box 28"/>
            <p:cNvSpPr txBox="1"/>
            <p:nvPr/>
          </p:nvSpPr>
          <p:spPr>
            <a:xfrm>
              <a:off x="2832" y="1584"/>
              <a:ext cx="276" cy="250"/>
            </a:xfrm>
            <a:prstGeom prst="rect">
              <a:avLst/>
            </a:prstGeom>
            <a:noFill/>
            <a:ln w="28575">
              <a:noFill/>
            </a:ln>
          </p:spPr>
          <p:txBody>
            <a:bodyPr wrap="none">
              <a:spAutoFit/>
            </a:bodyPr>
            <a:p>
              <a:r>
                <a:rPr lang="en-US" altLang="zh-CN" sz="2000" b="0" dirty="0">
                  <a:latin typeface="Times New Roman" panose="02020603050405020304" pitchFamily="18" charset="0"/>
                </a:rPr>
                <a:t>10</a:t>
              </a:r>
              <a:endParaRPr lang="en-US" altLang="zh-CN" sz="2000" b="0" dirty="0">
                <a:latin typeface="Times New Roman" panose="02020603050405020304" pitchFamily="18" charset="0"/>
              </a:endParaRPr>
            </a:p>
          </p:txBody>
        </p:sp>
        <p:sp>
          <p:nvSpPr>
            <p:cNvPr id="74801" name="Text Box 29"/>
            <p:cNvSpPr txBox="1"/>
            <p:nvPr/>
          </p:nvSpPr>
          <p:spPr>
            <a:xfrm>
              <a:off x="1200" y="960"/>
              <a:ext cx="196" cy="250"/>
            </a:xfrm>
            <a:prstGeom prst="rect">
              <a:avLst/>
            </a:prstGeom>
            <a:noFill/>
            <a:ln w="28575">
              <a:noFill/>
            </a:ln>
          </p:spPr>
          <p:txBody>
            <a:bodyPr wrap="none">
              <a:spAutoFit/>
            </a:bodyPr>
            <a:p>
              <a:r>
                <a:rPr lang="en-US" altLang="zh-CN" sz="2000" b="0" dirty="0">
                  <a:latin typeface="Times New Roman" panose="02020603050405020304" pitchFamily="18" charset="0"/>
                </a:rPr>
                <a:t>6</a:t>
              </a:r>
              <a:endParaRPr lang="en-US" altLang="zh-CN" sz="2000" b="0" dirty="0">
                <a:latin typeface="Times New Roman" panose="02020603050405020304" pitchFamily="18" charset="0"/>
              </a:endParaRPr>
            </a:p>
          </p:txBody>
        </p:sp>
        <p:sp>
          <p:nvSpPr>
            <p:cNvPr id="74802" name="Text Box 30"/>
            <p:cNvSpPr txBox="1"/>
            <p:nvPr/>
          </p:nvSpPr>
          <p:spPr>
            <a:xfrm>
              <a:off x="1200" y="1632"/>
              <a:ext cx="196" cy="250"/>
            </a:xfrm>
            <a:prstGeom prst="rect">
              <a:avLst/>
            </a:prstGeom>
            <a:noFill/>
            <a:ln w="28575">
              <a:noFill/>
            </a:ln>
          </p:spPr>
          <p:txBody>
            <a:bodyPr wrap="none">
              <a:spAutoFit/>
            </a:bodyPr>
            <a:p>
              <a:r>
                <a:rPr lang="en-US" altLang="zh-CN" sz="2000" b="0" dirty="0">
                  <a:latin typeface="Times New Roman" panose="02020603050405020304" pitchFamily="18" charset="0"/>
                </a:rPr>
                <a:t>7</a:t>
              </a:r>
              <a:endParaRPr lang="en-US" altLang="zh-CN" sz="2000" b="0" dirty="0">
                <a:latin typeface="Times New Roman" panose="02020603050405020304" pitchFamily="18" charset="0"/>
              </a:endParaRPr>
            </a:p>
          </p:txBody>
        </p:sp>
        <p:sp>
          <p:nvSpPr>
            <p:cNvPr id="74803" name="Text Box 31"/>
            <p:cNvSpPr txBox="1"/>
            <p:nvPr/>
          </p:nvSpPr>
          <p:spPr>
            <a:xfrm>
              <a:off x="1440" y="1296"/>
              <a:ext cx="196" cy="250"/>
            </a:xfrm>
            <a:prstGeom prst="rect">
              <a:avLst/>
            </a:prstGeom>
            <a:noFill/>
            <a:ln w="28575">
              <a:noFill/>
            </a:ln>
          </p:spPr>
          <p:txBody>
            <a:bodyPr wrap="none">
              <a:spAutoFit/>
            </a:bodyPr>
            <a:p>
              <a:r>
                <a:rPr lang="en-US" altLang="zh-CN" sz="2000" b="0" dirty="0">
                  <a:latin typeface="Times New Roman" panose="02020603050405020304" pitchFamily="18" charset="0"/>
                </a:rPr>
                <a:t>4</a:t>
              </a:r>
              <a:endParaRPr lang="en-US" altLang="zh-CN" sz="2000" b="0" dirty="0">
                <a:latin typeface="Times New Roman" panose="02020603050405020304" pitchFamily="18" charset="0"/>
              </a:endParaRPr>
            </a:p>
          </p:txBody>
        </p:sp>
      </p:grpSp>
      <p:grpSp>
        <p:nvGrpSpPr>
          <p:cNvPr id="79926" name="Group 54"/>
          <p:cNvGrpSpPr/>
          <p:nvPr/>
        </p:nvGrpSpPr>
        <p:grpSpPr>
          <a:xfrm>
            <a:off x="5110163" y="4268788"/>
            <a:ext cx="3505200" cy="1931987"/>
            <a:chOff x="2688" y="2448"/>
            <a:chExt cx="2208" cy="1217"/>
          </a:xfrm>
        </p:grpSpPr>
        <p:sp>
          <p:nvSpPr>
            <p:cNvPr id="74760" name="Line 32"/>
            <p:cNvSpPr/>
            <p:nvPr/>
          </p:nvSpPr>
          <p:spPr>
            <a:xfrm>
              <a:off x="3408" y="2657"/>
              <a:ext cx="816" cy="0"/>
            </a:xfrm>
            <a:prstGeom prst="line">
              <a:avLst/>
            </a:prstGeom>
            <a:ln w="28575" cap="flat" cmpd="sng">
              <a:solidFill>
                <a:schemeClr val="tx1"/>
              </a:solidFill>
              <a:prstDash val="solid"/>
              <a:headEnd type="none" w="med" len="med"/>
              <a:tailEnd type="none" w="med" len="med"/>
            </a:ln>
          </p:spPr>
        </p:sp>
        <p:sp>
          <p:nvSpPr>
            <p:cNvPr id="74761" name="Line 33"/>
            <p:cNvSpPr/>
            <p:nvPr/>
          </p:nvSpPr>
          <p:spPr>
            <a:xfrm flipH="1">
              <a:off x="2832" y="2705"/>
              <a:ext cx="384" cy="336"/>
            </a:xfrm>
            <a:prstGeom prst="line">
              <a:avLst/>
            </a:prstGeom>
            <a:ln w="28575" cap="flat" cmpd="sng">
              <a:solidFill>
                <a:schemeClr val="tx1"/>
              </a:solidFill>
              <a:prstDash val="solid"/>
              <a:headEnd type="none" w="med" len="med"/>
              <a:tailEnd type="none" w="med" len="med"/>
            </a:ln>
          </p:spPr>
        </p:sp>
        <p:sp>
          <p:nvSpPr>
            <p:cNvPr id="74762" name="Line 34"/>
            <p:cNvSpPr/>
            <p:nvPr/>
          </p:nvSpPr>
          <p:spPr>
            <a:xfrm>
              <a:off x="3312" y="2753"/>
              <a:ext cx="0" cy="720"/>
            </a:xfrm>
            <a:prstGeom prst="line">
              <a:avLst/>
            </a:prstGeom>
            <a:ln w="28575" cap="flat" cmpd="sng">
              <a:solidFill>
                <a:schemeClr val="tx1"/>
              </a:solidFill>
              <a:prstDash val="solid"/>
              <a:headEnd type="none" w="med" len="med"/>
              <a:tailEnd type="none" w="med" len="med"/>
            </a:ln>
          </p:spPr>
        </p:sp>
        <p:sp>
          <p:nvSpPr>
            <p:cNvPr id="74763" name="Line 35"/>
            <p:cNvSpPr/>
            <p:nvPr/>
          </p:nvSpPr>
          <p:spPr>
            <a:xfrm>
              <a:off x="4368" y="2705"/>
              <a:ext cx="384" cy="384"/>
            </a:xfrm>
            <a:prstGeom prst="line">
              <a:avLst/>
            </a:prstGeom>
            <a:ln w="28575" cap="flat" cmpd="sng">
              <a:solidFill>
                <a:schemeClr val="tx1"/>
              </a:solidFill>
              <a:prstDash val="solid"/>
              <a:headEnd type="none" w="med" len="med"/>
              <a:tailEnd type="none" w="med" len="med"/>
            </a:ln>
          </p:spPr>
        </p:sp>
        <p:sp>
          <p:nvSpPr>
            <p:cNvPr id="74764" name="Line 36"/>
            <p:cNvSpPr/>
            <p:nvPr/>
          </p:nvSpPr>
          <p:spPr>
            <a:xfrm>
              <a:off x="4320" y="2753"/>
              <a:ext cx="0" cy="720"/>
            </a:xfrm>
            <a:prstGeom prst="line">
              <a:avLst/>
            </a:prstGeom>
            <a:ln w="28575" cap="flat" cmpd="sng">
              <a:solidFill>
                <a:schemeClr val="tx1"/>
              </a:solidFill>
              <a:prstDash val="solid"/>
              <a:headEnd type="none" w="med" len="med"/>
              <a:tailEnd type="none" w="med" len="med"/>
            </a:ln>
          </p:spPr>
        </p:sp>
        <p:grpSp>
          <p:nvGrpSpPr>
            <p:cNvPr id="74765" name="Group 37"/>
            <p:cNvGrpSpPr/>
            <p:nvPr/>
          </p:nvGrpSpPr>
          <p:grpSpPr>
            <a:xfrm>
              <a:off x="2688" y="2561"/>
              <a:ext cx="2208" cy="1104"/>
              <a:chOff x="1008" y="864"/>
              <a:chExt cx="2208" cy="1104"/>
            </a:xfrm>
          </p:grpSpPr>
          <p:sp>
            <p:nvSpPr>
              <p:cNvPr id="74774" name="Oval 38"/>
              <p:cNvSpPr/>
              <p:nvPr/>
            </p:nvSpPr>
            <p:spPr>
              <a:xfrm>
                <a:off x="1536" y="864"/>
                <a:ext cx="192" cy="192"/>
              </a:xfrm>
              <a:prstGeom prst="ellipse">
                <a:avLst/>
              </a:prstGeom>
              <a:solidFill>
                <a:schemeClr val="accent1"/>
              </a:solidFill>
              <a:ln w="28575" cap="flat" cmpd="sng">
                <a:solidFill>
                  <a:schemeClr val="tx1"/>
                </a:solidFill>
                <a:prstDash val="solid"/>
                <a:headEnd type="none" w="med" len="med"/>
                <a:tailEnd type="none" w="med" len="med"/>
              </a:ln>
            </p:spPr>
            <p:txBody>
              <a:bodyPr wrap="none" anchor="ctr" anchorCtr="0"/>
              <a:p>
                <a:pPr algn="ctr"/>
                <a:r>
                  <a:rPr lang="en-US" altLang="zh-CN" sz="2000" b="0" dirty="0">
                    <a:latin typeface="Times New Roman" panose="02020603050405020304" pitchFamily="18" charset="0"/>
                  </a:rPr>
                  <a:t>1</a:t>
                </a:r>
                <a:endParaRPr lang="en-US" altLang="zh-CN" sz="2000" b="0" baseline="-25000" dirty="0">
                  <a:latin typeface="Times New Roman" panose="02020603050405020304" pitchFamily="18" charset="0"/>
                </a:endParaRPr>
              </a:p>
            </p:txBody>
          </p:sp>
          <p:sp>
            <p:nvSpPr>
              <p:cNvPr id="74775" name="Oval 39"/>
              <p:cNvSpPr/>
              <p:nvPr/>
            </p:nvSpPr>
            <p:spPr>
              <a:xfrm>
                <a:off x="2544" y="864"/>
                <a:ext cx="192" cy="192"/>
              </a:xfrm>
              <a:prstGeom prst="ellipse">
                <a:avLst/>
              </a:prstGeom>
              <a:solidFill>
                <a:schemeClr val="accent1"/>
              </a:solidFill>
              <a:ln w="28575" cap="flat" cmpd="sng">
                <a:solidFill>
                  <a:schemeClr val="tx1"/>
                </a:solidFill>
                <a:prstDash val="solid"/>
                <a:headEnd type="none" w="med" len="med"/>
                <a:tailEnd type="none" w="med" len="med"/>
              </a:ln>
            </p:spPr>
            <p:txBody>
              <a:bodyPr wrap="none" anchor="ctr" anchorCtr="0"/>
              <a:p>
                <a:pPr algn="ctr"/>
                <a:r>
                  <a:rPr lang="en-US" altLang="zh-CN" sz="2000" b="0" dirty="0">
                    <a:latin typeface="Times New Roman" panose="02020603050405020304" pitchFamily="18" charset="0"/>
                  </a:rPr>
                  <a:t>2</a:t>
                </a:r>
                <a:endParaRPr lang="en-US" altLang="zh-CN" sz="2000" b="0" baseline="-25000" dirty="0">
                  <a:latin typeface="Times New Roman" panose="02020603050405020304" pitchFamily="18" charset="0"/>
                </a:endParaRPr>
              </a:p>
            </p:txBody>
          </p:sp>
          <p:sp>
            <p:nvSpPr>
              <p:cNvPr id="74776" name="Oval 40"/>
              <p:cNvSpPr/>
              <p:nvPr/>
            </p:nvSpPr>
            <p:spPr>
              <a:xfrm>
                <a:off x="1536" y="1776"/>
                <a:ext cx="192" cy="192"/>
              </a:xfrm>
              <a:prstGeom prst="ellipse">
                <a:avLst/>
              </a:prstGeom>
              <a:solidFill>
                <a:schemeClr val="accent1"/>
              </a:solidFill>
              <a:ln w="28575" cap="flat" cmpd="sng">
                <a:solidFill>
                  <a:schemeClr val="tx1"/>
                </a:solidFill>
                <a:prstDash val="solid"/>
                <a:headEnd type="none" w="med" len="med"/>
                <a:tailEnd type="none" w="med" len="med"/>
              </a:ln>
            </p:spPr>
            <p:txBody>
              <a:bodyPr wrap="none" anchor="ctr" anchorCtr="0"/>
              <a:p>
                <a:pPr algn="ctr"/>
                <a:r>
                  <a:rPr lang="en-US" altLang="zh-CN" sz="2000" b="0" dirty="0">
                    <a:latin typeface="Times New Roman" panose="02020603050405020304" pitchFamily="18" charset="0"/>
                  </a:rPr>
                  <a:t>6</a:t>
                </a:r>
                <a:endParaRPr lang="en-US" altLang="zh-CN" sz="2000" b="0" baseline="-25000" dirty="0">
                  <a:latin typeface="Times New Roman" panose="02020603050405020304" pitchFamily="18" charset="0"/>
                </a:endParaRPr>
              </a:p>
            </p:txBody>
          </p:sp>
          <p:sp>
            <p:nvSpPr>
              <p:cNvPr id="74777" name="Oval 41"/>
              <p:cNvSpPr/>
              <p:nvPr/>
            </p:nvSpPr>
            <p:spPr>
              <a:xfrm>
                <a:off x="2544" y="1776"/>
                <a:ext cx="192" cy="192"/>
              </a:xfrm>
              <a:prstGeom prst="ellipse">
                <a:avLst/>
              </a:prstGeom>
              <a:solidFill>
                <a:schemeClr val="accent1"/>
              </a:solidFill>
              <a:ln w="28575" cap="flat" cmpd="sng">
                <a:solidFill>
                  <a:schemeClr val="tx1"/>
                </a:solidFill>
                <a:prstDash val="solid"/>
                <a:headEnd type="none" w="med" len="med"/>
                <a:tailEnd type="none" w="med" len="med"/>
              </a:ln>
            </p:spPr>
            <p:txBody>
              <a:bodyPr wrap="none" anchor="ctr" anchorCtr="0"/>
              <a:p>
                <a:pPr algn="ctr"/>
                <a:r>
                  <a:rPr lang="en-US" altLang="zh-CN" sz="2000" b="0" dirty="0">
                    <a:latin typeface="Times New Roman" panose="02020603050405020304" pitchFamily="18" charset="0"/>
                  </a:rPr>
                  <a:t>4</a:t>
                </a:r>
                <a:endParaRPr lang="en-US" altLang="zh-CN" sz="2000" b="0" baseline="-25000" dirty="0">
                  <a:latin typeface="Times New Roman" panose="02020603050405020304" pitchFamily="18" charset="0"/>
                </a:endParaRPr>
              </a:p>
            </p:txBody>
          </p:sp>
          <p:sp>
            <p:nvSpPr>
              <p:cNvPr id="74778" name="Oval 42"/>
              <p:cNvSpPr/>
              <p:nvPr/>
            </p:nvSpPr>
            <p:spPr>
              <a:xfrm>
                <a:off x="2064" y="1344"/>
                <a:ext cx="192" cy="192"/>
              </a:xfrm>
              <a:prstGeom prst="ellipse">
                <a:avLst/>
              </a:prstGeom>
              <a:solidFill>
                <a:schemeClr val="accent1"/>
              </a:solidFill>
              <a:ln w="28575" cap="flat" cmpd="sng">
                <a:solidFill>
                  <a:schemeClr val="tx1"/>
                </a:solidFill>
                <a:prstDash val="solid"/>
                <a:headEnd type="none" w="med" len="med"/>
                <a:tailEnd type="none" w="med" len="med"/>
              </a:ln>
            </p:spPr>
            <p:txBody>
              <a:bodyPr wrap="none" anchor="ctr" anchorCtr="0"/>
              <a:p>
                <a:pPr algn="ctr"/>
                <a:r>
                  <a:rPr lang="en-US" altLang="zh-CN" sz="2000" b="0" dirty="0">
                    <a:latin typeface="Times New Roman" panose="02020603050405020304" pitchFamily="18" charset="0"/>
                  </a:rPr>
                  <a:t>5</a:t>
                </a:r>
                <a:endParaRPr lang="en-US" altLang="zh-CN" sz="2000" b="0" baseline="-25000" dirty="0">
                  <a:latin typeface="Times New Roman" panose="02020603050405020304" pitchFamily="18" charset="0"/>
                </a:endParaRPr>
              </a:p>
            </p:txBody>
          </p:sp>
          <p:sp>
            <p:nvSpPr>
              <p:cNvPr id="74779" name="Oval 43"/>
              <p:cNvSpPr/>
              <p:nvPr/>
            </p:nvSpPr>
            <p:spPr>
              <a:xfrm>
                <a:off x="3024" y="1344"/>
                <a:ext cx="192" cy="192"/>
              </a:xfrm>
              <a:prstGeom prst="ellipse">
                <a:avLst/>
              </a:prstGeom>
              <a:solidFill>
                <a:schemeClr val="accent1"/>
              </a:solidFill>
              <a:ln w="28575" cap="flat" cmpd="sng">
                <a:solidFill>
                  <a:schemeClr val="tx1"/>
                </a:solidFill>
                <a:prstDash val="solid"/>
                <a:headEnd type="none" w="med" len="med"/>
                <a:tailEnd type="none" w="med" len="med"/>
              </a:ln>
            </p:spPr>
            <p:txBody>
              <a:bodyPr wrap="none" anchor="ctr" anchorCtr="0"/>
              <a:p>
                <a:pPr algn="ctr"/>
                <a:r>
                  <a:rPr lang="en-US" altLang="zh-CN" sz="2000" b="0" dirty="0">
                    <a:latin typeface="Times New Roman" panose="02020603050405020304" pitchFamily="18" charset="0"/>
                  </a:rPr>
                  <a:t>3</a:t>
                </a:r>
                <a:endParaRPr lang="en-US" altLang="zh-CN" sz="2000" b="0" baseline="-25000" dirty="0">
                  <a:latin typeface="Times New Roman" panose="02020603050405020304" pitchFamily="18" charset="0"/>
                </a:endParaRPr>
              </a:p>
            </p:txBody>
          </p:sp>
          <p:sp>
            <p:nvSpPr>
              <p:cNvPr id="74780" name="Oval 44"/>
              <p:cNvSpPr/>
              <p:nvPr/>
            </p:nvSpPr>
            <p:spPr>
              <a:xfrm>
                <a:off x="1008" y="1344"/>
                <a:ext cx="192" cy="192"/>
              </a:xfrm>
              <a:prstGeom prst="ellipse">
                <a:avLst/>
              </a:prstGeom>
              <a:solidFill>
                <a:schemeClr val="accent1"/>
              </a:solidFill>
              <a:ln w="28575" cap="flat" cmpd="sng">
                <a:solidFill>
                  <a:schemeClr val="tx1"/>
                </a:solidFill>
                <a:prstDash val="solid"/>
                <a:headEnd type="none" w="med" len="med"/>
                <a:tailEnd type="none" w="med" len="med"/>
              </a:ln>
            </p:spPr>
            <p:txBody>
              <a:bodyPr wrap="none" anchor="ctr" anchorCtr="0"/>
              <a:p>
                <a:pPr algn="ctr"/>
                <a:r>
                  <a:rPr lang="en-US" altLang="zh-CN" sz="2000" b="0" dirty="0">
                    <a:latin typeface="Times New Roman" panose="02020603050405020304" pitchFamily="18" charset="0"/>
                  </a:rPr>
                  <a:t>7</a:t>
                </a:r>
                <a:endParaRPr lang="en-US" altLang="zh-CN" sz="2000" b="0" baseline="-25000" dirty="0">
                  <a:latin typeface="Times New Roman" panose="02020603050405020304" pitchFamily="18" charset="0"/>
                </a:endParaRPr>
              </a:p>
            </p:txBody>
          </p:sp>
        </p:grpSp>
        <p:sp>
          <p:nvSpPr>
            <p:cNvPr id="74766" name="Text Box 45"/>
            <p:cNvSpPr txBox="1"/>
            <p:nvPr/>
          </p:nvSpPr>
          <p:spPr>
            <a:xfrm>
              <a:off x="3696" y="2448"/>
              <a:ext cx="276" cy="250"/>
            </a:xfrm>
            <a:prstGeom prst="rect">
              <a:avLst/>
            </a:prstGeom>
            <a:noFill/>
            <a:ln w="28575">
              <a:noFill/>
            </a:ln>
          </p:spPr>
          <p:txBody>
            <a:bodyPr wrap="none">
              <a:spAutoFit/>
            </a:bodyPr>
            <a:p>
              <a:r>
                <a:rPr lang="en-US" altLang="zh-CN" sz="2000" b="0" dirty="0">
                  <a:latin typeface="Times New Roman" panose="02020603050405020304" pitchFamily="18" charset="0"/>
                </a:rPr>
                <a:t>18</a:t>
              </a:r>
              <a:endParaRPr lang="en-US" altLang="zh-CN" sz="2000" b="0" dirty="0">
                <a:latin typeface="Times New Roman" panose="02020603050405020304" pitchFamily="18" charset="0"/>
              </a:endParaRPr>
            </a:p>
          </p:txBody>
        </p:sp>
        <p:sp>
          <p:nvSpPr>
            <p:cNvPr id="74767" name="Text Box 46"/>
            <p:cNvSpPr txBox="1"/>
            <p:nvPr/>
          </p:nvSpPr>
          <p:spPr>
            <a:xfrm>
              <a:off x="3936" y="2753"/>
              <a:ext cx="276" cy="250"/>
            </a:xfrm>
            <a:prstGeom prst="rect">
              <a:avLst/>
            </a:prstGeom>
            <a:noFill/>
            <a:ln w="28575">
              <a:noFill/>
            </a:ln>
          </p:spPr>
          <p:txBody>
            <a:bodyPr wrap="none">
              <a:spAutoFit/>
            </a:bodyPr>
            <a:p>
              <a:r>
                <a:rPr lang="en-US" altLang="zh-CN" sz="2000" b="0" dirty="0">
                  <a:latin typeface="Times New Roman" panose="02020603050405020304" pitchFamily="18" charset="0"/>
                </a:rPr>
                <a:t>12</a:t>
              </a:r>
              <a:endParaRPr lang="en-US" altLang="zh-CN" sz="2000" b="0" dirty="0">
                <a:latin typeface="Times New Roman" panose="02020603050405020304" pitchFamily="18" charset="0"/>
              </a:endParaRPr>
            </a:p>
          </p:txBody>
        </p:sp>
        <p:sp>
          <p:nvSpPr>
            <p:cNvPr id="74768" name="Text Box 47"/>
            <p:cNvSpPr txBox="1"/>
            <p:nvPr/>
          </p:nvSpPr>
          <p:spPr>
            <a:xfrm>
              <a:off x="3948" y="3185"/>
              <a:ext cx="276" cy="250"/>
            </a:xfrm>
            <a:prstGeom prst="rect">
              <a:avLst/>
            </a:prstGeom>
            <a:noFill/>
            <a:ln w="28575">
              <a:noFill/>
            </a:ln>
          </p:spPr>
          <p:txBody>
            <a:bodyPr wrap="none">
              <a:spAutoFit/>
            </a:bodyPr>
            <a:p>
              <a:r>
                <a:rPr lang="en-US" altLang="zh-CN" sz="2000" b="0" dirty="0">
                  <a:latin typeface="Times New Roman" panose="02020603050405020304" pitchFamily="18" charset="0"/>
                </a:rPr>
                <a:t>15</a:t>
              </a:r>
              <a:endParaRPr lang="en-US" altLang="zh-CN" sz="2000" b="0" dirty="0">
                <a:latin typeface="Times New Roman" panose="02020603050405020304" pitchFamily="18" charset="0"/>
              </a:endParaRPr>
            </a:p>
          </p:txBody>
        </p:sp>
        <p:sp>
          <p:nvSpPr>
            <p:cNvPr id="74769" name="Text Box 48"/>
            <p:cNvSpPr txBox="1"/>
            <p:nvPr/>
          </p:nvSpPr>
          <p:spPr>
            <a:xfrm>
              <a:off x="4176" y="2993"/>
              <a:ext cx="196" cy="250"/>
            </a:xfrm>
            <a:prstGeom prst="rect">
              <a:avLst/>
            </a:prstGeom>
            <a:noFill/>
            <a:ln w="28575">
              <a:noFill/>
            </a:ln>
          </p:spPr>
          <p:txBody>
            <a:bodyPr wrap="none">
              <a:spAutoFit/>
            </a:bodyPr>
            <a:p>
              <a:r>
                <a:rPr lang="en-US" altLang="zh-CN" sz="2000" b="0" dirty="0">
                  <a:latin typeface="Times New Roman" panose="02020603050405020304" pitchFamily="18" charset="0"/>
                </a:rPr>
                <a:t>8</a:t>
              </a:r>
              <a:endParaRPr lang="en-US" altLang="zh-CN" sz="2000" b="0" dirty="0">
                <a:latin typeface="Times New Roman" panose="02020603050405020304" pitchFamily="18" charset="0"/>
              </a:endParaRPr>
            </a:p>
          </p:txBody>
        </p:sp>
        <p:sp>
          <p:nvSpPr>
            <p:cNvPr id="74770" name="Text Box 49"/>
            <p:cNvSpPr txBox="1"/>
            <p:nvPr/>
          </p:nvSpPr>
          <p:spPr>
            <a:xfrm>
              <a:off x="4464" y="2753"/>
              <a:ext cx="196" cy="250"/>
            </a:xfrm>
            <a:prstGeom prst="rect">
              <a:avLst/>
            </a:prstGeom>
            <a:noFill/>
            <a:ln w="28575">
              <a:noFill/>
            </a:ln>
          </p:spPr>
          <p:txBody>
            <a:bodyPr wrap="none">
              <a:spAutoFit/>
            </a:bodyPr>
            <a:p>
              <a:r>
                <a:rPr lang="en-US" altLang="zh-CN" sz="2000" b="0" dirty="0">
                  <a:latin typeface="Times New Roman" panose="02020603050405020304" pitchFamily="18" charset="0"/>
                </a:rPr>
                <a:t>5</a:t>
              </a:r>
              <a:endParaRPr lang="en-US" altLang="zh-CN" sz="2000" b="0" dirty="0">
                <a:latin typeface="Times New Roman" panose="02020603050405020304" pitchFamily="18" charset="0"/>
              </a:endParaRPr>
            </a:p>
          </p:txBody>
        </p:sp>
        <p:sp>
          <p:nvSpPr>
            <p:cNvPr id="74771" name="Text Box 50"/>
            <p:cNvSpPr txBox="1"/>
            <p:nvPr/>
          </p:nvSpPr>
          <p:spPr>
            <a:xfrm>
              <a:off x="2880" y="2657"/>
              <a:ext cx="196" cy="250"/>
            </a:xfrm>
            <a:prstGeom prst="rect">
              <a:avLst/>
            </a:prstGeom>
            <a:noFill/>
            <a:ln w="28575">
              <a:noFill/>
            </a:ln>
          </p:spPr>
          <p:txBody>
            <a:bodyPr wrap="none">
              <a:spAutoFit/>
            </a:bodyPr>
            <a:p>
              <a:r>
                <a:rPr lang="en-US" altLang="zh-CN" sz="2000" b="0" dirty="0">
                  <a:latin typeface="Times New Roman" panose="02020603050405020304" pitchFamily="18" charset="0"/>
                </a:rPr>
                <a:t>6</a:t>
              </a:r>
              <a:endParaRPr lang="en-US" altLang="zh-CN" sz="2000" b="0" dirty="0">
                <a:latin typeface="Times New Roman" panose="02020603050405020304" pitchFamily="18" charset="0"/>
              </a:endParaRPr>
            </a:p>
          </p:txBody>
        </p:sp>
        <p:sp>
          <p:nvSpPr>
            <p:cNvPr id="74772" name="Text Box 51"/>
            <p:cNvSpPr txBox="1"/>
            <p:nvPr/>
          </p:nvSpPr>
          <p:spPr>
            <a:xfrm>
              <a:off x="3120" y="2993"/>
              <a:ext cx="196" cy="250"/>
            </a:xfrm>
            <a:prstGeom prst="rect">
              <a:avLst/>
            </a:prstGeom>
            <a:noFill/>
            <a:ln w="28575">
              <a:noFill/>
            </a:ln>
          </p:spPr>
          <p:txBody>
            <a:bodyPr wrap="none">
              <a:spAutoFit/>
            </a:bodyPr>
            <a:p>
              <a:r>
                <a:rPr lang="en-US" altLang="zh-CN" sz="2000" b="0" dirty="0">
                  <a:latin typeface="Times New Roman" panose="02020603050405020304" pitchFamily="18" charset="0"/>
                </a:rPr>
                <a:t>4</a:t>
              </a:r>
              <a:endParaRPr lang="en-US" altLang="zh-CN" sz="2000" b="0" dirty="0">
                <a:latin typeface="Times New Roman" panose="02020603050405020304" pitchFamily="18" charset="0"/>
              </a:endParaRPr>
            </a:p>
          </p:txBody>
        </p:sp>
        <p:sp>
          <p:nvSpPr>
            <p:cNvPr id="74773" name="Line 52"/>
            <p:cNvSpPr/>
            <p:nvPr/>
          </p:nvSpPr>
          <p:spPr>
            <a:xfrm flipH="1">
              <a:off x="3936" y="2736"/>
              <a:ext cx="336" cy="336"/>
            </a:xfrm>
            <a:prstGeom prst="line">
              <a:avLst/>
            </a:prstGeom>
            <a:ln w="28575" cap="flat" cmpd="sng">
              <a:solidFill>
                <a:schemeClr val="tx1"/>
              </a:solidFill>
              <a:prstDash val="solid"/>
              <a:headEnd type="none" w="med" len="med"/>
              <a:tailEnd type="none" w="med" len="med"/>
            </a:ln>
          </p:spPr>
        </p:sp>
      </p:grpSp>
      <p:sp>
        <p:nvSpPr>
          <p:cNvPr id="74756" name="文本框 1"/>
          <p:cNvSpPr txBox="1"/>
          <p:nvPr/>
        </p:nvSpPr>
        <p:spPr>
          <a:xfrm>
            <a:off x="512763" y="3611563"/>
            <a:ext cx="3379787" cy="461962"/>
          </a:xfrm>
          <a:prstGeom prst="rect">
            <a:avLst/>
          </a:prstGeom>
          <a:noFill/>
          <a:ln w="9525">
            <a:noFill/>
          </a:ln>
        </p:spPr>
        <p:txBody>
          <a:bodyPr wrap="none">
            <a:spAutoFit/>
          </a:bodyPr>
          <a:p>
            <a:r>
              <a:rPr lang="en-US" altLang="zh-CN" sz="2400" dirty="0">
                <a:solidFill>
                  <a:srgbClr val="0000FF"/>
                </a:solidFill>
                <a:latin typeface="Times New Roman" panose="02020603050405020304" pitchFamily="18" charset="0"/>
              </a:rPr>
              <a:t>【</a:t>
            </a:r>
            <a:r>
              <a:rPr lang="zh-CN" altLang="en-US" sz="2400" dirty="0">
                <a:solidFill>
                  <a:srgbClr val="0000FF"/>
                </a:solidFill>
                <a:latin typeface="Times New Roman" panose="02020603050405020304" pitchFamily="18" charset="0"/>
              </a:rPr>
              <a:t>例</a:t>
            </a:r>
            <a:r>
              <a:rPr lang="en-US" altLang="zh-CN" sz="2400" dirty="0">
                <a:solidFill>
                  <a:srgbClr val="0000FF"/>
                </a:solidFill>
                <a:latin typeface="Times New Roman" panose="02020603050405020304" pitchFamily="18" charset="0"/>
              </a:rPr>
              <a:t>4-4】</a:t>
            </a:r>
            <a:r>
              <a:rPr lang="zh-CN" altLang="en-US" sz="2400" dirty="0">
                <a:latin typeface="Times New Roman" panose="02020603050405020304" pitchFamily="18" charset="0"/>
              </a:rPr>
              <a:t>求最小生成树</a:t>
            </a:r>
            <a:endParaRPr lang="zh-CN" altLang="en-US" sz="2400" dirty="0">
              <a:latin typeface="Times New Roman" panose="02020603050405020304" pitchFamily="18" charset="0"/>
            </a:endParaRPr>
          </a:p>
        </p:txBody>
      </p:sp>
      <p:sp>
        <p:nvSpPr>
          <p:cNvPr id="2" name="箭头: 右 1"/>
          <p:cNvSpPr/>
          <p:nvPr/>
        </p:nvSpPr>
        <p:spPr>
          <a:xfrm>
            <a:off x="4541838" y="5210175"/>
            <a:ext cx="341312" cy="304800"/>
          </a:xfrm>
          <a:prstGeom prst="rightArrow">
            <a:avLst>
              <a:gd name="adj1" fmla="val 50000"/>
              <a:gd name="adj2" fmla="val 49955"/>
            </a:avLst>
          </a:prstGeom>
          <a:noFill/>
          <a:ln w="28575" cap="flat" cmpd="sng">
            <a:solidFill>
              <a:schemeClr val="tx1"/>
            </a:solidFill>
            <a:prstDash val="solid"/>
            <a:round/>
            <a:headEnd type="none" w="med" len="med"/>
            <a:tailEnd type="none" w="med" len="med"/>
          </a:ln>
        </p:spPr>
        <p:txBody>
          <a:bodyPr wrap="none" lIns="90000" tIns="46800" rIns="90000" bIns="46800">
            <a:spAutoFit/>
          </a:bodyPr>
          <a:p>
            <a:pPr eaLnBrk="1" hangingPunct="1"/>
            <a:endParaRPr lang="zh-CN" altLang="en-US" dirty="0">
              <a:latin typeface="Times New Roman" panose="02020603050405020304" pitchFamily="18" charset="0"/>
            </a:endParaRPr>
          </a:p>
        </p:txBody>
      </p:sp>
      <p:sp>
        <p:nvSpPr>
          <p:cNvPr id="74758" name="文本框 2"/>
          <p:cNvSpPr txBox="1"/>
          <p:nvPr/>
        </p:nvSpPr>
        <p:spPr>
          <a:xfrm>
            <a:off x="692150" y="692150"/>
            <a:ext cx="4711700" cy="461963"/>
          </a:xfrm>
          <a:prstGeom prst="rect">
            <a:avLst/>
          </a:prstGeom>
          <a:noFill/>
          <a:ln w="9525">
            <a:noFill/>
          </a:ln>
        </p:spPr>
        <p:txBody>
          <a:bodyPr wrap="none">
            <a:spAutoFit/>
          </a:bodyPr>
          <a:p>
            <a:r>
              <a:rPr lang="en-US" altLang="zh-CN" sz="2400" dirty="0">
                <a:solidFill>
                  <a:srgbClr val="0000FF"/>
                </a:solidFill>
                <a:latin typeface="Times New Roman" panose="02020603050405020304" pitchFamily="18" charset="0"/>
              </a:rPr>
              <a:t>Prim</a:t>
            </a:r>
            <a:r>
              <a:rPr lang="zh-CN" altLang="en-US" sz="2400" dirty="0">
                <a:solidFill>
                  <a:srgbClr val="0000FF"/>
                </a:solidFill>
                <a:latin typeface="Times New Roman" panose="02020603050405020304" pitchFamily="18" charset="0"/>
              </a:rPr>
              <a:t>算法与</a:t>
            </a:r>
            <a:r>
              <a:rPr lang="en-US" altLang="zh-CN" sz="2400" dirty="0">
                <a:solidFill>
                  <a:srgbClr val="0000FF"/>
                </a:solidFill>
                <a:latin typeface="Times New Roman" panose="02020603050405020304" pitchFamily="18" charset="0"/>
              </a:rPr>
              <a:t>Kruskal</a:t>
            </a:r>
            <a:r>
              <a:rPr lang="zh-CN" altLang="en-US" sz="2400" dirty="0">
                <a:solidFill>
                  <a:srgbClr val="0000FF"/>
                </a:solidFill>
                <a:latin typeface="Times New Roman" panose="02020603050405020304" pitchFamily="18" charset="0"/>
              </a:rPr>
              <a:t>算法的比较：</a:t>
            </a:r>
            <a:endParaRPr lang="en-US" altLang="zh-CN" sz="2400" dirty="0">
              <a:solidFill>
                <a:srgbClr val="0000FF"/>
              </a:solidFill>
              <a:latin typeface="Times New Roman" panose="02020603050405020304" pitchFamily="18" charset="0"/>
            </a:endParaRPr>
          </a:p>
        </p:txBody>
      </p:sp>
      <p:sp>
        <p:nvSpPr>
          <p:cNvPr id="74759" name="矩形 3"/>
          <p:cNvSpPr/>
          <p:nvPr/>
        </p:nvSpPr>
        <p:spPr>
          <a:xfrm>
            <a:off x="512763" y="1262063"/>
            <a:ext cx="8353425" cy="1939925"/>
          </a:xfrm>
          <a:prstGeom prst="rect">
            <a:avLst/>
          </a:prstGeom>
          <a:noFill/>
          <a:ln w="9525">
            <a:noFill/>
          </a:ln>
        </p:spPr>
        <p:txBody>
          <a:bodyPr>
            <a:spAutoFit/>
          </a:bodyPr>
          <a:p>
            <a:pPr marL="342900" indent="-342900" algn="just">
              <a:buFont typeface="Arial" panose="020B0604020202020204" pitchFamily="34" charset="0"/>
              <a:buChar char="•"/>
            </a:pPr>
            <a:r>
              <a:rPr lang="zh-CN" altLang="en-US" sz="2000" dirty="0">
                <a:latin typeface="Times New Roman" panose="02020603050405020304" pitchFamily="18" charset="0"/>
              </a:rPr>
              <a:t>都是贪心算法；</a:t>
            </a:r>
            <a:endParaRPr lang="en-US" altLang="zh-CN" sz="2000" dirty="0">
              <a:latin typeface="Times New Roman" panose="02020603050405020304" pitchFamily="18" charset="0"/>
            </a:endParaRPr>
          </a:p>
          <a:p>
            <a:pPr marL="342900" indent="-342900" algn="just">
              <a:buFont typeface="Arial" panose="020B0604020202020204" pitchFamily="34" charset="0"/>
              <a:buChar char="•"/>
            </a:pPr>
            <a:r>
              <a:rPr lang="en-US" altLang="zh-CN" sz="2000" dirty="0">
                <a:latin typeface="Times New Roman" panose="02020603050405020304" pitchFamily="18" charset="0"/>
              </a:rPr>
              <a:t>Kruskal</a:t>
            </a:r>
            <a:r>
              <a:rPr lang="zh-CN" altLang="en-US" sz="2000" dirty="0">
                <a:latin typeface="Times New Roman" panose="02020603050405020304" pitchFamily="18" charset="0"/>
              </a:rPr>
              <a:t>算法在效率上要比</a:t>
            </a:r>
            <a:r>
              <a:rPr lang="en-US" altLang="zh-CN" sz="2000" dirty="0">
                <a:latin typeface="Times New Roman" panose="02020603050405020304" pitchFamily="18" charset="0"/>
              </a:rPr>
              <a:t>Prim</a:t>
            </a:r>
            <a:r>
              <a:rPr lang="zh-CN" altLang="en-US" sz="2000" dirty="0">
                <a:latin typeface="Times New Roman" panose="02020603050405020304" pitchFamily="18" charset="0"/>
              </a:rPr>
              <a:t>算法快，因为</a:t>
            </a:r>
            <a:r>
              <a:rPr lang="en-US" altLang="zh-CN" sz="2000" dirty="0">
                <a:latin typeface="Times New Roman" panose="02020603050405020304" pitchFamily="18" charset="0"/>
              </a:rPr>
              <a:t>Kruskal</a:t>
            </a:r>
            <a:r>
              <a:rPr lang="zh-CN" altLang="en-US" sz="2000" dirty="0">
                <a:latin typeface="Times New Roman" panose="02020603050405020304" pitchFamily="18" charset="0"/>
              </a:rPr>
              <a:t>只需要对权重边做一次排序，而</a:t>
            </a:r>
            <a:r>
              <a:rPr lang="en-US" altLang="zh-CN" sz="2000" dirty="0">
                <a:latin typeface="Times New Roman" panose="02020603050405020304" pitchFamily="18" charset="0"/>
              </a:rPr>
              <a:t>Prim</a:t>
            </a:r>
            <a:r>
              <a:rPr lang="zh-CN" altLang="en-US" sz="2000" dirty="0">
                <a:latin typeface="Times New Roman" panose="02020603050405020304" pitchFamily="18" charset="0"/>
              </a:rPr>
              <a:t>算法则需要做多次排序。</a:t>
            </a:r>
            <a:endParaRPr lang="en-US" altLang="zh-CN" sz="2000" dirty="0">
              <a:latin typeface="Times New Roman" panose="02020603050405020304" pitchFamily="18" charset="0"/>
            </a:endParaRPr>
          </a:p>
          <a:p>
            <a:pPr marL="342900" indent="-342900" algn="just">
              <a:buFont typeface="Arial" panose="020B0604020202020204" pitchFamily="34" charset="0"/>
              <a:buChar char="•"/>
            </a:pPr>
            <a:r>
              <a:rPr lang="en-US" altLang="zh-CN" sz="2000" dirty="0">
                <a:latin typeface="Times New Roman" panose="02020603050405020304" pitchFamily="18" charset="0"/>
              </a:rPr>
              <a:t>Prim</a:t>
            </a:r>
            <a:r>
              <a:rPr lang="zh-CN" altLang="en-US" sz="2000" dirty="0">
                <a:latin typeface="Times New Roman" panose="02020603050405020304" pitchFamily="18" charset="0"/>
              </a:rPr>
              <a:t>算法是挨个找，而</a:t>
            </a:r>
            <a:r>
              <a:rPr lang="en-US" altLang="zh-CN" sz="2000" dirty="0">
                <a:latin typeface="Times New Roman" panose="02020603050405020304" pitchFamily="18" charset="0"/>
              </a:rPr>
              <a:t>Kruskal</a:t>
            </a:r>
            <a:r>
              <a:rPr lang="zh-CN" altLang="en-US" sz="2000" dirty="0">
                <a:latin typeface="Times New Roman" panose="02020603050405020304" pitchFamily="18" charset="0"/>
              </a:rPr>
              <a:t>是先排序再找。</a:t>
            </a:r>
            <a:endParaRPr lang="en-US" altLang="zh-CN" sz="2000" dirty="0">
              <a:latin typeface="Times New Roman" panose="02020603050405020304" pitchFamily="18" charset="0"/>
            </a:endParaRPr>
          </a:p>
          <a:p>
            <a:pPr marL="342900" indent="-342900" algn="just">
              <a:buFont typeface="Arial" panose="020B0604020202020204" pitchFamily="34" charset="0"/>
              <a:buChar char="•"/>
            </a:pPr>
            <a:r>
              <a:rPr lang="zh-CN" altLang="en-US" sz="2000" dirty="0">
                <a:latin typeface="Times New Roman" panose="02020603050405020304" pitchFamily="18" charset="0"/>
              </a:rPr>
              <a:t>稀疏图可以用</a:t>
            </a:r>
            <a:r>
              <a:rPr lang="en-US" altLang="zh-CN" sz="2000" dirty="0">
                <a:latin typeface="Times New Roman" panose="02020603050405020304" pitchFamily="18" charset="0"/>
              </a:rPr>
              <a:t>Kruskal,</a:t>
            </a:r>
            <a:r>
              <a:rPr lang="zh-CN" altLang="en-US" sz="2000" dirty="0">
                <a:latin typeface="Times New Roman" panose="02020603050405020304" pitchFamily="18" charset="0"/>
              </a:rPr>
              <a:t>因为</a:t>
            </a:r>
            <a:r>
              <a:rPr lang="en-US" altLang="zh-CN" sz="2000" dirty="0">
                <a:latin typeface="Times New Roman" panose="02020603050405020304" pitchFamily="18" charset="0"/>
              </a:rPr>
              <a:t>Kruskal</a:t>
            </a:r>
            <a:r>
              <a:rPr lang="zh-CN" altLang="en-US" sz="2000" dirty="0">
                <a:latin typeface="Times New Roman" panose="02020603050405020304" pitchFamily="18" charset="0"/>
              </a:rPr>
              <a:t>算法每次查找最短的边。 稠密图可以用</a:t>
            </a:r>
            <a:r>
              <a:rPr lang="en-US" altLang="zh-CN" sz="2000" dirty="0">
                <a:latin typeface="Times New Roman" panose="02020603050405020304" pitchFamily="18" charset="0"/>
              </a:rPr>
              <a:t>Prim</a:t>
            </a:r>
            <a:r>
              <a:rPr lang="zh-CN" altLang="en-US" sz="2000" dirty="0">
                <a:latin typeface="Times New Roman" panose="02020603050405020304" pitchFamily="18" charset="0"/>
              </a:rPr>
              <a:t>，因为它是每次加一个顶点，对边数多的适用。 </a:t>
            </a:r>
            <a:endParaRPr lang="zh-CN" altLang="en-US" sz="20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9926"/>
                                        </p:tgtEl>
                                        <p:attrNameLst>
                                          <p:attrName>style.visibility</p:attrName>
                                        </p:attrNameLst>
                                      </p:cBhvr>
                                      <p:to>
                                        <p:strVal val="visible"/>
                                      </p:to>
                                    </p:set>
                                    <p:animEffect transition="in" filter="wipe(left)">
                                      <p:cBhvr>
                                        <p:cTn id="11" dur="500"/>
                                        <p:tgtEl>
                                          <p:spTgt spid="799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表格 1"/>
          <p:cNvGraphicFramePr>
            <a:graphicFrameLocks noGrp="1"/>
          </p:cNvGraphicFramePr>
          <p:nvPr/>
        </p:nvGraphicFramePr>
        <p:xfrm>
          <a:off x="539750" y="1125538"/>
          <a:ext cx="8123238" cy="4752977"/>
        </p:xfrm>
        <a:graphic>
          <a:graphicData uri="http://schemas.openxmlformats.org/drawingml/2006/table">
            <a:tbl>
              <a:tblPr/>
              <a:tblGrid>
                <a:gridCol w="792163"/>
                <a:gridCol w="2697162"/>
                <a:gridCol w="1022350"/>
                <a:gridCol w="3611563"/>
              </a:tblGrid>
              <a:tr h="914399">
                <a:tc gridSpan="4">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zh-CN" altLang="en-US" sz="2800" b="1" i="0" u="none" strike="noStrike" cap="none" normalizeH="0" baseline="0">
                          <a:ln>
                            <a:noFill/>
                          </a:ln>
                          <a:solidFill>
                            <a:srgbClr val="C00000"/>
                          </a:solidFill>
                          <a:effectLst/>
                          <a:latin typeface="Times New Roman" panose="02020603050405020304" pitchFamily="18" charset="0"/>
                          <a:ea typeface="宋体" panose="02010600030101010101" pitchFamily="2" charset="-122"/>
                        </a:rPr>
                        <a:t>主要内容</a:t>
                      </a:r>
                      <a:endParaRPr kumimoji="0" lang="zh-CN" altLang="en-US" sz="2800" b="1" i="0" u="none" strike="noStrike" cap="none" normalizeH="0" baseline="0">
                        <a:ln>
                          <a:noFill/>
                        </a:ln>
                        <a:solidFill>
                          <a:srgbClr val="C00000"/>
                        </a:solidFill>
                        <a:effectLst/>
                        <a:latin typeface="Times New Roman" panose="02020603050405020304" pitchFamily="18" charset="0"/>
                        <a:ea typeface="宋体" panose="02010600030101010101" pitchFamily="2" charset="-122"/>
                      </a:endParaRPr>
                    </a:p>
                  </a:txBody>
                  <a:tcPr marL="91451" marR="91451" marT="45700" marB="457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hMerge="1">
                  <a:tcPr/>
                </a:tc>
                <a:tc hMerge="1">
                  <a:tcPr/>
                </a:tc>
                <a:tc hMerge="1">
                  <a:tcPr/>
                </a:tc>
              </a:tr>
              <a:tr h="6397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5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4.1</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51" marR="91451" marT="45700" marB="457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基本术语</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51" marR="91451" marT="45700" marB="457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5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4.7</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51" marR="91451" marT="45700" marB="457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强联通图</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51" marR="91451" marT="45700" marB="457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r h="6397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5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4.2</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51" marR="91451" marT="45700" marB="457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图的表示</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51" marR="91451" marT="45700" marB="457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5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4.8</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51" marR="91451" marT="45700" marB="457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拓扑分类</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51" marR="91451" marT="45700" marB="457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r>
              <a:tr h="6397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5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4.3</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51" marR="91451" marT="45700" marB="457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图的搜索算法 </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51" marR="91451" marT="45700" marB="457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50000"/>
                        </a:lnSpc>
                        <a:spcBef>
                          <a:spcPct val="0"/>
                        </a:spcBef>
                        <a:spcAft>
                          <a:spcPct val="0"/>
                        </a:spcAft>
                        <a:buClrTx/>
                        <a:buSzTx/>
                        <a:buFontTx/>
                        <a:buNone/>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4.9</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51" marR="91451" marT="45700" marB="457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关键路径</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51" marR="91451" marT="45700" marB="457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r h="6397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5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4.4</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51" marR="91451" marT="45700" marB="457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图与树的联系</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51" marR="91451" marT="45700" marB="457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5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4.10</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51" marR="91451" marT="45700" marB="457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单源最短路径</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51" marR="91451" marT="45700" marB="457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r>
              <a:tr h="6397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5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4.5</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51" marR="91451" marT="45700" marB="457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无向图的双连通性</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51" marR="91451" marT="45700" marB="457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50000"/>
                        </a:lnSpc>
                        <a:spcBef>
                          <a:spcPct val="0"/>
                        </a:spcBef>
                        <a:spcAft>
                          <a:spcPct val="0"/>
                        </a:spcAft>
                        <a:buClrTx/>
                        <a:buSzTx/>
                        <a:buFontTx/>
                        <a:buNone/>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实验</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51" marR="91451" marT="45700" marB="457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有向网建立及最短路径</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51" marR="91451" marT="45700" marB="457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r h="6397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5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*4.6</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51" marR="91451" marT="45700" marB="457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有向图的搜索</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51" marR="91451" marT="45700" marB="457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50000"/>
                        </a:lnSpc>
                        <a:spcBef>
                          <a:spcPct val="0"/>
                        </a:spcBef>
                        <a:spcAft>
                          <a:spcPct val="0"/>
                        </a:spcAft>
                        <a:buClrTx/>
                        <a:buSzTx/>
                        <a:buFontTx/>
                        <a:buNone/>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4.11</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51" marR="91451" marT="45700" marB="457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每一对顶点间的最短路径</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51" marR="91451" marT="45700" marB="457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4612" name="Group 100"/>
          <p:cNvGrpSpPr/>
          <p:nvPr/>
        </p:nvGrpSpPr>
        <p:grpSpPr>
          <a:xfrm>
            <a:off x="381000" y="4032250"/>
            <a:ext cx="3975100" cy="2314575"/>
            <a:chOff x="240" y="2456"/>
            <a:chExt cx="2504" cy="1458"/>
          </a:xfrm>
        </p:grpSpPr>
        <p:sp>
          <p:nvSpPr>
            <p:cNvPr id="76863" name="Oval 42"/>
            <p:cNvSpPr/>
            <p:nvPr/>
          </p:nvSpPr>
          <p:spPr>
            <a:xfrm>
              <a:off x="1910" y="2486"/>
              <a:ext cx="200" cy="236"/>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600" dirty="0">
                  <a:latin typeface="Times New Roman" panose="02020603050405020304" pitchFamily="18" charset="0"/>
                </a:rPr>
                <a:t>e</a:t>
              </a:r>
              <a:endParaRPr lang="en-US" altLang="zh-CN" sz="1600" dirty="0">
                <a:latin typeface="Times New Roman" panose="02020603050405020304" pitchFamily="18" charset="0"/>
              </a:endParaRPr>
            </a:p>
          </p:txBody>
        </p:sp>
        <p:sp>
          <p:nvSpPr>
            <p:cNvPr id="76864" name="Oval 43"/>
            <p:cNvSpPr/>
            <p:nvPr/>
          </p:nvSpPr>
          <p:spPr>
            <a:xfrm>
              <a:off x="2539" y="2486"/>
              <a:ext cx="200" cy="236"/>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600" dirty="0">
                  <a:latin typeface="Times New Roman" panose="02020603050405020304" pitchFamily="18" charset="0"/>
                </a:rPr>
                <a:t>g</a:t>
              </a:r>
              <a:endParaRPr lang="en-US" altLang="zh-CN" sz="1600" dirty="0">
                <a:latin typeface="Times New Roman" panose="02020603050405020304" pitchFamily="18" charset="0"/>
              </a:endParaRPr>
            </a:p>
          </p:txBody>
        </p:sp>
        <p:sp>
          <p:nvSpPr>
            <p:cNvPr id="76865" name="Oval 44"/>
            <p:cNvSpPr/>
            <p:nvPr/>
          </p:nvSpPr>
          <p:spPr>
            <a:xfrm>
              <a:off x="1915" y="3302"/>
              <a:ext cx="200" cy="236"/>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600" dirty="0">
                  <a:latin typeface="Times New Roman" panose="02020603050405020304" pitchFamily="18" charset="0"/>
                </a:rPr>
                <a:t>f</a:t>
              </a:r>
              <a:endParaRPr lang="en-US" altLang="zh-CN" sz="1600" dirty="0">
                <a:latin typeface="Times New Roman" panose="02020603050405020304" pitchFamily="18" charset="0"/>
              </a:endParaRPr>
            </a:p>
          </p:txBody>
        </p:sp>
        <p:sp>
          <p:nvSpPr>
            <p:cNvPr id="76866" name="Oval 45"/>
            <p:cNvSpPr/>
            <p:nvPr/>
          </p:nvSpPr>
          <p:spPr>
            <a:xfrm>
              <a:off x="2544" y="3302"/>
              <a:ext cx="200" cy="236"/>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600" dirty="0">
                  <a:latin typeface="Times New Roman" panose="02020603050405020304" pitchFamily="18" charset="0"/>
                </a:rPr>
                <a:t>h</a:t>
              </a:r>
              <a:endParaRPr lang="en-US" altLang="zh-CN" sz="1600" dirty="0">
                <a:latin typeface="Times New Roman" panose="02020603050405020304" pitchFamily="18" charset="0"/>
              </a:endParaRPr>
            </a:p>
          </p:txBody>
        </p:sp>
        <p:sp>
          <p:nvSpPr>
            <p:cNvPr id="76867" name="Oval 46"/>
            <p:cNvSpPr/>
            <p:nvPr/>
          </p:nvSpPr>
          <p:spPr>
            <a:xfrm>
              <a:off x="1305" y="2918"/>
              <a:ext cx="200" cy="236"/>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600" dirty="0">
                  <a:latin typeface="Times New Roman" panose="02020603050405020304" pitchFamily="18" charset="0"/>
                </a:rPr>
                <a:t>d</a:t>
              </a:r>
              <a:endParaRPr lang="en-US" altLang="zh-CN" sz="1600" dirty="0">
                <a:latin typeface="Times New Roman" panose="02020603050405020304" pitchFamily="18" charset="0"/>
              </a:endParaRPr>
            </a:p>
          </p:txBody>
        </p:sp>
        <p:sp>
          <p:nvSpPr>
            <p:cNvPr id="76868" name="Oval 47"/>
            <p:cNvSpPr/>
            <p:nvPr/>
          </p:nvSpPr>
          <p:spPr>
            <a:xfrm>
              <a:off x="763" y="2470"/>
              <a:ext cx="200" cy="236"/>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600" dirty="0">
                  <a:latin typeface="Times New Roman" panose="02020603050405020304" pitchFamily="18" charset="0"/>
                </a:rPr>
                <a:t>b</a:t>
              </a:r>
              <a:endParaRPr lang="en-US" altLang="zh-CN" sz="1600" dirty="0">
                <a:latin typeface="Times New Roman" panose="02020603050405020304" pitchFamily="18" charset="0"/>
              </a:endParaRPr>
            </a:p>
          </p:txBody>
        </p:sp>
        <p:sp>
          <p:nvSpPr>
            <p:cNvPr id="76869" name="Oval 48"/>
            <p:cNvSpPr/>
            <p:nvPr/>
          </p:nvSpPr>
          <p:spPr>
            <a:xfrm>
              <a:off x="768" y="3286"/>
              <a:ext cx="200" cy="236"/>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600" dirty="0">
                  <a:latin typeface="Times New Roman" panose="02020603050405020304" pitchFamily="18" charset="0"/>
                </a:rPr>
                <a:t>c</a:t>
              </a:r>
              <a:endParaRPr lang="en-US" altLang="zh-CN" sz="1600" dirty="0">
                <a:latin typeface="Times New Roman" panose="02020603050405020304" pitchFamily="18" charset="0"/>
              </a:endParaRPr>
            </a:p>
          </p:txBody>
        </p:sp>
        <p:sp>
          <p:nvSpPr>
            <p:cNvPr id="76870" name="Oval 49"/>
            <p:cNvSpPr/>
            <p:nvPr/>
          </p:nvSpPr>
          <p:spPr>
            <a:xfrm>
              <a:off x="240" y="2902"/>
              <a:ext cx="200" cy="236"/>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600" dirty="0">
                  <a:latin typeface="Times New Roman" panose="02020603050405020304" pitchFamily="18" charset="0"/>
                </a:rPr>
                <a:t>a</a:t>
              </a:r>
              <a:endParaRPr lang="en-US" altLang="zh-CN" sz="1600" dirty="0">
                <a:latin typeface="Times New Roman" panose="02020603050405020304" pitchFamily="18" charset="0"/>
              </a:endParaRPr>
            </a:p>
          </p:txBody>
        </p:sp>
        <p:sp>
          <p:nvSpPr>
            <p:cNvPr id="76871" name="Line 50"/>
            <p:cNvSpPr/>
            <p:nvPr/>
          </p:nvSpPr>
          <p:spPr>
            <a:xfrm flipH="1">
              <a:off x="393" y="2668"/>
              <a:ext cx="384" cy="240"/>
            </a:xfrm>
            <a:prstGeom prst="line">
              <a:avLst/>
            </a:prstGeom>
            <a:ln w="28575" cap="flat" cmpd="sng">
              <a:solidFill>
                <a:schemeClr val="tx1"/>
              </a:solidFill>
              <a:prstDash val="solid"/>
              <a:headEnd type="none" w="med" len="med"/>
              <a:tailEnd type="none" w="med" len="med"/>
            </a:ln>
          </p:spPr>
        </p:sp>
        <p:sp>
          <p:nvSpPr>
            <p:cNvPr id="76872" name="Line 52"/>
            <p:cNvSpPr/>
            <p:nvPr/>
          </p:nvSpPr>
          <p:spPr>
            <a:xfrm>
              <a:off x="921" y="2668"/>
              <a:ext cx="480" cy="288"/>
            </a:xfrm>
            <a:prstGeom prst="line">
              <a:avLst/>
            </a:prstGeom>
            <a:ln w="28575" cap="flat" cmpd="sng">
              <a:solidFill>
                <a:schemeClr val="tx1"/>
              </a:solidFill>
              <a:prstDash val="solid"/>
              <a:headEnd type="none" w="med" len="med"/>
              <a:tailEnd type="none" w="med" len="med"/>
            </a:ln>
          </p:spPr>
        </p:sp>
        <p:sp>
          <p:nvSpPr>
            <p:cNvPr id="76873" name="Line 53"/>
            <p:cNvSpPr/>
            <p:nvPr/>
          </p:nvSpPr>
          <p:spPr>
            <a:xfrm flipV="1">
              <a:off x="929" y="3092"/>
              <a:ext cx="384" cy="240"/>
            </a:xfrm>
            <a:prstGeom prst="line">
              <a:avLst/>
            </a:prstGeom>
            <a:ln w="28575" cap="flat" cmpd="sng">
              <a:solidFill>
                <a:schemeClr val="tx1"/>
              </a:solidFill>
              <a:prstDash val="solid"/>
              <a:headEnd type="none" w="med" len="med"/>
              <a:tailEnd type="none" w="med" len="med"/>
            </a:ln>
          </p:spPr>
        </p:sp>
        <p:sp>
          <p:nvSpPr>
            <p:cNvPr id="76874" name="Line 54"/>
            <p:cNvSpPr/>
            <p:nvPr/>
          </p:nvSpPr>
          <p:spPr>
            <a:xfrm flipV="1">
              <a:off x="1497" y="2716"/>
              <a:ext cx="480" cy="288"/>
            </a:xfrm>
            <a:prstGeom prst="line">
              <a:avLst/>
            </a:prstGeom>
            <a:ln w="28575" cap="flat" cmpd="sng">
              <a:solidFill>
                <a:schemeClr val="tx1"/>
              </a:solidFill>
              <a:prstDash val="solid"/>
              <a:headEnd type="none" w="med" len="med"/>
              <a:tailEnd type="none" w="med" len="med"/>
            </a:ln>
          </p:spPr>
        </p:sp>
        <p:sp>
          <p:nvSpPr>
            <p:cNvPr id="76875" name="Line 56"/>
            <p:cNvSpPr/>
            <p:nvPr/>
          </p:nvSpPr>
          <p:spPr>
            <a:xfrm>
              <a:off x="2121" y="2620"/>
              <a:ext cx="432" cy="0"/>
            </a:xfrm>
            <a:prstGeom prst="line">
              <a:avLst/>
            </a:prstGeom>
            <a:ln w="28575" cap="flat" cmpd="sng">
              <a:solidFill>
                <a:schemeClr val="tx1"/>
              </a:solidFill>
              <a:prstDash val="solid"/>
              <a:headEnd type="none" w="med" len="med"/>
              <a:tailEnd type="none" w="med" len="med"/>
            </a:ln>
          </p:spPr>
        </p:sp>
        <p:sp>
          <p:nvSpPr>
            <p:cNvPr id="76876" name="Line 57"/>
            <p:cNvSpPr/>
            <p:nvPr/>
          </p:nvSpPr>
          <p:spPr>
            <a:xfrm>
              <a:off x="2025" y="2716"/>
              <a:ext cx="0" cy="576"/>
            </a:xfrm>
            <a:prstGeom prst="line">
              <a:avLst/>
            </a:prstGeom>
            <a:ln w="28575" cap="flat" cmpd="sng">
              <a:solidFill>
                <a:schemeClr val="tx1"/>
              </a:solidFill>
              <a:prstDash val="solid"/>
              <a:headEnd type="none" w="med" len="med"/>
              <a:tailEnd type="none" w="med" len="med"/>
            </a:ln>
          </p:spPr>
        </p:sp>
        <p:sp>
          <p:nvSpPr>
            <p:cNvPr id="76877" name="Line 58"/>
            <p:cNvSpPr/>
            <p:nvPr/>
          </p:nvSpPr>
          <p:spPr>
            <a:xfrm>
              <a:off x="2121" y="3420"/>
              <a:ext cx="432" cy="0"/>
            </a:xfrm>
            <a:prstGeom prst="line">
              <a:avLst/>
            </a:prstGeom>
            <a:ln w="28575" cap="flat" cmpd="sng">
              <a:solidFill>
                <a:schemeClr val="tx1"/>
              </a:solidFill>
              <a:prstDash val="solid"/>
              <a:headEnd type="none" w="med" len="med"/>
              <a:tailEnd type="none" w="med" len="med"/>
            </a:ln>
          </p:spPr>
        </p:sp>
        <p:sp>
          <p:nvSpPr>
            <p:cNvPr id="76878" name="Text Box 61"/>
            <p:cNvSpPr txBox="1"/>
            <p:nvPr/>
          </p:nvSpPr>
          <p:spPr>
            <a:xfrm>
              <a:off x="480" y="2611"/>
              <a:ext cx="178" cy="212"/>
            </a:xfrm>
            <a:prstGeom prst="rect">
              <a:avLst/>
            </a:prstGeom>
            <a:noFill/>
            <a:ln w="28575">
              <a:noFill/>
            </a:ln>
          </p:spPr>
          <p:txBody>
            <a:bodyPr wrap="none" lIns="90000" tIns="46800" rIns="90000" bIns="46800">
              <a:spAutoFit/>
            </a:bodyPr>
            <a:p>
              <a:pPr eaLnBrk="1" hangingPunct="1"/>
              <a:r>
                <a:rPr lang="en-US" altLang="zh-CN" sz="1600" dirty="0">
                  <a:latin typeface="Times New Roman" panose="02020603050405020304" pitchFamily="18" charset="0"/>
                </a:rPr>
                <a:t>2</a:t>
              </a:r>
              <a:endParaRPr lang="en-US" altLang="zh-CN" sz="1600" dirty="0">
                <a:latin typeface="Times New Roman" panose="02020603050405020304" pitchFamily="18" charset="0"/>
              </a:endParaRPr>
            </a:p>
          </p:txBody>
        </p:sp>
        <p:sp>
          <p:nvSpPr>
            <p:cNvPr id="76879" name="Text Box 63"/>
            <p:cNvSpPr txBox="1"/>
            <p:nvPr/>
          </p:nvSpPr>
          <p:spPr>
            <a:xfrm>
              <a:off x="1104" y="2620"/>
              <a:ext cx="178" cy="212"/>
            </a:xfrm>
            <a:prstGeom prst="rect">
              <a:avLst/>
            </a:prstGeom>
            <a:noFill/>
            <a:ln w="28575">
              <a:noFill/>
            </a:ln>
          </p:spPr>
          <p:txBody>
            <a:bodyPr wrap="none" lIns="90000" tIns="46800" rIns="90000" bIns="46800">
              <a:spAutoFit/>
            </a:bodyPr>
            <a:p>
              <a:pPr eaLnBrk="1" hangingPunct="1"/>
              <a:r>
                <a:rPr lang="en-US" altLang="zh-CN" sz="1600" dirty="0">
                  <a:latin typeface="Times New Roman" panose="02020603050405020304" pitchFamily="18" charset="0"/>
                </a:rPr>
                <a:t>2</a:t>
              </a:r>
              <a:endParaRPr lang="en-US" altLang="zh-CN" sz="1600" dirty="0">
                <a:latin typeface="Times New Roman" panose="02020603050405020304" pitchFamily="18" charset="0"/>
              </a:endParaRPr>
            </a:p>
          </p:txBody>
        </p:sp>
        <p:sp>
          <p:nvSpPr>
            <p:cNvPr id="76880" name="Text Box 64"/>
            <p:cNvSpPr txBox="1"/>
            <p:nvPr/>
          </p:nvSpPr>
          <p:spPr>
            <a:xfrm>
              <a:off x="1113" y="3176"/>
              <a:ext cx="178" cy="212"/>
            </a:xfrm>
            <a:prstGeom prst="rect">
              <a:avLst/>
            </a:prstGeom>
            <a:noFill/>
            <a:ln w="28575">
              <a:noFill/>
            </a:ln>
          </p:spPr>
          <p:txBody>
            <a:bodyPr wrap="none" lIns="90000" tIns="46800" rIns="90000" bIns="46800">
              <a:spAutoFit/>
            </a:bodyPr>
            <a:p>
              <a:pPr eaLnBrk="1" hangingPunct="1"/>
              <a:r>
                <a:rPr lang="en-US" altLang="zh-CN" sz="1600" dirty="0">
                  <a:latin typeface="Times New Roman" panose="02020603050405020304" pitchFamily="18" charset="0"/>
                </a:rPr>
                <a:t>1</a:t>
              </a:r>
              <a:endParaRPr lang="en-US" altLang="zh-CN" sz="1600" dirty="0">
                <a:latin typeface="Times New Roman" panose="02020603050405020304" pitchFamily="18" charset="0"/>
              </a:endParaRPr>
            </a:p>
          </p:txBody>
        </p:sp>
        <p:sp>
          <p:nvSpPr>
            <p:cNvPr id="76881" name="Text Box 65"/>
            <p:cNvSpPr txBox="1"/>
            <p:nvPr/>
          </p:nvSpPr>
          <p:spPr>
            <a:xfrm>
              <a:off x="1545" y="2744"/>
              <a:ext cx="178" cy="212"/>
            </a:xfrm>
            <a:prstGeom prst="rect">
              <a:avLst/>
            </a:prstGeom>
            <a:noFill/>
            <a:ln w="28575">
              <a:noFill/>
            </a:ln>
          </p:spPr>
          <p:txBody>
            <a:bodyPr wrap="none" lIns="90000" tIns="46800" rIns="90000" bIns="46800">
              <a:spAutoFit/>
            </a:bodyPr>
            <a:p>
              <a:pPr eaLnBrk="1" hangingPunct="1"/>
              <a:r>
                <a:rPr lang="en-US" altLang="zh-CN" sz="1600" dirty="0">
                  <a:latin typeface="Times New Roman" panose="02020603050405020304" pitchFamily="18" charset="0"/>
                </a:rPr>
                <a:t>2</a:t>
              </a:r>
              <a:endParaRPr lang="en-US" altLang="zh-CN" sz="1600" dirty="0">
                <a:latin typeface="Times New Roman" panose="02020603050405020304" pitchFamily="18" charset="0"/>
              </a:endParaRPr>
            </a:p>
          </p:txBody>
        </p:sp>
        <p:sp>
          <p:nvSpPr>
            <p:cNvPr id="76882" name="Text Box 67"/>
            <p:cNvSpPr txBox="1"/>
            <p:nvPr/>
          </p:nvSpPr>
          <p:spPr>
            <a:xfrm>
              <a:off x="1895" y="2899"/>
              <a:ext cx="178" cy="212"/>
            </a:xfrm>
            <a:prstGeom prst="rect">
              <a:avLst/>
            </a:prstGeom>
            <a:noFill/>
            <a:ln w="28575">
              <a:noFill/>
            </a:ln>
          </p:spPr>
          <p:txBody>
            <a:bodyPr wrap="none" lIns="90000" tIns="46800" rIns="90000" bIns="46800">
              <a:spAutoFit/>
            </a:bodyPr>
            <a:p>
              <a:pPr eaLnBrk="1" hangingPunct="1"/>
              <a:r>
                <a:rPr lang="en-US" altLang="zh-CN" sz="1600" dirty="0">
                  <a:latin typeface="Times New Roman" panose="02020603050405020304" pitchFamily="18" charset="0"/>
                </a:rPr>
                <a:t>1</a:t>
              </a:r>
              <a:endParaRPr lang="en-US" altLang="zh-CN" sz="1600" dirty="0">
                <a:latin typeface="Times New Roman" panose="02020603050405020304" pitchFamily="18" charset="0"/>
              </a:endParaRPr>
            </a:p>
          </p:txBody>
        </p:sp>
        <p:sp>
          <p:nvSpPr>
            <p:cNvPr id="76883" name="Text Box 68"/>
            <p:cNvSpPr txBox="1"/>
            <p:nvPr/>
          </p:nvSpPr>
          <p:spPr>
            <a:xfrm>
              <a:off x="2231" y="2456"/>
              <a:ext cx="178" cy="212"/>
            </a:xfrm>
            <a:prstGeom prst="rect">
              <a:avLst/>
            </a:prstGeom>
            <a:noFill/>
            <a:ln w="28575">
              <a:noFill/>
            </a:ln>
          </p:spPr>
          <p:txBody>
            <a:bodyPr wrap="none" lIns="90000" tIns="46800" rIns="90000" bIns="46800">
              <a:spAutoFit/>
            </a:bodyPr>
            <a:p>
              <a:pPr eaLnBrk="1" hangingPunct="1"/>
              <a:r>
                <a:rPr lang="en-US" altLang="zh-CN" sz="1600" dirty="0">
                  <a:latin typeface="Times New Roman" panose="02020603050405020304" pitchFamily="18" charset="0"/>
                </a:rPr>
                <a:t>2</a:t>
              </a:r>
              <a:endParaRPr lang="en-US" altLang="zh-CN" sz="1600" dirty="0">
                <a:latin typeface="Times New Roman" panose="02020603050405020304" pitchFamily="18" charset="0"/>
              </a:endParaRPr>
            </a:p>
          </p:txBody>
        </p:sp>
        <p:sp>
          <p:nvSpPr>
            <p:cNvPr id="76884" name="Text Box 70"/>
            <p:cNvSpPr txBox="1"/>
            <p:nvPr/>
          </p:nvSpPr>
          <p:spPr>
            <a:xfrm>
              <a:off x="2265" y="3388"/>
              <a:ext cx="178" cy="212"/>
            </a:xfrm>
            <a:prstGeom prst="rect">
              <a:avLst/>
            </a:prstGeom>
            <a:noFill/>
            <a:ln w="28575">
              <a:noFill/>
            </a:ln>
          </p:spPr>
          <p:txBody>
            <a:bodyPr wrap="none" lIns="90000" tIns="46800" rIns="90000" bIns="46800">
              <a:spAutoFit/>
            </a:bodyPr>
            <a:p>
              <a:pPr eaLnBrk="1" hangingPunct="1"/>
              <a:r>
                <a:rPr lang="en-US" altLang="zh-CN" sz="1600" dirty="0">
                  <a:latin typeface="Times New Roman" panose="02020603050405020304" pitchFamily="18" charset="0"/>
                </a:rPr>
                <a:t>1</a:t>
              </a:r>
              <a:endParaRPr lang="en-US" altLang="zh-CN" sz="1600" dirty="0">
                <a:latin typeface="Times New Roman" panose="02020603050405020304" pitchFamily="18" charset="0"/>
              </a:endParaRPr>
            </a:p>
          </p:txBody>
        </p:sp>
        <p:sp>
          <p:nvSpPr>
            <p:cNvPr id="76885" name="Text Box 97"/>
            <p:cNvSpPr txBox="1"/>
            <p:nvPr/>
          </p:nvSpPr>
          <p:spPr>
            <a:xfrm>
              <a:off x="1239" y="3626"/>
              <a:ext cx="349" cy="288"/>
            </a:xfrm>
            <a:prstGeom prst="rect">
              <a:avLst/>
            </a:prstGeom>
            <a:noFill/>
            <a:ln w="28575">
              <a:noFill/>
            </a:ln>
          </p:spPr>
          <p:txBody>
            <a:bodyPr wrap="none" lIns="90000" tIns="46800" rIns="90000" bIns="46800">
              <a:spAutoFit/>
            </a:bodyPr>
            <a:p>
              <a:pPr eaLnBrk="1" hangingPunct="1"/>
              <a:r>
                <a:rPr lang="en-US" altLang="zh-CN" sz="2400" dirty="0">
                  <a:latin typeface="Times New Roman" panose="02020603050405020304" pitchFamily="18" charset="0"/>
                </a:rPr>
                <a:t>(b)</a:t>
              </a:r>
              <a:endParaRPr lang="en-US" altLang="zh-CN" sz="2400" dirty="0">
                <a:latin typeface="Times New Roman" panose="02020603050405020304" pitchFamily="18" charset="0"/>
              </a:endParaRPr>
            </a:p>
          </p:txBody>
        </p:sp>
      </p:grpSp>
      <p:grpSp>
        <p:nvGrpSpPr>
          <p:cNvPr id="64613" name="Group 101"/>
          <p:cNvGrpSpPr/>
          <p:nvPr/>
        </p:nvGrpSpPr>
        <p:grpSpPr>
          <a:xfrm>
            <a:off x="4862513" y="4041775"/>
            <a:ext cx="3975100" cy="2339975"/>
            <a:chOff x="3063" y="2462"/>
            <a:chExt cx="2504" cy="1474"/>
          </a:xfrm>
        </p:grpSpPr>
        <p:sp>
          <p:nvSpPr>
            <p:cNvPr id="76840" name="Oval 72"/>
            <p:cNvSpPr/>
            <p:nvPr/>
          </p:nvSpPr>
          <p:spPr>
            <a:xfrm>
              <a:off x="4733" y="2478"/>
              <a:ext cx="200" cy="236"/>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600" dirty="0">
                  <a:latin typeface="Times New Roman" panose="02020603050405020304" pitchFamily="18" charset="0"/>
                </a:rPr>
                <a:t>e</a:t>
              </a:r>
              <a:endParaRPr lang="en-US" altLang="zh-CN" sz="1600" dirty="0">
                <a:latin typeface="Times New Roman" panose="02020603050405020304" pitchFamily="18" charset="0"/>
              </a:endParaRPr>
            </a:p>
          </p:txBody>
        </p:sp>
        <p:sp>
          <p:nvSpPr>
            <p:cNvPr id="76841" name="Oval 73"/>
            <p:cNvSpPr/>
            <p:nvPr/>
          </p:nvSpPr>
          <p:spPr>
            <a:xfrm>
              <a:off x="5362" y="2478"/>
              <a:ext cx="200" cy="236"/>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600" dirty="0">
                  <a:latin typeface="Times New Roman" panose="02020603050405020304" pitchFamily="18" charset="0"/>
                </a:rPr>
                <a:t>g</a:t>
              </a:r>
              <a:endParaRPr lang="en-US" altLang="zh-CN" sz="1600" dirty="0">
                <a:latin typeface="Times New Roman" panose="02020603050405020304" pitchFamily="18" charset="0"/>
              </a:endParaRPr>
            </a:p>
          </p:txBody>
        </p:sp>
        <p:sp>
          <p:nvSpPr>
            <p:cNvPr id="76842" name="Oval 74"/>
            <p:cNvSpPr/>
            <p:nvPr/>
          </p:nvSpPr>
          <p:spPr>
            <a:xfrm>
              <a:off x="4738" y="3294"/>
              <a:ext cx="200" cy="236"/>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600" dirty="0">
                  <a:latin typeface="Times New Roman" panose="02020603050405020304" pitchFamily="18" charset="0"/>
                </a:rPr>
                <a:t>f</a:t>
              </a:r>
              <a:endParaRPr lang="en-US" altLang="zh-CN" sz="1600" dirty="0">
                <a:latin typeface="Times New Roman" panose="02020603050405020304" pitchFamily="18" charset="0"/>
              </a:endParaRPr>
            </a:p>
          </p:txBody>
        </p:sp>
        <p:sp>
          <p:nvSpPr>
            <p:cNvPr id="76843" name="Oval 75"/>
            <p:cNvSpPr/>
            <p:nvPr/>
          </p:nvSpPr>
          <p:spPr>
            <a:xfrm>
              <a:off x="5367" y="3294"/>
              <a:ext cx="200" cy="236"/>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600" dirty="0">
                  <a:latin typeface="Times New Roman" panose="02020603050405020304" pitchFamily="18" charset="0"/>
                </a:rPr>
                <a:t>h</a:t>
              </a:r>
              <a:endParaRPr lang="en-US" altLang="zh-CN" sz="1600" dirty="0">
                <a:latin typeface="Times New Roman" panose="02020603050405020304" pitchFamily="18" charset="0"/>
              </a:endParaRPr>
            </a:p>
          </p:txBody>
        </p:sp>
        <p:sp>
          <p:nvSpPr>
            <p:cNvPr id="76844" name="Oval 76"/>
            <p:cNvSpPr/>
            <p:nvPr/>
          </p:nvSpPr>
          <p:spPr>
            <a:xfrm>
              <a:off x="4128" y="2910"/>
              <a:ext cx="200" cy="236"/>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600" dirty="0">
                  <a:latin typeface="Times New Roman" panose="02020603050405020304" pitchFamily="18" charset="0"/>
                </a:rPr>
                <a:t>d</a:t>
              </a:r>
              <a:endParaRPr lang="en-US" altLang="zh-CN" sz="1600" dirty="0">
                <a:latin typeface="Times New Roman" panose="02020603050405020304" pitchFamily="18" charset="0"/>
              </a:endParaRPr>
            </a:p>
          </p:txBody>
        </p:sp>
        <p:sp>
          <p:nvSpPr>
            <p:cNvPr id="76845" name="Oval 77"/>
            <p:cNvSpPr/>
            <p:nvPr/>
          </p:nvSpPr>
          <p:spPr>
            <a:xfrm>
              <a:off x="3586" y="2462"/>
              <a:ext cx="200" cy="236"/>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600" dirty="0">
                  <a:latin typeface="Times New Roman" panose="02020603050405020304" pitchFamily="18" charset="0"/>
                </a:rPr>
                <a:t>b</a:t>
              </a:r>
              <a:endParaRPr lang="en-US" altLang="zh-CN" sz="1600" dirty="0">
                <a:latin typeface="Times New Roman" panose="02020603050405020304" pitchFamily="18" charset="0"/>
              </a:endParaRPr>
            </a:p>
          </p:txBody>
        </p:sp>
        <p:sp>
          <p:nvSpPr>
            <p:cNvPr id="76846" name="Oval 78"/>
            <p:cNvSpPr/>
            <p:nvPr/>
          </p:nvSpPr>
          <p:spPr>
            <a:xfrm>
              <a:off x="3591" y="3278"/>
              <a:ext cx="200" cy="236"/>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600" dirty="0">
                  <a:latin typeface="Times New Roman" panose="02020603050405020304" pitchFamily="18" charset="0"/>
                </a:rPr>
                <a:t>c</a:t>
              </a:r>
              <a:endParaRPr lang="en-US" altLang="zh-CN" sz="1600" dirty="0">
                <a:latin typeface="Times New Roman" panose="02020603050405020304" pitchFamily="18" charset="0"/>
              </a:endParaRPr>
            </a:p>
          </p:txBody>
        </p:sp>
        <p:sp>
          <p:nvSpPr>
            <p:cNvPr id="76847" name="Oval 79"/>
            <p:cNvSpPr/>
            <p:nvPr/>
          </p:nvSpPr>
          <p:spPr>
            <a:xfrm>
              <a:off x="3063" y="2894"/>
              <a:ext cx="200" cy="236"/>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600" dirty="0">
                  <a:latin typeface="Times New Roman" panose="02020603050405020304" pitchFamily="18" charset="0"/>
                </a:rPr>
                <a:t>a</a:t>
              </a:r>
              <a:endParaRPr lang="en-US" altLang="zh-CN" sz="1600" dirty="0">
                <a:latin typeface="Times New Roman" panose="02020603050405020304" pitchFamily="18" charset="0"/>
              </a:endParaRPr>
            </a:p>
          </p:txBody>
        </p:sp>
        <p:sp>
          <p:nvSpPr>
            <p:cNvPr id="76848" name="Line 80"/>
            <p:cNvSpPr/>
            <p:nvPr/>
          </p:nvSpPr>
          <p:spPr>
            <a:xfrm flipH="1">
              <a:off x="3216" y="2660"/>
              <a:ext cx="384" cy="240"/>
            </a:xfrm>
            <a:prstGeom prst="line">
              <a:avLst/>
            </a:prstGeom>
            <a:ln w="28575" cap="flat" cmpd="sng">
              <a:solidFill>
                <a:schemeClr val="tx1"/>
              </a:solidFill>
              <a:prstDash val="solid"/>
              <a:headEnd type="none" w="med" len="med"/>
              <a:tailEnd type="none" w="med" len="med"/>
            </a:ln>
          </p:spPr>
        </p:sp>
        <p:sp>
          <p:nvSpPr>
            <p:cNvPr id="76849" name="Line 81"/>
            <p:cNvSpPr/>
            <p:nvPr/>
          </p:nvSpPr>
          <p:spPr>
            <a:xfrm>
              <a:off x="3744" y="2660"/>
              <a:ext cx="480" cy="288"/>
            </a:xfrm>
            <a:prstGeom prst="line">
              <a:avLst/>
            </a:prstGeom>
            <a:ln w="28575" cap="flat" cmpd="sng">
              <a:solidFill>
                <a:schemeClr val="tx1"/>
              </a:solidFill>
              <a:prstDash val="solid"/>
              <a:headEnd type="none" w="med" len="med"/>
              <a:tailEnd type="none" w="med" len="med"/>
            </a:ln>
          </p:spPr>
        </p:sp>
        <p:sp>
          <p:nvSpPr>
            <p:cNvPr id="76850" name="Line 82"/>
            <p:cNvSpPr/>
            <p:nvPr/>
          </p:nvSpPr>
          <p:spPr>
            <a:xfrm flipV="1">
              <a:off x="3752" y="3084"/>
              <a:ext cx="384" cy="240"/>
            </a:xfrm>
            <a:prstGeom prst="line">
              <a:avLst/>
            </a:prstGeom>
            <a:ln w="28575" cap="flat" cmpd="sng">
              <a:solidFill>
                <a:schemeClr val="tx1"/>
              </a:solidFill>
              <a:prstDash val="solid"/>
              <a:headEnd type="none" w="med" len="med"/>
              <a:tailEnd type="none" w="med" len="med"/>
            </a:ln>
          </p:spPr>
        </p:sp>
        <p:sp>
          <p:nvSpPr>
            <p:cNvPr id="76851" name="Line 83"/>
            <p:cNvSpPr/>
            <p:nvPr/>
          </p:nvSpPr>
          <p:spPr>
            <a:xfrm flipV="1">
              <a:off x="4320" y="2708"/>
              <a:ext cx="480" cy="288"/>
            </a:xfrm>
            <a:prstGeom prst="line">
              <a:avLst/>
            </a:prstGeom>
            <a:ln w="28575" cap="flat" cmpd="sng">
              <a:solidFill>
                <a:schemeClr val="tx1"/>
              </a:solidFill>
              <a:prstDash val="solid"/>
              <a:headEnd type="none" w="med" len="med"/>
              <a:tailEnd type="none" w="med" len="med"/>
            </a:ln>
          </p:spPr>
        </p:sp>
        <p:sp>
          <p:nvSpPr>
            <p:cNvPr id="76852" name="Line 85"/>
            <p:cNvSpPr/>
            <p:nvPr/>
          </p:nvSpPr>
          <p:spPr>
            <a:xfrm>
              <a:off x="4848" y="2708"/>
              <a:ext cx="0" cy="576"/>
            </a:xfrm>
            <a:prstGeom prst="line">
              <a:avLst/>
            </a:prstGeom>
            <a:ln w="28575" cap="flat" cmpd="sng">
              <a:solidFill>
                <a:schemeClr val="tx1"/>
              </a:solidFill>
              <a:prstDash val="solid"/>
              <a:headEnd type="none" w="med" len="med"/>
              <a:tailEnd type="none" w="med" len="med"/>
            </a:ln>
          </p:spPr>
        </p:sp>
        <p:sp>
          <p:nvSpPr>
            <p:cNvPr id="76853" name="Line 86"/>
            <p:cNvSpPr/>
            <p:nvPr/>
          </p:nvSpPr>
          <p:spPr>
            <a:xfrm>
              <a:off x="4944" y="3412"/>
              <a:ext cx="432" cy="0"/>
            </a:xfrm>
            <a:prstGeom prst="line">
              <a:avLst/>
            </a:prstGeom>
            <a:ln w="28575" cap="flat" cmpd="sng">
              <a:solidFill>
                <a:schemeClr val="tx1"/>
              </a:solidFill>
              <a:prstDash val="solid"/>
              <a:headEnd type="none" w="med" len="med"/>
              <a:tailEnd type="none" w="med" len="med"/>
            </a:ln>
          </p:spPr>
        </p:sp>
        <p:sp>
          <p:nvSpPr>
            <p:cNvPr id="76854" name="Line 87"/>
            <p:cNvSpPr/>
            <p:nvPr/>
          </p:nvSpPr>
          <p:spPr>
            <a:xfrm flipH="1">
              <a:off x="4944" y="2660"/>
              <a:ext cx="432" cy="672"/>
            </a:xfrm>
            <a:prstGeom prst="line">
              <a:avLst/>
            </a:prstGeom>
            <a:ln w="28575" cap="flat" cmpd="sng">
              <a:solidFill>
                <a:schemeClr val="tx1"/>
              </a:solidFill>
              <a:prstDash val="solid"/>
              <a:headEnd type="none" w="med" len="med"/>
              <a:tailEnd type="none" w="med" len="med"/>
            </a:ln>
          </p:spPr>
        </p:sp>
        <p:sp>
          <p:nvSpPr>
            <p:cNvPr id="76855" name="Text Box 88"/>
            <p:cNvSpPr txBox="1"/>
            <p:nvPr/>
          </p:nvSpPr>
          <p:spPr>
            <a:xfrm>
              <a:off x="3303" y="2603"/>
              <a:ext cx="178" cy="212"/>
            </a:xfrm>
            <a:prstGeom prst="rect">
              <a:avLst/>
            </a:prstGeom>
            <a:noFill/>
            <a:ln w="28575">
              <a:noFill/>
            </a:ln>
          </p:spPr>
          <p:txBody>
            <a:bodyPr wrap="none" lIns="90000" tIns="46800" rIns="90000" bIns="46800">
              <a:spAutoFit/>
            </a:bodyPr>
            <a:p>
              <a:pPr eaLnBrk="1" hangingPunct="1"/>
              <a:r>
                <a:rPr lang="en-US" altLang="zh-CN" sz="1600" dirty="0">
                  <a:latin typeface="Times New Roman" panose="02020603050405020304" pitchFamily="18" charset="0"/>
                </a:rPr>
                <a:t>2</a:t>
              </a:r>
              <a:endParaRPr lang="en-US" altLang="zh-CN" sz="1600" dirty="0">
                <a:latin typeface="Times New Roman" panose="02020603050405020304" pitchFamily="18" charset="0"/>
              </a:endParaRPr>
            </a:p>
          </p:txBody>
        </p:sp>
        <p:sp>
          <p:nvSpPr>
            <p:cNvPr id="76856" name="Text Box 89"/>
            <p:cNvSpPr txBox="1"/>
            <p:nvPr/>
          </p:nvSpPr>
          <p:spPr>
            <a:xfrm>
              <a:off x="3927" y="2612"/>
              <a:ext cx="178" cy="212"/>
            </a:xfrm>
            <a:prstGeom prst="rect">
              <a:avLst/>
            </a:prstGeom>
            <a:noFill/>
            <a:ln w="28575">
              <a:noFill/>
            </a:ln>
          </p:spPr>
          <p:txBody>
            <a:bodyPr wrap="none" lIns="90000" tIns="46800" rIns="90000" bIns="46800">
              <a:spAutoFit/>
            </a:bodyPr>
            <a:p>
              <a:pPr eaLnBrk="1" hangingPunct="1"/>
              <a:r>
                <a:rPr lang="en-US" altLang="zh-CN" sz="1600" dirty="0">
                  <a:latin typeface="Times New Roman" panose="02020603050405020304" pitchFamily="18" charset="0"/>
                </a:rPr>
                <a:t>2</a:t>
              </a:r>
              <a:endParaRPr lang="en-US" altLang="zh-CN" sz="1600" dirty="0">
                <a:latin typeface="Times New Roman" panose="02020603050405020304" pitchFamily="18" charset="0"/>
              </a:endParaRPr>
            </a:p>
          </p:txBody>
        </p:sp>
        <p:sp>
          <p:nvSpPr>
            <p:cNvPr id="76857" name="Text Box 90"/>
            <p:cNvSpPr txBox="1"/>
            <p:nvPr/>
          </p:nvSpPr>
          <p:spPr>
            <a:xfrm>
              <a:off x="3936" y="3168"/>
              <a:ext cx="178" cy="212"/>
            </a:xfrm>
            <a:prstGeom prst="rect">
              <a:avLst/>
            </a:prstGeom>
            <a:noFill/>
            <a:ln w="28575">
              <a:noFill/>
            </a:ln>
          </p:spPr>
          <p:txBody>
            <a:bodyPr wrap="none" lIns="90000" tIns="46800" rIns="90000" bIns="46800">
              <a:spAutoFit/>
            </a:bodyPr>
            <a:p>
              <a:pPr eaLnBrk="1" hangingPunct="1"/>
              <a:r>
                <a:rPr lang="en-US" altLang="zh-CN" sz="1600" dirty="0">
                  <a:latin typeface="Times New Roman" panose="02020603050405020304" pitchFamily="18" charset="0"/>
                </a:rPr>
                <a:t>1</a:t>
              </a:r>
              <a:endParaRPr lang="en-US" altLang="zh-CN" sz="1600" dirty="0">
                <a:latin typeface="Times New Roman" panose="02020603050405020304" pitchFamily="18" charset="0"/>
              </a:endParaRPr>
            </a:p>
          </p:txBody>
        </p:sp>
        <p:sp>
          <p:nvSpPr>
            <p:cNvPr id="76858" name="Text Box 91"/>
            <p:cNvSpPr txBox="1"/>
            <p:nvPr/>
          </p:nvSpPr>
          <p:spPr>
            <a:xfrm>
              <a:off x="4368" y="2736"/>
              <a:ext cx="178" cy="212"/>
            </a:xfrm>
            <a:prstGeom prst="rect">
              <a:avLst/>
            </a:prstGeom>
            <a:noFill/>
            <a:ln w="28575">
              <a:noFill/>
            </a:ln>
          </p:spPr>
          <p:txBody>
            <a:bodyPr wrap="none" lIns="90000" tIns="46800" rIns="90000" bIns="46800">
              <a:spAutoFit/>
            </a:bodyPr>
            <a:p>
              <a:pPr eaLnBrk="1" hangingPunct="1"/>
              <a:r>
                <a:rPr lang="en-US" altLang="zh-CN" sz="1600" dirty="0">
                  <a:latin typeface="Times New Roman" panose="02020603050405020304" pitchFamily="18" charset="0"/>
                </a:rPr>
                <a:t>2</a:t>
              </a:r>
              <a:endParaRPr lang="en-US" altLang="zh-CN" sz="1600" dirty="0">
                <a:latin typeface="Times New Roman" panose="02020603050405020304" pitchFamily="18" charset="0"/>
              </a:endParaRPr>
            </a:p>
          </p:txBody>
        </p:sp>
        <p:sp>
          <p:nvSpPr>
            <p:cNvPr id="76859" name="Text Box 92"/>
            <p:cNvSpPr txBox="1"/>
            <p:nvPr/>
          </p:nvSpPr>
          <p:spPr>
            <a:xfrm>
              <a:off x="4718" y="2891"/>
              <a:ext cx="178" cy="212"/>
            </a:xfrm>
            <a:prstGeom prst="rect">
              <a:avLst/>
            </a:prstGeom>
            <a:noFill/>
            <a:ln w="28575">
              <a:noFill/>
            </a:ln>
          </p:spPr>
          <p:txBody>
            <a:bodyPr wrap="none" lIns="90000" tIns="46800" rIns="90000" bIns="46800">
              <a:spAutoFit/>
            </a:bodyPr>
            <a:p>
              <a:pPr eaLnBrk="1" hangingPunct="1"/>
              <a:r>
                <a:rPr lang="en-US" altLang="zh-CN" sz="1600" dirty="0">
                  <a:latin typeface="Times New Roman" panose="02020603050405020304" pitchFamily="18" charset="0"/>
                </a:rPr>
                <a:t>1</a:t>
              </a:r>
              <a:endParaRPr lang="en-US" altLang="zh-CN" sz="1600" dirty="0">
                <a:latin typeface="Times New Roman" panose="02020603050405020304" pitchFamily="18" charset="0"/>
              </a:endParaRPr>
            </a:p>
          </p:txBody>
        </p:sp>
        <p:sp>
          <p:nvSpPr>
            <p:cNvPr id="76860" name="Text Box 94"/>
            <p:cNvSpPr txBox="1"/>
            <p:nvPr/>
          </p:nvSpPr>
          <p:spPr>
            <a:xfrm>
              <a:off x="5127" y="2939"/>
              <a:ext cx="178" cy="212"/>
            </a:xfrm>
            <a:prstGeom prst="rect">
              <a:avLst/>
            </a:prstGeom>
            <a:noFill/>
            <a:ln w="28575">
              <a:noFill/>
            </a:ln>
          </p:spPr>
          <p:txBody>
            <a:bodyPr wrap="none" lIns="90000" tIns="46800" rIns="90000" bIns="46800">
              <a:spAutoFit/>
            </a:bodyPr>
            <a:p>
              <a:pPr eaLnBrk="1" hangingPunct="1"/>
              <a:r>
                <a:rPr lang="en-US" altLang="zh-CN" sz="1600" dirty="0">
                  <a:latin typeface="Times New Roman" panose="02020603050405020304" pitchFamily="18" charset="0"/>
                </a:rPr>
                <a:t>2</a:t>
              </a:r>
              <a:endParaRPr lang="en-US" altLang="zh-CN" sz="1600" dirty="0">
                <a:latin typeface="Times New Roman" panose="02020603050405020304" pitchFamily="18" charset="0"/>
              </a:endParaRPr>
            </a:p>
          </p:txBody>
        </p:sp>
        <p:sp>
          <p:nvSpPr>
            <p:cNvPr id="76861" name="Text Box 95"/>
            <p:cNvSpPr txBox="1"/>
            <p:nvPr/>
          </p:nvSpPr>
          <p:spPr>
            <a:xfrm>
              <a:off x="5088" y="3380"/>
              <a:ext cx="178" cy="212"/>
            </a:xfrm>
            <a:prstGeom prst="rect">
              <a:avLst/>
            </a:prstGeom>
            <a:noFill/>
            <a:ln w="28575">
              <a:noFill/>
            </a:ln>
          </p:spPr>
          <p:txBody>
            <a:bodyPr wrap="none" lIns="90000" tIns="46800" rIns="90000" bIns="46800">
              <a:spAutoFit/>
            </a:bodyPr>
            <a:p>
              <a:pPr eaLnBrk="1" hangingPunct="1"/>
              <a:r>
                <a:rPr lang="en-US" altLang="zh-CN" sz="1600" dirty="0">
                  <a:latin typeface="Times New Roman" panose="02020603050405020304" pitchFamily="18" charset="0"/>
                </a:rPr>
                <a:t>1</a:t>
              </a:r>
              <a:endParaRPr lang="en-US" altLang="zh-CN" sz="1600" dirty="0">
                <a:latin typeface="Times New Roman" panose="02020603050405020304" pitchFamily="18" charset="0"/>
              </a:endParaRPr>
            </a:p>
          </p:txBody>
        </p:sp>
        <p:sp>
          <p:nvSpPr>
            <p:cNvPr id="76862" name="Text Box 98"/>
            <p:cNvSpPr txBox="1"/>
            <p:nvPr/>
          </p:nvSpPr>
          <p:spPr>
            <a:xfrm>
              <a:off x="4126" y="3648"/>
              <a:ext cx="327" cy="288"/>
            </a:xfrm>
            <a:prstGeom prst="rect">
              <a:avLst/>
            </a:prstGeom>
            <a:noFill/>
            <a:ln w="28575">
              <a:noFill/>
            </a:ln>
          </p:spPr>
          <p:txBody>
            <a:bodyPr wrap="none" lIns="90000" tIns="46800" rIns="90000" bIns="46800">
              <a:spAutoFit/>
            </a:bodyPr>
            <a:p>
              <a:pPr eaLnBrk="1" hangingPunct="1"/>
              <a:r>
                <a:rPr lang="en-US" altLang="zh-CN" sz="2400" dirty="0">
                  <a:latin typeface="Times New Roman" panose="02020603050405020304" pitchFamily="18" charset="0"/>
                </a:rPr>
                <a:t>(c)</a:t>
              </a:r>
              <a:endParaRPr lang="en-US" altLang="zh-CN" sz="2400" dirty="0">
                <a:latin typeface="Times New Roman" panose="02020603050405020304" pitchFamily="18" charset="0"/>
              </a:endParaRPr>
            </a:p>
          </p:txBody>
        </p:sp>
      </p:grpSp>
      <p:grpSp>
        <p:nvGrpSpPr>
          <p:cNvPr id="76804" name="Group 99"/>
          <p:cNvGrpSpPr/>
          <p:nvPr/>
        </p:nvGrpSpPr>
        <p:grpSpPr>
          <a:xfrm>
            <a:off x="2478088" y="1366838"/>
            <a:ext cx="4052887" cy="2022475"/>
            <a:chOff x="1680" y="624"/>
            <a:chExt cx="2553" cy="1274"/>
          </a:xfrm>
        </p:grpSpPr>
        <p:grpSp>
          <p:nvGrpSpPr>
            <p:cNvPr id="76808" name="Group 40"/>
            <p:cNvGrpSpPr/>
            <p:nvPr/>
          </p:nvGrpSpPr>
          <p:grpSpPr>
            <a:xfrm>
              <a:off x="1680" y="624"/>
              <a:ext cx="2553" cy="1144"/>
              <a:chOff x="1719" y="844"/>
              <a:chExt cx="2553" cy="1144"/>
            </a:xfrm>
          </p:grpSpPr>
          <p:sp>
            <p:nvSpPr>
              <p:cNvPr id="76810" name="Oval 4"/>
              <p:cNvSpPr/>
              <p:nvPr/>
            </p:nvSpPr>
            <p:spPr>
              <a:xfrm>
                <a:off x="3389" y="874"/>
                <a:ext cx="200" cy="236"/>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600" dirty="0">
                    <a:latin typeface="Times New Roman" panose="02020603050405020304" pitchFamily="18" charset="0"/>
                  </a:rPr>
                  <a:t>e</a:t>
                </a:r>
                <a:endParaRPr lang="en-US" altLang="zh-CN" sz="1600" dirty="0">
                  <a:latin typeface="Times New Roman" panose="02020603050405020304" pitchFamily="18" charset="0"/>
                </a:endParaRPr>
              </a:p>
            </p:txBody>
          </p:sp>
          <p:sp>
            <p:nvSpPr>
              <p:cNvPr id="76811" name="Oval 6"/>
              <p:cNvSpPr/>
              <p:nvPr/>
            </p:nvSpPr>
            <p:spPr>
              <a:xfrm>
                <a:off x="4018" y="874"/>
                <a:ext cx="200" cy="236"/>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600" dirty="0">
                    <a:latin typeface="Times New Roman" panose="02020603050405020304" pitchFamily="18" charset="0"/>
                  </a:rPr>
                  <a:t>g</a:t>
                </a:r>
                <a:endParaRPr lang="en-US" altLang="zh-CN" sz="1600" dirty="0">
                  <a:latin typeface="Times New Roman" panose="02020603050405020304" pitchFamily="18" charset="0"/>
                </a:endParaRPr>
              </a:p>
            </p:txBody>
          </p:sp>
          <p:sp>
            <p:nvSpPr>
              <p:cNvPr id="76812" name="Oval 7"/>
              <p:cNvSpPr/>
              <p:nvPr/>
            </p:nvSpPr>
            <p:spPr>
              <a:xfrm>
                <a:off x="3394" y="1690"/>
                <a:ext cx="200" cy="236"/>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600" dirty="0">
                    <a:latin typeface="Times New Roman" panose="02020603050405020304" pitchFamily="18" charset="0"/>
                  </a:rPr>
                  <a:t>f</a:t>
                </a:r>
                <a:endParaRPr lang="en-US" altLang="zh-CN" sz="1600" dirty="0">
                  <a:latin typeface="Times New Roman" panose="02020603050405020304" pitchFamily="18" charset="0"/>
                </a:endParaRPr>
              </a:p>
            </p:txBody>
          </p:sp>
          <p:sp>
            <p:nvSpPr>
              <p:cNvPr id="76813" name="Oval 8"/>
              <p:cNvSpPr/>
              <p:nvPr/>
            </p:nvSpPr>
            <p:spPr>
              <a:xfrm>
                <a:off x="4023" y="1690"/>
                <a:ext cx="200" cy="236"/>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600" dirty="0">
                    <a:latin typeface="Times New Roman" panose="02020603050405020304" pitchFamily="18" charset="0"/>
                  </a:rPr>
                  <a:t>h</a:t>
                </a:r>
                <a:endParaRPr lang="en-US" altLang="zh-CN" sz="1600" dirty="0">
                  <a:latin typeface="Times New Roman" panose="02020603050405020304" pitchFamily="18" charset="0"/>
                </a:endParaRPr>
              </a:p>
            </p:txBody>
          </p:sp>
          <p:sp>
            <p:nvSpPr>
              <p:cNvPr id="76814" name="Oval 9"/>
              <p:cNvSpPr/>
              <p:nvPr/>
            </p:nvSpPr>
            <p:spPr>
              <a:xfrm>
                <a:off x="2784" y="1306"/>
                <a:ext cx="200" cy="236"/>
              </a:xfrm>
              <a:prstGeom prst="ellipse">
                <a:avLst/>
              </a:prstGeom>
              <a:solidFill>
                <a:schemeClr val="bg1"/>
              </a:solid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600" dirty="0">
                    <a:latin typeface="Times New Roman" panose="02020603050405020304" pitchFamily="18" charset="0"/>
                  </a:rPr>
                  <a:t>d</a:t>
                </a:r>
                <a:endParaRPr lang="en-US" altLang="zh-CN" sz="1600" dirty="0">
                  <a:latin typeface="Times New Roman" panose="02020603050405020304" pitchFamily="18" charset="0"/>
                </a:endParaRPr>
              </a:p>
            </p:txBody>
          </p:sp>
          <p:sp>
            <p:nvSpPr>
              <p:cNvPr id="76815" name="Oval 10"/>
              <p:cNvSpPr/>
              <p:nvPr/>
            </p:nvSpPr>
            <p:spPr>
              <a:xfrm>
                <a:off x="2242" y="858"/>
                <a:ext cx="200" cy="236"/>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600" dirty="0">
                    <a:latin typeface="Times New Roman" panose="02020603050405020304" pitchFamily="18" charset="0"/>
                  </a:rPr>
                  <a:t>b</a:t>
                </a:r>
                <a:endParaRPr lang="en-US" altLang="zh-CN" sz="1600" dirty="0">
                  <a:latin typeface="Times New Roman" panose="02020603050405020304" pitchFamily="18" charset="0"/>
                </a:endParaRPr>
              </a:p>
            </p:txBody>
          </p:sp>
          <p:sp>
            <p:nvSpPr>
              <p:cNvPr id="76816" name="Oval 11"/>
              <p:cNvSpPr/>
              <p:nvPr/>
            </p:nvSpPr>
            <p:spPr>
              <a:xfrm>
                <a:off x="2247" y="1674"/>
                <a:ext cx="200" cy="236"/>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600" dirty="0">
                    <a:latin typeface="Times New Roman" panose="02020603050405020304" pitchFamily="18" charset="0"/>
                  </a:rPr>
                  <a:t>c</a:t>
                </a:r>
                <a:endParaRPr lang="en-US" altLang="zh-CN" sz="1600" dirty="0">
                  <a:latin typeface="Times New Roman" panose="02020603050405020304" pitchFamily="18" charset="0"/>
                </a:endParaRPr>
              </a:p>
            </p:txBody>
          </p:sp>
          <p:sp>
            <p:nvSpPr>
              <p:cNvPr id="76817" name="Oval 13"/>
              <p:cNvSpPr/>
              <p:nvPr/>
            </p:nvSpPr>
            <p:spPr>
              <a:xfrm>
                <a:off x="1719" y="1290"/>
                <a:ext cx="200" cy="236"/>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600" dirty="0">
                    <a:latin typeface="Times New Roman" panose="02020603050405020304" pitchFamily="18" charset="0"/>
                  </a:rPr>
                  <a:t>a</a:t>
                </a:r>
                <a:endParaRPr lang="en-US" altLang="zh-CN" sz="1600" dirty="0">
                  <a:latin typeface="Times New Roman" panose="02020603050405020304" pitchFamily="18" charset="0"/>
                </a:endParaRPr>
              </a:p>
            </p:txBody>
          </p:sp>
          <p:sp>
            <p:nvSpPr>
              <p:cNvPr id="76818" name="Line 14"/>
              <p:cNvSpPr/>
              <p:nvPr/>
            </p:nvSpPr>
            <p:spPr>
              <a:xfrm flipH="1">
                <a:off x="1872" y="1056"/>
                <a:ext cx="384" cy="240"/>
              </a:xfrm>
              <a:prstGeom prst="line">
                <a:avLst/>
              </a:prstGeom>
              <a:ln w="28575" cap="flat" cmpd="sng">
                <a:solidFill>
                  <a:schemeClr val="tx1"/>
                </a:solidFill>
                <a:prstDash val="solid"/>
                <a:headEnd type="none" w="med" len="med"/>
                <a:tailEnd type="none" w="med" len="med"/>
              </a:ln>
            </p:spPr>
          </p:sp>
          <p:sp>
            <p:nvSpPr>
              <p:cNvPr id="76819" name="Line 15"/>
              <p:cNvSpPr/>
              <p:nvPr/>
            </p:nvSpPr>
            <p:spPr>
              <a:xfrm>
                <a:off x="1888" y="1496"/>
                <a:ext cx="384" cy="192"/>
              </a:xfrm>
              <a:prstGeom prst="line">
                <a:avLst/>
              </a:prstGeom>
              <a:ln w="28575" cap="flat" cmpd="sng">
                <a:solidFill>
                  <a:schemeClr val="tx1"/>
                </a:solidFill>
                <a:prstDash val="solid"/>
                <a:headEnd type="none" w="med" len="med"/>
                <a:tailEnd type="none" w="med" len="med"/>
              </a:ln>
            </p:spPr>
          </p:sp>
          <p:sp>
            <p:nvSpPr>
              <p:cNvPr id="76820" name="Line 17"/>
              <p:cNvSpPr/>
              <p:nvPr/>
            </p:nvSpPr>
            <p:spPr>
              <a:xfrm>
                <a:off x="2400" y="1056"/>
                <a:ext cx="480" cy="288"/>
              </a:xfrm>
              <a:prstGeom prst="line">
                <a:avLst/>
              </a:prstGeom>
              <a:ln w="28575" cap="flat" cmpd="sng">
                <a:solidFill>
                  <a:schemeClr val="tx1"/>
                </a:solidFill>
                <a:prstDash val="solid"/>
                <a:headEnd type="none" w="med" len="med"/>
                <a:tailEnd type="none" w="med" len="med"/>
              </a:ln>
            </p:spPr>
          </p:sp>
          <p:sp>
            <p:nvSpPr>
              <p:cNvPr id="76821" name="Line 18"/>
              <p:cNvSpPr/>
              <p:nvPr/>
            </p:nvSpPr>
            <p:spPr>
              <a:xfrm flipV="1">
                <a:off x="2408" y="1480"/>
                <a:ext cx="384" cy="240"/>
              </a:xfrm>
              <a:prstGeom prst="line">
                <a:avLst/>
              </a:prstGeom>
              <a:ln w="28575" cap="flat" cmpd="sng">
                <a:solidFill>
                  <a:schemeClr val="tx1"/>
                </a:solidFill>
                <a:prstDash val="solid"/>
                <a:headEnd type="none" w="med" len="med"/>
                <a:tailEnd type="none" w="med" len="med"/>
              </a:ln>
            </p:spPr>
          </p:sp>
          <p:sp>
            <p:nvSpPr>
              <p:cNvPr id="76822" name="Line 20"/>
              <p:cNvSpPr/>
              <p:nvPr/>
            </p:nvSpPr>
            <p:spPr>
              <a:xfrm flipV="1">
                <a:off x="2976" y="1104"/>
                <a:ext cx="480" cy="288"/>
              </a:xfrm>
              <a:prstGeom prst="line">
                <a:avLst/>
              </a:prstGeom>
              <a:ln w="28575" cap="flat" cmpd="sng">
                <a:solidFill>
                  <a:schemeClr val="tx1"/>
                </a:solidFill>
                <a:prstDash val="solid"/>
                <a:headEnd type="none" w="med" len="med"/>
                <a:tailEnd type="none" w="med" len="med"/>
              </a:ln>
            </p:spPr>
          </p:sp>
          <p:sp>
            <p:nvSpPr>
              <p:cNvPr id="76823" name="Line 22"/>
              <p:cNvSpPr/>
              <p:nvPr/>
            </p:nvSpPr>
            <p:spPr>
              <a:xfrm>
                <a:off x="2976" y="1488"/>
                <a:ext cx="432" cy="240"/>
              </a:xfrm>
              <a:prstGeom prst="line">
                <a:avLst/>
              </a:prstGeom>
              <a:ln w="28575" cap="flat" cmpd="sng">
                <a:solidFill>
                  <a:schemeClr val="tx1"/>
                </a:solidFill>
                <a:prstDash val="solid"/>
                <a:headEnd type="none" w="med" len="med"/>
                <a:tailEnd type="none" w="med" len="med"/>
              </a:ln>
            </p:spPr>
          </p:sp>
          <p:sp>
            <p:nvSpPr>
              <p:cNvPr id="76824" name="Line 23"/>
              <p:cNvSpPr/>
              <p:nvPr/>
            </p:nvSpPr>
            <p:spPr>
              <a:xfrm>
                <a:off x="3600" y="1008"/>
                <a:ext cx="432" cy="0"/>
              </a:xfrm>
              <a:prstGeom prst="line">
                <a:avLst/>
              </a:prstGeom>
              <a:ln w="28575" cap="flat" cmpd="sng">
                <a:solidFill>
                  <a:schemeClr val="tx1"/>
                </a:solidFill>
                <a:prstDash val="solid"/>
                <a:headEnd type="none" w="med" len="med"/>
                <a:tailEnd type="none" w="med" len="med"/>
              </a:ln>
            </p:spPr>
          </p:sp>
          <p:sp>
            <p:nvSpPr>
              <p:cNvPr id="76825" name="Line 24"/>
              <p:cNvSpPr/>
              <p:nvPr/>
            </p:nvSpPr>
            <p:spPr>
              <a:xfrm>
                <a:off x="3504" y="1104"/>
                <a:ext cx="0" cy="576"/>
              </a:xfrm>
              <a:prstGeom prst="line">
                <a:avLst/>
              </a:prstGeom>
              <a:ln w="28575" cap="flat" cmpd="sng">
                <a:solidFill>
                  <a:schemeClr val="tx1"/>
                </a:solidFill>
                <a:prstDash val="solid"/>
                <a:headEnd type="none" w="med" len="med"/>
                <a:tailEnd type="none" w="med" len="med"/>
              </a:ln>
            </p:spPr>
          </p:sp>
          <p:sp>
            <p:nvSpPr>
              <p:cNvPr id="76826" name="Line 25"/>
              <p:cNvSpPr/>
              <p:nvPr/>
            </p:nvSpPr>
            <p:spPr>
              <a:xfrm>
                <a:off x="3600" y="1808"/>
                <a:ext cx="432" cy="0"/>
              </a:xfrm>
              <a:prstGeom prst="line">
                <a:avLst/>
              </a:prstGeom>
              <a:ln w="28575" cap="flat" cmpd="sng">
                <a:solidFill>
                  <a:schemeClr val="tx1"/>
                </a:solidFill>
                <a:prstDash val="solid"/>
                <a:headEnd type="none" w="med" len="med"/>
                <a:tailEnd type="none" w="med" len="med"/>
              </a:ln>
            </p:spPr>
          </p:sp>
          <p:sp>
            <p:nvSpPr>
              <p:cNvPr id="76827" name="Line 26"/>
              <p:cNvSpPr/>
              <p:nvPr/>
            </p:nvSpPr>
            <p:spPr>
              <a:xfrm>
                <a:off x="4128" y="1104"/>
                <a:ext cx="0" cy="576"/>
              </a:xfrm>
              <a:prstGeom prst="line">
                <a:avLst/>
              </a:prstGeom>
              <a:ln w="28575" cap="flat" cmpd="sng">
                <a:solidFill>
                  <a:schemeClr val="tx1"/>
                </a:solidFill>
                <a:prstDash val="solid"/>
                <a:headEnd type="none" w="med" len="med"/>
                <a:tailEnd type="none" w="med" len="med"/>
              </a:ln>
            </p:spPr>
          </p:sp>
          <p:sp>
            <p:nvSpPr>
              <p:cNvPr id="76828" name="Line 27"/>
              <p:cNvSpPr/>
              <p:nvPr/>
            </p:nvSpPr>
            <p:spPr>
              <a:xfrm flipH="1">
                <a:off x="3600" y="1056"/>
                <a:ext cx="432" cy="672"/>
              </a:xfrm>
              <a:prstGeom prst="line">
                <a:avLst/>
              </a:prstGeom>
              <a:ln w="28575" cap="flat" cmpd="sng">
                <a:solidFill>
                  <a:schemeClr val="tx1"/>
                </a:solidFill>
                <a:prstDash val="solid"/>
                <a:headEnd type="none" w="med" len="med"/>
                <a:tailEnd type="none" w="med" len="med"/>
              </a:ln>
            </p:spPr>
          </p:sp>
          <p:sp>
            <p:nvSpPr>
              <p:cNvPr id="76829" name="Text Box 28"/>
              <p:cNvSpPr txBox="1"/>
              <p:nvPr/>
            </p:nvSpPr>
            <p:spPr>
              <a:xfrm>
                <a:off x="1959" y="999"/>
                <a:ext cx="178" cy="212"/>
              </a:xfrm>
              <a:prstGeom prst="rect">
                <a:avLst/>
              </a:prstGeom>
              <a:noFill/>
              <a:ln w="28575">
                <a:noFill/>
              </a:ln>
            </p:spPr>
            <p:txBody>
              <a:bodyPr wrap="none" lIns="90000" tIns="46800" rIns="90000" bIns="46800">
                <a:spAutoFit/>
              </a:bodyPr>
              <a:p>
                <a:pPr eaLnBrk="1" hangingPunct="1"/>
                <a:r>
                  <a:rPr lang="en-US" altLang="zh-CN" sz="1600" dirty="0">
                    <a:latin typeface="Times New Roman" panose="02020603050405020304" pitchFamily="18" charset="0"/>
                  </a:rPr>
                  <a:t>2</a:t>
                </a:r>
                <a:endParaRPr lang="en-US" altLang="zh-CN" sz="1600" dirty="0">
                  <a:latin typeface="Times New Roman" panose="02020603050405020304" pitchFamily="18" charset="0"/>
                </a:endParaRPr>
              </a:p>
            </p:txBody>
          </p:sp>
          <p:sp>
            <p:nvSpPr>
              <p:cNvPr id="76830" name="Text Box 29"/>
              <p:cNvSpPr txBox="1"/>
              <p:nvPr/>
            </p:nvSpPr>
            <p:spPr>
              <a:xfrm>
                <a:off x="1959" y="1564"/>
                <a:ext cx="178" cy="212"/>
              </a:xfrm>
              <a:prstGeom prst="rect">
                <a:avLst/>
              </a:prstGeom>
              <a:noFill/>
              <a:ln w="28575">
                <a:noFill/>
              </a:ln>
            </p:spPr>
            <p:txBody>
              <a:bodyPr wrap="none" lIns="90000" tIns="46800" rIns="90000" bIns="46800">
                <a:spAutoFit/>
              </a:bodyPr>
              <a:p>
                <a:pPr eaLnBrk="1" hangingPunct="1"/>
                <a:r>
                  <a:rPr lang="en-US" altLang="zh-CN" sz="1600" dirty="0">
                    <a:latin typeface="Times New Roman" panose="02020603050405020304" pitchFamily="18" charset="0"/>
                  </a:rPr>
                  <a:t>3</a:t>
                </a:r>
                <a:endParaRPr lang="en-US" altLang="zh-CN" sz="1600" dirty="0">
                  <a:latin typeface="Times New Roman" panose="02020603050405020304" pitchFamily="18" charset="0"/>
                </a:endParaRPr>
              </a:p>
            </p:txBody>
          </p:sp>
          <p:sp>
            <p:nvSpPr>
              <p:cNvPr id="76831" name="Text Box 31"/>
              <p:cNvSpPr txBox="1"/>
              <p:nvPr/>
            </p:nvSpPr>
            <p:spPr>
              <a:xfrm>
                <a:off x="2583" y="1008"/>
                <a:ext cx="178" cy="212"/>
              </a:xfrm>
              <a:prstGeom prst="rect">
                <a:avLst/>
              </a:prstGeom>
              <a:noFill/>
              <a:ln w="28575">
                <a:noFill/>
              </a:ln>
            </p:spPr>
            <p:txBody>
              <a:bodyPr wrap="none" lIns="90000" tIns="46800" rIns="90000" bIns="46800">
                <a:spAutoFit/>
              </a:bodyPr>
              <a:p>
                <a:pPr eaLnBrk="1" hangingPunct="1"/>
                <a:r>
                  <a:rPr lang="en-US" altLang="zh-CN" sz="1600" dirty="0">
                    <a:latin typeface="Times New Roman" panose="02020603050405020304" pitchFamily="18" charset="0"/>
                  </a:rPr>
                  <a:t>2</a:t>
                </a:r>
                <a:endParaRPr lang="en-US" altLang="zh-CN" sz="1600" dirty="0">
                  <a:latin typeface="Times New Roman" panose="02020603050405020304" pitchFamily="18" charset="0"/>
                </a:endParaRPr>
              </a:p>
            </p:txBody>
          </p:sp>
          <p:sp>
            <p:nvSpPr>
              <p:cNvPr id="76832" name="Text Box 32"/>
              <p:cNvSpPr txBox="1"/>
              <p:nvPr/>
            </p:nvSpPr>
            <p:spPr>
              <a:xfrm>
                <a:off x="2592" y="1564"/>
                <a:ext cx="178" cy="212"/>
              </a:xfrm>
              <a:prstGeom prst="rect">
                <a:avLst/>
              </a:prstGeom>
              <a:noFill/>
              <a:ln w="28575">
                <a:noFill/>
              </a:ln>
            </p:spPr>
            <p:txBody>
              <a:bodyPr wrap="none" lIns="90000" tIns="46800" rIns="90000" bIns="46800">
                <a:spAutoFit/>
              </a:bodyPr>
              <a:p>
                <a:pPr eaLnBrk="1" hangingPunct="1"/>
                <a:r>
                  <a:rPr lang="en-US" altLang="zh-CN" sz="1600" dirty="0">
                    <a:latin typeface="Times New Roman" panose="02020603050405020304" pitchFamily="18" charset="0"/>
                  </a:rPr>
                  <a:t>1</a:t>
                </a:r>
                <a:endParaRPr lang="en-US" altLang="zh-CN" sz="1600" dirty="0">
                  <a:latin typeface="Times New Roman" panose="02020603050405020304" pitchFamily="18" charset="0"/>
                </a:endParaRPr>
              </a:p>
            </p:txBody>
          </p:sp>
          <p:sp>
            <p:nvSpPr>
              <p:cNvPr id="76833" name="Text Box 33"/>
              <p:cNvSpPr txBox="1"/>
              <p:nvPr/>
            </p:nvSpPr>
            <p:spPr>
              <a:xfrm>
                <a:off x="3024" y="1132"/>
                <a:ext cx="178" cy="212"/>
              </a:xfrm>
              <a:prstGeom prst="rect">
                <a:avLst/>
              </a:prstGeom>
              <a:noFill/>
              <a:ln w="28575">
                <a:noFill/>
              </a:ln>
            </p:spPr>
            <p:txBody>
              <a:bodyPr wrap="none" lIns="90000" tIns="46800" rIns="90000" bIns="46800">
                <a:spAutoFit/>
              </a:bodyPr>
              <a:p>
                <a:pPr eaLnBrk="1" hangingPunct="1"/>
                <a:r>
                  <a:rPr lang="en-US" altLang="zh-CN" sz="1600" dirty="0">
                    <a:latin typeface="Times New Roman" panose="02020603050405020304" pitchFamily="18" charset="0"/>
                  </a:rPr>
                  <a:t>2</a:t>
                </a:r>
                <a:endParaRPr lang="en-US" altLang="zh-CN" sz="1600" dirty="0">
                  <a:latin typeface="Times New Roman" panose="02020603050405020304" pitchFamily="18" charset="0"/>
                </a:endParaRPr>
              </a:p>
            </p:txBody>
          </p:sp>
          <p:sp>
            <p:nvSpPr>
              <p:cNvPr id="76834" name="Text Box 34"/>
              <p:cNvSpPr txBox="1"/>
              <p:nvPr/>
            </p:nvSpPr>
            <p:spPr>
              <a:xfrm>
                <a:off x="3015" y="1527"/>
                <a:ext cx="178" cy="212"/>
              </a:xfrm>
              <a:prstGeom prst="rect">
                <a:avLst/>
              </a:prstGeom>
              <a:noFill/>
              <a:ln w="28575">
                <a:noFill/>
              </a:ln>
            </p:spPr>
            <p:txBody>
              <a:bodyPr wrap="none" lIns="90000" tIns="46800" rIns="90000" bIns="46800">
                <a:spAutoFit/>
              </a:bodyPr>
              <a:p>
                <a:pPr eaLnBrk="1" hangingPunct="1"/>
                <a:r>
                  <a:rPr lang="en-US" altLang="zh-CN" sz="1600" dirty="0">
                    <a:latin typeface="Times New Roman" panose="02020603050405020304" pitchFamily="18" charset="0"/>
                  </a:rPr>
                  <a:t>4</a:t>
                </a:r>
                <a:endParaRPr lang="en-US" altLang="zh-CN" sz="1600" dirty="0">
                  <a:latin typeface="Times New Roman" panose="02020603050405020304" pitchFamily="18" charset="0"/>
                </a:endParaRPr>
              </a:p>
            </p:txBody>
          </p:sp>
          <p:sp>
            <p:nvSpPr>
              <p:cNvPr id="76835" name="Text Box 35"/>
              <p:cNvSpPr txBox="1"/>
              <p:nvPr/>
            </p:nvSpPr>
            <p:spPr>
              <a:xfrm>
                <a:off x="3374" y="1287"/>
                <a:ext cx="178" cy="212"/>
              </a:xfrm>
              <a:prstGeom prst="rect">
                <a:avLst/>
              </a:prstGeom>
              <a:noFill/>
              <a:ln w="28575">
                <a:noFill/>
              </a:ln>
            </p:spPr>
            <p:txBody>
              <a:bodyPr wrap="none" lIns="90000" tIns="46800" rIns="90000" bIns="46800">
                <a:spAutoFit/>
              </a:bodyPr>
              <a:p>
                <a:pPr eaLnBrk="1" hangingPunct="1"/>
                <a:r>
                  <a:rPr lang="en-US" altLang="zh-CN" sz="1600" dirty="0">
                    <a:latin typeface="Times New Roman" panose="02020603050405020304" pitchFamily="18" charset="0"/>
                  </a:rPr>
                  <a:t>1</a:t>
                </a:r>
                <a:endParaRPr lang="en-US" altLang="zh-CN" sz="1600" dirty="0">
                  <a:latin typeface="Times New Roman" panose="02020603050405020304" pitchFamily="18" charset="0"/>
                </a:endParaRPr>
              </a:p>
            </p:txBody>
          </p:sp>
          <p:sp>
            <p:nvSpPr>
              <p:cNvPr id="76836" name="Text Box 36"/>
              <p:cNvSpPr txBox="1"/>
              <p:nvPr/>
            </p:nvSpPr>
            <p:spPr>
              <a:xfrm>
                <a:off x="3710" y="844"/>
                <a:ext cx="178" cy="212"/>
              </a:xfrm>
              <a:prstGeom prst="rect">
                <a:avLst/>
              </a:prstGeom>
              <a:noFill/>
              <a:ln w="28575">
                <a:noFill/>
              </a:ln>
            </p:spPr>
            <p:txBody>
              <a:bodyPr wrap="none" lIns="90000" tIns="46800" rIns="90000" bIns="46800">
                <a:spAutoFit/>
              </a:bodyPr>
              <a:p>
                <a:pPr eaLnBrk="1" hangingPunct="1"/>
                <a:r>
                  <a:rPr lang="en-US" altLang="zh-CN" sz="1600" dirty="0">
                    <a:latin typeface="Times New Roman" panose="02020603050405020304" pitchFamily="18" charset="0"/>
                  </a:rPr>
                  <a:t>2</a:t>
                </a:r>
                <a:endParaRPr lang="en-US" altLang="zh-CN" sz="1600" dirty="0">
                  <a:latin typeface="Times New Roman" panose="02020603050405020304" pitchFamily="18" charset="0"/>
                </a:endParaRPr>
              </a:p>
            </p:txBody>
          </p:sp>
          <p:sp>
            <p:nvSpPr>
              <p:cNvPr id="76837" name="Text Box 37"/>
              <p:cNvSpPr txBox="1"/>
              <p:nvPr/>
            </p:nvSpPr>
            <p:spPr>
              <a:xfrm>
                <a:off x="3783" y="1335"/>
                <a:ext cx="178" cy="212"/>
              </a:xfrm>
              <a:prstGeom prst="rect">
                <a:avLst/>
              </a:prstGeom>
              <a:noFill/>
              <a:ln w="28575">
                <a:noFill/>
              </a:ln>
            </p:spPr>
            <p:txBody>
              <a:bodyPr wrap="none" lIns="90000" tIns="46800" rIns="90000" bIns="46800">
                <a:spAutoFit/>
              </a:bodyPr>
              <a:p>
                <a:pPr eaLnBrk="1" hangingPunct="1"/>
                <a:r>
                  <a:rPr lang="en-US" altLang="zh-CN" sz="1600" dirty="0">
                    <a:latin typeface="Times New Roman" panose="02020603050405020304" pitchFamily="18" charset="0"/>
                  </a:rPr>
                  <a:t>2</a:t>
                </a:r>
                <a:endParaRPr lang="en-US" altLang="zh-CN" sz="1600" dirty="0">
                  <a:latin typeface="Times New Roman" panose="02020603050405020304" pitchFamily="18" charset="0"/>
                </a:endParaRPr>
              </a:p>
            </p:txBody>
          </p:sp>
          <p:sp>
            <p:nvSpPr>
              <p:cNvPr id="76838" name="Text Box 38"/>
              <p:cNvSpPr txBox="1"/>
              <p:nvPr/>
            </p:nvSpPr>
            <p:spPr>
              <a:xfrm>
                <a:off x="3744" y="1776"/>
                <a:ext cx="178" cy="212"/>
              </a:xfrm>
              <a:prstGeom prst="rect">
                <a:avLst/>
              </a:prstGeom>
              <a:noFill/>
              <a:ln w="28575">
                <a:noFill/>
              </a:ln>
            </p:spPr>
            <p:txBody>
              <a:bodyPr wrap="none" lIns="90000" tIns="46800" rIns="90000" bIns="46800">
                <a:spAutoFit/>
              </a:bodyPr>
              <a:p>
                <a:pPr eaLnBrk="1" hangingPunct="1"/>
                <a:r>
                  <a:rPr lang="en-US" altLang="zh-CN" sz="1600" dirty="0">
                    <a:latin typeface="Times New Roman" panose="02020603050405020304" pitchFamily="18" charset="0"/>
                  </a:rPr>
                  <a:t>1</a:t>
                </a:r>
                <a:endParaRPr lang="en-US" altLang="zh-CN" sz="1600" dirty="0">
                  <a:latin typeface="Times New Roman" panose="02020603050405020304" pitchFamily="18" charset="0"/>
                </a:endParaRPr>
              </a:p>
            </p:txBody>
          </p:sp>
          <p:sp>
            <p:nvSpPr>
              <p:cNvPr id="76839" name="Text Box 39"/>
              <p:cNvSpPr txBox="1"/>
              <p:nvPr/>
            </p:nvSpPr>
            <p:spPr>
              <a:xfrm>
                <a:off x="4094" y="1276"/>
                <a:ext cx="178" cy="212"/>
              </a:xfrm>
              <a:prstGeom prst="rect">
                <a:avLst/>
              </a:prstGeom>
              <a:noFill/>
              <a:ln w="28575">
                <a:noFill/>
              </a:ln>
            </p:spPr>
            <p:txBody>
              <a:bodyPr wrap="none" lIns="90000" tIns="46800" rIns="90000" bIns="46800">
                <a:spAutoFit/>
              </a:bodyPr>
              <a:p>
                <a:pPr eaLnBrk="1" hangingPunct="1"/>
                <a:r>
                  <a:rPr lang="en-US" altLang="zh-CN" sz="1600" dirty="0">
                    <a:latin typeface="Times New Roman" panose="02020603050405020304" pitchFamily="18" charset="0"/>
                  </a:rPr>
                  <a:t>3</a:t>
                </a:r>
                <a:endParaRPr lang="en-US" altLang="zh-CN" sz="1600" dirty="0">
                  <a:latin typeface="Times New Roman" panose="02020603050405020304" pitchFamily="18" charset="0"/>
                </a:endParaRPr>
              </a:p>
            </p:txBody>
          </p:sp>
        </p:grpSp>
        <p:sp>
          <p:nvSpPr>
            <p:cNvPr id="76809" name="Text Box 96"/>
            <p:cNvSpPr txBox="1"/>
            <p:nvPr/>
          </p:nvSpPr>
          <p:spPr>
            <a:xfrm>
              <a:off x="2679" y="1610"/>
              <a:ext cx="338" cy="288"/>
            </a:xfrm>
            <a:prstGeom prst="rect">
              <a:avLst/>
            </a:prstGeom>
            <a:noFill/>
            <a:ln w="28575">
              <a:noFill/>
            </a:ln>
          </p:spPr>
          <p:txBody>
            <a:bodyPr wrap="none" lIns="90000" tIns="46800" rIns="90000" bIns="46800">
              <a:spAutoFit/>
            </a:bodyPr>
            <a:p>
              <a:pPr eaLnBrk="1" hangingPunct="1"/>
              <a:r>
                <a:rPr lang="en-US" altLang="zh-CN" sz="2400" dirty="0">
                  <a:latin typeface="Times New Roman" panose="02020603050405020304" pitchFamily="18" charset="0"/>
                </a:rPr>
                <a:t>(a)</a:t>
              </a:r>
              <a:endParaRPr lang="en-US" altLang="zh-CN" sz="2400" dirty="0">
                <a:latin typeface="Times New Roman" panose="02020603050405020304" pitchFamily="18" charset="0"/>
              </a:endParaRPr>
            </a:p>
          </p:txBody>
        </p:sp>
      </p:grpSp>
      <p:sp>
        <p:nvSpPr>
          <p:cNvPr id="76805" name="文本框 82"/>
          <p:cNvSpPr txBox="1"/>
          <p:nvPr/>
        </p:nvSpPr>
        <p:spPr>
          <a:xfrm>
            <a:off x="493713" y="790575"/>
            <a:ext cx="3379787" cy="461963"/>
          </a:xfrm>
          <a:prstGeom prst="rect">
            <a:avLst/>
          </a:prstGeom>
          <a:noFill/>
          <a:ln w="9525">
            <a:noFill/>
          </a:ln>
        </p:spPr>
        <p:txBody>
          <a:bodyPr wrap="none">
            <a:spAutoFit/>
          </a:bodyPr>
          <a:p>
            <a:r>
              <a:rPr lang="en-US" altLang="zh-CN" sz="2400" dirty="0">
                <a:solidFill>
                  <a:srgbClr val="0000FF"/>
                </a:solidFill>
                <a:latin typeface="Times New Roman" panose="02020603050405020304" pitchFamily="18" charset="0"/>
              </a:rPr>
              <a:t>【</a:t>
            </a:r>
            <a:r>
              <a:rPr lang="zh-CN" altLang="en-US" sz="2400" dirty="0">
                <a:solidFill>
                  <a:srgbClr val="0000FF"/>
                </a:solidFill>
                <a:latin typeface="Times New Roman" panose="02020603050405020304" pitchFamily="18" charset="0"/>
              </a:rPr>
              <a:t>例</a:t>
            </a:r>
            <a:r>
              <a:rPr lang="en-US" altLang="zh-CN" sz="2400" dirty="0">
                <a:solidFill>
                  <a:srgbClr val="0000FF"/>
                </a:solidFill>
                <a:latin typeface="Times New Roman" panose="02020603050405020304" pitchFamily="18" charset="0"/>
              </a:rPr>
              <a:t>4-5】</a:t>
            </a:r>
            <a:r>
              <a:rPr lang="zh-CN" altLang="en-US" sz="2400" dirty="0">
                <a:latin typeface="Times New Roman" panose="02020603050405020304" pitchFamily="18" charset="0"/>
              </a:rPr>
              <a:t>求最小生成树</a:t>
            </a:r>
            <a:endParaRPr lang="zh-CN" altLang="en-US" sz="2400" dirty="0">
              <a:latin typeface="Times New Roman" panose="02020603050405020304" pitchFamily="18" charset="0"/>
            </a:endParaRPr>
          </a:p>
        </p:txBody>
      </p:sp>
      <p:sp>
        <p:nvSpPr>
          <p:cNvPr id="2" name="箭头: 右 1"/>
          <p:cNvSpPr/>
          <p:nvPr/>
        </p:nvSpPr>
        <p:spPr>
          <a:xfrm rot="7213785">
            <a:off x="2895600" y="3467100"/>
            <a:ext cx="482600" cy="339725"/>
          </a:xfrm>
          <a:prstGeom prst="rightArrow">
            <a:avLst>
              <a:gd name="adj1" fmla="val 50000"/>
              <a:gd name="adj2" fmla="val 54198"/>
            </a:avLst>
          </a:prstGeom>
          <a:noFill/>
          <a:ln w="28575" cap="flat" cmpd="sng">
            <a:solidFill>
              <a:srgbClr val="FF0000"/>
            </a:solidFill>
            <a:prstDash val="solid"/>
            <a:round/>
            <a:headEnd type="none" w="med" len="med"/>
            <a:tailEnd type="none" w="med" len="med"/>
          </a:ln>
        </p:spPr>
        <p:txBody>
          <a:bodyPr lIns="90000" tIns="46800" rIns="90000" bIns="46800">
            <a:spAutoFit/>
          </a:bodyPr>
          <a:p>
            <a:pPr eaLnBrk="1" hangingPunct="1"/>
            <a:endParaRPr lang="zh-CN" altLang="en-US" dirty="0">
              <a:latin typeface="Times New Roman" panose="02020603050405020304" pitchFamily="18" charset="0"/>
            </a:endParaRPr>
          </a:p>
        </p:txBody>
      </p:sp>
      <p:sp>
        <p:nvSpPr>
          <p:cNvPr id="85" name="箭头: 右 84"/>
          <p:cNvSpPr/>
          <p:nvPr/>
        </p:nvSpPr>
        <p:spPr>
          <a:xfrm rot="3151269">
            <a:off x="5610225" y="3443288"/>
            <a:ext cx="481013" cy="339725"/>
          </a:xfrm>
          <a:prstGeom prst="rightArrow">
            <a:avLst>
              <a:gd name="adj1" fmla="val 50000"/>
              <a:gd name="adj2" fmla="val 54020"/>
            </a:avLst>
          </a:prstGeom>
          <a:noFill/>
          <a:ln w="28575" cap="flat" cmpd="sng">
            <a:solidFill>
              <a:srgbClr val="FF0000"/>
            </a:solidFill>
            <a:prstDash val="solid"/>
            <a:round/>
            <a:headEnd type="none" w="med" len="med"/>
            <a:tailEnd type="none" w="med" len="med"/>
          </a:ln>
        </p:spPr>
        <p:txBody>
          <a:bodyPr lIns="90000" tIns="46800" rIns="90000" bIns="46800">
            <a:spAutoFit/>
          </a:bodyPr>
          <a:p>
            <a:pPr eaLnBrk="1" hangingPunct="1"/>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4612"/>
                                        </p:tgtEl>
                                        <p:attrNameLst>
                                          <p:attrName>style.visibility</p:attrName>
                                        </p:attrNameLst>
                                      </p:cBhvr>
                                      <p:to>
                                        <p:strVal val="visible"/>
                                      </p:to>
                                    </p:set>
                                    <p:animEffect transition="in" filter="wipe(up)">
                                      <p:cBhvr>
                                        <p:cTn id="12" dur="500"/>
                                        <p:tgtEl>
                                          <p:spTgt spid="646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85"/>
                                        </p:tgtEl>
                                        <p:attrNameLst>
                                          <p:attrName>style.visibility</p:attrName>
                                        </p:attrNameLst>
                                      </p:cBhvr>
                                      <p:to>
                                        <p:strVal val="visible"/>
                                      </p:to>
                                    </p:set>
                                    <p:animEffect transition="in" filter="wipe(up)">
                                      <p:cBhvr>
                                        <p:cTn id="17" dur="500"/>
                                        <p:tgtEl>
                                          <p:spTgt spid="8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64613"/>
                                        </p:tgtEl>
                                        <p:attrNameLst>
                                          <p:attrName>style.visibility</p:attrName>
                                        </p:attrNameLst>
                                      </p:cBhvr>
                                      <p:to>
                                        <p:strVal val="visible"/>
                                      </p:to>
                                    </p:set>
                                    <p:animEffect transition="in" filter="wipe(up)">
                                      <p:cBhvr>
                                        <p:cTn id="22" dur="500"/>
                                        <p:tgtEl>
                                          <p:spTgt spid="646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Text Box 2"/>
          <p:cNvSpPr txBox="1"/>
          <p:nvPr/>
        </p:nvSpPr>
        <p:spPr>
          <a:xfrm>
            <a:off x="304800" y="527050"/>
            <a:ext cx="8569325" cy="528638"/>
          </a:xfrm>
          <a:prstGeom prst="rect">
            <a:avLst/>
          </a:prstGeom>
          <a:noFill/>
          <a:ln w="9525">
            <a:noFill/>
          </a:ln>
        </p:spPr>
        <p:txBody>
          <a:bodyPr>
            <a:spAutoFit/>
          </a:bodyPr>
          <a:p>
            <a:pPr marL="457200" indent="-457200" eaLnBrk="1" hangingPunct="1">
              <a:lnSpc>
                <a:spcPct val="110000"/>
              </a:lnSpc>
            </a:pPr>
            <a:r>
              <a:rPr lang="en-US" altLang="zh-CN" sz="2800" dirty="0">
                <a:solidFill>
                  <a:srgbClr val="C00000"/>
                </a:solidFill>
                <a:latin typeface="Times New Roman" panose="02020603050405020304" pitchFamily="18" charset="0"/>
              </a:rPr>
              <a:t>*4.5 </a:t>
            </a:r>
            <a:r>
              <a:rPr lang="zh-CN" altLang="en-US" sz="2800" dirty="0">
                <a:solidFill>
                  <a:srgbClr val="C00000"/>
                </a:solidFill>
                <a:latin typeface="Times New Roman" panose="02020603050405020304" pitchFamily="18" charset="0"/>
              </a:rPr>
              <a:t>无向图的双连通性</a:t>
            </a:r>
            <a:r>
              <a:rPr lang="en-US" altLang="zh-CN" sz="2800" dirty="0">
                <a:solidFill>
                  <a:srgbClr val="C00000"/>
                </a:solidFill>
                <a:latin typeface="Times New Roman" panose="02020603050405020304" pitchFamily="18" charset="0"/>
              </a:rPr>
              <a:t>(Biconnectivity) </a:t>
            </a:r>
            <a:r>
              <a:rPr lang="en-US" altLang="zh-CN" sz="2800" dirty="0">
                <a:latin typeface="Times New Roman" panose="02020603050405020304" pitchFamily="18" charset="0"/>
              </a:rPr>
              <a:t>P137</a:t>
            </a:r>
            <a:endParaRPr lang="en-US" altLang="zh-CN" sz="2800" dirty="0">
              <a:latin typeface="Times New Roman" panose="02020603050405020304" pitchFamily="18" charset="0"/>
            </a:endParaRPr>
          </a:p>
        </p:txBody>
      </p:sp>
      <p:grpSp>
        <p:nvGrpSpPr>
          <p:cNvPr id="80946" name="Group 50"/>
          <p:cNvGrpSpPr/>
          <p:nvPr/>
        </p:nvGrpSpPr>
        <p:grpSpPr>
          <a:xfrm>
            <a:off x="84138" y="1916113"/>
            <a:ext cx="8848725" cy="4706937"/>
            <a:chOff x="104" y="1169"/>
            <a:chExt cx="5574" cy="2965"/>
          </a:xfrm>
        </p:grpSpPr>
        <p:sp>
          <p:nvSpPr>
            <p:cNvPr id="78854" name="Text Box 3"/>
            <p:cNvSpPr txBox="1"/>
            <p:nvPr/>
          </p:nvSpPr>
          <p:spPr>
            <a:xfrm>
              <a:off x="236" y="1169"/>
              <a:ext cx="4368" cy="314"/>
            </a:xfrm>
            <a:prstGeom prst="rect">
              <a:avLst/>
            </a:prstGeom>
            <a:noFill/>
            <a:ln w="38100">
              <a:noFill/>
            </a:ln>
          </p:spPr>
          <p:txBody>
            <a:bodyPr>
              <a:spAutoFit/>
            </a:bodyPr>
            <a:p>
              <a:pPr marL="457200" indent="-457200" eaLnBrk="1" hangingPunct="1">
                <a:lnSpc>
                  <a:spcPct val="110000"/>
                </a:lnSpc>
              </a:pPr>
              <a:r>
                <a:rPr lang="en-US" altLang="zh-CN" sz="2400" dirty="0">
                  <a:solidFill>
                    <a:srgbClr val="0000FF"/>
                  </a:solidFill>
                  <a:latin typeface="Times New Roman" panose="02020603050405020304" pitchFamily="18" charset="0"/>
                </a:rPr>
                <a:t>4.5.1  </a:t>
              </a:r>
              <a:r>
                <a:rPr lang="zh-CN" altLang="en-US" sz="2400" dirty="0">
                  <a:solidFill>
                    <a:srgbClr val="0000FF"/>
                  </a:solidFill>
                  <a:latin typeface="Times New Roman" panose="02020603050405020304" pitchFamily="18" charset="0"/>
                </a:rPr>
                <a:t>无向图的双连通分量</a:t>
              </a:r>
              <a:endParaRPr lang="zh-CN" altLang="en-US" sz="2400" dirty="0">
                <a:solidFill>
                  <a:srgbClr val="0000FF"/>
                </a:solidFill>
                <a:latin typeface="Times New Roman" panose="02020603050405020304" pitchFamily="18" charset="0"/>
              </a:endParaRPr>
            </a:p>
          </p:txBody>
        </p:sp>
        <p:sp>
          <p:nvSpPr>
            <p:cNvPr id="78855" name="Text Box 4"/>
            <p:cNvSpPr txBox="1"/>
            <p:nvPr/>
          </p:nvSpPr>
          <p:spPr>
            <a:xfrm>
              <a:off x="2016" y="1464"/>
              <a:ext cx="1391" cy="288"/>
            </a:xfrm>
            <a:prstGeom prst="rect">
              <a:avLst/>
            </a:prstGeom>
            <a:noFill/>
            <a:ln w="38100">
              <a:noFill/>
            </a:ln>
          </p:spPr>
          <p:txBody>
            <a:bodyPr wrap="none" lIns="90000" tIns="46800" rIns="90000" bIns="46800">
              <a:spAutoFit/>
            </a:bodyPr>
            <a:p>
              <a:pPr eaLnBrk="1" hangingPunct="1"/>
              <a:r>
                <a:rPr lang="zh-CN" altLang="en-US" sz="2400" dirty="0">
                  <a:latin typeface="Times New Roman" panose="02020603050405020304" pitchFamily="18" charset="0"/>
                </a:rPr>
                <a:t>设  </a:t>
              </a:r>
              <a:r>
                <a:rPr lang="en-US" altLang="zh-CN" sz="2400" dirty="0">
                  <a:latin typeface="Times New Roman" panose="02020603050405020304" pitchFamily="18" charset="0"/>
                </a:rPr>
                <a:t>G = ( V,  E )</a:t>
              </a:r>
              <a:endParaRPr lang="en-US" altLang="zh-CN" sz="2400" dirty="0">
                <a:latin typeface="Times New Roman" panose="02020603050405020304" pitchFamily="18" charset="0"/>
              </a:endParaRPr>
            </a:p>
          </p:txBody>
        </p:sp>
        <p:sp>
          <p:nvSpPr>
            <p:cNvPr id="78856" name="Text Box 5"/>
            <p:cNvSpPr txBox="1"/>
            <p:nvPr/>
          </p:nvSpPr>
          <p:spPr>
            <a:xfrm>
              <a:off x="104" y="1771"/>
              <a:ext cx="5498" cy="688"/>
            </a:xfrm>
            <a:prstGeom prst="rect">
              <a:avLst/>
            </a:prstGeom>
            <a:noFill/>
            <a:ln w="38100">
              <a:noFill/>
            </a:ln>
          </p:spPr>
          <p:txBody>
            <a:bodyPr wrap="none" lIns="90000" tIns="46800" rIns="90000" bIns="46800">
              <a:spAutoFit/>
            </a:bodyPr>
            <a:p>
              <a:pPr algn="just" eaLnBrk="1" hangingPunct="1">
                <a:lnSpc>
                  <a:spcPct val="90000"/>
                </a:lnSpc>
              </a:pPr>
              <a:r>
                <a:rPr lang="en-US" altLang="zh-CN" sz="2400" dirty="0">
                  <a:solidFill>
                    <a:srgbClr val="0000FF"/>
                  </a:solidFill>
                  <a:latin typeface="Times New Roman" panose="02020603050405020304" pitchFamily="18" charset="0"/>
                </a:rPr>
                <a:t>【</a:t>
              </a:r>
              <a:r>
                <a:rPr lang="zh-CN" altLang="en-US" sz="2400" dirty="0">
                  <a:solidFill>
                    <a:srgbClr val="0000FF"/>
                  </a:solidFill>
                  <a:latin typeface="Times New Roman" panose="02020603050405020304" pitchFamily="18" charset="0"/>
                </a:rPr>
                <a:t>定义</a:t>
              </a:r>
              <a:r>
                <a:rPr lang="en-US" altLang="zh-CN" sz="2400" dirty="0">
                  <a:solidFill>
                    <a:srgbClr val="0000FF"/>
                  </a:solidFill>
                  <a:latin typeface="Times New Roman" panose="02020603050405020304" pitchFamily="18" charset="0"/>
                </a:rPr>
                <a:t>】   </a:t>
              </a:r>
              <a:r>
                <a:rPr lang="zh-CN" altLang="en-US" sz="2400" dirty="0">
                  <a:latin typeface="Times New Roman" panose="02020603050405020304" pitchFamily="18" charset="0"/>
                </a:rPr>
                <a:t>假若在删去顶点 </a:t>
              </a:r>
              <a:r>
                <a:rPr lang="en-US" altLang="zh-CN" sz="2400" i="1" dirty="0">
                  <a:latin typeface="Times New Roman" panose="02020603050405020304" pitchFamily="18" charset="0"/>
                </a:rPr>
                <a:t>v </a:t>
              </a:r>
              <a:r>
                <a:rPr lang="zh-CN" altLang="en-US" sz="2400" dirty="0">
                  <a:latin typeface="Times New Roman" panose="02020603050405020304" pitchFamily="18" charset="0"/>
                </a:rPr>
                <a:t>以及和 </a:t>
              </a:r>
              <a:r>
                <a:rPr lang="en-US" altLang="zh-CN" sz="2400" i="1" dirty="0">
                  <a:latin typeface="Times New Roman" panose="02020603050405020304" pitchFamily="18" charset="0"/>
                </a:rPr>
                <a:t>v </a:t>
              </a:r>
              <a:r>
                <a:rPr lang="zh-CN" altLang="en-US" sz="2400" dirty="0">
                  <a:latin typeface="Times New Roman" panose="02020603050405020304" pitchFamily="18" charset="0"/>
                </a:rPr>
                <a:t>相关联的边之后，将图的</a:t>
              </a:r>
              <a:endParaRPr lang="zh-CN" altLang="en-US" sz="2400" dirty="0">
                <a:latin typeface="Times New Roman" panose="02020603050405020304" pitchFamily="18" charset="0"/>
              </a:endParaRPr>
            </a:p>
            <a:p>
              <a:pPr algn="just" eaLnBrk="1" hangingPunct="1">
                <a:lnSpc>
                  <a:spcPct val="90000"/>
                </a:lnSpc>
              </a:pPr>
              <a:r>
                <a:rPr lang="zh-CN" altLang="en-US" sz="2400" dirty="0">
                  <a:latin typeface="Times New Roman" panose="02020603050405020304" pitchFamily="18" charset="0"/>
                </a:rPr>
                <a:t>                一个连同分量分割成两个或两个以上的连同分量，则</a:t>
              </a:r>
              <a:endParaRPr lang="zh-CN" altLang="en-US" sz="2400" dirty="0">
                <a:latin typeface="Times New Roman" panose="02020603050405020304" pitchFamily="18" charset="0"/>
              </a:endParaRPr>
            </a:p>
            <a:p>
              <a:pPr algn="just" eaLnBrk="1" hangingPunct="1">
                <a:lnSpc>
                  <a:spcPct val="90000"/>
                </a:lnSpc>
              </a:pPr>
              <a:r>
                <a:rPr lang="zh-CN" altLang="en-US" sz="2400" dirty="0">
                  <a:latin typeface="Times New Roman" panose="02020603050405020304" pitchFamily="18" charset="0"/>
                </a:rPr>
                <a:t>                称该结点为关节点。</a:t>
              </a:r>
              <a:endParaRPr lang="zh-CN" altLang="en-US" sz="2400" dirty="0">
                <a:latin typeface="Times New Roman" panose="02020603050405020304" pitchFamily="18" charset="0"/>
              </a:endParaRPr>
            </a:p>
          </p:txBody>
        </p:sp>
        <p:grpSp>
          <p:nvGrpSpPr>
            <p:cNvPr id="78857" name="Group 6"/>
            <p:cNvGrpSpPr/>
            <p:nvPr/>
          </p:nvGrpSpPr>
          <p:grpSpPr>
            <a:xfrm>
              <a:off x="672" y="2523"/>
              <a:ext cx="1246" cy="1217"/>
              <a:chOff x="672" y="2527"/>
              <a:chExt cx="1246" cy="1217"/>
            </a:xfrm>
          </p:grpSpPr>
          <p:sp>
            <p:nvSpPr>
              <p:cNvPr id="78885" name="Oval 7"/>
              <p:cNvSpPr/>
              <p:nvPr/>
            </p:nvSpPr>
            <p:spPr>
              <a:xfrm>
                <a:off x="1008" y="2527"/>
                <a:ext cx="191" cy="213"/>
              </a:xfrm>
              <a:prstGeom prst="ellipse">
                <a:avLst/>
              </a:prstGeom>
              <a:solidFill>
                <a:schemeClr val="hlink"/>
              </a:solidFill>
              <a:ln w="3810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a</a:t>
                </a:r>
                <a:endParaRPr lang="en-US" altLang="zh-CN" sz="1400" dirty="0">
                  <a:latin typeface="Times New Roman" panose="02020603050405020304" pitchFamily="18" charset="0"/>
                </a:endParaRPr>
              </a:p>
            </p:txBody>
          </p:sp>
          <p:sp>
            <p:nvSpPr>
              <p:cNvPr id="78886" name="Oval 8"/>
              <p:cNvSpPr/>
              <p:nvPr/>
            </p:nvSpPr>
            <p:spPr>
              <a:xfrm>
                <a:off x="672" y="2775"/>
                <a:ext cx="191" cy="213"/>
              </a:xfrm>
              <a:prstGeom prst="ellipse">
                <a:avLst/>
              </a:prstGeom>
              <a:noFill/>
              <a:ln w="3810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b</a:t>
                </a:r>
                <a:endParaRPr lang="en-US" altLang="zh-CN" sz="1400" dirty="0">
                  <a:latin typeface="Times New Roman" panose="02020603050405020304" pitchFamily="18" charset="0"/>
                </a:endParaRPr>
              </a:p>
            </p:txBody>
          </p:sp>
          <p:sp>
            <p:nvSpPr>
              <p:cNvPr id="78887" name="Oval 9"/>
              <p:cNvSpPr/>
              <p:nvPr/>
            </p:nvSpPr>
            <p:spPr>
              <a:xfrm>
                <a:off x="672" y="3159"/>
                <a:ext cx="191" cy="213"/>
              </a:xfrm>
              <a:prstGeom prst="ellipse">
                <a:avLst/>
              </a:prstGeom>
              <a:noFill/>
              <a:ln w="3810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d</a:t>
                </a:r>
                <a:endParaRPr lang="en-US" altLang="zh-CN" sz="1400" dirty="0">
                  <a:latin typeface="Times New Roman" panose="02020603050405020304" pitchFamily="18" charset="0"/>
                </a:endParaRPr>
              </a:p>
            </p:txBody>
          </p:sp>
          <p:sp>
            <p:nvSpPr>
              <p:cNvPr id="78888" name="Oval 10"/>
              <p:cNvSpPr/>
              <p:nvPr/>
            </p:nvSpPr>
            <p:spPr>
              <a:xfrm>
                <a:off x="1007" y="3159"/>
                <a:ext cx="191" cy="213"/>
              </a:xfrm>
              <a:prstGeom prst="ellipse">
                <a:avLst/>
              </a:prstGeom>
              <a:noFill/>
              <a:ln w="3810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e</a:t>
                </a:r>
                <a:endParaRPr lang="en-US" altLang="zh-CN" sz="1400" dirty="0">
                  <a:latin typeface="Times New Roman" panose="02020603050405020304" pitchFamily="18" charset="0"/>
                </a:endParaRPr>
              </a:p>
            </p:txBody>
          </p:sp>
          <p:sp>
            <p:nvSpPr>
              <p:cNvPr id="78889" name="Oval 11"/>
              <p:cNvSpPr/>
              <p:nvPr/>
            </p:nvSpPr>
            <p:spPr>
              <a:xfrm>
                <a:off x="1343" y="2775"/>
                <a:ext cx="191" cy="213"/>
              </a:xfrm>
              <a:prstGeom prst="ellipse">
                <a:avLst/>
              </a:prstGeom>
              <a:solidFill>
                <a:schemeClr val="hlink"/>
              </a:solidFill>
              <a:ln w="3810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c</a:t>
                </a:r>
                <a:endParaRPr lang="en-US" altLang="zh-CN" sz="1400" dirty="0">
                  <a:latin typeface="Times New Roman" panose="02020603050405020304" pitchFamily="18" charset="0"/>
                </a:endParaRPr>
              </a:p>
            </p:txBody>
          </p:sp>
          <p:sp>
            <p:nvSpPr>
              <p:cNvPr id="78890" name="Oval 12"/>
              <p:cNvSpPr/>
              <p:nvPr/>
            </p:nvSpPr>
            <p:spPr>
              <a:xfrm>
                <a:off x="1343" y="3159"/>
                <a:ext cx="191" cy="213"/>
              </a:xfrm>
              <a:prstGeom prst="ellipse">
                <a:avLst/>
              </a:prstGeom>
              <a:noFill/>
              <a:ln w="3810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f</a:t>
                </a:r>
                <a:endParaRPr lang="en-US" altLang="zh-CN" sz="1400" dirty="0">
                  <a:latin typeface="Times New Roman" panose="02020603050405020304" pitchFamily="18" charset="0"/>
                </a:endParaRPr>
              </a:p>
            </p:txBody>
          </p:sp>
          <p:sp>
            <p:nvSpPr>
              <p:cNvPr id="78891" name="Oval 13"/>
              <p:cNvSpPr/>
              <p:nvPr/>
            </p:nvSpPr>
            <p:spPr>
              <a:xfrm>
                <a:off x="1727" y="3155"/>
                <a:ext cx="191" cy="213"/>
              </a:xfrm>
              <a:prstGeom prst="ellipse">
                <a:avLst/>
              </a:prstGeom>
              <a:noFill/>
              <a:ln w="3810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g</a:t>
                </a:r>
                <a:endParaRPr lang="en-US" altLang="zh-CN" sz="1400" dirty="0">
                  <a:latin typeface="Times New Roman" panose="02020603050405020304" pitchFamily="18" charset="0"/>
                </a:endParaRPr>
              </a:p>
            </p:txBody>
          </p:sp>
          <p:sp>
            <p:nvSpPr>
              <p:cNvPr id="78892" name="Line 14"/>
              <p:cNvSpPr/>
              <p:nvPr/>
            </p:nvSpPr>
            <p:spPr>
              <a:xfrm flipH="1">
                <a:off x="815" y="2688"/>
                <a:ext cx="192" cy="96"/>
              </a:xfrm>
              <a:prstGeom prst="line">
                <a:avLst/>
              </a:prstGeom>
              <a:ln w="38100" cap="flat" cmpd="sng">
                <a:solidFill>
                  <a:schemeClr val="tx1"/>
                </a:solidFill>
                <a:prstDash val="solid"/>
                <a:headEnd type="none" w="med" len="med"/>
                <a:tailEnd type="none" w="med" len="med"/>
              </a:ln>
            </p:spPr>
          </p:sp>
          <p:sp>
            <p:nvSpPr>
              <p:cNvPr id="78893" name="Line 15"/>
              <p:cNvSpPr/>
              <p:nvPr/>
            </p:nvSpPr>
            <p:spPr>
              <a:xfrm>
                <a:off x="1199" y="2688"/>
                <a:ext cx="192" cy="96"/>
              </a:xfrm>
              <a:prstGeom prst="line">
                <a:avLst/>
              </a:prstGeom>
              <a:ln w="38100" cap="flat" cmpd="sng">
                <a:solidFill>
                  <a:schemeClr val="tx1"/>
                </a:solidFill>
                <a:prstDash val="solid"/>
                <a:headEnd type="none" w="med" len="med"/>
                <a:tailEnd type="none" w="med" len="med"/>
              </a:ln>
            </p:spPr>
          </p:sp>
          <p:sp>
            <p:nvSpPr>
              <p:cNvPr id="78894" name="Line 16"/>
              <p:cNvSpPr/>
              <p:nvPr/>
            </p:nvSpPr>
            <p:spPr>
              <a:xfrm>
                <a:off x="767" y="2976"/>
                <a:ext cx="0" cy="192"/>
              </a:xfrm>
              <a:prstGeom prst="line">
                <a:avLst/>
              </a:prstGeom>
              <a:ln w="38100" cap="flat" cmpd="sng">
                <a:solidFill>
                  <a:schemeClr val="tx1"/>
                </a:solidFill>
                <a:prstDash val="solid"/>
                <a:headEnd type="none" w="med" len="med"/>
                <a:tailEnd type="none" w="med" len="med"/>
              </a:ln>
            </p:spPr>
          </p:sp>
          <p:sp>
            <p:nvSpPr>
              <p:cNvPr id="78895" name="Line 17"/>
              <p:cNvSpPr/>
              <p:nvPr/>
            </p:nvSpPr>
            <p:spPr>
              <a:xfrm>
                <a:off x="1103" y="2736"/>
                <a:ext cx="0" cy="432"/>
              </a:xfrm>
              <a:prstGeom prst="line">
                <a:avLst/>
              </a:prstGeom>
              <a:ln w="38100" cap="flat" cmpd="sng">
                <a:solidFill>
                  <a:schemeClr val="tx1"/>
                </a:solidFill>
                <a:prstDash val="solid"/>
                <a:headEnd type="none" w="med" len="med"/>
                <a:tailEnd type="none" w="med" len="med"/>
              </a:ln>
            </p:spPr>
          </p:sp>
          <p:sp>
            <p:nvSpPr>
              <p:cNvPr id="78896" name="Line 18"/>
              <p:cNvSpPr/>
              <p:nvPr/>
            </p:nvSpPr>
            <p:spPr>
              <a:xfrm>
                <a:off x="863" y="3264"/>
                <a:ext cx="144" cy="0"/>
              </a:xfrm>
              <a:prstGeom prst="line">
                <a:avLst/>
              </a:prstGeom>
              <a:ln w="38100" cap="flat" cmpd="sng">
                <a:solidFill>
                  <a:schemeClr val="tx1"/>
                </a:solidFill>
                <a:prstDash val="solid"/>
                <a:headEnd type="none" w="med" len="med"/>
                <a:tailEnd type="none" w="med" len="med"/>
              </a:ln>
            </p:spPr>
          </p:sp>
          <p:sp>
            <p:nvSpPr>
              <p:cNvPr id="78897" name="Line 19"/>
              <p:cNvSpPr/>
              <p:nvPr/>
            </p:nvSpPr>
            <p:spPr>
              <a:xfrm>
                <a:off x="1439" y="2976"/>
                <a:ext cx="0" cy="192"/>
              </a:xfrm>
              <a:prstGeom prst="line">
                <a:avLst/>
              </a:prstGeom>
              <a:ln w="38100" cap="flat" cmpd="sng">
                <a:solidFill>
                  <a:schemeClr val="tx1"/>
                </a:solidFill>
                <a:prstDash val="solid"/>
                <a:headEnd type="none" w="med" len="med"/>
                <a:tailEnd type="none" w="med" len="med"/>
              </a:ln>
            </p:spPr>
          </p:sp>
          <p:sp>
            <p:nvSpPr>
              <p:cNvPr id="78898" name="Line 20"/>
              <p:cNvSpPr/>
              <p:nvPr/>
            </p:nvSpPr>
            <p:spPr>
              <a:xfrm>
                <a:off x="1535" y="3264"/>
                <a:ext cx="192" cy="0"/>
              </a:xfrm>
              <a:prstGeom prst="line">
                <a:avLst/>
              </a:prstGeom>
              <a:ln w="38100" cap="flat" cmpd="sng">
                <a:solidFill>
                  <a:schemeClr val="tx1"/>
                </a:solidFill>
                <a:prstDash val="solid"/>
                <a:headEnd type="none" w="med" len="med"/>
                <a:tailEnd type="none" w="med" len="med"/>
              </a:ln>
            </p:spPr>
          </p:sp>
          <p:sp>
            <p:nvSpPr>
              <p:cNvPr id="78899" name="Line 21"/>
              <p:cNvSpPr/>
              <p:nvPr/>
            </p:nvSpPr>
            <p:spPr>
              <a:xfrm>
                <a:off x="1535" y="2928"/>
                <a:ext cx="240" cy="240"/>
              </a:xfrm>
              <a:prstGeom prst="line">
                <a:avLst/>
              </a:prstGeom>
              <a:ln w="38100" cap="flat" cmpd="sng">
                <a:solidFill>
                  <a:schemeClr val="tx1"/>
                </a:solidFill>
                <a:prstDash val="solid"/>
                <a:headEnd type="none" w="med" len="med"/>
                <a:tailEnd type="none" w="med" len="med"/>
              </a:ln>
            </p:spPr>
          </p:sp>
          <p:sp>
            <p:nvSpPr>
              <p:cNvPr id="78900" name="Text Box 22"/>
              <p:cNvSpPr txBox="1"/>
              <p:nvPr/>
            </p:nvSpPr>
            <p:spPr>
              <a:xfrm>
                <a:off x="959" y="3456"/>
                <a:ext cx="434" cy="288"/>
              </a:xfrm>
              <a:prstGeom prst="rect">
                <a:avLst/>
              </a:prstGeom>
              <a:noFill/>
              <a:ln w="38100">
                <a:noFill/>
              </a:ln>
            </p:spPr>
            <p:txBody>
              <a:bodyPr wrap="none" lIns="90000" tIns="46800" rIns="90000" bIns="46800">
                <a:spAutoFit/>
              </a:bodyPr>
              <a:p>
                <a:pPr eaLnBrk="1" hangingPunct="1"/>
                <a:r>
                  <a:rPr lang="en-US" altLang="zh-CN" sz="2400" dirty="0">
                    <a:latin typeface="Times New Roman" panose="02020603050405020304" pitchFamily="18" charset="0"/>
                  </a:rPr>
                  <a:t>( a )</a:t>
                </a:r>
                <a:endParaRPr lang="en-US" altLang="zh-CN" sz="2400" dirty="0">
                  <a:latin typeface="Times New Roman" panose="02020603050405020304" pitchFamily="18" charset="0"/>
                </a:endParaRPr>
              </a:p>
            </p:txBody>
          </p:sp>
        </p:grpSp>
        <p:grpSp>
          <p:nvGrpSpPr>
            <p:cNvPr id="78858" name="Group 23"/>
            <p:cNvGrpSpPr/>
            <p:nvPr/>
          </p:nvGrpSpPr>
          <p:grpSpPr>
            <a:xfrm>
              <a:off x="2354" y="2779"/>
              <a:ext cx="1246" cy="969"/>
              <a:chOff x="2354" y="2783"/>
              <a:chExt cx="1246" cy="969"/>
            </a:xfrm>
          </p:grpSpPr>
          <p:sp>
            <p:nvSpPr>
              <p:cNvPr id="78873" name="Oval 24"/>
              <p:cNvSpPr/>
              <p:nvPr/>
            </p:nvSpPr>
            <p:spPr>
              <a:xfrm>
                <a:off x="2354" y="2783"/>
                <a:ext cx="191" cy="213"/>
              </a:xfrm>
              <a:prstGeom prst="ellipse">
                <a:avLst/>
              </a:prstGeom>
              <a:noFill/>
              <a:ln w="3810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b</a:t>
                </a:r>
                <a:endParaRPr lang="en-US" altLang="zh-CN" sz="1400" dirty="0">
                  <a:latin typeface="Times New Roman" panose="02020603050405020304" pitchFamily="18" charset="0"/>
                </a:endParaRPr>
              </a:p>
            </p:txBody>
          </p:sp>
          <p:sp>
            <p:nvSpPr>
              <p:cNvPr id="78874" name="Oval 25"/>
              <p:cNvSpPr/>
              <p:nvPr/>
            </p:nvSpPr>
            <p:spPr>
              <a:xfrm>
                <a:off x="2354" y="3167"/>
                <a:ext cx="191" cy="213"/>
              </a:xfrm>
              <a:prstGeom prst="ellipse">
                <a:avLst/>
              </a:prstGeom>
              <a:noFill/>
              <a:ln w="3810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d</a:t>
                </a:r>
                <a:endParaRPr lang="en-US" altLang="zh-CN" sz="1400" dirty="0">
                  <a:latin typeface="Times New Roman" panose="02020603050405020304" pitchFamily="18" charset="0"/>
                </a:endParaRPr>
              </a:p>
            </p:txBody>
          </p:sp>
          <p:sp>
            <p:nvSpPr>
              <p:cNvPr id="78875" name="Oval 26"/>
              <p:cNvSpPr/>
              <p:nvPr/>
            </p:nvSpPr>
            <p:spPr>
              <a:xfrm>
                <a:off x="2689" y="3167"/>
                <a:ext cx="191" cy="213"/>
              </a:xfrm>
              <a:prstGeom prst="ellipse">
                <a:avLst/>
              </a:prstGeom>
              <a:noFill/>
              <a:ln w="3810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e</a:t>
                </a:r>
                <a:endParaRPr lang="en-US" altLang="zh-CN" sz="1400" dirty="0">
                  <a:latin typeface="Times New Roman" panose="02020603050405020304" pitchFamily="18" charset="0"/>
                </a:endParaRPr>
              </a:p>
            </p:txBody>
          </p:sp>
          <p:sp>
            <p:nvSpPr>
              <p:cNvPr id="78876" name="Oval 27"/>
              <p:cNvSpPr/>
              <p:nvPr/>
            </p:nvSpPr>
            <p:spPr>
              <a:xfrm>
                <a:off x="3025" y="2783"/>
                <a:ext cx="191" cy="213"/>
              </a:xfrm>
              <a:prstGeom prst="ellipse">
                <a:avLst/>
              </a:prstGeom>
              <a:solidFill>
                <a:schemeClr val="hlink"/>
              </a:solidFill>
              <a:ln w="3810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c</a:t>
                </a:r>
                <a:endParaRPr lang="en-US" altLang="zh-CN" sz="1400" dirty="0">
                  <a:latin typeface="Times New Roman" panose="02020603050405020304" pitchFamily="18" charset="0"/>
                </a:endParaRPr>
              </a:p>
            </p:txBody>
          </p:sp>
          <p:sp>
            <p:nvSpPr>
              <p:cNvPr id="78877" name="Oval 28"/>
              <p:cNvSpPr/>
              <p:nvPr/>
            </p:nvSpPr>
            <p:spPr>
              <a:xfrm>
                <a:off x="3025" y="3167"/>
                <a:ext cx="191" cy="213"/>
              </a:xfrm>
              <a:prstGeom prst="ellipse">
                <a:avLst/>
              </a:prstGeom>
              <a:noFill/>
              <a:ln w="3810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f</a:t>
                </a:r>
                <a:endParaRPr lang="en-US" altLang="zh-CN" sz="1400" dirty="0">
                  <a:latin typeface="Times New Roman" panose="02020603050405020304" pitchFamily="18" charset="0"/>
                </a:endParaRPr>
              </a:p>
            </p:txBody>
          </p:sp>
          <p:sp>
            <p:nvSpPr>
              <p:cNvPr id="78878" name="Oval 29"/>
              <p:cNvSpPr/>
              <p:nvPr/>
            </p:nvSpPr>
            <p:spPr>
              <a:xfrm>
                <a:off x="3409" y="3163"/>
                <a:ext cx="191" cy="213"/>
              </a:xfrm>
              <a:prstGeom prst="ellipse">
                <a:avLst/>
              </a:prstGeom>
              <a:noFill/>
              <a:ln w="3810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g</a:t>
                </a:r>
                <a:endParaRPr lang="en-US" altLang="zh-CN" sz="1400" dirty="0">
                  <a:latin typeface="Times New Roman" panose="02020603050405020304" pitchFamily="18" charset="0"/>
                </a:endParaRPr>
              </a:p>
            </p:txBody>
          </p:sp>
          <p:sp>
            <p:nvSpPr>
              <p:cNvPr id="78879" name="Line 30"/>
              <p:cNvSpPr/>
              <p:nvPr/>
            </p:nvSpPr>
            <p:spPr>
              <a:xfrm>
                <a:off x="2449" y="2984"/>
                <a:ext cx="0" cy="192"/>
              </a:xfrm>
              <a:prstGeom prst="line">
                <a:avLst/>
              </a:prstGeom>
              <a:ln w="38100" cap="flat" cmpd="sng">
                <a:solidFill>
                  <a:schemeClr val="tx1"/>
                </a:solidFill>
                <a:prstDash val="solid"/>
                <a:headEnd type="none" w="med" len="med"/>
                <a:tailEnd type="none" w="med" len="med"/>
              </a:ln>
            </p:spPr>
          </p:sp>
          <p:sp>
            <p:nvSpPr>
              <p:cNvPr id="78880" name="Line 31"/>
              <p:cNvSpPr/>
              <p:nvPr/>
            </p:nvSpPr>
            <p:spPr>
              <a:xfrm>
                <a:off x="2545" y="3272"/>
                <a:ext cx="144" cy="0"/>
              </a:xfrm>
              <a:prstGeom prst="line">
                <a:avLst/>
              </a:prstGeom>
              <a:ln w="38100" cap="flat" cmpd="sng">
                <a:solidFill>
                  <a:schemeClr val="tx1"/>
                </a:solidFill>
                <a:prstDash val="solid"/>
                <a:headEnd type="none" w="med" len="med"/>
                <a:tailEnd type="none" w="med" len="med"/>
              </a:ln>
            </p:spPr>
          </p:sp>
          <p:sp>
            <p:nvSpPr>
              <p:cNvPr id="78881" name="Line 32"/>
              <p:cNvSpPr/>
              <p:nvPr/>
            </p:nvSpPr>
            <p:spPr>
              <a:xfrm>
                <a:off x="3121" y="2984"/>
                <a:ext cx="0" cy="192"/>
              </a:xfrm>
              <a:prstGeom prst="line">
                <a:avLst/>
              </a:prstGeom>
              <a:ln w="38100" cap="flat" cmpd="sng">
                <a:solidFill>
                  <a:schemeClr val="tx1"/>
                </a:solidFill>
                <a:prstDash val="solid"/>
                <a:headEnd type="none" w="med" len="med"/>
                <a:tailEnd type="none" w="med" len="med"/>
              </a:ln>
            </p:spPr>
          </p:sp>
          <p:sp>
            <p:nvSpPr>
              <p:cNvPr id="78882" name="Line 33"/>
              <p:cNvSpPr/>
              <p:nvPr/>
            </p:nvSpPr>
            <p:spPr>
              <a:xfrm>
                <a:off x="3217" y="3272"/>
                <a:ext cx="192" cy="0"/>
              </a:xfrm>
              <a:prstGeom prst="line">
                <a:avLst/>
              </a:prstGeom>
              <a:ln w="38100" cap="flat" cmpd="sng">
                <a:solidFill>
                  <a:schemeClr val="tx1"/>
                </a:solidFill>
                <a:prstDash val="solid"/>
                <a:headEnd type="none" w="med" len="med"/>
                <a:tailEnd type="none" w="med" len="med"/>
              </a:ln>
            </p:spPr>
          </p:sp>
          <p:sp>
            <p:nvSpPr>
              <p:cNvPr id="78883" name="Line 34"/>
              <p:cNvSpPr/>
              <p:nvPr/>
            </p:nvSpPr>
            <p:spPr>
              <a:xfrm>
                <a:off x="3217" y="2936"/>
                <a:ext cx="240" cy="240"/>
              </a:xfrm>
              <a:prstGeom prst="line">
                <a:avLst/>
              </a:prstGeom>
              <a:ln w="38100" cap="flat" cmpd="sng">
                <a:solidFill>
                  <a:schemeClr val="tx1"/>
                </a:solidFill>
                <a:prstDash val="solid"/>
                <a:headEnd type="none" w="med" len="med"/>
                <a:tailEnd type="none" w="med" len="med"/>
              </a:ln>
            </p:spPr>
          </p:sp>
          <p:sp>
            <p:nvSpPr>
              <p:cNvPr id="78884" name="Text Box 35"/>
              <p:cNvSpPr txBox="1"/>
              <p:nvPr/>
            </p:nvSpPr>
            <p:spPr>
              <a:xfrm>
                <a:off x="2641" y="3464"/>
                <a:ext cx="445" cy="288"/>
              </a:xfrm>
              <a:prstGeom prst="rect">
                <a:avLst/>
              </a:prstGeom>
              <a:noFill/>
              <a:ln w="38100">
                <a:noFill/>
              </a:ln>
            </p:spPr>
            <p:txBody>
              <a:bodyPr wrap="none" lIns="90000" tIns="46800" rIns="90000" bIns="46800">
                <a:spAutoFit/>
              </a:bodyPr>
              <a:p>
                <a:pPr eaLnBrk="1" hangingPunct="1"/>
                <a:r>
                  <a:rPr lang="en-US" altLang="zh-CN" sz="2400" dirty="0">
                    <a:latin typeface="Times New Roman" panose="02020603050405020304" pitchFamily="18" charset="0"/>
                  </a:rPr>
                  <a:t>( b )</a:t>
                </a:r>
                <a:endParaRPr lang="en-US" altLang="zh-CN" sz="2400" dirty="0">
                  <a:latin typeface="Times New Roman" panose="02020603050405020304" pitchFamily="18" charset="0"/>
                </a:endParaRPr>
              </a:p>
            </p:txBody>
          </p:sp>
        </p:grpSp>
        <p:grpSp>
          <p:nvGrpSpPr>
            <p:cNvPr id="78859" name="Group 36"/>
            <p:cNvGrpSpPr/>
            <p:nvPr/>
          </p:nvGrpSpPr>
          <p:grpSpPr>
            <a:xfrm>
              <a:off x="3986" y="2531"/>
              <a:ext cx="1246" cy="1217"/>
              <a:chOff x="3986" y="2535"/>
              <a:chExt cx="1246" cy="1217"/>
            </a:xfrm>
          </p:grpSpPr>
          <p:sp>
            <p:nvSpPr>
              <p:cNvPr id="78861" name="Oval 37"/>
              <p:cNvSpPr/>
              <p:nvPr/>
            </p:nvSpPr>
            <p:spPr>
              <a:xfrm>
                <a:off x="4322" y="2535"/>
                <a:ext cx="191" cy="213"/>
              </a:xfrm>
              <a:prstGeom prst="ellipse">
                <a:avLst/>
              </a:prstGeom>
              <a:solidFill>
                <a:schemeClr val="hlink"/>
              </a:solidFill>
              <a:ln w="3810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a</a:t>
                </a:r>
                <a:endParaRPr lang="en-US" altLang="zh-CN" sz="1400" dirty="0">
                  <a:latin typeface="Times New Roman" panose="02020603050405020304" pitchFamily="18" charset="0"/>
                </a:endParaRPr>
              </a:p>
            </p:txBody>
          </p:sp>
          <p:sp>
            <p:nvSpPr>
              <p:cNvPr id="78862" name="Oval 38"/>
              <p:cNvSpPr/>
              <p:nvPr/>
            </p:nvSpPr>
            <p:spPr>
              <a:xfrm>
                <a:off x="3986" y="2783"/>
                <a:ext cx="191" cy="213"/>
              </a:xfrm>
              <a:prstGeom prst="ellipse">
                <a:avLst/>
              </a:prstGeom>
              <a:noFill/>
              <a:ln w="3810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b</a:t>
                </a:r>
                <a:endParaRPr lang="en-US" altLang="zh-CN" sz="1400" dirty="0">
                  <a:latin typeface="Times New Roman" panose="02020603050405020304" pitchFamily="18" charset="0"/>
                </a:endParaRPr>
              </a:p>
            </p:txBody>
          </p:sp>
          <p:sp>
            <p:nvSpPr>
              <p:cNvPr id="78863" name="Oval 39"/>
              <p:cNvSpPr/>
              <p:nvPr/>
            </p:nvSpPr>
            <p:spPr>
              <a:xfrm>
                <a:off x="3986" y="3167"/>
                <a:ext cx="191" cy="213"/>
              </a:xfrm>
              <a:prstGeom prst="ellipse">
                <a:avLst/>
              </a:prstGeom>
              <a:noFill/>
              <a:ln w="3810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d</a:t>
                </a:r>
                <a:endParaRPr lang="en-US" altLang="zh-CN" sz="1400" dirty="0">
                  <a:latin typeface="Times New Roman" panose="02020603050405020304" pitchFamily="18" charset="0"/>
                </a:endParaRPr>
              </a:p>
            </p:txBody>
          </p:sp>
          <p:sp>
            <p:nvSpPr>
              <p:cNvPr id="78864" name="Oval 40"/>
              <p:cNvSpPr/>
              <p:nvPr/>
            </p:nvSpPr>
            <p:spPr>
              <a:xfrm>
                <a:off x="4321" y="3167"/>
                <a:ext cx="191" cy="213"/>
              </a:xfrm>
              <a:prstGeom prst="ellipse">
                <a:avLst/>
              </a:prstGeom>
              <a:noFill/>
              <a:ln w="3810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e</a:t>
                </a:r>
                <a:endParaRPr lang="en-US" altLang="zh-CN" sz="1400" dirty="0">
                  <a:latin typeface="Times New Roman" panose="02020603050405020304" pitchFamily="18" charset="0"/>
                </a:endParaRPr>
              </a:p>
            </p:txBody>
          </p:sp>
          <p:sp>
            <p:nvSpPr>
              <p:cNvPr id="78865" name="Oval 41"/>
              <p:cNvSpPr/>
              <p:nvPr/>
            </p:nvSpPr>
            <p:spPr>
              <a:xfrm>
                <a:off x="4657" y="3167"/>
                <a:ext cx="191" cy="213"/>
              </a:xfrm>
              <a:prstGeom prst="ellipse">
                <a:avLst/>
              </a:prstGeom>
              <a:noFill/>
              <a:ln w="3810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f</a:t>
                </a:r>
                <a:endParaRPr lang="en-US" altLang="zh-CN" sz="1400" dirty="0">
                  <a:latin typeface="Times New Roman" panose="02020603050405020304" pitchFamily="18" charset="0"/>
                </a:endParaRPr>
              </a:p>
            </p:txBody>
          </p:sp>
          <p:sp>
            <p:nvSpPr>
              <p:cNvPr id="78866" name="Oval 42"/>
              <p:cNvSpPr/>
              <p:nvPr/>
            </p:nvSpPr>
            <p:spPr>
              <a:xfrm>
                <a:off x="5041" y="3163"/>
                <a:ext cx="191" cy="213"/>
              </a:xfrm>
              <a:prstGeom prst="ellipse">
                <a:avLst/>
              </a:prstGeom>
              <a:noFill/>
              <a:ln w="3810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g</a:t>
                </a:r>
                <a:endParaRPr lang="en-US" altLang="zh-CN" sz="1400" dirty="0">
                  <a:latin typeface="Times New Roman" panose="02020603050405020304" pitchFamily="18" charset="0"/>
                </a:endParaRPr>
              </a:p>
            </p:txBody>
          </p:sp>
          <p:sp>
            <p:nvSpPr>
              <p:cNvPr id="78867" name="Line 43"/>
              <p:cNvSpPr/>
              <p:nvPr/>
            </p:nvSpPr>
            <p:spPr>
              <a:xfrm flipH="1">
                <a:off x="4129" y="2696"/>
                <a:ext cx="192" cy="96"/>
              </a:xfrm>
              <a:prstGeom prst="line">
                <a:avLst/>
              </a:prstGeom>
              <a:ln w="38100" cap="flat" cmpd="sng">
                <a:solidFill>
                  <a:schemeClr val="tx1"/>
                </a:solidFill>
                <a:prstDash val="solid"/>
                <a:headEnd type="none" w="med" len="med"/>
                <a:tailEnd type="none" w="med" len="med"/>
              </a:ln>
            </p:spPr>
          </p:sp>
          <p:sp>
            <p:nvSpPr>
              <p:cNvPr id="78868" name="Line 44"/>
              <p:cNvSpPr/>
              <p:nvPr/>
            </p:nvSpPr>
            <p:spPr>
              <a:xfrm>
                <a:off x="4081" y="2984"/>
                <a:ext cx="0" cy="192"/>
              </a:xfrm>
              <a:prstGeom prst="line">
                <a:avLst/>
              </a:prstGeom>
              <a:ln w="38100" cap="flat" cmpd="sng">
                <a:solidFill>
                  <a:schemeClr val="tx1"/>
                </a:solidFill>
                <a:prstDash val="solid"/>
                <a:headEnd type="none" w="med" len="med"/>
                <a:tailEnd type="none" w="med" len="med"/>
              </a:ln>
            </p:spPr>
          </p:sp>
          <p:sp>
            <p:nvSpPr>
              <p:cNvPr id="78869" name="Line 45"/>
              <p:cNvSpPr/>
              <p:nvPr/>
            </p:nvSpPr>
            <p:spPr>
              <a:xfrm>
                <a:off x="4417" y="2744"/>
                <a:ext cx="0" cy="432"/>
              </a:xfrm>
              <a:prstGeom prst="line">
                <a:avLst/>
              </a:prstGeom>
              <a:ln w="38100" cap="flat" cmpd="sng">
                <a:solidFill>
                  <a:schemeClr val="tx1"/>
                </a:solidFill>
                <a:prstDash val="solid"/>
                <a:headEnd type="none" w="med" len="med"/>
                <a:tailEnd type="none" w="med" len="med"/>
              </a:ln>
            </p:spPr>
          </p:sp>
          <p:sp>
            <p:nvSpPr>
              <p:cNvPr id="78870" name="Line 46"/>
              <p:cNvSpPr/>
              <p:nvPr/>
            </p:nvSpPr>
            <p:spPr>
              <a:xfrm>
                <a:off x="4177" y="3272"/>
                <a:ext cx="144" cy="0"/>
              </a:xfrm>
              <a:prstGeom prst="line">
                <a:avLst/>
              </a:prstGeom>
              <a:ln w="38100" cap="flat" cmpd="sng">
                <a:solidFill>
                  <a:schemeClr val="tx1"/>
                </a:solidFill>
                <a:prstDash val="solid"/>
                <a:headEnd type="none" w="med" len="med"/>
                <a:tailEnd type="none" w="med" len="med"/>
              </a:ln>
            </p:spPr>
          </p:sp>
          <p:sp>
            <p:nvSpPr>
              <p:cNvPr id="78871" name="Line 47"/>
              <p:cNvSpPr/>
              <p:nvPr/>
            </p:nvSpPr>
            <p:spPr>
              <a:xfrm>
                <a:off x="4849" y="3272"/>
                <a:ext cx="192" cy="0"/>
              </a:xfrm>
              <a:prstGeom prst="line">
                <a:avLst/>
              </a:prstGeom>
              <a:ln w="38100" cap="flat" cmpd="sng">
                <a:solidFill>
                  <a:schemeClr val="tx1"/>
                </a:solidFill>
                <a:prstDash val="solid"/>
                <a:headEnd type="none" w="med" len="med"/>
                <a:tailEnd type="none" w="med" len="med"/>
              </a:ln>
            </p:spPr>
          </p:sp>
          <p:sp>
            <p:nvSpPr>
              <p:cNvPr id="78872" name="Text Box 48"/>
              <p:cNvSpPr txBox="1"/>
              <p:nvPr/>
            </p:nvSpPr>
            <p:spPr>
              <a:xfrm>
                <a:off x="4273" y="3464"/>
                <a:ext cx="423" cy="288"/>
              </a:xfrm>
              <a:prstGeom prst="rect">
                <a:avLst/>
              </a:prstGeom>
              <a:noFill/>
              <a:ln w="38100">
                <a:noFill/>
              </a:ln>
            </p:spPr>
            <p:txBody>
              <a:bodyPr wrap="none" lIns="90000" tIns="46800" rIns="90000" bIns="46800">
                <a:spAutoFit/>
              </a:bodyPr>
              <a:p>
                <a:pPr eaLnBrk="1" hangingPunct="1"/>
                <a:r>
                  <a:rPr lang="en-US" altLang="zh-CN" sz="2400" dirty="0">
                    <a:latin typeface="Times New Roman" panose="02020603050405020304" pitchFamily="18" charset="0"/>
                  </a:rPr>
                  <a:t>( c )</a:t>
                </a:r>
                <a:endParaRPr lang="en-US" altLang="zh-CN" sz="2400" dirty="0">
                  <a:latin typeface="Times New Roman" panose="02020603050405020304" pitchFamily="18" charset="0"/>
                </a:endParaRPr>
              </a:p>
            </p:txBody>
          </p:sp>
        </p:grpSp>
        <p:sp>
          <p:nvSpPr>
            <p:cNvPr id="78860" name="Text Box 49"/>
            <p:cNvSpPr txBox="1"/>
            <p:nvPr/>
          </p:nvSpPr>
          <p:spPr>
            <a:xfrm>
              <a:off x="118" y="3656"/>
              <a:ext cx="5560" cy="478"/>
            </a:xfrm>
            <a:prstGeom prst="rect">
              <a:avLst/>
            </a:prstGeom>
            <a:noFill/>
            <a:ln w="38100">
              <a:noFill/>
            </a:ln>
          </p:spPr>
          <p:txBody>
            <a:bodyPr wrap="none" lIns="90000" tIns="46800" rIns="90000" bIns="46800">
              <a:spAutoFit/>
            </a:bodyPr>
            <a:p>
              <a:pPr eaLnBrk="1" hangingPunct="1">
                <a:lnSpc>
                  <a:spcPct val="90000"/>
                </a:lnSpc>
              </a:pPr>
              <a:r>
                <a:rPr lang="en-US" altLang="zh-CN" sz="2400" dirty="0">
                  <a:solidFill>
                    <a:srgbClr val="0000FF"/>
                  </a:solidFill>
                  <a:latin typeface="Times New Roman" panose="02020603050405020304" pitchFamily="18" charset="0"/>
                </a:rPr>
                <a:t>【</a:t>
              </a:r>
              <a:r>
                <a:rPr lang="zh-CN" altLang="en-US" sz="2400" dirty="0">
                  <a:solidFill>
                    <a:srgbClr val="0000FF"/>
                  </a:solidFill>
                  <a:latin typeface="Times New Roman" panose="02020603050405020304" pitchFamily="18" charset="0"/>
                </a:rPr>
                <a:t>定义</a:t>
              </a:r>
              <a:r>
                <a:rPr lang="en-US" altLang="zh-CN" sz="2400" dirty="0">
                  <a:solidFill>
                    <a:schemeClr val="accent2"/>
                  </a:solidFill>
                  <a:latin typeface="Times New Roman" panose="02020603050405020304" pitchFamily="18" charset="0"/>
                </a:rPr>
                <a:t>】</a:t>
              </a:r>
              <a:r>
                <a:rPr lang="en-US" altLang="zh-CN" sz="2400" dirty="0">
                  <a:solidFill>
                    <a:srgbClr val="FF0000"/>
                  </a:solidFill>
                  <a:latin typeface="Times New Roman" panose="02020603050405020304" pitchFamily="18" charset="0"/>
                </a:rPr>
                <a:t> </a:t>
              </a:r>
              <a:r>
                <a:rPr lang="zh-CN" altLang="en-US" sz="2400" dirty="0">
                  <a:solidFill>
                    <a:srgbClr val="FF0000"/>
                  </a:solidFill>
                  <a:latin typeface="Times New Roman" panose="02020603050405020304" pitchFamily="18" charset="0"/>
                </a:rPr>
                <a:t>若对</a:t>
              </a:r>
              <a:r>
                <a:rPr lang="en-US" altLang="zh-CN" sz="2400" dirty="0">
                  <a:solidFill>
                    <a:srgbClr val="FF0000"/>
                  </a:solidFill>
                  <a:latin typeface="Times New Roman" panose="02020603050405020304" pitchFamily="18" charset="0"/>
                </a:rPr>
                <a:t>V</a:t>
              </a:r>
              <a:r>
                <a:rPr lang="zh-CN" altLang="en-US" sz="2400" dirty="0">
                  <a:solidFill>
                    <a:srgbClr val="FF0000"/>
                  </a:solidFill>
                  <a:latin typeface="Times New Roman" panose="02020603050405020304" pitchFamily="18" charset="0"/>
                </a:rPr>
                <a:t>中每个不同的三元组</a:t>
              </a:r>
              <a:r>
                <a:rPr lang="en-US" altLang="zh-CN" sz="2400" i="1" dirty="0">
                  <a:solidFill>
                    <a:srgbClr val="FF0000"/>
                  </a:solidFill>
                  <a:latin typeface="Times New Roman" panose="02020603050405020304" pitchFamily="18" charset="0"/>
                </a:rPr>
                <a:t>v,w,a</a:t>
              </a:r>
              <a:r>
                <a:rPr lang="zh-CN" altLang="en-US" sz="2400" dirty="0">
                  <a:solidFill>
                    <a:srgbClr val="FF0000"/>
                  </a:solidFill>
                  <a:latin typeface="Times New Roman" panose="02020603050405020304" pitchFamily="18" charset="0"/>
                </a:rPr>
                <a:t>；在</a:t>
              </a:r>
              <a:r>
                <a:rPr lang="en-US" altLang="zh-CN" sz="2400" i="1" dirty="0">
                  <a:solidFill>
                    <a:srgbClr val="FF0000"/>
                  </a:solidFill>
                  <a:latin typeface="Times New Roman" panose="02020603050405020304" pitchFamily="18" charset="0"/>
                </a:rPr>
                <a:t>v</a:t>
              </a:r>
              <a:r>
                <a:rPr lang="zh-CN" altLang="en-US" sz="2400" dirty="0">
                  <a:solidFill>
                    <a:srgbClr val="FF0000"/>
                  </a:solidFill>
                  <a:latin typeface="Times New Roman" panose="02020603050405020304" pitchFamily="18" charset="0"/>
                </a:rPr>
                <a:t>和</a:t>
              </a:r>
              <a:r>
                <a:rPr lang="en-US" altLang="zh-CN" sz="2400" i="1" dirty="0">
                  <a:solidFill>
                    <a:srgbClr val="FF0000"/>
                  </a:solidFill>
                  <a:latin typeface="Times New Roman" panose="02020603050405020304" pitchFamily="18" charset="0"/>
                </a:rPr>
                <a:t>w</a:t>
              </a:r>
              <a:r>
                <a:rPr lang="zh-CN" altLang="en-US" sz="2400" dirty="0">
                  <a:solidFill>
                    <a:srgbClr val="FF0000"/>
                  </a:solidFill>
                  <a:latin typeface="Times New Roman" panose="02020603050405020304" pitchFamily="18" charset="0"/>
                </a:rPr>
                <a:t>之间都存在</a:t>
              </a:r>
              <a:endParaRPr lang="zh-CN" altLang="en-US" sz="2400" dirty="0">
                <a:solidFill>
                  <a:srgbClr val="FF0000"/>
                </a:solidFill>
                <a:latin typeface="Times New Roman" panose="02020603050405020304" pitchFamily="18" charset="0"/>
              </a:endParaRPr>
            </a:p>
            <a:p>
              <a:pPr eaLnBrk="1" hangingPunct="1">
                <a:lnSpc>
                  <a:spcPct val="90000"/>
                </a:lnSpc>
              </a:pPr>
              <a:r>
                <a:rPr lang="zh-CN" altLang="en-US" sz="2400" dirty="0">
                  <a:solidFill>
                    <a:srgbClr val="FF0000"/>
                  </a:solidFill>
                  <a:latin typeface="Times New Roman" panose="02020603050405020304" pitchFamily="18" charset="0"/>
                </a:rPr>
                <a:t>            一条不包含 </a:t>
              </a:r>
              <a:r>
                <a:rPr lang="en-US" altLang="zh-CN" sz="2400" i="1" dirty="0">
                  <a:solidFill>
                    <a:srgbClr val="FF0000"/>
                  </a:solidFill>
                  <a:latin typeface="Times New Roman" panose="02020603050405020304" pitchFamily="18" charset="0"/>
                </a:rPr>
                <a:t>a </a:t>
              </a:r>
              <a:r>
                <a:rPr lang="zh-CN" altLang="en-US" sz="2400" dirty="0">
                  <a:solidFill>
                    <a:srgbClr val="FF0000"/>
                  </a:solidFill>
                  <a:latin typeface="Times New Roman" panose="02020603050405020304" pitchFamily="18" charset="0"/>
                </a:rPr>
                <a:t>的路，就说</a:t>
              </a:r>
              <a:r>
                <a:rPr lang="en-US" altLang="zh-CN" sz="2400" dirty="0">
                  <a:solidFill>
                    <a:srgbClr val="FF0000"/>
                  </a:solidFill>
                  <a:latin typeface="Times New Roman" panose="02020603050405020304" pitchFamily="18" charset="0"/>
                </a:rPr>
                <a:t>G</a:t>
              </a:r>
              <a:r>
                <a:rPr lang="zh-CN" altLang="en-US" sz="2400" dirty="0">
                  <a:solidFill>
                    <a:srgbClr val="FF0000"/>
                  </a:solidFill>
                  <a:latin typeface="Times New Roman" panose="02020603050405020304" pitchFamily="18" charset="0"/>
                </a:rPr>
                <a:t>是双连通的（</a:t>
              </a:r>
              <a:r>
                <a:rPr lang="en-US" altLang="zh-CN" sz="2400" dirty="0">
                  <a:solidFill>
                    <a:srgbClr val="FF0000"/>
                  </a:solidFill>
                  <a:latin typeface="Times New Roman" panose="02020603050405020304" pitchFamily="18" charset="0"/>
                </a:rPr>
                <a:t>Biconnected</a:t>
              </a:r>
              <a:r>
                <a:rPr lang="zh-CN" altLang="en-US" sz="2400" dirty="0">
                  <a:solidFill>
                    <a:srgbClr val="FF0000"/>
                  </a:solidFill>
                  <a:latin typeface="Times New Roman" panose="02020603050405020304" pitchFamily="18" charset="0"/>
                </a:rPr>
                <a:t>）</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p:txBody>
        </p:sp>
      </p:grpSp>
      <p:sp>
        <p:nvSpPr>
          <p:cNvPr id="78852" name="Text Box 51"/>
          <p:cNvSpPr txBox="1"/>
          <p:nvPr/>
        </p:nvSpPr>
        <p:spPr>
          <a:xfrm>
            <a:off x="539750" y="1123950"/>
            <a:ext cx="8099425" cy="831850"/>
          </a:xfrm>
          <a:prstGeom prst="rect">
            <a:avLst/>
          </a:prstGeom>
          <a:noFill/>
          <a:ln w="9525">
            <a:noFill/>
          </a:ln>
        </p:spPr>
        <p:txBody>
          <a:bodyPr lIns="90000" tIns="46800" rIns="90000" bIns="46800">
            <a:spAutoFit/>
          </a:bodyPr>
          <a:p>
            <a:pPr eaLnBrk="1" hangingPunct="1"/>
            <a:r>
              <a:rPr lang="zh-CN" altLang="en-US" sz="2400" dirty="0">
                <a:solidFill>
                  <a:srgbClr val="0000FF"/>
                </a:solidFill>
                <a:latin typeface="Times New Roman" panose="02020603050405020304" pitchFamily="18" charset="0"/>
              </a:rPr>
              <a:t>先深搜索和先深编号的作用</a:t>
            </a:r>
            <a:r>
              <a:rPr lang="en-US" altLang="zh-CN" sz="2400" dirty="0">
                <a:solidFill>
                  <a:srgbClr val="0000FF"/>
                </a:solidFill>
                <a:latin typeface="Times New Roman" panose="02020603050405020304" pitchFamily="18" charset="0"/>
              </a:rPr>
              <a:t>:</a:t>
            </a:r>
            <a:endParaRPr lang="en-US" altLang="zh-CN" sz="2400" dirty="0">
              <a:solidFill>
                <a:srgbClr val="0000FF"/>
              </a:solidFill>
              <a:latin typeface="Times New Roman" panose="02020603050405020304" pitchFamily="18" charset="0"/>
            </a:endParaRPr>
          </a:p>
          <a:p>
            <a:pPr eaLnBrk="1" hangingPunct="1"/>
            <a:r>
              <a:rPr lang="en-US" altLang="zh-CN" sz="2400" dirty="0">
                <a:latin typeface="Times New Roman" panose="02020603050405020304" pitchFamily="18" charset="0"/>
              </a:rPr>
              <a:t>        </a:t>
            </a:r>
            <a:r>
              <a:rPr lang="zh-CN" altLang="en-US" sz="2400" dirty="0">
                <a:latin typeface="Times New Roman" panose="02020603050405020304" pitchFamily="18" charset="0"/>
              </a:rPr>
              <a:t>通过是否遇到回退边，即可确定是否有环路。</a:t>
            </a:r>
            <a:endParaRPr lang="zh-CN" altLang="en-US" sz="2400" dirty="0">
              <a:latin typeface="Times New Roman" panose="02020603050405020304" pitchFamily="18" charset="0"/>
            </a:endParaRPr>
          </a:p>
        </p:txBody>
      </p:sp>
      <p:sp>
        <p:nvSpPr>
          <p:cNvPr id="80948" name="Text Box 52"/>
          <p:cNvSpPr txBox="1"/>
          <p:nvPr/>
        </p:nvSpPr>
        <p:spPr>
          <a:xfrm>
            <a:off x="1316038" y="2900363"/>
            <a:ext cx="7416800" cy="968375"/>
          </a:xfrm>
          <a:prstGeom prst="rect">
            <a:avLst/>
          </a:prstGeom>
          <a:solidFill>
            <a:schemeClr val="hlink"/>
          </a:solidFill>
          <a:ln w="9525">
            <a:noFill/>
          </a:ln>
        </p:spPr>
        <p:txBody>
          <a:bodyPr lIns="90000" tIns="46800" rIns="90000" bIns="46800">
            <a:spAutoFit/>
          </a:bodyPr>
          <a:p>
            <a:pPr eaLnBrk="1" hangingPunct="1">
              <a:lnSpc>
                <a:spcPct val="120000"/>
              </a:lnSpc>
            </a:pPr>
            <a:r>
              <a:rPr lang="zh-CN" altLang="en-US" sz="2400" dirty="0">
                <a:latin typeface="Times New Roman" panose="02020603050405020304" pitchFamily="18" charset="0"/>
              </a:rPr>
              <a:t>说</a:t>
            </a:r>
            <a:r>
              <a:rPr lang="en-US" altLang="zh-CN" sz="2400" dirty="0">
                <a:latin typeface="Times New Roman" panose="02020603050405020304" pitchFamily="18" charset="0"/>
              </a:rPr>
              <a:t>V</a:t>
            </a:r>
            <a:r>
              <a:rPr lang="zh-CN" altLang="en-US" sz="2400" dirty="0">
                <a:latin typeface="Times New Roman" panose="02020603050405020304" pitchFamily="18" charset="0"/>
              </a:rPr>
              <a:t>中的点</a:t>
            </a:r>
            <a:r>
              <a:rPr lang="en-US" altLang="zh-CN" sz="2400" i="1" dirty="0">
                <a:latin typeface="Times New Roman" panose="02020603050405020304" pitchFamily="18" charset="0"/>
              </a:rPr>
              <a:t>a</a:t>
            </a:r>
            <a:r>
              <a:rPr lang="zh-CN" altLang="en-US" sz="2400" dirty="0">
                <a:latin typeface="Times New Roman" panose="02020603050405020304" pitchFamily="18" charset="0"/>
              </a:rPr>
              <a:t>是一个</a:t>
            </a:r>
            <a:r>
              <a:rPr lang="zh-CN" altLang="en-US" sz="2400" dirty="0">
                <a:solidFill>
                  <a:srgbClr val="FF3300"/>
                </a:solidFill>
                <a:latin typeface="Times New Roman" panose="02020603050405020304" pitchFamily="18" charset="0"/>
              </a:rPr>
              <a:t>关节点</a:t>
            </a:r>
            <a:r>
              <a:rPr lang="zh-CN" altLang="en-US" sz="2400" dirty="0">
                <a:latin typeface="Times New Roman" panose="02020603050405020304" pitchFamily="18" charset="0"/>
              </a:rPr>
              <a:t>，若</a:t>
            </a:r>
            <a:r>
              <a:rPr lang="en-US" altLang="zh-CN" sz="2400" dirty="0">
                <a:latin typeface="Times New Roman" panose="02020603050405020304" pitchFamily="18" charset="0"/>
              </a:rPr>
              <a:t>V</a:t>
            </a:r>
            <a:r>
              <a:rPr lang="zh-CN" altLang="en-US" sz="2400" dirty="0">
                <a:latin typeface="Times New Roman" panose="02020603050405020304" pitchFamily="18" charset="0"/>
              </a:rPr>
              <a:t>中有结点</a:t>
            </a:r>
            <a:r>
              <a:rPr lang="en-US" altLang="zh-CN" sz="2400" i="1" dirty="0">
                <a:latin typeface="Times New Roman" panose="02020603050405020304" pitchFamily="18" charset="0"/>
              </a:rPr>
              <a:t>v</a:t>
            </a:r>
            <a:r>
              <a:rPr lang="zh-CN" altLang="en-US" sz="2400" dirty="0">
                <a:latin typeface="Times New Roman" panose="02020603050405020304" pitchFamily="18" charset="0"/>
              </a:rPr>
              <a:t>和</a:t>
            </a:r>
            <a:r>
              <a:rPr lang="en-US" altLang="zh-CN" sz="2400" i="1" dirty="0">
                <a:latin typeface="Times New Roman" panose="02020603050405020304" pitchFamily="18" charset="0"/>
              </a:rPr>
              <a:t>w</a:t>
            </a:r>
            <a:r>
              <a:rPr lang="zh-CN" altLang="en-US" sz="2400" dirty="0">
                <a:latin typeface="Times New Roman" panose="02020603050405020304" pitchFamily="18" charset="0"/>
              </a:rPr>
              <a:t>，使得</a:t>
            </a:r>
            <a:endParaRPr lang="zh-CN" altLang="en-US" sz="2400" dirty="0">
              <a:latin typeface="Times New Roman" panose="02020603050405020304" pitchFamily="18" charset="0"/>
            </a:endParaRPr>
          </a:p>
          <a:p>
            <a:pPr eaLnBrk="1" hangingPunct="1">
              <a:lnSpc>
                <a:spcPct val="120000"/>
              </a:lnSpc>
            </a:pPr>
            <a:r>
              <a:rPr lang="en-US" altLang="zh-CN" sz="2400" i="1" dirty="0">
                <a:latin typeface="Times New Roman" panose="02020603050405020304" pitchFamily="18" charset="0"/>
              </a:rPr>
              <a:t>v</a:t>
            </a:r>
            <a:r>
              <a:rPr lang="en-US" altLang="zh-CN" sz="2400" dirty="0">
                <a:latin typeface="Times New Roman" panose="02020603050405020304" pitchFamily="18" charset="0"/>
              </a:rPr>
              <a:t>, </a:t>
            </a:r>
            <a:r>
              <a:rPr lang="en-US" altLang="zh-CN" sz="2400" i="1" dirty="0">
                <a:latin typeface="Times New Roman" panose="02020603050405020304" pitchFamily="18" charset="0"/>
              </a:rPr>
              <a:t>w</a:t>
            </a:r>
            <a:r>
              <a:rPr lang="en-US" altLang="zh-CN" sz="2400" dirty="0">
                <a:latin typeface="Times New Roman" panose="02020603050405020304" pitchFamily="18" charset="0"/>
              </a:rPr>
              <a:t> , </a:t>
            </a:r>
            <a:r>
              <a:rPr lang="en-US" altLang="zh-CN" sz="2400" i="1" dirty="0">
                <a:latin typeface="Times New Roman" panose="02020603050405020304" pitchFamily="18" charset="0"/>
              </a:rPr>
              <a:t>a</a:t>
            </a:r>
            <a:r>
              <a:rPr lang="en-US" altLang="zh-CN" sz="2400" dirty="0">
                <a:latin typeface="Times New Roman" panose="02020603050405020304" pitchFamily="18" charset="0"/>
              </a:rPr>
              <a:t> </a:t>
            </a:r>
            <a:r>
              <a:rPr lang="zh-CN" altLang="en-US" sz="2400" dirty="0">
                <a:latin typeface="Times New Roman" panose="02020603050405020304" pitchFamily="18" charset="0"/>
              </a:rPr>
              <a:t>各不相同且 </a:t>
            </a:r>
            <a:r>
              <a:rPr lang="en-US" altLang="zh-CN" sz="2400" i="1" dirty="0">
                <a:latin typeface="Times New Roman" panose="02020603050405020304" pitchFamily="18" charset="0"/>
              </a:rPr>
              <a:t>v</a:t>
            </a:r>
            <a:r>
              <a:rPr lang="en-US" altLang="zh-CN" sz="2400" dirty="0">
                <a:latin typeface="Times New Roman" panose="02020603050405020304" pitchFamily="18" charset="0"/>
              </a:rPr>
              <a:t> </a:t>
            </a:r>
            <a:r>
              <a:rPr lang="zh-CN" altLang="en-US" sz="2400" dirty="0">
                <a:latin typeface="Times New Roman" panose="02020603050405020304" pitchFamily="18" charset="0"/>
              </a:rPr>
              <a:t>和 </a:t>
            </a:r>
            <a:r>
              <a:rPr lang="en-US" altLang="zh-CN" sz="2400" i="1" dirty="0">
                <a:latin typeface="Times New Roman" panose="02020603050405020304" pitchFamily="18" charset="0"/>
              </a:rPr>
              <a:t>w</a:t>
            </a:r>
            <a:r>
              <a:rPr lang="en-US" altLang="zh-CN" sz="2400" dirty="0">
                <a:latin typeface="Times New Roman" panose="02020603050405020304" pitchFamily="18" charset="0"/>
              </a:rPr>
              <a:t> </a:t>
            </a:r>
            <a:r>
              <a:rPr lang="zh-CN" altLang="en-US" sz="2400" dirty="0">
                <a:latin typeface="Times New Roman" panose="02020603050405020304" pitchFamily="18" charset="0"/>
              </a:rPr>
              <a:t>之间的每条路都包含 </a:t>
            </a:r>
            <a:r>
              <a:rPr lang="en-US" altLang="zh-CN" sz="2400" i="1" dirty="0">
                <a:latin typeface="Times New Roman" panose="02020603050405020304" pitchFamily="18" charset="0"/>
              </a:rPr>
              <a:t>a</a:t>
            </a:r>
            <a:r>
              <a:rPr lang="en-US" altLang="zh-CN" sz="2400" dirty="0">
                <a:latin typeface="Times New Roman" panose="02020603050405020304" pitchFamily="18" charset="0"/>
              </a:rPr>
              <a:t> </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0946"/>
                                        </p:tgtEl>
                                        <p:attrNameLst>
                                          <p:attrName>style.visibility</p:attrName>
                                        </p:attrNameLst>
                                      </p:cBhvr>
                                      <p:to>
                                        <p:strVal val="visible"/>
                                      </p:to>
                                    </p:set>
                                    <p:animEffect transition="in" filter="blinds(horizontal)">
                                      <p:cBhvr>
                                        <p:cTn id="7" dur="500"/>
                                        <p:tgtEl>
                                          <p:spTgt spid="8094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0948"/>
                                        </p:tgtEl>
                                        <p:attrNameLst>
                                          <p:attrName>style.visibility</p:attrName>
                                        </p:attrNameLst>
                                      </p:cBhvr>
                                      <p:to>
                                        <p:strVal val="visible"/>
                                      </p:to>
                                    </p:set>
                                    <p:animEffect transition="in" filter="blinds(horizontal)">
                                      <p:cBhvr>
                                        <p:cTn id="12" dur="500"/>
                                        <p:tgtEl>
                                          <p:spTgt spid="809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4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Text Box 2"/>
          <p:cNvSpPr txBox="1"/>
          <p:nvPr/>
        </p:nvSpPr>
        <p:spPr>
          <a:xfrm>
            <a:off x="671513" y="552450"/>
            <a:ext cx="8104187" cy="968375"/>
          </a:xfrm>
          <a:prstGeom prst="rect">
            <a:avLst/>
          </a:prstGeom>
          <a:noFill/>
          <a:ln w="9525">
            <a:noFill/>
          </a:ln>
        </p:spPr>
        <p:txBody>
          <a:bodyPr wrap="none" lIns="90000" tIns="46800" rIns="90000" bIns="46800">
            <a:spAutoFit/>
          </a:bodyPr>
          <a:p>
            <a:pPr eaLnBrk="1" hangingPunct="1">
              <a:lnSpc>
                <a:spcPct val="120000"/>
              </a:lnSpc>
              <a:buClr>
                <a:srgbClr val="0000FF"/>
              </a:buClr>
              <a:buFont typeface="Wingdings" panose="05000000000000000000" pitchFamily="2" charset="2"/>
              <a:buChar char="n"/>
            </a:pPr>
            <a:r>
              <a:rPr lang="en-US" altLang="zh-CN" sz="2400" dirty="0">
                <a:latin typeface="Times New Roman" panose="02020603050405020304" pitchFamily="18" charset="0"/>
              </a:rPr>
              <a:t> </a:t>
            </a:r>
            <a:r>
              <a:rPr lang="zh-CN" altLang="en-US" sz="2400" dirty="0">
                <a:solidFill>
                  <a:srgbClr val="0000FF"/>
                </a:solidFill>
                <a:latin typeface="Times New Roman" panose="02020603050405020304" pitchFamily="18" charset="0"/>
              </a:rPr>
              <a:t>双连通的无向图是连通的，但连通的无向图未必双连通。</a:t>
            </a:r>
            <a:endParaRPr lang="zh-CN" altLang="en-US" sz="2400" dirty="0">
              <a:solidFill>
                <a:srgbClr val="0000FF"/>
              </a:solidFill>
              <a:latin typeface="Times New Roman" panose="02020603050405020304" pitchFamily="18" charset="0"/>
            </a:endParaRPr>
          </a:p>
          <a:p>
            <a:pPr eaLnBrk="1" hangingPunct="1">
              <a:lnSpc>
                <a:spcPct val="120000"/>
              </a:lnSpc>
              <a:buFont typeface="Wingdings" panose="05000000000000000000" pitchFamily="2" charset="2"/>
              <a:buChar char="n"/>
            </a:pPr>
            <a:r>
              <a:rPr lang="zh-CN" altLang="en-US" sz="2400" dirty="0">
                <a:solidFill>
                  <a:srgbClr val="0000FF"/>
                </a:solidFill>
                <a:latin typeface="Times New Roman" panose="02020603050405020304" pitchFamily="18" charset="0"/>
              </a:rPr>
              <a:t> 一个连通的无向图是双连通的，当且仅当它没有关节点。</a:t>
            </a:r>
            <a:endParaRPr lang="zh-CN" altLang="en-US" sz="2400" dirty="0">
              <a:solidFill>
                <a:srgbClr val="0000FF"/>
              </a:solidFill>
              <a:latin typeface="Times New Roman" panose="02020603050405020304" pitchFamily="18" charset="0"/>
            </a:endParaRPr>
          </a:p>
        </p:txBody>
      </p:sp>
      <p:sp>
        <p:nvSpPr>
          <p:cNvPr id="80899" name="Text Box 3"/>
          <p:cNvSpPr txBox="1"/>
          <p:nvPr/>
        </p:nvSpPr>
        <p:spPr>
          <a:xfrm>
            <a:off x="466725" y="1985963"/>
            <a:ext cx="8497888" cy="833437"/>
          </a:xfrm>
          <a:prstGeom prst="rect">
            <a:avLst/>
          </a:prstGeom>
          <a:noFill/>
          <a:ln w="9525">
            <a:noFill/>
          </a:ln>
        </p:spPr>
        <p:txBody>
          <a:bodyPr lIns="90000" tIns="46800" rIns="90000" bIns="46800">
            <a:spAutoFit/>
          </a:bodyPr>
          <a:p>
            <a:pPr eaLnBrk="1" hangingPunct="1"/>
            <a:r>
              <a:rPr lang="en-US" altLang="zh-CN" sz="2400" dirty="0">
                <a:solidFill>
                  <a:srgbClr val="0000FF"/>
                </a:solidFill>
                <a:latin typeface="Times New Roman" panose="02020603050405020304" pitchFamily="18" charset="0"/>
              </a:rPr>
              <a:t>【</a:t>
            </a:r>
            <a:r>
              <a:rPr lang="zh-CN" altLang="en-US" sz="2400" dirty="0">
                <a:solidFill>
                  <a:srgbClr val="0000FF"/>
                </a:solidFill>
                <a:latin typeface="Times New Roman" panose="02020603050405020304" pitchFamily="18" charset="0"/>
              </a:rPr>
              <a:t>定义</a:t>
            </a:r>
            <a:r>
              <a:rPr lang="en-US" altLang="zh-CN" sz="2400" dirty="0">
                <a:solidFill>
                  <a:srgbClr val="FF0000"/>
                </a:solidFill>
                <a:latin typeface="Times New Roman" panose="02020603050405020304" pitchFamily="18" charset="0"/>
              </a:rPr>
              <a:t>】 </a:t>
            </a:r>
            <a:r>
              <a:rPr lang="zh-CN" altLang="en-US" sz="2400" dirty="0">
                <a:solidFill>
                  <a:srgbClr val="FF0000"/>
                </a:solidFill>
                <a:latin typeface="Times New Roman" panose="02020603050405020304" pitchFamily="18" charset="0"/>
              </a:rPr>
              <a:t>边</a:t>
            </a:r>
            <a:r>
              <a:rPr lang="en-US" altLang="zh-CN" sz="2400" i="1" dirty="0">
                <a:solidFill>
                  <a:srgbClr val="FF0000"/>
                </a:solidFill>
                <a:latin typeface="Times New Roman" panose="02020603050405020304" pitchFamily="18" charset="0"/>
              </a:rPr>
              <a:t>e</a:t>
            </a:r>
            <a:r>
              <a:rPr lang="en-US" altLang="zh-CN" sz="2400" b="0" i="1" dirty="0">
                <a:solidFill>
                  <a:srgbClr val="FF0000"/>
                </a:solidFill>
                <a:latin typeface="Times New Roman" panose="02020603050405020304" pitchFamily="18" charset="0"/>
              </a:rPr>
              <a:t>1</a:t>
            </a:r>
            <a:r>
              <a:rPr lang="zh-CN" altLang="en-US" sz="2400" dirty="0">
                <a:solidFill>
                  <a:srgbClr val="FF0000"/>
                </a:solidFill>
                <a:latin typeface="Times New Roman" panose="02020603050405020304" pitchFamily="18" charset="0"/>
              </a:rPr>
              <a:t>和</a:t>
            </a:r>
            <a:r>
              <a:rPr lang="en-US" altLang="zh-CN" sz="2400" b="0" i="1" dirty="0">
                <a:solidFill>
                  <a:srgbClr val="FF0000"/>
                </a:solidFill>
                <a:latin typeface="Times New Roman" panose="02020603050405020304" pitchFamily="18" charset="0"/>
              </a:rPr>
              <a:t>e2</a:t>
            </a:r>
            <a:r>
              <a:rPr lang="zh-CN" altLang="en-US" sz="2400" dirty="0">
                <a:solidFill>
                  <a:srgbClr val="FF0000"/>
                </a:solidFill>
                <a:latin typeface="Times New Roman" panose="02020603050405020304" pitchFamily="18" charset="0"/>
              </a:rPr>
              <a:t>等价，</a:t>
            </a:r>
            <a:r>
              <a:rPr lang="zh-CN" altLang="en-US" sz="2400" dirty="0">
                <a:solidFill>
                  <a:srgbClr val="FF0000"/>
                </a:solidFill>
                <a:latin typeface="宋体" panose="02010600030101010101" pitchFamily="2" charset="-122"/>
              </a:rPr>
              <a:t>若</a:t>
            </a:r>
            <a:r>
              <a:rPr lang="en-US" altLang="zh-CN" sz="2400" i="1" dirty="0">
                <a:solidFill>
                  <a:srgbClr val="FF0000"/>
                </a:solidFill>
                <a:latin typeface="宋体" panose="02010600030101010101" pitchFamily="2" charset="-122"/>
              </a:rPr>
              <a:t>e</a:t>
            </a:r>
            <a:r>
              <a:rPr lang="en-US" altLang="zh-CN" sz="2400" i="1" baseline="-25000" dirty="0">
                <a:solidFill>
                  <a:srgbClr val="FF0000"/>
                </a:solidFill>
                <a:latin typeface="宋体" panose="02010600030101010101" pitchFamily="2" charset="-122"/>
              </a:rPr>
              <a:t>1</a:t>
            </a:r>
            <a:r>
              <a:rPr lang="en-US" altLang="zh-CN" sz="2400" i="1" dirty="0">
                <a:solidFill>
                  <a:srgbClr val="FF0000"/>
                </a:solidFill>
                <a:latin typeface="宋体" panose="02010600030101010101" pitchFamily="2" charset="-122"/>
              </a:rPr>
              <a:t>=e</a:t>
            </a:r>
            <a:r>
              <a:rPr lang="en-US" altLang="zh-CN" sz="2400" i="1" baseline="-25000" dirty="0">
                <a:solidFill>
                  <a:srgbClr val="FF0000"/>
                </a:solidFill>
                <a:latin typeface="宋体" panose="02010600030101010101" pitchFamily="2" charset="-122"/>
              </a:rPr>
              <a:t>2</a:t>
            </a:r>
            <a:r>
              <a:rPr lang="en-US" altLang="zh-CN" sz="2400" baseline="-25000" dirty="0">
                <a:solidFill>
                  <a:srgbClr val="FF0000"/>
                </a:solidFill>
                <a:latin typeface="宋体" panose="02010600030101010101" pitchFamily="2" charset="-122"/>
              </a:rPr>
              <a:t> </a:t>
            </a:r>
            <a:r>
              <a:rPr lang="zh-CN" altLang="en-US" sz="2400" dirty="0">
                <a:solidFill>
                  <a:srgbClr val="FF0000"/>
                </a:solidFill>
                <a:latin typeface="宋体" panose="02010600030101010101" pitchFamily="2" charset="-122"/>
              </a:rPr>
              <a:t>或者有一条环路包含</a:t>
            </a:r>
            <a:r>
              <a:rPr lang="en-US" altLang="zh-CN" sz="2400" i="1" dirty="0">
                <a:solidFill>
                  <a:srgbClr val="FF0000"/>
                </a:solidFill>
                <a:latin typeface="宋体" panose="02010600030101010101" pitchFamily="2" charset="-122"/>
              </a:rPr>
              <a:t>e</a:t>
            </a:r>
            <a:r>
              <a:rPr lang="en-US" altLang="zh-CN" sz="2400" i="1" baseline="-25000" dirty="0">
                <a:solidFill>
                  <a:srgbClr val="FF0000"/>
                </a:solidFill>
                <a:latin typeface="宋体" panose="02010600030101010101" pitchFamily="2" charset="-122"/>
              </a:rPr>
              <a:t>1</a:t>
            </a:r>
            <a:r>
              <a:rPr lang="zh-CN" altLang="en-US" sz="2400" dirty="0">
                <a:solidFill>
                  <a:srgbClr val="FF0000"/>
                </a:solidFill>
                <a:latin typeface="宋体" panose="02010600030101010101" pitchFamily="2" charset="-122"/>
              </a:rPr>
              <a:t>又包</a:t>
            </a:r>
            <a:endParaRPr lang="en-US" altLang="zh-CN" sz="2400" dirty="0">
              <a:solidFill>
                <a:srgbClr val="FF0000"/>
              </a:solidFill>
              <a:latin typeface="宋体" panose="02010600030101010101" pitchFamily="2" charset="-122"/>
            </a:endParaRPr>
          </a:p>
          <a:p>
            <a:pPr eaLnBrk="1" hangingPunct="1"/>
            <a:r>
              <a:rPr lang="en-US" altLang="zh-CN" sz="2400" dirty="0">
                <a:solidFill>
                  <a:srgbClr val="FF0000"/>
                </a:solidFill>
                <a:latin typeface="宋体" panose="02010600030101010101" pitchFamily="2" charset="-122"/>
              </a:rPr>
              <a:t>      </a:t>
            </a:r>
            <a:r>
              <a:rPr lang="zh-CN" altLang="en-US" sz="2400" dirty="0">
                <a:solidFill>
                  <a:srgbClr val="FF0000"/>
                </a:solidFill>
                <a:latin typeface="宋体" panose="02010600030101010101" pitchFamily="2" charset="-122"/>
              </a:rPr>
              <a:t>含</a:t>
            </a:r>
            <a:r>
              <a:rPr lang="en-US" altLang="zh-CN" sz="2400" i="1" dirty="0">
                <a:solidFill>
                  <a:srgbClr val="FF0000"/>
                </a:solidFill>
                <a:latin typeface="宋体" panose="02010600030101010101" pitchFamily="2" charset="-122"/>
              </a:rPr>
              <a:t>e</a:t>
            </a:r>
            <a:r>
              <a:rPr lang="en-US" altLang="zh-CN" sz="2400" i="1" baseline="-25000" dirty="0">
                <a:solidFill>
                  <a:srgbClr val="FF0000"/>
                </a:solidFill>
                <a:latin typeface="宋体" panose="02010600030101010101" pitchFamily="2" charset="-122"/>
              </a:rPr>
              <a:t>2</a:t>
            </a:r>
            <a:r>
              <a:rPr lang="en-US" altLang="zh-CN" sz="2400" dirty="0">
                <a:solidFill>
                  <a:srgbClr val="FF0000"/>
                </a:solidFill>
                <a:latin typeface="宋体" panose="02010600030101010101" pitchFamily="2" charset="-122"/>
              </a:rPr>
              <a:t> </a:t>
            </a:r>
            <a:r>
              <a:rPr lang="zh-CN" altLang="en-US" sz="2400" dirty="0">
                <a:solidFill>
                  <a:srgbClr val="FF0000"/>
                </a:solidFill>
                <a:latin typeface="宋体" panose="02010600030101010101" pitchFamily="2" charset="-122"/>
              </a:rPr>
              <a:t>，则称边</a:t>
            </a:r>
            <a:r>
              <a:rPr lang="en-US" altLang="zh-CN" sz="2400" i="1" dirty="0">
                <a:solidFill>
                  <a:srgbClr val="FF0000"/>
                </a:solidFill>
                <a:latin typeface="宋体" panose="02010600030101010101" pitchFamily="2" charset="-122"/>
              </a:rPr>
              <a:t>e</a:t>
            </a:r>
            <a:r>
              <a:rPr lang="en-US" altLang="zh-CN" sz="2400" i="1" baseline="-25000" dirty="0">
                <a:solidFill>
                  <a:srgbClr val="FF0000"/>
                </a:solidFill>
                <a:latin typeface="宋体" panose="02010600030101010101" pitchFamily="2" charset="-122"/>
              </a:rPr>
              <a:t>1</a:t>
            </a:r>
            <a:r>
              <a:rPr lang="en-US" altLang="zh-CN" sz="2400" baseline="-25000" dirty="0">
                <a:solidFill>
                  <a:srgbClr val="FF0000"/>
                </a:solidFill>
                <a:latin typeface="宋体" panose="02010600030101010101" pitchFamily="2" charset="-122"/>
              </a:rPr>
              <a:t> </a:t>
            </a:r>
            <a:r>
              <a:rPr lang="zh-CN" altLang="en-US" sz="2400" dirty="0">
                <a:solidFill>
                  <a:srgbClr val="FF0000"/>
                </a:solidFill>
                <a:latin typeface="宋体" panose="02010600030101010101" pitchFamily="2" charset="-122"/>
              </a:rPr>
              <a:t>和</a:t>
            </a:r>
            <a:r>
              <a:rPr lang="en-US" altLang="zh-CN" sz="2400" i="1" dirty="0">
                <a:solidFill>
                  <a:srgbClr val="FF0000"/>
                </a:solidFill>
                <a:latin typeface="宋体" panose="02010600030101010101" pitchFamily="2" charset="-122"/>
              </a:rPr>
              <a:t>e</a:t>
            </a:r>
            <a:r>
              <a:rPr lang="en-US" altLang="zh-CN" sz="2400" i="1" baseline="-25000" dirty="0">
                <a:solidFill>
                  <a:srgbClr val="FF0000"/>
                </a:solidFill>
                <a:latin typeface="宋体" panose="02010600030101010101" pitchFamily="2" charset="-122"/>
              </a:rPr>
              <a:t>2</a:t>
            </a:r>
            <a:r>
              <a:rPr lang="en-US" altLang="zh-CN" sz="2400" baseline="-25000" dirty="0">
                <a:solidFill>
                  <a:srgbClr val="FF0000"/>
                </a:solidFill>
                <a:latin typeface="宋体" panose="02010600030101010101" pitchFamily="2" charset="-122"/>
              </a:rPr>
              <a:t> </a:t>
            </a:r>
            <a:r>
              <a:rPr lang="zh-CN" altLang="en-US" sz="2400" dirty="0">
                <a:solidFill>
                  <a:srgbClr val="FF0000"/>
                </a:solidFill>
                <a:latin typeface="宋体" panose="02010600030101010101" pitchFamily="2" charset="-122"/>
              </a:rPr>
              <a:t>是等价的。</a:t>
            </a:r>
            <a:endParaRPr lang="zh-CN" altLang="en-US" sz="2400" dirty="0">
              <a:solidFill>
                <a:srgbClr val="FF0000"/>
              </a:solidFill>
              <a:latin typeface="宋体" panose="02010600030101010101" pitchFamily="2" charset="-122"/>
            </a:endParaRPr>
          </a:p>
        </p:txBody>
      </p:sp>
      <p:sp>
        <p:nvSpPr>
          <p:cNvPr id="80900" name="Text Box 4"/>
          <p:cNvSpPr txBox="1"/>
          <p:nvPr/>
        </p:nvSpPr>
        <p:spPr>
          <a:xfrm>
            <a:off x="452438" y="3941763"/>
            <a:ext cx="8239125" cy="833437"/>
          </a:xfrm>
          <a:prstGeom prst="rect">
            <a:avLst/>
          </a:prstGeom>
          <a:noFill/>
          <a:ln w="9525">
            <a:noFill/>
          </a:ln>
        </p:spPr>
        <p:txBody>
          <a:bodyPr wrap="none" lIns="90000" tIns="46800" rIns="90000" bIns="46800">
            <a:spAutoFit/>
          </a:bodyPr>
          <a:p>
            <a:pPr eaLnBrk="1" hangingPunct="1"/>
            <a:r>
              <a:rPr lang="en-US" altLang="zh-CN" sz="2400" dirty="0">
                <a:solidFill>
                  <a:srgbClr val="0000FF"/>
                </a:solidFill>
                <a:latin typeface="Times New Roman" panose="02020603050405020304" pitchFamily="18" charset="0"/>
              </a:rPr>
              <a:t>【</a:t>
            </a:r>
            <a:r>
              <a:rPr lang="zh-CN" altLang="en-US" sz="2400" dirty="0">
                <a:solidFill>
                  <a:srgbClr val="0000FF"/>
                </a:solidFill>
                <a:latin typeface="Times New Roman" panose="02020603050405020304" pitchFamily="18" charset="0"/>
              </a:rPr>
              <a:t>定义</a:t>
            </a:r>
            <a:r>
              <a:rPr lang="en-US" altLang="zh-CN" sz="2400" dirty="0">
                <a:solidFill>
                  <a:srgbClr val="0000FF"/>
                </a:solidFill>
                <a:latin typeface="Times New Roman" panose="02020603050405020304" pitchFamily="18" charset="0"/>
              </a:rPr>
              <a:t>】 </a:t>
            </a:r>
            <a:r>
              <a:rPr lang="zh-CN" altLang="en-US" sz="2400" dirty="0">
                <a:solidFill>
                  <a:srgbClr val="FF0000"/>
                </a:solidFill>
                <a:latin typeface="Times New Roman" panose="02020603050405020304" pitchFamily="18" charset="0"/>
              </a:rPr>
              <a:t>设 </a:t>
            </a:r>
            <a:r>
              <a:rPr lang="en-US" altLang="zh-CN" sz="2400" i="1" dirty="0">
                <a:solidFill>
                  <a:srgbClr val="FF0000"/>
                </a:solidFill>
                <a:latin typeface="Times New Roman" panose="02020603050405020304" pitchFamily="18" charset="0"/>
              </a:rPr>
              <a:t>V</a:t>
            </a:r>
            <a:r>
              <a:rPr lang="en-US" altLang="zh-CN" sz="2400" i="1" baseline="-25000" dirty="0">
                <a:solidFill>
                  <a:srgbClr val="FF0000"/>
                </a:solidFill>
                <a:latin typeface="Times New Roman" panose="02020603050405020304" pitchFamily="18" charset="0"/>
              </a:rPr>
              <a:t>i</a:t>
            </a:r>
            <a:r>
              <a:rPr lang="en-US" altLang="zh-CN" sz="2400" i="1" dirty="0">
                <a:solidFill>
                  <a:srgbClr val="FF0000"/>
                </a:solidFill>
                <a:latin typeface="Times New Roman" panose="02020603050405020304" pitchFamily="18" charset="0"/>
              </a:rPr>
              <a:t> </a:t>
            </a:r>
            <a:r>
              <a:rPr lang="zh-CN" altLang="en-US" sz="2400" dirty="0">
                <a:solidFill>
                  <a:srgbClr val="FF0000"/>
                </a:solidFill>
                <a:latin typeface="Times New Roman" panose="02020603050405020304" pitchFamily="18" charset="0"/>
              </a:rPr>
              <a:t>是</a:t>
            </a:r>
            <a:r>
              <a:rPr lang="zh-CN" altLang="en-US" sz="2400" i="1" dirty="0">
                <a:solidFill>
                  <a:srgbClr val="FF0000"/>
                </a:solidFill>
                <a:latin typeface="Times New Roman" panose="02020603050405020304" pitchFamily="18" charset="0"/>
              </a:rPr>
              <a:t> </a:t>
            </a:r>
            <a:r>
              <a:rPr lang="en-US" altLang="zh-CN" sz="2400" i="1" dirty="0">
                <a:solidFill>
                  <a:srgbClr val="FF0000"/>
                </a:solidFill>
                <a:latin typeface="Times New Roman" panose="02020603050405020304" pitchFamily="18" charset="0"/>
              </a:rPr>
              <a:t>E</a:t>
            </a:r>
            <a:r>
              <a:rPr lang="en-US" altLang="zh-CN" sz="2400" i="1" baseline="-25000" dirty="0">
                <a:solidFill>
                  <a:srgbClr val="FF0000"/>
                </a:solidFill>
                <a:latin typeface="Times New Roman" panose="02020603050405020304" pitchFamily="18" charset="0"/>
              </a:rPr>
              <a:t>i</a:t>
            </a:r>
            <a:r>
              <a:rPr lang="en-US" altLang="zh-CN" sz="2400" i="1" dirty="0">
                <a:solidFill>
                  <a:srgbClr val="FF0000"/>
                </a:solidFill>
                <a:latin typeface="Times New Roman" panose="02020603050405020304" pitchFamily="18" charset="0"/>
              </a:rPr>
              <a:t> </a:t>
            </a:r>
            <a:r>
              <a:rPr lang="zh-CN" altLang="en-US" sz="2400" dirty="0">
                <a:solidFill>
                  <a:srgbClr val="FF0000"/>
                </a:solidFill>
                <a:latin typeface="Times New Roman" panose="02020603050405020304" pitchFamily="18" charset="0"/>
              </a:rPr>
              <a:t>中各边所连接的点集（</a:t>
            </a:r>
            <a:r>
              <a:rPr lang="en-US" altLang="zh-CN" sz="2400" dirty="0">
                <a:solidFill>
                  <a:srgbClr val="FF0000"/>
                </a:solidFill>
                <a:latin typeface="Times New Roman" panose="02020603050405020304" pitchFamily="18" charset="0"/>
              </a:rPr>
              <a:t>1≤i≤k</a:t>
            </a:r>
            <a:r>
              <a:rPr lang="zh-CN" altLang="en-US" sz="2400" dirty="0">
                <a:solidFill>
                  <a:srgbClr val="FF0000"/>
                </a:solidFill>
                <a:latin typeface="Times New Roman" panose="02020603050405020304" pitchFamily="18" charset="0"/>
              </a:rPr>
              <a:t>）</a:t>
            </a:r>
            <a:r>
              <a:rPr lang="en-US" altLang="zh-CN" sz="2400" dirty="0">
                <a:solidFill>
                  <a:srgbClr val="FF0000"/>
                </a:solidFill>
                <a:latin typeface="Times New Roman" panose="02020603050405020304" pitchFamily="18" charset="0"/>
              </a:rPr>
              <a:t>,  </a:t>
            </a:r>
            <a:r>
              <a:rPr lang="zh-CN" altLang="en-US" sz="2400" dirty="0">
                <a:solidFill>
                  <a:srgbClr val="FF0000"/>
                </a:solidFill>
                <a:latin typeface="Times New Roman" panose="02020603050405020304" pitchFamily="18" charset="0"/>
              </a:rPr>
              <a:t>每个图</a:t>
            </a:r>
            <a:endParaRPr lang="zh-CN" altLang="en-US" sz="2400" dirty="0">
              <a:solidFill>
                <a:srgbClr val="FF0000"/>
              </a:solidFill>
              <a:latin typeface="Times New Roman" panose="02020603050405020304" pitchFamily="18" charset="0"/>
            </a:endParaRPr>
          </a:p>
          <a:p>
            <a:pPr eaLnBrk="1" hangingPunct="1"/>
            <a:r>
              <a:rPr lang="zh-CN" altLang="en-US" sz="2400" dirty="0">
                <a:solidFill>
                  <a:srgbClr val="FF0000"/>
                </a:solidFill>
                <a:latin typeface="Times New Roman" panose="02020603050405020304" pitchFamily="18" charset="0"/>
              </a:rPr>
              <a:t>            </a:t>
            </a:r>
            <a:r>
              <a:rPr lang="en-US" altLang="zh-CN" sz="2400" i="1" dirty="0">
                <a:solidFill>
                  <a:srgbClr val="FF0000"/>
                </a:solidFill>
                <a:latin typeface="Times New Roman" panose="02020603050405020304" pitchFamily="18" charset="0"/>
              </a:rPr>
              <a:t>G</a:t>
            </a:r>
            <a:r>
              <a:rPr lang="en-US" altLang="zh-CN" sz="2400" i="1" baseline="-25000" dirty="0">
                <a:solidFill>
                  <a:srgbClr val="FF0000"/>
                </a:solidFill>
                <a:latin typeface="Times New Roman" panose="02020603050405020304" pitchFamily="18" charset="0"/>
              </a:rPr>
              <a:t>i</a:t>
            </a:r>
            <a:r>
              <a:rPr lang="en-US" altLang="zh-CN" sz="2400" i="1" dirty="0">
                <a:solidFill>
                  <a:srgbClr val="FF0000"/>
                </a:solidFill>
                <a:latin typeface="Times New Roman" panose="02020603050405020304" pitchFamily="18" charset="0"/>
              </a:rPr>
              <a:t> = ( V</a:t>
            </a:r>
            <a:r>
              <a:rPr lang="en-US" altLang="zh-CN" sz="2400" i="1" baseline="-25000" dirty="0">
                <a:solidFill>
                  <a:srgbClr val="FF0000"/>
                </a:solidFill>
                <a:latin typeface="Times New Roman" panose="02020603050405020304" pitchFamily="18" charset="0"/>
              </a:rPr>
              <a:t>i   </a:t>
            </a:r>
            <a:r>
              <a:rPr lang="en-US" altLang="zh-CN" sz="2400" i="1" dirty="0">
                <a:solidFill>
                  <a:srgbClr val="FF0000"/>
                </a:solidFill>
                <a:latin typeface="Times New Roman" panose="02020603050405020304" pitchFamily="18" charset="0"/>
              </a:rPr>
              <a:t>,  E </a:t>
            </a:r>
            <a:r>
              <a:rPr lang="en-US" altLang="zh-CN" sz="2400" i="1" baseline="-25000" dirty="0">
                <a:solidFill>
                  <a:srgbClr val="FF0000"/>
                </a:solidFill>
                <a:latin typeface="Times New Roman" panose="02020603050405020304" pitchFamily="18" charset="0"/>
              </a:rPr>
              <a:t>i </a:t>
            </a:r>
            <a:r>
              <a:rPr lang="en-US" altLang="zh-CN" sz="2400" i="1" dirty="0">
                <a:solidFill>
                  <a:srgbClr val="FF0000"/>
                </a:solidFill>
                <a:latin typeface="Times New Roman" panose="02020603050405020304" pitchFamily="18" charset="0"/>
              </a:rPr>
              <a:t>)</a:t>
            </a:r>
            <a:r>
              <a:rPr lang="en-US" altLang="zh-CN" sz="2400" dirty="0">
                <a:solidFill>
                  <a:srgbClr val="FF0000"/>
                </a:solidFill>
                <a:latin typeface="Times New Roman" panose="02020603050405020304" pitchFamily="18" charset="0"/>
              </a:rPr>
              <a:t> </a:t>
            </a:r>
            <a:r>
              <a:rPr lang="zh-CN" altLang="en-US" sz="2400" dirty="0">
                <a:solidFill>
                  <a:srgbClr val="FF0000"/>
                </a:solidFill>
                <a:latin typeface="Times New Roman" panose="02020603050405020304" pitchFamily="18" charset="0"/>
              </a:rPr>
              <a:t>叫做</a:t>
            </a:r>
            <a:r>
              <a:rPr lang="zh-CN" altLang="en-US" sz="2400" i="1" dirty="0">
                <a:solidFill>
                  <a:srgbClr val="FF0000"/>
                </a:solidFill>
                <a:latin typeface="Times New Roman" panose="02020603050405020304" pitchFamily="18" charset="0"/>
              </a:rPr>
              <a:t> </a:t>
            </a:r>
            <a:r>
              <a:rPr lang="en-US" altLang="zh-CN" sz="2400" i="1" dirty="0">
                <a:solidFill>
                  <a:srgbClr val="FF0000"/>
                </a:solidFill>
                <a:latin typeface="Times New Roman" panose="02020603050405020304" pitchFamily="18" charset="0"/>
              </a:rPr>
              <a:t>G</a:t>
            </a:r>
            <a:r>
              <a:rPr lang="en-US" altLang="zh-CN" sz="2400" dirty="0">
                <a:solidFill>
                  <a:srgbClr val="FF0000"/>
                </a:solidFill>
                <a:latin typeface="Times New Roman" panose="02020603050405020304" pitchFamily="18" charset="0"/>
              </a:rPr>
              <a:t> </a:t>
            </a:r>
            <a:r>
              <a:rPr lang="zh-CN" altLang="en-US" sz="2400" dirty="0">
                <a:solidFill>
                  <a:srgbClr val="FF0000"/>
                </a:solidFill>
                <a:latin typeface="Times New Roman" panose="02020603050405020304" pitchFamily="18" charset="0"/>
              </a:rPr>
              <a:t>的一个双连通分量。</a:t>
            </a:r>
            <a:endParaRPr lang="zh-CN" altLang="en-US" sz="2400" dirty="0">
              <a:solidFill>
                <a:srgbClr val="FF0000"/>
              </a:solidFill>
              <a:latin typeface="Times New Roman" panose="02020603050405020304" pitchFamily="18" charset="0"/>
            </a:endParaRPr>
          </a:p>
        </p:txBody>
      </p:sp>
      <p:sp>
        <p:nvSpPr>
          <p:cNvPr id="80901" name="Text Box 5"/>
          <p:cNvSpPr txBox="1"/>
          <p:nvPr/>
        </p:nvSpPr>
        <p:spPr>
          <a:xfrm>
            <a:off x="533400" y="4752975"/>
            <a:ext cx="8343900" cy="1825625"/>
          </a:xfrm>
          <a:prstGeom prst="rect">
            <a:avLst/>
          </a:prstGeom>
          <a:noFill/>
          <a:ln w="9525">
            <a:noFill/>
          </a:ln>
        </p:spPr>
        <p:txBody>
          <a:bodyPr wrap="none" lIns="90000" tIns="46800" rIns="90000" bIns="46800">
            <a:spAutoFit/>
          </a:bodyPr>
          <a:p>
            <a:pPr eaLnBrk="1" hangingPunct="1">
              <a:lnSpc>
                <a:spcPct val="120000"/>
              </a:lnSpc>
            </a:pPr>
            <a:r>
              <a:rPr lang="zh-CN" altLang="en-US" sz="2400" dirty="0">
                <a:solidFill>
                  <a:schemeClr val="accent2"/>
                </a:solidFill>
                <a:latin typeface="Times New Roman" panose="02020603050405020304" pitchFamily="18" charset="0"/>
              </a:rPr>
              <a:t>双连通分量的性质：</a:t>
            </a:r>
            <a:endParaRPr lang="zh-CN" altLang="en-US" sz="2400" dirty="0">
              <a:solidFill>
                <a:schemeClr val="accent2"/>
              </a:solidFill>
              <a:latin typeface="Times New Roman" panose="02020603050405020304" pitchFamily="18" charset="0"/>
            </a:endParaRPr>
          </a:p>
          <a:p>
            <a:pPr eaLnBrk="1" hangingPunct="1">
              <a:lnSpc>
                <a:spcPct val="120000"/>
              </a:lnSpc>
            </a:pPr>
            <a:r>
              <a:rPr lang="zh-CN" altLang="en-US" sz="2400" dirty="0">
                <a:latin typeface="Times New Roman" panose="02020603050405020304" pitchFamily="18" charset="0"/>
              </a:rPr>
              <a:t>            </a:t>
            </a:r>
            <a:r>
              <a:rPr lang="zh-CN" altLang="en-US" sz="2400" dirty="0">
                <a:solidFill>
                  <a:srgbClr val="0000FF"/>
                </a:solidFill>
                <a:latin typeface="Times New Roman" panose="02020603050405020304" pitchFamily="18" charset="0"/>
              </a:rPr>
              <a:t>性质</a:t>
            </a:r>
            <a:r>
              <a:rPr lang="en-US" altLang="zh-CN" sz="2400" dirty="0">
                <a:solidFill>
                  <a:srgbClr val="0000FF"/>
                </a:solidFill>
                <a:latin typeface="Times New Roman" panose="02020603050405020304" pitchFamily="18" charset="0"/>
              </a:rPr>
              <a:t>1</a:t>
            </a:r>
            <a:r>
              <a:rPr lang="zh-CN" altLang="en-US" sz="2400" dirty="0">
                <a:solidFill>
                  <a:srgbClr val="0000FF"/>
                </a:solidFill>
                <a:latin typeface="Times New Roman" panose="02020603050405020304" pitchFamily="18" charset="0"/>
              </a:rPr>
              <a:t>：</a:t>
            </a:r>
            <a:r>
              <a:rPr lang="zh-CN" altLang="en-US" sz="2400" dirty="0">
                <a:latin typeface="Times New Roman" panose="02020603050405020304" pitchFamily="18" charset="0"/>
              </a:rPr>
              <a:t> </a:t>
            </a:r>
            <a:r>
              <a:rPr lang="en-US" altLang="zh-CN" sz="2400" i="1" dirty="0">
                <a:latin typeface="Times New Roman" panose="02020603050405020304" pitchFamily="18" charset="0"/>
              </a:rPr>
              <a:t>G </a:t>
            </a:r>
            <a:r>
              <a:rPr lang="en-US" altLang="zh-CN" sz="2400" i="1" baseline="-25000" dirty="0">
                <a:latin typeface="Times New Roman" panose="02020603050405020304" pitchFamily="18" charset="0"/>
              </a:rPr>
              <a:t>i</a:t>
            </a:r>
            <a:r>
              <a:rPr lang="en-US" altLang="zh-CN" sz="2400" baseline="-25000" dirty="0">
                <a:latin typeface="Times New Roman" panose="02020603050405020304" pitchFamily="18" charset="0"/>
              </a:rPr>
              <a:t> </a:t>
            </a:r>
            <a:r>
              <a:rPr lang="zh-CN" altLang="en-US" sz="2400" dirty="0">
                <a:latin typeface="Times New Roman" panose="02020603050405020304" pitchFamily="18" charset="0"/>
              </a:rPr>
              <a:t>是双连通的（</a:t>
            </a:r>
            <a:r>
              <a:rPr lang="en-US" altLang="zh-CN" sz="2400" dirty="0">
                <a:latin typeface="Times New Roman" panose="02020603050405020304" pitchFamily="18" charset="0"/>
              </a:rPr>
              <a:t>1≤i≤k</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a:p>
            <a:pPr eaLnBrk="1" hangingPunct="1">
              <a:lnSpc>
                <a:spcPct val="120000"/>
              </a:lnSpc>
            </a:pPr>
            <a:r>
              <a:rPr lang="zh-CN" altLang="en-US" sz="2400" dirty="0">
                <a:latin typeface="Times New Roman" panose="02020603050405020304" pitchFamily="18" charset="0"/>
              </a:rPr>
              <a:t>            </a:t>
            </a:r>
            <a:r>
              <a:rPr lang="zh-CN" altLang="en-US" sz="2400" dirty="0">
                <a:solidFill>
                  <a:srgbClr val="0000FF"/>
                </a:solidFill>
                <a:latin typeface="Times New Roman" panose="02020603050405020304" pitchFamily="18" charset="0"/>
              </a:rPr>
              <a:t>性质</a:t>
            </a:r>
            <a:r>
              <a:rPr lang="en-US" altLang="zh-CN" sz="2400" dirty="0">
                <a:solidFill>
                  <a:srgbClr val="0000FF"/>
                </a:solidFill>
                <a:latin typeface="Times New Roman" panose="02020603050405020304" pitchFamily="18" charset="0"/>
              </a:rPr>
              <a:t>2</a:t>
            </a:r>
            <a:r>
              <a:rPr lang="zh-CN" altLang="en-US" sz="2400" dirty="0">
                <a:solidFill>
                  <a:srgbClr val="0000FF"/>
                </a:solidFill>
                <a:latin typeface="Times New Roman" panose="02020603050405020304" pitchFamily="18" charset="0"/>
              </a:rPr>
              <a:t>：</a:t>
            </a:r>
            <a:r>
              <a:rPr lang="zh-CN" altLang="en-US" sz="2400" dirty="0">
                <a:latin typeface="Times New Roman" panose="02020603050405020304" pitchFamily="18" charset="0"/>
              </a:rPr>
              <a:t> 对所有的 </a:t>
            </a:r>
            <a:r>
              <a:rPr lang="en-US" altLang="zh-CN" sz="2400" i="1" dirty="0">
                <a:latin typeface="Times New Roman" panose="02020603050405020304" pitchFamily="18" charset="0"/>
              </a:rPr>
              <a:t>i≠j, V</a:t>
            </a:r>
            <a:r>
              <a:rPr lang="en-US" altLang="zh-CN" sz="2400" i="1" baseline="-25000" dirty="0">
                <a:latin typeface="Times New Roman" panose="02020603050405020304" pitchFamily="18" charset="0"/>
              </a:rPr>
              <a:t>i</a:t>
            </a:r>
            <a:r>
              <a:rPr lang="en-US" altLang="zh-CN" sz="2400" i="1" dirty="0">
                <a:latin typeface="Times New Roman" panose="02020603050405020304" pitchFamily="18" charset="0"/>
              </a:rPr>
              <a:t>∩V</a:t>
            </a:r>
            <a:r>
              <a:rPr lang="en-US" altLang="zh-CN" sz="2400" i="1" baseline="-25000" dirty="0">
                <a:latin typeface="Times New Roman" panose="02020603050405020304" pitchFamily="18" charset="0"/>
              </a:rPr>
              <a:t>j</a:t>
            </a:r>
            <a:r>
              <a:rPr lang="en-US" altLang="zh-CN" sz="2400" baseline="-25000" dirty="0">
                <a:latin typeface="Times New Roman" panose="02020603050405020304" pitchFamily="18" charset="0"/>
              </a:rPr>
              <a:t> </a:t>
            </a:r>
            <a:r>
              <a:rPr lang="zh-CN" altLang="en-US" sz="2400" dirty="0">
                <a:latin typeface="Times New Roman" panose="02020603050405020304" pitchFamily="18" charset="0"/>
              </a:rPr>
              <a:t>最多包含一个点；</a:t>
            </a:r>
            <a:endParaRPr lang="zh-CN" altLang="en-US" sz="2400" dirty="0">
              <a:latin typeface="Times New Roman" panose="02020603050405020304" pitchFamily="18" charset="0"/>
            </a:endParaRPr>
          </a:p>
          <a:p>
            <a:pPr eaLnBrk="1" hangingPunct="1">
              <a:lnSpc>
                <a:spcPct val="120000"/>
              </a:lnSpc>
            </a:pPr>
            <a:r>
              <a:rPr lang="zh-CN" altLang="en-US" sz="2400" dirty="0">
                <a:latin typeface="Times New Roman" panose="02020603050405020304" pitchFamily="18" charset="0"/>
              </a:rPr>
              <a:t>            </a:t>
            </a:r>
            <a:r>
              <a:rPr lang="zh-CN" altLang="en-US" sz="2400" dirty="0">
                <a:solidFill>
                  <a:srgbClr val="0000FF"/>
                </a:solidFill>
                <a:latin typeface="Times New Roman" panose="02020603050405020304" pitchFamily="18" charset="0"/>
              </a:rPr>
              <a:t>性质</a:t>
            </a:r>
            <a:r>
              <a:rPr lang="en-US" altLang="zh-CN" sz="2400" dirty="0">
                <a:solidFill>
                  <a:srgbClr val="0000FF"/>
                </a:solidFill>
                <a:latin typeface="Times New Roman" panose="02020603050405020304" pitchFamily="18" charset="0"/>
              </a:rPr>
              <a:t>3</a:t>
            </a:r>
            <a:r>
              <a:rPr lang="zh-CN" altLang="en-US" sz="2400" dirty="0">
                <a:solidFill>
                  <a:srgbClr val="0000FF"/>
                </a:solidFill>
                <a:latin typeface="Times New Roman" panose="02020603050405020304" pitchFamily="18" charset="0"/>
              </a:rPr>
              <a:t>：</a:t>
            </a:r>
            <a:r>
              <a:rPr lang="zh-CN" altLang="en-US" sz="2400" i="1" dirty="0">
                <a:latin typeface="Times New Roman" panose="02020603050405020304" pitchFamily="18" charset="0"/>
              </a:rPr>
              <a:t> </a:t>
            </a:r>
            <a:r>
              <a:rPr lang="en-US" altLang="zh-CN" sz="2400" i="1" dirty="0">
                <a:latin typeface="Times New Roman" panose="02020603050405020304" pitchFamily="18" charset="0"/>
              </a:rPr>
              <a:t>v</a:t>
            </a:r>
            <a:r>
              <a:rPr lang="en-US" altLang="zh-CN" sz="2400" dirty="0">
                <a:latin typeface="Times New Roman" panose="02020603050405020304" pitchFamily="18" charset="0"/>
              </a:rPr>
              <a:t> </a:t>
            </a:r>
            <a:r>
              <a:rPr lang="zh-CN" altLang="en-US" sz="2400" dirty="0">
                <a:latin typeface="Times New Roman" panose="02020603050405020304" pitchFamily="18" charset="0"/>
              </a:rPr>
              <a:t>是 </a:t>
            </a:r>
            <a:r>
              <a:rPr lang="en-US" altLang="zh-CN" sz="2400" dirty="0">
                <a:latin typeface="Times New Roman" panose="02020603050405020304" pitchFamily="18" charset="0"/>
              </a:rPr>
              <a:t>G </a:t>
            </a:r>
            <a:r>
              <a:rPr lang="zh-CN" altLang="en-US" sz="2400" dirty="0">
                <a:latin typeface="Times New Roman" panose="02020603050405020304" pitchFamily="18" charset="0"/>
              </a:rPr>
              <a:t>的关节点，当且仅当 </a:t>
            </a:r>
            <a:r>
              <a:rPr lang="en-US" altLang="zh-CN" sz="2400" i="1" dirty="0">
                <a:latin typeface="Times New Roman" panose="02020603050405020304" pitchFamily="18" charset="0"/>
              </a:rPr>
              <a:t>v</a:t>
            </a:r>
            <a:r>
              <a:rPr lang="en-US" altLang="zh-CN" sz="2400" dirty="0">
                <a:latin typeface="Times New Roman" panose="02020603050405020304" pitchFamily="18" charset="0"/>
              </a:rPr>
              <a:t>∈V</a:t>
            </a:r>
            <a:r>
              <a:rPr lang="en-US" altLang="zh-CN" sz="2400" baseline="-25000" dirty="0">
                <a:latin typeface="Times New Roman" panose="02020603050405020304" pitchFamily="18" charset="0"/>
              </a:rPr>
              <a:t>i</a:t>
            </a:r>
            <a:r>
              <a:rPr lang="en-US" altLang="zh-CN" sz="2400" dirty="0">
                <a:latin typeface="Times New Roman" panose="02020603050405020304" pitchFamily="18" charset="0"/>
              </a:rPr>
              <a:t>∩V</a:t>
            </a:r>
            <a:r>
              <a:rPr lang="en-US" altLang="zh-CN" sz="2400" baseline="-25000" dirty="0">
                <a:latin typeface="Times New Roman" panose="02020603050405020304" pitchFamily="18" charset="0"/>
              </a:rPr>
              <a:t>j </a:t>
            </a:r>
            <a:r>
              <a:rPr lang="en-US" altLang="zh-CN" sz="2400" dirty="0">
                <a:latin typeface="Times New Roman" panose="02020603050405020304" pitchFamily="18" charset="0"/>
              </a:rPr>
              <a:t>(i ≠</a:t>
            </a:r>
            <a:r>
              <a:rPr lang="en-US" altLang="zh-CN" sz="2400" dirty="0">
                <a:latin typeface="Times New Roman" panose="02020603050405020304" pitchFamily="18" charset="0"/>
                <a:cs typeface="Arial" panose="020B0604020202020204" pitchFamily="34" charset="0"/>
              </a:rPr>
              <a:t> j</a:t>
            </a:r>
            <a:r>
              <a:rPr lang="en-US" altLang="zh-CN" sz="2400" dirty="0">
                <a:latin typeface="Times New Roman" panose="02020603050405020304" pitchFamily="18" charset="0"/>
              </a:rPr>
              <a:t>)</a:t>
            </a:r>
            <a:r>
              <a:rPr lang="zh-CN" altLang="en-US" sz="2400" dirty="0">
                <a:latin typeface="Times New Roman" panose="02020603050405020304" pitchFamily="18" charset="0"/>
              </a:rPr>
              <a:t>。</a:t>
            </a:r>
            <a:endParaRPr lang="en-US" altLang="zh-CN" sz="2400" dirty="0">
              <a:latin typeface="Times New Roman" panose="02020603050405020304" pitchFamily="18" charset="0"/>
            </a:endParaRPr>
          </a:p>
        </p:txBody>
      </p:sp>
      <p:sp>
        <p:nvSpPr>
          <p:cNvPr id="80902" name="Text Box 6"/>
          <p:cNvSpPr txBox="1"/>
          <p:nvPr/>
        </p:nvSpPr>
        <p:spPr>
          <a:xfrm>
            <a:off x="627063" y="1487488"/>
            <a:ext cx="6176962" cy="457200"/>
          </a:xfrm>
          <a:prstGeom prst="rect">
            <a:avLst/>
          </a:prstGeom>
          <a:noFill/>
          <a:ln w="9525">
            <a:noFill/>
          </a:ln>
        </p:spPr>
        <p:txBody>
          <a:bodyPr lIns="90000" tIns="46800" rIns="90000" bIns="46800">
            <a:spAutoFit/>
          </a:bodyPr>
          <a:p>
            <a:pPr eaLnBrk="1" hangingPunct="1">
              <a:buFont typeface="Wingdings" panose="05000000000000000000" pitchFamily="2" charset="2"/>
              <a:buChar char="u"/>
            </a:pPr>
            <a:r>
              <a:rPr lang="zh-CN" altLang="en-US" sz="2400" i="1" dirty="0">
                <a:latin typeface="Times New Roman" panose="02020603050405020304" pitchFamily="18" charset="0"/>
              </a:rPr>
              <a:t>双连通图的研究意义：</a:t>
            </a:r>
            <a:r>
              <a:rPr lang="zh-CN" altLang="en-US" sz="2400" dirty="0">
                <a:latin typeface="Times New Roman" panose="02020603050405020304" pitchFamily="18" charset="0"/>
              </a:rPr>
              <a:t>如通讯网络。</a:t>
            </a:r>
            <a:endParaRPr lang="zh-CN" altLang="en-US" sz="2400" dirty="0">
              <a:latin typeface="Times New Roman" panose="02020603050405020304" pitchFamily="18" charset="0"/>
            </a:endParaRPr>
          </a:p>
        </p:txBody>
      </p:sp>
      <p:sp>
        <p:nvSpPr>
          <p:cNvPr id="80903" name="Text Box 7"/>
          <p:cNvSpPr txBox="1"/>
          <p:nvPr/>
        </p:nvSpPr>
        <p:spPr>
          <a:xfrm>
            <a:off x="611188" y="2952750"/>
            <a:ext cx="8004175" cy="822325"/>
          </a:xfrm>
          <a:prstGeom prst="rect">
            <a:avLst/>
          </a:prstGeom>
          <a:noFill/>
          <a:ln w="9525">
            <a:noFill/>
          </a:ln>
        </p:spPr>
        <p:txBody>
          <a:bodyPr wrap="none" lIns="90000" tIns="46800" rIns="90000" bIns="46800">
            <a:spAutoFit/>
          </a:bodyPr>
          <a:p>
            <a:pPr eaLnBrk="1" hangingPunct="1"/>
            <a:r>
              <a:rPr lang="zh-CN" altLang="en-US" sz="2400" dirty="0">
                <a:latin typeface="Times New Roman" panose="02020603050405020304" pitchFamily="18" charset="0"/>
              </a:rPr>
              <a:t>上述等价关系将</a:t>
            </a:r>
            <a:r>
              <a:rPr lang="en-US" altLang="zh-CN" sz="2400" i="1" dirty="0">
                <a:latin typeface="Times New Roman" panose="02020603050405020304" pitchFamily="18" charset="0"/>
              </a:rPr>
              <a:t>E</a:t>
            </a:r>
            <a:r>
              <a:rPr lang="zh-CN" altLang="en-US" sz="2400" dirty="0">
                <a:latin typeface="Times New Roman" panose="02020603050405020304" pitchFamily="18" charset="0"/>
              </a:rPr>
              <a:t>分成等价类</a:t>
            </a:r>
            <a:r>
              <a:rPr lang="en-US" altLang="zh-CN" sz="2400" i="1" dirty="0">
                <a:latin typeface="Times New Roman" panose="02020603050405020304" pitchFamily="18" charset="0"/>
              </a:rPr>
              <a:t>E</a:t>
            </a:r>
            <a:r>
              <a:rPr lang="en-US" altLang="zh-CN" sz="2400" i="1" baseline="-25000" dirty="0">
                <a:latin typeface="Times New Roman" panose="02020603050405020304" pitchFamily="18" charset="0"/>
              </a:rPr>
              <a:t>1</a:t>
            </a:r>
            <a:r>
              <a:rPr lang="en-US" altLang="zh-CN" sz="2400" i="1" dirty="0">
                <a:latin typeface="Times New Roman" panose="02020603050405020304" pitchFamily="18" charset="0"/>
              </a:rPr>
              <a:t>,E</a:t>
            </a:r>
            <a:r>
              <a:rPr lang="en-US" altLang="zh-CN" sz="2400" i="1" baseline="-25000" dirty="0">
                <a:latin typeface="Times New Roman" panose="02020603050405020304" pitchFamily="18" charset="0"/>
              </a:rPr>
              <a:t>2</a:t>
            </a:r>
            <a:r>
              <a:rPr lang="en-US" altLang="zh-CN" sz="2400" i="1" dirty="0">
                <a:latin typeface="Times New Roman" panose="02020603050405020304" pitchFamily="18" charset="0"/>
              </a:rPr>
              <a:t>,…,E</a:t>
            </a:r>
            <a:r>
              <a:rPr lang="en-US" altLang="zh-CN" sz="2400" i="1" baseline="-25000" dirty="0">
                <a:latin typeface="Times New Roman" panose="02020603050405020304" pitchFamily="18" charset="0"/>
              </a:rPr>
              <a:t>k</a:t>
            </a:r>
            <a:r>
              <a:rPr lang="en-US" altLang="zh-CN" sz="2400" dirty="0">
                <a:latin typeface="Times New Roman" panose="02020603050405020304" pitchFamily="18" charset="0"/>
              </a:rPr>
              <a:t>,</a:t>
            </a:r>
            <a:r>
              <a:rPr lang="zh-CN" altLang="en-US" sz="2400" dirty="0">
                <a:latin typeface="Times New Roman" panose="02020603050405020304" pitchFamily="18" charset="0"/>
              </a:rPr>
              <a:t>两条不同的边属于</a:t>
            </a:r>
            <a:endParaRPr lang="zh-CN" altLang="en-US" sz="2400" dirty="0">
              <a:latin typeface="Times New Roman" panose="02020603050405020304" pitchFamily="18" charset="0"/>
            </a:endParaRPr>
          </a:p>
          <a:p>
            <a:pPr eaLnBrk="1" hangingPunct="1"/>
            <a:r>
              <a:rPr lang="zh-CN" altLang="en-US" sz="2400" dirty="0">
                <a:latin typeface="Times New Roman" panose="02020603050405020304" pitchFamily="18" charset="0"/>
              </a:rPr>
              <a:t>同一个类的充要条件是它们在同一个环路上。</a:t>
            </a:r>
            <a:endParaRPr lang="zh-CN" altLang="en-US" sz="2400" dirty="0">
              <a:latin typeface="Times New Roman" panose="02020603050405020304"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箭头: 右 1"/>
          <p:cNvSpPr/>
          <p:nvPr/>
        </p:nvSpPr>
        <p:spPr>
          <a:xfrm>
            <a:off x="3573463" y="3492500"/>
            <a:ext cx="1482725" cy="436563"/>
          </a:xfrm>
          <a:prstGeom prst="rightArrow">
            <a:avLst>
              <a:gd name="adj1" fmla="val 50000"/>
              <a:gd name="adj2" fmla="val 82283"/>
            </a:avLst>
          </a:prstGeom>
          <a:noFill/>
          <a:ln w="28575" cap="flat" cmpd="sng">
            <a:solidFill>
              <a:srgbClr val="0000FF"/>
            </a:solidFill>
            <a:prstDash val="solid"/>
            <a:round/>
            <a:headEnd type="none" w="med" len="med"/>
            <a:tailEnd type="none" w="med" len="med"/>
          </a:ln>
        </p:spPr>
        <p:txBody>
          <a:bodyPr wrap="none" lIns="90000" tIns="46800" rIns="90000" bIns="46800">
            <a:spAutoFit/>
          </a:bodyPr>
          <a:p>
            <a:pPr eaLnBrk="1" hangingPunct="1"/>
            <a:endParaRPr lang="zh-CN" altLang="en-US" dirty="0">
              <a:latin typeface="Times New Roman" panose="02020603050405020304" pitchFamily="18" charset="0"/>
            </a:endParaRPr>
          </a:p>
        </p:txBody>
      </p:sp>
      <p:grpSp>
        <p:nvGrpSpPr>
          <p:cNvPr id="82947" name="Group 59"/>
          <p:cNvGrpSpPr/>
          <p:nvPr/>
        </p:nvGrpSpPr>
        <p:grpSpPr>
          <a:xfrm>
            <a:off x="827088" y="1516063"/>
            <a:ext cx="1905000" cy="4127500"/>
            <a:chOff x="816" y="576"/>
            <a:chExt cx="1200" cy="2600"/>
          </a:xfrm>
        </p:grpSpPr>
        <p:sp>
          <p:nvSpPr>
            <p:cNvPr id="82983" name="Line 3"/>
            <p:cNvSpPr/>
            <p:nvPr/>
          </p:nvSpPr>
          <p:spPr>
            <a:xfrm flipH="1">
              <a:off x="1056" y="851"/>
              <a:ext cx="288" cy="288"/>
            </a:xfrm>
            <a:prstGeom prst="line">
              <a:avLst/>
            </a:prstGeom>
            <a:ln w="28575" cap="flat" cmpd="sng">
              <a:solidFill>
                <a:schemeClr val="tx1"/>
              </a:solidFill>
              <a:prstDash val="solid"/>
              <a:headEnd type="none" w="med" len="med"/>
              <a:tailEnd type="none" w="med" len="med"/>
            </a:ln>
          </p:spPr>
        </p:sp>
        <p:sp>
          <p:nvSpPr>
            <p:cNvPr id="82984" name="Line 4"/>
            <p:cNvSpPr/>
            <p:nvPr/>
          </p:nvSpPr>
          <p:spPr>
            <a:xfrm>
              <a:off x="1488" y="851"/>
              <a:ext cx="288" cy="240"/>
            </a:xfrm>
            <a:prstGeom prst="line">
              <a:avLst/>
            </a:prstGeom>
            <a:ln w="28575" cap="flat" cmpd="sng">
              <a:solidFill>
                <a:schemeClr val="tx1"/>
              </a:solidFill>
              <a:prstDash val="solid"/>
              <a:headEnd type="none" w="med" len="med"/>
              <a:tailEnd type="none" w="med" len="med"/>
            </a:ln>
          </p:spPr>
        </p:sp>
        <p:sp>
          <p:nvSpPr>
            <p:cNvPr id="82985" name="Line 5"/>
            <p:cNvSpPr/>
            <p:nvPr/>
          </p:nvSpPr>
          <p:spPr>
            <a:xfrm>
              <a:off x="1152" y="1235"/>
              <a:ext cx="528" cy="0"/>
            </a:xfrm>
            <a:prstGeom prst="line">
              <a:avLst/>
            </a:prstGeom>
            <a:ln w="38100" cap="flat" cmpd="sng">
              <a:solidFill>
                <a:schemeClr val="tx1"/>
              </a:solidFill>
              <a:prstDash val="solid"/>
              <a:headEnd type="none" w="med" len="med"/>
              <a:tailEnd type="none" w="med" len="med"/>
            </a:ln>
          </p:spPr>
        </p:sp>
        <p:sp>
          <p:nvSpPr>
            <p:cNvPr id="82986" name="Line 6"/>
            <p:cNvSpPr/>
            <p:nvPr/>
          </p:nvSpPr>
          <p:spPr>
            <a:xfrm>
              <a:off x="984" y="1379"/>
              <a:ext cx="0" cy="1488"/>
            </a:xfrm>
            <a:prstGeom prst="line">
              <a:avLst/>
            </a:prstGeom>
            <a:ln w="28575" cap="flat" cmpd="sng">
              <a:solidFill>
                <a:schemeClr val="tx1"/>
              </a:solidFill>
              <a:prstDash val="solid"/>
              <a:headEnd type="none" w="med" len="med"/>
              <a:tailEnd type="none" w="med" len="med"/>
            </a:ln>
          </p:spPr>
        </p:sp>
        <p:sp>
          <p:nvSpPr>
            <p:cNvPr id="82987" name="Line 7"/>
            <p:cNvSpPr/>
            <p:nvPr/>
          </p:nvSpPr>
          <p:spPr>
            <a:xfrm>
              <a:off x="1152" y="2435"/>
              <a:ext cx="528" cy="0"/>
            </a:xfrm>
            <a:prstGeom prst="line">
              <a:avLst/>
            </a:prstGeom>
            <a:ln w="28575" cap="flat" cmpd="sng">
              <a:solidFill>
                <a:schemeClr val="tx1"/>
              </a:solidFill>
              <a:prstDash val="solid"/>
              <a:headEnd type="none" w="med" len="med"/>
              <a:tailEnd type="none" w="med" len="med"/>
            </a:ln>
          </p:spPr>
        </p:sp>
        <p:sp>
          <p:nvSpPr>
            <p:cNvPr id="82988" name="Line 8"/>
            <p:cNvSpPr/>
            <p:nvPr/>
          </p:nvSpPr>
          <p:spPr>
            <a:xfrm>
              <a:off x="1840" y="2579"/>
              <a:ext cx="0" cy="288"/>
            </a:xfrm>
            <a:prstGeom prst="line">
              <a:avLst/>
            </a:prstGeom>
            <a:ln w="28575" cap="flat" cmpd="sng">
              <a:solidFill>
                <a:schemeClr val="tx1"/>
              </a:solidFill>
              <a:prstDash val="solid"/>
              <a:headEnd type="none" w="med" len="med"/>
              <a:tailEnd type="none" w="med" len="med"/>
            </a:ln>
          </p:spPr>
        </p:sp>
        <p:sp>
          <p:nvSpPr>
            <p:cNvPr id="82989" name="Line 9"/>
            <p:cNvSpPr/>
            <p:nvPr/>
          </p:nvSpPr>
          <p:spPr>
            <a:xfrm>
              <a:off x="1152" y="3011"/>
              <a:ext cx="528" cy="0"/>
            </a:xfrm>
            <a:prstGeom prst="line">
              <a:avLst/>
            </a:prstGeom>
            <a:ln w="28575" cap="flat" cmpd="sng">
              <a:solidFill>
                <a:schemeClr val="tx1"/>
              </a:solidFill>
              <a:prstDash val="solid"/>
              <a:headEnd type="none" w="med" len="med"/>
              <a:tailEnd type="none" w="med" len="med"/>
            </a:ln>
          </p:spPr>
        </p:sp>
        <p:sp>
          <p:nvSpPr>
            <p:cNvPr id="82990" name="Line 10"/>
            <p:cNvSpPr/>
            <p:nvPr/>
          </p:nvSpPr>
          <p:spPr>
            <a:xfrm>
              <a:off x="1104" y="2531"/>
              <a:ext cx="624" cy="384"/>
            </a:xfrm>
            <a:prstGeom prst="line">
              <a:avLst/>
            </a:prstGeom>
            <a:ln w="28575" cap="flat" cmpd="sng">
              <a:solidFill>
                <a:schemeClr val="tx1"/>
              </a:solidFill>
              <a:prstDash val="solid"/>
              <a:headEnd type="none" w="med" len="med"/>
              <a:tailEnd type="none" w="med" len="med"/>
            </a:ln>
          </p:spPr>
        </p:sp>
        <p:sp>
          <p:nvSpPr>
            <p:cNvPr id="82991" name="Line 11"/>
            <p:cNvSpPr/>
            <p:nvPr/>
          </p:nvSpPr>
          <p:spPr>
            <a:xfrm>
              <a:off x="1152" y="1811"/>
              <a:ext cx="528" cy="0"/>
            </a:xfrm>
            <a:prstGeom prst="line">
              <a:avLst/>
            </a:prstGeom>
            <a:ln w="28575" cap="flat" cmpd="sng">
              <a:solidFill>
                <a:schemeClr val="tx1"/>
              </a:solidFill>
              <a:prstDash val="solid"/>
              <a:headEnd type="none" w="med" len="med"/>
              <a:tailEnd type="none" w="med" len="med"/>
            </a:ln>
          </p:spPr>
        </p:sp>
        <p:sp>
          <p:nvSpPr>
            <p:cNvPr id="82992" name="Line 12"/>
            <p:cNvSpPr/>
            <p:nvPr/>
          </p:nvSpPr>
          <p:spPr>
            <a:xfrm>
              <a:off x="1104" y="1331"/>
              <a:ext cx="672" cy="384"/>
            </a:xfrm>
            <a:prstGeom prst="line">
              <a:avLst/>
            </a:prstGeom>
            <a:ln w="28575" cap="flat" cmpd="sng">
              <a:solidFill>
                <a:schemeClr val="tx1"/>
              </a:solidFill>
              <a:prstDash val="solid"/>
              <a:headEnd type="none" w="med" len="med"/>
              <a:tailEnd type="none" w="med" len="med"/>
            </a:ln>
          </p:spPr>
        </p:sp>
        <p:sp>
          <p:nvSpPr>
            <p:cNvPr id="82993" name="Oval 13"/>
            <p:cNvSpPr/>
            <p:nvPr/>
          </p:nvSpPr>
          <p:spPr>
            <a:xfrm>
              <a:off x="1248" y="576"/>
              <a:ext cx="336" cy="309"/>
            </a:xfrm>
            <a:prstGeom prst="ellipse">
              <a:avLst/>
            </a:prstGeom>
            <a:solidFill>
              <a:srgbClr val="00FFFF"/>
            </a:solidFill>
            <a:ln w="9525" cap="flat" cmpd="sng">
              <a:solidFill>
                <a:schemeClr val="tx1"/>
              </a:solidFill>
              <a:prstDash val="solid"/>
              <a:headEnd type="none" w="med" len="med"/>
              <a:tailEnd type="none" w="med" len="med"/>
            </a:ln>
          </p:spPr>
          <p:txBody>
            <a:bodyPr wrap="none" lIns="90000" tIns="46800" rIns="90000" bIns="46800" anchor="ctr" anchorCtr="0">
              <a:spAutoFit/>
            </a:bodyPr>
            <a:p>
              <a:pPr algn="ctr" eaLnBrk="1" hangingPunct="1"/>
              <a:r>
                <a:rPr lang="en-US" altLang="zh-CN" dirty="0">
                  <a:solidFill>
                    <a:srgbClr val="FF3300"/>
                  </a:solidFill>
                  <a:latin typeface="Times New Roman" panose="02020603050405020304" pitchFamily="18" charset="0"/>
                </a:rPr>
                <a:t>V</a:t>
              </a:r>
              <a:r>
                <a:rPr lang="en-US" altLang="zh-CN" baseline="-25000" dirty="0">
                  <a:solidFill>
                    <a:srgbClr val="FF3300"/>
                  </a:solidFill>
                  <a:latin typeface="Times New Roman" panose="02020603050405020304" pitchFamily="18" charset="0"/>
                </a:rPr>
                <a:t>1</a:t>
              </a:r>
              <a:endParaRPr lang="en-US" altLang="zh-CN" baseline="-25000" dirty="0">
                <a:solidFill>
                  <a:srgbClr val="FF3300"/>
                </a:solidFill>
                <a:latin typeface="Times New Roman" panose="02020603050405020304" pitchFamily="18" charset="0"/>
              </a:endParaRPr>
            </a:p>
          </p:txBody>
        </p:sp>
        <p:sp>
          <p:nvSpPr>
            <p:cNvPr id="82994" name="Oval 14"/>
            <p:cNvSpPr/>
            <p:nvPr/>
          </p:nvSpPr>
          <p:spPr>
            <a:xfrm>
              <a:off x="816" y="1091"/>
              <a:ext cx="336" cy="309"/>
            </a:xfrm>
            <a:prstGeom prst="ellipse">
              <a:avLst/>
            </a:prstGeom>
            <a:solidFill>
              <a:schemeClr val="hlink"/>
            </a:solidFill>
            <a:ln w="9525" cap="flat" cmpd="sng">
              <a:solidFill>
                <a:schemeClr val="tx1"/>
              </a:solidFill>
              <a:prstDash val="solid"/>
              <a:headEnd type="none" w="med" len="med"/>
              <a:tailEnd type="none" w="med" len="med"/>
            </a:ln>
          </p:spPr>
          <p:txBody>
            <a:bodyPr wrap="none" lIns="90000" tIns="46800" rIns="90000" bIns="46800" anchor="ctr" anchorCtr="0">
              <a:spAutoFit/>
            </a:bodyPr>
            <a:p>
              <a:pPr algn="ctr" eaLnBrk="1" hangingPunct="1"/>
              <a:r>
                <a:rPr lang="en-US" altLang="zh-CN" dirty="0">
                  <a:latin typeface="Times New Roman" panose="02020603050405020304" pitchFamily="18" charset="0"/>
                </a:rPr>
                <a:t>V</a:t>
              </a:r>
              <a:r>
                <a:rPr lang="en-US" altLang="zh-CN" baseline="-25000" dirty="0">
                  <a:latin typeface="Times New Roman" panose="02020603050405020304" pitchFamily="18" charset="0"/>
                </a:rPr>
                <a:t>2</a:t>
              </a:r>
              <a:endParaRPr lang="en-US" altLang="zh-CN" baseline="-25000" dirty="0">
                <a:latin typeface="Times New Roman" panose="02020603050405020304" pitchFamily="18" charset="0"/>
              </a:endParaRPr>
            </a:p>
          </p:txBody>
        </p:sp>
        <p:sp>
          <p:nvSpPr>
            <p:cNvPr id="82995" name="Oval 15"/>
            <p:cNvSpPr/>
            <p:nvPr/>
          </p:nvSpPr>
          <p:spPr>
            <a:xfrm>
              <a:off x="1680" y="1091"/>
              <a:ext cx="336" cy="309"/>
            </a:xfrm>
            <a:prstGeom prst="ellipse">
              <a:avLst/>
            </a:prstGeom>
            <a:solidFill>
              <a:srgbClr val="00FFFF"/>
            </a:solidFill>
            <a:ln w="9525" cap="flat" cmpd="sng">
              <a:solidFill>
                <a:schemeClr val="tx1"/>
              </a:solidFill>
              <a:prstDash val="solid"/>
              <a:headEnd type="none" w="med" len="med"/>
              <a:tailEnd type="none" w="med" len="med"/>
            </a:ln>
          </p:spPr>
          <p:txBody>
            <a:bodyPr wrap="none" lIns="90000" tIns="46800" rIns="90000" bIns="46800" anchor="ctr" anchorCtr="0">
              <a:spAutoFit/>
            </a:bodyPr>
            <a:p>
              <a:pPr algn="ctr" eaLnBrk="1" hangingPunct="1"/>
              <a:r>
                <a:rPr lang="en-US" altLang="zh-CN" dirty="0">
                  <a:solidFill>
                    <a:srgbClr val="FF3300"/>
                  </a:solidFill>
                  <a:latin typeface="Times New Roman" panose="02020603050405020304" pitchFamily="18" charset="0"/>
                </a:rPr>
                <a:t>V</a:t>
              </a:r>
              <a:r>
                <a:rPr lang="en-US" altLang="zh-CN" baseline="-25000" dirty="0">
                  <a:solidFill>
                    <a:srgbClr val="FF3300"/>
                  </a:solidFill>
                  <a:latin typeface="Times New Roman" panose="02020603050405020304" pitchFamily="18" charset="0"/>
                </a:rPr>
                <a:t>3</a:t>
              </a:r>
              <a:endParaRPr lang="en-US" altLang="zh-CN" baseline="-25000" dirty="0">
                <a:solidFill>
                  <a:srgbClr val="FF3300"/>
                </a:solidFill>
                <a:latin typeface="Times New Roman" panose="02020603050405020304" pitchFamily="18" charset="0"/>
              </a:endParaRPr>
            </a:p>
          </p:txBody>
        </p:sp>
        <p:sp>
          <p:nvSpPr>
            <p:cNvPr id="82996" name="Oval 16"/>
            <p:cNvSpPr/>
            <p:nvPr/>
          </p:nvSpPr>
          <p:spPr>
            <a:xfrm>
              <a:off x="816" y="1667"/>
              <a:ext cx="336" cy="309"/>
            </a:xfrm>
            <a:prstGeom prst="ellipse">
              <a:avLst/>
            </a:prstGeom>
            <a:solidFill>
              <a:schemeClr val="hlink"/>
            </a:solidFill>
            <a:ln w="9525" cap="flat" cmpd="sng">
              <a:solidFill>
                <a:schemeClr val="tx1"/>
              </a:solidFill>
              <a:prstDash val="solid"/>
              <a:headEnd type="none" w="med" len="med"/>
              <a:tailEnd type="none" w="med" len="med"/>
            </a:ln>
          </p:spPr>
          <p:txBody>
            <a:bodyPr wrap="none" lIns="90000" tIns="46800" rIns="90000" bIns="46800" anchor="ctr" anchorCtr="0">
              <a:spAutoFit/>
            </a:bodyPr>
            <a:p>
              <a:pPr algn="ctr" eaLnBrk="1" hangingPunct="1"/>
              <a:r>
                <a:rPr lang="en-US" altLang="zh-CN" dirty="0">
                  <a:latin typeface="Times New Roman" panose="02020603050405020304" pitchFamily="18" charset="0"/>
                </a:rPr>
                <a:t>V</a:t>
              </a:r>
              <a:r>
                <a:rPr lang="en-US" altLang="zh-CN" baseline="-25000" dirty="0">
                  <a:latin typeface="Times New Roman" panose="02020603050405020304" pitchFamily="18" charset="0"/>
                </a:rPr>
                <a:t>4</a:t>
              </a:r>
              <a:endParaRPr lang="en-US" altLang="zh-CN" baseline="-25000" dirty="0">
                <a:latin typeface="Times New Roman" panose="02020603050405020304" pitchFamily="18" charset="0"/>
              </a:endParaRPr>
            </a:p>
          </p:txBody>
        </p:sp>
        <p:sp>
          <p:nvSpPr>
            <p:cNvPr id="82997" name="Oval 17"/>
            <p:cNvSpPr/>
            <p:nvPr/>
          </p:nvSpPr>
          <p:spPr>
            <a:xfrm>
              <a:off x="1680" y="1667"/>
              <a:ext cx="336" cy="309"/>
            </a:xfrm>
            <a:prstGeom prst="ellipse">
              <a:avLst/>
            </a:prstGeom>
            <a:solidFill>
              <a:srgbClr val="00FFFF"/>
            </a:solidFill>
            <a:ln w="9525" cap="flat" cmpd="sng">
              <a:solidFill>
                <a:schemeClr val="tx1"/>
              </a:solidFill>
              <a:prstDash val="solid"/>
              <a:headEnd type="none" w="med" len="med"/>
              <a:tailEnd type="none" w="med" len="med"/>
            </a:ln>
          </p:spPr>
          <p:txBody>
            <a:bodyPr wrap="none" lIns="90000" tIns="46800" rIns="90000" bIns="46800" anchor="ctr" anchorCtr="0">
              <a:spAutoFit/>
            </a:bodyPr>
            <a:p>
              <a:pPr algn="ctr" eaLnBrk="1" hangingPunct="1"/>
              <a:r>
                <a:rPr lang="en-US" altLang="zh-CN" dirty="0">
                  <a:solidFill>
                    <a:srgbClr val="FF3300"/>
                  </a:solidFill>
                  <a:latin typeface="Times New Roman" panose="02020603050405020304" pitchFamily="18" charset="0"/>
                </a:rPr>
                <a:t>V</a:t>
              </a:r>
              <a:r>
                <a:rPr lang="en-US" altLang="zh-CN" baseline="-25000" dirty="0">
                  <a:solidFill>
                    <a:srgbClr val="FF3300"/>
                  </a:solidFill>
                  <a:latin typeface="Times New Roman" panose="02020603050405020304" pitchFamily="18" charset="0"/>
                </a:rPr>
                <a:t>5</a:t>
              </a:r>
              <a:endParaRPr lang="en-US" altLang="zh-CN" baseline="-25000" dirty="0">
                <a:solidFill>
                  <a:srgbClr val="FF3300"/>
                </a:solidFill>
                <a:latin typeface="Times New Roman" panose="02020603050405020304" pitchFamily="18" charset="0"/>
              </a:endParaRPr>
            </a:p>
          </p:txBody>
        </p:sp>
        <p:sp>
          <p:nvSpPr>
            <p:cNvPr id="82998" name="Oval 18"/>
            <p:cNvSpPr/>
            <p:nvPr/>
          </p:nvSpPr>
          <p:spPr>
            <a:xfrm>
              <a:off x="816" y="2291"/>
              <a:ext cx="336" cy="309"/>
            </a:xfrm>
            <a:prstGeom prst="ellipse">
              <a:avLst/>
            </a:prstGeom>
            <a:solidFill>
              <a:schemeClr val="hlink"/>
            </a:solidFill>
            <a:ln w="9525" cap="flat" cmpd="sng">
              <a:solidFill>
                <a:schemeClr val="tx1"/>
              </a:solidFill>
              <a:prstDash val="solid"/>
              <a:headEnd type="none" w="med" len="med"/>
              <a:tailEnd type="none" w="med" len="med"/>
            </a:ln>
          </p:spPr>
          <p:txBody>
            <a:bodyPr wrap="none" lIns="90000" tIns="46800" rIns="90000" bIns="46800" anchor="ctr" anchorCtr="0">
              <a:spAutoFit/>
            </a:bodyPr>
            <a:p>
              <a:pPr algn="ctr" eaLnBrk="1" hangingPunct="1"/>
              <a:r>
                <a:rPr lang="en-US" altLang="zh-CN" dirty="0">
                  <a:latin typeface="Times New Roman" panose="02020603050405020304" pitchFamily="18" charset="0"/>
                </a:rPr>
                <a:t>V</a:t>
              </a:r>
              <a:r>
                <a:rPr lang="en-US" altLang="zh-CN" baseline="-25000" dirty="0">
                  <a:latin typeface="Times New Roman" panose="02020603050405020304" pitchFamily="18" charset="0"/>
                </a:rPr>
                <a:t>6</a:t>
              </a:r>
              <a:endParaRPr lang="en-US" altLang="zh-CN" baseline="-25000" dirty="0">
                <a:latin typeface="Times New Roman" panose="02020603050405020304" pitchFamily="18" charset="0"/>
              </a:endParaRPr>
            </a:p>
          </p:txBody>
        </p:sp>
        <p:sp>
          <p:nvSpPr>
            <p:cNvPr id="82999" name="Oval 19"/>
            <p:cNvSpPr/>
            <p:nvPr/>
          </p:nvSpPr>
          <p:spPr>
            <a:xfrm>
              <a:off x="1680" y="2291"/>
              <a:ext cx="336" cy="309"/>
            </a:xfrm>
            <a:prstGeom prst="ellipse">
              <a:avLst/>
            </a:prstGeom>
            <a:solidFill>
              <a:srgbClr val="00FFFF"/>
            </a:solidFill>
            <a:ln w="9525" cap="flat" cmpd="sng">
              <a:solidFill>
                <a:schemeClr val="tx1"/>
              </a:solidFill>
              <a:prstDash val="solid"/>
              <a:headEnd type="none" w="med" len="med"/>
              <a:tailEnd type="none" w="med" len="med"/>
            </a:ln>
          </p:spPr>
          <p:txBody>
            <a:bodyPr wrap="none" lIns="90000" tIns="46800" rIns="90000" bIns="46800" anchor="ctr" anchorCtr="0">
              <a:spAutoFit/>
            </a:bodyPr>
            <a:p>
              <a:pPr algn="ctr" eaLnBrk="1" hangingPunct="1"/>
              <a:r>
                <a:rPr lang="en-US" altLang="zh-CN" dirty="0">
                  <a:solidFill>
                    <a:srgbClr val="FF3300"/>
                  </a:solidFill>
                  <a:latin typeface="Times New Roman" panose="02020603050405020304" pitchFamily="18" charset="0"/>
                </a:rPr>
                <a:t>V</a:t>
              </a:r>
              <a:r>
                <a:rPr lang="en-US" altLang="zh-CN" baseline="-25000" dirty="0">
                  <a:solidFill>
                    <a:srgbClr val="FF3300"/>
                  </a:solidFill>
                  <a:latin typeface="Times New Roman" panose="02020603050405020304" pitchFamily="18" charset="0"/>
                </a:rPr>
                <a:t>9</a:t>
              </a:r>
              <a:endParaRPr lang="en-US" altLang="zh-CN" baseline="-25000" dirty="0">
                <a:solidFill>
                  <a:srgbClr val="FF3300"/>
                </a:solidFill>
                <a:latin typeface="Times New Roman" panose="02020603050405020304" pitchFamily="18" charset="0"/>
              </a:endParaRPr>
            </a:p>
          </p:txBody>
        </p:sp>
        <p:sp>
          <p:nvSpPr>
            <p:cNvPr id="83000" name="Oval 20"/>
            <p:cNvSpPr/>
            <p:nvPr/>
          </p:nvSpPr>
          <p:spPr>
            <a:xfrm>
              <a:off x="816" y="2867"/>
              <a:ext cx="336" cy="309"/>
            </a:xfrm>
            <a:prstGeom prst="ellipse">
              <a:avLst/>
            </a:prstGeom>
            <a:solidFill>
              <a:srgbClr val="00FFFF"/>
            </a:solidFill>
            <a:ln w="9525" cap="flat" cmpd="sng">
              <a:solidFill>
                <a:schemeClr val="tx1"/>
              </a:solidFill>
              <a:prstDash val="solid"/>
              <a:headEnd type="none" w="med" len="med"/>
              <a:tailEnd type="none" w="med" len="med"/>
            </a:ln>
          </p:spPr>
          <p:txBody>
            <a:bodyPr wrap="none" lIns="90000" tIns="46800" rIns="90000" bIns="46800" anchor="ctr" anchorCtr="0">
              <a:spAutoFit/>
            </a:bodyPr>
            <a:p>
              <a:pPr algn="ctr" eaLnBrk="1" hangingPunct="1"/>
              <a:r>
                <a:rPr lang="en-US" altLang="zh-CN" dirty="0">
                  <a:solidFill>
                    <a:srgbClr val="FF3300"/>
                  </a:solidFill>
                  <a:latin typeface="Times New Roman" panose="02020603050405020304" pitchFamily="18" charset="0"/>
                </a:rPr>
                <a:t>V</a:t>
              </a:r>
              <a:r>
                <a:rPr lang="en-US" altLang="zh-CN" baseline="-25000" dirty="0">
                  <a:solidFill>
                    <a:srgbClr val="FF3300"/>
                  </a:solidFill>
                  <a:latin typeface="Times New Roman" panose="02020603050405020304" pitchFamily="18" charset="0"/>
                </a:rPr>
                <a:t>7</a:t>
              </a:r>
              <a:endParaRPr lang="en-US" altLang="zh-CN" baseline="-25000" dirty="0">
                <a:solidFill>
                  <a:srgbClr val="FF3300"/>
                </a:solidFill>
                <a:latin typeface="Times New Roman" panose="02020603050405020304" pitchFamily="18" charset="0"/>
              </a:endParaRPr>
            </a:p>
          </p:txBody>
        </p:sp>
        <p:sp>
          <p:nvSpPr>
            <p:cNvPr id="83001" name="Oval 21"/>
            <p:cNvSpPr/>
            <p:nvPr/>
          </p:nvSpPr>
          <p:spPr>
            <a:xfrm>
              <a:off x="1680" y="2867"/>
              <a:ext cx="336" cy="309"/>
            </a:xfrm>
            <a:prstGeom prst="ellipse">
              <a:avLst/>
            </a:prstGeom>
            <a:solidFill>
              <a:srgbClr val="00FFFF"/>
            </a:solidFill>
            <a:ln w="9525" cap="flat" cmpd="sng">
              <a:solidFill>
                <a:schemeClr val="tx1"/>
              </a:solidFill>
              <a:prstDash val="solid"/>
              <a:headEnd type="none" w="med" len="med"/>
              <a:tailEnd type="none" w="med" len="med"/>
            </a:ln>
          </p:spPr>
          <p:txBody>
            <a:bodyPr wrap="none" lIns="90000" tIns="46800" rIns="90000" bIns="46800" anchor="ctr" anchorCtr="0">
              <a:spAutoFit/>
            </a:bodyPr>
            <a:p>
              <a:pPr algn="ctr" eaLnBrk="1" hangingPunct="1"/>
              <a:r>
                <a:rPr lang="en-US" altLang="zh-CN" dirty="0">
                  <a:solidFill>
                    <a:srgbClr val="FF3300"/>
                  </a:solidFill>
                  <a:latin typeface="Times New Roman" panose="02020603050405020304" pitchFamily="18" charset="0"/>
                </a:rPr>
                <a:t>V</a:t>
              </a:r>
              <a:r>
                <a:rPr lang="en-US" altLang="zh-CN" baseline="-25000" dirty="0">
                  <a:solidFill>
                    <a:srgbClr val="FF3300"/>
                  </a:solidFill>
                  <a:latin typeface="Times New Roman" panose="02020603050405020304" pitchFamily="18" charset="0"/>
                </a:rPr>
                <a:t>8</a:t>
              </a:r>
              <a:endParaRPr lang="en-US" altLang="zh-CN" baseline="-25000" dirty="0">
                <a:solidFill>
                  <a:srgbClr val="FF3300"/>
                </a:solidFill>
                <a:latin typeface="Times New Roman" panose="02020603050405020304" pitchFamily="18" charset="0"/>
              </a:endParaRPr>
            </a:p>
          </p:txBody>
        </p:sp>
      </p:grpSp>
      <p:sp>
        <p:nvSpPr>
          <p:cNvPr id="82948" name="Text Box 48"/>
          <p:cNvSpPr txBox="1"/>
          <p:nvPr/>
        </p:nvSpPr>
        <p:spPr>
          <a:xfrm>
            <a:off x="1917700" y="5673725"/>
            <a:ext cx="706438" cy="457200"/>
          </a:xfrm>
          <a:prstGeom prst="rect">
            <a:avLst/>
          </a:prstGeom>
          <a:noFill/>
          <a:ln w="9525">
            <a:noFill/>
          </a:ln>
        </p:spPr>
        <p:txBody>
          <a:bodyPr wrap="none" lIns="90000" tIns="46800" rIns="90000" bIns="46800">
            <a:spAutoFit/>
          </a:bodyPr>
          <a:p>
            <a:pPr eaLnBrk="1" hangingPunct="1"/>
            <a:r>
              <a:rPr lang="zh-CN" altLang="en-US" sz="2400" b="0" dirty="0">
                <a:latin typeface="Times New Roman" panose="02020603050405020304" pitchFamily="18" charset="0"/>
              </a:rPr>
              <a:t>图</a:t>
            </a:r>
            <a:r>
              <a:rPr lang="en-US" altLang="zh-CN" sz="2400" b="0" dirty="0">
                <a:latin typeface="Times New Roman" panose="02020603050405020304" pitchFamily="18" charset="0"/>
              </a:rPr>
              <a:t>G</a:t>
            </a:r>
            <a:endParaRPr lang="en-US" altLang="zh-CN" sz="2400" b="0" dirty="0">
              <a:latin typeface="Times New Roman" panose="02020603050405020304" pitchFamily="18" charset="0"/>
            </a:endParaRPr>
          </a:p>
        </p:txBody>
      </p:sp>
      <p:sp>
        <p:nvSpPr>
          <p:cNvPr id="82949" name="Text Box 49"/>
          <p:cNvSpPr txBox="1"/>
          <p:nvPr/>
        </p:nvSpPr>
        <p:spPr>
          <a:xfrm>
            <a:off x="3967163" y="2347913"/>
            <a:ext cx="490537" cy="3049587"/>
          </a:xfrm>
          <a:prstGeom prst="rect">
            <a:avLst/>
          </a:prstGeom>
          <a:solidFill>
            <a:schemeClr val="bg1"/>
          </a:solidFill>
          <a:ln w="9525">
            <a:noFill/>
          </a:ln>
        </p:spPr>
        <p:txBody>
          <a:bodyPr wrap="none" lIns="90000" tIns="46800" rIns="90000" bIns="46800">
            <a:spAutoFit/>
          </a:bodyPr>
          <a:p>
            <a:pPr algn="ctr" eaLnBrk="1" hangingPunct="1"/>
            <a:r>
              <a:rPr lang="zh-CN" altLang="en-US" sz="2400" dirty="0">
                <a:latin typeface="Times New Roman" panose="02020603050405020304" pitchFamily="18" charset="0"/>
              </a:rPr>
              <a:t>图</a:t>
            </a:r>
            <a:endParaRPr lang="zh-CN" altLang="en-US" sz="2400" dirty="0">
              <a:latin typeface="Times New Roman" panose="02020603050405020304" pitchFamily="18" charset="0"/>
            </a:endParaRPr>
          </a:p>
          <a:p>
            <a:pPr algn="ctr" eaLnBrk="1" hangingPunct="1"/>
            <a:r>
              <a:rPr lang="en-US" altLang="zh-CN" sz="2400" dirty="0">
                <a:latin typeface="Times New Roman" panose="02020603050405020304" pitchFamily="18" charset="0"/>
              </a:rPr>
              <a:t>G</a:t>
            </a:r>
            <a:endParaRPr lang="en-US" altLang="zh-CN" sz="2400" dirty="0">
              <a:latin typeface="Times New Roman" panose="02020603050405020304" pitchFamily="18" charset="0"/>
            </a:endParaRPr>
          </a:p>
          <a:p>
            <a:pPr algn="ctr" eaLnBrk="1" hangingPunct="1"/>
            <a:r>
              <a:rPr lang="zh-CN" altLang="en-US" sz="2400" dirty="0">
                <a:latin typeface="Times New Roman" panose="02020603050405020304" pitchFamily="18" charset="0"/>
              </a:rPr>
              <a:t>的</a:t>
            </a:r>
            <a:endParaRPr lang="zh-CN" altLang="en-US" sz="2400" dirty="0">
              <a:latin typeface="Times New Roman" panose="02020603050405020304" pitchFamily="18" charset="0"/>
            </a:endParaRPr>
          </a:p>
          <a:p>
            <a:pPr algn="ctr" eaLnBrk="1" hangingPunct="1"/>
            <a:r>
              <a:rPr lang="zh-CN" altLang="en-US" sz="2400" dirty="0">
                <a:latin typeface="Times New Roman" panose="02020603050405020304" pitchFamily="18" charset="0"/>
              </a:rPr>
              <a:t>双</a:t>
            </a:r>
            <a:endParaRPr lang="zh-CN" altLang="en-US" sz="2400" dirty="0">
              <a:latin typeface="Times New Roman" panose="02020603050405020304" pitchFamily="18" charset="0"/>
            </a:endParaRPr>
          </a:p>
          <a:p>
            <a:pPr algn="ctr" eaLnBrk="1" hangingPunct="1"/>
            <a:r>
              <a:rPr lang="zh-CN" altLang="en-US" sz="2400" dirty="0">
                <a:latin typeface="Times New Roman" panose="02020603050405020304" pitchFamily="18" charset="0"/>
              </a:rPr>
              <a:t>连</a:t>
            </a:r>
            <a:endParaRPr lang="zh-CN" altLang="en-US" sz="2400" dirty="0">
              <a:latin typeface="Times New Roman" panose="02020603050405020304" pitchFamily="18" charset="0"/>
            </a:endParaRPr>
          </a:p>
          <a:p>
            <a:pPr algn="ctr" eaLnBrk="1" hangingPunct="1"/>
            <a:r>
              <a:rPr lang="zh-CN" altLang="en-US" sz="2400" dirty="0">
                <a:latin typeface="Times New Roman" panose="02020603050405020304" pitchFamily="18" charset="0"/>
              </a:rPr>
              <a:t>通</a:t>
            </a:r>
            <a:endParaRPr lang="zh-CN" altLang="en-US" sz="2400" dirty="0">
              <a:latin typeface="Times New Roman" panose="02020603050405020304" pitchFamily="18" charset="0"/>
            </a:endParaRPr>
          </a:p>
          <a:p>
            <a:pPr algn="ctr" eaLnBrk="1" hangingPunct="1"/>
            <a:r>
              <a:rPr lang="zh-CN" altLang="en-US" sz="2400" dirty="0">
                <a:latin typeface="Times New Roman" panose="02020603050405020304" pitchFamily="18" charset="0"/>
              </a:rPr>
              <a:t>分</a:t>
            </a:r>
            <a:endParaRPr lang="zh-CN" altLang="en-US" sz="2400" dirty="0">
              <a:latin typeface="Times New Roman" panose="02020603050405020304" pitchFamily="18" charset="0"/>
            </a:endParaRPr>
          </a:p>
          <a:p>
            <a:pPr algn="ctr" eaLnBrk="1" hangingPunct="1"/>
            <a:r>
              <a:rPr lang="zh-CN" altLang="en-US" sz="2400" dirty="0">
                <a:latin typeface="Times New Roman" panose="02020603050405020304" pitchFamily="18" charset="0"/>
              </a:rPr>
              <a:t>量</a:t>
            </a:r>
            <a:endParaRPr lang="zh-CN" altLang="en-US" sz="2400" dirty="0">
              <a:latin typeface="Times New Roman" panose="02020603050405020304" pitchFamily="18" charset="0"/>
            </a:endParaRPr>
          </a:p>
        </p:txBody>
      </p:sp>
      <p:grpSp>
        <p:nvGrpSpPr>
          <p:cNvPr id="3" name="Group 55"/>
          <p:cNvGrpSpPr/>
          <p:nvPr/>
        </p:nvGrpSpPr>
        <p:grpSpPr>
          <a:xfrm>
            <a:off x="6081713" y="1484313"/>
            <a:ext cx="2039937" cy="1308100"/>
            <a:chOff x="3504" y="576"/>
            <a:chExt cx="1285" cy="824"/>
          </a:xfrm>
        </p:grpSpPr>
        <p:sp>
          <p:nvSpPr>
            <p:cNvPr id="82976" name="Line 23"/>
            <p:cNvSpPr/>
            <p:nvPr/>
          </p:nvSpPr>
          <p:spPr>
            <a:xfrm flipH="1">
              <a:off x="3744" y="851"/>
              <a:ext cx="288" cy="288"/>
            </a:xfrm>
            <a:prstGeom prst="line">
              <a:avLst/>
            </a:prstGeom>
            <a:ln w="38100" cap="flat" cmpd="sng">
              <a:solidFill>
                <a:schemeClr val="tx1"/>
              </a:solidFill>
              <a:prstDash val="solid"/>
              <a:headEnd type="none" w="med" len="med"/>
              <a:tailEnd type="none" w="med" len="med"/>
            </a:ln>
          </p:spPr>
        </p:sp>
        <p:sp>
          <p:nvSpPr>
            <p:cNvPr id="82977" name="Line 24"/>
            <p:cNvSpPr/>
            <p:nvPr/>
          </p:nvSpPr>
          <p:spPr>
            <a:xfrm>
              <a:off x="4176" y="851"/>
              <a:ext cx="288" cy="240"/>
            </a:xfrm>
            <a:prstGeom prst="line">
              <a:avLst/>
            </a:prstGeom>
            <a:ln w="38100" cap="flat" cmpd="sng">
              <a:solidFill>
                <a:schemeClr val="tx1"/>
              </a:solidFill>
              <a:prstDash val="solid"/>
              <a:headEnd type="none" w="med" len="med"/>
              <a:tailEnd type="none" w="med" len="med"/>
            </a:ln>
          </p:spPr>
        </p:sp>
        <p:sp>
          <p:nvSpPr>
            <p:cNvPr id="82978" name="Line 25"/>
            <p:cNvSpPr/>
            <p:nvPr/>
          </p:nvSpPr>
          <p:spPr>
            <a:xfrm>
              <a:off x="3840" y="1235"/>
              <a:ext cx="528" cy="0"/>
            </a:xfrm>
            <a:prstGeom prst="line">
              <a:avLst/>
            </a:prstGeom>
            <a:ln w="38100" cap="flat" cmpd="sng">
              <a:solidFill>
                <a:schemeClr val="tx1"/>
              </a:solidFill>
              <a:prstDash val="solid"/>
              <a:headEnd type="none" w="med" len="med"/>
              <a:tailEnd type="none" w="med" len="med"/>
            </a:ln>
          </p:spPr>
        </p:sp>
        <p:sp>
          <p:nvSpPr>
            <p:cNvPr id="82979" name="Oval 35"/>
            <p:cNvSpPr/>
            <p:nvPr/>
          </p:nvSpPr>
          <p:spPr>
            <a:xfrm>
              <a:off x="3936" y="576"/>
              <a:ext cx="336" cy="309"/>
            </a:xfrm>
            <a:prstGeom prst="ellipse">
              <a:avLst/>
            </a:prstGeom>
            <a:solidFill>
              <a:srgbClr val="00FFFF"/>
            </a:solidFill>
            <a:ln w="9525" cap="flat" cmpd="sng">
              <a:solidFill>
                <a:schemeClr val="tx1"/>
              </a:solidFill>
              <a:prstDash val="solid"/>
              <a:headEnd type="none" w="med" len="med"/>
              <a:tailEnd type="none" w="med" len="med"/>
            </a:ln>
          </p:spPr>
          <p:txBody>
            <a:bodyPr wrap="none" lIns="90000" tIns="46800" rIns="90000" bIns="46800" anchor="ctr" anchorCtr="0">
              <a:spAutoFit/>
            </a:bodyPr>
            <a:p>
              <a:pPr algn="ctr" eaLnBrk="1" hangingPunct="1"/>
              <a:r>
                <a:rPr lang="en-US" altLang="zh-CN" dirty="0">
                  <a:solidFill>
                    <a:srgbClr val="FF3300"/>
                  </a:solidFill>
                  <a:latin typeface="Times New Roman" panose="02020603050405020304" pitchFamily="18" charset="0"/>
                </a:rPr>
                <a:t>V</a:t>
              </a:r>
              <a:r>
                <a:rPr lang="en-US" altLang="zh-CN" baseline="-25000" dirty="0">
                  <a:solidFill>
                    <a:srgbClr val="FF3300"/>
                  </a:solidFill>
                  <a:latin typeface="Times New Roman" panose="02020603050405020304" pitchFamily="18" charset="0"/>
                </a:rPr>
                <a:t>1</a:t>
              </a:r>
              <a:endParaRPr lang="en-US" altLang="zh-CN" baseline="-25000" dirty="0">
                <a:solidFill>
                  <a:srgbClr val="FF3300"/>
                </a:solidFill>
                <a:latin typeface="Times New Roman" panose="02020603050405020304" pitchFamily="18" charset="0"/>
              </a:endParaRPr>
            </a:p>
          </p:txBody>
        </p:sp>
        <p:sp>
          <p:nvSpPr>
            <p:cNvPr id="82980" name="Oval 36"/>
            <p:cNvSpPr/>
            <p:nvPr/>
          </p:nvSpPr>
          <p:spPr>
            <a:xfrm>
              <a:off x="3504" y="1091"/>
              <a:ext cx="336" cy="309"/>
            </a:xfrm>
            <a:prstGeom prst="ellipse">
              <a:avLst/>
            </a:prstGeom>
            <a:solidFill>
              <a:srgbClr val="00FFFF"/>
            </a:solidFill>
            <a:ln w="9525" cap="flat" cmpd="sng">
              <a:solidFill>
                <a:schemeClr val="tx1"/>
              </a:solidFill>
              <a:prstDash val="solid"/>
              <a:headEnd type="none" w="med" len="med"/>
              <a:tailEnd type="none" w="med" len="med"/>
            </a:ln>
          </p:spPr>
          <p:txBody>
            <a:bodyPr wrap="none" lIns="90000" tIns="46800" rIns="90000" bIns="46800" anchor="ctr" anchorCtr="0">
              <a:spAutoFit/>
            </a:bodyPr>
            <a:p>
              <a:pPr algn="ctr" eaLnBrk="1" hangingPunct="1"/>
              <a:r>
                <a:rPr lang="en-US" altLang="zh-CN" dirty="0">
                  <a:solidFill>
                    <a:srgbClr val="FF3300"/>
                  </a:solidFill>
                  <a:latin typeface="Times New Roman" panose="02020603050405020304" pitchFamily="18" charset="0"/>
                </a:rPr>
                <a:t>V</a:t>
              </a:r>
              <a:r>
                <a:rPr lang="en-US" altLang="zh-CN" baseline="-25000" dirty="0">
                  <a:solidFill>
                    <a:srgbClr val="FF3300"/>
                  </a:solidFill>
                  <a:latin typeface="Times New Roman" panose="02020603050405020304" pitchFamily="18" charset="0"/>
                </a:rPr>
                <a:t>2</a:t>
              </a:r>
              <a:endParaRPr lang="en-US" altLang="zh-CN" baseline="-25000" dirty="0">
                <a:solidFill>
                  <a:srgbClr val="FF3300"/>
                </a:solidFill>
                <a:latin typeface="Times New Roman" panose="02020603050405020304" pitchFamily="18" charset="0"/>
              </a:endParaRPr>
            </a:p>
          </p:txBody>
        </p:sp>
        <p:sp>
          <p:nvSpPr>
            <p:cNvPr id="82981" name="Oval 37"/>
            <p:cNvSpPr/>
            <p:nvPr/>
          </p:nvSpPr>
          <p:spPr>
            <a:xfrm>
              <a:off x="4368" y="1091"/>
              <a:ext cx="336" cy="309"/>
            </a:xfrm>
            <a:prstGeom prst="ellipse">
              <a:avLst/>
            </a:prstGeom>
            <a:solidFill>
              <a:srgbClr val="00FFFF"/>
            </a:solidFill>
            <a:ln w="9525" cap="flat" cmpd="sng">
              <a:solidFill>
                <a:schemeClr val="tx1"/>
              </a:solidFill>
              <a:prstDash val="solid"/>
              <a:headEnd type="none" w="med" len="med"/>
              <a:tailEnd type="none" w="med" len="med"/>
            </a:ln>
          </p:spPr>
          <p:txBody>
            <a:bodyPr wrap="none" lIns="90000" tIns="46800" rIns="90000" bIns="46800" anchor="ctr" anchorCtr="0">
              <a:spAutoFit/>
            </a:bodyPr>
            <a:p>
              <a:pPr algn="ctr" eaLnBrk="1" hangingPunct="1"/>
              <a:r>
                <a:rPr lang="en-US" altLang="zh-CN" dirty="0">
                  <a:solidFill>
                    <a:srgbClr val="FF3300"/>
                  </a:solidFill>
                  <a:latin typeface="Times New Roman" panose="02020603050405020304" pitchFamily="18" charset="0"/>
                </a:rPr>
                <a:t>V</a:t>
              </a:r>
              <a:r>
                <a:rPr lang="en-US" altLang="zh-CN" baseline="-25000" dirty="0">
                  <a:solidFill>
                    <a:srgbClr val="FF3300"/>
                  </a:solidFill>
                  <a:latin typeface="Times New Roman" panose="02020603050405020304" pitchFamily="18" charset="0"/>
                </a:rPr>
                <a:t>3</a:t>
              </a:r>
              <a:endParaRPr lang="en-US" altLang="zh-CN" baseline="-25000" dirty="0">
                <a:solidFill>
                  <a:srgbClr val="FF3300"/>
                </a:solidFill>
                <a:latin typeface="Times New Roman" panose="02020603050405020304" pitchFamily="18" charset="0"/>
              </a:endParaRPr>
            </a:p>
          </p:txBody>
        </p:sp>
        <p:sp>
          <p:nvSpPr>
            <p:cNvPr id="82982" name="Text Box 50"/>
            <p:cNvSpPr txBox="1"/>
            <p:nvPr/>
          </p:nvSpPr>
          <p:spPr>
            <a:xfrm>
              <a:off x="4195" y="709"/>
              <a:ext cx="594" cy="288"/>
            </a:xfrm>
            <a:prstGeom prst="rect">
              <a:avLst/>
            </a:prstGeom>
            <a:noFill/>
            <a:ln w="9525">
              <a:noFill/>
            </a:ln>
          </p:spPr>
          <p:txBody>
            <a:bodyPr wrap="none" lIns="90000" tIns="46800" rIns="90000" bIns="46800">
              <a:spAutoFit/>
            </a:bodyPr>
            <a:p>
              <a:pPr eaLnBrk="1" hangingPunct="1"/>
              <a:r>
                <a:rPr lang="zh-CN" altLang="en-US" sz="2400" b="0" dirty="0">
                  <a:latin typeface="Times New Roman" panose="02020603050405020304" pitchFamily="18" charset="0"/>
                </a:rPr>
                <a:t>（</a:t>
              </a:r>
              <a:r>
                <a:rPr lang="en-US" altLang="zh-CN" sz="2400" b="0" dirty="0">
                  <a:latin typeface="Times New Roman" panose="02020603050405020304" pitchFamily="18" charset="0"/>
                </a:rPr>
                <a:t>1</a:t>
              </a:r>
              <a:r>
                <a:rPr lang="zh-CN" altLang="en-US" sz="2400" b="0" dirty="0">
                  <a:latin typeface="Times New Roman" panose="02020603050405020304" pitchFamily="18" charset="0"/>
                </a:rPr>
                <a:t>）</a:t>
              </a:r>
              <a:endParaRPr lang="zh-CN" altLang="en-US" sz="2400" b="0" dirty="0">
                <a:latin typeface="Times New Roman" panose="02020603050405020304" pitchFamily="18" charset="0"/>
              </a:endParaRPr>
            </a:p>
          </p:txBody>
        </p:sp>
      </p:grpSp>
      <p:grpSp>
        <p:nvGrpSpPr>
          <p:cNvPr id="83002" name="Group 58"/>
          <p:cNvGrpSpPr/>
          <p:nvPr/>
        </p:nvGrpSpPr>
        <p:grpSpPr>
          <a:xfrm>
            <a:off x="5364163" y="3886200"/>
            <a:ext cx="1000125" cy="1481138"/>
            <a:chOff x="4704" y="1488"/>
            <a:chExt cx="630" cy="933"/>
          </a:xfrm>
        </p:grpSpPr>
        <p:sp>
          <p:nvSpPr>
            <p:cNvPr id="82972" name="Line 34"/>
            <p:cNvSpPr/>
            <p:nvPr/>
          </p:nvSpPr>
          <p:spPr>
            <a:xfrm>
              <a:off x="4872" y="1776"/>
              <a:ext cx="0" cy="384"/>
            </a:xfrm>
            <a:prstGeom prst="line">
              <a:avLst/>
            </a:prstGeom>
            <a:ln w="38100" cap="flat" cmpd="sng">
              <a:solidFill>
                <a:schemeClr val="tx1"/>
              </a:solidFill>
              <a:prstDash val="solid"/>
              <a:headEnd type="none" w="med" len="med"/>
              <a:tailEnd type="none" w="med" len="med"/>
            </a:ln>
          </p:spPr>
        </p:sp>
        <p:sp>
          <p:nvSpPr>
            <p:cNvPr id="82973" name="Oval 45"/>
            <p:cNvSpPr/>
            <p:nvPr/>
          </p:nvSpPr>
          <p:spPr>
            <a:xfrm>
              <a:off x="4704" y="1488"/>
              <a:ext cx="336" cy="309"/>
            </a:xfrm>
            <a:prstGeom prst="ellipse">
              <a:avLst/>
            </a:prstGeom>
            <a:solidFill>
              <a:srgbClr val="00FFFF"/>
            </a:solidFill>
            <a:ln w="9525" cap="flat" cmpd="sng">
              <a:solidFill>
                <a:schemeClr val="tx1"/>
              </a:solidFill>
              <a:prstDash val="solid"/>
              <a:headEnd type="none" w="med" len="med"/>
              <a:tailEnd type="none" w="med" len="med"/>
            </a:ln>
          </p:spPr>
          <p:txBody>
            <a:bodyPr wrap="none" lIns="90000" tIns="46800" rIns="90000" bIns="46800" anchor="ctr" anchorCtr="0">
              <a:spAutoFit/>
            </a:bodyPr>
            <a:p>
              <a:pPr algn="ctr" eaLnBrk="1" hangingPunct="1"/>
              <a:r>
                <a:rPr lang="en-US" altLang="zh-CN" dirty="0">
                  <a:solidFill>
                    <a:srgbClr val="FF3300"/>
                  </a:solidFill>
                  <a:latin typeface="Times New Roman" panose="02020603050405020304" pitchFamily="18" charset="0"/>
                </a:rPr>
                <a:t>V</a:t>
              </a:r>
              <a:r>
                <a:rPr lang="en-US" altLang="zh-CN" baseline="-25000" dirty="0">
                  <a:solidFill>
                    <a:srgbClr val="FF3300"/>
                  </a:solidFill>
                  <a:latin typeface="Times New Roman" panose="02020603050405020304" pitchFamily="18" charset="0"/>
                </a:rPr>
                <a:t>4</a:t>
              </a:r>
              <a:endParaRPr lang="en-US" altLang="zh-CN" baseline="-25000" dirty="0">
                <a:solidFill>
                  <a:srgbClr val="FF3300"/>
                </a:solidFill>
                <a:latin typeface="Times New Roman" panose="02020603050405020304" pitchFamily="18" charset="0"/>
              </a:endParaRPr>
            </a:p>
          </p:txBody>
        </p:sp>
        <p:sp>
          <p:nvSpPr>
            <p:cNvPr id="82974" name="Oval 46"/>
            <p:cNvSpPr/>
            <p:nvPr/>
          </p:nvSpPr>
          <p:spPr>
            <a:xfrm>
              <a:off x="4704" y="2112"/>
              <a:ext cx="336" cy="309"/>
            </a:xfrm>
            <a:prstGeom prst="ellipse">
              <a:avLst/>
            </a:prstGeom>
            <a:solidFill>
              <a:srgbClr val="00FFFF"/>
            </a:solidFill>
            <a:ln w="9525" cap="flat" cmpd="sng">
              <a:solidFill>
                <a:schemeClr val="tx1"/>
              </a:solidFill>
              <a:prstDash val="solid"/>
              <a:headEnd type="none" w="med" len="med"/>
              <a:tailEnd type="none" w="med" len="med"/>
            </a:ln>
          </p:spPr>
          <p:txBody>
            <a:bodyPr wrap="none" lIns="90000" tIns="46800" rIns="90000" bIns="46800" anchor="ctr" anchorCtr="0">
              <a:spAutoFit/>
            </a:bodyPr>
            <a:p>
              <a:pPr algn="ctr" eaLnBrk="1" hangingPunct="1"/>
              <a:r>
                <a:rPr lang="en-US" altLang="zh-CN" dirty="0">
                  <a:solidFill>
                    <a:srgbClr val="FF3300"/>
                  </a:solidFill>
                  <a:latin typeface="Times New Roman" panose="02020603050405020304" pitchFamily="18" charset="0"/>
                </a:rPr>
                <a:t>V</a:t>
              </a:r>
              <a:r>
                <a:rPr lang="en-US" altLang="zh-CN" baseline="-25000" dirty="0">
                  <a:solidFill>
                    <a:srgbClr val="FF3300"/>
                  </a:solidFill>
                  <a:latin typeface="Times New Roman" panose="02020603050405020304" pitchFamily="18" charset="0"/>
                </a:rPr>
                <a:t>6</a:t>
              </a:r>
              <a:endParaRPr lang="en-US" altLang="zh-CN" baseline="-25000" dirty="0">
                <a:solidFill>
                  <a:srgbClr val="FF3300"/>
                </a:solidFill>
                <a:latin typeface="Times New Roman" panose="02020603050405020304" pitchFamily="18" charset="0"/>
              </a:endParaRPr>
            </a:p>
          </p:txBody>
        </p:sp>
        <p:sp>
          <p:nvSpPr>
            <p:cNvPr id="82975" name="Text Box 51"/>
            <p:cNvSpPr txBox="1"/>
            <p:nvPr/>
          </p:nvSpPr>
          <p:spPr>
            <a:xfrm>
              <a:off x="4740" y="1797"/>
              <a:ext cx="594" cy="288"/>
            </a:xfrm>
            <a:prstGeom prst="rect">
              <a:avLst/>
            </a:prstGeom>
            <a:noFill/>
            <a:ln w="9525">
              <a:noFill/>
            </a:ln>
          </p:spPr>
          <p:txBody>
            <a:bodyPr wrap="none" lIns="90000" tIns="46800" rIns="90000" bIns="46800">
              <a:spAutoFit/>
            </a:bodyPr>
            <a:p>
              <a:pPr eaLnBrk="1" hangingPunct="1"/>
              <a:r>
                <a:rPr lang="zh-CN" altLang="en-US" sz="2400" b="0" dirty="0">
                  <a:latin typeface="Times New Roman" panose="02020603050405020304" pitchFamily="18" charset="0"/>
                </a:rPr>
                <a:t>（</a:t>
              </a:r>
              <a:r>
                <a:rPr lang="en-US" altLang="zh-CN" sz="2400" b="0" dirty="0">
                  <a:latin typeface="Times New Roman" panose="02020603050405020304" pitchFamily="18" charset="0"/>
                </a:rPr>
                <a:t>4</a:t>
              </a:r>
              <a:r>
                <a:rPr lang="zh-CN" altLang="en-US" sz="2400" b="0" dirty="0">
                  <a:latin typeface="Times New Roman" panose="02020603050405020304" pitchFamily="18" charset="0"/>
                </a:rPr>
                <a:t>）</a:t>
              </a:r>
              <a:endParaRPr lang="zh-CN" altLang="en-US" sz="2400" b="0" dirty="0">
                <a:latin typeface="Times New Roman" panose="02020603050405020304" pitchFamily="18" charset="0"/>
              </a:endParaRPr>
            </a:p>
          </p:txBody>
        </p:sp>
      </p:grpSp>
      <p:grpSp>
        <p:nvGrpSpPr>
          <p:cNvPr id="4" name="Group 56"/>
          <p:cNvGrpSpPr/>
          <p:nvPr/>
        </p:nvGrpSpPr>
        <p:grpSpPr>
          <a:xfrm>
            <a:off x="6110288" y="3014663"/>
            <a:ext cx="1905000" cy="1404937"/>
            <a:chOff x="3216" y="1536"/>
            <a:chExt cx="1200" cy="885"/>
          </a:xfrm>
        </p:grpSpPr>
        <p:sp>
          <p:nvSpPr>
            <p:cNvPr id="82965" name="Line 26"/>
            <p:cNvSpPr/>
            <p:nvPr/>
          </p:nvSpPr>
          <p:spPr>
            <a:xfrm>
              <a:off x="3552" y="2256"/>
              <a:ext cx="528" cy="0"/>
            </a:xfrm>
            <a:prstGeom prst="line">
              <a:avLst/>
            </a:prstGeom>
            <a:ln w="38100" cap="flat" cmpd="sng">
              <a:solidFill>
                <a:schemeClr val="tx1"/>
              </a:solidFill>
              <a:prstDash val="solid"/>
              <a:headEnd type="none" w="med" len="med"/>
              <a:tailEnd type="none" w="med" len="med"/>
            </a:ln>
          </p:spPr>
        </p:sp>
        <p:sp>
          <p:nvSpPr>
            <p:cNvPr id="82966" name="Line 27"/>
            <p:cNvSpPr/>
            <p:nvPr/>
          </p:nvSpPr>
          <p:spPr>
            <a:xfrm>
              <a:off x="3504" y="1776"/>
              <a:ext cx="672" cy="384"/>
            </a:xfrm>
            <a:prstGeom prst="line">
              <a:avLst/>
            </a:prstGeom>
            <a:ln w="38100" cap="flat" cmpd="sng">
              <a:solidFill>
                <a:schemeClr val="tx1"/>
              </a:solidFill>
              <a:prstDash val="solid"/>
              <a:headEnd type="none" w="med" len="med"/>
              <a:tailEnd type="none" w="med" len="med"/>
            </a:ln>
          </p:spPr>
        </p:sp>
        <p:sp>
          <p:nvSpPr>
            <p:cNvPr id="82967" name="Line 32"/>
            <p:cNvSpPr/>
            <p:nvPr/>
          </p:nvSpPr>
          <p:spPr>
            <a:xfrm>
              <a:off x="3360" y="1824"/>
              <a:ext cx="0" cy="288"/>
            </a:xfrm>
            <a:prstGeom prst="line">
              <a:avLst/>
            </a:prstGeom>
            <a:ln w="38100" cap="flat" cmpd="sng">
              <a:solidFill>
                <a:schemeClr val="tx1"/>
              </a:solidFill>
              <a:prstDash val="solid"/>
              <a:headEnd type="none" w="med" len="med"/>
              <a:tailEnd type="none" w="med" len="med"/>
            </a:ln>
          </p:spPr>
        </p:sp>
        <p:sp>
          <p:nvSpPr>
            <p:cNvPr id="82968" name="Oval 38"/>
            <p:cNvSpPr/>
            <p:nvPr/>
          </p:nvSpPr>
          <p:spPr>
            <a:xfrm>
              <a:off x="3216" y="1536"/>
              <a:ext cx="336" cy="309"/>
            </a:xfrm>
            <a:prstGeom prst="ellipse">
              <a:avLst/>
            </a:prstGeom>
            <a:solidFill>
              <a:srgbClr val="00FFFF"/>
            </a:solidFill>
            <a:ln w="9525" cap="flat" cmpd="sng">
              <a:solidFill>
                <a:schemeClr val="tx1"/>
              </a:solidFill>
              <a:prstDash val="solid"/>
              <a:headEnd type="none" w="med" len="med"/>
              <a:tailEnd type="none" w="med" len="med"/>
            </a:ln>
          </p:spPr>
          <p:txBody>
            <a:bodyPr wrap="none" lIns="90000" tIns="46800" rIns="90000" bIns="46800" anchor="ctr" anchorCtr="0">
              <a:spAutoFit/>
            </a:bodyPr>
            <a:p>
              <a:pPr algn="ctr" eaLnBrk="1" hangingPunct="1"/>
              <a:r>
                <a:rPr lang="en-US" altLang="zh-CN" dirty="0">
                  <a:solidFill>
                    <a:srgbClr val="FF3300"/>
                  </a:solidFill>
                  <a:latin typeface="Times New Roman" panose="02020603050405020304" pitchFamily="18" charset="0"/>
                </a:rPr>
                <a:t>V</a:t>
              </a:r>
              <a:r>
                <a:rPr lang="en-US" altLang="zh-CN" baseline="-25000" dirty="0">
                  <a:solidFill>
                    <a:srgbClr val="FF3300"/>
                  </a:solidFill>
                  <a:latin typeface="Times New Roman" panose="02020603050405020304" pitchFamily="18" charset="0"/>
                </a:rPr>
                <a:t>2</a:t>
              </a:r>
              <a:endParaRPr lang="en-US" altLang="zh-CN" baseline="-25000" dirty="0">
                <a:solidFill>
                  <a:srgbClr val="FF3300"/>
                </a:solidFill>
                <a:latin typeface="Times New Roman" panose="02020603050405020304" pitchFamily="18" charset="0"/>
              </a:endParaRPr>
            </a:p>
          </p:txBody>
        </p:sp>
        <p:sp>
          <p:nvSpPr>
            <p:cNvPr id="82969" name="Oval 39"/>
            <p:cNvSpPr/>
            <p:nvPr/>
          </p:nvSpPr>
          <p:spPr>
            <a:xfrm>
              <a:off x="3216" y="2112"/>
              <a:ext cx="336" cy="309"/>
            </a:xfrm>
            <a:prstGeom prst="ellipse">
              <a:avLst/>
            </a:prstGeom>
            <a:solidFill>
              <a:srgbClr val="00FFFF"/>
            </a:solidFill>
            <a:ln w="9525" cap="flat" cmpd="sng">
              <a:solidFill>
                <a:schemeClr val="tx1"/>
              </a:solidFill>
              <a:prstDash val="solid"/>
              <a:headEnd type="none" w="med" len="med"/>
              <a:tailEnd type="none" w="med" len="med"/>
            </a:ln>
          </p:spPr>
          <p:txBody>
            <a:bodyPr wrap="none" lIns="90000" tIns="46800" rIns="90000" bIns="46800" anchor="ctr" anchorCtr="0">
              <a:spAutoFit/>
            </a:bodyPr>
            <a:p>
              <a:pPr algn="ctr" eaLnBrk="1" hangingPunct="1"/>
              <a:r>
                <a:rPr lang="en-US" altLang="zh-CN" dirty="0">
                  <a:solidFill>
                    <a:srgbClr val="FF3300"/>
                  </a:solidFill>
                  <a:latin typeface="Times New Roman" panose="02020603050405020304" pitchFamily="18" charset="0"/>
                </a:rPr>
                <a:t>V</a:t>
              </a:r>
              <a:r>
                <a:rPr lang="en-US" altLang="zh-CN" baseline="-25000" dirty="0">
                  <a:solidFill>
                    <a:srgbClr val="FF3300"/>
                  </a:solidFill>
                  <a:latin typeface="Times New Roman" panose="02020603050405020304" pitchFamily="18" charset="0"/>
                </a:rPr>
                <a:t>4</a:t>
              </a:r>
              <a:endParaRPr lang="en-US" altLang="zh-CN" baseline="-25000" dirty="0">
                <a:solidFill>
                  <a:srgbClr val="FF3300"/>
                </a:solidFill>
                <a:latin typeface="Times New Roman" panose="02020603050405020304" pitchFamily="18" charset="0"/>
              </a:endParaRPr>
            </a:p>
          </p:txBody>
        </p:sp>
        <p:sp>
          <p:nvSpPr>
            <p:cNvPr id="82970" name="Oval 40"/>
            <p:cNvSpPr/>
            <p:nvPr/>
          </p:nvSpPr>
          <p:spPr>
            <a:xfrm>
              <a:off x="4080" y="2112"/>
              <a:ext cx="336" cy="309"/>
            </a:xfrm>
            <a:prstGeom prst="ellipse">
              <a:avLst/>
            </a:prstGeom>
            <a:solidFill>
              <a:srgbClr val="00FFFF"/>
            </a:solidFill>
            <a:ln w="9525" cap="flat" cmpd="sng">
              <a:solidFill>
                <a:schemeClr val="tx1"/>
              </a:solidFill>
              <a:prstDash val="solid"/>
              <a:headEnd type="none" w="med" len="med"/>
              <a:tailEnd type="none" w="med" len="med"/>
            </a:ln>
          </p:spPr>
          <p:txBody>
            <a:bodyPr wrap="none" lIns="90000" tIns="46800" rIns="90000" bIns="46800" anchor="ctr" anchorCtr="0">
              <a:spAutoFit/>
            </a:bodyPr>
            <a:p>
              <a:pPr algn="ctr" eaLnBrk="1" hangingPunct="1"/>
              <a:r>
                <a:rPr lang="en-US" altLang="zh-CN" dirty="0">
                  <a:solidFill>
                    <a:srgbClr val="FF3300"/>
                  </a:solidFill>
                  <a:latin typeface="Times New Roman" panose="02020603050405020304" pitchFamily="18" charset="0"/>
                </a:rPr>
                <a:t>V</a:t>
              </a:r>
              <a:r>
                <a:rPr lang="en-US" altLang="zh-CN" baseline="-25000" dirty="0">
                  <a:solidFill>
                    <a:srgbClr val="FF3300"/>
                  </a:solidFill>
                  <a:latin typeface="Times New Roman" panose="02020603050405020304" pitchFamily="18" charset="0"/>
                </a:rPr>
                <a:t>5</a:t>
              </a:r>
              <a:endParaRPr lang="en-US" altLang="zh-CN" baseline="-25000" dirty="0">
                <a:solidFill>
                  <a:srgbClr val="FF3300"/>
                </a:solidFill>
                <a:latin typeface="Times New Roman" panose="02020603050405020304" pitchFamily="18" charset="0"/>
              </a:endParaRPr>
            </a:p>
          </p:txBody>
        </p:sp>
        <p:sp>
          <p:nvSpPr>
            <p:cNvPr id="82971" name="Text Box 52"/>
            <p:cNvSpPr txBox="1"/>
            <p:nvPr/>
          </p:nvSpPr>
          <p:spPr>
            <a:xfrm>
              <a:off x="3606" y="1706"/>
              <a:ext cx="594" cy="288"/>
            </a:xfrm>
            <a:prstGeom prst="rect">
              <a:avLst/>
            </a:prstGeom>
            <a:noFill/>
            <a:ln w="9525">
              <a:noFill/>
            </a:ln>
          </p:spPr>
          <p:txBody>
            <a:bodyPr wrap="none" lIns="90000" tIns="46800" rIns="90000" bIns="46800">
              <a:spAutoFit/>
            </a:bodyPr>
            <a:p>
              <a:pPr eaLnBrk="1" hangingPunct="1"/>
              <a:r>
                <a:rPr lang="zh-CN" altLang="en-US" sz="2400" dirty="0">
                  <a:latin typeface="Times New Roman" panose="02020603050405020304" pitchFamily="18" charset="0"/>
                </a:rPr>
                <a:t>（</a:t>
              </a:r>
              <a:r>
                <a:rPr lang="en-US" altLang="zh-CN" sz="2400" dirty="0">
                  <a:latin typeface="Times New Roman" panose="02020603050405020304" pitchFamily="18" charset="0"/>
                </a:rPr>
                <a:t>2</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p:txBody>
        </p:sp>
      </p:grpSp>
      <p:grpSp>
        <p:nvGrpSpPr>
          <p:cNvPr id="5" name="Group 57"/>
          <p:cNvGrpSpPr/>
          <p:nvPr/>
        </p:nvGrpSpPr>
        <p:grpSpPr>
          <a:xfrm>
            <a:off x="6110288" y="4767263"/>
            <a:ext cx="2425700" cy="1404937"/>
            <a:chOff x="3216" y="2640"/>
            <a:chExt cx="1528" cy="885"/>
          </a:xfrm>
        </p:grpSpPr>
        <p:sp>
          <p:nvSpPr>
            <p:cNvPr id="82955" name="Line 28"/>
            <p:cNvSpPr/>
            <p:nvPr/>
          </p:nvSpPr>
          <p:spPr>
            <a:xfrm>
              <a:off x="3552" y="2784"/>
              <a:ext cx="528" cy="0"/>
            </a:xfrm>
            <a:prstGeom prst="line">
              <a:avLst/>
            </a:prstGeom>
            <a:ln w="38100" cap="flat" cmpd="sng">
              <a:solidFill>
                <a:schemeClr val="tx1"/>
              </a:solidFill>
              <a:prstDash val="solid"/>
              <a:headEnd type="none" w="med" len="med"/>
              <a:tailEnd type="none" w="med" len="med"/>
            </a:ln>
          </p:spPr>
        </p:sp>
        <p:sp>
          <p:nvSpPr>
            <p:cNvPr id="82956" name="Line 29"/>
            <p:cNvSpPr/>
            <p:nvPr/>
          </p:nvSpPr>
          <p:spPr>
            <a:xfrm>
              <a:off x="4240" y="2928"/>
              <a:ext cx="0" cy="288"/>
            </a:xfrm>
            <a:prstGeom prst="line">
              <a:avLst/>
            </a:prstGeom>
            <a:ln w="38100" cap="flat" cmpd="sng">
              <a:solidFill>
                <a:schemeClr val="tx1"/>
              </a:solidFill>
              <a:prstDash val="solid"/>
              <a:headEnd type="none" w="med" len="med"/>
              <a:tailEnd type="none" w="med" len="med"/>
            </a:ln>
          </p:spPr>
        </p:sp>
        <p:sp>
          <p:nvSpPr>
            <p:cNvPr id="82957" name="Line 30"/>
            <p:cNvSpPr/>
            <p:nvPr/>
          </p:nvSpPr>
          <p:spPr>
            <a:xfrm>
              <a:off x="3552" y="3360"/>
              <a:ext cx="528" cy="0"/>
            </a:xfrm>
            <a:prstGeom prst="line">
              <a:avLst/>
            </a:prstGeom>
            <a:ln w="38100" cap="flat" cmpd="sng">
              <a:solidFill>
                <a:schemeClr val="tx1"/>
              </a:solidFill>
              <a:prstDash val="solid"/>
              <a:headEnd type="none" w="med" len="med"/>
              <a:tailEnd type="none" w="med" len="med"/>
            </a:ln>
          </p:spPr>
        </p:sp>
        <p:sp>
          <p:nvSpPr>
            <p:cNvPr id="82958" name="Line 31"/>
            <p:cNvSpPr/>
            <p:nvPr/>
          </p:nvSpPr>
          <p:spPr>
            <a:xfrm>
              <a:off x="3504" y="2880"/>
              <a:ext cx="624" cy="384"/>
            </a:xfrm>
            <a:prstGeom prst="line">
              <a:avLst/>
            </a:prstGeom>
            <a:ln w="38100" cap="flat" cmpd="sng">
              <a:solidFill>
                <a:schemeClr val="tx1"/>
              </a:solidFill>
              <a:prstDash val="solid"/>
              <a:headEnd type="none" w="med" len="med"/>
              <a:tailEnd type="none" w="med" len="med"/>
            </a:ln>
          </p:spPr>
        </p:sp>
        <p:sp>
          <p:nvSpPr>
            <p:cNvPr id="82959" name="Line 33"/>
            <p:cNvSpPr/>
            <p:nvPr/>
          </p:nvSpPr>
          <p:spPr>
            <a:xfrm>
              <a:off x="3376" y="2928"/>
              <a:ext cx="0" cy="336"/>
            </a:xfrm>
            <a:prstGeom prst="line">
              <a:avLst/>
            </a:prstGeom>
            <a:ln w="38100" cap="flat" cmpd="sng">
              <a:solidFill>
                <a:schemeClr val="tx1"/>
              </a:solidFill>
              <a:prstDash val="solid"/>
              <a:headEnd type="none" w="med" len="med"/>
              <a:tailEnd type="none" w="med" len="med"/>
            </a:ln>
          </p:spPr>
        </p:sp>
        <p:sp>
          <p:nvSpPr>
            <p:cNvPr id="82960" name="Oval 41"/>
            <p:cNvSpPr/>
            <p:nvPr/>
          </p:nvSpPr>
          <p:spPr>
            <a:xfrm>
              <a:off x="3216" y="2640"/>
              <a:ext cx="336" cy="309"/>
            </a:xfrm>
            <a:prstGeom prst="ellipse">
              <a:avLst/>
            </a:prstGeom>
            <a:solidFill>
              <a:srgbClr val="00FFFF"/>
            </a:solidFill>
            <a:ln w="9525" cap="flat" cmpd="sng">
              <a:solidFill>
                <a:schemeClr val="tx1"/>
              </a:solidFill>
              <a:prstDash val="solid"/>
              <a:headEnd type="none" w="med" len="med"/>
              <a:tailEnd type="none" w="med" len="med"/>
            </a:ln>
          </p:spPr>
          <p:txBody>
            <a:bodyPr wrap="none" lIns="90000" tIns="46800" rIns="90000" bIns="46800" anchor="ctr" anchorCtr="0">
              <a:spAutoFit/>
            </a:bodyPr>
            <a:p>
              <a:pPr algn="ctr" eaLnBrk="1" hangingPunct="1"/>
              <a:r>
                <a:rPr lang="en-US" altLang="zh-CN" dirty="0">
                  <a:solidFill>
                    <a:srgbClr val="FF3300"/>
                  </a:solidFill>
                  <a:latin typeface="Times New Roman" panose="02020603050405020304" pitchFamily="18" charset="0"/>
                </a:rPr>
                <a:t>V</a:t>
              </a:r>
              <a:r>
                <a:rPr lang="en-US" altLang="zh-CN" baseline="-25000" dirty="0">
                  <a:solidFill>
                    <a:srgbClr val="FF3300"/>
                  </a:solidFill>
                  <a:latin typeface="Times New Roman" panose="02020603050405020304" pitchFamily="18" charset="0"/>
                </a:rPr>
                <a:t>6</a:t>
              </a:r>
              <a:endParaRPr lang="en-US" altLang="zh-CN" baseline="-25000" dirty="0">
                <a:solidFill>
                  <a:srgbClr val="FF3300"/>
                </a:solidFill>
                <a:latin typeface="Times New Roman" panose="02020603050405020304" pitchFamily="18" charset="0"/>
              </a:endParaRPr>
            </a:p>
          </p:txBody>
        </p:sp>
        <p:sp>
          <p:nvSpPr>
            <p:cNvPr id="82961" name="Oval 42"/>
            <p:cNvSpPr/>
            <p:nvPr/>
          </p:nvSpPr>
          <p:spPr>
            <a:xfrm>
              <a:off x="4080" y="2640"/>
              <a:ext cx="336" cy="309"/>
            </a:xfrm>
            <a:prstGeom prst="ellipse">
              <a:avLst/>
            </a:prstGeom>
            <a:solidFill>
              <a:srgbClr val="00FFFF"/>
            </a:solidFill>
            <a:ln w="9525" cap="flat" cmpd="sng">
              <a:solidFill>
                <a:schemeClr val="tx1"/>
              </a:solidFill>
              <a:prstDash val="solid"/>
              <a:headEnd type="none" w="med" len="med"/>
              <a:tailEnd type="none" w="med" len="med"/>
            </a:ln>
          </p:spPr>
          <p:txBody>
            <a:bodyPr wrap="none" lIns="90000" tIns="46800" rIns="90000" bIns="46800" anchor="ctr" anchorCtr="0">
              <a:spAutoFit/>
            </a:bodyPr>
            <a:p>
              <a:pPr algn="ctr" eaLnBrk="1" hangingPunct="1"/>
              <a:r>
                <a:rPr lang="en-US" altLang="zh-CN" dirty="0">
                  <a:solidFill>
                    <a:srgbClr val="FF3300"/>
                  </a:solidFill>
                  <a:latin typeface="Times New Roman" panose="02020603050405020304" pitchFamily="18" charset="0"/>
                </a:rPr>
                <a:t>V</a:t>
              </a:r>
              <a:r>
                <a:rPr lang="en-US" altLang="zh-CN" baseline="-25000" dirty="0">
                  <a:solidFill>
                    <a:srgbClr val="FF3300"/>
                  </a:solidFill>
                  <a:latin typeface="Times New Roman" panose="02020603050405020304" pitchFamily="18" charset="0"/>
                </a:rPr>
                <a:t>9</a:t>
              </a:r>
              <a:endParaRPr lang="en-US" altLang="zh-CN" baseline="-25000" dirty="0">
                <a:solidFill>
                  <a:srgbClr val="FF3300"/>
                </a:solidFill>
                <a:latin typeface="Times New Roman" panose="02020603050405020304" pitchFamily="18" charset="0"/>
              </a:endParaRPr>
            </a:p>
          </p:txBody>
        </p:sp>
        <p:sp>
          <p:nvSpPr>
            <p:cNvPr id="82962" name="Oval 43"/>
            <p:cNvSpPr/>
            <p:nvPr/>
          </p:nvSpPr>
          <p:spPr>
            <a:xfrm>
              <a:off x="3216" y="3216"/>
              <a:ext cx="336" cy="309"/>
            </a:xfrm>
            <a:prstGeom prst="ellipse">
              <a:avLst/>
            </a:prstGeom>
            <a:solidFill>
              <a:srgbClr val="00FFFF"/>
            </a:solidFill>
            <a:ln w="9525" cap="flat" cmpd="sng">
              <a:solidFill>
                <a:schemeClr val="tx1"/>
              </a:solidFill>
              <a:prstDash val="solid"/>
              <a:headEnd type="none" w="med" len="med"/>
              <a:tailEnd type="none" w="med" len="med"/>
            </a:ln>
          </p:spPr>
          <p:txBody>
            <a:bodyPr wrap="none" lIns="90000" tIns="46800" rIns="90000" bIns="46800" anchor="ctr" anchorCtr="0">
              <a:spAutoFit/>
            </a:bodyPr>
            <a:p>
              <a:pPr algn="ctr" eaLnBrk="1" hangingPunct="1"/>
              <a:r>
                <a:rPr lang="en-US" altLang="zh-CN" dirty="0">
                  <a:solidFill>
                    <a:srgbClr val="FF3300"/>
                  </a:solidFill>
                  <a:latin typeface="Times New Roman" panose="02020603050405020304" pitchFamily="18" charset="0"/>
                </a:rPr>
                <a:t>V</a:t>
              </a:r>
              <a:r>
                <a:rPr lang="en-US" altLang="zh-CN" baseline="-25000" dirty="0">
                  <a:solidFill>
                    <a:srgbClr val="FF3300"/>
                  </a:solidFill>
                  <a:latin typeface="Times New Roman" panose="02020603050405020304" pitchFamily="18" charset="0"/>
                </a:rPr>
                <a:t>7</a:t>
              </a:r>
              <a:endParaRPr lang="en-US" altLang="zh-CN" baseline="-25000" dirty="0">
                <a:solidFill>
                  <a:srgbClr val="FF3300"/>
                </a:solidFill>
                <a:latin typeface="Times New Roman" panose="02020603050405020304" pitchFamily="18" charset="0"/>
              </a:endParaRPr>
            </a:p>
          </p:txBody>
        </p:sp>
        <p:sp>
          <p:nvSpPr>
            <p:cNvPr id="82963" name="Oval 44"/>
            <p:cNvSpPr/>
            <p:nvPr/>
          </p:nvSpPr>
          <p:spPr>
            <a:xfrm>
              <a:off x="4080" y="3216"/>
              <a:ext cx="336" cy="309"/>
            </a:xfrm>
            <a:prstGeom prst="ellipse">
              <a:avLst/>
            </a:prstGeom>
            <a:solidFill>
              <a:srgbClr val="00FFFF"/>
            </a:solidFill>
            <a:ln w="9525" cap="flat" cmpd="sng">
              <a:solidFill>
                <a:schemeClr val="tx1"/>
              </a:solidFill>
              <a:prstDash val="solid"/>
              <a:headEnd type="none" w="med" len="med"/>
              <a:tailEnd type="none" w="med" len="med"/>
            </a:ln>
          </p:spPr>
          <p:txBody>
            <a:bodyPr wrap="none" lIns="90000" tIns="46800" rIns="90000" bIns="46800" anchor="ctr" anchorCtr="0">
              <a:spAutoFit/>
            </a:bodyPr>
            <a:p>
              <a:pPr algn="ctr" eaLnBrk="1" hangingPunct="1"/>
              <a:r>
                <a:rPr lang="en-US" altLang="zh-CN" dirty="0">
                  <a:solidFill>
                    <a:srgbClr val="FF3300"/>
                  </a:solidFill>
                  <a:latin typeface="Times New Roman" panose="02020603050405020304" pitchFamily="18" charset="0"/>
                </a:rPr>
                <a:t>V</a:t>
              </a:r>
              <a:r>
                <a:rPr lang="en-US" altLang="zh-CN" baseline="-25000" dirty="0">
                  <a:solidFill>
                    <a:srgbClr val="FF3300"/>
                  </a:solidFill>
                  <a:latin typeface="Times New Roman" panose="02020603050405020304" pitchFamily="18" charset="0"/>
                </a:rPr>
                <a:t>8</a:t>
              </a:r>
              <a:endParaRPr lang="en-US" altLang="zh-CN" baseline="-25000" dirty="0">
                <a:solidFill>
                  <a:srgbClr val="FF3300"/>
                </a:solidFill>
                <a:latin typeface="Times New Roman" panose="02020603050405020304" pitchFamily="18" charset="0"/>
              </a:endParaRPr>
            </a:p>
          </p:txBody>
        </p:sp>
        <p:sp>
          <p:nvSpPr>
            <p:cNvPr id="82964" name="Text Box 53"/>
            <p:cNvSpPr txBox="1"/>
            <p:nvPr/>
          </p:nvSpPr>
          <p:spPr>
            <a:xfrm>
              <a:off x="4150" y="2931"/>
              <a:ext cx="594" cy="288"/>
            </a:xfrm>
            <a:prstGeom prst="rect">
              <a:avLst/>
            </a:prstGeom>
            <a:noFill/>
            <a:ln w="38100">
              <a:noFill/>
            </a:ln>
          </p:spPr>
          <p:txBody>
            <a:bodyPr wrap="none" lIns="90000" tIns="46800" rIns="90000" bIns="46800">
              <a:spAutoFit/>
            </a:bodyPr>
            <a:p>
              <a:pPr eaLnBrk="1" hangingPunct="1"/>
              <a:r>
                <a:rPr lang="zh-CN" altLang="en-US" sz="2400" b="0" dirty="0">
                  <a:latin typeface="Times New Roman" panose="02020603050405020304" pitchFamily="18" charset="0"/>
                </a:rPr>
                <a:t>（</a:t>
              </a:r>
              <a:r>
                <a:rPr lang="en-US" altLang="zh-CN" sz="2400" b="0" dirty="0">
                  <a:latin typeface="Times New Roman" panose="02020603050405020304" pitchFamily="18" charset="0"/>
                </a:rPr>
                <a:t>3</a:t>
              </a:r>
              <a:r>
                <a:rPr lang="zh-CN" altLang="en-US" sz="2400" b="0" dirty="0">
                  <a:latin typeface="Times New Roman" panose="02020603050405020304" pitchFamily="18" charset="0"/>
                </a:rPr>
                <a:t>）</a:t>
              </a:r>
              <a:endParaRPr lang="zh-CN" altLang="en-US" sz="2400" b="0" dirty="0">
                <a:latin typeface="Times New Roman" panose="02020603050405020304" pitchFamily="18" charset="0"/>
              </a:endParaRPr>
            </a:p>
          </p:txBody>
        </p:sp>
      </p:grpSp>
      <p:sp>
        <p:nvSpPr>
          <p:cNvPr id="82954" name="文本框 2"/>
          <p:cNvSpPr txBox="1"/>
          <p:nvPr/>
        </p:nvSpPr>
        <p:spPr>
          <a:xfrm>
            <a:off x="752475" y="842963"/>
            <a:ext cx="3068638" cy="461962"/>
          </a:xfrm>
          <a:prstGeom prst="rect">
            <a:avLst/>
          </a:prstGeom>
          <a:noFill/>
          <a:ln w="9525">
            <a:noFill/>
          </a:ln>
        </p:spPr>
        <p:txBody>
          <a:bodyPr wrap="none">
            <a:spAutoFit/>
          </a:bodyPr>
          <a:p>
            <a:r>
              <a:rPr lang="en-US" altLang="zh-CN" sz="2400" dirty="0">
                <a:solidFill>
                  <a:srgbClr val="0000FF"/>
                </a:solidFill>
                <a:latin typeface="Times New Roman" panose="02020603050405020304" pitchFamily="18" charset="0"/>
              </a:rPr>
              <a:t>【</a:t>
            </a:r>
            <a:r>
              <a:rPr lang="zh-CN" altLang="en-US" sz="2400" dirty="0">
                <a:solidFill>
                  <a:srgbClr val="0000FF"/>
                </a:solidFill>
                <a:latin typeface="Times New Roman" panose="02020603050405020304" pitchFamily="18" charset="0"/>
              </a:rPr>
              <a:t>例</a:t>
            </a:r>
            <a:r>
              <a:rPr lang="en-US" altLang="zh-CN" sz="2400" dirty="0">
                <a:solidFill>
                  <a:srgbClr val="0000FF"/>
                </a:solidFill>
                <a:latin typeface="Times New Roman" panose="02020603050405020304" pitchFamily="18" charset="0"/>
              </a:rPr>
              <a:t>4-6】</a:t>
            </a:r>
            <a:r>
              <a:rPr lang="zh-CN" altLang="en-US" sz="2400" dirty="0">
                <a:solidFill>
                  <a:srgbClr val="0000FF"/>
                </a:solidFill>
                <a:latin typeface="Times New Roman" panose="02020603050405020304" pitchFamily="18" charset="0"/>
              </a:rPr>
              <a:t>双连通分量</a:t>
            </a:r>
            <a:endParaRPr lang="zh-CN" altLang="en-US" sz="2400" dirty="0">
              <a:solidFill>
                <a:srgbClr val="0000FF"/>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3002"/>
                                        </p:tgtEl>
                                        <p:attrNameLst>
                                          <p:attrName>style.visibility</p:attrName>
                                        </p:attrNameLst>
                                      </p:cBhvr>
                                      <p:to>
                                        <p:strVal val="visible"/>
                                      </p:to>
                                    </p:set>
                                    <p:animEffect transition="in" filter="blinds(horizontal)">
                                      <p:cBhvr>
                                        <p:cTn id="27" dur="500"/>
                                        <p:tgtEl>
                                          <p:spTgt spid="830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9" name="表格 8"/>
          <p:cNvGraphicFramePr>
            <a:graphicFrameLocks noGrp="1"/>
          </p:cNvGraphicFramePr>
          <p:nvPr/>
        </p:nvGraphicFramePr>
        <p:xfrm>
          <a:off x="1692275" y="549275"/>
          <a:ext cx="7127875" cy="6037263"/>
        </p:xfrm>
        <a:graphic>
          <a:graphicData uri="http://schemas.openxmlformats.org/drawingml/2006/table">
            <a:tbl>
              <a:tblPr/>
              <a:tblGrid>
                <a:gridCol w="7127875"/>
              </a:tblGrid>
              <a:tr h="118891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rPr>
                        <a:t>(1)</a:t>
                      </a:r>
                      <a:r>
                        <a:rPr kumimoji="0" lang="zh-CN" altLang="en-US" sz="1200" b="1" i="0" u="none" strike="noStrike" cap="none" normalizeH="0" baseline="0">
                          <a:ln>
                            <a:noFill/>
                          </a:ln>
                          <a:solidFill>
                            <a:schemeClr val="tx1"/>
                          </a:solidFill>
                          <a:effectLst/>
                          <a:latin typeface="宋体" panose="02010600030101010101" pitchFamily="2" charset="-122"/>
                          <a:ea typeface="宋体" panose="02010600030101010101" pitchFamily="2" charset="-122"/>
                        </a:rPr>
                        <a:t>网状网：</a:t>
                      </a:r>
                      <a:endParaRPr kumimoji="0" lang="zh-CN" altLang="en-US" sz="12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Char char="•"/>
                      </a:pPr>
                      <a:r>
                        <a:rPr kumimoji="0" lang="zh-CN" altLang="en-US"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结构：所形成的网络链路较多，形成的拓扑结构象网状。</a:t>
                      </a:r>
                      <a:endParaRPr kumimoji="0" lang="zh-CN" altLang="en-US" sz="12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Char char="•"/>
                      </a:pPr>
                      <a:r>
                        <a:rPr kumimoji="0" lang="zh-CN" altLang="en-US"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优点：线路冗余度大，网络可靠性高，任意两点间可直接通信；</a:t>
                      </a:r>
                      <a:endParaRPr kumimoji="0" lang="zh-CN" altLang="en-US" sz="12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Char char="•"/>
                      </a:pPr>
                      <a:r>
                        <a:rPr kumimoji="0" lang="zh-CN" altLang="en-US"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缺点</a:t>
                      </a: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r>
                        <a:rPr kumimoji="0" lang="zh-CN" altLang="en-US"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线路利用率低</a:t>
                      </a: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(N </a:t>
                      </a:r>
                      <a:r>
                        <a:rPr kumimoji="0" lang="zh-CN" altLang="en-US"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值较大时传输链路数将很大</a:t>
                      </a: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0" lang="zh-CN" altLang="en-US"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，网络成本高，另外网络的扩容也不方便，每增加一个节点，就需增加</a:t>
                      </a: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N</a:t>
                      </a:r>
                      <a:r>
                        <a:rPr kumimoji="0" lang="zh-CN" altLang="en-US"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条线路。</a:t>
                      </a:r>
                      <a:endParaRPr kumimoji="0" lang="zh-CN" altLang="en-US" sz="12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Char char="•"/>
                      </a:pPr>
                      <a:r>
                        <a:rPr kumimoji="0" lang="zh-CN" altLang="en-US"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适用场合：通常用于节点数目少，又有很高可靠性要求的场合。</a:t>
                      </a:r>
                      <a:endParaRPr kumimoji="0" lang="zh-CN" altLang="en-US" sz="12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6369">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(2)</a:t>
                      </a:r>
                      <a:r>
                        <a:rPr kumimoji="0" lang="zh-CN" altLang="en-US" sz="12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星形网又称辐射网</a:t>
                      </a:r>
                      <a:endParaRPr kumimoji="0" lang="zh-CN" altLang="en-US" sz="12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Char char="•"/>
                      </a:pPr>
                      <a:r>
                        <a:rPr kumimoji="0" lang="zh-CN"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结构：星形结构由一个功能较强的转接中心</a:t>
                      </a: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S</a:t>
                      </a:r>
                      <a:r>
                        <a:rPr kumimoji="0" lang="zh-CN"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以及一些各自连到中心的从节点组成。</a:t>
                      </a:r>
                      <a:endParaRPr kumimoji="0" lang="zh-CN"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Char char="•"/>
                      </a:pPr>
                      <a:r>
                        <a:rPr kumimoji="0" lang="zh-CN"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优点：与网形网相比，降低了传输链路的成本，提高了线路的利用率</a:t>
                      </a:r>
                      <a:endParaRPr kumimoji="0" lang="zh-CN"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Char char="•"/>
                      </a:pPr>
                      <a:r>
                        <a:rPr kumimoji="0" lang="zh-CN"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缺点</a:t>
                      </a: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 </a:t>
                      </a:r>
                      <a:r>
                        <a:rPr kumimoji="0" lang="zh-CN"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网络的可靠性差，一旦中心转接节点发生故障或转接能力不足时，全网的通信都会受到影响。</a:t>
                      </a:r>
                      <a:endParaRPr kumimoji="0" lang="zh-CN"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Char char="•"/>
                      </a:pPr>
                      <a:r>
                        <a:rPr kumimoji="0" lang="zh-CN"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适用场合：传输链路费用高于转接设备、可靠性要求又不高的场合，以降低建网成本。局域网常见</a:t>
                      </a:r>
                      <a:endParaRPr kumimoji="0" lang="zh-CN" altLang="en-US" sz="12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2872">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(3)</a:t>
                      </a:r>
                      <a:r>
                        <a:rPr kumimoji="0" lang="zh-CN" altLang="en-US" sz="12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树型结构</a:t>
                      </a:r>
                      <a:endParaRPr kumimoji="0" lang="en-US" altLang="zh-CN" sz="12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Char char="•"/>
                      </a:pPr>
                      <a:r>
                        <a:rPr kumimoji="0" lang="zh-CN"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分级结构。在树型结构的网络中，任意两个结点之间不产生回路，每条通路都支持双向传输。</a:t>
                      </a:r>
                      <a:endPar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Char char="•"/>
                      </a:pPr>
                      <a:r>
                        <a:rPr kumimoji="0" lang="zh-CN"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扩充方便、灵活，成本低，易推广</a:t>
                      </a:r>
                      <a:endPar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Char char="•"/>
                      </a:pPr>
                      <a:r>
                        <a:rPr kumimoji="0" lang="zh-CN"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适合于分主次或分等级的层次型管理系统。</a:t>
                      </a:r>
                      <a:endParaRPr kumimoji="0" lang="zh-CN"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6369">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(4)</a:t>
                      </a:r>
                      <a:r>
                        <a:rPr kumimoji="0" lang="zh-CN" altLang="en-US" sz="12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总线型网属于共享传输介质型网络</a:t>
                      </a:r>
                      <a:endParaRPr kumimoji="0" lang="zh-CN" altLang="en-US" sz="12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Char char="•"/>
                      </a:pPr>
                      <a:r>
                        <a:rPr kumimoji="0" lang="zh-CN"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结构：网中的所有节点都连至一个公共的总线上，任何时候只允许一个用户占用总线发送或接送数据。</a:t>
                      </a:r>
                      <a:endParaRPr kumimoji="0" lang="zh-CN"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Char char="•"/>
                      </a:pPr>
                      <a:r>
                        <a:rPr kumimoji="0" lang="zh-CN"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优点：需要的传输链路少，节点间通信无需转接节点，控制方式简单，增减节点也很方便；</a:t>
                      </a:r>
                      <a:endParaRPr kumimoji="0" lang="zh-CN"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Char char="•"/>
                      </a:pPr>
                      <a:r>
                        <a:rPr kumimoji="0" lang="zh-CN"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缺点：网络服务性能的稳定性差，节点数目不宜过多，网络覆盖范围也较小。</a:t>
                      </a:r>
                      <a:endParaRPr kumimoji="0" lang="zh-CN"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Char char="•"/>
                      </a:pPr>
                      <a:r>
                        <a:rPr kumimoji="0" lang="zh-CN"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适用场合：主要用于计算机局域网、电信接入网等网络中。局域网常见</a:t>
                      </a:r>
                      <a:endParaRPr kumimoji="0" lang="zh-CN" altLang="en-US" sz="12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6369">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(5)</a:t>
                      </a:r>
                      <a:r>
                        <a:rPr kumimoji="0" lang="zh-CN" altLang="en-US" sz="12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环形网</a:t>
                      </a:r>
                      <a:endParaRPr kumimoji="0" lang="zh-CN" altLang="en-US" sz="12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Char char="•"/>
                      </a:pPr>
                      <a:r>
                        <a:rPr kumimoji="0" lang="zh-CN"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结构：网中所有节点首尾相连，组成一个环。</a:t>
                      </a:r>
                      <a:endParaRPr kumimoji="0" lang="zh-CN"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Char char="•"/>
                      </a:pPr>
                      <a:r>
                        <a:rPr kumimoji="0" lang="zh-CN"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优点：是结构简单，容易实现，双向自愈环结构可以对网络进行自动保护；</a:t>
                      </a:r>
                      <a:endParaRPr kumimoji="0" lang="zh-CN"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Char char="•"/>
                      </a:pPr>
                      <a:r>
                        <a:rPr kumimoji="0" lang="zh-CN"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缺点：是节点数较多时转接时延无法控制，并且环形结构不好扩容。</a:t>
                      </a:r>
                      <a:endParaRPr kumimoji="0" lang="zh-CN"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Char char="•"/>
                      </a:pPr>
                      <a:r>
                        <a:rPr kumimoji="0" lang="zh-CN"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适用场合：目前主要用于计算机局域网、光纤接入网、城域网、光传输网等网络中。</a:t>
                      </a:r>
                      <a:endParaRPr kumimoji="0" lang="zh-CN" altLang="en-US" sz="12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6369">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(6)</a:t>
                      </a:r>
                      <a:r>
                        <a:rPr kumimoji="0" lang="zh-CN" altLang="en-US" sz="12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复合型网</a:t>
                      </a:r>
                      <a:endParaRPr kumimoji="0" lang="zh-CN" altLang="en-US" sz="12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Char char="•"/>
                      </a:pPr>
                      <a:r>
                        <a:rPr kumimoji="0" lang="zh-CN"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结构：是由</a:t>
                      </a:r>
                      <a:r>
                        <a:rPr kumimoji="0" lang="zh-CN" altLang="en-US" sz="1200" b="0" i="0" u="sng" strike="noStrike" cap="none" normalizeH="0" baseline="0">
                          <a:ln>
                            <a:noFill/>
                          </a:ln>
                          <a:solidFill>
                            <a:srgbClr val="000000"/>
                          </a:solidFill>
                          <a:effectLst/>
                          <a:latin typeface="Times New Roman" panose="02020603050405020304" pitchFamily="18" charset="0"/>
                          <a:ea typeface="宋体" panose="02010600030101010101" pitchFamily="2" charset="-122"/>
                        </a:rPr>
                        <a:t>网状网</a:t>
                      </a:r>
                      <a:r>
                        <a:rPr kumimoji="0" lang="zh-CN"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和</a:t>
                      </a:r>
                      <a:r>
                        <a:rPr kumimoji="0" lang="zh-CN" altLang="en-US" sz="1200" b="0" i="0" u="sng" strike="noStrike" cap="none" normalizeH="0" baseline="0">
                          <a:ln>
                            <a:noFill/>
                          </a:ln>
                          <a:solidFill>
                            <a:srgbClr val="000000"/>
                          </a:solidFill>
                          <a:effectLst/>
                          <a:latin typeface="Times New Roman" panose="02020603050405020304" pitchFamily="18" charset="0"/>
                          <a:ea typeface="宋体" panose="02010600030101010101" pitchFamily="2" charset="-122"/>
                        </a:rPr>
                        <a:t>星形网</a:t>
                      </a:r>
                      <a:r>
                        <a:rPr kumimoji="0" lang="zh-CN"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复合而成的。它以星形网为基础，在业务量较大的转接交换中心之间采用网状网结构</a:t>
                      </a: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a:t>
                      </a:r>
                      <a:endPar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Char char="•"/>
                      </a:pPr>
                      <a:r>
                        <a:rPr kumimoji="0" lang="zh-CN"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优点：兼并了网状网和星形网的优点。整个网络结构比较经济，且稳定性较好。</a:t>
                      </a:r>
                      <a:endPar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Char char="•"/>
                      </a:pPr>
                      <a:r>
                        <a:rPr kumimoji="0" lang="zh-CN"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适用场合：规模较大的局域网和电信骨干网中广泛采用分级的复合型网络结构。</a:t>
                      </a:r>
                      <a:endParaRPr kumimoji="0" lang="zh-CN"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85010" name="Picture 2"/>
          <p:cNvPicPr>
            <a:picLocks noChangeAspect="1"/>
          </p:cNvPicPr>
          <p:nvPr/>
        </p:nvPicPr>
        <p:blipFill>
          <a:blip r:embed="rId1"/>
          <a:stretch>
            <a:fillRect/>
          </a:stretch>
        </p:blipFill>
        <p:spPr>
          <a:xfrm>
            <a:off x="211138" y="3840163"/>
            <a:ext cx="1331912" cy="752475"/>
          </a:xfrm>
          <a:prstGeom prst="rect">
            <a:avLst/>
          </a:prstGeom>
          <a:noFill/>
          <a:ln w="28575">
            <a:noFill/>
          </a:ln>
        </p:spPr>
      </p:pic>
      <p:pic>
        <p:nvPicPr>
          <p:cNvPr id="85011" name="Picture 3"/>
          <p:cNvPicPr>
            <a:picLocks noChangeAspect="1"/>
          </p:cNvPicPr>
          <p:nvPr/>
        </p:nvPicPr>
        <p:blipFill>
          <a:blip r:embed="rId2"/>
          <a:stretch>
            <a:fillRect/>
          </a:stretch>
        </p:blipFill>
        <p:spPr>
          <a:xfrm>
            <a:off x="430213" y="1773238"/>
            <a:ext cx="925512" cy="808037"/>
          </a:xfrm>
          <a:prstGeom prst="rect">
            <a:avLst/>
          </a:prstGeom>
          <a:noFill/>
          <a:ln w="28575">
            <a:noFill/>
          </a:ln>
        </p:spPr>
      </p:pic>
      <p:pic>
        <p:nvPicPr>
          <p:cNvPr id="85012" name="Picture 4"/>
          <p:cNvPicPr>
            <a:picLocks noChangeAspect="1"/>
          </p:cNvPicPr>
          <p:nvPr/>
        </p:nvPicPr>
        <p:blipFill>
          <a:blip r:embed="rId3"/>
          <a:stretch>
            <a:fillRect/>
          </a:stretch>
        </p:blipFill>
        <p:spPr>
          <a:xfrm>
            <a:off x="390525" y="2724150"/>
            <a:ext cx="1052513" cy="720725"/>
          </a:xfrm>
          <a:prstGeom prst="rect">
            <a:avLst/>
          </a:prstGeom>
          <a:noFill/>
          <a:ln w="28575">
            <a:noFill/>
          </a:ln>
        </p:spPr>
      </p:pic>
      <p:pic>
        <p:nvPicPr>
          <p:cNvPr id="85013" name="Picture 5"/>
          <p:cNvPicPr>
            <a:picLocks noChangeAspect="1"/>
          </p:cNvPicPr>
          <p:nvPr/>
        </p:nvPicPr>
        <p:blipFill>
          <a:blip r:embed="rId4"/>
          <a:stretch>
            <a:fillRect/>
          </a:stretch>
        </p:blipFill>
        <p:spPr>
          <a:xfrm>
            <a:off x="436563" y="4725988"/>
            <a:ext cx="881062" cy="720725"/>
          </a:xfrm>
          <a:prstGeom prst="rect">
            <a:avLst/>
          </a:prstGeom>
          <a:noFill/>
          <a:ln w="28575">
            <a:noFill/>
          </a:ln>
        </p:spPr>
      </p:pic>
      <p:pic>
        <p:nvPicPr>
          <p:cNvPr id="85014" name="Picture 6"/>
          <p:cNvPicPr>
            <a:picLocks noChangeAspect="1"/>
          </p:cNvPicPr>
          <p:nvPr/>
        </p:nvPicPr>
        <p:blipFill>
          <a:blip r:embed="rId5"/>
          <a:stretch>
            <a:fillRect/>
          </a:stretch>
        </p:blipFill>
        <p:spPr>
          <a:xfrm>
            <a:off x="390525" y="771525"/>
            <a:ext cx="1139825" cy="792163"/>
          </a:xfrm>
          <a:prstGeom prst="rect">
            <a:avLst/>
          </a:prstGeom>
          <a:noFill/>
          <a:ln w="28575">
            <a:noFill/>
          </a:ln>
        </p:spPr>
      </p:pic>
      <p:pic>
        <p:nvPicPr>
          <p:cNvPr id="85015" name="Picture 7"/>
          <p:cNvPicPr>
            <a:picLocks noChangeAspect="1"/>
          </p:cNvPicPr>
          <p:nvPr/>
        </p:nvPicPr>
        <p:blipFill>
          <a:blip r:embed="rId6"/>
          <a:stretch>
            <a:fillRect/>
          </a:stretch>
        </p:blipFill>
        <p:spPr>
          <a:xfrm>
            <a:off x="430213" y="5662613"/>
            <a:ext cx="901700" cy="776287"/>
          </a:xfrm>
          <a:prstGeom prst="rect">
            <a:avLst/>
          </a:prstGeom>
          <a:noFill/>
          <a:ln w="28575">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Text Box 2"/>
          <p:cNvSpPr txBox="1"/>
          <p:nvPr/>
        </p:nvSpPr>
        <p:spPr>
          <a:xfrm>
            <a:off x="304800" y="549275"/>
            <a:ext cx="8686800" cy="498475"/>
          </a:xfrm>
          <a:prstGeom prst="rect">
            <a:avLst/>
          </a:prstGeom>
          <a:noFill/>
          <a:ln w="9525">
            <a:noFill/>
          </a:ln>
        </p:spPr>
        <p:txBody>
          <a:bodyPr>
            <a:spAutoFit/>
          </a:bodyPr>
          <a:p>
            <a:pPr marL="457200" indent="-457200" eaLnBrk="1" hangingPunct="1">
              <a:lnSpc>
                <a:spcPct val="110000"/>
              </a:lnSpc>
            </a:pPr>
            <a:r>
              <a:rPr lang="en-US" altLang="zh-CN" sz="2400" dirty="0">
                <a:solidFill>
                  <a:srgbClr val="0000FF"/>
                </a:solidFill>
                <a:latin typeface="Times New Roman" panose="02020603050405020304" pitchFamily="18" charset="0"/>
              </a:rPr>
              <a:t>4.5.2 </a:t>
            </a:r>
            <a:r>
              <a:rPr lang="zh-CN" altLang="en-US" sz="2400" dirty="0">
                <a:solidFill>
                  <a:srgbClr val="0000FF"/>
                </a:solidFill>
                <a:latin typeface="Times New Roman" panose="02020603050405020304" pitchFamily="18" charset="0"/>
              </a:rPr>
              <a:t>求关节点</a:t>
            </a:r>
            <a:r>
              <a:rPr lang="en-US" altLang="zh-CN" sz="2400" dirty="0">
                <a:solidFill>
                  <a:srgbClr val="0000FF"/>
                </a:solidFill>
                <a:latin typeface="Times New Roman" panose="02020603050405020304" pitchFamily="18" charset="0"/>
              </a:rPr>
              <a:t>—</a:t>
            </a:r>
            <a:r>
              <a:rPr lang="zh-CN" altLang="en-US" sz="2400" dirty="0">
                <a:solidFill>
                  <a:srgbClr val="0000FF"/>
                </a:solidFill>
                <a:latin typeface="Times New Roman" panose="02020603050405020304" pitchFamily="18" charset="0"/>
              </a:rPr>
              <a:t>对图进行一次先深搜索便可求出所有的关节点</a:t>
            </a:r>
            <a:endParaRPr lang="zh-CN" altLang="en-US" sz="2400" dirty="0">
              <a:solidFill>
                <a:srgbClr val="0000FF"/>
              </a:solidFill>
              <a:latin typeface="Times New Roman" panose="02020603050405020304" pitchFamily="18" charset="0"/>
              <a:ea typeface="仿宋_GB2312" panose="02010609030101010101" pitchFamily="49" charset="-122"/>
            </a:endParaRPr>
          </a:p>
        </p:txBody>
      </p:sp>
      <p:sp>
        <p:nvSpPr>
          <p:cNvPr id="86019" name="Text Box 3"/>
          <p:cNvSpPr txBox="1"/>
          <p:nvPr/>
        </p:nvSpPr>
        <p:spPr>
          <a:xfrm>
            <a:off x="0" y="1546225"/>
            <a:ext cx="8893175" cy="2825750"/>
          </a:xfrm>
          <a:prstGeom prst="rect">
            <a:avLst/>
          </a:prstGeom>
          <a:noFill/>
          <a:ln w="9525">
            <a:noFill/>
          </a:ln>
        </p:spPr>
        <p:txBody>
          <a:bodyPr>
            <a:spAutoFit/>
          </a:bodyPr>
          <a:p>
            <a:pPr marL="342900" indent="-342900" algn="just">
              <a:lnSpc>
                <a:spcPct val="120000"/>
              </a:lnSpc>
              <a:spcBef>
                <a:spcPct val="20000"/>
              </a:spcBef>
              <a:buClr>
                <a:srgbClr val="FF3300"/>
              </a:buClr>
              <a:buFont typeface="Wingdings" panose="05000000000000000000" pitchFamily="2" charset="2"/>
              <a:buChar char="u"/>
            </a:pPr>
            <a:r>
              <a:rPr lang="zh-CN" altLang="en-US" sz="2400" dirty="0">
                <a:latin typeface="Times New Roman" panose="02020603050405020304" pitchFamily="18" charset="0"/>
              </a:rPr>
              <a:t>若生成树的</a:t>
            </a:r>
            <a:r>
              <a:rPr lang="zh-CN" altLang="en-US" sz="2400" u="sng" dirty="0">
                <a:solidFill>
                  <a:srgbClr val="0000FF"/>
                </a:solidFill>
                <a:latin typeface="Times New Roman" panose="02020603050405020304" pitchFamily="18" charset="0"/>
              </a:rPr>
              <a:t>根</a:t>
            </a:r>
            <a:r>
              <a:rPr lang="zh-CN" altLang="en-US" sz="2400" dirty="0">
                <a:latin typeface="Times New Roman" panose="02020603050405020304" pitchFamily="18" charset="0"/>
              </a:rPr>
              <a:t>有两株或两株以上子树，则此</a:t>
            </a:r>
            <a:r>
              <a:rPr lang="zh-CN" altLang="en-US" sz="2400" dirty="0">
                <a:solidFill>
                  <a:srgbClr val="0000FF"/>
                </a:solidFill>
                <a:latin typeface="Times New Roman" panose="02020603050405020304" pitchFamily="18" charset="0"/>
              </a:rPr>
              <a:t>根</a:t>
            </a:r>
            <a:r>
              <a:rPr lang="zh-CN" altLang="en-US" sz="2400" dirty="0">
                <a:latin typeface="Times New Roman" panose="02020603050405020304" pitchFamily="18" charset="0"/>
              </a:rPr>
              <a:t>结点必为关节点 </a:t>
            </a:r>
            <a:r>
              <a:rPr lang="zh-CN" altLang="en-US" sz="2400" u="sng" dirty="0">
                <a:solidFill>
                  <a:srgbClr val="0000FF"/>
                </a:solidFill>
                <a:latin typeface="Times New Roman" panose="02020603050405020304" pitchFamily="18" charset="0"/>
              </a:rPr>
              <a:t>（第一类关节点）</a:t>
            </a:r>
            <a:r>
              <a:rPr lang="zh-CN" altLang="en-US" sz="2400" dirty="0">
                <a:solidFill>
                  <a:srgbClr val="0000FF"/>
                </a:solidFill>
                <a:latin typeface="Times New Roman" panose="02020603050405020304" pitchFamily="18" charset="0"/>
              </a:rPr>
              <a:t>。</a:t>
            </a:r>
            <a:r>
              <a:rPr lang="zh-CN" altLang="en-US" sz="2400" dirty="0">
                <a:latin typeface="Times New Roman" panose="02020603050405020304" pitchFamily="18" charset="0"/>
              </a:rPr>
              <a:t>因图中不存在连接不同子树中顶点的边，因此，若删去根顶点，生成树变成生成森林。</a:t>
            </a:r>
            <a:endParaRPr lang="zh-CN" altLang="en-US" sz="2400" dirty="0">
              <a:latin typeface="Times New Roman" panose="02020603050405020304" pitchFamily="18" charset="0"/>
            </a:endParaRPr>
          </a:p>
          <a:p>
            <a:pPr marL="342900" indent="-342900" algn="just">
              <a:lnSpc>
                <a:spcPct val="120000"/>
              </a:lnSpc>
              <a:spcBef>
                <a:spcPct val="20000"/>
              </a:spcBef>
              <a:buClr>
                <a:srgbClr val="FF3300"/>
              </a:buClr>
              <a:buFont typeface="Wingdings" panose="05000000000000000000" pitchFamily="2" charset="2"/>
              <a:buChar char="u"/>
            </a:pPr>
            <a:r>
              <a:rPr lang="zh-CN" altLang="en-US" sz="2400" dirty="0">
                <a:latin typeface="Times New Roman" panose="02020603050405020304" pitchFamily="18" charset="0"/>
              </a:rPr>
              <a:t>若生成树中</a:t>
            </a:r>
            <a:r>
              <a:rPr lang="zh-CN" altLang="en-US" sz="2400" u="sng" dirty="0">
                <a:solidFill>
                  <a:srgbClr val="0000FF"/>
                </a:solidFill>
                <a:latin typeface="Times New Roman" panose="02020603050405020304" pitchFamily="18" charset="0"/>
              </a:rPr>
              <a:t>非叶</a:t>
            </a:r>
            <a:r>
              <a:rPr lang="zh-CN" altLang="en-US" sz="2400" dirty="0">
                <a:latin typeface="Times New Roman" panose="02020603050405020304" pitchFamily="18" charset="0"/>
              </a:rPr>
              <a:t>顶点</a:t>
            </a:r>
            <a:r>
              <a:rPr lang="en-US" altLang="zh-CN" sz="2400" dirty="0">
                <a:latin typeface="Times New Roman" panose="02020603050405020304" pitchFamily="18" charset="0"/>
              </a:rPr>
              <a:t>v</a:t>
            </a:r>
            <a:r>
              <a:rPr lang="zh-CN" altLang="en-US" sz="2400" dirty="0">
                <a:latin typeface="Times New Roman" panose="02020603050405020304" pitchFamily="18" charset="0"/>
              </a:rPr>
              <a:t>，其某株子树的根和子树中的其它结点均没有指向</a:t>
            </a:r>
            <a:r>
              <a:rPr lang="en-US" altLang="zh-CN" sz="2400" dirty="0">
                <a:latin typeface="Times New Roman" panose="02020603050405020304" pitchFamily="18" charset="0"/>
              </a:rPr>
              <a:t>v </a:t>
            </a:r>
            <a:r>
              <a:rPr lang="zh-CN" altLang="en-US" sz="2400" dirty="0">
                <a:latin typeface="Times New Roman" panose="02020603050405020304" pitchFamily="18" charset="0"/>
              </a:rPr>
              <a:t>的祖先的回退边，则</a:t>
            </a:r>
            <a:r>
              <a:rPr lang="en-US" altLang="zh-CN" sz="2400" dirty="0">
                <a:latin typeface="Times New Roman" panose="02020603050405020304" pitchFamily="18" charset="0"/>
              </a:rPr>
              <a:t>v</a:t>
            </a:r>
            <a:r>
              <a:rPr lang="zh-CN" altLang="en-US" sz="2400" dirty="0">
                <a:latin typeface="Times New Roman" panose="02020603050405020304" pitchFamily="18" charset="0"/>
              </a:rPr>
              <a:t>是关节点</a:t>
            </a:r>
            <a:r>
              <a:rPr lang="zh-CN" altLang="en-US" sz="2400" u="sng" dirty="0">
                <a:solidFill>
                  <a:srgbClr val="0000FF"/>
                </a:solidFill>
                <a:latin typeface="Times New Roman" panose="02020603050405020304" pitchFamily="18" charset="0"/>
              </a:rPr>
              <a:t>（第二类关节点）</a:t>
            </a:r>
            <a:r>
              <a:rPr lang="zh-CN" altLang="en-US" sz="2400" dirty="0">
                <a:latin typeface="Times New Roman" panose="02020603050405020304" pitchFamily="18" charset="0"/>
              </a:rPr>
              <a:t>。 因为删去</a:t>
            </a:r>
            <a:r>
              <a:rPr lang="en-US" altLang="zh-CN" sz="2400" dirty="0">
                <a:latin typeface="Times New Roman" panose="02020603050405020304" pitchFamily="18" charset="0"/>
              </a:rPr>
              <a:t>v</a:t>
            </a:r>
            <a:r>
              <a:rPr lang="zh-CN" altLang="en-US" sz="2400" dirty="0">
                <a:latin typeface="Times New Roman" panose="02020603050405020304" pitchFamily="18" charset="0"/>
              </a:rPr>
              <a:t>，则其子树和图的其它部分被分割开来。</a:t>
            </a:r>
            <a:endParaRPr lang="zh-CN" altLang="en-US" sz="2400" dirty="0">
              <a:latin typeface="Times New Roman" panose="02020603050405020304" pitchFamily="18" charset="0"/>
            </a:endParaRPr>
          </a:p>
        </p:txBody>
      </p:sp>
      <p:grpSp>
        <p:nvGrpSpPr>
          <p:cNvPr id="86020" name="Group 22"/>
          <p:cNvGrpSpPr/>
          <p:nvPr/>
        </p:nvGrpSpPr>
        <p:grpSpPr>
          <a:xfrm>
            <a:off x="5778500" y="4221163"/>
            <a:ext cx="1587500" cy="2357437"/>
            <a:chOff x="3640" y="2651"/>
            <a:chExt cx="1000" cy="1485"/>
          </a:xfrm>
        </p:grpSpPr>
        <p:sp>
          <p:nvSpPr>
            <p:cNvPr id="86040" name="Text Box 23"/>
            <p:cNvSpPr txBox="1"/>
            <p:nvPr/>
          </p:nvSpPr>
          <p:spPr>
            <a:xfrm>
              <a:off x="3884" y="2651"/>
              <a:ext cx="136" cy="181"/>
            </a:xfrm>
            <a:prstGeom prst="rect">
              <a:avLst/>
            </a:prstGeom>
            <a:noFill/>
            <a:ln w="9525">
              <a:noFill/>
            </a:ln>
          </p:spPr>
          <p:txBody>
            <a:bodyPr wrap="none"/>
            <a:p>
              <a:r>
                <a:rPr lang="en-US" altLang="zh-CN" sz="2000" dirty="0">
                  <a:latin typeface="Times New Roman" panose="02020603050405020304" pitchFamily="18" charset="0"/>
                </a:rPr>
                <a:t>1</a:t>
              </a:r>
              <a:endParaRPr lang="en-US" altLang="zh-CN" sz="2000" dirty="0">
                <a:latin typeface="Times New Roman" panose="02020603050405020304" pitchFamily="18" charset="0"/>
              </a:endParaRPr>
            </a:p>
          </p:txBody>
        </p:sp>
        <p:sp>
          <p:nvSpPr>
            <p:cNvPr id="86041" name="Oval 24"/>
            <p:cNvSpPr/>
            <p:nvPr/>
          </p:nvSpPr>
          <p:spPr>
            <a:xfrm>
              <a:off x="4057" y="2696"/>
              <a:ext cx="227" cy="227"/>
            </a:xfrm>
            <a:prstGeom prst="ellipse">
              <a:avLst/>
            </a:prstGeom>
            <a:solidFill>
              <a:schemeClr val="hlink"/>
            </a:solidFill>
            <a:ln w="9525" cap="flat" cmpd="sng">
              <a:solidFill>
                <a:schemeClr val="tx1"/>
              </a:solidFill>
              <a:prstDash val="solid"/>
              <a:headEnd type="none" w="med" len="med"/>
              <a:tailEnd type="none" w="med" len="med"/>
            </a:ln>
          </p:spPr>
          <p:txBody>
            <a:bodyPr lIns="0" tIns="0" rIns="0" bIns="0" anchor="ctr" anchorCtr="0"/>
            <a:p>
              <a:pPr algn="ctr" eaLnBrk="1" hangingPunct="1"/>
              <a:r>
                <a:rPr lang="en-US" altLang="zh-CN" sz="2000" dirty="0">
                  <a:latin typeface="Times New Roman" panose="02020603050405020304" pitchFamily="18" charset="0"/>
                </a:rPr>
                <a:t>a</a:t>
              </a:r>
              <a:endParaRPr lang="en-US" altLang="zh-CN" sz="2000" dirty="0">
                <a:latin typeface="Times New Roman" panose="02020603050405020304" pitchFamily="18" charset="0"/>
              </a:endParaRPr>
            </a:p>
          </p:txBody>
        </p:sp>
        <p:sp>
          <p:nvSpPr>
            <p:cNvPr id="86042" name="Oval 25"/>
            <p:cNvSpPr/>
            <p:nvPr/>
          </p:nvSpPr>
          <p:spPr>
            <a:xfrm>
              <a:off x="3769" y="3020"/>
              <a:ext cx="227" cy="227"/>
            </a:xfrm>
            <a:prstGeom prst="ellipse">
              <a:avLst/>
            </a:prstGeom>
            <a:noFill/>
            <a:ln w="9525" cap="flat" cmpd="sng">
              <a:solidFill>
                <a:schemeClr val="tx1"/>
              </a:solidFill>
              <a:prstDash val="solid"/>
              <a:headEnd type="none" w="med" len="med"/>
              <a:tailEnd type="none" w="med" len="med"/>
            </a:ln>
          </p:spPr>
          <p:txBody>
            <a:bodyPr lIns="0" tIns="0" rIns="0" bIns="0" anchor="ctr" anchorCtr="0"/>
            <a:p>
              <a:pPr algn="ctr" eaLnBrk="1" hangingPunct="1"/>
              <a:r>
                <a:rPr lang="en-US" altLang="zh-CN" sz="2000" dirty="0">
                  <a:latin typeface="Times New Roman" panose="02020603050405020304" pitchFamily="18" charset="0"/>
                </a:rPr>
                <a:t>b</a:t>
              </a:r>
              <a:endParaRPr lang="en-US" altLang="zh-CN" sz="2000" dirty="0">
                <a:latin typeface="Times New Roman" panose="02020603050405020304" pitchFamily="18" charset="0"/>
              </a:endParaRPr>
            </a:p>
          </p:txBody>
        </p:sp>
        <p:sp>
          <p:nvSpPr>
            <p:cNvPr id="86043" name="Oval 26"/>
            <p:cNvSpPr/>
            <p:nvPr/>
          </p:nvSpPr>
          <p:spPr>
            <a:xfrm>
              <a:off x="3769" y="3404"/>
              <a:ext cx="227" cy="227"/>
            </a:xfrm>
            <a:prstGeom prst="ellipse">
              <a:avLst/>
            </a:prstGeom>
            <a:noFill/>
            <a:ln w="9525" cap="flat" cmpd="sng">
              <a:solidFill>
                <a:schemeClr val="tx1"/>
              </a:solidFill>
              <a:prstDash val="solid"/>
              <a:headEnd type="none" w="med" len="med"/>
              <a:tailEnd type="none" w="med" len="med"/>
            </a:ln>
          </p:spPr>
          <p:txBody>
            <a:bodyPr lIns="0" tIns="0" rIns="0" bIns="0" anchor="ctr" anchorCtr="0"/>
            <a:p>
              <a:pPr algn="ctr" eaLnBrk="1" hangingPunct="1"/>
              <a:r>
                <a:rPr lang="en-US" altLang="zh-CN" sz="2000" dirty="0">
                  <a:latin typeface="Times New Roman" panose="02020603050405020304" pitchFamily="18" charset="0"/>
                </a:rPr>
                <a:t>d</a:t>
              </a:r>
              <a:endParaRPr lang="en-US" altLang="zh-CN" sz="2000" dirty="0">
                <a:latin typeface="Times New Roman" panose="02020603050405020304" pitchFamily="18" charset="0"/>
              </a:endParaRPr>
            </a:p>
          </p:txBody>
        </p:sp>
        <p:sp>
          <p:nvSpPr>
            <p:cNvPr id="86044" name="Oval 27"/>
            <p:cNvSpPr/>
            <p:nvPr/>
          </p:nvSpPr>
          <p:spPr>
            <a:xfrm>
              <a:off x="3769" y="3752"/>
              <a:ext cx="227" cy="227"/>
            </a:xfrm>
            <a:prstGeom prst="ellipse">
              <a:avLst/>
            </a:prstGeom>
            <a:noFill/>
            <a:ln w="9525" cap="flat" cmpd="sng">
              <a:solidFill>
                <a:schemeClr val="tx1"/>
              </a:solidFill>
              <a:prstDash val="solid"/>
              <a:headEnd type="none" w="med" len="med"/>
              <a:tailEnd type="none" w="med" len="med"/>
            </a:ln>
          </p:spPr>
          <p:txBody>
            <a:bodyPr lIns="0" tIns="0" rIns="0" bIns="0" anchor="ctr" anchorCtr="0"/>
            <a:p>
              <a:pPr algn="ctr" eaLnBrk="1" hangingPunct="1"/>
              <a:r>
                <a:rPr lang="en-US" altLang="zh-CN" sz="2000" dirty="0">
                  <a:latin typeface="Times New Roman" panose="02020603050405020304" pitchFamily="18" charset="0"/>
                </a:rPr>
                <a:t>e</a:t>
              </a:r>
              <a:endParaRPr lang="en-US" altLang="zh-CN" sz="2000" dirty="0">
                <a:latin typeface="Times New Roman" panose="02020603050405020304" pitchFamily="18" charset="0"/>
              </a:endParaRPr>
            </a:p>
          </p:txBody>
        </p:sp>
        <p:sp>
          <p:nvSpPr>
            <p:cNvPr id="86045" name="Oval 28"/>
            <p:cNvSpPr/>
            <p:nvPr/>
          </p:nvSpPr>
          <p:spPr>
            <a:xfrm>
              <a:off x="4297" y="3024"/>
              <a:ext cx="227" cy="227"/>
            </a:xfrm>
            <a:prstGeom prst="ellipse">
              <a:avLst/>
            </a:prstGeom>
            <a:solidFill>
              <a:schemeClr val="hlink"/>
            </a:solidFill>
            <a:ln w="9525" cap="flat" cmpd="sng">
              <a:solidFill>
                <a:schemeClr val="tx1"/>
              </a:solidFill>
              <a:prstDash val="solid"/>
              <a:headEnd type="none" w="med" len="med"/>
              <a:tailEnd type="none" w="med" len="med"/>
            </a:ln>
          </p:spPr>
          <p:txBody>
            <a:bodyPr lIns="0" tIns="0" rIns="0" bIns="0" anchor="ctr" anchorCtr="0"/>
            <a:p>
              <a:pPr algn="ctr" eaLnBrk="1" hangingPunct="1"/>
              <a:r>
                <a:rPr lang="en-US" altLang="zh-CN" sz="2000" dirty="0">
                  <a:latin typeface="Times New Roman" panose="02020603050405020304" pitchFamily="18" charset="0"/>
                </a:rPr>
                <a:t>c</a:t>
              </a:r>
              <a:endParaRPr lang="en-US" altLang="zh-CN" sz="2000" dirty="0">
                <a:latin typeface="Times New Roman" panose="02020603050405020304" pitchFamily="18" charset="0"/>
              </a:endParaRPr>
            </a:p>
          </p:txBody>
        </p:sp>
        <p:sp>
          <p:nvSpPr>
            <p:cNvPr id="86046" name="Oval 29"/>
            <p:cNvSpPr/>
            <p:nvPr/>
          </p:nvSpPr>
          <p:spPr>
            <a:xfrm>
              <a:off x="4297" y="3381"/>
              <a:ext cx="227" cy="227"/>
            </a:xfrm>
            <a:prstGeom prst="ellipse">
              <a:avLst/>
            </a:prstGeom>
            <a:noFill/>
            <a:ln w="9525" cap="flat" cmpd="sng">
              <a:solidFill>
                <a:schemeClr val="tx1"/>
              </a:solidFill>
              <a:prstDash val="solid"/>
              <a:headEnd type="none" w="med" len="med"/>
              <a:tailEnd type="none" w="med" len="med"/>
            </a:ln>
          </p:spPr>
          <p:txBody>
            <a:bodyPr lIns="0" tIns="0" rIns="0" bIns="0" anchor="ctr" anchorCtr="0"/>
            <a:p>
              <a:pPr algn="ctr" eaLnBrk="1" hangingPunct="1"/>
              <a:r>
                <a:rPr lang="en-US" altLang="zh-CN" sz="2000" dirty="0">
                  <a:latin typeface="Times New Roman" panose="02020603050405020304" pitchFamily="18" charset="0"/>
                </a:rPr>
                <a:t>f</a:t>
              </a:r>
              <a:endParaRPr lang="en-US" altLang="zh-CN" sz="2000" dirty="0">
                <a:latin typeface="Times New Roman" panose="02020603050405020304" pitchFamily="18" charset="0"/>
              </a:endParaRPr>
            </a:p>
          </p:txBody>
        </p:sp>
        <p:sp>
          <p:nvSpPr>
            <p:cNvPr id="86047" name="Oval 30"/>
            <p:cNvSpPr/>
            <p:nvPr/>
          </p:nvSpPr>
          <p:spPr>
            <a:xfrm>
              <a:off x="4304" y="3748"/>
              <a:ext cx="220" cy="238"/>
            </a:xfrm>
            <a:prstGeom prst="ellipse">
              <a:avLst/>
            </a:prstGeom>
            <a:noFill/>
            <a:ln w="9525" cap="flat" cmpd="sng">
              <a:solidFill>
                <a:schemeClr val="tx1"/>
              </a:solidFill>
              <a:prstDash val="solid"/>
              <a:headEnd type="none" w="med" len="med"/>
              <a:tailEnd type="none" w="med" len="med"/>
            </a:ln>
          </p:spPr>
          <p:txBody>
            <a:bodyPr lIns="0" tIns="0" rIns="0" bIns="0" anchor="ctr" anchorCtr="0"/>
            <a:p>
              <a:pPr algn="ctr" eaLnBrk="1" hangingPunct="1"/>
              <a:r>
                <a:rPr lang="en-US" altLang="zh-CN" sz="2000" dirty="0">
                  <a:latin typeface="Times New Roman" panose="02020603050405020304" pitchFamily="18" charset="0"/>
                </a:rPr>
                <a:t>g</a:t>
              </a:r>
              <a:endParaRPr lang="en-US" altLang="zh-CN" sz="2000" dirty="0">
                <a:latin typeface="Times New Roman" panose="02020603050405020304" pitchFamily="18" charset="0"/>
              </a:endParaRPr>
            </a:p>
          </p:txBody>
        </p:sp>
        <p:sp>
          <p:nvSpPr>
            <p:cNvPr id="86048" name="Line 31"/>
            <p:cNvSpPr/>
            <p:nvPr/>
          </p:nvSpPr>
          <p:spPr>
            <a:xfrm flipH="1">
              <a:off x="3864" y="2888"/>
              <a:ext cx="240" cy="144"/>
            </a:xfrm>
            <a:prstGeom prst="line">
              <a:avLst/>
            </a:prstGeom>
            <a:ln w="9525" cap="flat" cmpd="sng">
              <a:solidFill>
                <a:schemeClr val="tx1"/>
              </a:solidFill>
              <a:prstDash val="solid"/>
              <a:headEnd type="none" w="med" len="med"/>
              <a:tailEnd type="triangle" w="med" len="med"/>
            </a:ln>
          </p:spPr>
        </p:sp>
        <p:sp>
          <p:nvSpPr>
            <p:cNvPr id="86049" name="Line 32"/>
            <p:cNvSpPr/>
            <p:nvPr/>
          </p:nvSpPr>
          <p:spPr>
            <a:xfrm>
              <a:off x="3864" y="3224"/>
              <a:ext cx="0" cy="192"/>
            </a:xfrm>
            <a:prstGeom prst="line">
              <a:avLst/>
            </a:prstGeom>
            <a:ln w="9525" cap="flat" cmpd="sng">
              <a:solidFill>
                <a:schemeClr val="tx1"/>
              </a:solidFill>
              <a:prstDash val="solid"/>
              <a:headEnd type="none" w="med" len="med"/>
              <a:tailEnd type="triangle" w="med" len="med"/>
            </a:ln>
          </p:spPr>
        </p:sp>
        <p:sp>
          <p:nvSpPr>
            <p:cNvPr id="86050" name="Line 33"/>
            <p:cNvSpPr/>
            <p:nvPr/>
          </p:nvSpPr>
          <p:spPr>
            <a:xfrm>
              <a:off x="3864" y="3608"/>
              <a:ext cx="0" cy="144"/>
            </a:xfrm>
            <a:prstGeom prst="line">
              <a:avLst/>
            </a:prstGeom>
            <a:ln w="9525" cap="flat" cmpd="sng">
              <a:solidFill>
                <a:schemeClr val="tx1"/>
              </a:solidFill>
              <a:prstDash val="solid"/>
              <a:headEnd type="none" w="med" len="med"/>
              <a:tailEnd type="triangle" w="med" len="med"/>
            </a:ln>
          </p:spPr>
        </p:sp>
        <p:sp>
          <p:nvSpPr>
            <p:cNvPr id="86051" name="Line 34"/>
            <p:cNvSpPr/>
            <p:nvPr/>
          </p:nvSpPr>
          <p:spPr>
            <a:xfrm>
              <a:off x="4248" y="2888"/>
              <a:ext cx="192" cy="144"/>
            </a:xfrm>
            <a:prstGeom prst="line">
              <a:avLst/>
            </a:prstGeom>
            <a:ln w="9525" cap="flat" cmpd="sng">
              <a:solidFill>
                <a:schemeClr val="tx1"/>
              </a:solidFill>
              <a:prstDash val="solid"/>
              <a:headEnd type="none" w="med" len="med"/>
              <a:tailEnd type="triangle" w="med" len="med"/>
            </a:ln>
          </p:spPr>
        </p:sp>
        <p:sp>
          <p:nvSpPr>
            <p:cNvPr id="86052" name="Line 35"/>
            <p:cNvSpPr/>
            <p:nvPr/>
          </p:nvSpPr>
          <p:spPr>
            <a:xfrm flipH="1">
              <a:off x="4416" y="3248"/>
              <a:ext cx="8" cy="144"/>
            </a:xfrm>
            <a:prstGeom prst="line">
              <a:avLst/>
            </a:prstGeom>
            <a:ln w="9525" cap="flat" cmpd="sng">
              <a:solidFill>
                <a:schemeClr val="tx1"/>
              </a:solidFill>
              <a:prstDash val="solid"/>
              <a:headEnd type="none" w="med" len="med"/>
              <a:tailEnd type="triangle" w="med" len="med"/>
            </a:ln>
          </p:spPr>
        </p:sp>
        <p:sp>
          <p:nvSpPr>
            <p:cNvPr id="86053" name="Line 36"/>
            <p:cNvSpPr/>
            <p:nvPr/>
          </p:nvSpPr>
          <p:spPr>
            <a:xfrm>
              <a:off x="4392" y="3608"/>
              <a:ext cx="0" cy="144"/>
            </a:xfrm>
            <a:prstGeom prst="line">
              <a:avLst/>
            </a:prstGeom>
            <a:ln w="9525" cap="flat" cmpd="sng">
              <a:solidFill>
                <a:schemeClr val="tx1"/>
              </a:solidFill>
              <a:prstDash val="solid"/>
              <a:headEnd type="none" w="med" len="med"/>
              <a:tailEnd type="triangle" w="med" len="med"/>
            </a:ln>
          </p:spPr>
        </p:sp>
        <p:sp>
          <p:nvSpPr>
            <p:cNvPr id="86054" name="Freeform 37"/>
            <p:cNvSpPr/>
            <p:nvPr/>
          </p:nvSpPr>
          <p:spPr>
            <a:xfrm>
              <a:off x="3648" y="2792"/>
              <a:ext cx="432" cy="888"/>
            </a:xfrm>
            <a:custGeom>
              <a:avLst/>
              <a:gdLst/>
              <a:ahLst/>
              <a:cxnLst>
                <a:cxn ang="0">
                  <a:pos x="9" y="816"/>
                </a:cxn>
                <a:cxn ang="0">
                  <a:pos x="9" y="864"/>
                </a:cxn>
                <a:cxn ang="0">
                  <a:pos x="9" y="768"/>
                </a:cxn>
                <a:cxn ang="0">
                  <a:pos x="9" y="144"/>
                </a:cxn>
                <a:cxn ang="0">
                  <a:pos x="9" y="0"/>
                </a:cxn>
              </a:cxnLst>
              <a:pathLst>
                <a:path w="456" h="888">
                  <a:moveTo>
                    <a:pt x="216" y="816"/>
                  </a:moveTo>
                  <a:cubicBezTo>
                    <a:pt x="184" y="844"/>
                    <a:pt x="152" y="872"/>
                    <a:pt x="120" y="864"/>
                  </a:cubicBezTo>
                  <a:cubicBezTo>
                    <a:pt x="88" y="856"/>
                    <a:pt x="32" y="888"/>
                    <a:pt x="24" y="768"/>
                  </a:cubicBezTo>
                  <a:cubicBezTo>
                    <a:pt x="16" y="648"/>
                    <a:pt x="0" y="272"/>
                    <a:pt x="72" y="144"/>
                  </a:cubicBezTo>
                  <a:cubicBezTo>
                    <a:pt x="144" y="16"/>
                    <a:pt x="300" y="8"/>
                    <a:pt x="456" y="0"/>
                  </a:cubicBezTo>
                </a:path>
              </a:pathLst>
            </a:custGeom>
            <a:noFill/>
            <a:ln w="28575" cap="flat" cmpd="sng">
              <a:solidFill>
                <a:schemeClr val="tx1">
                  <a:alpha val="100000"/>
                </a:schemeClr>
              </a:solidFill>
              <a:prstDash val="dash"/>
              <a:round/>
              <a:headEnd type="none" w="med" len="med"/>
              <a:tailEnd type="triangle" w="med" len="med"/>
            </a:ln>
          </p:spPr>
          <p:txBody>
            <a:bodyPr/>
            <a:p>
              <a:endParaRPr lang="zh-CN" altLang="en-US"/>
            </a:p>
          </p:txBody>
        </p:sp>
        <p:sp>
          <p:nvSpPr>
            <p:cNvPr id="86055" name="Freeform 38"/>
            <p:cNvSpPr/>
            <p:nvPr/>
          </p:nvSpPr>
          <p:spPr>
            <a:xfrm>
              <a:off x="3880" y="2888"/>
              <a:ext cx="296" cy="1248"/>
            </a:xfrm>
            <a:custGeom>
              <a:avLst/>
              <a:gdLst/>
              <a:ahLst/>
              <a:cxnLst>
                <a:cxn ang="0">
                  <a:pos x="0" y="24345"/>
                </a:cxn>
                <a:cxn ang="0">
                  <a:pos x="859" y="26570"/>
                </a:cxn>
                <a:cxn ang="0">
                  <a:pos x="2160" y="23245"/>
                </a:cxn>
                <a:cxn ang="0">
                  <a:pos x="2570" y="0"/>
                </a:cxn>
              </a:cxnLst>
              <a:pathLst>
                <a:path w="288" h="1200">
                  <a:moveTo>
                    <a:pt x="0" y="1056"/>
                  </a:moveTo>
                  <a:cubicBezTo>
                    <a:pt x="28" y="1108"/>
                    <a:pt x="56" y="1160"/>
                    <a:pt x="96" y="1152"/>
                  </a:cubicBezTo>
                  <a:cubicBezTo>
                    <a:pt x="136" y="1144"/>
                    <a:pt x="208" y="1200"/>
                    <a:pt x="240" y="1008"/>
                  </a:cubicBezTo>
                  <a:cubicBezTo>
                    <a:pt x="272" y="816"/>
                    <a:pt x="280" y="408"/>
                    <a:pt x="288" y="0"/>
                  </a:cubicBezTo>
                </a:path>
              </a:pathLst>
            </a:custGeom>
            <a:noFill/>
            <a:ln w="28575" cap="flat" cmpd="sng">
              <a:solidFill>
                <a:schemeClr val="tx1">
                  <a:alpha val="100000"/>
                </a:schemeClr>
              </a:solidFill>
              <a:prstDash val="dash"/>
              <a:round/>
              <a:headEnd type="none" w="med" len="med"/>
              <a:tailEnd type="triangle" w="med" len="med"/>
            </a:ln>
          </p:spPr>
          <p:txBody>
            <a:bodyPr/>
            <a:p>
              <a:endParaRPr lang="zh-CN" altLang="en-US"/>
            </a:p>
          </p:txBody>
        </p:sp>
        <p:sp>
          <p:nvSpPr>
            <p:cNvPr id="86056" name="Freeform 39"/>
            <p:cNvSpPr/>
            <p:nvPr/>
          </p:nvSpPr>
          <p:spPr>
            <a:xfrm>
              <a:off x="4400" y="3224"/>
              <a:ext cx="240" cy="912"/>
            </a:xfrm>
            <a:custGeom>
              <a:avLst/>
              <a:gdLst/>
              <a:ahLst/>
              <a:cxnLst>
                <a:cxn ang="0">
                  <a:pos x="0" y="383"/>
                </a:cxn>
                <a:cxn ang="0">
                  <a:pos x="312097202" y="405"/>
                </a:cxn>
                <a:cxn ang="0">
                  <a:pos x="412940064" y="64"/>
                </a:cxn>
                <a:cxn ang="0">
                  <a:pos x="207580572" y="0"/>
                </a:cxn>
              </a:cxnLst>
              <a:pathLst>
                <a:path w="200" h="920">
                  <a:moveTo>
                    <a:pt x="0" y="768"/>
                  </a:moveTo>
                  <a:cubicBezTo>
                    <a:pt x="56" y="844"/>
                    <a:pt x="112" y="920"/>
                    <a:pt x="144" y="816"/>
                  </a:cubicBezTo>
                  <a:cubicBezTo>
                    <a:pt x="176" y="712"/>
                    <a:pt x="200" y="280"/>
                    <a:pt x="192" y="144"/>
                  </a:cubicBezTo>
                  <a:cubicBezTo>
                    <a:pt x="184" y="8"/>
                    <a:pt x="140" y="4"/>
                    <a:pt x="96" y="0"/>
                  </a:cubicBezTo>
                </a:path>
              </a:pathLst>
            </a:custGeom>
            <a:noFill/>
            <a:ln w="28575" cap="flat" cmpd="sng">
              <a:solidFill>
                <a:schemeClr val="tx1">
                  <a:alpha val="100000"/>
                </a:schemeClr>
              </a:solidFill>
              <a:prstDash val="dash"/>
              <a:round/>
              <a:headEnd type="none" w="med" len="med"/>
              <a:tailEnd type="triangle" w="med" len="med"/>
            </a:ln>
          </p:spPr>
          <p:txBody>
            <a:bodyPr/>
            <a:p>
              <a:endParaRPr lang="zh-CN" altLang="en-US"/>
            </a:p>
          </p:txBody>
        </p:sp>
        <p:sp>
          <p:nvSpPr>
            <p:cNvPr id="86057" name="Text Box 40"/>
            <p:cNvSpPr txBox="1"/>
            <p:nvPr/>
          </p:nvSpPr>
          <p:spPr>
            <a:xfrm>
              <a:off x="3728" y="2840"/>
              <a:ext cx="136" cy="181"/>
            </a:xfrm>
            <a:prstGeom prst="rect">
              <a:avLst/>
            </a:prstGeom>
            <a:noFill/>
            <a:ln w="9525">
              <a:noFill/>
            </a:ln>
          </p:spPr>
          <p:txBody>
            <a:bodyPr wrap="none"/>
            <a:p>
              <a:r>
                <a:rPr lang="en-US" altLang="zh-CN" sz="2000" dirty="0">
                  <a:latin typeface="Times New Roman" panose="02020603050405020304" pitchFamily="18" charset="0"/>
                </a:rPr>
                <a:t>2</a:t>
              </a:r>
              <a:endParaRPr lang="en-US" altLang="zh-CN" sz="2000" dirty="0">
                <a:latin typeface="Times New Roman" panose="02020603050405020304" pitchFamily="18" charset="0"/>
              </a:endParaRPr>
            </a:p>
          </p:txBody>
        </p:sp>
        <p:sp>
          <p:nvSpPr>
            <p:cNvPr id="86058" name="Text Box 41"/>
            <p:cNvSpPr txBox="1"/>
            <p:nvPr/>
          </p:nvSpPr>
          <p:spPr>
            <a:xfrm>
              <a:off x="3688" y="3235"/>
              <a:ext cx="136" cy="181"/>
            </a:xfrm>
            <a:prstGeom prst="rect">
              <a:avLst/>
            </a:prstGeom>
            <a:noFill/>
            <a:ln w="9525">
              <a:noFill/>
            </a:ln>
          </p:spPr>
          <p:txBody>
            <a:bodyPr wrap="none"/>
            <a:p>
              <a:r>
                <a:rPr lang="en-US" altLang="zh-CN" sz="2000" dirty="0">
                  <a:latin typeface="Times New Roman" panose="02020603050405020304" pitchFamily="18" charset="0"/>
                </a:rPr>
                <a:t>3</a:t>
              </a:r>
              <a:endParaRPr lang="en-US" altLang="zh-CN" sz="2000" dirty="0">
                <a:latin typeface="Times New Roman" panose="02020603050405020304" pitchFamily="18" charset="0"/>
              </a:endParaRPr>
            </a:p>
          </p:txBody>
        </p:sp>
        <p:sp>
          <p:nvSpPr>
            <p:cNvPr id="86059" name="Text Box 42"/>
            <p:cNvSpPr txBox="1"/>
            <p:nvPr/>
          </p:nvSpPr>
          <p:spPr>
            <a:xfrm>
              <a:off x="3640" y="3608"/>
              <a:ext cx="136" cy="181"/>
            </a:xfrm>
            <a:prstGeom prst="rect">
              <a:avLst/>
            </a:prstGeom>
            <a:noFill/>
            <a:ln w="9525">
              <a:noFill/>
            </a:ln>
          </p:spPr>
          <p:txBody>
            <a:bodyPr wrap="none"/>
            <a:p>
              <a:r>
                <a:rPr lang="en-US" altLang="zh-CN" sz="2000" dirty="0">
                  <a:latin typeface="Times New Roman" panose="02020603050405020304" pitchFamily="18" charset="0"/>
                </a:rPr>
                <a:t>4</a:t>
              </a:r>
              <a:endParaRPr lang="en-US" altLang="zh-CN" sz="2000" dirty="0">
                <a:latin typeface="Times New Roman" panose="02020603050405020304" pitchFamily="18" charset="0"/>
              </a:endParaRPr>
            </a:p>
          </p:txBody>
        </p:sp>
        <p:sp>
          <p:nvSpPr>
            <p:cNvPr id="86060" name="Text Box 43"/>
            <p:cNvSpPr txBox="1"/>
            <p:nvPr/>
          </p:nvSpPr>
          <p:spPr>
            <a:xfrm>
              <a:off x="4312" y="2803"/>
              <a:ext cx="136" cy="181"/>
            </a:xfrm>
            <a:prstGeom prst="rect">
              <a:avLst/>
            </a:prstGeom>
            <a:noFill/>
            <a:ln w="9525">
              <a:noFill/>
            </a:ln>
          </p:spPr>
          <p:txBody>
            <a:bodyPr wrap="none"/>
            <a:p>
              <a:r>
                <a:rPr lang="en-US" altLang="zh-CN" sz="2000" dirty="0">
                  <a:latin typeface="Times New Roman" panose="02020603050405020304" pitchFamily="18" charset="0"/>
                </a:rPr>
                <a:t>5</a:t>
              </a:r>
              <a:endParaRPr lang="en-US" altLang="zh-CN" sz="2000" dirty="0">
                <a:latin typeface="Times New Roman" panose="02020603050405020304" pitchFamily="18" charset="0"/>
              </a:endParaRPr>
            </a:p>
          </p:txBody>
        </p:sp>
        <p:sp>
          <p:nvSpPr>
            <p:cNvPr id="86061" name="Text Box 44"/>
            <p:cNvSpPr txBox="1"/>
            <p:nvPr/>
          </p:nvSpPr>
          <p:spPr>
            <a:xfrm>
              <a:off x="4456" y="3224"/>
              <a:ext cx="136" cy="181"/>
            </a:xfrm>
            <a:prstGeom prst="rect">
              <a:avLst/>
            </a:prstGeom>
            <a:noFill/>
            <a:ln w="9525">
              <a:noFill/>
            </a:ln>
          </p:spPr>
          <p:txBody>
            <a:bodyPr wrap="none"/>
            <a:p>
              <a:r>
                <a:rPr lang="en-US" altLang="zh-CN" sz="2000" dirty="0">
                  <a:latin typeface="Times New Roman" panose="02020603050405020304" pitchFamily="18" charset="0"/>
                </a:rPr>
                <a:t>6</a:t>
              </a:r>
              <a:endParaRPr lang="en-US" altLang="zh-CN" sz="2000" dirty="0">
                <a:latin typeface="Times New Roman" panose="02020603050405020304" pitchFamily="18" charset="0"/>
              </a:endParaRPr>
            </a:p>
          </p:txBody>
        </p:sp>
        <p:sp>
          <p:nvSpPr>
            <p:cNvPr id="86062" name="Text Box 45"/>
            <p:cNvSpPr txBox="1"/>
            <p:nvPr/>
          </p:nvSpPr>
          <p:spPr>
            <a:xfrm>
              <a:off x="4400" y="3571"/>
              <a:ext cx="136" cy="181"/>
            </a:xfrm>
            <a:prstGeom prst="rect">
              <a:avLst/>
            </a:prstGeom>
            <a:noFill/>
            <a:ln w="9525">
              <a:noFill/>
            </a:ln>
          </p:spPr>
          <p:txBody>
            <a:bodyPr wrap="none"/>
            <a:p>
              <a:r>
                <a:rPr lang="en-US" altLang="zh-CN" sz="2000" dirty="0">
                  <a:latin typeface="Times New Roman" panose="02020603050405020304" pitchFamily="18" charset="0"/>
                </a:rPr>
                <a:t>7</a:t>
              </a:r>
              <a:endParaRPr lang="en-US" altLang="zh-CN" sz="2000" dirty="0">
                <a:latin typeface="Times New Roman" panose="02020603050405020304" pitchFamily="18" charset="0"/>
              </a:endParaRPr>
            </a:p>
          </p:txBody>
        </p:sp>
        <p:cxnSp>
          <p:nvCxnSpPr>
            <p:cNvPr id="86063" name="AutoShape 46"/>
            <p:cNvCxnSpPr>
              <a:stCxn id="86044" idx="6"/>
              <a:endCxn id="86042" idx="6"/>
            </p:cNvCxnSpPr>
            <p:nvPr/>
          </p:nvCxnSpPr>
          <p:spPr>
            <a:xfrm flipV="1">
              <a:off x="3996" y="3134"/>
              <a:ext cx="1" cy="732"/>
            </a:xfrm>
            <a:prstGeom prst="curvedConnector3">
              <a:avLst>
                <a:gd name="adj1" fmla="val 6900000"/>
              </a:avLst>
            </a:prstGeom>
            <a:ln w="28575" cap="flat" cmpd="sng">
              <a:solidFill>
                <a:schemeClr val="tx1"/>
              </a:solidFill>
              <a:prstDash val="dashDot"/>
              <a:headEnd type="none" w="med" len="med"/>
              <a:tailEnd type="triangle" w="med" len="med"/>
            </a:ln>
          </p:spPr>
        </p:cxnSp>
      </p:grpSp>
      <p:sp>
        <p:nvSpPr>
          <p:cNvPr id="86021" name="Text Box 47"/>
          <p:cNvSpPr txBox="1"/>
          <p:nvPr/>
        </p:nvSpPr>
        <p:spPr>
          <a:xfrm>
            <a:off x="250825" y="1011238"/>
            <a:ext cx="5995988" cy="493712"/>
          </a:xfrm>
          <a:prstGeom prst="rect">
            <a:avLst/>
          </a:prstGeom>
          <a:noFill/>
          <a:ln w="9525">
            <a:noFill/>
          </a:ln>
        </p:spPr>
        <p:txBody>
          <a:bodyPr>
            <a:spAutoFit/>
          </a:bodyPr>
          <a:p>
            <a:pPr marL="457200" indent="-457200" eaLnBrk="1" hangingPunct="1">
              <a:lnSpc>
                <a:spcPct val="110000"/>
              </a:lnSpc>
            </a:pPr>
            <a:r>
              <a:rPr lang="zh-CN" altLang="en-US" sz="2400" dirty="0">
                <a:latin typeface="Times New Roman" panose="02020603050405020304" pitchFamily="18" charset="0"/>
              </a:rPr>
              <a:t>由先深生成树可得出两类关节点的特性：</a:t>
            </a:r>
            <a:endParaRPr lang="zh-CN" altLang="en-US" sz="2400" dirty="0">
              <a:latin typeface="Times New Roman" panose="02020603050405020304" pitchFamily="18" charset="0"/>
              <a:ea typeface="仿宋_GB2312" panose="02010609030101010101" pitchFamily="49" charset="-122"/>
            </a:endParaRPr>
          </a:p>
        </p:txBody>
      </p:sp>
      <p:grpSp>
        <p:nvGrpSpPr>
          <p:cNvPr id="86022" name="Group 4"/>
          <p:cNvGrpSpPr/>
          <p:nvPr/>
        </p:nvGrpSpPr>
        <p:grpSpPr>
          <a:xfrm>
            <a:off x="1676400" y="4968875"/>
            <a:ext cx="2133600" cy="1447800"/>
            <a:chOff x="1056" y="3072"/>
            <a:chExt cx="1344" cy="912"/>
          </a:xfrm>
        </p:grpSpPr>
        <p:sp>
          <p:nvSpPr>
            <p:cNvPr id="86023" name="Oval 5"/>
            <p:cNvSpPr/>
            <p:nvPr/>
          </p:nvSpPr>
          <p:spPr>
            <a:xfrm>
              <a:off x="2173" y="3696"/>
              <a:ext cx="227" cy="227"/>
            </a:xfrm>
            <a:prstGeom prst="ellipse">
              <a:avLst/>
            </a:prstGeom>
            <a:noFill/>
            <a:ln w="28575" cap="flat" cmpd="sng">
              <a:solidFill>
                <a:schemeClr val="tx1"/>
              </a:solidFill>
              <a:prstDash val="solid"/>
              <a:headEnd type="none" w="med" len="med"/>
              <a:tailEnd type="none" w="med" len="med"/>
            </a:ln>
          </p:spPr>
          <p:txBody>
            <a:bodyPr lIns="0" tIns="0" rIns="0" bIns="0" anchor="ctr" anchorCtr="0"/>
            <a:p>
              <a:pPr algn="ctr" eaLnBrk="1" hangingPunct="1"/>
              <a:r>
                <a:rPr lang="en-US" altLang="zh-CN" sz="2000" dirty="0">
                  <a:latin typeface="Times New Roman" panose="02020603050405020304" pitchFamily="18" charset="0"/>
                </a:rPr>
                <a:t>g</a:t>
              </a:r>
              <a:endParaRPr lang="en-US" altLang="zh-CN" sz="2000" dirty="0">
                <a:latin typeface="Times New Roman" panose="02020603050405020304" pitchFamily="18" charset="0"/>
              </a:endParaRPr>
            </a:p>
          </p:txBody>
        </p:sp>
        <p:sp>
          <p:nvSpPr>
            <p:cNvPr id="86024" name="Line 6"/>
            <p:cNvSpPr/>
            <p:nvPr/>
          </p:nvSpPr>
          <p:spPr>
            <a:xfrm flipH="1">
              <a:off x="1247" y="3264"/>
              <a:ext cx="192" cy="96"/>
            </a:xfrm>
            <a:prstGeom prst="line">
              <a:avLst/>
            </a:prstGeom>
            <a:ln w="28575" cap="flat" cmpd="sng">
              <a:solidFill>
                <a:schemeClr val="tx1"/>
              </a:solidFill>
              <a:prstDash val="solid"/>
              <a:headEnd type="none" w="med" len="med"/>
              <a:tailEnd type="none" w="med" len="med"/>
            </a:ln>
          </p:spPr>
        </p:sp>
        <p:sp>
          <p:nvSpPr>
            <p:cNvPr id="86025" name="Line 7"/>
            <p:cNvSpPr/>
            <p:nvPr/>
          </p:nvSpPr>
          <p:spPr>
            <a:xfrm>
              <a:off x="1631" y="3264"/>
              <a:ext cx="192" cy="96"/>
            </a:xfrm>
            <a:prstGeom prst="line">
              <a:avLst/>
            </a:prstGeom>
            <a:ln w="28575" cap="flat" cmpd="sng">
              <a:solidFill>
                <a:schemeClr val="tx1"/>
              </a:solidFill>
              <a:prstDash val="solid"/>
              <a:headEnd type="none" w="med" len="med"/>
              <a:tailEnd type="none" w="med" len="med"/>
            </a:ln>
          </p:spPr>
        </p:sp>
        <p:sp>
          <p:nvSpPr>
            <p:cNvPr id="86026" name="Line 8"/>
            <p:cNvSpPr/>
            <p:nvPr/>
          </p:nvSpPr>
          <p:spPr>
            <a:xfrm>
              <a:off x="1199" y="3552"/>
              <a:ext cx="0" cy="192"/>
            </a:xfrm>
            <a:prstGeom prst="line">
              <a:avLst/>
            </a:prstGeom>
            <a:ln w="28575" cap="flat" cmpd="sng">
              <a:solidFill>
                <a:schemeClr val="tx1"/>
              </a:solidFill>
              <a:prstDash val="solid"/>
              <a:headEnd type="none" w="med" len="med"/>
              <a:tailEnd type="none" w="med" len="med"/>
            </a:ln>
          </p:spPr>
        </p:sp>
        <p:sp>
          <p:nvSpPr>
            <p:cNvPr id="86027" name="Line 9"/>
            <p:cNvSpPr/>
            <p:nvPr/>
          </p:nvSpPr>
          <p:spPr>
            <a:xfrm flipH="1">
              <a:off x="1535" y="3312"/>
              <a:ext cx="1" cy="432"/>
            </a:xfrm>
            <a:prstGeom prst="line">
              <a:avLst/>
            </a:prstGeom>
            <a:ln w="28575" cap="flat" cmpd="sng">
              <a:solidFill>
                <a:schemeClr val="tx1"/>
              </a:solidFill>
              <a:prstDash val="solid"/>
              <a:headEnd type="none" w="med" len="med"/>
              <a:tailEnd type="none" w="med" len="med"/>
            </a:ln>
          </p:spPr>
        </p:sp>
        <p:sp>
          <p:nvSpPr>
            <p:cNvPr id="86028" name="Line 10"/>
            <p:cNvSpPr/>
            <p:nvPr/>
          </p:nvSpPr>
          <p:spPr>
            <a:xfrm>
              <a:off x="1295" y="3840"/>
              <a:ext cx="145" cy="0"/>
            </a:xfrm>
            <a:prstGeom prst="line">
              <a:avLst/>
            </a:prstGeom>
            <a:ln w="28575" cap="flat" cmpd="sng">
              <a:solidFill>
                <a:schemeClr val="tx1"/>
              </a:solidFill>
              <a:prstDash val="solid"/>
              <a:headEnd type="none" w="med" len="med"/>
              <a:tailEnd type="none" w="med" len="med"/>
            </a:ln>
          </p:spPr>
        </p:sp>
        <p:sp>
          <p:nvSpPr>
            <p:cNvPr id="86029" name="Line 11"/>
            <p:cNvSpPr/>
            <p:nvPr/>
          </p:nvSpPr>
          <p:spPr>
            <a:xfrm>
              <a:off x="1871" y="3552"/>
              <a:ext cx="0" cy="192"/>
            </a:xfrm>
            <a:prstGeom prst="line">
              <a:avLst/>
            </a:prstGeom>
            <a:ln w="28575" cap="flat" cmpd="sng">
              <a:solidFill>
                <a:schemeClr val="tx1"/>
              </a:solidFill>
              <a:prstDash val="solid"/>
              <a:headEnd type="none" w="med" len="med"/>
              <a:tailEnd type="none" w="med" len="med"/>
            </a:ln>
          </p:spPr>
        </p:sp>
        <p:sp>
          <p:nvSpPr>
            <p:cNvPr id="86030" name="Line 12"/>
            <p:cNvSpPr/>
            <p:nvPr/>
          </p:nvSpPr>
          <p:spPr>
            <a:xfrm>
              <a:off x="1967" y="3840"/>
              <a:ext cx="192" cy="0"/>
            </a:xfrm>
            <a:prstGeom prst="line">
              <a:avLst/>
            </a:prstGeom>
            <a:ln w="28575" cap="flat" cmpd="sng">
              <a:solidFill>
                <a:schemeClr val="tx1"/>
              </a:solidFill>
              <a:prstDash val="solid"/>
              <a:headEnd type="none" w="med" len="med"/>
              <a:tailEnd type="none" w="med" len="med"/>
            </a:ln>
          </p:spPr>
        </p:sp>
        <p:sp>
          <p:nvSpPr>
            <p:cNvPr id="86031" name="Line 13"/>
            <p:cNvSpPr/>
            <p:nvPr/>
          </p:nvSpPr>
          <p:spPr>
            <a:xfrm>
              <a:off x="1967" y="3504"/>
              <a:ext cx="240" cy="240"/>
            </a:xfrm>
            <a:prstGeom prst="line">
              <a:avLst/>
            </a:prstGeom>
            <a:ln w="28575" cap="flat" cmpd="sng">
              <a:solidFill>
                <a:schemeClr val="tx1"/>
              </a:solidFill>
              <a:prstDash val="solid"/>
              <a:headEnd type="none" w="med" len="med"/>
              <a:tailEnd type="none" w="med" len="med"/>
            </a:ln>
          </p:spPr>
        </p:sp>
        <p:sp>
          <p:nvSpPr>
            <p:cNvPr id="86032" name="Line 14"/>
            <p:cNvSpPr/>
            <p:nvPr/>
          </p:nvSpPr>
          <p:spPr>
            <a:xfrm flipH="1">
              <a:off x="1248" y="3312"/>
              <a:ext cx="240" cy="480"/>
            </a:xfrm>
            <a:prstGeom prst="line">
              <a:avLst/>
            </a:prstGeom>
            <a:ln w="28575" cap="flat" cmpd="sng">
              <a:solidFill>
                <a:schemeClr val="tx1"/>
              </a:solidFill>
              <a:prstDash val="solid"/>
              <a:headEnd type="none" w="med" len="med"/>
              <a:tailEnd type="none" w="med" len="med"/>
            </a:ln>
          </p:spPr>
        </p:sp>
        <p:sp>
          <p:nvSpPr>
            <p:cNvPr id="86033" name="Oval 15"/>
            <p:cNvSpPr/>
            <p:nvPr/>
          </p:nvSpPr>
          <p:spPr>
            <a:xfrm>
              <a:off x="1776" y="3325"/>
              <a:ext cx="227" cy="227"/>
            </a:xfrm>
            <a:prstGeom prst="ellipse">
              <a:avLst/>
            </a:prstGeom>
            <a:solidFill>
              <a:schemeClr val="hlink"/>
            </a:solidFill>
            <a:ln w="28575" cap="flat" cmpd="sng">
              <a:solidFill>
                <a:schemeClr val="tx1"/>
              </a:solidFill>
              <a:prstDash val="solid"/>
              <a:headEnd type="none" w="med" len="med"/>
              <a:tailEnd type="none" w="med" len="med"/>
            </a:ln>
          </p:spPr>
          <p:txBody>
            <a:bodyPr lIns="0" tIns="0" rIns="0" bIns="0" anchor="ctr" anchorCtr="0"/>
            <a:p>
              <a:pPr algn="ctr" eaLnBrk="1" hangingPunct="1"/>
              <a:r>
                <a:rPr lang="en-US" altLang="zh-CN" sz="2000" dirty="0">
                  <a:latin typeface="Times New Roman" panose="02020603050405020304" pitchFamily="18" charset="0"/>
                </a:rPr>
                <a:t>c</a:t>
              </a:r>
              <a:endParaRPr lang="en-US" altLang="zh-CN" sz="2000" dirty="0">
                <a:latin typeface="Times New Roman" panose="02020603050405020304" pitchFamily="18" charset="0"/>
              </a:endParaRPr>
            </a:p>
          </p:txBody>
        </p:sp>
        <p:sp>
          <p:nvSpPr>
            <p:cNvPr id="86034" name="Oval 16"/>
            <p:cNvSpPr/>
            <p:nvPr/>
          </p:nvSpPr>
          <p:spPr>
            <a:xfrm>
              <a:off x="1405" y="3072"/>
              <a:ext cx="227" cy="227"/>
            </a:xfrm>
            <a:prstGeom prst="ellipse">
              <a:avLst/>
            </a:prstGeom>
            <a:solidFill>
              <a:schemeClr val="hlink"/>
            </a:solidFill>
            <a:ln w="28575" cap="flat" cmpd="sng">
              <a:solidFill>
                <a:schemeClr val="tx1"/>
              </a:solidFill>
              <a:prstDash val="solid"/>
              <a:headEnd type="none" w="med" len="med"/>
              <a:tailEnd type="none" w="med" len="med"/>
            </a:ln>
          </p:spPr>
          <p:txBody>
            <a:bodyPr lIns="0" tIns="0" rIns="0" bIns="0" anchor="ctr" anchorCtr="0"/>
            <a:p>
              <a:pPr algn="ctr" eaLnBrk="1" hangingPunct="1"/>
              <a:r>
                <a:rPr lang="en-US" altLang="zh-CN" sz="2000" dirty="0">
                  <a:latin typeface="Times New Roman" panose="02020603050405020304" pitchFamily="18" charset="0"/>
                </a:rPr>
                <a:t>a</a:t>
              </a:r>
              <a:endParaRPr lang="en-US" altLang="zh-CN" sz="2000" dirty="0">
                <a:latin typeface="Times New Roman" panose="02020603050405020304" pitchFamily="18" charset="0"/>
              </a:endParaRPr>
            </a:p>
          </p:txBody>
        </p:sp>
        <p:sp>
          <p:nvSpPr>
            <p:cNvPr id="86035" name="Oval 17"/>
            <p:cNvSpPr/>
            <p:nvPr/>
          </p:nvSpPr>
          <p:spPr>
            <a:xfrm>
              <a:off x="1741" y="3757"/>
              <a:ext cx="227" cy="227"/>
            </a:xfrm>
            <a:prstGeom prst="ellipse">
              <a:avLst/>
            </a:prstGeom>
            <a:noFill/>
            <a:ln w="28575" cap="flat" cmpd="sng">
              <a:solidFill>
                <a:schemeClr val="tx1"/>
              </a:solidFill>
              <a:prstDash val="solid"/>
              <a:headEnd type="none" w="med" len="med"/>
              <a:tailEnd type="none" w="med" len="med"/>
            </a:ln>
          </p:spPr>
          <p:txBody>
            <a:bodyPr lIns="0" tIns="0" rIns="0" bIns="0" anchor="ctr" anchorCtr="0"/>
            <a:p>
              <a:pPr algn="ctr" eaLnBrk="1" hangingPunct="1"/>
              <a:r>
                <a:rPr lang="en-US" altLang="zh-CN" sz="2000" dirty="0">
                  <a:latin typeface="Times New Roman" panose="02020603050405020304" pitchFamily="18" charset="0"/>
                </a:rPr>
                <a:t>f</a:t>
              </a:r>
              <a:endParaRPr lang="en-US" altLang="zh-CN" sz="2000" dirty="0">
                <a:latin typeface="Times New Roman" panose="02020603050405020304" pitchFamily="18" charset="0"/>
              </a:endParaRPr>
            </a:p>
          </p:txBody>
        </p:sp>
        <p:sp>
          <p:nvSpPr>
            <p:cNvPr id="86036" name="Oval 18"/>
            <p:cNvSpPr/>
            <p:nvPr/>
          </p:nvSpPr>
          <p:spPr>
            <a:xfrm>
              <a:off x="1440" y="3744"/>
              <a:ext cx="227" cy="227"/>
            </a:xfrm>
            <a:prstGeom prst="ellipse">
              <a:avLst/>
            </a:prstGeom>
            <a:noFill/>
            <a:ln w="28575" cap="flat" cmpd="sng">
              <a:solidFill>
                <a:schemeClr val="tx1"/>
              </a:solidFill>
              <a:prstDash val="solid"/>
              <a:headEnd type="none" w="med" len="med"/>
              <a:tailEnd type="none" w="med" len="med"/>
            </a:ln>
          </p:spPr>
          <p:txBody>
            <a:bodyPr lIns="0" tIns="0" rIns="0" bIns="0" anchor="ctr" anchorCtr="0"/>
            <a:p>
              <a:pPr algn="ctr" eaLnBrk="1" hangingPunct="1"/>
              <a:r>
                <a:rPr lang="en-US" altLang="zh-CN" sz="2000" dirty="0">
                  <a:latin typeface="Times New Roman" panose="02020603050405020304" pitchFamily="18" charset="0"/>
                </a:rPr>
                <a:t>e</a:t>
              </a:r>
              <a:endParaRPr lang="en-US" altLang="zh-CN" sz="2000" dirty="0">
                <a:latin typeface="Times New Roman" panose="02020603050405020304" pitchFamily="18" charset="0"/>
              </a:endParaRPr>
            </a:p>
          </p:txBody>
        </p:sp>
        <p:sp>
          <p:nvSpPr>
            <p:cNvPr id="86037" name="Oval 19"/>
            <p:cNvSpPr/>
            <p:nvPr/>
          </p:nvSpPr>
          <p:spPr>
            <a:xfrm>
              <a:off x="1056" y="3744"/>
              <a:ext cx="227" cy="227"/>
            </a:xfrm>
            <a:prstGeom prst="ellipse">
              <a:avLst/>
            </a:prstGeom>
            <a:noFill/>
            <a:ln w="28575" cap="flat" cmpd="sng">
              <a:solidFill>
                <a:schemeClr val="tx1"/>
              </a:solidFill>
              <a:prstDash val="solid"/>
              <a:headEnd type="none" w="med" len="med"/>
              <a:tailEnd type="none" w="med" len="med"/>
            </a:ln>
          </p:spPr>
          <p:txBody>
            <a:bodyPr lIns="0" tIns="0" rIns="0" bIns="0" anchor="ctr" anchorCtr="0"/>
            <a:p>
              <a:pPr algn="ctr" eaLnBrk="1" hangingPunct="1"/>
              <a:r>
                <a:rPr lang="en-US" altLang="zh-CN" sz="2000" dirty="0">
                  <a:latin typeface="Times New Roman" panose="02020603050405020304" pitchFamily="18" charset="0"/>
                </a:rPr>
                <a:t>d</a:t>
              </a:r>
              <a:endParaRPr lang="en-US" altLang="zh-CN" sz="2000" dirty="0">
                <a:latin typeface="Times New Roman" panose="02020603050405020304" pitchFamily="18" charset="0"/>
              </a:endParaRPr>
            </a:p>
          </p:txBody>
        </p:sp>
        <p:sp>
          <p:nvSpPr>
            <p:cNvPr id="86038" name="Oval 20"/>
            <p:cNvSpPr/>
            <p:nvPr/>
          </p:nvSpPr>
          <p:spPr>
            <a:xfrm>
              <a:off x="1104" y="3325"/>
              <a:ext cx="227" cy="227"/>
            </a:xfrm>
            <a:prstGeom prst="ellipse">
              <a:avLst/>
            </a:prstGeom>
            <a:noFill/>
            <a:ln w="28575" cap="flat" cmpd="sng">
              <a:solidFill>
                <a:schemeClr val="tx1"/>
              </a:solidFill>
              <a:prstDash val="solid"/>
              <a:headEnd type="none" w="med" len="med"/>
              <a:tailEnd type="none" w="med" len="med"/>
            </a:ln>
          </p:spPr>
          <p:txBody>
            <a:bodyPr lIns="0" tIns="0" rIns="0" bIns="0" anchor="ctr" anchorCtr="0"/>
            <a:p>
              <a:pPr algn="ctr" eaLnBrk="1" hangingPunct="1"/>
              <a:r>
                <a:rPr lang="en-US" altLang="zh-CN" sz="2000" dirty="0">
                  <a:latin typeface="Times New Roman" panose="02020603050405020304" pitchFamily="18" charset="0"/>
                </a:rPr>
                <a:t>b</a:t>
              </a:r>
              <a:endParaRPr lang="en-US" altLang="zh-CN" sz="2000" dirty="0">
                <a:latin typeface="Times New Roman" panose="02020603050405020304" pitchFamily="18" charset="0"/>
              </a:endParaRPr>
            </a:p>
          </p:txBody>
        </p:sp>
        <p:sp>
          <p:nvSpPr>
            <p:cNvPr id="86039" name="Line 21"/>
            <p:cNvSpPr/>
            <p:nvPr/>
          </p:nvSpPr>
          <p:spPr>
            <a:xfrm>
              <a:off x="1296" y="3504"/>
              <a:ext cx="192" cy="288"/>
            </a:xfrm>
            <a:prstGeom prst="line">
              <a:avLst/>
            </a:prstGeom>
            <a:ln w="28575" cap="flat" cmpd="sng">
              <a:solidFill>
                <a:schemeClr val="tx1"/>
              </a:solidFill>
              <a:prstDash val="solid"/>
              <a:headEnd type="none" w="med" len="med"/>
              <a:tailEnd type="none" w="med" len="med"/>
            </a:ln>
          </p:spPr>
        </p:sp>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Text Box 2"/>
          <p:cNvSpPr txBox="1"/>
          <p:nvPr/>
        </p:nvSpPr>
        <p:spPr>
          <a:xfrm>
            <a:off x="228600" y="619125"/>
            <a:ext cx="8839200" cy="1347788"/>
          </a:xfrm>
          <a:prstGeom prst="rect">
            <a:avLst/>
          </a:prstGeom>
          <a:noFill/>
          <a:ln w="9525">
            <a:noFill/>
          </a:ln>
        </p:spPr>
        <p:txBody>
          <a:bodyPr>
            <a:spAutoFit/>
          </a:bodyPr>
          <a:p>
            <a:pPr>
              <a:spcBef>
                <a:spcPct val="20000"/>
              </a:spcBef>
            </a:pPr>
            <a:r>
              <a:rPr lang="zh-CN" altLang="en-US" sz="2400" dirty="0">
                <a:solidFill>
                  <a:srgbClr val="0000FF"/>
                </a:solidFill>
                <a:latin typeface="Times New Roman" panose="02020603050405020304" pitchFamily="18" charset="0"/>
              </a:rPr>
              <a:t>定义 </a:t>
            </a:r>
            <a:r>
              <a:rPr lang="en-US" altLang="zh-CN" sz="2400" dirty="0">
                <a:solidFill>
                  <a:srgbClr val="0000FF"/>
                </a:solidFill>
                <a:latin typeface="Times New Roman" panose="02020603050405020304" pitchFamily="18" charset="0"/>
              </a:rPr>
              <a:t>low[v]</a:t>
            </a:r>
            <a:r>
              <a:rPr lang="zh-CN" altLang="en-US" sz="2400" dirty="0">
                <a:solidFill>
                  <a:srgbClr val="0000FF"/>
                </a:solidFill>
                <a:latin typeface="Times New Roman" panose="02020603050405020304" pitchFamily="18" charset="0"/>
              </a:rPr>
              <a:t>： </a:t>
            </a:r>
            <a:r>
              <a:rPr lang="zh-CN" altLang="en-US" sz="2400" u="sng" dirty="0">
                <a:latin typeface="Times New Roman" panose="02020603050405020304" pitchFamily="18" charset="0"/>
              </a:rPr>
              <a:t>设对连通图</a:t>
            </a:r>
            <a:r>
              <a:rPr lang="en-US" altLang="zh-CN" sz="2400" u="sng" dirty="0">
                <a:latin typeface="Times New Roman" panose="02020603050405020304" pitchFamily="18" charset="0"/>
              </a:rPr>
              <a:t>G</a:t>
            </a:r>
            <a:r>
              <a:rPr lang="zh-CN" altLang="en-US" sz="2400" u="sng" dirty="0">
                <a:latin typeface="Times New Roman" panose="02020603050405020304" pitchFamily="18" charset="0"/>
              </a:rPr>
              <a:t>＝（</a:t>
            </a:r>
            <a:r>
              <a:rPr lang="en-US" altLang="zh-CN" sz="2400" u="sng" dirty="0">
                <a:latin typeface="Times New Roman" panose="02020603050405020304" pitchFamily="18" charset="0"/>
              </a:rPr>
              <a:t>V,E</a:t>
            </a:r>
            <a:r>
              <a:rPr lang="zh-CN" altLang="en-US" sz="2400" u="sng" dirty="0">
                <a:latin typeface="Times New Roman" panose="02020603050405020304" pitchFamily="18" charset="0"/>
              </a:rPr>
              <a:t>）进行先深搜索的先深编号</a:t>
            </a:r>
            <a:endParaRPr lang="zh-CN" altLang="en-US" sz="2400" u="sng" dirty="0">
              <a:latin typeface="Times New Roman" panose="02020603050405020304" pitchFamily="18" charset="0"/>
            </a:endParaRPr>
          </a:p>
          <a:p>
            <a:pPr>
              <a:spcBef>
                <a:spcPct val="20000"/>
              </a:spcBef>
            </a:pPr>
            <a:r>
              <a:rPr lang="zh-CN" altLang="en-US" sz="2400" dirty="0">
                <a:latin typeface="Times New Roman" panose="02020603050405020304" pitchFamily="18" charset="0"/>
              </a:rPr>
              <a:t>                        </a:t>
            </a:r>
            <a:r>
              <a:rPr lang="zh-CN" altLang="en-US" sz="2400" u="sng" dirty="0">
                <a:latin typeface="Times New Roman" panose="02020603050405020304" pitchFamily="18" charset="0"/>
              </a:rPr>
              <a:t>为</a:t>
            </a:r>
            <a:r>
              <a:rPr lang="en-US" altLang="zh-CN" sz="2400" u="sng" dirty="0">
                <a:latin typeface="Times New Roman" panose="02020603050405020304" pitchFamily="18" charset="0"/>
              </a:rPr>
              <a:t>dfn[</a:t>
            </a:r>
            <a:r>
              <a:rPr lang="en-US" altLang="zh-CN" sz="2400" i="1" u="sng" dirty="0">
                <a:latin typeface="Times New Roman" panose="02020603050405020304" pitchFamily="18" charset="0"/>
              </a:rPr>
              <a:t>v</a:t>
            </a:r>
            <a:r>
              <a:rPr lang="en-US" altLang="zh-CN" sz="2400" u="sng" dirty="0">
                <a:latin typeface="Times New Roman" panose="02020603050405020304" pitchFamily="18" charset="0"/>
              </a:rPr>
              <a:t>]</a:t>
            </a:r>
            <a:r>
              <a:rPr lang="zh-CN" altLang="en-US" sz="2400" u="sng" dirty="0">
                <a:latin typeface="Times New Roman" panose="02020603050405020304" pitchFamily="18" charset="0"/>
              </a:rPr>
              <a:t>，产生的先深生成树为</a:t>
            </a:r>
            <a:r>
              <a:rPr lang="en-US" altLang="zh-CN" sz="2400" u="sng" dirty="0">
                <a:latin typeface="Times New Roman" panose="02020603050405020304" pitchFamily="18" charset="0"/>
              </a:rPr>
              <a:t>S</a:t>
            </a:r>
            <a:r>
              <a:rPr lang="zh-CN" altLang="en-US" sz="2400" u="sng" dirty="0">
                <a:latin typeface="Times New Roman" panose="02020603050405020304" pitchFamily="18" charset="0"/>
              </a:rPr>
              <a:t>＝（</a:t>
            </a:r>
            <a:r>
              <a:rPr lang="en-US" altLang="zh-CN" sz="2400" u="sng" dirty="0">
                <a:latin typeface="Times New Roman" panose="02020603050405020304" pitchFamily="18" charset="0"/>
              </a:rPr>
              <a:t>V,T</a:t>
            </a:r>
            <a:r>
              <a:rPr lang="zh-CN" altLang="en-US" sz="2400" u="sng" dirty="0">
                <a:latin typeface="Times New Roman" panose="02020603050405020304" pitchFamily="18" charset="0"/>
              </a:rPr>
              <a:t>），</a:t>
            </a:r>
            <a:r>
              <a:rPr lang="en-US" altLang="zh-CN" sz="2400" u="sng" dirty="0">
                <a:latin typeface="Times New Roman" panose="02020603050405020304" pitchFamily="18" charset="0"/>
              </a:rPr>
              <a:t>B</a:t>
            </a:r>
            <a:r>
              <a:rPr lang="zh-CN" altLang="en-US" sz="2400" u="sng" dirty="0">
                <a:latin typeface="Times New Roman" panose="02020603050405020304" pitchFamily="18" charset="0"/>
              </a:rPr>
              <a:t>是</a:t>
            </a:r>
            <a:endParaRPr lang="zh-CN" altLang="en-US" sz="2400" u="sng" dirty="0">
              <a:latin typeface="Times New Roman" panose="02020603050405020304" pitchFamily="18" charset="0"/>
            </a:endParaRPr>
          </a:p>
          <a:p>
            <a:pPr>
              <a:spcBef>
                <a:spcPct val="20000"/>
              </a:spcBef>
            </a:pPr>
            <a:r>
              <a:rPr lang="zh-CN" altLang="en-US" sz="2400" dirty="0">
                <a:latin typeface="Times New Roman" panose="02020603050405020304" pitchFamily="18" charset="0"/>
              </a:rPr>
              <a:t>                         </a:t>
            </a:r>
            <a:r>
              <a:rPr lang="zh-CN" altLang="en-US" sz="2400" u="sng" dirty="0">
                <a:latin typeface="Times New Roman" panose="02020603050405020304" pitchFamily="18" charset="0"/>
              </a:rPr>
              <a:t>回退边之集。对每个顶点</a:t>
            </a:r>
            <a:r>
              <a:rPr lang="en-US" altLang="zh-CN" sz="2400" i="1" u="sng" dirty="0">
                <a:latin typeface="Times New Roman" panose="02020603050405020304" pitchFamily="18" charset="0"/>
              </a:rPr>
              <a:t>v</a:t>
            </a:r>
            <a:r>
              <a:rPr lang="zh-CN" altLang="en-US" sz="2400" u="sng" dirty="0">
                <a:latin typeface="Times New Roman" panose="02020603050405020304" pitchFamily="18" charset="0"/>
              </a:rPr>
              <a:t>，</a:t>
            </a:r>
            <a:r>
              <a:rPr lang="en-US" altLang="zh-CN" sz="2400" u="sng" dirty="0">
                <a:latin typeface="Times New Roman" panose="02020603050405020304" pitchFamily="18" charset="0"/>
              </a:rPr>
              <a:t>low[</a:t>
            </a:r>
            <a:r>
              <a:rPr lang="en-US" altLang="zh-CN" sz="2400" i="1" u="sng" dirty="0">
                <a:latin typeface="Times New Roman" panose="02020603050405020304" pitchFamily="18" charset="0"/>
              </a:rPr>
              <a:t>v</a:t>
            </a:r>
            <a:r>
              <a:rPr lang="en-US" altLang="zh-CN" sz="2400" u="sng" dirty="0">
                <a:latin typeface="Times New Roman" panose="02020603050405020304" pitchFamily="18" charset="0"/>
              </a:rPr>
              <a:t>]</a:t>
            </a:r>
            <a:r>
              <a:rPr lang="zh-CN" altLang="en-US" sz="2400" u="sng" dirty="0">
                <a:latin typeface="Times New Roman" panose="02020603050405020304" pitchFamily="18" charset="0"/>
              </a:rPr>
              <a:t>定义如下：</a:t>
            </a:r>
            <a:endParaRPr lang="zh-CN" altLang="en-US" sz="2400" u="sng" dirty="0">
              <a:latin typeface="Times New Roman" panose="02020603050405020304" pitchFamily="18" charset="0"/>
            </a:endParaRPr>
          </a:p>
        </p:txBody>
      </p:sp>
      <p:grpSp>
        <p:nvGrpSpPr>
          <p:cNvPr id="88067" name="Group 3"/>
          <p:cNvGrpSpPr/>
          <p:nvPr/>
        </p:nvGrpSpPr>
        <p:grpSpPr>
          <a:xfrm>
            <a:off x="1358900" y="5076825"/>
            <a:ext cx="2133600" cy="1447800"/>
            <a:chOff x="2976" y="2496"/>
            <a:chExt cx="1344" cy="912"/>
          </a:xfrm>
        </p:grpSpPr>
        <p:sp>
          <p:nvSpPr>
            <p:cNvPr id="88109" name="Oval 4"/>
            <p:cNvSpPr/>
            <p:nvPr/>
          </p:nvSpPr>
          <p:spPr>
            <a:xfrm>
              <a:off x="4093" y="3120"/>
              <a:ext cx="227" cy="227"/>
            </a:xfrm>
            <a:prstGeom prst="ellipse">
              <a:avLst/>
            </a:prstGeom>
            <a:noFill/>
            <a:ln w="28575" cap="flat" cmpd="sng">
              <a:solidFill>
                <a:schemeClr val="tx1"/>
              </a:solidFill>
              <a:prstDash val="solid"/>
              <a:headEnd type="none" w="med" len="med"/>
              <a:tailEnd type="none" w="med" len="med"/>
            </a:ln>
          </p:spPr>
          <p:txBody>
            <a:bodyPr lIns="0" tIns="0" rIns="0" bIns="0" anchor="ctr" anchorCtr="0"/>
            <a:p>
              <a:pPr algn="ctr" eaLnBrk="1" hangingPunct="1"/>
              <a:r>
                <a:rPr lang="en-US" altLang="zh-CN" sz="2000" dirty="0">
                  <a:latin typeface="Times New Roman" panose="02020603050405020304" pitchFamily="18" charset="0"/>
                </a:rPr>
                <a:t>g</a:t>
              </a:r>
              <a:endParaRPr lang="en-US" altLang="zh-CN" sz="2000" dirty="0">
                <a:latin typeface="Times New Roman" panose="02020603050405020304" pitchFamily="18" charset="0"/>
              </a:endParaRPr>
            </a:p>
          </p:txBody>
        </p:sp>
        <p:sp>
          <p:nvSpPr>
            <p:cNvPr id="88110" name="Line 5"/>
            <p:cNvSpPr/>
            <p:nvPr/>
          </p:nvSpPr>
          <p:spPr>
            <a:xfrm flipH="1">
              <a:off x="3167" y="2688"/>
              <a:ext cx="192" cy="96"/>
            </a:xfrm>
            <a:prstGeom prst="line">
              <a:avLst/>
            </a:prstGeom>
            <a:ln w="28575" cap="flat" cmpd="sng">
              <a:solidFill>
                <a:schemeClr val="tx1"/>
              </a:solidFill>
              <a:prstDash val="solid"/>
              <a:headEnd type="none" w="med" len="med"/>
              <a:tailEnd type="none" w="med" len="med"/>
            </a:ln>
          </p:spPr>
        </p:sp>
        <p:sp>
          <p:nvSpPr>
            <p:cNvPr id="88111" name="Line 6"/>
            <p:cNvSpPr/>
            <p:nvPr/>
          </p:nvSpPr>
          <p:spPr>
            <a:xfrm>
              <a:off x="3551" y="2688"/>
              <a:ext cx="192" cy="96"/>
            </a:xfrm>
            <a:prstGeom prst="line">
              <a:avLst/>
            </a:prstGeom>
            <a:ln w="28575" cap="flat" cmpd="sng">
              <a:solidFill>
                <a:schemeClr val="tx1"/>
              </a:solidFill>
              <a:prstDash val="solid"/>
              <a:headEnd type="none" w="med" len="med"/>
              <a:tailEnd type="none" w="med" len="med"/>
            </a:ln>
          </p:spPr>
        </p:sp>
        <p:sp>
          <p:nvSpPr>
            <p:cNvPr id="88112" name="Line 7"/>
            <p:cNvSpPr/>
            <p:nvPr/>
          </p:nvSpPr>
          <p:spPr>
            <a:xfrm>
              <a:off x="3119" y="2976"/>
              <a:ext cx="0" cy="192"/>
            </a:xfrm>
            <a:prstGeom prst="line">
              <a:avLst/>
            </a:prstGeom>
            <a:ln w="28575" cap="flat" cmpd="sng">
              <a:solidFill>
                <a:schemeClr val="tx1"/>
              </a:solidFill>
              <a:prstDash val="solid"/>
              <a:headEnd type="none" w="med" len="med"/>
              <a:tailEnd type="none" w="med" len="med"/>
            </a:ln>
          </p:spPr>
        </p:sp>
        <p:sp>
          <p:nvSpPr>
            <p:cNvPr id="88113" name="Line 8"/>
            <p:cNvSpPr/>
            <p:nvPr/>
          </p:nvSpPr>
          <p:spPr>
            <a:xfrm flipH="1">
              <a:off x="3455" y="2736"/>
              <a:ext cx="1" cy="432"/>
            </a:xfrm>
            <a:prstGeom prst="line">
              <a:avLst/>
            </a:prstGeom>
            <a:ln w="28575" cap="flat" cmpd="sng">
              <a:solidFill>
                <a:schemeClr val="tx1"/>
              </a:solidFill>
              <a:prstDash val="solid"/>
              <a:headEnd type="none" w="med" len="med"/>
              <a:tailEnd type="none" w="med" len="med"/>
            </a:ln>
          </p:spPr>
        </p:sp>
        <p:sp>
          <p:nvSpPr>
            <p:cNvPr id="88114" name="Line 9"/>
            <p:cNvSpPr/>
            <p:nvPr/>
          </p:nvSpPr>
          <p:spPr>
            <a:xfrm>
              <a:off x="3215" y="3264"/>
              <a:ext cx="145" cy="0"/>
            </a:xfrm>
            <a:prstGeom prst="line">
              <a:avLst/>
            </a:prstGeom>
            <a:ln w="28575" cap="flat" cmpd="sng">
              <a:solidFill>
                <a:schemeClr val="tx1"/>
              </a:solidFill>
              <a:prstDash val="solid"/>
              <a:headEnd type="none" w="med" len="med"/>
              <a:tailEnd type="none" w="med" len="med"/>
            </a:ln>
          </p:spPr>
        </p:sp>
        <p:sp>
          <p:nvSpPr>
            <p:cNvPr id="88115" name="Line 10"/>
            <p:cNvSpPr/>
            <p:nvPr/>
          </p:nvSpPr>
          <p:spPr>
            <a:xfrm>
              <a:off x="3791" y="2976"/>
              <a:ext cx="0" cy="192"/>
            </a:xfrm>
            <a:prstGeom prst="line">
              <a:avLst/>
            </a:prstGeom>
            <a:ln w="28575" cap="flat" cmpd="sng">
              <a:solidFill>
                <a:schemeClr val="tx1"/>
              </a:solidFill>
              <a:prstDash val="solid"/>
              <a:headEnd type="none" w="med" len="med"/>
              <a:tailEnd type="none" w="med" len="med"/>
            </a:ln>
          </p:spPr>
        </p:sp>
        <p:sp>
          <p:nvSpPr>
            <p:cNvPr id="88116" name="Line 11"/>
            <p:cNvSpPr/>
            <p:nvPr/>
          </p:nvSpPr>
          <p:spPr>
            <a:xfrm>
              <a:off x="3887" y="3264"/>
              <a:ext cx="192" cy="0"/>
            </a:xfrm>
            <a:prstGeom prst="line">
              <a:avLst/>
            </a:prstGeom>
            <a:ln w="28575" cap="flat" cmpd="sng">
              <a:solidFill>
                <a:schemeClr val="tx1"/>
              </a:solidFill>
              <a:prstDash val="solid"/>
              <a:headEnd type="none" w="med" len="med"/>
              <a:tailEnd type="none" w="med" len="med"/>
            </a:ln>
          </p:spPr>
        </p:sp>
        <p:sp>
          <p:nvSpPr>
            <p:cNvPr id="88117" name="Line 12"/>
            <p:cNvSpPr/>
            <p:nvPr/>
          </p:nvSpPr>
          <p:spPr>
            <a:xfrm>
              <a:off x="3887" y="2928"/>
              <a:ext cx="240" cy="240"/>
            </a:xfrm>
            <a:prstGeom prst="line">
              <a:avLst/>
            </a:prstGeom>
            <a:ln w="28575" cap="flat" cmpd="sng">
              <a:solidFill>
                <a:schemeClr val="tx1"/>
              </a:solidFill>
              <a:prstDash val="solid"/>
              <a:headEnd type="none" w="med" len="med"/>
              <a:tailEnd type="none" w="med" len="med"/>
            </a:ln>
          </p:spPr>
        </p:sp>
        <p:sp>
          <p:nvSpPr>
            <p:cNvPr id="88118" name="Line 13"/>
            <p:cNvSpPr/>
            <p:nvPr/>
          </p:nvSpPr>
          <p:spPr>
            <a:xfrm flipH="1">
              <a:off x="3168" y="2736"/>
              <a:ext cx="240" cy="480"/>
            </a:xfrm>
            <a:prstGeom prst="line">
              <a:avLst/>
            </a:prstGeom>
            <a:ln w="28575" cap="flat" cmpd="sng">
              <a:solidFill>
                <a:schemeClr val="tx1"/>
              </a:solidFill>
              <a:prstDash val="solid"/>
              <a:headEnd type="none" w="med" len="med"/>
              <a:tailEnd type="none" w="med" len="med"/>
            </a:ln>
          </p:spPr>
        </p:sp>
        <p:sp>
          <p:nvSpPr>
            <p:cNvPr id="88119" name="Oval 14"/>
            <p:cNvSpPr/>
            <p:nvPr/>
          </p:nvSpPr>
          <p:spPr>
            <a:xfrm>
              <a:off x="3661" y="2749"/>
              <a:ext cx="227" cy="227"/>
            </a:xfrm>
            <a:prstGeom prst="ellipse">
              <a:avLst/>
            </a:prstGeom>
            <a:solidFill>
              <a:schemeClr val="hlink"/>
            </a:solidFill>
            <a:ln w="28575" cap="flat" cmpd="sng">
              <a:solidFill>
                <a:schemeClr val="tx1"/>
              </a:solidFill>
              <a:prstDash val="solid"/>
              <a:headEnd type="none" w="med" len="med"/>
              <a:tailEnd type="none" w="med" len="med"/>
            </a:ln>
          </p:spPr>
          <p:txBody>
            <a:bodyPr lIns="0" tIns="0" rIns="0" bIns="0" anchor="ctr" anchorCtr="0"/>
            <a:p>
              <a:pPr algn="ctr" eaLnBrk="1" hangingPunct="1"/>
              <a:r>
                <a:rPr lang="en-US" altLang="zh-CN" sz="2000" dirty="0">
                  <a:latin typeface="Times New Roman" panose="02020603050405020304" pitchFamily="18" charset="0"/>
                </a:rPr>
                <a:t>c</a:t>
              </a:r>
              <a:endParaRPr lang="en-US" altLang="zh-CN" sz="2000" dirty="0">
                <a:latin typeface="Times New Roman" panose="02020603050405020304" pitchFamily="18" charset="0"/>
              </a:endParaRPr>
            </a:p>
          </p:txBody>
        </p:sp>
        <p:sp>
          <p:nvSpPr>
            <p:cNvPr id="88120" name="Oval 15"/>
            <p:cNvSpPr/>
            <p:nvPr/>
          </p:nvSpPr>
          <p:spPr>
            <a:xfrm>
              <a:off x="3325" y="2496"/>
              <a:ext cx="227" cy="227"/>
            </a:xfrm>
            <a:prstGeom prst="ellipse">
              <a:avLst/>
            </a:prstGeom>
            <a:solidFill>
              <a:schemeClr val="hlink"/>
            </a:solidFill>
            <a:ln w="28575" cap="flat" cmpd="sng">
              <a:solidFill>
                <a:schemeClr val="tx1"/>
              </a:solidFill>
              <a:prstDash val="solid"/>
              <a:headEnd type="none" w="med" len="med"/>
              <a:tailEnd type="none" w="med" len="med"/>
            </a:ln>
          </p:spPr>
          <p:txBody>
            <a:bodyPr lIns="0" tIns="0" rIns="0" bIns="0" anchor="ctr" anchorCtr="0"/>
            <a:p>
              <a:pPr algn="ctr" eaLnBrk="1" hangingPunct="1"/>
              <a:r>
                <a:rPr lang="en-US" altLang="zh-CN" sz="2000" dirty="0">
                  <a:latin typeface="Times New Roman" panose="02020603050405020304" pitchFamily="18" charset="0"/>
                </a:rPr>
                <a:t>a</a:t>
              </a:r>
              <a:endParaRPr lang="en-US" altLang="zh-CN" sz="2000" dirty="0">
                <a:latin typeface="Times New Roman" panose="02020603050405020304" pitchFamily="18" charset="0"/>
              </a:endParaRPr>
            </a:p>
          </p:txBody>
        </p:sp>
        <p:sp>
          <p:nvSpPr>
            <p:cNvPr id="88121" name="Oval 16"/>
            <p:cNvSpPr/>
            <p:nvPr/>
          </p:nvSpPr>
          <p:spPr>
            <a:xfrm>
              <a:off x="3661" y="3181"/>
              <a:ext cx="227" cy="227"/>
            </a:xfrm>
            <a:prstGeom prst="ellipse">
              <a:avLst/>
            </a:prstGeom>
            <a:noFill/>
            <a:ln w="28575" cap="flat" cmpd="sng">
              <a:solidFill>
                <a:schemeClr val="tx1"/>
              </a:solidFill>
              <a:prstDash val="solid"/>
              <a:headEnd type="none" w="med" len="med"/>
              <a:tailEnd type="none" w="med" len="med"/>
            </a:ln>
          </p:spPr>
          <p:txBody>
            <a:bodyPr lIns="0" tIns="0" rIns="0" bIns="0" anchor="ctr" anchorCtr="0"/>
            <a:p>
              <a:pPr algn="ctr" eaLnBrk="1" hangingPunct="1"/>
              <a:r>
                <a:rPr lang="en-US" altLang="zh-CN" sz="2000" dirty="0">
                  <a:latin typeface="Times New Roman" panose="02020603050405020304" pitchFamily="18" charset="0"/>
                </a:rPr>
                <a:t>f</a:t>
              </a:r>
              <a:endParaRPr lang="en-US" altLang="zh-CN" sz="2000" dirty="0">
                <a:latin typeface="Times New Roman" panose="02020603050405020304" pitchFamily="18" charset="0"/>
              </a:endParaRPr>
            </a:p>
          </p:txBody>
        </p:sp>
        <p:sp>
          <p:nvSpPr>
            <p:cNvPr id="88122" name="Oval 17"/>
            <p:cNvSpPr/>
            <p:nvPr/>
          </p:nvSpPr>
          <p:spPr>
            <a:xfrm>
              <a:off x="3360" y="3168"/>
              <a:ext cx="227" cy="227"/>
            </a:xfrm>
            <a:prstGeom prst="ellipse">
              <a:avLst/>
            </a:prstGeom>
            <a:noFill/>
            <a:ln w="28575" cap="flat" cmpd="sng">
              <a:solidFill>
                <a:schemeClr val="tx1"/>
              </a:solidFill>
              <a:prstDash val="solid"/>
              <a:headEnd type="none" w="med" len="med"/>
              <a:tailEnd type="none" w="med" len="med"/>
            </a:ln>
          </p:spPr>
          <p:txBody>
            <a:bodyPr lIns="0" tIns="0" rIns="0" bIns="0" anchor="ctr" anchorCtr="0"/>
            <a:p>
              <a:pPr algn="ctr" eaLnBrk="1" hangingPunct="1"/>
              <a:r>
                <a:rPr lang="en-US" altLang="zh-CN" sz="2000" dirty="0">
                  <a:latin typeface="Times New Roman" panose="02020603050405020304" pitchFamily="18" charset="0"/>
                </a:rPr>
                <a:t>e</a:t>
              </a:r>
              <a:endParaRPr lang="en-US" altLang="zh-CN" sz="2000" dirty="0">
                <a:latin typeface="Times New Roman" panose="02020603050405020304" pitchFamily="18" charset="0"/>
              </a:endParaRPr>
            </a:p>
          </p:txBody>
        </p:sp>
        <p:sp>
          <p:nvSpPr>
            <p:cNvPr id="88123" name="Oval 18"/>
            <p:cNvSpPr/>
            <p:nvPr/>
          </p:nvSpPr>
          <p:spPr>
            <a:xfrm>
              <a:off x="2976" y="3168"/>
              <a:ext cx="227" cy="227"/>
            </a:xfrm>
            <a:prstGeom prst="ellipse">
              <a:avLst/>
            </a:prstGeom>
            <a:noFill/>
            <a:ln w="28575" cap="flat" cmpd="sng">
              <a:solidFill>
                <a:schemeClr val="tx1"/>
              </a:solidFill>
              <a:prstDash val="solid"/>
              <a:headEnd type="none" w="med" len="med"/>
              <a:tailEnd type="none" w="med" len="med"/>
            </a:ln>
          </p:spPr>
          <p:txBody>
            <a:bodyPr lIns="0" tIns="0" rIns="0" bIns="0" anchor="ctr" anchorCtr="0"/>
            <a:p>
              <a:pPr algn="ctr" eaLnBrk="1" hangingPunct="1"/>
              <a:r>
                <a:rPr lang="en-US" altLang="zh-CN" sz="2000" dirty="0">
                  <a:latin typeface="Times New Roman" panose="02020603050405020304" pitchFamily="18" charset="0"/>
                </a:rPr>
                <a:t>d</a:t>
              </a:r>
              <a:endParaRPr lang="en-US" altLang="zh-CN" sz="2000" dirty="0">
                <a:latin typeface="Times New Roman" panose="02020603050405020304" pitchFamily="18" charset="0"/>
              </a:endParaRPr>
            </a:p>
          </p:txBody>
        </p:sp>
        <p:sp>
          <p:nvSpPr>
            <p:cNvPr id="88124" name="Oval 19"/>
            <p:cNvSpPr/>
            <p:nvPr/>
          </p:nvSpPr>
          <p:spPr>
            <a:xfrm>
              <a:off x="3024" y="2749"/>
              <a:ext cx="227" cy="227"/>
            </a:xfrm>
            <a:prstGeom prst="ellipse">
              <a:avLst/>
            </a:prstGeom>
            <a:noFill/>
            <a:ln w="28575" cap="flat" cmpd="sng">
              <a:solidFill>
                <a:schemeClr val="tx1"/>
              </a:solidFill>
              <a:prstDash val="solid"/>
              <a:headEnd type="none" w="med" len="med"/>
              <a:tailEnd type="none" w="med" len="med"/>
            </a:ln>
          </p:spPr>
          <p:txBody>
            <a:bodyPr lIns="0" tIns="0" rIns="0" bIns="0" anchor="ctr" anchorCtr="0"/>
            <a:p>
              <a:pPr algn="ctr" eaLnBrk="1" hangingPunct="1"/>
              <a:r>
                <a:rPr lang="en-US" altLang="zh-CN" sz="2000" dirty="0">
                  <a:latin typeface="Times New Roman" panose="02020603050405020304" pitchFamily="18" charset="0"/>
                </a:rPr>
                <a:t>b</a:t>
              </a:r>
              <a:endParaRPr lang="en-US" altLang="zh-CN" sz="2000" dirty="0">
                <a:latin typeface="Times New Roman" panose="02020603050405020304" pitchFamily="18" charset="0"/>
              </a:endParaRPr>
            </a:p>
          </p:txBody>
        </p:sp>
        <p:sp>
          <p:nvSpPr>
            <p:cNvPr id="88125" name="Line 20"/>
            <p:cNvSpPr/>
            <p:nvPr/>
          </p:nvSpPr>
          <p:spPr>
            <a:xfrm>
              <a:off x="3216" y="2928"/>
              <a:ext cx="192" cy="288"/>
            </a:xfrm>
            <a:prstGeom prst="line">
              <a:avLst/>
            </a:prstGeom>
            <a:ln w="28575" cap="flat" cmpd="sng">
              <a:solidFill>
                <a:schemeClr val="tx1"/>
              </a:solidFill>
              <a:prstDash val="solid"/>
              <a:headEnd type="none" w="med" len="med"/>
              <a:tailEnd type="none" w="med" len="med"/>
            </a:ln>
          </p:spPr>
        </p:sp>
      </p:grpSp>
      <p:grpSp>
        <p:nvGrpSpPr>
          <p:cNvPr id="88068" name="Group 21"/>
          <p:cNvGrpSpPr/>
          <p:nvPr/>
        </p:nvGrpSpPr>
        <p:grpSpPr>
          <a:xfrm>
            <a:off x="5562600" y="4070350"/>
            <a:ext cx="1981200" cy="2454275"/>
            <a:chOff x="3504" y="2374"/>
            <a:chExt cx="1248" cy="1546"/>
          </a:xfrm>
        </p:grpSpPr>
        <p:sp>
          <p:nvSpPr>
            <p:cNvPr id="88078" name="Oval 22"/>
            <p:cNvSpPr/>
            <p:nvPr/>
          </p:nvSpPr>
          <p:spPr>
            <a:xfrm>
              <a:off x="4057" y="2480"/>
              <a:ext cx="227" cy="227"/>
            </a:xfrm>
            <a:prstGeom prst="ellipse">
              <a:avLst/>
            </a:prstGeom>
            <a:solidFill>
              <a:schemeClr val="hlink"/>
            </a:solidFill>
            <a:ln w="9525" cap="flat" cmpd="sng">
              <a:solidFill>
                <a:schemeClr val="tx1"/>
              </a:solidFill>
              <a:prstDash val="solid"/>
              <a:headEnd type="none" w="med" len="med"/>
              <a:tailEnd type="none" w="med" len="med"/>
            </a:ln>
          </p:spPr>
          <p:txBody>
            <a:bodyPr lIns="0" tIns="0" rIns="0" bIns="0" anchor="ctr" anchorCtr="0"/>
            <a:p>
              <a:pPr algn="ctr" eaLnBrk="1" hangingPunct="1"/>
              <a:r>
                <a:rPr lang="en-US" altLang="zh-CN" sz="2000" dirty="0">
                  <a:latin typeface="Times New Roman" panose="02020603050405020304" pitchFamily="18" charset="0"/>
                </a:rPr>
                <a:t>a</a:t>
              </a:r>
              <a:endParaRPr lang="en-US" altLang="zh-CN" sz="2000" dirty="0">
                <a:latin typeface="Times New Roman" panose="02020603050405020304" pitchFamily="18" charset="0"/>
              </a:endParaRPr>
            </a:p>
          </p:txBody>
        </p:sp>
        <p:sp>
          <p:nvSpPr>
            <p:cNvPr id="88079" name="Oval 23"/>
            <p:cNvSpPr/>
            <p:nvPr/>
          </p:nvSpPr>
          <p:spPr>
            <a:xfrm>
              <a:off x="3769" y="2804"/>
              <a:ext cx="227" cy="227"/>
            </a:xfrm>
            <a:prstGeom prst="ellipse">
              <a:avLst/>
            </a:prstGeom>
            <a:noFill/>
            <a:ln w="9525" cap="flat" cmpd="sng">
              <a:solidFill>
                <a:schemeClr val="tx1"/>
              </a:solidFill>
              <a:prstDash val="solid"/>
              <a:headEnd type="none" w="med" len="med"/>
              <a:tailEnd type="none" w="med" len="med"/>
            </a:ln>
          </p:spPr>
          <p:txBody>
            <a:bodyPr lIns="0" tIns="0" rIns="0" bIns="0" anchor="ctr" anchorCtr="0"/>
            <a:p>
              <a:pPr algn="ctr" eaLnBrk="1" hangingPunct="1"/>
              <a:r>
                <a:rPr lang="en-US" altLang="zh-CN" sz="2000" dirty="0">
                  <a:latin typeface="Times New Roman" panose="02020603050405020304" pitchFamily="18" charset="0"/>
                </a:rPr>
                <a:t>b</a:t>
              </a:r>
              <a:endParaRPr lang="en-US" altLang="zh-CN" sz="2000" dirty="0">
                <a:latin typeface="Times New Roman" panose="02020603050405020304" pitchFamily="18" charset="0"/>
              </a:endParaRPr>
            </a:p>
          </p:txBody>
        </p:sp>
        <p:sp>
          <p:nvSpPr>
            <p:cNvPr id="88080" name="Oval 24"/>
            <p:cNvSpPr/>
            <p:nvPr/>
          </p:nvSpPr>
          <p:spPr>
            <a:xfrm>
              <a:off x="3769" y="3188"/>
              <a:ext cx="227" cy="227"/>
            </a:xfrm>
            <a:prstGeom prst="ellipse">
              <a:avLst/>
            </a:prstGeom>
            <a:noFill/>
            <a:ln w="9525" cap="flat" cmpd="sng">
              <a:solidFill>
                <a:schemeClr val="tx1"/>
              </a:solidFill>
              <a:prstDash val="solid"/>
              <a:headEnd type="none" w="med" len="med"/>
              <a:tailEnd type="none" w="med" len="med"/>
            </a:ln>
          </p:spPr>
          <p:txBody>
            <a:bodyPr lIns="0" tIns="0" rIns="0" bIns="0" anchor="ctr" anchorCtr="0"/>
            <a:p>
              <a:pPr algn="ctr" eaLnBrk="1" hangingPunct="1"/>
              <a:r>
                <a:rPr lang="en-US" altLang="zh-CN" sz="2000" dirty="0">
                  <a:latin typeface="Times New Roman" panose="02020603050405020304" pitchFamily="18" charset="0"/>
                </a:rPr>
                <a:t>d</a:t>
              </a:r>
              <a:endParaRPr lang="en-US" altLang="zh-CN" sz="2000" dirty="0">
                <a:latin typeface="Times New Roman" panose="02020603050405020304" pitchFamily="18" charset="0"/>
              </a:endParaRPr>
            </a:p>
          </p:txBody>
        </p:sp>
        <p:sp>
          <p:nvSpPr>
            <p:cNvPr id="88081" name="Oval 25"/>
            <p:cNvSpPr/>
            <p:nvPr/>
          </p:nvSpPr>
          <p:spPr>
            <a:xfrm>
              <a:off x="3769" y="3536"/>
              <a:ext cx="227" cy="227"/>
            </a:xfrm>
            <a:prstGeom prst="ellipse">
              <a:avLst/>
            </a:prstGeom>
            <a:noFill/>
            <a:ln w="9525" cap="flat" cmpd="sng">
              <a:solidFill>
                <a:schemeClr val="tx1"/>
              </a:solidFill>
              <a:prstDash val="solid"/>
              <a:headEnd type="none" w="med" len="med"/>
              <a:tailEnd type="none" w="med" len="med"/>
            </a:ln>
          </p:spPr>
          <p:txBody>
            <a:bodyPr lIns="0" tIns="0" rIns="0" bIns="0" anchor="ctr" anchorCtr="0"/>
            <a:p>
              <a:pPr algn="ctr" eaLnBrk="1" hangingPunct="1"/>
              <a:r>
                <a:rPr lang="en-US" altLang="zh-CN" sz="2000" dirty="0">
                  <a:latin typeface="Times New Roman" panose="02020603050405020304" pitchFamily="18" charset="0"/>
                </a:rPr>
                <a:t>e</a:t>
              </a:r>
              <a:endParaRPr lang="en-US" altLang="zh-CN" sz="2000" dirty="0">
                <a:latin typeface="Times New Roman" panose="02020603050405020304" pitchFamily="18" charset="0"/>
              </a:endParaRPr>
            </a:p>
          </p:txBody>
        </p:sp>
        <p:sp>
          <p:nvSpPr>
            <p:cNvPr id="88082" name="Oval 26"/>
            <p:cNvSpPr/>
            <p:nvPr/>
          </p:nvSpPr>
          <p:spPr>
            <a:xfrm>
              <a:off x="4297" y="2808"/>
              <a:ext cx="227" cy="227"/>
            </a:xfrm>
            <a:prstGeom prst="ellipse">
              <a:avLst/>
            </a:prstGeom>
            <a:solidFill>
              <a:schemeClr val="hlink"/>
            </a:solidFill>
            <a:ln w="9525" cap="flat" cmpd="sng">
              <a:solidFill>
                <a:schemeClr val="tx1"/>
              </a:solidFill>
              <a:prstDash val="solid"/>
              <a:headEnd type="none" w="med" len="med"/>
              <a:tailEnd type="none" w="med" len="med"/>
            </a:ln>
          </p:spPr>
          <p:txBody>
            <a:bodyPr lIns="0" tIns="0" rIns="0" bIns="0" anchor="ctr" anchorCtr="0"/>
            <a:p>
              <a:pPr algn="ctr" eaLnBrk="1" hangingPunct="1"/>
              <a:r>
                <a:rPr lang="en-US" altLang="zh-CN" sz="2000" dirty="0">
                  <a:latin typeface="Times New Roman" panose="02020603050405020304" pitchFamily="18" charset="0"/>
                </a:rPr>
                <a:t>c</a:t>
              </a:r>
              <a:endParaRPr lang="en-US" altLang="zh-CN" sz="2000" dirty="0">
                <a:latin typeface="Times New Roman" panose="02020603050405020304" pitchFamily="18" charset="0"/>
              </a:endParaRPr>
            </a:p>
          </p:txBody>
        </p:sp>
        <p:sp>
          <p:nvSpPr>
            <p:cNvPr id="88083" name="Oval 27"/>
            <p:cNvSpPr/>
            <p:nvPr/>
          </p:nvSpPr>
          <p:spPr>
            <a:xfrm>
              <a:off x="4297" y="3165"/>
              <a:ext cx="227" cy="227"/>
            </a:xfrm>
            <a:prstGeom prst="ellipse">
              <a:avLst/>
            </a:prstGeom>
            <a:noFill/>
            <a:ln w="9525" cap="flat" cmpd="sng">
              <a:solidFill>
                <a:schemeClr val="tx1"/>
              </a:solidFill>
              <a:prstDash val="solid"/>
              <a:headEnd type="none" w="med" len="med"/>
              <a:tailEnd type="none" w="med" len="med"/>
            </a:ln>
          </p:spPr>
          <p:txBody>
            <a:bodyPr lIns="0" tIns="0" rIns="0" bIns="0" anchor="ctr" anchorCtr="0"/>
            <a:p>
              <a:pPr algn="ctr" eaLnBrk="1" hangingPunct="1"/>
              <a:r>
                <a:rPr lang="en-US" altLang="zh-CN" sz="2000" dirty="0">
                  <a:latin typeface="Times New Roman" panose="02020603050405020304" pitchFamily="18" charset="0"/>
                </a:rPr>
                <a:t>f</a:t>
              </a:r>
              <a:endParaRPr lang="en-US" altLang="zh-CN" sz="2000" dirty="0">
                <a:latin typeface="Times New Roman" panose="02020603050405020304" pitchFamily="18" charset="0"/>
              </a:endParaRPr>
            </a:p>
          </p:txBody>
        </p:sp>
        <p:sp>
          <p:nvSpPr>
            <p:cNvPr id="88084" name="Oval 28"/>
            <p:cNvSpPr/>
            <p:nvPr/>
          </p:nvSpPr>
          <p:spPr>
            <a:xfrm>
              <a:off x="4304" y="3532"/>
              <a:ext cx="220" cy="238"/>
            </a:xfrm>
            <a:prstGeom prst="ellipse">
              <a:avLst/>
            </a:prstGeom>
            <a:noFill/>
            <a:ln w="9525" cap="flat" cmpd="sng">
              <a:solidFill>
                <a:schemeClr val="tx1"/>
              </a:solidFill>
              <a:prstDash val="solid"/>
              <a:headEnd type="none" w="med" len="med"/>
              <a:tailEnd type="none" w="med" len="med"/>
            </a:ln>
          </p:spPr>
          <p:txBody>
            <a:bodyPr lIns="0" tIns="0" rIns="0" bIns="0" anchor="ctr" anchorCtr="0"/>
            <a:p>
              <a:pPr algn="ctr" eaLnBrk="1" hangingPunct="1"/>
              <a:r>
                <a:rPr lang="en-US" altLang="zh-CN" sz="2000" dirty="0">
                  <a:latin typeface="Times New Roman" panose="02020603050405020304" pitchFamily="18" charset="0"/>
                </a:rPr>
                <a:t>g</a:t>
              </a:r>
              <a:endParaRPr lang="en-US" altLang="zh-CN" sz="2000" dirty="0">
                <a:latin typeface="Times New Roman" panose="02020603050405020304" pitchFamily="18" charset="0"/>
              </a:endParaRPr>
            </a:p>
          </p:txBody>
        </p:sp>
        <p:sp>
          <p:nvSpPr>
            <p:cNvPr id="88085" name="Line 29"/>
            <p:cNvSpPr/>
            <p:nvPr/>
          </p:nvSpPr>
          <p:spPr>
            <a:xfrm flipH="1">
              <a:off x="3864" y="2672"/>
              <a:ext cx="240" cy="144"/>
            </a:xfrm>
            <a:prstGeom prst="line">
              <a:avLst/>
            </a:prstGeom>
            <a:ln w="9525" cap="flat" cmpd="sng">
              <a:solidFill>
                <a:schemeClr val="tx1"/>
              </a:solidFill>
              <a:prstDash val="solid"/>
              <a:headEnd type="none" w="med" len="med"/>
              <a:tailEnd type="triangle" w="med" len="med"/>
            </a:ln>
          </p:spPr>
        </p:sp>
        <p:sp>
          <p:nvSpPr>
            <p:cNvPr id="88086" name="Line 30"/>
            <p:cNvSpPr/>
            <p:nvPr/>
          </p:nvSpPr>
          <p:spPr>
            <a:xfrm>
              <a:off x="3864" y="3008"/>
              <a:ext cx="0" cy="192"/>
            </a:xfrm>
            <a:prstGeom prst="line">
              <a:avLst/>
            </a:prstGeom>
            <a:ln w="9525" cap="flat" cmpd="sng">
              <a:solidFill>
                <a:schemeClr val="tx1"/>
              </a:solidFill>
              <a:prstDash val="solid"/>
              <a:headEnd type="none" w="med" len="med"/>
              <a:tailEnd type="triangle" w="med" len="med"/>
            </a:ln>
          </p:spPr>
        </p:sp>
        <p:sp>
          <p:nvSpPr>
            <p:cNvPr id="88087" name="Line 31"/>
            <p:cNvSpPr/>
            <p:nvPr/>
          </p:nvSpPr>
          <p:spPr>
            <a:xfrm>
              <a:off x="3864" y="3392"/>
              <a:ext cx="0" cy="144"/>
            </a:xfrm>
            <a:prstGeom prst="line">
              <a:avLst/>
            </a:prstGeom>
            <a:ln w="9525" cap="flat" cmpd="sng">
              <a:solidFill>
                <a:schemeClr val="tx1"/>
              </a:solidFill>
              <a:prstDash val="solid"/>
              <a:headEnd type="none" w="med" len="med"/>
              <a:tailEnd type="triangle" w="med" len="med"/>
            </a:ln>
          </p:spPr>
        </p:sp>
        <p:sp>
          <p:nvSpPr>
            <p:cNvPr id="88088" name="Line 32"/>
            <p:cNvSpPr/>
            <p:nvPr/>
          </p:nvSpPr>
          <p:spPr>
            <a:xfrm>
              <a:off x="4200" y="2672"/>
              <a:ext cx="192" cy="144"/>
            </a:xfrm>
            <a:prstGeom prst="line">
              <a:avLst/>
            </a:prstGeom>
            <a:ln w="9525" cap="flat" cmpd="sng">
              <a:solidFill>
                <a:schemeClr val="tx1"/>
              </a:solidFill>
              <a:prstDash val="solid"/>
              <a:headEnd type="none" w="med" len="med"/>
              <a:tailEnd type="triangle" w="med" len="med"/>
            </a:ln>
          </p:spPr>
        </p:sp>
        <p:sp>
          <p:nvSpPr>
            <p:cNvPr id="88089" name="Line 33"/>
            <p:cNvSpPr/>
            <p:nvPr/>
          </p:nvSpPr>
          <p:spPr>
            <a:xfrm flipH="1">
              <a:off x="4392" y="3056"/>
              <a:ext cx="8" cy="144"/>
            </a:xfrm>
            <a:prstGeom prst="line">
              <a:avLst/>
            </a:prstGeom>
            <a:ln w="9525" cap="flat" cmpd="sng">
              <a:solidFill>
                <a:schemeClr val="tx1"/>
              </a:solidFill>
              <a:prstDash val="solid"/>
              <a:headEnd type="none" w="med" len="med"/>
              <a:tailEnd type="triangle" w="med" len="med"/>
            </a:ln>
          </p:spPr>
        </p:sp>
        <p:sp>
          <p:nvSpPr>
            <p:cNvPr id="88090" name="Line 34"/>
            <p:cNvSpPr/>
            <p:nvPr/>
          </p:nvSpPr>
          <p:spPr>
            <a:xfrm>
              <a:off x="4392" y="3392"/>
              <a:ext cx="0" cy="144"/>
            </a:xfrm>
            <a:prstGeom prst="line">
              <a:avLst/>
            </a:prstGeom>
            <a:ln w="9525" cap="flat" cmpd="sng">
              <a:solidFill>
                <a:schemeClr val="tx1"/>
              </a:solidFill>
              <a:prstDash val="solid"/>
              <a:headEnd type="none" w="med" len="med"/>
              <a:tailEnd type="triangle" w="med" len="med"/>
            </a:ln>
          </p:spPr>
        </p:sp>
        <p:sp>
          <p:nvSpPr>
            <p:cNvPr id="88091" name="Freeform 35"/>
            <p:cNvSpPr/>
            <p:nvPr/>
          </p:nvSpPr>
          <p:spPr>
            <a:xfrm>
              <a:off x="3648" y="2576"/>
              <a:ext cx="432" cy="888"/>
            </a:xfrm>
            <a:custGeom>
              <a:avLst/>
              <a:gdLst/>
              <a:ahLst/>
              <a:cxnLst>
                <a:cxn ang="0">
                  <a:pos x="9" y="816"/>
                </a:cxn>
                <a:cxn ang="0">
                  <a:pos x="9" y="864"/>
                </a:cxn>
                <a:cxn ang="0">
                  <a:pos x="9" y="768"/>
                </a:cxn>
                <a:cxn ang="0">
                  <a:pos x="9" y="144"/>
                </a:cxn>
                <a:cxn ang="0">
                  <a:pos x="9" y="0"/>
                </a:cxn>
              </a:cxnLst>
              <a:pathLst>
                <a:path w="456" h="888">
                  <a:moveTo>
                    <a:pt x="216" y="816"/>
                  </a:moveTo>
                  <a:cubicBezTo>
                    <a:pt x="184" y="844"/>
                    <a:pt x="152" y="872"/>
                    <a:pt x="120" y="864"/>
                  </a:cubicBezTo>
                  <a:cubicBezTo>
                    <a:pt x="88" y="856"/>
                    <a:pt x="32" y="888"/>
                    <a:pt x="24" y="768"/>
                  </a:cubicBezTo>
                  <a:cubicBezTo>
                    <a:pt x="16" y="648"/>
                    <a:pt x="0" y="272"/>
                    <a:pt x="72" y="144"/>
                  </a:cubicBezTo>
                  <a:cubicBezTo>
                    <a:pt x="144" y="16"/>
                    <a:pt x="300" y="8"/>
                    <a:pt x="456" y="0"/>
                  </a:cubicBezTo>
                </a:path>
              </a:pathLst>
            </a:custGeom>
            <a:noFill/>
            <a:ln w="38100" cap="flat" cmpd="sng">
              <a:solidFill>
                <a:schemeClr val="tx1">
                  <a:alpha val="100000"/>
                </a:schemeClr>
              </a:solidFill>
              <a:prstDash val="dash"/>
              <a:round/>
              <a:headEnd type="none" w="med" len="med"/>
              <a:tailEnd type="triangle" w="med" len="med"/>
            </a:ln>
          </p:spPr>
          <p:txBody>
            <a:bodyPr/>
            <a:p>
              <a:endParaRPr lang="zh-CN" altLang="en-US"/>
            </a:p>
          </p:txBody>
        </p:sp>
        <p:sp>
          <p:nvSpPr>
            <p:cNvPr id="88092" name="Freeform 36"/>
            <p:cNvSpPr/>
            <p:nvPr/>
          </p:nvSpPr>
          <p:spPr>
            <a:xfrm>
              <a:off x="3880" y="2672"/>
              <a:ext cx="296" cy="1248"/>
            </a:xfrm>
            <a:custGeom>
              <a:avLst/>
              <a:gdLst/>
              <a:ahLst/>
              <a:cxnLst>
                <a:cxn ang="0">
                  <a:pos x="0" y="24345"/>
                </a:cxn>
                <a:cxn ang="0">
                  <a:pos x="859" y="26570"/>
                </a:cxn>
                <a:cxn ang="0">
                  <a:pos x="2160" y="23245"/>
                </a:cxn>
                <a:cxn ang="0">
                  <a:pos x="2570" y="0"/>
                </a:cxn>
              </a:cxnLst>
              <a:pathLst>
                <a:path w="288" h="1200">
                  <a:moveTo>
                    <a:pt x="0" y="1056"/>
                  </a:moveTo>
                  <a:cubicBezTo>
                    <a:pt x="28" y="1108"/>
                    <a:pt x="56" y="1160"/>
                    <a:pt x="96" y="1152"/>
                  </a:cubicBezTo>
                  <a:cubicBezTo>
                    <a:pt x="136" y="1144"/>
                    <a:pt x="208" y="1200"/>
                    <a:pt x="240" y="1008"/>
                  </a:cubicBezTo>
                  <a:cubicBezTo>
                    <a:pt x="272" y="816"/>
                    <a:pt x="280" y="408"/>
                    <a:pt x="288" y="0"/>
                  </a:cubicBezTo>
                </a:path>
              </a:pathLst>
            </a:custGeom>
            <a:noFill/>
            <a:ln w="38100" cap="flat" cmpd="sng">
              <a:solidFill>
                <a:schemeClr val="tx1">
                  <a:alpha val="100000"/>
                </a:schemeClr>
              </a:solidFill>
              <a:prstDash val="dash"/>
              <a:round/>
              <a:headEnd type="none" w="med" len="med"/>
              <a:tailEnd type="triangle" w="med" len="med"/>
            </a:ln>
          </p:spPr>
          <p:txBody>
            <a:bodyPr/>
            <a:p>
              <a:endParaRPr lang="zh-CN" altLang="en-US"/>
            </a:p>
          </p:txBody>
        </p:sp>
        <p:sp>
          <p:nvSpPr>
            <p:cNvPr id="88093" name="Freeform 37"/>
            <p:cNvSpPr/>
            <p:nvPr/>
          </p:nvSpPr>
          <p:spPr>
            <a:xfrm>
              <a:off x="4400" y="3008"/>
              <a:ext cx="240" cy="912"/>
            </a:xfrm>
            <a:custGeom>
              <a:avLst/>
              <a:gdLst/>
              <a:ahLst/>
              <a:cxnLst>
                <a:cxn ang="0">
                  <a:pos x="0" y="383"/>
                </a:cxn>
                <a:cxn ang="0">
                  <a:pos x="312097202" y="405"/>
                </a:cxn>
                <a:cxn ang="0">
                  <a:pos x="412940064" y="64"/>
                </a:cxn>
                <a:cxn ang="0">
                  <a:pos x="207580572" y="0"/>
                </a:cxn>
              </a:cxnLst>
              <a:pathLst>
                <a:path w="200" h="920">
                  <a:moveTo>
                    <a:pt x="0" y="768"/>
                  </a:moveTo>
                  <a:cubicBezTo>
                    <a:pt x="56" y="844"/>
                    <a:pt x="112" y="920"/>
                    <a:pt x="144" y="816"/>
                  </a:cubicBezTo>
                  <a:cubicBezTo>
                    <a:pt x="176" y="712"/>
                    <a:pt x="200" y="280"/>
                    <a:pt x="192" y="144"/>
                  </a:cubicBezTo>
                  <a:cubicBezTo>
                    <a:pt x="184" y="8"/>
                    <a:pt x="140" y="4"/>
                    <a:pt x="96" y="0"/>
                  </a:cubicBezTo>
                </a:path>
              </a:pathLst>
            </a:custGeom>
            <a:noFill/>
            <a:ln w="38100" cap="flat" cmpd="sng">
              <a:solidFill>
                <a:schemeClr val="tx1">
                  <a:alpha val="100000"/>
                </a:schemeClr>
              </a:solidFill>
              <a:prstDash val="dash"/>
              <a:round/>
              <a:headEnd type="none" w="med" len="med"/>
              <a:tailEnd type="triangle" w="med" len="med"/>
            </a:ln>
          </p:spPr>
          <p:txBody>
            <a:bodyPr/>
            <a:p>
              <a:endParaRPr lang="zh-CN" altLang="en-US"/>
            </a:p>
          </p:txBody>
        </p:sp>
        <p:sp>
          <p:nvSpPr>
            <p:cNvPr id="88094" name="Text Box 38"/>
            <p:cNvSpPr txBox="1"/>
            <p:nvPr/>
          </p:nvSpPr>
          <p:spPr>
            <a:xfrm>
              <a:off x="3916" y="2374"/>
              <a:ext cx="136" cy="181"/>
            </a:xfrm>
            <a:prstGeom prst="rect">
              <a:avLst/>
            </a:prstGeom>
            <a:noFill/>
            <a:ln w="9525">
              <a:noFill/>
            </a:ln>
          </p:spPr>
          <p:txBody>
            <a:bodyPr wrap="none"/>
            <a:p>
              <a:r>
                <a:rPr lang="en-US" altLang="zh-CN" sz="2000" dirty="0">
                  <a:latin typeface="Times New Roman" panose="02020603050405020304" pitchFamily="18" charset="0"/>
                </a:rPr>
                <a:t>1</a:t>
              </a:r>
              <a:endParaRPr lang="en-US" altLang="zh-CN" sz="2000" dirty="0">
                <a:latin typeface="Times New Roman" panose="02020603050405020304" pitchFamily="18" charset="0"/>
              </a:endParaRPr>
            </a:p>
          </p:txBody>
        </p:sp>
        <p:sp>
          <p:nvSpPr>
            <p:cNvPr id="88095" name="Text Box 39"/>
            <p:cNvSpPr txBox="1"/>
            <p:nvPr/>
          </p:nvSpPr>
          <p:spPr>
            <a:xfrm>
              <a:off x="3728" y="2624"/>
              <a:ext cx="136" cy="181"/>
            </a:xfrm>
            <a:prstGeom prst="rect">
              <a:avLst/>
            </a:prstGeom>
            <a:noFill/>
            <a:ln w="9525">
              <a:noFill/>
            </a:ln>
          </p:spPr>
          <p:txBody>
            <a:bodyPr wrap="none"/>
            <a:p>
              <a:r>
                <a:rPr lang="en-US" altLang="zh-CN" sz="2000" dirty="0">
                  <a:latin typeface="Times New Roman" panose="02020603050405020304" pitchFamily="18" charset="0"/>
                </a:rPr>
                <a:t>2</a:t>
              </a:r>
              <a:endParaRPr lang="en-US" altLang="zh-CN" sz="2000" dirty="0">
                <a:latin typeface="Times New Roman" panose="02020603050405020304" pitchFamily="18" charset="0"/>
              </a:endParaRPr>
            </a:p>
          </p:txBody>
        </p:sp>
        <p:sp>
          <p:nvSpPr>
            <p:cNvPr id="88096" name="Text Box 40"/>
            <p:cNvSpPr txBox="1"/>
            <p:nvPr/>
          </p:nvSpPr>
          <p:spPr>
            <a:xfrm>
              <a:off x="3688" y="3019"/>
              <a:ext cx="136" cy="181"/>
            </a:xfrm>
            <a:prstGeom prst="rect">
              <a:avLst/>
            </a:prstGeom>
            <a:noFill/>
            <a:ln w="9525">
              <a:noFill/>
            </a:ln>
          </p:spPr>
          <p:txBody>
            <a:bodyPr wrap="none"/>
            <a:p>
              <a:r>
                <a:rPr lang="en-US" altLang="zh-CN" sz="2000" dirty="0">
                  <a:latin typeface="Times New Roman" panose="02020603050405020304" pitchFamily="18" charset="0"/>
                </a:rPr>
                <a:t>3</a:t>
              </a:r>
              <a:endParaRPr lang="en-US" altLang="zh-CN" sz="2000" dirty="0">
                <a:latin typeface="Times New Roman" panose="02020603050405020304" pitchFamily="18" charset="0"/>
              </a:endParaRPr>
            </a:p>
          </p:txBody>
        </p:sp>
        <p:sp>
          <p:nvSpPr>
            <p:cNvPr id="88097" name="Text Box 41"/>
            <p:cNvSpPr txBox="1"/>
            <p:nvPr/>
          </p:nvSpPr>
          <p:spPr>
            <a:xfrm>
              <a:off x="3640" y="3392"/>
              <a:ext cx="136" cy="181"/>
            </a:xfrm>
            <a:prstGeom prst="rect">
              <a:avLst/>
            </a:prstGeom>
            <a:noFill/>
            <a:ln w="9525">
              <a:noFill/>
            </a:ln>
          </p:spPr>
          <p:txBody>
            <a:bodyPr wrap="none"/>
            <a:p>
              <a:r>
                <a:rPr lang="en-US" altLang="zh-CN" sz="2000" dirty="0">
                  <a:latin typeface="Times New Roman" panose="02020603050405020304" pitchFamily="18" charset="0"/>
                </a:rPr>
                <a:t>4</a:t>
              </a:r>
              <a:endParaRPr lang="en-US" altLang="zh-CN" sz="2000" dirty="0">
                <a:latin typeface="Times New Roman" panose="02020603050405020304" pitchFamily="18" charset="0"/>
              </a:endParaRPr>
            </a:p>
          </p:txBody>
        </p:sp>
        <p:sp>
          <p:nvSpPr>
            <p:cNvPr id="88098" name="Text Box 42"/>
            <p:cNvSpPr txBox="1"/>
            <p:nvPr/>
          </p:nvSpPr>
          <p:spPr>
            <a:xfrm>
              <a:off x="4312" y="2587"/>
              <a:ext cx="136" cy="181"/>
            </a:xfrm>
            <a:prstGeom prst="rect">
              <a:avLst/>
            </a:prstGeom>
            <a:noFill/>
            <a:ln w="9525">
              <a:noFill/>
            </a:ln>
          </p:spPr>
          <p:txBody>
            <a:bodyPr wrap="none"/>
            <a:p>
              <a:r>
                <a:rPr lang="en-US" altLang="zh-CN" sz="2000" dirty="0">
                  <a:latin typeface="Times New Roman" panose="02020603050405020304" pitchFamily="18" charset="0"/>
                </a:rPr>
                <a:t>5</a:t>
              </a:r>
              <a:endParaRPr lang="en-US" altLang="zh-CN" sz="2000" dirty="0">
                <a:latin typeface="Times New Roman" panose="02020603050405020304" pitchFamily="18" charset="0"/>
              </a:endParaRPr>
            </a:p>
          </p:txBody>
        </p:sp>
        <p:sp>
          <p:nvSpPr>
            <p:cNvPr id="88099" name="Text Box 43"/>
            <p:cNvSpPr txBox="1"/>
            <p:nvPr/>
          </p:nvSpPr>
          <p:spPr>
            <a:xfrm>
              <a:off x="4456" y="3008"/>
              <a:ext cx="136" cy="181"/>
            </a:xfrm>
            <a:prstGeom prst="rect">
              <a:avLst/>
            </a:prstGeom>
            <a:noFill/>
            <a:ln w="9525">
              <a:noFill/>
            </a:ln>
          </p:spPr>
          <p:txBody>
            <a:bodyPr wrap="none"/>
            <a:p>
              <a:r>
                <a:rPr lang="en-US" altLang="zh-CN" sz="2000" dirty="0">
                  <a:latin typeface="Times New Roman" panose="02020603050405020304" pitchFamily="18" charset="0"/>
                </a:rPr>
                <a:t>6</a:t>
              </a:r>
              <a:endParaRPr lang="en-US" altLang="zh-CN" sz="2000" dirty="0">
                <a:latin typeface="Times New Roman" panose="02020603050405020304" pitchFamily="18" charset="0"/>
              </a:endParaRPr>
            </a:p>
          </p:txBody>
        </p:sp>
        <p:sp>
          <p:nvSpPr>
            <p:cNvPr id="88100" name="Text Box 44"/>
            <p:cNvSpPr txBox="1"/>
            <p:nvPr/>
          </p:nvSpPr>
          <p:spPr>
            <a:xfrm>
              <a:off x="4400" y="3355"/>
              <a:ext cx="136" cy="181"/>
            </a:xfrm>
            <a:prstGeom prst="rect">
              <a:avLst/>
            </a:prstGeom>
            <a:noFill/>
            <a:ln w="9525">
              <a:noFill/>
            </a:ln>
          </p:spPr>
          <p:txBody>
            <a:bodyPr wrap="none"/>
            <a:p>
              <a:r>
                <a:rPr lang="en-US" altLang="zh-CN" sz="2000" dirty="0">
                  <a:latin typeface="Times New Roman" panose="02020603050405020304" pitchFamily="18" charset="0"/>
                </a:rPr>
                <a:t>7</a:t>
              </a:r>
              <a:endParaRPr lang="en-US" altLang="zh-CN" sz="2000" dirty="0">
                <a:latin typeface="Times New Roman" panose="02020603050405020304" pitchFamily="18" charset="0"/>
              </a:endParaRPr>
            </a:p>
          </p:txBody>
        </p:sp>
        <p:cxnSp>
          <p:nvCxnSpPr>
            <p:cNvPr id="88101" name="AutoShape 45"/>
            <p:cNvCxnSpPr>
              <a:stCxn id="88081" idx="6"/>
              <a:endCxn id="88079" idx="6"/>
            </p:cNvCxnSpPr>
            <p:nvPr/>
          </p:nvCxnSpPr>
          <p:spPr>
            <a:xfrm flipV="1">
              <a:off x="3996" y="2918"/>
              <a:ext cx="1" cy="732"/>
            </a:xfrm>
            <a:prstGeom prst="curvedConnector3">
              <a:avLst>
                <a:gd name="adj1" fmla="val 6900000"/>
              </a:avLst>
            </a:prstGeom>
            <a:ln w="38100" cap="flat" cmpd="sng">
              <a:solidFill>
                <a:schemeClr val="tx1"/>
              </a:solidFill>
              <a:prstDash val="sysDot"/>
              <a:headEnd type="none" w="med" len="med"/>
              <a:tailEnd type="triangle" w="med" len="med"/>
            </a:ln>
          </p:spPr>
        </p:cxnSp>
        <p:sp>
          <p:nvSpPr>
            <p:cNvPr id="88102" name="Text Box 46"/>
            <p:cNvSpPr txBox="1"/>
            <p:nvPr/>
          </p:nvSpPr>
          <p:spPr>
            <a:xfrm>
              <a:off x="3744" y="2384"/>
              <a:ext cx="136" cy="181"/>
            </a:xfrm>
            <a:prstGeom prst="rect">
              <a:avLst/>
            </a:prstGeom>
            <a:noFill/>
            <a:ln w="9525">
              <a:noFill/>
            </a:ln>
          </p:spPr>
          <p:txBody>
            <a:bodyPr wrap="none"/>
            <a:p>
              <a:r>
                <a:rPr lang="en-US" altLang="zh-CN" sz="2000" i="1" u="sng" dirty="0">
                  <a:latin typeface="Times New Roman" panose="02020603050405020304" pitchFamily="18" charset="0"/>
                </a:rPr>
                <a:t>1</a:t>
              </a:r>
              <a:endParaRPr lang="en-US" altLang="zh-CN" sz="2000" i="1" u="sng" dirty="0">
                <a:latin typeface="Times New Roman" panose="02020603050405020304" pitchFamily="18" charset="0"/>
              </a:endParaRPr>
            </a:p>
          </p:txBody>
        </p:sp>
        <p:sp>
          <p:nvSpPr>
            <p:cNvPr id="88103" name="Text Box 47"/>
            <p:cNvSpPr txBox="1"/>
            <p:nvPr/>
          </p:nvSpPr>
          <p:spPr>
            <a:xfrm>
              <a:off x="3504" y="2635"/>
              <a:ext cx="136" cy="181"/>
            </a:xfrm>
            <a:prstGeom prst="rect">
              <a:avLst/>
            </a:prstGeom>
            <a:noFill/>
            <a:ln w="9525">
              <a:noFill/>
            </a:ln>
          </p:spPr>
          <p:txBody>
            <a:bodyPr wrap="none"/>
            <a:p>
              <a:r>
                <a:rPr lang="en-US" altLang="zh-CN" sz="2000" i="1" u="sng" dirty="0">
                  <a:latin typeface="Times New Roman" panose="02020603050405020304" pitchFamily="18" charset="0"/>
                </a:rPr>
                <a:t>1</a:t>
              </a:r>
              <a:endParaRPr lang="en-US" altLang="zh-CN" sz="2000" i="1" u="sng" dirty="0">
                <a:latin typeface="Times New Roman" panose="02020603050405020304" pitchFamily="18" charset="0"/>
              </a:endParaRPr>
            </a:p>
          </p:txBody>
        </p:sp>
        <p:sp>
          <p:nvSpPr>
            <p:cNvPr id="88104" name="Text Box 48"/>
            <p:cNvSpPr txBox="1"/>
            <p:nvPr/>
          </p:nvSpPr>
          <p:spPr>
            <a:xfrm>
              <a:off x="3512" y="3008"/>
              <a:ext cx="136" cy="181"/>
            </a:xfrm>
            <a:prstGeom prst="rect">
              <a:avLst/>
            </a:prstGeom>
            <a:noFill/>
            <a:ln w="9525">
              <a:noFill/>
            </a:ln>
          </p:spPr>
          <p:txBody>
            <a:bodyPr wrap="none"/>
            <a:p>
              <a:r>
                <a:rPr lang="en-US" altLang="zh-CN" sz="2000" i="1" u="sng" dirty="0">
                  <a:latin typeface="Times New Roman" panose="02020603050405020304" pitchFamily="18" charset="0"/>
                </a:rPr>
                <a:t>1</a:t>
              </a:r>
              <a:endParaRPr lang="en-US" altLang="zh-CN" sz="2000" i="1" u="sng" dirty="0">
                <a:latin typeface="Times New Roman" panose="02020603050405020304" pitchFamily="18" charset="0"/>
              </a:endParaRPr>
            </a:p>
          </p:txBody>
        </p:sp>
        <p:sp>
          <p:nvSpPr>
            <p:cNvPr id="88105" name="Text Box 49"/>
            <p:cNvSpPr txBox="1"/>
            <p:nvPr/>
          </p:nvSpPr>
          <p:spPr>
            <a:xfrm>
              <a:off x="3504" y="3403"/>
              <a:ext cx="136" cy="181"/>
            </a:xfrm>
            <a:prstGeom prst="rect">
              <a:avLst/>
            </a:prstGeom>
            <a:noFill/>
            <a:ln w="9525">
              <a:noFill/>
            </a:ln>
          </p:spPr>
          <p:txBody>
            <a:bodyPr wrap="none"/>
            <a:p>
              <a:r>
                <a:rPr lang="en-US" altLang="zh-CN" sz="2000" i="1" u="sng" dirty="0">
                  <a:latin typeface="Times New Roman" panose="02020603050405020304" pitchFamily="18" charset="0"/>
                </a:rPr>
                <a:t>1</a:t>
              </a:r>
              <a:endParaRPr lang="en-US" altLang="zh-CN" sz="2000" i="1" u="sng" dirty="0">
                <a:latin typeface="Times New Roman" panose="02020603050405020304" pitchFamily="18" charset="0"/>
              </a:endParaRPr>
            </a:p>
          </p:txBody>
        </p:sp>
        <p:sp>
          <p:nvSpPr>
            <p:cNvPr id="88106" name="Text Box 50"/>
            <p:cNvSpPr txBox="1"/>
            <p:nvPr/>
          </p:nvSpPr>
          <p:spPr>
            <a:xfrm>
              <a:off x="4608" y="3355"/>
              <a:ext cx="136" cy="181"/>
            </a:xfrm>
            <a:prstGeom prst="rect">
              <a:avLst/>
            </a:prstGeom>
            <a:noFill/>
            <a:ln w="9525">
              <a:noFill/>
            </a:ln>
          </p:spPr>
          <p:txBody>
            <a:bodyPr wrap="none"/>
            <a:p>
              <a:r>
                <a:rPr lang="en-US" altLang="zh-CN" sz="2000" i="1" u="sng" dirty="0">
                  <a:latin typeface="Times New Roman" panose="02020603050405020304" pitchFamily="18" charset="0"/>
                </a:rPr>
                <a:t>5</a:t>
              </a:r>
              <a:endParaRPr lang="en-US" altLang="zh-CN" sz="2000" i="1" u="sng" dirty="0">
                <a:latin typeface="Times New Roman" panose="02020603050405020304" pitchFamily="18" charset="0"/>
              </a:endParaRPr>
            </a:p>
          </p:txBody>
        </p:sp>
        <p:sp>
          <p:nvSpPr>
            <p:cNvPr id="88107" name="Text Box 51"/>
            <p:cNvSpPr txBox="1"/>
            <p:nvPr/>
          </p:nvSpPr>
          <p:spPr>
            <a:xfrm>
              <a:off x="4616" y="3008"/>
              <a:ext cx="136" cy="181"/>
            </a:xfrm>
            <a:prstGeom prst="rect">
              <a:avLst/>
            </a:prstGeom>
            <a:noFill/>
            <a:ln w="9525">
              <a:noFill/>
            </a:ln>
          </p:spPr>
          <p:txBody>
            <a:bodyPr wrap="none"/>
            <a:p>
              <a:r>
                <a:rPr lang="en-US" altLang="zh-CN" sz="2000" i="1" u="sng" dirty="0">
                  <a:latin typeface="Times New Roman" panose="02020603050405020304" pitchFamily="18" charset="0"/>
                </a:rPr>
                <a:t>5</a:t>
              </a:r>
              <a:endParaRPr lang="en-US" altLang="zh-CN" sz="2000" i="1" u="sng" dirty="0">
                <a:latin typeface="Times New Roman" panose="02020603050405020304" pitchFamily="18" charset="0"/>
              </a:endParaRPr>
            </a:p>
          </p:txBody>
        </p:sp>
        <p:sp>
          <p:nvSpPr>
            <p:cNvPr id="88108" name="Text Box 52"/>
            <p:cNvSpPr txBox="1"/>
            <p:nvPr/>
          </p:nvSpPr>
          <p:spPr>
            <a:xfrm>
              <a:off x="4512" y="2587"/>
              <a:ext cx="136" cy="181"/>
            </a:xfrm>
            <a:prstGeom prst="rect">
              <a:avLst/>
            </a:prstGeom>
            <a:noFill/>
            <a:ln w="9525">
              <a:noFill/>
            </a:ln>
          </p:spPr>
          <p:txBody>
            <a:bodyPr wrap="none"/>
            <a:p>
              <a:r>
                <a:rPr lang="en-US" altLang="zh-CN" sz="2000" i="1" u="sng" dirty="0">
                  <a:latin typeface="Times New Roman" panose="02020603050405020304" pitchFamily="18" charset="0"/>
                </a:rPr>
                <a:t>5</a:t>
              </a:r>
              <a:endParaRPr lang="en-US" altLang="zh-CN" sz="2000" i="1" u="sng" dirty="0">
                <a:latin typeface="Times New Roman" panose="02020603050405020304" pitchFamily="18" charset="0"/>
              </a:endParaRPr>
            </a:p>
          </p:txBody>
        </p:sp>
      </p:grpSp>
      <p:sp>
        <p:nvSpPr>
          <p:cNvPr id="85045" name="Text Box 53"/>
          <p:cNvSpPr txBox="1">
            <a:spLocks noChangeArrowheads="1"/>
          </p:cNvSpPr>
          <p:nvPr/>
        </p:nvSpPr>
        <p:spPr bwMode="auto">
          <a:xfrm>
            <a:off x="7885113" y="5670550"/>
            <a:ext cx="719138" cy="854075"/>
          </a:xfrm>
          <a:prstGeom prst="rect">
            <a:avLst/>
          </a:prstGeom>
          <a:noFill/>
          <a:ln>
            <a:noFill/>
          </a:ln>
          <a:effectLst/>
        </p:spPr>
        <p:txBody>
          <a:bodyPr>
            <a:spAutoFit/>
          </a:bodyPr>
          <a:lstStyle/>
          <a:p>
            <a:pPr marR="0" defTabSz="914400" eaLnBrk="1" hangingPunct="1">
              <a:spcBef>
                <a:spcPct val="50000"/>
              </a:spcBef>
              <a:buClr>
                <a:schemeClr val="accent2"/>
              </a:buClr>
              <a:buSzPct val="50000"/>
              <a:buFont typeface="Wingdings" panose="05000000000000000000" pitchFamily="2" charset="2"/>
              <a:buNone/>
              <a:defRPr/>
            </a:pPr>
            <a:r>
              <a:rPr kumimoji="1" lang="en-US" altLang="zh-CN" sz="20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dfn  </a:t>
            </a:r>
            <a:endParaRPr kumimoji="1" lang="en-US" altLang="zh-CN" sz="20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a:p>
            <a:pPr marR="0" defTabSz="914400" eaLnBrk="1" hangingPunct="1">
              <a:spcBef>
                <a:spcPct val="50000"/>
              </a:spcBef>
              <a:buClr>
                <a:schemeClr val="accent2"/>
              </a:buClr>
              <a:buSzPct val="50000"/>
              <a:buFont typeface="Wingdings" panose="05000000000000000000" pitchFamily="2" charset="2"/>
              <a:buNone/>
              <a:defRPr/>
            </a:pPr>
            <a:r>
              <a:rPr kumimoji="1" lang="en-US" altLang="zh-CN" sz="20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r>
              <a:rPr kumimoji="1" lang="en-US" altLang="zh-CN" sz="2000" i="1" u="sng"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low</a:t>
            </a:r>
            <a:endParaRPr kumimoji="1" lang="en-US" altLang="zh-CN" sz="2000" i="1" u="sng"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grpSp>
        <p:nvGrpSpPr>
          <p:cNvPr id="88070" name="Group 54"/>
          <p:cNvGrpSpPr/>
          <p:nvPr/>
        </p:nvGrpSpPr>
        <p:grpSpPr>
          <a:xfrm>
            <a:off x="236538" y="1908175"/>
            <a:ext cx="8778875" cy="2057400"/>
            <a:chOff x="149" y="1112"/>
            <a:chExt cx="5530" cy="1296"/>
          </a:xfrm>
        </p:grpSpPr>
        <p:sp>
          <p:nvSpPr>
            <p:cNvPr id="88072" name="Rectangle 55"/>
            <p:cNvSpPr/>
            <p:nvPr/>
          </p:nvSpPr>
          <p:spPr>
            <a:xfrm>
              <a:off x="149" y="1496"/>
              <a:ext cx="1046" cy="288"/>
            </a:xfrm>
            <a:prstGeom prst="rect">
              <a:avLst/>
            </a:prstGeom>
            <a:noFill/>
            <a:ln w="9525">
              <a:noFill/>
            </a:ln>
          </p:spPr>
          <p:txBody>
            <a:bodyPr wrap="none">
              <a:spAutoFit/>
            </a:bodyPr>
            <a:p>
              <a:pPr algn="ct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low[</a:t>
              </a:r>
              <a:r>
                <a:rPr lang="en-US" altLang="zh-CN" sz="2400" i="1" dirty="0">
                  <a:latin typeface="Times New Roman" panose="02020603050405020304" pitchFamily="18" charset="0"/>
                </a:rPr>
                <a:t>v</a:t>
              </a:r>
              <a:r>
                <a:rPr lang="en-US" altLang="zh-CN" sz="2400" dirty="0">
                  <a:latin typeface="Times New Roman" panose="02020603050405020304" pitchFamily="18" charset="0"/>
                </a:rPr>
                <a:t>]=min</a:t>
              </a:r>
              <a:endParaRPr lang="en-US" altLang="zh-CN" sz="2400" dirty="0">
                <a:latin typeface="Times New Roman" panose="02020603050405020304" pitchFamily="18" charset="0"/>
              </a:endParaRPr>
            </a:p>
          </p:txBody>
        </p:sp>
        <p:sp>
          <p:nvSpPr>
            <p:cNvPr id="88073" name="AutoShape 56"/>
            <p:cNvSpPr/>
            <p:nvPr/>
          </p:nvSpPr>
          <p:spPr>
            <a:xfrm>
              <a:off x="1167" y="1112"/>
              <a:ext cx="144" cy="1152"/>
            </a:xfrm>
            <a:prstGeom prst="leftBrace">
              <a:avLst>
                <a:gd name="adj1" fmla="val 66666"/>
                <a:gd name="adj2" fmla="val 50000"/>
              </a:avLst>
            </a:prstGeom>
            <a:noFill/>
            <a:ln w="9525" cap="flat" cmpd="sng">
              <a:solidFill>
                <a:schemeClr val="tx1"/>
              </a:solidFill>
              <a:prstDash val="solid"/>
              <a:headEnd type="none" w="med" len="med"/>
              <a:tailEnd type="none" w="med" len="med"/>
            </a:ln>
          </p:spPr>
          <p:txBody>
            <a:bodyPr anchor="ctr" anchorCtr="0">
              <a:spAutoFit/>
            </a:bodyPr>
            <a:p>
              <a:pPr eaLnBrk="1" hangingPunct="1"/>
              <a:endParaRPr lang="zh-CN" altLang="en-US" dirty="0">
                <a:latin typeface="Times New Roman" panose="02020603050405020304" pitchFamily="18" charset="0"/>
              </a:endParaRPr>
            </a:p>
          </p:txBody>
        </p:sp>
        <p:sp>
          <p:nvSpPr>
            <p:cNvPr id="88074" name="AutoShape 57"/>
            <p:cNvSpPr/>
            <p:nvPr/>
          </p:nvSpPr>
          <p:spPr>
            <a:xfrm rot="10800000">
              <a:off x="5535" y="1208"/>
              <a:ext cx="144" cy="1152"/>
            </a:xfrm>
            <a:prstGeom prst="leftBrace">
              <a:avLst>
                <a:gd name="adj1" fmla="val 66666"/>
                <a:gd name="adj2" fmla="val 50000"/>
              </a:avLst>
            </a:prstGeom>
            <a:noFill/>
            <a:ln w="9525" cap="flat" cmpd="sng">
              <a:solidFill>
                <a:schemeClr val="tx1"/>
              </a:solidFill>
              <a:prstDash val="solid"/>
              <a:headEnd type="none" w="med" len="med"/>
              <a:tailEnd type="none" w="med" len="med"/>
            </a:ln>
          </p:spPr>
          <p:txBody>
            <a:bodyPr anchor="ctr" anchorCtr="0">
              <a:spAutoFit/>
            </a:bodyPr>
            <a:p>
              <a:pPr eaLnBrk="1" hangingPunct="1"/>
              <a:endParaRPr lang="zh-CN" altLang="en-US" dirty="0">
                <a:latin typeface="Times New Roman" panose="02020603050405020304" pitchFamily="18" charset="0"/>
              </a:endParaRPr>
            </a:p>
          </p:txBody>
        </p:sp>
        <p:sp>
          <p:nvSpPr>
            <p:cNvPr id="88075" name="Text Box 58"/>
            <p:cNvSpPr txBox="1"/>
            <p:nvPr/>
          </p:nvSpPr>
          <p:spPr>
            <a:xfrm>
              <a:off x="1215" y="1496"/>
              <a:ext cx="1776"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dfn[</a:t>
              </a:r>
              <a:r>
                <a:rPr lang="en-US" altLang="zh-CN" sz="2400" i="1" dirty="0">
                  <a:latin typeface="Times New Roman" panose="02020603050405020304" pitchFamily="18" charset="0"/>
                </a:rPr>
                <a:t>v</a:t>
              </a:r>
              <a:r>
                <a:rPr lang="en-US" altLang="zh-CN" sz="2400" dirty="0">
                  <a:latin typeface="Times New Roman" panose="02020603050405020304" pitchFamily="18" charset="0"/>
                </a:rPr>
                <a:t>],dfn[</a:t>
              </a:r>
              <a:r>
                <a:rPr lang="en-US" altLang="zh-CN" sz="2400" i="1" dirty="0">
                  <a:solidFill>
                    <a:srgbClr val="0000FF"/>
                  </a:solidFill>
                  <a:latin typeface="Times New Roman" panose="02020603050405020304" pitchFamily="18" charset="0"/>
                </a:rPr>
                <a:t>w</a:t>
              </a:r>
              <a:r>
                <a:rPr lang="en-US" altLang="zh-CN" sz="2400" dirty="0">
                  <a:latin typeface="Times New Roman" panose="02020603050405020304" pitchFamily="18" charset="0"/>
                </a:rPr>
                <a:t>],low[</a:t>
              </a:r>
              <a:r>
                <a:rPr lang="en-US" altLang="zh-CN" sz="2400" i="1" dirty="0">
                  <a:solidFill>
                    <a:srgbClr val="0000FF"/>
                  </a:solidFill>
                  <a:latin typeface="Times New Roman" panose="02020603050405020304" pitchFamily="18" charset="0"/>
                </a:rPr>
                <a:t>y</a:t>
              </a:r>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p:txBody>
        </p:sp>
        <p:sp>
          <p:nvSpPr>
            <p:cNvPr id="88076" name="Line 59"/>
            <p:cNvSpPr/>
            <p:nvPr/>
          </p:nvSpPr>
          <p:spPr>
            <a:xfrm>
              <a:off x="2943" y="1208"/>
              <a:ext cx="0" cy="1152"/>
            </a:xfrm>
            <a:prstGeom prst="line">
              <a:avLst/>
            </a:prstGeom>
            <a:ln w="9525" cap="flat" cmpd="sng">
              <a:solidFill>
                <a:schemeClr val="tx1"/>
              </a:solidFill>
              <a:prstDash val="solid"/>
              <a:headEnd type="none" w="med" len="med"/>
              <a:tailEnd type="none" w="med" len="med"/>
            </a:ln>
          </p:spPr>
        </p:sp>
        <p:sp>
          <p:nvSpPr>
            <p:cNvPr id="88077" name="Text Box 60"/>
            <p:cNvSpPr txBox="1"/>
            <p:nvPr/>
          </p:nvSpPr>
          <p:spPr>
            <a:xfrm>
              <a:off x="2943" y="1152"/>
              <a:ext cx="2688" cy="1256"/>
            </a:xfrm>
            <a:prstGeom prst="rect">
              <a:avLst/>
            </a:prstGeom>
            <a:noFill/>
            <a:ln w="9525">
              <a:noFill/>
            </a:ln>
          </p:spPr>
          <p:txBody>
            <a:bodyPr>
              <a:spAutoFit/>
            </a:bodyPr>
            <a:p>
              <a:pPr eaLnBrk="1" hangingPunct="1">
                <a:spcBef>
                  <a:spcPct val="5000"/>
                </a:spcBef>
                <a:buClr>
                  <a:schemeClr val="accent2"/>
                </a:buClr>
                <a:buSzPct val="50000"/>
                <a:buFont typeface="Wingdings" panose="05000000000000000000" pitchFamily="2" charset="2"/>
              </a:pPr>
              <a:r>
                <a:rPr lang="en-US" altLang="zh-CN" sz="2400" dirty="0">
                  <a:latin typeface="Times New Roman" panose="02020603050405020304" pitchFamily="18" charset="0"/>
                </a:rPr>
                <a:t>( </a:t>
              </a:r>
              <a:r>
                <a:rPr lang="en-US" altLang="zh-CN" sz="2400" i="1" dirty="0">
                  <a:solidFill>
                    <a:srgbClr val="0000FF"/>
                  </a:solidFill>
                  <a:latin typeface="Times New Roman" panose="02020603050405020304" pitchFamily="18" charset="0"/>
                </a:rPr>
                <a:t>v</a:t>
              </a:r>
              <a:r>
                <a:rPr lang="en-US" altLang="zh-CN" sz="2400" dirty="0">
                  <a:latin typeface="Times New Roman" panose="02020603050405020304" pitchFamily="18" charset="0"/>
                </a:rPr>
                <a:t>, </a:t>
              </a:r>
              <a:r>
                <a:rPr lang="en-US" altLang="zh-CN" sz="2400" i="1" dirty="0">
                  <a:latin typeface="Times New Roman" panose="02020603050405020304" pitchFamily="18" charset="0"/>
                </a:rPr>
                <a:t>w</a:t>
              </a:r>
              <a:r>
                <a:rPr lang="en-US" altLang="zh-CN" sz="2400" dirty="0">
                  <a:latin typeface="Times New Roman" panose="02020603050405020304" pitchFamily="18" charset="0"/>
                </a:rPr>
                <a:t> ) ∈B</a:t>
              </a:r>
              <a:r>
                <a:rPr lang="zh-CN" altLang="en-US" sz="2400" dirty="0">
                  <a:latin typeface="Times New Roman" panose="02020603050405020304" pitchFamily="18" charset="0"/>
                </a:rPr>
                <a:t>，</a:t>
              </a:r>
              <a:r>
                <a:rPr lang="en-US" altLang="zh-CN" sz="2400" i="1" dirty="0">
                  <a:solidFill>
                    <a:srgbClr val="0000FF"/>
                  </a:solidFill>
                  <a:latin typeface="Times New Roman" panose="02020603050405020304" pitchFamily="18" charset="0"/>
                </a:rPr>
                <a:t>w</a:t>
              </a:r>
              <a:r>
                <a:rPr lang="en-US" altLang="zh-CN" sz="2400" dirty="0">
                  <a:latin typeface="Times New Roman" panose="02020603050405020304" pitchFamily="18" charset="0"/>
                </a:rPr>
                <a:t> </a:t>
              </a:r>
              <a:r>
                <a:rPr lang="zh-CN" altLang="en-US" sz="2400" dirty="0">
                  <a:latin typeface="Times New Roman" panose="02020603050405020304" pitchFamily="18" charset="0"/>
                </a:rPr>
                <a:t>是顶点</a:t>
              </a:r>
              <a:r>
                <a:rPr lang="en-US" altLang="zh-CN" sz="2400" i="1" dirty="0">
                  <a:latin typeface="Times New Roman" panose="02020603050405020304" pitchFamily="18" charset="0"/>
                </a:rPr>
                <a:t>v</a:t>
              </a:r>
              <a:r>
                <a:rPr lang="en-US" altLang="zh-CN" sz="2400" dirty="0">
                  <a:latin typeface="Times New Roman" panose="02020603050405020304" pitchFamily="18" charset="0"/>
                </a:rPr>
                <a:t> </a:t>
              </a:r>
              <a:r>
                <a:rPr lang="zh-CN" altLang="en-US" sz="2400" dirty="0">
                  <a:latin typeface="Times New Roman" panose="02020603050405020304" pitchFamily="18" charset="0"/>
                </a:rPr>
                <a:t>在先深  </a:t>
              </a:r>
              <a:endParaRPr lang="zh-CN" altLang="en-US" sz="2400" dirty="0">
                <a:latin typeface="Times New Roman" panose="02020603050405020304" pitchFamily="18" charset="0"/>
              </a:endParaRPr>
            </a:p>
            <a:p>
              <a:pPr eaLnBrk="1" hangingPunct="1">
                <a:spcBef>
                  <a:spcPct val="5000"/>
                </a:spcBef>
                <a:buClr>
                  <a:schemeClr val="accent2"/>
                </a:buClr>
                <a:buSzPct val="50000"/>
                <a:buFont typeface="Wingdings" panose="05000000000000000000" pitchFamily="2" charset="2"/>
              </a:pPr>
              <a:r>
                <a:rPr lang="zh-CN" altLang="en-US" sz="2400" dirty="0">
                  <a:latin typeface="Times New Roman" panose="02020603050405020304" pitchFamily="18" charset="0"/>
                </a:rPr>
                <a:t>            生成树上有回退边连接  </a:t>
              </a:r>
              <a:endParaRPr lang="zh-CN" altLang="en-US" sz="2400" dirty="0">
                <a:latin typeface="Times New Roman" panose="02020603050405020304" pitchFamily="18" charset="0"/>
              </a:endParaRPr>
            </a:p>
            <a:p>
              <a:pPr eaLnBrk="1" hangingPunct="1">
                <a:spcBef>
                  <a:spcPct val="5000"/>
                </a:spcBef>
                <a:buClr>
                  <a:schemeClr val="accent2"/>
                </a:buClr>
                <a:buSzPct val="50000"/>
                <a:buFont typeface="Wingdings" panose="05000000000000000000" pitchFamily="2" charset="2"/>
              </a:pPr>
              <a:r>
                <a:rPr lang="zh-CN" altLang="en-US" sz="2400" dirty="0">
                  <a:latin typeface="Times New Roman" panose="02020603050405020304" pitchFamily="18" charset="0"/>
                </a:rPr>
                <a:t>            的祖先结点；</a:t>
              </a:r>
              <a:endParaRPr lang="zh-CN" altLang="en-US" sz="2400" dirty="0">
                <a:latin typeface="Times New Roman" panose="02020603050405020304" pitchFamily="18" charset="0"/>
              </a:endParaRPr>
            </a:p>
            <a:p>
              <a:pPr eaLnBrk="1" hangingPunct="1">
                <a:spcBef>
                  <a:spcPct val="5000"/>
                </a:spcBef>
                <a:buClr>
                  <a:schemeClr val="accent2"/>
                </a:buClr>
                <a:buSzPct val="50000"/>
                <a:buFont typeface="Wingdings" panose="05000000000000000000" pitchFamily="2" charset="2"/>
              </a:pPr>
              <a:r>
                <a:rPr lang="en-US" altLang="zh-CN" sz="2400" dirty="0">
                  <a:latin typeface="Times New Roman" panose="02020603050405020304" pitchFamily="18" charset="0"/>
                </a:rPr>
                <a:t>( </a:t>
              </a:r>
              <a:r>
                <a:rPr lang="en-US" altLang="zh-CN" sz="2400" i="1" dirty="0">
                  <a:latin typeface="Times New Roman" panose="02020603050405020304" pitchFamily="18" charset="0"/>
                </a:rPr>
                <a:t>v</a:t>
              </a:r>
              <a:r>
                <a:rPr lang="en-US" altLang="zh-CN" sz="2400" dirty="0">
                  <a:latin typeface="Times New Roman" panose="02020603050405020304" pitchFamily="18" charset="0"/>
                </a:rPr>
                <a:t>, </a:t>
              </a:r>
              <a:r>
                <a:rPr lang="en-US" altLang="zh-CN" sz="2400" i="1" dirty="0">
                  <a:solidFill>
                    <a:srgbClr val="0000FF"/>
                  </a:solidFill>
                  <a:latin typeface="Times New Roman" panose="02020603050405020304" pitchFamily="18" charset="0"/>
                </a:rPr>
                <a:t>y</a:t>
              </a:r>
              <a:r>
                <a:rPr lang="en-US" altLang="zh-CN" sz="2400" dirty="0">
                  <a:latin typeface="Times New Roman" panose="02020603050405020304" pitchFamily="18" charset="0"/>
                </a:rPr>
                <a:t> ) ∈T</a:t>
              </a:r>
              <a:r>
                <a:rPr lang="zh-CN" altLang="en-US" sz="2400" dirty="0">
                  <a:latin typeface="Times New Roman" panose="02020603050405020304" pitchFamily="18" charset="0"/>
                </a:rPr>
                <a:t>， </a:t>
              </a:r>
              <a:r>
                <a:rPr lang="en-US" altLang="zh-CN" sz="2400" i="1" dirty="0">
                  <a:solidFill>
                    <a:srgbClr val="0000FF"/>
                  </a:solidFill>
                  <a:latin typeface="Times New Roman" panose="02020603050405020304" pitchFamily="18" charset="0"/>
                </a:rPr>
                <a:t>y</a:t>
              </a:r>
              <a:r>
                <a:rPr lang="en-US" altLang="zh-CN" sz="2400" i="1" dirty="0">
                  <a:latin typeface="Times New Roman" panose="02020603050405020304" pitchFamily="18" charset="0"/>
                </a:rPr>
                <a:t> </a:t>
              </a:r>
              <a:r>
                <a:rPr lang="zh-CN" altLang="en-US" sz="2400" dirty="0">
                  <a:latin typeface="Times New Roman" panose="02020603050405020304" pitchFamily="18" charset="0"/>
                </a:rPr>
                <a:t>是顶点</a:t>
              </a:r>
              <a:r>
                <a:rPr lang="en-US" altLang="zh-CN" sz="2400" i="1" dirty="0">
                  <a:latin typeface="Times New Roman" panose="02020603050405020304" pitchFamily="18" charset="0"/>
                </a:rPr>
                <a:t>v</a:t>
              </a:r>
              <a:r>
                <a:rPr lang="en-US" altLang="zh-CN" sz="2400" dirty="0">
                  <a:latin typeface="Times New Roman" panose="02020603050405020304" pitchFamily="18" charset="0"/>
                </a:rPr>
                <a:t> </a:t>
              </a:r>
              <a:r>
                <a:rPr lang="zh-CN" altLang="en-US" sz="2400" dirty="0">
                  <a:latin typeface="Times New Roman" panose="02020603050405020304" pitchFamily="18" charset="0"/>
                </a:rPr>
                <a:t>在先  </a:t>
              </a:r>
              <a:endParaRPr lang="zh-CN" altLang="en-US" sz="2400" dirty="0">
                <a:latin typeface="Times New Roman" panose="02020603050405020304" pitchFamily="18" charset="0"/>
              </a:endParaRPr>
            </a:p>
            <a:p>
              <a:pPr eaLnBrk="1" hangingPunct="1">
                <a:spcBef>
                  <a:spcPct val="5000"/>
                </a:spcBef>
                <a:buClr>
                  <a:schemeClr val="accent2"/>
                </a:buClr>
                <a:buSzPct val="50000"/>
                <a:buFont typeface="Wingdings" panose="05000000000000000000" pitchFamily="2" charset="2"/>
              </a:pPr>
              <a:r>
                <a:rPr lang="zh-CN" altLang="en-US" sz="2400" dirty="0">
                  <a:latin typeface="Times New Roman" panose="02020603050405020304" pitchFamily="18" charset="0"/>
                </a:rPr>
                <a:t>            深生成树上的孩子顶点</a:t>
              </a:r>
              <a:endParaRPr lang="zh-CN" altLang="en-US" sz="2400" dirty="0">
                <a:latin typeface="Times New Roman" panose="02020603050405020304" pitchFamily="18" charset="0"/>
              </a:endParaRPr>
            </a:p>
          </p:txBody>
        </p:sp>
      </p:grpSp>
      <p:sp>
        <p:nvSpPr>
          <p:cNvPr id="88071" name="Text Box 61"/>
          <p:cNvSpPr txBox="1"/>
          <p:nvPr/>
        </p:nvSpPr>
        <p:spPr>
          <a:xfrm>
            <a:off x="323850" y="3859213"/>
            <a:ext cx="5365750" cy="1325562"/>
          </a:xfrm>
          <a:prstGeom prst="rect">
            <a:avLst/>
          </a:prstGeom>
          <a:noFill/>
          <a:ln w="9525">
            <a:noFill/>
          </a:ln>
        </p:spPr>
        <p:txBody>
          <a:bodyPr wrap="none" lIns="90000" tIns="46800" rIns="90000" bIns="46800">
            <a:spAutoFit/>
          </a:bodyPr>
          <a:p>
            <a:pPr eaLnBrk="1" hangingPunct="1"/>
            <a:r>
              <a:rPr lang="en-US" altLang="zh-CN" sz="2000" dirty="0">
                <a:solidFill>
                  <a:srgbClr val="0000FF"/>
                </a:solidFill>
                <a:latin typeface="Times New Roman" panose="02020603050405020304" pitchFamily="18" charset="0"/>
              </a:rPr>
              <a:t>Low[</a:t>
            </a:r>
            <a:r>
              <a:rPr lang="en-US" altLang="zh-CN" sz="2000" i="1" dirty="0">
                <a:solidFill>
                  <a:srgbClr val="0000FF"/>
                </a:solidFill>
                <a:latin typeface="Times New Roman" panose="02020603050405020304" pitchFamily="18" charset="0"/>
              </a:rPr>
              <a:t>v</a:t>
            </a:r>
            <a:r>
              <a:rPr lang="en-US" altLang="zh-CN" sz="2000" dirty="0">
                <a:solidFill>
                  <a:srgbClr val="0000FF"/>
                </a:solidFill>
                <a:latin typeface="Times New Roman" panose="02020603050405020304" pitchFamily="18" charset="0"/>
              </a:rPr>
              <a:t>]</a:t>
            </a:r>
            <a:r>
              <a:rPr lang="zh-CN" altLang="en-US" sz="2000" dirty="0">
                <a:solidFill>
                  <a:srgbClr val="0000FF"/>
                </a:solidFill>
                <a:latin typeface="Times New Roman" panose="02020603050405020304" pitchFamily="18" charset="0"/>
              </a:rPr>
              <a:t>取顶点</a:t>
            </a:r>
            <a:r>
              <a:rPr lang="en-US" altLang="zh-CN" sz="2000" i="1" dirty="0">
                <a:solidFill>
                  <a:srgbClr val="0000FF"/>
                </a:solidFill>
                <a:latin typeface="Times New Roman" panose="02020603050405020304" pitchFamily="18" charset="0"/>
              </a:rPr>
              <a:t>v</a:t>
            </a:r>
            <a:r>
              <a:rPr lang="zh-CN" altLang="en-US" sz="2000" dirty="0">
                <a:solidFill>
                  <a:srgbClr val="0000FF"/>
                </a:solidFill>
                <a:latin typeface="Times New Roman" panose="02020603050405020304" pitchFamily="18" charset="0"/>
              </a:rPr>
              <a:t>和</a:t>
            </a:r>
            <a:r>
              <a:rPr lang="en-US" altLang="zh-CN" sz="2000" i="1" dirty="0">
                <a:solidFill>
                  <a:srgbClr val="0000FF"/>
                </a:solidFill>
                <a:latin typeface="Times New Roman" panose="02020603050405020304" pitchFamily="18" charset="0"/>
              </a:rPr>
              <a:t>w</a:t>
            </a:r>
            <a:r>
              <a:rPr lang="zh-CN" altLang="en-US" sz="2000" dirty="0">
                <a:solidFill>
                  <a:srgbClr val="0000FF"/>
                </a:solidFill>
                <a:latin typeface="Times New Roman" panose="02020603050405020304" pitchFamily="18" charset="0"/>
              </a:rPr>
              <a:t>的深度优先编号的较小者，</a:t>
            </a:r>
            <a:endParaRPr lang="zh-CN" altLang="en-US" sz="2000" dirty="0">
              <a:solidFill>
                <a:srgbClr val="0000FF"/>
              </a:solidFill>
              <a:latin typeface="Times New Roman" panose="02020603050405020304" pitchFamily="18" charset="0"/>
            </a:endParaRPr>
          </a:p>
          <a:p>
            <a:pPr eaLnBrk="1" hangingPunct="1"/>
            <a:r>
              <a:rPr lang="zh-CN" altLang="en-US" sz="2000" dirty="0">
                <a:solidFill>
                  <a:srgbClr val="0000FF"/>
                </a:solidFill>
                <a:latin typeface="Times New Roman" panose="02020603050405020304" pitchFamily="18" charset="0"/>
              </a:rPr>
              <a:t>其中的</a:t>
            </a:r>
            <a:r>
              <a:rPr lang="en-US" altLang="zh-CN" sz="2000" i="1" dirty="0">
                <a:solidFill>
                  <a:srgbClr val="0000FF"/>
                </a:solidFill>
                <a:latin typeface="Times New Roman" panose="02020603050405020304" pitchFamily="18" charset="0"/>
              </a:rPr>
              <a:t>w</a:t>
            </a:r>
            <a:r>
              <a:rPr lang="zh-CN" altLang="en-US" sz="2000" dirty="0">
                <a:solidFill>
                  <a:srgbClr val="0000FF"/>
                </a:solidFill>
                <a:latin typeface="Times New Roman" panose="02020603050405020304" pitchFamily="18" charset="0"/>
              </a:rPr>
              <a:t>是从</a:t>
            </a:r>
            <a:r>
              <a:rPr lang="en-US" altLang="zh-CN" sz="2000" i="1" dirty="0">
                <a:solidFill>
                  <a:srgbClr val="0000FF"/>
                </a:solidFill>
                <a:latin typeface="Times New Roman" panose="02020603050405020304" pitchFamily="18" charset="0"/>
              </a:rPr>
              <a:t>v</a:t>
            </a:r>
            <a:r>
              <a:rPr lang="zh-CN" altLang="en-US" sz="2000" dirty="0">
                <a:solidFill>
                  <a:srgbClr val="0000FF"/>
                </a:solidFill>
                <a:latin typeface="Times New Roman" panose="02020603050405020304" pitchFamily="18" charset="0"/>
              </a:rPr>
              <a:t>点沿着零条或多条树边到</a:t>
            </a:r>
            <a:r>
              <a:rPr lang="en-US" altLang="zh-CN" sz="2000" i="1" dirty="0">
                <a:solidFill>
                  <a:srgbClr val="0000FF"/>
                </a:solidFill>
                <a:latin typeface="Times New Roman" panose="02020603050405020304" pitchFamily="18" charset="0"/>
              </a:rPr>
              <a:t>v</a:t>
            </a:r>
            <a:r>
              <a:rPr lang="zh-CN" altLang="en-US" sz="2000" dirty="0">
                <a:solidFill>
                  <a:srgbClr val="0000FF"/>
                </a:solidFill>
                <a:latin typeface="Times New Roman" panose="02020603050405020304" pitchFamily="18" charset="0"/>
              </a:rPr>
              <a:t>的后</a:t>
            </a:r>
            <a:endParaRPr lang="zh-CN" altLang="en-US" sz="2000" dirty="0">
              <a:solidFill>
                <a:srgbClr val="0000FF"/>
              </a:solidFill>
              <a:latin typeface="Times New Roman" panose="02020603050405020304" pitchFamily="18" charset="0"/>
            </a:endParaRPr>
          </a:p>
          <a:p>
            <a:pPr eaLnBrk="1" hangingPunct="1"/>
            <a:r>
              <a:rPr lang="zh-CN" altLang="en-US" sz="2000" dirty="0">
                <a:solidFill>
                  <a:srgbClr val="0000FF"/>
                </a:solidFill>
                <a:latin typeface="Times New Roman" panose="02020603050405020304" pitchFamily="18" charset="0"/>
              </a:rPr>
              <a:t>代</a:t>
            </a:r>
            <a:r>
              <a:rPr lang="en-US" altLang="zh-CN" sz="2000" i="1" dirty="0">
                <a:solidFill>
                  <a:srgbClr val="0000FF"/>
                </a:solidFill>
                <a:latin typeface="Times New Roman" panose="02020603050405020304" pitchFamily="18" charset="0"/>
              </a:rPr>
              <a:t>x</a:t>
            </a:r>
            <a:r>
              <a:rPr lang="zh-CN" altLang="en-US" sz="2000" dirty="0">
                <a:solidFill>
                  <a:srgbClr val="0000FF"/>
                </a:solidFill>
                <a:latin typeface="Times New Roman" panose="02020603050405020304" pitchFamily="18" charset="0"/>
              </a:rPr>
              <a:t>，之后沿着任意一条回退边</a:t>
            </a:r>
            <a:r>
              <a:rPr lang="en-US" altLang="zh-CN" sz="2000" dirty="0">
                <a:solidFill>
                  <a:srgbClr val="0000FF"/>
                </a:solidFill>
                <a:latin typeface="Times New Roman" panose="02020603050405020304" pitchFamily="18" charset="0"/>
              </a:rPr>
              <a:t>(</a:t>
            </a:r>
            <a:r>
              <a:rPr lang="en-US" altLang="zh-CN" sz="2000" i="1" dirty="0">
                <a:solidFill>
                  <a:srgbClr val="0000FF"/>
                </a:solidFill>
                <a:latin typeface="Times New Roman" panose="02020603050405020304" pitchFamily="18" charset="0"/>
              </a:rPr>
              <a:t>x</a:t>
            </a:r>
            <a:r>
              <a:rPr lang="en-US" altLang="zh-CN" sz="2000" dirty="0">
                <a:solidFill>
                  <a:srgbClr val="0000FF"/>
                </a:solidFill>
                <a:latin typeface="Times New Roman" panose="02020603050405020304" pitchFamily="18" charset="0"/>
              </a:rPr>
              <a:t>,</a:t>
            </a:r>
            <a:r>
              <a:rPr lang="en-US" altLang="zh-CN" sz="2000" i="1" dirty="0">
                <a:solidFill>
                  <a:srgbClr val="0000FF"/>
                </a:solidFill>
                <a:latin typeface="Times New Roman" panose="02020603050405020304" pitchFamily="18" charset="0"/>
              </a:rPr>
              <a:t>w</a:t>
            </a:r>
            <a:r>
              <a:rPr lang="en-US" altLang="zh-CN" sz="2000" dirty="0">
                <a:solidFill>
                  <a:srgbClr val="0000FF"/>
                </a:solidFill>
                <a:latin typeface="Times New Roman" panose="02020603050405020304" pitchFamily="18" charset="0"/>
              </a:rPr>
              <a:t>)</a:t>
            </a:r>
            <a:r>
              <a:rPr lang="zh-CN" altLang="en-US" sz="2000" dirty="0">
                <a:solidFill>
                  <a:srgbClr val="0000FF"/>
                </a:solidFill>
                <a:latin typeface="Times New Roman" panose="02020603050405020304" pitchFamily="18" charset="0"/>
              </a:rPr>
              <a:t>所能达到</a:t>
            </a:r>
            <a:endParaRPr lang="zh-CN" altLang="en-US" sz="2000" dirty="0">
              <a:solidFill>
                <a:srgbClr val="0000FF"/>
              </a:solidFill>
              <a:latin typeface="Times New Roman" panose="02020603050405020304" pitchFamily="18" charset="0"/>
            </a:endParaRPr>
          </a:p>
          <a:p>
            <a:pPr eaLnBrk="1" hangingPunct="1"/>
            <a:r>
              <a:rPr lang="zh-CN" altLang="en-US" sz="2000" dirty="0">
                <a:solidFill>
                  <a:srgbClr val="0000FF"/>
                </a:solidFill>
                <a:latin typeface="Times New Roman" panose="02020603050405020304" pitchFamily="18" charset="0"/>
              </a:rPr>
              <a:t>的任何顶点。</a:t>
            </a:r>
            <a:endParaRPr lang="zh-CN" altLang="en-US" sz="2000" dirty="0">
              <a:solidFill>
                <a:srgbClr val="0000FF"/>
              </a:solidFill>
              <a:latin typeface="Times New Roman" panose="02020603050405020304"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Rectangle 2"/>
          <p:cNvSpPr/>
          <p:nvPr/>
        </p:nvSpPr>
        <p:spPr>
          <a:xfrm>
            <a:off x="165100" y="588963"/>
            <a:ext cx="4824413" cy="461962"/>
          </a:xfrm>
          <a:prstGeom prst="rect">
            <a:avLst/>
          </a:prstGeom>
          <a:noFill/>
          <a:ln w="9525">
            <a:noFill/>
          </a:ln>
        </p:spPr>
        <p:txBody>
          <a:bodyPr wrap="none">
            <a:spAutoFit/>
          </a:bodyPr>
          <a:p>
            <a:r>
              <a:rPr lang="zh-CN" altLang="en-US" sz="2400" dirty="0">
                <a:solidFill>
                  <a:srgbClr val="0000FF"/>
                </a:solidFill>
                <a:latin typeface="Times New Roman" panose="02020603050405020304" pitchFamily="18" charset="0"/>
              </a:rPr>
              <a:t>求无向图的双连通分量算法步骤：</a:t>
            </a:r>
            <a:endParaRPr lang="zh-CN" altLang="en-US" sz="2400" dirty="0">
              <a:solidFill>
                <a:srgbClr val="0000FF"/>
              </a:solidFill>
              <a:latin typeface="Times New Roman" panose="02020603050405020304" pitchFamily="18" charset="0"/>
            </a:endParaRPr>
          </a:p>
        </p:txBody>
      </p:sp>
      <p:sp>
        <p:nvSpPr>
          <p:cNvPr id="90115" name="Text Box 3"/>
          <p:cNvSpPr txBox="1"/>
          <p:nvPr/>
        </p:nvSpPr>
        <p:spPr>
          <a:xfrm>
            <a:off x="157163" y="1036638"/>
            <a:ext cx="8807450" cy="5632450"/>
          </a:xfrm>
          <a:prstGeom prst="rect">
            <a:avLst/>
          </a:prstGeom>
          <a:noFill/>
          <a:ln w="9525">
            <a:noFill/>
          </a:ln>
        </p:spPr>
        <p:txBody>
          <a:bodyPr>
            <a:spAutoFit/>
          </a:bodyPr>
          <a:p>
            <a:pPr marL="187325" indent="-187325"/>
            <a:r>
              <a:rPr lang="zh-CN" altLang="en-US" sz="2400" dirty="0">
                <a:latin typeface="Times New Roman" panose="02020603050405020304" pitchFamily="18" charset="0"/>
              </a:rPr>
              <a:t>输入：连通的无向图</a:t>
            </a:r>
            <a:r>
              <a:rPr lang="en-US" altLang="zh-CN" sz="2400" dirty="0">
                <a:latin typeface="Times New Roman" panose="02020603050405020304" pitchFamily="18" charset="0"/>
              </a:rPr>
              <a:t>G=( V, E )</a:t>
            </a:r>
            <a:r>
              <a:rPr lang="zh-CN" altLang="en-US" sz="2400" dirty="0">
                <a:latin typeface="Times New Roman" panose="02020603050405020304" pitchFamily="18" charset="0"/>
              </a:rPr>
              <a:t>。</a:t>
            </a:r>
            <a:r>
              <a:rPr lang="en-US" altLang="zh-CN" sz="2400" dirty="0">
                <a:latin typeface="Times New Roman" panose="02020603050405020304" pitchFamily="18" charset="0"/>
              </a:rPr>
              <a:t>L[</a:t>
            </a:r>
            <a:r>
              <a:rPr lang="en-US" altLang="zh-CN" sz="2400" i="1" dirty="0">
                <a:latin typeface="Times New Roman" panose="02020603050405020304" pitchFamily="18" charset="0"/>
              </a:rPr>
              <a:t>v</a:t>
            </a:r>
            <a:r>
              <a:rPr lang="en-US" altLang="zh-CN" sz="2400" dirty="0">
                <a:latin typeface="Times New Roman" panose="02020603050405020304" pitchFamily="18" charset="0"/>
              </a:rPr>
              <a:t>]</a:t>
            </a:r>
            <a:r>
              <a:rPr lang="zh-CN" altLang="en-US" sz="2400" dirty="0">
                <a:latin typeface="Times New Roman" panose="02020603050405020304" pitchFamily="18" charset="0"/>
              </a:rPr>
              <a:t>表示关于 </a:t>
            </a:r>
            <a:r>
              <a:rPr lang="en-US" altLang="zh-CN" sz="2400" i="1" dirty="0">
                <a:latin typeface="Times New Roman" panose="02020603050405020304" pitchFamily="18" charset="0"/>
              </a:rPr>
              <a:t>v </a:t>
            </a:r>
            <a:r>
              <a:rPr lang="zh-CN" altLang="en-US" sz="2400" dirty="0">
                <a:latin typeface="Times New Roman" panose="02020603050405020304" pitchFamily="18" charset="0"/>
              </a:rPr>
              <a:t>的邻接表。</a:t>
            </a:r>
            <a:endParaRPr lang="zh-CN" altLang="en-US" sz="2400" dirty="0">
              <a:latin typeface="Times New Roman" panose="02020603050405020304" pitchFamily="18" charset="0"/>
            </a:endParaRPr>
          </a:p>
          <a:p>
            <a:pPr marL="187325" indent="-187325"/>
            <a:r>
              <a:rPr lang="zh-CN" altLang="en-US" sz="2400" dirty="0">
                <a:latin typeface="Times New Roman" panose="02020603050405020304" pitchFamily="18" charset="0"/>
              </a:rPr>
              <a:t>输出：</a:t>
            </a:r>
            <a:r>
              <a:rPr lang="en-US" altLang="zh-CN" sz="2400" dirty="0">
                <a:latin typeface="Times New Roman" panose="02020603050405020304" pitchFamily="18" charset="0"/>
              </a:rPr>
              <a:t>G</a:t>
            </a:r>
            <a:r>
              <a:rPr lang="zh-CN" altLang="en-US" sz="2400" dirty="0">
                <a:latin typeface="Times New Roman" panose="02020603050405020304" pitchFamily="18" charset="0"/>
              </a:rPr>
              <a:t>的所有双连通分量，每个连通分量由一序列的边组成。</a:t>
            </a:r>
            <a:endParaRPr lang="zh-CN" altLang="en-US" sz="2400" dirty="0">
              <a:latin typeface="Times New Roman" panose="02020603050405020304" pitchFamily="18" charset="0"/>
            </a:endParaRPr>
          </a:p>
          <a:p>
            <a:pPr marL="187325" indent="-187325"/>
            <a:r>
              <a:rPr lang="zh-CN" altLang="en-US" sz="2400" dirty="0">
                <a:solidFill>
                  <a:schemeClr val="accent2"/>
                </a:solidFill>
                <a:latin typeface="Times New Roman" panose="02020603050405020304" pitchFamily="18" charset="0"/>
              </a:rPr>
              <a:t>算法要点：</a:t>
            </a:r>
            <a:endParaRPr lang="zh-CN" altLang="en-US" sz="2400" dirty="0">
              <a:solidFill>
                <a:schemeClr val="accent2"/>
              </a:solidFill>
              <a:latin typeface="Times New Roman" panose="02020603050405020304" pitchFamily="18" charset="0"/>
            </a:endParaRPr>
          </a:p>
          <a:p>
            <a:pPr marL="187325" indent="-187325"/>
            <a:r>
              <a:rPr lang="en-US" altLang="zh-CN" sz="2400" dirty="0">
                <a:solidFill>
                  <a:srgbClr val="0000FF"/>
                </a:solidFill>
                <a:latin typeface="Times New Roman" panose="02020603050405020304" pitchFamily="18" charset="0"/>
              </a:rPr>
              <a:t>(1)</a:t>
            </a:r>
            <a:r>
              <a:rPr lang="zh-CN" altLang="en-US" sz="2400" dirty="0">
                <a:solidFill>
                  <a:srgbClr val="0000FF"/>
                </a:solidFill>
                <a:latin typeface="Times New Roman" panose="02020603050405020304" pitchFamily="18" charset="0"/>
              </a:rPr>
              <a:t>计算先深编号</a:t>
            </a:r>
            <a:r>
              <a:rPr lang="en-US" altLang="zh-CN" sz="2400" dirty="0">
                <a:solidFill>
                  <a:srgbClr val="0000FF"/>
                </a:solidFill>
                <a:latin typeface="Times New Roman" panose="02020603050405020304" pitchFamily="18" charset="0"/>
              </a:rPr>
              <a:t>:</a:t>
            </a:r>
            <a:r>
              <a:rPr lang="zh-CN" altLang="en-US" sz="2400" dirty="0">
                <a:latin typeface="Times New Roman" panose="02020603050405020304" pitchFamily="18" charset="0"/>
              </a:rPr>
              <a:t>对图进行先深搜索，计算每个结点</a:t>
            </a:r>
            <a:r>
              <a:rPr lang="en-US" altLang="zh-CN" sz="2400" dirty="0">
                <a:latin typeface="Times New Roman" panose="02020603050405020304" pitchFamily="18" charset="0"/>
              </a:rPr>
              <a:t>v</a:t>
            </a:r>
            <a:r>
              <a:rPr lang="zh-CN" altLang="en-US" sz="2400" dirty="0">
                <a:latin typeface="Times New Roman" panose="02020603050405020304" pitchFamily="18" charset="0"/>
              </a:rPr>
              <a:t>的先深编号 </a:t>
            </a:r>
            <a:endParaRPr lang="zh-CN" altLang="en-US" sz="2400" dirty="0">
              <a:latin typeface="Times New Roman" panose="02020603050405020304" pitchFamily="18" charset="0"/>
            </a:endParaRPr>
          </a:p>
          <a:p>
            <a:pPr marL="187325" indent="-187325"/>
            <a:r>
              <a:rPr lang="zh-CN" altLang="en-US" sz="2400" dirty="0">
                <a:latin typeface="Times New Roman" panose="02020603050405020304" pitchFamily="18" charset="0"/>
              </a:rPr>
              <a:t>                               </a:t>
            </a:r>
            <a:r>
              <a:rPr lang="en-US" altLang="zh-CN" sz="2400" dirty="0">
                <a:latin typeface="Times New Roman" panose="02020603050405020304" pitchFamily="18" charset="0"/>
              </a:rPr>
              <a:t>dfn[</a:t>
            </a:r>
            <a:r>
              <a:rPr lang="en-US" altLang="zh-CN" sz="2400" i="1" dirty="0">
                <a:latin typeface="Times New Roman" panose="02020603050405020304" pitchFamily="18" charset="0"/>
              </a:rPr>
              <a:t>v</a:t>
            </a:r>
            <a:r>
              <a:rPr lang="en-US" altLang="zh-CN" sz="2400" dirty="0">
                <a:latin typeface="Times New Roman" panose="02020603050405020304" pitchFamily="18" charset="0"/>
              </a:rPr>
              <a:t>]</a:t>
            </a:r>
            <a:r>
              <a:rPr lang="zh-CN" altLang="en-US" sz="2400" dirty="0">
                <a:latin typeface="Times New Roman" panose="02020603050405020304" pitchFamily="18" charset="0"/>
              </a:rPr>
              <a:t>，形成先深生成树</a:t>
            </a:r>
            <a:r>
              <a:rPr lang="en-US" altLang="zh-CN" sz="2400" dirty="0">
                <a:latin typeface="Times New Roman" panose="02020603050405020304" pitchFamily="18" charset="0"/>
              </a:rPr>
              <a:t>S</a:t>
            </a:r>
            <a:r>
              <a:rPr lang="zh-CN" altLang="en-US" sz="2400" dirty="0">
                <a:latin typeface="Times New Roman" panose="02020603050405020304" pitchFamily="18" charset="0"/>
              </a:rPr>
              <a:t>＝（</a:t>
            </a:r>
            <a:r>
              <a:rPr lang="en-US" altLang="zh-CN" sz="2400" dirty="0">
                <a:latin typeface="Times New Roman" panose="02020603050405020304" pitchFamily="18" charset="0"/>
              </a:rPr>
              <a:t>V,T</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a:p>
            <a:pPr marL="187325" indent="-187325"/>
            <a:r>
              <a:rPr lang="en-US" altLang="zh-CN" sz="2400" dirty="0">
                <a:solidFill>
                  <a:srgbClr val="0000FF"/>
                </a:solidFill>
                <a:latin typeface="Times New Roman" panose="02020603050405020304" pitchFamily="18" charset="0"/>
              </a:rPr>
              <a:t>(2)</a:t>
            </a:r>
            <a:r>
              <a:rPr lang="zh-CN" altLang="en-US" sz="2400" dirty="0">
                <a:solidFill>
                  <a:srgbClr val="0000FF"/>
                </a:solidFill>
                <a:latin typeface="Times New Roman" panose="02020603050405020304" pitchFamily="18" charset="0"/>
              </a:rPr>
              <a:t>计算</a:t>
            </a:r>
            <a:r>
              <a:rPr lang="en-US" altLang="zh-CN" sz="2400" dirty="0">
                <a:solidFill>
                  <a:srgbClr val="0000FF"/>
                </a:solidFill>
                <a:latin typeface="Times New Roman" panose="02020603050405020304" pitchFamily="18" charset="0"/>
              </a:rPr>
              <a:t>low[</a:t>
            </a:r>
            <a:r>
              <a:rPr lang="en-US" altLang="zh-CN" sz="2400" i="1" dirty="0">
                <a:solidFill>
                  <a:srgbClr val="0000FF"/>
                </a:solidFill>
                <a:latin typeface="Times New Roman" panose="02020603050405020304" pitchFamily="18" charset="0"/>
              </a:rPr>
              <a:t>v</a:t>
            </a:r>
            <a:r>
              <a:rPr lang="en-US" altLang="zh-CN" sz="2400" dirty="0">
                <a:solidFill>
                  <a:srgbClr val="0000FF"/>
                </a:solidFill>
                <a:latin typeface="Times New Roman" panose="02020603050405020304" pitchFamily="18" charset="0"/>
              </a:rPr>
              <a:t>]:</a:t>
            </a:r>
            <a:r>
              <a:rPr lang="zh-CN" altLang="en-US" sz="2400" dirty="0">
                <a:latin typeface="Times New Roman" panose="02020603050405020304" pitchFamily="18" charset="0"/>
              </a:rPr>
              <a:t>在先深生成树上按</a:t>
            </a:r>
            <a:r>
              <a:rPr lang="zh-CN" altLang="en-US" sz="2400" dirty="0">
                <a:solidFill>
                  <a:srgbClr val="FF0000"/>
                </a:solidFill>
                <a:latin typeface="Times New Roman" panose="02020603050405020304" pitchFamily="18" charset="0"/>
              </a:rPr>
              <a:t>后根顺序</a:t>
            </a:r>
            <a:r>
              <a:rPr lang="zh-CN" altLang="en-US" sz="2400" dirty="0">
                <a:latin typeface="Times New Roman" panose="02020603050405020304" pitchFamily="18" charset="0"/>
              </a:rPr>
              <a:t>进行计算每个顶点 </a:t>
            </a:r>
            <a:r>
              <a:rPr lang="en-US" altLang="zh-CN" sz="2400" i="1" dirty="0">
                <a:latin typeface="Times New Roman" panose="02020603050405020304" pitchFamily="18" charset="0"/>
              </a:rPr>
              <a:t>v </a:t>
            </a:r>
            <a:r>
              <a:rPr lang="zh-CN" altLang="en-US" sz="2400" dirty="0">
                <a:latin typeface="Times New Roman" panose="02020603050405020304" pitchFamily="18" charset="0"/>
              </a:rPr>
              <a:t>的 </a:t>
            </a:r>
            <a:endParaRPr lang="zh-CN" altLang="en-US" sz="2400" dirty="0">
              <a:latin typeface="Times New Roman" panose="02020603050405020304" pitchFamily="18" charset="0"/>
            </a:endParaRPr>
          </a:p>
          <a:p>
            <a:pPr marL="187325" indent="-187325"/>
            <a:r>
              <a:rPr lang="zh-CN" altLang="en-US" sz="2400" dirty="0">
                <a:latin typeface="Times New Roman" panose="02020603050405020304" pitchFamily="18" charset="0"/>
              </a:rPr>
              <a:t>                          </a:t>
            </a:r>
            <a:r>
              <a:rPr lang="en-US" altLang="zh-CN" sz="2400" dirty="0">
                <a:latin typeface="Times New Roman" panose="02020603050405020304" pitchFamily="18" charset="0"/>
              </a:rPr>
              <a:t>low[</a:t>
            </a:r>
            <a:r>
              <a:rPr lang="en-US" altLang="zh-CN" sz="2400" i="1" dirty="0">
                <a:latin typeface="Times New Roman" panose="02020603050405020304" pitchFamily="18" charset="0"/>
              </a:rPr>
              <a:t>v</a:t>
            </a:r>
            <a:r>
              <a:rPr lang="en-US" altLang="zh-CN" sz="2400" dirty="0">
                <a:latin typeface="Times New Roman" panose="02020603050405020304" pitchFamily="18" charset="0"/>
              </a:rPr>
              <a:t>]</a:t>
            </a:r>
            <a:r>
              <a:rPr lang="zh-CN" altLang="en-US" sz="2400" dirty="0">
                <a:latin typeface="Times New Roman" panose="02020603050405020304" pitchFamily="18" charset="0"/>
              </a:rPr>
              <a:t>， </a:t>
            </a:r>
            <a:r>
              <a:rPr lang="en-US" altLang="zh-CN" sz="2400" dirty="0">
                <a:latin typeface="Times New Roman" panose="02020603050405020304" pitchFamily="18" charset="0"/>
              </a:rPr>
              <a:t>low[</a:t>
            </a:r>
            <a:r>
              <a:rPr lang="en-US" altLang="zh-CN" sz="2400" i="1" dirty="0">
                <a:latin typeface="Times New Roman" panose="02020603050405020304" pitchFamily="18" charset="0"/>
              </a:rPr>
              <a:t>v</a:t>
            </a:r>
            <a:r>
              <a:rPr lang="en-US" altLang="zh-CN" sz="2400" dirty="0">
                <a:latin typeface="Times New Roman" panose="02020603050405020304" pitchFamily="18" charset="0"/>
              </a:rPr>
              <a:t>]</a:t>
            </a:r>
            <a:r>
              <a:rPr lang="zh-CN" altLang="en-US" sz="2400" dirty="0">
                <a:latin typeface="Times New Roman" panose="02020603050405020304" pitchFamily="18" charset="0"/>
              </a:rPr>
              <a:t>取下述三个结点中的最小者：</a:t>
            </a:r>
            <a:endParaRPr lang="zh-CN" altLang="en-US" sz="2400" dirty="0">
              <a:latin typeface="Times New Roman" panose="02020603050405020304" pitchFamily="18" charset="0"/>
            </a:endParaRPr>
          </a:p>
          <a:p>
            <a:pPr marL="187325" indent="-187325"/>
            <a:r>
              <a:rPr lang="zh-CN" altLang="en-US" sz="2400" dirty="0">
                <a:latin typeface="Times New Roman" panose="02020603050405020304" pitchFamily="18" charset="0"/>
              </a:rPr>
              <a:t>                          </a:t>
            </a:r>
            <a:r>
              <a:rPr lang="en-US" altLang="zh-CN" sz="2400" dirty="0">
                <a:latin typeface="Times New Roman" panose="02020603050405020304" pitchFamily="18" charset="0"/>
              </a:rPr>
              <a:t>1)   dfn[</a:t>
            </a:r>
            <a:r>
              <a:rPr lang="en-US" altLang="zh-CN" sz="2400" i="1" dirty="0">
                <a:latin typeface="Times New Roman" panose="02020603050405020304" pitchFamily="18" charset="0"/>
              </a:rPr>
              <a:t>v</a:t>
            </a:r>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a:p>
            <a:pPr marL="187325" indent="-187325"/>
            <a:r>
              <a:rPr lang="en-US" altLang="zh-CN" sz="2400" dirty="0">
                <a:latin typeface="Times New Roman" panose="02020603050405020304" pitchFamily="18" charset="0"/>
              </a:rPr>
              <a:t>                          2)   dfn[</a:t>
            </a:r>
            <a:r>
              <a:rPr lang="en-US" altLang="zh-CN" sz="2400" i="1" dirty="0">
                <a:latin typeface="Times New Roman" panose="02020603050405020304" pitchFamily="18" charset="0"/>
              </a:rPr>
              <a:t>w</a:t>
            </a:r>
            <a:r>
              <a:rPr lang="en-US" altLang="zh-CN" sz="2400" dirty="0">
                <a:latin typeface="Times New Roman" panose="02020603050405020304" pitchFamily="18" charset="0"/>
              </a:rPr>
              <a:t>]:</a:t>
            </a:r>
            <a:r>
              <a:rPr lang="zh-CN" altLang="en-US" sz="2400" dirty="0">
                <a:latin typeface="Times New Roman" panose="02020603050405020304" pitchFamily="18" charset="0"/>
              </a:rPr>
              <a:t>凡是有回退边（</a:t>
            </a:r>
            <a:r>
              <a:rPr lang="en-US" altLang="zh-CN" sz="2400" i="1" dirty="0">
                <a:latin typeface="Times New Roman" panose="02020603050405020304" pitchFamily="18" charset="0"/>
              </a:rPr>
              <a:t>v,w</a:t>
            </a:r>
            <a:r>
              <a:rPr lang="zh-CN" altLang="en-US" sz="2400" dirty="0">
                <a:latin typeface="Times New Roman" panose="02020603050405020304" pitchFamily="18" charset="0"/>
              </a:rPr>
              <a:t>）的任何结点 </a:t>
            </a:r>
            <a:r>
              <a:rPr lang="en-US" altLang="zh-CN" sz="2400" i="1" dirty="0">
                <a:latin typeface="Times New Roman" panose="02020603050405020304" pitchFamily="18" charset="0"/>
              </a:rPr>
              <a:t>w</a:t>
            </a:r>
            <a:r>
              <a:rPr lang="zh-CN" altLang="en-US" sz="2400" dirty="0">
                <a:latin typeface="Times New Roman" panose="02020603050405020304" pitchFamily="18" charset="0"/>
              </a:rPr>
              <a:t>；   </a:t>
            </a:r>
            <a:endParaRPr lang="zh-CN" altLang="en-US" sz="2400" dirty="0">
              <a:latin typeface="Times New Roman" panose="02020603050405020304" pitchFamily="18" charset="0"/>
            </a:endParaRPr>
          </a:p>
          <a:p>
            <a:pPr marL="187325" indent="-187325"/>
            <a:r>
              <a:rPr lang="zh-CN" altLang="en-US" sz="2400" dirty="0">
                <a:latin typeface="Times New Roman" panose="02020603050405020304" pitchFamily="18" charset="0"/>
              </a:rPr>
              <a:t>                          </a:t>
            </a:r>
            <a:r>
              <a:rPr lang="en-US" altLang="zh-CN" sz="2400" dirty="0">
                <a:latin typeface="Times New Roman" panose="02020603050405020304" pitchFamily="18" charset="0"/>
              </a:rPr>
              <a:t>3)   low[</a:t>
            </a:r>
            <a:r>
              <a:rPr lang="en-US" altLang="zh-CN" sz="2400" i="1" dirty="0">
                <a:latin typeface="Times New Roman" panose="02020603050405020304" pitchFamily="18" charset="0"/>
              </a:rPr>
              <a:t>y</a:t>
            </a:r>
            <a:r>
              <a:rPr lang="en-US" altLang="zh-CN" sz="2400" dirty="0">
                <a:latin typeface="Times New Roman" panose="02020603050405020304" pitchFamily="18" charset="0"/>
              </a:rPr>
              <a:t>]: </a:t>
            </a:r>
            <a:r>
              <a:rPr lang="zh-CN" altLang="en-US" sz="2400" dirty="0">
                <a:latin typeface="Times New Roman" panose="02020603050405020304" pitchFamily="18" charset="0"/>
              </a:rPr>
              <a:t>对</a:t>
            </a:r>
            <a:r>
              <a:rPr lang="en-US" altLang="zh-CN" sz="2400" i="1" dirty="0">
                <a:latin typeface="Times New Roman" panose="02020603050405020304" pitchFamily="18" charset="0"/>
              </a:rPr>
              <a:t>v</a:t>
            </a:r>
            <a:r>
              <a:rPr lang="zh-CN" altLang="en-US" sz="2400" dirty="0">
                <a:latin typeface="Times New Roman" panose="02020603050405020304" pitchFamily="18" charset="0"/>
              </a:rPr>
              <a:t>的任何儿子</a:t>
            </a:r>
            <a:r>
              <a:rPr lang="en-US" altLang="zh-CN" sz="2400" dirty="0">
                <a:latin typeface="Times New Roman" panose="02020603050405020304" pitchFamily="18" charset="0"/>
              </a:rPr>
              <a:t>(</a:t>
            </a:r>
            <a:r>
              <a:rPr lang="zh-CN" altLang="en-US" sz="2400" dirty="0">
                <a:latin typeface="Times New Roman" panose="02020603050405020304" pitchFamily="18" charset="0"/>
              </a:rPr>
              <a:t>树边</a:t>
            </a:r>
            <a:r>
              <a:rPr lang="en-US" altLang="zh-CN" sz="2400" dirty="0">
                <a:latin typeface="Times New Roman" panose="02020603050405020304" pitchFamily="18" charset="0"/>
              </a:rPr>
              <a:t>) </a:t>
            </a:r>
            <a:r>
              <a:rPr lang="en-US" altLang="zh-CN" sz="2400" i="1" dirty="0">
                <a:latin typeface="Times New Roman" panose="02020603050405020304" pitchFamily="18" charset="0"/>
              </a:rPr>
              <a:t>y </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a:p>
            <a:pPr marL="187325" indent="-187325"/>
            <a:r>
              <a:rPr lang="en-US" altLang="zh-CN" sz="2400" dirty="0">
                <a:solidFill>
                  <a:srgbClr val="0000FF"/>
                </a:solidFill>
                <a:latin typeface="Times New Roman" panose="02020603050405020304" pitchFamily="18" charset="0"/>
              </a:rPr>
              <a:t>(3)</a:t>
            </a:r>
            <a:r>
              <a:rPr lang="zh-CN" altLang="en-US" sz="2400" dirty="0">
                <a:solidFill>
                  <a:srgbClr val="0000FF"/>
                </a:solidFill>
                <a:latin typeface="Times New Roman" panose="02020603050405020304" pitchFamily="18" charset="0"/>
              </a:rPr>
              <a:t>求关节点</a:t>
            </a:r>
            <a:r>
              <a:rPr lang="en-US" altLang="zh-CN" sz="2400" dirty="0">
                <a:solidFill>
                  <a:srgbClr val="0000FF"/>
                </a:solidFill>
                <a:latin typeface="Times New Roman" panose="02020603050405020304" pitchFamily="18" charset="0"/>
              </a:rPr>
              <a:t>:</a:t>
            </a:r>
            <a:endParaRPr lang="zh-CN" altLang="en-US" sz="2400" dirty="0">
              <a:solidFill>
                <a:srgbClr val="0000FF"/>
              </a:solidFill>
              <a:latin typeface="Times New Roman" panose="02020603050405020304" pitchFamily="18" charset="0"/>
            </a:endParaRPr>
          </a:p>
          <a:p>
            <a:pPr marL="187325" indent="-187325"/>
            <a:r>
              <a:rPr lang="zh-CN" altLang="en-US" sz="2400" dirty="0">
                <a:latin typeface="Times New Roman" panose="02020603050405020304" pitchFamily="18" charset="0"/>
              </a:rPr>
              <a:t>         </a:t>
            </a:r>
            <a:r>
              <a:rPr lang="en-US" altLang="zh-CN" sz="2400" dirty="0">
                <a:latin typeface="Times New Roman" panose="02020603050405020304" pitchFamily="18" charset="0"/>
              </a:rPr>
              <a:t>1)</a:t>
            </a:r>
            <a:r>
              <a:rPr lang="zh-CN" altLang="en-US" sz="2400" dirty="0">
                <a:latin typeface="Times New Roman" panose="02020603050405020304" pitchFamily="18" charset="0"/>
              </a:rPr>
              <a:t>树根是关节点，当且仅当它有两个或两个以上的儿子</a:t>
            </a:r>
            <a:endParaRPr lang="zh-CN" altLang="en-US" sz="2400" dirty="0">
              <a:latin typeface="Times New Roman" panose="02020603050405020304" pitchFamily="18" charset="0"/>
            </a:endParaRPr>
          </a:p>
          <a:p>
            <a:pPr marL="187325" indent="-187325"/>
            <a:r>
              <a:rPr lang="zh-CN" altLang="en-US" sz="2400" dirty="0">
                <a:latin typeface="Times New Roman" panose="02020603050405020304" pitchFamily="18" charset="0"/>
              </a:rPr>
              <a:t>               </a:t>
            </a:r>
            <a:r>
              <a:rPr lang="zh-CN" altLang="en-US" sz="2400" dirty="0">
                <a:solidFill>
                  <a:srgbClr val="0000FF"/>
                </a:solidFill>
                <a:latin typeface="Times New Roman" panose="02020603050405020304" pitchFamily="18" charset="0"/>
              </a:rPr>
              <a:t>（第一类关节点）</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a:p>
            <a:pPr marL="187325" indent="-187325"/>
            <a:r>
              <a:rPr lang="zh-CN" altLang="en-US" sz="2400" dirty="0">
                <a:latin typeface="Times New Roman" panose="02020603050405020304" pitchFamily="18" charset="0"/>
              </a:rPr>
              <a:t>         </a:t>
            </a:r>
            <a:r>
              <a:rPr lang="en-US" altLang="zh-CN" sz="2400" dirty="0">
                <a:latin typeface="Times New Roman" panose="02020603050405020304" pitchFamily="18" charset="0"/>
              </a:rPr>
              <a:t>2)</a:t>
            </a:r>
            <a:r>
              <a:rPr lang="zh-CN" altLang="en-US" sz="2400" dirty="0">
                <a:latin typeface="Times New Roman" panose="02020603050405020304" pitchFamily="18" charset="0"/>
              </a:rPr>
              <a:t>非树根结点 </a:t>
            </a:r>
            <a:r>
              <a:rPr lang="en-US" altLang="zh-CN" sz="2400" i="1" dirty="0">
                <a:latin typeface="Times New Roman" panose="02020603050405020304" pitchFamily="18" charset="0"/>
              </a:rPr>
              <a:t>v </a:t>
            </a:r>
            <a:r>
              <a:rPr lang="zh-CN" altLang="en-US" sz="2400" dirty="0">
                <a:latin typeface="Times New Roman" panose="02020603050405020304" pitchFamily="18" charset="0"/>
              </a:rPr>
              <a:t>是关节点当且仅当 </a:t>
            </a:r>
            <a:r>
              <a:rPr lang="en-US" altLang="zh-CN" sz="2400" i="1" dirty="0">
                <a:latin typeface="Times New Roman" panose="02020603050405020304" pitchFamily="18" charset="0"/>
              </a:rPr>
              <a:t>v </a:t>
            </a:r>
            <a:r>
              <a:rPr lang="zh-CN" altLang="en-US" sz="2400" dirty="0">
                <a:latin typeface="Times New Roman" panose="02020603050405020304" pitchFamily="18" charset="0"/>
              </a:rPr>
              <a:t>有某个儿子 </a:t>
            </a:r>
            <a:r>
              <a:rPr lang="en-US" altLang="zh-CN" sz="2400" i="1" dirty="0">
                <a:latin typeface="Times New Roman" panose="02020603050405020304" pitchFamily="18" charset="0"/>
              </a:rPr>
              <a:t>y </a:t>
            </a:r>
            <a:r>
              <a:rPr lang="zh-CN" altLang="en-US" sz="2400" dirty="0">
                <a:latin typeface="Times New Roman" panose="02020603050405020304" pitchFamily="18" charset="0"/>
              </a:rPr>
              <a:t>，使</a:t>
            </a:r>
            <a:endParaRPr lang="zh-CN" altLang="en-US" sz="2400" dirty="0">
              <a:latin typeface="Times New Roman" panose="02020603050405020304" pitchFamily="18" charset="0"/>
            </a:endParaRPr>
          </a:p>
          <a:p>
            <a:pPr marL="187325" indent="-187325"/>
            <a:r>
              <a:rPr lang="zh-CN" altLang="en-US" sz="2400" dirty="0">
                <a:latin typeface="Times New Roman" panose="02020603050405020304" pitchFamily="18" charset="0"/>
              </a:rPr>
              <a:t>              </a:t>
            </a:r>
            <a:r>
              <a:rPr lang="en-US" altLang="zh-CN" sz="2400" dirty="0">
                <a:latin typeface="Times New Roman" panose="02020603050405020304" pitchFamily="18" charset="0"/>
              </a:rPr>
              <a:t>low[</a:t>
            </a:r>
            <a:r>
              <a:rPr lang="en-US" altLang="zh-CN" sz="2400" i="1" dirty="0">
                <a:latin typeface="Times New Roman" panose="02020603050405020304" pitchFamily="18" charset="0"/>
              </a:rPr>
              <a:t>y</a:t>
            </a:r>
            <a:r>
              <a:rPr lang="en-US" altLang="zh-CN" sz="2400" dirty="0">
                <a:latin typeface="Times New Roman" panose="02020603050405020304" pitchFamily="18" charset="0"/>
              </a:rPr>
              <a:t>]≥dfn[</a:t>
            </a:r>
            <a:r>
              <a:rPr lang="en-US" altLang="zh-CN" sz="2400" i="1" dirty="0">
                <a:latin typeface="Times New Roman" panose="02020603050405020304" pitchFamily="18" charset="0"/>
              </a:rPr>
              <a:t>v</a:t>
            </a:r>
            <a:r>
              <a:rPr lang="en-US" altLang="zh-CN" sz="2400" dirty="0">
                <a:latin typeface="Times New Roman" panose="02020603050405020304" pitchFamily="18" charset="0"/>
              </a:rPr>
              <a:t>]</a:t>
            </a:r>
            <a:r>
              <a:rPr lang="zh-CN" altLang="en-US" sz="2400" dirty="0">
                <a:solidFill>
                  <a:srgbClr val="0000FF"/>
                </a:solidFill>
                <a:latin typeface="Times New Roman" panose="02020603050405020304" pitchFamily="18" charset="0"/>
              </a:rPr>
              <a:t>（第二类关节点）</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Text Box 4"/>
          <p:cNvSpPr txBox="1"/>
          <p:nvPr/>
        </p:nvSpPr>
        <p:spPr>
          <a:xfrm>
            <a:off x="250825" y="590550"/>
            <a:ext cx="8280400" cy="6003925"/>
          </a:xfrm>
          <a:prstGeom prst="rect">
            <a:avLst/>
          </a:prstGeom>
          <a:noFill/>
          <a:ln w="9525">
            <a:noFill/>
          </a:ln>
        </p:spPr>
        <p:txBody>
          <a:bodyPr lIns="90000" tIns="46800" rIns="90000" bIns="46800">
            <a:spAutoFit/>
          </a:bodyPr>
          <a:p>
            <a:pPr eaLnBrk="1" hangingPunct="1"/>
            <a:r>
              <a:rPr lang="en-US" altLang="zh-CN" sz="2400" dirty="0">
                <a:latin typeface="Times New Roman" panose="02020603050405020304" pitchFamily="18" charset="0"/>
              </a:rPr>
              <a:t>Void searchB(v)</a:t>
            </a:r>
            <a:endParaRPr lang="en-US" altLang="zh-CN" sz="2400" dirty="0">
              <a:latin typeface="Times New Roman" panose="02020603050405020304" pitchFamily="18" charset="0"/>
            </a:endParaRPr>
          </a:p>
          <a:p>
            <a:pPr eaLnBrk="1" hangingPunct="1"/>
            <a:r>
              <a:rPr lang="en-US" altLang="zh-CN" sz="2400" dirty="0">
                <a:latin typeface="Times New Roman" panose="02020603050405020304" pitchFamily="18" charset="0"/>
              </a:rPr>
              <a:t>{  (1)  make v “old” ;</a:t>
            </a:r>
            <a:endParaRPr lang="en-US" altLang="zh-CN" sz="2400" dirty="0">
              <a:latin typeface="Times New Roman" panose="02020603050405020304" pitchFamily="18" charset="0"/>
            </a:endParaRPr>
          </a:p>
          <a:p>
            <a:pPr eaLnBrk="1" hangingPunct="1"/>
            <a:r>
              <a:rPr lang="en-US" altLang="zh-CN" sz="2400" dirty="0">
                <a:latin typeface="Times New Roman" panose="02020603050405020304" pitchFamily="18" charset="0"/>
              </a:rPr>
              <a:t>    (2)  dfn[v]=count  ;</a:t>
            </a:r>
            <a:endParaRPr lang="en-US" altLang="zh-CN" sz="2400" dirty="0">
              <a:latin typeface="Times New Roman" panose="02020603050405020304" pitchFamily="18" charset="0"/>
            </a:endParaRPr>
          </a:p>
          <a:p>
            <a:pPr eaLnBrk="1" hangingPunct="1"/>
            <a:r>
              <a:rPr lang="en-US" altLang="zh-CN" sz="2400" dirty="0">
                <a:latin typeface="Times New Roman" panose="02020603050405020304" pitchFamily="18" charset="0"/>
              </a:rPr>
              <a:t>    (3)  count++;</a:t>
            </a:r>
            <a:endParaRPr lang="en-US" altLang="zh-CN" sz="2400" dirty="0">
              <a:latin typeface="Times New Roman" panose="02020603050405020304" pitchFamily="18" charset="0"/>
            </a:endParaRPr>
          </a:p>
          <a:p>
            <a:pPr eaLnBrk="1" hangingPunct="1"/>
            <a:r>
              <a:rPr lang="en-US" altLang="zh-CN" sz="2400" dirty="0">
                <a:latin typeface="Times New Roman" panose="02020603050405020304" pitchFamily="18" charset="0"/>
              </a:rPr>
              <a:t>    (4)  low[v]=dfn[v] ;</a:t>
            </a:r>
            <a:endParaRPr lang="en-US" altLang="zh-CN" sz="2400" dirty="0">
              <a:latin typeface="Times New Roman" panose="02020603050405020304" pitchFamily="18" charset="0"/>
            </a:endParaRPr>
          </a:p>
          <a:p>
            <a:pPr eaLnBrk="1" hangingPunct="1"/>
            <a:r>
              <a:rPr lang="en-US" altLang="zh-CN" sz="2400" dirty="0">
                <a:latin typeface="Times New Roman" panose="02020603050405020304" pitchFamily="18" charset="0"/>
              </a:rPr>
              <a:t>    (5)  for ( each w ∈ L[v] )</a:t>
            </a:r>
            <a:endParaRPr lang="en-US" altLang="zh-CN" sz="2400" dirty="0">
              <a:latin typeface="Times New Roman" panose="02020603050405020304" pitchFamily="18" charset="0"/>
            </a:endParaRPr>
          </a:p>
          <a:p>
            <a:pPr eaLnBrk="1" hangingPunct="1"/>
            <a:r>
              <a:rPr lang="en-US" altLang="zh-CN" sz="2400" dirty="0">
                <a:latin typeface="Times New Roman" panose="02020603050405020304" pitchFamily="18" charset="0"/>
              </a:rPr>
              <a:t>    (6)      if(w is marked”new”)</a:t>
            </a:r>
            <a:endParaRPr lang="en-US" altLang="zh-CN" sz="2400" dirty="0">
              <a:latin typeface="Times New Roman" panose="02020603050405020304" pitchFamily="18" charset="0"/>
            </a:endParaRPr>
          </a:p>
          <a:p>
            <a:pPr eaLnBrk="1" hangingPunct="1"/>
            <a:r>
              <a:rPr lang="en-US" altLang="zh-CN" sz="2400" dirty="0">
                <a:latin typeface="Times New Roman" panose="02020603050405020304" pitchFamily="18" charset="0"/>
              </a:rPr>
              <a:t>    (7)        </a:t>
            </a:r>
            <a:r>
              <a:rPr lang="en-US" altLang="zh-CN" sz="2400" dirty="0">
                <a:solidFill>
                  <a:srgbClr val="0000FF"/>
                </a:solidFill>
                <a:latin typeface="Times New Roman" panose="02020603050405020304" pitchFamily="18" charset="0"/>
              </a:rPr>
              <a:t>{ </a:t>
            </a:r>
            <a:r>
              <a:rPr lang="en-US" altLang="zh-CN" sz="2400" dirty="0">
                <a:latin typeface="Times New Roman" panose="02020603050405020304" pitchFamily="18" charset="0"/>
              </a:rPr>
              <a:t>add(v,w) to T ;</a:t>
            </a:r>
            <a:endParaRPr lang="en-US" altLang="zh-CN" sz="2400" dirty="0">
              <a:latin typeface="Times New Roman" panose="02020603050405020304" pitchFamily="18" charset="0"/>
            </a:endParaRPr>
          </a:p>
          <a:p>
            <a:pPr eaLnBrk="1" hangingPunct="1"/>
            <a:r>
              <a:rPr lang="en-US" altLang="zh-CN" sz="2400" dirty="0">
                <a:latin typeface="Times New Roman" panose="02020603050405020304" pitchFamily="18" charset="0"/>
              </a:rPr>
              <a:t>    (8)           father[w]=v;       // w </a:t>
            </a:r>
            <a:r>
              <a:rPr lang="zh-CN" altLang="en-US" sz="2400" dirty="0">
                <a:latin typeface="Times New Roman" panose="02020603050405020304" pitchFamily="18" charset="0"/>
              </a:rPr>
              <a:t>是 </a:t>
            </a:r>
            <a:r>
              <a:rPr lang="en-US" altLang="zh-CN" sz="2400" dirty="0">
                <a:latin typeface="Times New Roman" panose="02020603050405020304" pitchFamily="18" charset="0"/>
              </a:rPr>
              <a:t>v </a:t>
            </a:r>
            <a:r>
              <a:rPr lang="zh-CN" altLang="en-US" sz="2400" dirty="0">
                <a:latin typeface="Times New Roman" panose="02020603050405020304" pitchFamily="18" charset="0"/>
              </a:rPr>
              <a:t>的儿子</a:t>
            </a:r>
            <a:endParaRPr lang="zh-CN" altLang="en-US" sz="2400" dirty="0">
              <a:latin typeface="Times New Roman" panose="02020603050405020304" pitchFamily="18" charset="0"/>
            </a:endParaRPr>
          </a:p>
          <a:p>
            <a:pPr eaLnBrk="1" hangingPunct="1"/>
            <a:r>
              <a:rPr lang="zh-CN" altLang="en-US" sz="2400" dirty="0">
                <a:latin typeface="Times New Roman" panose="02020603050405020304" pitchFamily="18" charset="0"/>
              </a:rPr>
              <a:t>    </a:t>
            </a:r>
            <a:r>
              <a:rPr lang="en-US" altLang="zh-CN" sz="2400" dirty="0">
                <a:latin typeface="Times New Roman" panose="02020603050405020304" pitchFamily="18" charset="0"/>
              </a:rPr>
              <a:t>(9)           searchB(w);</a:t>
            </a:r>
            <a:endParaRPr lang="en-US" altLang="zh-CN" sz="2400" dirty="0">
              <a:latin typeface="Times New Roman" panose="02020603050405020304" pitchFamily="18" charset="0"/>
            </a:endParaRPr>
          </a:p>
          <a:p>
            <a:pPr eaLnBrk="1" hangingPunct="1"/>
            <a:r>
              <a:rPr lang="en-US" altLang="zh-CN" sz="2400" dirty="0">
                <a:latin typeface="Times New Roman" panose="02020603050405020304" pitchFamily="18" charset="0"/>
              </a:rPr>
              <a:t>    (10)           if(low[w]&gt;=dfn[v])</a:t>
            </a:r>
            <a:endParaRPr lang="en-US" altLang="zh-CN" sz="2400" dirty="0">
              <a:latin typeface="Times New Roman" panose="02020603050405020304" pitchFamily="18" charset="0"/>
            </a:endParaRPr>
          </a:p>
          <a:p>
            <a:pPr eaLnBrk="1" hangingPunct="1"/>
            <a:r>
              <a:rPr lang="en-US" altLang="zh-CN" sz="2400" dirty="0">
                <a:latin typeface="Times New Roman" panose="02020603050405020304" pitchFamily="18" charset="0"/>
              </a:rPr>
              <a:t>                          A biconnected component has been found ;</a:t>
            </a:r>
            <a:endParaRPr lang="en-US" altLang="zh-CN" sz="2400" dirty="0">
              <a:latin typeface="Times New Roman" panose="02020603050405020304" pitchFamily="18" charset="0"/>
            </a:endParaRPr>
          </a:p>
          <a:p>
            <a:pPr eaLnBrk="1" hangingPunct="1"/>
            <a:r>
              <a:rPr lang="en-US" altLang="zh-CN" sz="2400" dirty="0">
                <a:latin typeface="Times New Roman" panose="02020603050405020304" pitchFamily="18" charset="0"/>
              </a:rPr>
              <a:t>    (11)           low[v]=min(low[v],low[w]);    </a:t>
            </a:r>
            <a:r>
              <a:rPr lang="en-US" altLang="zh-CN" sz="2400" dirty="0">
                <a:solidFill>
                  <a:srgbClr val="0000FF"/>
                </a:solidFill>
                <a:latin typeface="Times New Roman" panose="02020603050405020304" pitchFamily="18" charset="0"/>
              </a:rPr>
              <a:t>}</a:t>
            </a:r>
            <a:endParaRPr lang="en-US" altLang="zh-CN" sz="2400" dirty="0">
              <a:solidFill>
                <a:srgbClr val="0000FF"/>
              </a:solidFill>
              <a:latin typeface="Times New Roman" panose="02020603050405020304" pitchFamily="18" charset="0"/>
            </a:endParaRPr>
          </a:p>
          <a:p>
            <a:pPr eaLnBrk="1" hangingPunct="1"/>
            <a:r>
              <a:rPr lang="en-US" altLang="zh-CN" sz="2400" dirty="0">
                <a:latin typeface="Times New Roman" panose="02020603050405020304" pitchFamily="18" charset="0"/>
              </a:rPr>
              <a:t>    (12)     else if (w is not father[v] )    // (v ,w ) </a:t>
            </a:r>
            <a:r>
              <a:rPr lang="zh-CN" altLang="en-US" sz="2400" dirty="0">
                <a:latin typeface="Times New Roman" panose="02020603050405020304" pitchFamily="18" charset="0"/>
              </a:rPr>
              <a:t>是回退边</a:t>
            </a:r>
            <a:endParaRPr lang="zh-CN" altLang="en-US" sz="2400" dirty="0">
              <a:latin typeface="Times New Roman" panose="02020603050405020304" pitchFamily="18" charset="0"/>
            </a:endParaRPr>
          </a:p>
          <a:p>
            <a:pPr eaLnBrk="1" hangingPunct="1"/>
            <a:r>
              <a:rPr lang="zh-CN" altLang="en-US" sz="2400" dirty="0">
                <a:latin typeface="Times New Roman" panose="02020603050405020304" pitchFamily="18" charset="0"/>
              </a:rPr>
              <a:t>    </a:t>
            </a:r>
            <a:r>
              <a:rPr lang="en-US" altLang="zh-CN" sz="2400" dirty="0">
                <a:latin typeface="Times New Roman" panose="02020603050405020304" pitchFamily="18" charset="0"/>
              </a:rPr>
              <a:t>(13)           low[v]=min(low[v],dfn[w]);</a:t>
            </a:r>
            <a:endParaRPr lang="en-US" altLang="zh-CN" sz="2400" dirty="0">
              <a:latin typeface="Times New Roman" panose="02020603050405020304" pitchFamily="18" charset="0"/>
            </a:endParaRPr>
          </a:p>
          <a:p>
            <a:pPr eaLnBrk="1" hangingPunct="1"/>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p:txBody>
      </p:sp>
      <p:sp>
        <p:nvSpPr>
          <p:cNvPr id="92163" name="Rectangle 5"/>
          <p:cNvSpPr/>
          <p:nvPr/>
        </p:nvSpPr>
        <p:spPr>
          <a:xfrm>
            <a:off x="4932363" y="663575"/>
            <a:ext cx="3887787" cy="1927225"/>
          </a:xfrm>
          <a:prstGeom prst="rect">
            <a:avLst/>
          </a:prstGeom>
          <a:noFill/>
          <a:ln w="9525" cap="flat" cmpd="sng">
            <a:solidFill>
              <a:srgbClr val="0000FF"/>
            </a:solidFill>
            <a:prstDash val="solid"/>
            <a:miter/>
            <a:headEnd type="none" w="med" len="med"/>
            <a:tailEnd type="none" w="med" len="med"/>
          </a:ln>
        </p:spPr>
        <p:txBody>
          <a:bodyPr lIns="90000" tIns="46800" rIns="90000" bIns="46800">
            <a:spAutoFit/>
          </a:bodyPr>
          <a:p>
            <a:pPr eaLnBrk="1" hangingPunct="1"/>
            <a:r>
              <a:rPr lang="zh-CN" altLang="en-US" sz="2400" dirty="0">
                <a:solidFill>
                  <a:srgbClr val="0000FF"/>
                </a:solidFill>
                <a:latin typeface="Times New Roman" panose="02020603050405020304" pitchFamily="18" charset="0"/>
              </a:rPr>
              <a:t>调用过程：</a:t>
            </a:r>
            <a:endParaRPr lang="zh-CN" altLang="en-US" sz="2400" dirty="0">
              <a:solidFill>
                <a:srgbClr val="0000FF"/>
              </a:solidFill>
              <a:latin typeface="Times New Roman" panose="02020603050405020304" pitchFamily="18" charset="0"/>
            </a:endParaRPr>
          </a:p>
          <a:p>
            <a:pPr eaLnBrk="1" hangingPunct="1"/>
            <a:r>
              <a:rPr lang="en-US" altLang="zh-CN" sz="2400" b="0" dirty="0">
                <a:latin typeface="Times New Roman" panose="02020603050405020304" pitchFamily="18" charset="0"/>
              </a:rPr>
              <a:t>T=¢;</a:t>
            </a:r>
            <a:endParaRPr lang="en-US" altLang="zh-CN" sz="2400" b="0" dirty="0">
              <a:latin typeface="Times New Roman" panose="02020603050405020304" pitchFamily="18" charset="0"/>
            </a:endParaRPr>
          </a:p>
          <a:p>
            <a:pPr eaLnBrk="1" hangingPunct="1"/>
            <a:r>
              <a:rPr lang="en-US" altLang="zh-CN" sz="2400" b="0" dirty="0">
                <a:latin typeface="Times New Roman" panose="02020603050405020304" pitchFamily="18" charset="0"/>
              </a:rPr>
              <a:t>count=1;</a:t>
            </a:r>
            <a:endParaRPr lang="en-US" altLang="zh-CN" sz="2400" b="0" dirty="0">
              <a:latin typeface="Times New Roman" panose="02020603050405020304" pitchFamily="18" charset="0"/>
            </a:endParaRPr>
          </a:p>
          <a:p>
            <a:pPr eaLnBrk="1" hangingPunct="1"/>
            <a:r>
              <a:rPr lang="en-US" altLang="zh-CN" sz="2400" b="0" dirty="0">
                <a:latin typeface="Times New Roman" panose="02020603050405020304" pitchFamily="18" charset="0"/>
              </a:rPr>
              <a:t>for(all v∈V) make v “new” ;</a:t>
            </a:r>
            <a:endParaRPr lang="en-US" altLang="zh-CN" sz="2400" b="0" dirty="0">
              <a:latin typeface="Times New Roman" panose="02020603050405020304" pitchFamily="18" charset="0"/>
            </a:endParaRPr>
          </a:p>
          <a:p>
            <a:pPr eaLnBrk="1" hangingPunct="1"/>
            <a:r>
              <a:rPr lang="en-US" altLang="zh-CN" sz="2400" b="0" dirty="0">
                <a:latin typeface="Times New Roman" panose="02020603050405020304" pitchFamily="18" charset="0"/>
              </a:rPr>
              <a:t>searchB(v</a:t>
            </a:r>
            <a:r>
              <a:rPr lang="en-US" altLang="zh-CN" sz="2400" b="0" baseline="-25000" dirty="0">
                <a:latin typeface="Times New Roman" panose="02020603050405020304" pitchFamily="18" charset="0"/>
              </a:rPr>
              <a:t>0</a:t>
            </a:r>
            <a:r>
              <a:rPr lang="en-US" altLang="zh-CN" sz="2400" b="0" dirty="0">
                <a:latin typeface="Times New Roman" panose="02020603050405020304" pitchFamily="18" charset="0"/>
              </a:rPr>
              <a:t>);   //</a:t>
            </a:r>
            <a:r>
              <a:rPr lang="en-US" altLang="zh-CN" sz="1600" b="0" dirty="0">
                <a:latin typeface="Times New Roman" panose="02020603050405020304" pitchFamily="18" charset="0"/>
              </a:rPr>
              <a:t>v0</a:t>
            </a:r>
            <a:r>
              <a:rPr lang="zh-CN" altLang="en-US" sz="1600" b="0" dirty="0">
                <a:latin typeface="Times New Roman" panose="02020603050405020304" pitchFamily="18" charset="0"/>
              </a:rPr>
              <a:t>为任意顶点</a:t>
            </a:r>
            <a:endParaRPr lang="zh-CN" altLang="en-US" sz="1200" b="0" dirty="0">
              <a:latin typeface="Times New Roman" panose="02020603050405020304" pitchFamily="18" charset="0"/>
            </a:endParaRPr>
          </a:p>
        </p:txBody>
      </p:sp>
      <p:sp>
        <p:nvSpPr>
          <p:cNvPr id="92164" name="Line 7"/>
          <p:cNvSpPr/>
          <p:nvPr/>
        </p:nvSpPr>
        <p:spPr>
          <a:xfrm flipH="1">
            <a:off x="4176713" y="2390775"/>
            <a:ext cx="792162" cy="0"/>
          </a:xfrm>
          <a:prstGeom prst="line">
            <a:avLst/>
          </a:prstGeom>
          <a:ln w="28575" cap="flat" cmpd="sng">
            <a:solidFill>
              <a:srgbClr val="0000FF"/>
            </a:solidFill>
            <a:prstDash val="solid"/>
            <a:headEnd type="oval" w="med" len="med"/>
            <a:tailEnd type="none" w="med" len="med"/>
          </a:ln>
        </p:spPr>
      </p:sp>
      <p:sp>
        <p:nvSpPr>
          <p:cNvPr id="92165" name="Line 8"/>
          <p:cNvSpPr/>
          <p:nvPr/>
        </p:nvSpPr>
        <p:spPr>
          <a:xfrm flipV="1">
            <a:off x="4176713" y="806450"/>
            <a:ext cx="0" cy="1584325"/>
          </a:xfrm>
          <a:prstGeom prst="line">
            <a:avLst/>
          </a:prstGeom>
          <a:ln w="28575" cap="flat" cmpd="sng">
            <a:solidFill>
              <a:srgbClr val="0000FF"/>
            </a:solidFill>
            <a:prstDash val="solid"/>
            <a:headEnd type="none" w="med" len="med"/>
            <a:tailEnd type="none" w="med" len="med"/>
          </a:ln>
        </p:spPr>
      </p:sp>
      <p:sp>
        <p:nvSpPr>
          <p:cNvPr id="92166" name="Line 9"/>
          <p:cNvSpPr/>
          <p:nvPr/>
        </p:nvSpPr>
        <p:spPr>
          <a:xfrm flipH="1">
            <a:off x="2449513" y="806450"/>
            <a:ext cx="1727200" cy="0"/>
          </a:xfrm>
          <a:prstGeom prst="line">
            <a:avLst/>
          </a:prstGeom>
          <a:ln w="28575" cap="flat" cmpd="sng">
            <a:solidFill>
              <a:srgbClr val="0000FF"/>
            </a:solidFill>
            <a:prstDash val="solid"/>
            <a:headEnd type="none" w="med" len="med"/>
            <a:tailEnd type="triangle" w="med" len="med"/>
          </a:ln>
        </p:spPr>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Text Box 2"/>
          <p:cNvSpPr txBox="1"/>
          <p:nvPr/>
        </p:nvSpPr>
        <p:spPr>
          <a:xfrm>
            <a:off x="468313" y="638175"/>
            <a:ext cx="6934200" cy="527050"/>
          </a:xfrm>
          <a:prstGeom prst="rect">
            <a:avLst/>
          </a:prstGeom>
          <a:noFill/>
          <a:ln w="9525">
            <a:noFill/>
          </a:ln>
        </p:spPr>
        <p:txBody>
          <a:bodyPr>
            <a:spAutoFit/>
          </a:bodyPr>
          <a:p>
            <a:pPr marL="457200" indent="-457200" eaLnBrk="1" hangingPunct="1">
              <a:lnSpc>
                <a:spcPct val="110000"/>
              </a:lnSpc>
            </a:pPr>
            <a:r>
              <a:rPr lang="en-US" altLang="zh-CN" sz="2800" dirty="0">
                <a:solidFill>
                  <a:srgbClr val="C00000"/>
                </a:solidFill>
                <a:latin typeface="Times New Roman" panose="02020603050405020304" pitchFamily="18" charset="0"/>
              </a:rPr>
              <a:t>*4.6   </a:t>
            </a:r>
            <a:r>
              <a:rPr lang="zh-CN" altLang="en-US" sz="2800" dirty="0">
                <a:solidFill>
                  <a:srgbClr val="C00000"/>
                </a:solidFill>
                <a:latin typeface="Times New Roman" panose="02020603050405020304" pitchFamily="18" charset="0"/>
              </a:rPr>
              <a:t>有向图的搜索</a:t>
            </a:r>
            <a:endParaRPr lang="zh-CN" altLang="en-US" sz="2800" dirty="0">
              <a:solidFill>
                <a:srgbClr val="C00000"/>
              </a:solidFill>
              <a:latin typeface="Times New Roman" panose="02020603050405020304" pitchFamily="18" charset="0"/>
            </a:endParaRPr>
          </a:p>
        </p:txBody>
      </p:sp>
      <p:sp>
        <p:nvSpPr>
          <p:cNvPr id="93187" name="Text Box 105"/>
          <p:cNvSpPr txBox="1"/>
          <p:nvPr/>
        </p:nvSpPr>
        <p:spPr>
          <a:xfrm>
            <a:off x="684213" y="1384300"/>
            <a:ext cx="6859587" cy="457200"/>
          </a:xfrm>
          <a:prstGeom prst="rect">
            <a:avLst/>
          </a:prstGeom>
          <a:noFill/>
          <a:ln w="9525">
            <a:noFill/>
          </a:ln>
        </p:spPr>
        <p:txBody>
          <a:bodyPr lIns="90000" tIns="46800" rIns="90000" bIns="46800">
            <a:spAutoFit/>
          </a:bodyPr>
          <a:p>
            <a:pPr eaLnBrk="1" hangingPunct="1"/>
            <a:r>
              <a:rPr lang="en-US" altLang="zh-CN" sz="2400" dirty="0">
                <a:solidFill>
                  <a:srgbClr val="0000FF"/>
                </a:solidFill>
                <a:latin typeface="Times New Roman" panose="02020603050405020304" pitchFamily="18" charset="0"/>
              </a:rPr>
              <a:t>DFS </a:t>
            </a:r>
            <a:r>
              <a:rPr lang="zh-CN" altLang="en-US" sz="2400" dirty="0">
                <a:solidFill>
                  <a:srgbClr val="0000FF"/>
                </a:solidFill>
                <a:latin typeface="Times New Roman" panose="02020603050405020304" pitchFamily="18" charset="0"/>
              </a:rPr>
              <a:t>和 </a:t>
            </a:r>
            <a:r>
              <a:rPr lang="en-US" altLang="zh-CN" sz="2400" dirty="0">
                <a:solidFill>
                  <a:srgbClr val="0000FF"/>
                </a:solidFill>
                <a:latin typeface="Times New Roman" panose="02020603050405020304" pitchFamily="18" charset="0"/>
              </a:rPr>
              <a:t>BFS </a:t>
            </a:r>
            <a:r>
              <a:rPr lang="zh-CN" altLang="en-US" sz="2400" dirty="0">
                <a:solidFill>
                  <a:srgbClr val="0000FF"/>
                </a:solidFill>
                <a:latin typeface="Times New Roman" panose="02020603050405020304" pitchFamily="18" charset="0"/>
              </a:rPr>
              <a:t>搜索在有向图和无向图中的区别？</a:t>
            </a:r>
            <a:endParaRPr lang="zh-CN" altLang="en-US" sz="2400" dirty="0">
              <a:solidFill>
                <a:srgbClr val="0000FF"/>
              </a:solidFill>
              <a:latin typeface="Times New Roman" panose="02020603050405020304" pitchFamily="18" charset="0"/>
            </a:endParaRPr>
          </a:p>
        </p:txBody>
      </p:sp>
      <p:sp>
        <p:nvSpPr>
          <p:cNvPr id="93188" name="Text Box 106"/>
          <p:cNvSpPr txBox="1"/>
          <p:nvPr/>
        </p:nvSpPr>
        <p:spPr>
          <a:xfrm>
            <a:off x="684213" y="2105025"/>
            <a:ext cx="6756400" cy="463550"/>
          </a:xfrm>
          <a:prstGeom prst="rect">
            <a:avLst/>
          </a:prstGeom>
          <a:noFill/>
          <a:ln w="9525">
            <a:noFill/>
          </a:ln>
        </p:spPr>
        <p:txBody>
          <a:bodyPr wrap="none" lIns="90000" tIns="46800" rIns="90000" bIns="46800">
            <a:spAutoFit/>
          </a:bodyPr>
          <a:p>
            <a:pPr eaLnBrk="1" hangingPunct="1"/>
            <a:r>
              <a:rPr lang="zh-CN" altLang="en-US" sz="2400" dirty="0">
                <a:latin typeface="Times New Roman" panose="02020603050405020304" pitchFamily="18" charset="0"/>
              </a:rPr>
              <a:t>有向图搜索： 树边、向前边、回退边、和横边。</a:t>
            </a:r>
            <a:endParaRPr lang="zh-CN" altLang="en-US" sz="2400" dirty="0">
              <a:latin typeface="Times New Roman" panose="02020603050405020304" pitchFamily="18" charset="0"/>
            </a:endParaRPr>
          </a:p>
        </p:txBody>
      </p:sp>
      <p:sp>
        <p:nvSpPr>
          <p:cNvPr id="93189" name="Text Box 107"/>
          <p:cNvSpPr txBox="1"/>
          <p:nvPr/>
        </p:nvSpPr>
        <p:spPr>
          <a:xfrm>
            <a:off x="468313" y="2752725"/>
            <a:ext cx="8351837" cy="3886200"/>
          </a:xfrm>
          <a:prstGeom prst="rect">
            <a:avLst/>
          </a:prstGeom>
          <a:noFill/>
          <a:ln w="9525">
            <a:noFill/>
          </a:ln>
        </p:spPr>
        <p:txBody>
          <a:bodyPr lIns="90000" tIns="46800" rIns="90000" bIns="46800">
            <a:spAutoFit/>
          </a:bodyPr>
          <a:p>
            <a:pPr eaLnBrk="1" hangingPunct="1">
              <a:lnSpc>
                <a:spcPct val="140000"/>
              </a:lnSpc>
            </a:pPr>
            <a:r>
              <a:rPr lang="en-US" altLang="zh-CN" sz="2400" dirty="0">
                <a:solidFill>
                  <a:srgbClr val="0000FF"/>
                </a:solidFill>
                <a:latin typeface="Times New Roman" panose="02020603050405020304" pitchFamily="18" charset="0"/>
              </a:rPr>
              <a:t>(1) </a:t>
            </a:r>
            <a:r>
              <a:rPr lang="zh-CN" altLang="en-US" sz="2400" dirty="0">
                <a:solidFill>
                  <a:srgbClr val="0000FF"/>
                </a:solidFill>
                <a:latin typeface="Times New Roman" panose="02020603050405020304" pitchFamily="18" charset="0"/>
              </a:rPr>
              <a:t>若</a:t>
            </a:r>
            <a:r>
              <a:rPr lang="en-US" altLang="zh-CN" sz="2400" dirty="0">
                <a:solidFill>
                  <a:srgbClr val="0000FF"/>
                </a:solidFill>
                <a:latin typeface="Times New Roman" panose="02020603050405020304" pitchFamily="18" charset="0"/>
              </a:rPr>
              <a:t>dfn[</a:t>
            </a:r>
            <a:r>
              <a:rPr lang="en-US" altLang="zh-CN" sz="2400" i="1" dirty="0">
                <a:solidFill>
                  <a:srgbClr val="0000FF"/>
                </a:solidFill>
                <a:latin typeface="Times New Roman" panose="02020603050405020304" pitchFamily="18" charset="0"/>
              </a:rPr>
              <a:t>v</a:t>
            </a:r>
            <a:r>
              <a:rPr lang="en-US" altLang="zh-CN" sz="2400" dirty="0">
                <a:solidFill>
                  <a:srgbClr val="0000FF"/>
                </a:solidFill>
                <a:latin typeface="Times New Roman" panose="02020603050405020304" pitchFamily="18" charset="0"/>
              </a:rPr>
              <a:t>]&lt;dfn[</a:t>
            </a:r>
            <a:r>
              <a:rPr lang="en-US" altLang="zh-CN" sz="2400" i="1" dirty="0">
                <a:solidFill>
                  <a:srgbClr val="0000FF"/>
                </a:solidFill>
                <a:latin typeface="Times New Roman" panose="02020603050405020304" pitchFamily="18" charset="0"/>
              </a:rPr>
              <a:t>w</a:t>
            </a:r>
            <a:r>
              <a:rPr lang="en-US" altLang="zh-CN" sz="2400" dirty="0">
                <a:solidFill>
                  <a:srgbClr val="0000FF"/>
                </a:solidFill>
                <a:latin typeface="Times New Roman" panose="02020603050405020304" pitchFamily="18" charset="0"/>
              </a:rPr>
              <a:t>]</a:t>
            </a:r>
            <a:r>
              <a:rPr lang="zh-CN" altLang="en-US" sz="2400" dirty="0">
                <a:solidFill>
                  <a:srgbClr val="0000FF"/>
                </a:solidFill>
                <a:latin typeface="Times New Roman" panose="02020603050405020304" pitchFamily="18" charset="0"/>
              </a:rPr>
              <a:t>，则</a:t>
            </a:r>
            <a:r>
              <a:rPr lang="en-US" altLang="zh-CN" sz="2400" dirty="0">
                <a:solidFill>
                  <a:srgbClr val="0000FF"/>
                </a:solidFill>
                <a:latin typeface="Times New Roman" panose="02020603050405020304" pitchFamily="18" charset="0"/>
              </a:rPr>
              <a:t>(</a:t>
            </a:r>
            <a:r>
              <a:rPr lang="en-US" altLang="zh-CN" sz="2400" i="1" dirty="0">
                <a:solidFill>
                  <a:srgbClr val="0000FF"/>
                </a:solidFill>
                <a:latin typeface="Times New Roman" panose="02020603050405020304" pitchFamily="18" charset="0"/>
              </a:rPr>
              <a:t>v,w</a:t>
            </a:r>
            <a:r>
              <a:rPr lang="en-US" altLang="zh-CN" sz="2400" dirty="0">
                <a:solidFill>
                  <a:srgbClr val="0000FF"/>
                </a:solidFill>
                <a:latin typeface="Times New Roman" panose="02020603050405020304" pitchFamily="18" charset="0"/>
              </a:rPr>
              <a:t>)</a:t>
            </a:r>
            <a:r>
              <a:rPr lang="zh-CN" altLang="en-US" sz="2400" dirty="0">
                <a:solidFill>
                  <a:srgbClr val="0000FF"/>
                </a:solidFill>
                <a:latin typeface="Times New Roman" panose="02020603050405020304" pitchFamily="18" charset="0"/>
              </a:rPr>
              <a:t>是树边或向前边；</a:t>
            </a:r>
            <a:endParaRPr lang="zh-CN" altLang="en-US" sz="2400" dirty="0">
              <a:solidFill>
                <a:srgbClr val="0000FF"/>
              </a:solidFill>
              <a:latin typeface="Times New Roman" panose="02020603050405020304" pitchFamily="18" charset="0"/>
            </a:endParaRPr>
          </a:p>
          <a:p>
            <a:pPr eaLnBrk="1" hangingPunct="1">
              <a:lnSpc>
                <a:spcPct val="140000"/>
              </a:lnSpc>
            </a:pPr>
            <a:r>
              <a:rPr lang="zh-CN" altLang="en-US" sz="2400" dirty="0">
                <a:latin typeface="Times New Roman" panose="02020603050405020304" pitchFamily="18" charset="0"/>
              </a:rPr>
              <a:t>      </a:t>
            </a:r>
            <a:r>
              <a:rPr lang="zh-CN" altLang="en-US" sz="2000" dirty="0">
                <a:latin typeface="Times New Roman" panose="02020603050405020304" pitchFamily="18" charset="0"/>
              </a:rPr>
              <a:t>此时，</a:t>
            </a:r>
            <a:r>
              <a:rPr lang="en-US" altLang="zh-CN" sz="2000" dirty="0">
                <a:latin typeface="Times New Roman" panose="02020603050405020304" pitchFamily="18" charset="0"/>
              </a:rPr>
              <a:t>visited[</a:t>
            </a:r>
            <a:r>
              <a:rPr lang="en-US" altLang="zh-CN" sz="2000" i="1" dirty="0">
                <a:latin typeface="Times New Roman" panose="02020603050405020304" pitchFamily="18" charset="0"/>
              </a:rPr>
              <a:t>v</a:t>
            </a:r>
            <a:r>
              <a:rPr lang="en-US" altLang="zh-CN" sz="2000" dirty="0">
                <a:latin typeface="Times New Roman" panose="02020603050405020304" pitchFamily="18" charset="0"/>
              </a:rPr>
              <a:t>]=“old”,visited[</a:t>
            </a:r>
            <a:r>
              <a:rPr lang="en-US" altLang="zh-CN" sz="2000" i="1" dirty="0">
                <a:latin typeface="Times New Roman" panose="02020603050405020304" pitchFamily="18" charset="0"/>
              </a:rPr>
              <a:t>w</a:t>
            </a:r>
            <a:r>
              <a:rPr lang="en-US" altLang="zh-CN" sz="2000" dirty="0">
                <a:latin typeface="Times New Roman" panose="02020603050405020304" pitchFamily="18" charset="0"/>
              </a:rPr>
              <a:t>]=“new”,(</a:t>
            </a:r>
            <a:r>
              <a:rPr lang="en-US" altLang="zh-CN" sz="2000" i="1" dirty="0">
                <a:latin typeface="Times New Roman" panose="02020603050405020304" pitchFamily="18" charset="0"/>
              </a:rPr>
              <a:t>v,w</a:t>
            </a:r>
            <a:r>
              <a:rPr lang="en-US" altLang="zh-CN" sz="2000" dirty="0">
                <a:latin typeface="Times New Roman" panose="02020603050405020304" pitchFamily="18" charset="0"/>
              </a:rPr>
              <a:t>)</a:t>
            </a:r>
            <a:r>
              <a:rPr lang="zh-CN" altLang="en-US" sz="2000" dirty="0">
                <a:latin typeface="Times New Roman" panose="02020603050405020304" pitchFamily="18" charset="0"/>
              </a:rPr>
              <a:t>为 </a:t>
            </a:r>
            <a:r>
              <a:rPr lang="zh-CN" altLang="en-US" sz="2000" u="sng" dirty="0">
                <a:latin typeface="Times New Roman" panose="02020603050405020304" pitchFamily="18" charset="0"/>
              </a:rPr>
              <a:t>树边；</a:t>
            </a:r>
            <a:endParaRPr lang="zh-CN" altLang="en-US" sz="2000" u="sng" dirty="0">
              <a:latin typeface="Times New Roman" panose="02020603050405020304" pitchFamily="18" charset="0"/>
            </a:endParaRPr>
          </a:p>
          <a:p>
            <a:pPr eaLnBrk="1" hangingPunct="1">
              <a:lnSpc>
                <a:spcPct val="140000"/>
              </a:lnSpc>
            </a:pPr>
            <a:r>
              <a:rPr lang="zh-CN" altLang="en-US" sz="2000" dirty="0">
                <a:latin typeface="Times New Roman" panose="02020603050405020304" pitchFamily="18" charset="0"/>
              </a:rPr>
              <a:t>                    </a:t>
            </a:r>
            <a:r>
              <a:rPr lang="en-US" altLang="zh-CN" sz="2000" dirty="0">
                <a:latin typeface="Times New Roman" panose="02020603050405020304" pitchFamily="18" charset="0"/>
              </a:rPr>
              <a:t>visited[</a:t>
            </a:r>
            <a:r>
              <a:rPr lang="en-US" altLang="zh-CN" sz="2000" i="1" dirty="0">
                <a:latin typeface="Times New Roman" panose="02020603050405020304" pitchFamily="18" charset="0"/>
              </a:rPr>
              <a:t>v</a:t>
            </a:r>
            <a:r>
              <a:rPr lang="en-US" altLang="zh-CN" sz="2000" dirty="0">
                <a:latin typeface="Times New Roman" panose="02020603050405020304" pitchFamily="18" charset="0"/>
              </a:rPr>
              <a:t>]=“old”,visited[</a:t>
            </a:r>
            <a:r>
              <a:rPr lang="en-US" altLang="zh-CN" sz="2000" i="1" dirty="0">
                <a:latin typeface="Times New Roman" panose="02020603050405020304" pitchFamily="18" charset="0"/>
              </a:rPr>
              <a:t>w</a:t>
            </a:r>
            <a:r>
              <a:rPr lang="en-US" altLang="zh-CN" sz="2000" dirty="0">
                <a:latin typeface="Times New Roman" panose="02020603050405020304" pitchFamily="18" charset="0"/>
              </a:rPr>
              <a:t>]=“old”,(</a:t>
            </a:r>
            <a:r>
              <a:rPr lang="en-US" altLang="zh-CN" sz="2000" i="1" dirty="0">
                <a:latin typeface="Times New Roman" panose="02020603050405020304" pitchFamily="18" charset="0"/>
              </a:rPr>
              <a:t>v,w</a:t>
            </a:r>
            <a:r>
              <a:rPr lang="en-US" altLang="zh-CN" sz="2000" dirty="0">
                <a:latin typeface="Times New Roman" panose="02020603050405020304" pitchFamily="18" charset="0"/>
              </a:rPr>
              <a:t>) </a:t>
            </a:r>
            <a:r>
              <a:rPr lang="zh-CN" altLang="en-US" sz="2000" dirty="0">
                <a:latin typeface="Times New Roman" panose="02020603050405020304" pitchFamily="18" charset="0"/>
              </a:rPr>
              <a:t>为 </a:t>
            </a:r>
            <a:r>
              <a:rPr lang="zh-CN" altLang="en-US" sz="2000" u="sng" dirty="0">
                <a:latin typeface="Times New Roman" panose="02020603050405020304" pitchFamily="18" charset="0"/>
              </a:rPr>
              <a:t>向前边。</a:t>
            </a:r>
            <a:endParaRPr lang="zh-CN" altLang="en-US" sz="2000" u="sng" dirty="0">
              <a:latin typeface="Times New Roman" panose="02020603050405020304" pitchFamily="18" charset="0"/>
            </a:endParaRPr>
          </a:p>
          <a:p>
            <a:pPr eaLnBrk="1" hangingPunct="1">
              <a:lnSpc>
                <a:spcPct val="140000"/>
              </a:lnSpc>
            </a:pPr>
            <a:r>
              <a:rPr lang="en-US" altLang="zh-CN" sz="2400" dirty="0">
                <a:solidFill>
                  <a:srgbClr val="0000FF"/>
                </a:solidFill>
                <a:latin typeface="Times New Roman" panose="02020603050405020304" pitchFamily="18" charset="0"/>
              </a:rPr>
              <a:t>(2) </a:t>
            </a:r>
            <a:r>
              <a:rPr lang="zh-CN" altLang="en-US" sz="2400" dirty="0">
                <a:solidFill>
                  <a:srgbClr val="0000FF"/>
                </a:solidFill>
                <a:latin typeface="Times New Roman" panose="02020603050405020304" pitchFamily="18" charset="0"/>
              </a:rPr>
              <a:t>若</a:t>
            </a:r>
            <a:r>
              <a:rPr lang="en-US" altLang="zh-CN" sz="2400" dirty="0">
                <a:solidFill>
                  <a:srgbClr val="0000FF"/>
                </a:solidFill>
                <a:latin typeface="Times New Roman" panose="02020603050405020304" pitchFamily="18" charset="0"/>
              </a:rPr>
              <a:t>dfn[</a:t>
            </a:r>
            <a:r>
              <a:rPr lang="en-US" altLang="zh-CN" sz="2400" i="1" dirty="0">
                <a:solidFill>
                  <a:srgbClr val="0000FF"/>
                </a:solidFill>
                <a:latin typeface="Times New Roman" panose="02020603050405020304" pitchFamily="18" charset="0"/>
              </a:rPr>
              <a:t>v</a:t>
            </a:r>
            <a:r>
              <a:rPr lang="en-US" altLang="zh-CN" sz="2400" dirty="0">
                <a:solidFill>
                  <a:srgbClr val="0000FF"/>
                </a:solidFill>
                <a:latin typeface="Times New Roman" panose="02020603050405020304" pitchFamily="18" charset="0"/>
              </a:rPr>
              <a:t>]&gt;dfn[</a:t>
            </a:r>
            <a:r>
              <a:rPr lang="en-US" altLang="zh-CN" sz="2400" i="1" dirty="0">
                <a:solidFill>
                  <a:srgbClr val="0000FF"/>
                </a:solidFill>
                <a:latin typeface="Times New Roman" panose="02020603050405020304" pitchFamily="18" charset="0"/>
              </a:rPr>
              <a:t>w</a:t>
            </a:r>
            <a:r>
              <a:rPr lang="en-US" altLang="zh-CN" sz="2400" dirty="0">
                <a:solidFill>
                  <a:srgbClr val="0000FF"/>
                </a:solidFill>
                <a:latin typeface="Times New Roman" panose="02020603050405020304" pitchFamily="18" charset="0"/>
              </a:rPr>
              <a:t>]</a:t>
            </a:r>
            <a:r>
              <a:rPr lang="zh-CN" altLang="en-US" sz="2400" dirty="0">
                <a:solidFill>
                  <a:srgbClr val="0000FF"/>
                </a:solidFill>
                <a:latin typeface="Times New Roman" panose="02020603050405020304" pitchFamily="18" charset="0"/>
              </a:rPr>
              <a:t>，则</a:t>
            </a:r>
            <a:r>
              <a:rPr lang="en-US" altLang="zh-CN" sz="2400" dirty="0">
                <a:solidFill>
                  <a:srgbClr val="0000FF"/>
                </a:solidFill>
                <a:latin typeface="Times New Roman" panose="02020603050405020304" pitchFamily="18" charset="0"/>
              </a:rPr>
              <a:t>(</a:t>
            </a:r>
            <a:r>
              <a:rPr lang="en-US" altLang="zh-CN" sz="2400" i="1" dirty="0">
                <a:solidFill>
                  <a:srgbClr val="0000FF"/>
                </a:solidFill>
                <a:latin typeface="Times New Roman" panose="02020603050405020304" pitchFamily="18" charset="0"/>
              </a:rPr>
              <a:t>v,w</a:t>
            </a:r>
            <a:r>
              <a:rPr lang="en-US" altLang="zh-CN" sz="2400" dirty="0">
                <a:solidFill>
                  <a:srgbClr val="0000FF"/>
                </a:solidFill>
                <a:latin typeface="Times New Roman" panose="02020603050405020304" pitchFamily="18" charset="0"/>
              </a:rPr>
              <a:t>)</a:t>
            </a:r>
            <a:r>
              <a:rPr lang="zh-CN" altLang="en-US" sz="2400" dirty="0">
                <a:solidFill>
                  <a:srgbClr val="0000FF"/>
                </a:solidFill>
                <a:latin typeface="Times New Roman" panose="02020603050405020304" pitchFamily="18" charset="0"/>
              </a:rPr>
              <a:t>是回退边或横边；</a:t>
            </a:r>
            <a:endParaRPr lang="zh-CN" altLang="en-US" sz="2400" dirty="0">
              <a:solidFill>
                <a:srgbClr val="0000FF"/>
              </a:solidFill>
              <a:latin typeface="Times New Roman" panose="02020603050405020304" pitchFamily="18" charset="0"/>
            </a:endParaRPr>
          </a:p>
          <a:p>
            <a:pPr eaLnBrk="1" hangingPunct="1">
              <a:lnSpc>
                <a:spcPct val="140000"/>
              </a:lnSpc>
            </a:pPr>
            <a:r>
              <a:rPr lang="zh-CN" altLang="en-US" sz="2400" dirty="0">
                <a:latin typeface="Times New Roman" panose="02020603050405020304" pitchFamily="18" charset="0"/>
              </a:rPr>
              <a:t>      </a:t>
            </a:r>
            <a:r>
              <a:rPr lang="zh-CN" altLang="en-US" sz="2000" dirty="0">
                <a:latin typeface="Times New Roman" panose="02020603050405020304" pitchFamily="18" charset="0"/>
              </a:rPr>
              <a:t>当产生树边</a:t>
            </a:r>
            <a:r>
              <a:rPr lang="en-US" altLang="zh-CN" sz="2000" dirty="0">
                <a:latin typeface="Times New Roman" panose="02020603050405020304" pitchFamily="18" charset="0"/>
              </a:rPr>
              <a:t>(i,j) </a:t>
            </a:r>
            <a:r>
              <a:rPr lang="zh-CN" altLang="en-US" sz="2000" dirty="0">
                <a:latin typeface="Times New Roman" panose="02020603050405020304" pitchFamily="18" charset="0"/>
              </a:rPr>
              <a:t>时，同时记下</a:t>
            </a:r>
            <a:r>
              <a:rPr lang="en-US" altLang="zh-CN" sz="2000" dirty="0">
                <a:latin typeface="Times New Roman" panose="02020603050405020304" pitchFamily="18" charset="0"/>
              </a:rPr>
              <a:t>j</a:t>
            </a:r>
            <a:r>
              <a:rPr lang="zh-CN" altLang="en-US" sz="2000" dirty="0">
                <a:latin typeface="Times New Roman" panose="02020603050405020304" pitchFamily="18" charset="0"/>
              </a:rPr>
              <a:t>的父亲：</a:t>
            </a:r>
            <a:r>
              <a:rPr lang="en-US" altLang="zh-CN" sz="2000" dirty="0">
                <a:latin typeface="Times New Roman" panose="02020603050405020304" pitchFamily="18" charset="0"/>
              </a:rPr>
              <a:t>father[j]=i,</a:t>
            </a:r>
            <a:r>
              <a:rPr lang="zh-CN" altLang="en-US" sz="2000" dirty="0">
                <a:latin typeface="Times New Roman" panose="02020603050405020304" pitchFamily="18" charset="0"/>
              </a:rPr>
              <a:t>于是对图中任一条</a:t>
            </a:r>
            <a:endParaRPr lang="zh-CN" altLang="en-US" sz="2000" dirty="0">
              <a:latin typeface="Times New Roman" panose="02020603050405020304" pitchFamily="18" charset="0"/>
            </a:endParaRPr>
          </a:p>
          <a:p>
            <a:pPr eaLnBrk="1" hangingPunct="1">
              <a:lnSpc>
                <a:spcPct val="140000"/>
              </a:lnSpc>
            </a:pPr>
            <a:r>
              <a:rPr lang="zh-CN" altLang="en-US" sz="2000" dirty="0">
                <a:latin typeface="Times New Roman" panose="02020603050405020304" pitchFamily="18" charset="0"/>
              </a:rPr>
              <a:t>       边</a:t>
            </a:r>
            <a:r>
              <a:rPr lang="en-US" altLang="zh-CN" sz="2000" dirty="0">
                <a:latin typeface="Times New Roman" panose="02020603050405020304" pitchFamily="18" charset="0"/>
              </a:rPr>
              <a:t>(</a:t>
            </a:r>
            <a:r>
              <a:rPr lang="en-US" altLang="zh-CN" sz="2000" i="1" dirty="0">
                <a:latin typeface="Times New Roman" panose="02020603050405020304" pitchFamily="18" charset="0"/>
              </a:rPr>
              <a:t>v,w</a:t>
            </a:r>
            <a:r>
              <a:rPr lang="en-US" altLang="zh-CN" sz="2000" dirty="0">
                <a:latin typeface="Times New Roman" panose="02020603050405020304" pitchFamily="18" charset="0"/>
              </a:rPr>
              <a:t>)</a:t>
            </a:r>
            <a:r>
              <a:rPr lang="zh-CN" altLang="en-US" sz="2000" dirty="0">
                <a:latin typeface="Times New Roman" panose="02020603050405020304" pitchFamily="18" charset="0"/>
              </a:rPr>
              <a:t>，当</a:t>
            </a:r>
            <a:r>
              <a:rPr lang="en-US" altLang="zh-CN" sz="2000" dirty="0">
                <a:latin typeface="Times New Roman" panose="02020603050405020304" pitchFamily="18" charset="0"/>
              </a:rPr>
              <a:t>visited[</a:t>
            </a:r>
            <a:r>
              <a:rPr lang="en-US" altLang="zh-CN" sz="2000" i="1" dirty="0">
                <a:latin typeface="Times New Roman" panose="02020603050405020304" pitchFamily="18" charset="0"/>
              </a:rPr>
              <a:t>v</a:t>
            </a:r>
            <a:r>
              <a:rPr lang="en-US" altLang="zh-CN" sz="2000" dirty="0">
                <a:latin typeface="Times New Roman" panose="02020603050405020304" pitchFamily="18" charset="0"/>
              </a:rPr>
              <a:t>]=“old”,visited[</a:t>
            </a:r>
            <a:r>
              <a:rPr lang="en-US" altLang="zh-CN" sz="2000" i="1" dirty="0">
                <a:latin typeface="Times New Roman" panose="02020603050405020304" pitchFamily="18" charset="0"/>
              </a:rPr>
              <a:t>w</a:t>
            </a:r>
            <a:r>
              <a:rPr lang="en-US" altLang="zh-CN" sz="2000" dirty="0">
                <a:latin typeface="Times New Roman" panose="02020603050405020304" pitchFamily="18" charset="0"/>
              </a:rPr>
              <a:t>]=“old”</a:t>
            </a:r>
            <a:r>
              <a:rPr lang="zh-CN" altLang="en-US" sz="2000" dirty="0">
                <a:latin typeface="Times New Roman" panose="02020603050405020304" pitchFamily="18" charset="0"/>
              </a:rPr>
              <a:t>且</a:t>
            </a:r>
            <a:r>
              <a:rPr lang="en-US" altLang="zh-CN" sz="2000" dirty="0">
                <a:latin typeface="Times New Roman" panose="02020603050405020304" pitchFamily="18" charset="0"/>
              </a:rPr>
              <a:t>dfn[</a:t>
            </a:r>
            <a:r>
              <a:rPr lang="en-US" altLang="zh-CN" sz="2000" i="1" dirty="0">
                <a:latin typeface="Times New Roman" panose="02020603050405020304" pitchFamily="18" charset="0"/>
              </a:rPr>
              <a:t>v</a:t>
            </a:r>
            <a:r>
              <a:rPr lang="en-US" altLang="zh-CN" sz="2000" dirty="0">
                <a:latin typeface="Times New Roman" panose="02020603050405020304" pitchFamily="18" charset="0"/>
              </a:rPr>
              <a:t>]&gt;dfn[</a:t>
            </a:r>
            <a:r>
              <a:rPr lang="en-US" altLang="zh-CN" sz="2000" i="1" dirty="0">
                <a:latin typeface="Times New Roman" panose="02020603050405020304" pitchFamily="18" charset="0"/>
              </a:rPr>
              <a:t>w</a:t>
            </a:r>
            <a:r>
              <a:rPr lang="en-US" altLang="zh-CN" sz="2000" dirty="0">
                <a:latin typeface="Times New Roman" panose="02020603050405020304" pitchFamily="18" charset="0"/>
              </a:rPr>
              <a:t>]</a:t>
            </a:r>
            <a:r>
              <a:rPr lang="zh-CN" altLang="en-US" sz="2000" dirty="0">
                <a:latin typeface="Times New Roman" panose="02020603050405020304" pitchFamily="18" charset="0"/>
              </a:rPr>
              <a:t>时，由结 </a:t>
            </a:r>
            <a:endParaRPr lang="zh-CN" altLang="en-US" sz="2000" dirty="0">
              <a:latin typeface="Times New Roman" panose="02020603050405020304" pitchFamily="18" charset="0"/>
            </a:endParaRPr>
          </a:p>
          <a:p>
            <a:pPr eaLnBrk="1" hangingPunct="1">
              <a:lnSpc>
                <a:spcPct val="140000"/>
              </a:lnSpc>
            </a:pPr>
            <a:r>
              <a:rPr lang="zh-CN" altLang="en-US" sz="2000" dirty="0">
                <a:latin typeface="Times New Roman" panose="02020603050405020304" pitchFamily="18" charset="0"/>
              </a:rPr>
              <a:t>       点</a:t>
            </a:r>
            <a:r>
              <a:rPr lang="en-US" altLang="zh-CN" sz="2000" dirty="0">
                <a:latin typeface="Times New Roman" panose="02020603050405020304" pitchFamily="18" charset="0"/>
              </a:rPr>
              <a:t>v</a:t>
            </a:r>
            <a:r>
              <a:rPr lang="zh-CN" altLang="en-US" sz="2000" dirty="0">
                <a:latin typeface="Times New Roman" panose="02020603050405020304" pitchFamily="18" charset="0"/>
              </a:rPr>
              <a:t>沿着树边向上</a:t>
            </a:r>
            <a:r>
              <a:rPr lang="en-US" altLang="zh-CN" sz="2000" dirty="0">
                <a:latin typeface="Times New Roman" panose="02020603050405020304" pitchFamily="18" charset="0"/>
              </a:rPr>
              <a:t>(father</a:t>
            </a:r>
            <a:r>
              <a:rPr lang="zh-CN" altLang="en-US" sz="2000" dirty="0">
                <a:latin typeface="Times New Roman" panose="02020603050405020304" pitchFamily="18" charset="0"/>
              </a:rPr>
              <a:t>中</a:t>
            </a:r>
            <a:r>
              <a:rPr lang="en-US" altLang="zh-CN" sz="2000" dirty="0">
                <a:latin typeface="Times New Roman" panose="02020603050405020304" pitchFamily="18" charset="0"/>
              </a:rPr>
              <a:t>)</a:t>
            </a:r>
            <a:r>
              <a:rPr lang="zh-CN" altLang="en-US" sz="2000" dirty="0">
                <a:latin typeface="Times New Roman" panose="02020603050405020304" pitchFamily="18" charset="0"/>
              </a:rPr>
              <a:t>查找</a:t>
            </a:r>
            <a:r>
              <a:rPr lang="en-US" altLang="zh-CN" sz="2000" i="1" dirty="0">
                <a:latin typeface="Times New Roman" panose="02020603050405020304" pitchFamily="18" charset="0"/>
              </a:rPr>
              <a:t>w</a:t>
            </a:r>
            <a:r>
              <a:rPr lang="zh-CN" altLang="en-US" sz="2000" dirty="0">
                <a:latin typeface="Times New Roman" panose="02020603050405020304" pitchFamily="18" charset="0"/>
              </a:rPr>
              <a:t>（可能直到根）；</a:t>
            </a:r>
            <a:endParaRPr lang="zh-CN" altLang="en-US" sz="2000" dirty="0">
              <a:latin typeface="Times New Roman" panose="02020603050405020304" pitchFamily="18" charset="0"/>
            </a:endParaRPr>
          </a:p>
          <a:p>
            <a:pPr eaLnBrk="1" hangingPunct="1">
              <a:lnSpc>
                <a:spcPct val="140000"/>
              </a:lnSpc>
            </a:pPr>
            <a:r>
              <a:rPr lang="zh-CN" altLang="en-US" sz="2000" dirty="0">
                <a:latin typeface="Times New Roman" panose="02020603050405020304" pitchFamily="18" charset="0"/>
              </a:rPr>
              <a:t>                 若找到</a:t>
            </a:r>
            <a:r>
              <a:rPr lang="en-US" altLang="zh-CN" sz="2000" i="1" dirty="0">
                <a:latin typeface="Times New Roman" panose="02020603050405020304" pitchFamily="18" charset="0"/>
              </a:rPr>
              <a:t>w</a:t>
            </a:r>
            <a:r>
              <a:rPr lang="en-US" altLang="zh-CN" sz="2000" dirty="0">
                <a:latin typeface="Times New Roman" panose="02020603050405020304" pitchFamily="18" charset="0"/>
              </a:rPr>
              <a:t>,</a:t>
            </a:r>
            <a:r>
              <a:rPr lang="zh-CN" altLang="en-US" sz="2000" dirty="0">
                <a:latin typeface="Times New Roman" panose="02020603050405020304" pitchFamily="18" charset="0"/>
              </a:rPr>
              <a:t>则</a:t>
            </a:r>
            <a:r>
              <a:rPr lang="en-US" altLang="zh-CN" sz="2000" dirty="0">
                <a:latin typeface="Times New Roman" panose="02020603050405020304" pitchFamily="18" charset="0"/>
              </a:rPr>
              <a:t>(</a:t>
            </a:r>
            <a:r>
              <a:rPr lang="en-US" altLang="zh-CN" sz="2000" i="1" dirty="0">
                <a:latin typeface="Times New Roman" panose="02020603050405020304" pitchFamily="18" charset="0"/>
              </a:rPr>
              <a:t>v,w</a:t>
            </a:r>
            <a:r>
              <a:rPr lang="en-US" altLang="zh-CN" sz="2000" dirty="0">
                <a:latin typeface="Times New Roman" panose="02020603050405020304" pitchFamily="18" charset="0"/>
              </a:rPr>
              <a:t>)</a:t>
            </a:r>
            <a:r>
              <a:rPr lang="zh-CN" altLang="en-US" sz="2000" dirty="0">
                <a:latin typeface="Times New Roman" panose="02020603050405020304" pitchFamily="18" charset="0"/>
              </a:rPr>
              <a:t>是</a:t>
            </a:r>
            <a:r>
              <a:rPr lang="zh-CN" altLang="en-US" sz="2000" u="sng" dirty="0">
                <a:latin typeface="Times New Roman" panose="02020603050405020304" pitchFamily="18" charset="0"/>
              </a:rPr>
              <a:t>回退边</a:t>
            </a:r>
            <a:r>
              <a:rPr lang="zh-CN" altLang="en-US" sz="2000" dirty="0">
                <a:latin typeface="Times New Roman" panose="02020603050405020304" pitchFamily="18" charset="0"/>
              </a:rPr>
              <a:t>，否则是</a:t>
            </a:r>
            <a:r>
              <a:rPr lang="zh-CN" altLang="en-US" sz="2000" u="sng" dirty="0">
                <a:latin typeface="Times New Roman" panose="02020603050405020304" pitchFamily="18" charset="0"/>
              </a:rPr>
              <a:t>横边。</a:t>
            </a:r>
            <a:endParaRPr lang="zh-CN" altLang="en-US" sz="2000" u="sng" dirty="0">
              <a:latin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Text Box 3"/>
          <p:cNvSpPr txBox="1"/>
          <p:nvPr/>
        </p:nvSpPr>
        <p:spPr>
          <a:xfrm>
            <a:off x="207963" y="790575"/>
            <a:ext cx="4198937" cy="528638"/>
          </a:xfrm>
          <a:prstGeom prst="rect">
            <a:avLst/>
          </a:prstGeom>
          <a:noFill/>
          <a:ln w="9525">
            <a:noFill/>
          </a:ln>
        </p:spPr>
        <p:txBody>
          <a:bodyPr>
            <a:spAutoFit/>
          </a:bodyPr>
          <a:p>
            <a:pPr marL="457200" indent="-457200" eaLnBrk="1" hangingPunct="1">
              <a:lnSpc>
                <a:spcPct val="110000"/>
              </a:lnSpc>
            </a:pPr>
            <a:r>
              <a:rPr lang="en-US" altLang="zh-CN" sz="2800" dirty="0">
                <a:solidFill>
                  <a:srgbClr val="C00000"/>
                </a:solidFill>
                <a:latin typeface="Times New Roman" panose="02020603050405020304" pitchFamily="18" charset="0"/>
              </a:rPr>
              <a:t>4.1   </a:t>
            </a:r>
            <a:r>
              <a:rPr lang="zh-CN" altLang="en-US" sz="2800" dirty="0">
                <a:solidFill>
                  <a:srgbClr val="C00000"/>
                </a:solidFill>
                <a:latin typeface="Times New Roman" panose="02020603050405020304" pitchFamily="18" charset="0"/>
              </a:rPr>
              <a:t>基本定义</a:t>
            </a:r>
            <a:r>
              <a:rPr lang="en-US" altLang="zh-CN" sz="2800" dirty="0">
                <a:solidFill>
                  <a:srgbClr val="C00000"/>
                </a:solidFill>
                <a:latin typeface="Times New Roman" panose="02020603050405020304" pitchFamily="18" charset="0"/>
              </a:rPr>
              <a:t>/</a:t>
            </a:r>
            <a:r>
              <a:rPr lang="zh-CN" altLang="en-US" sz="2800" dirty="0">
                <a:solidFill>
                  <a:srgbClr val="C00000"/>
                </a:solidFill>
                <a:latin typeface="Times New Roman" panose="02020603050405020304" pitchFamily="18" charset="0"/>
              </a:rPr>
              <a:t>术语</a:t>
            </a:r>
            <a:endParaRPr lang="zh-CN" altLang="en-US" sz="2800" dirty="0">
              <a:solidFill>
                <a:srgbClr val="C00000"/>
              </a:solidFill>
              <a:latin typeface="Times New Roman" panose="02020603050405020304" pitchFamily="18" charset="0"/>
            </a:endParaRPr>
          </a:p>
        </p:txBody>
      </p:sp>
      <p:sp>
        <p:nvSpPr>
          <p:cNvPr id="10243" name="Text Box 4"/>
          <p:cNvSpPr txBox="1"/>
          <p:nvPr/>
        </p:nvSpPr>
        <p:spPr>
          <a:xfrm>
            <a:off x="338138" y="1412875"/>
            <a:ext cx="8467725" cy="2309813"/>
          </a:xfrm>
          <a:prstGeom prst="rect">
            <a:avLst/>
          </a:prstGeom>
          <a:noFill/>
          <a:ln w="9525">
            <a:noFill/>
          </a:ln>
        </p:spPr>
        <p:txBody>
          <a:bodyPr lIns="90000" tIns="46800" rIns="90000" bIns="46800">
            <a:spAutoFit/>
          </a:bodyPr>
          <a:p>
            <a:pPr algn="just" eaLnBrk="1" hangingPunct="1">
              <a:lnSpc>
                <a:spcPct val="120000"/>
              </a:lnSpc>
            </a:pPr>
            <a:r>
              <a:rPr lang="en-US" altLang="zh-CN" sz="2400" dirty="0">
                <a:solidFill>
                  <a:srgbClr val="0000FF"/>
                </a:solidFill>
                <a:latin typeface="Times New Roman" panose="02020603050405020304" pitchFamily="18" charset="0"/>
              </a:rPr>
              <a:t>【</a:t>
            </a:r>
            <a:r>
              <a:rPr lang="zh-CN" altLang="en-US" sz="2400" dirty="0">
                <a:solidFill>
                  <a:srgbClr val="0000FF"/>
                </a:solidFill>
                <a:latin typeface="Times New Roman" panose="02020603050405020304" pitchFamily="18" charset="0"/>
              </a:rPr>
              <a:t>定义</a:t>
            </a:r>
            <a:r>
              <a:rPr lang="en-US" altLang="zh-CN" sz="2400" dirty="0">
                <a:solidFill>
                  <a:srgbClr val="0000FF"/>
                </a:solidFill>
                <a:latin typeface="Times New Roman" panose="02020603050405020304" pitchFamily="18" charset="0"/>
              </a:rPr>
              <a:t>】</a:t>
            </a:r>
            <a:r>
              <a:rPr lang="zh-CN" altLang="en-US" sz="2400" dirty="0">
                <a:latin typeface="Times New Roman" panose="02020603050405020304" pitchFamily="18" charset="0"/>
              </a:rPr>
              <a:t>一个图</a:t>
            </a:r>
            <a:r>
              <a:rPr lang="en-US" altLang="zh-CN" sz="2400" dirty="0">
                <a:latin typeface="Times New Roman" panose="02020603050405020304" pitchFamily="18" charset="0"/>
              </a:rPr>
              <a:t>G=</a:t>
            </a:r>
            <a:r>
              <a:rPr lang="zh-CN" altLang="en-US" sz="2400" dirty="0">
                <a:latin typeface="Times New Roman" panose="02020603050405020304" pitchFamily="18" charset="0"/>
              </a:rPr>
              <a:t>（</a:t>
            </a:r>
            <a:r>
              <a:rPr lang="en-US" altLang="zh-CN" sz="2400" dirty="0">
                <a:latin typeface="Times New Roman" panose="02020603050405020304" pitchFamily="18" charset="0"/>
              </a:rPr>
              <a:t>V</a:t>
            </a:r>
            <a:r>
              <a:rPr lang="zh-CN" altLang="en-US" sz="2400" dirty="0">
                <a:latin typeface="Times New Roman" panose="02020603050405020304" pitchFamily="18" charset="0"/>
              </a:rPr>
              <a:t>，</a:t>
            </a:r>
            <a:r>
              <a:rPr lang="en-US" altLang="zh-CN" sz="2400" dirty="0">
                <a:latin typeface="Times New Roman" panose="02020603050405020304" pitchFamily="18" charset="0"/>
              </a:rPr>
              <a:t>E</a:t>
            </a:r>
            <a:r>
              <a:rPr lang="zh-CN" altLang="en-US" sz="2400" dirty="0">
                <a:latin typeface="Times New Roman" panose="02020603050405020304" pitchFamily="18" charset="0"/>
              </a:rPr>
              <a:t>）是一个由非空的有限集 </a:t>
            </a:r>
            <a:r>
              <a:rPr lang="en-US" altLang="zh-CN" sz="2400" dirty="0">
                <a:latin typeface="Times New Roman" panose="02020603050405020304" pitchFamily="18" charset="0"/>
              </a:rPr>
              <a:t>V</a:t>
            </a:r>
            <a:r>
              <a:rPr lang="zh-CN" altLang="en-US" sz="2400" dirty="0">
                <a:latin typeface="Times New Roman" panose="02020603050405020304" pitchFamily="18" charset="0"/>
              </a:rPr>
              <a:t>和一个边集</a:t>
            </a:r>
            <a:r>
              <a:rPr lang="en-US" altLang="zh-CN" sz="2400" dirty="0">
                <a:latin typeface="Times New Roman" panose="02020603050405020304" pitchFamily="18" charset="0"/>
              </a:rPr>
              <a:t>E</a:t>
            </a:r>
            <a:r>
              <a:rPr lang="zh-CN" altLang="en-US" sz="2400" dirty="0">
                <a:latin typeface="Times New Roman" panose="02020603050405020304" pitchFamily="18" charset="0"/>
              </a:rPr>
              <a:t>所组成的。若</a:t>
            </a:r>
            <a:r>
              <a:rPr lang="en-US" altLang="zh-CN" sz="2400" dirty="0">
                <a:latin typeface="Times New Roman" panose="02020603050405020304" pitchFamily="18" charset="0"/>
              </a:rPr>
              <a:t>E</a:t>
            </a:r>
            <a:r>
              <a:rPr lang="zh-CN" altLang="en-US" sz="2400" dirty="0">
                <a:latin typeface="Times New Roman" panose="02020603050405020304" pitchFamily="18" charset="0"/>
              </a:rPr>
              <a:t>中的每条边都是顶点的</a:t>
            </a:r>
            <a:r>
              <a:rPr lang="zh-CN" altLang="en-US" sz="2400" dirty="0">
                <a:solidFill>
                  <a:schemeClr val="accent2"/>
                </a:solidFill>
                <a:latin typeface="Times New Roman" panose="02020603050405020304" pitchFamily="18" charset="0"/>
              </a:rPr>
              <a:t>有序对</a:t>
            </a:r>
            <a:r>
              <a:rPr lang="zh-CN" altLang="en-US" sz="2400" dirty="0">
                <a:latin typeface="Times New Roman" panose="02020603050405020304" pitchFamily="18" charset="0"/>
              </a:rPr>
              <a:t>（</a:t>
            </a:r>
            <a:r>
              <a:rPr lang="en-US" altLang="zh-CN" sz="2400" dirty="0">
                <a:latin typeface="Times New Roman" panose="02020603050405020304" pitchFamily="18" charset="0"/>
              </a:rPr>
              <a:t>v , w</a:t>
            </a:r>
            <a:r>
              <a:rPr lang="zh-CN" altLang="en-US" sz="2400" dirty="0">
                <a:latin typeface="Times New Roman" panose="02020603050405020304" pitchFamily="18" charset="0"/>
              </a:rPr>
              <a:t>），就说该图是有向图（</a:t>
            </a:r>
            <a:r>
              <a:rPr lang="en-US" altLang="zh-CN" sz="2400" dirty="0">
                <a:latin typeface="Times New Roman" panose="02020603050405020304" pitchFamily="18" charset="0"/>
              </a:rPr>
              <a:t>Directed Graph</a:t>
            </a:r>
            <a:r>
              <a:rPr lang="zh-CN" altLang="en-US" sz="2400" dirty="0">
                <a:latin typeface="Times New Roman" panose="02020603050405020304" pitchFamily="18" charset="0"/>
              </a:rPr>
              <a:t>，</a:t>
            </a:r>
            <a:r>
              <a:rPr lang="en-US" altLang="zh-CN" sz="2400" dirty="0">
                <a:latin typeface="Times New Roman" panose="02020603050405020304" pitchFamily="18" charset="0"/>
              </a:rPr>
              <a:t>Digraph</a:t>
            </a:r>
            <a:r>
              <a:rPr lang="zh-CN" altLang="en-US" sz="2400" dirty="0">
                <a:latin typeface="Times New Roman" panose="02020603050405020304" pitchFamily="18" charset="0"/>
              </a:rPr>
              <a:t>）。若</a:t>
            </a:r>
            <a:r>
              <a:rPr lang="en-US" altLang="zh-CN" sz="2400" dirty="0">
                <a:latin typeface="Times New Roman" panose="02020603050405020304" pitchFamily="18" charset="0"/>
              </a:rPr>
              <a:t>E</a:t>
            </a:r>
            <a:r>
              <a:rPr lang="zh-CN" altLang="en-US" sz="2400" dirty="0">
                <a:latin typeface="Times New Roman" panose="02020603050405020304" pitchFamily="18" charset="0"/>
              </a:rPr>
              <a:t>中的每条边是两个不同顶点</a:t>
            </a:r>
            <a:r>
              <a:rPr lang="zh-CN" altLang="en-US" sz="2400" dirty="0">
                <a:solidFill>
                  <a:schemeClr val="accent2"/>
                </a:solidFill>
                <a:latin typeface="Times New Roman" panose="02020603050405020304" pitchFamily="18" charset="0"/>
              </a:rPr>
              <a:t>无序对</a:t>
            </a:r>
            <a:r>
              <a:rPr lang="zh-CN" altLang="en-US" sz="2400" dirty="0">
                <a:latin typeface="Times New Roman" panose="02020603050405020304" pitchFamily="18" charset="0"/>
              </a:rPr>
              <a:t>，就说该图是无向图，其边仍表示成（</a:t>
            </a:r>
            <a:r>
              <a:rPr lang="en-US" altLang="zh-CN" sz="2400" dirty="0">
                <a:latin typeface="Times New Roman" panose="02020603050405020304" pitchFamily="18" charset="0"/>
              </a:rPr>
              <a:t>v, w</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p:txBody>
      </p:sp>
      <p:sp>
        <p:nvSpPr>
          <p:cNvPr id="10244" name="Text Box 5"/>
          <p:cNvSpPr txBox="1"/>
          <p:nvPr/>
        </p:nvSpPr>
        <p:spPr>
          <a:xfrm>
            <a:off x="179388" y="3721100"/>
            <a:ext cx="8653462" cy="2754313"/>
          </a:xfrm>
          <a:prstGeom prst="rect">
            <a:avLst/>
          </a:prstGeom>
          <a:noFill/>
          <a:ln w="9525">
            <a:noFill/>
          </a:ln>
        </p:spPr>
        <p:txBody>
          <a:bodyPr lIns="90000" tIns="46800" rIns="90000" bIns="46800">
            <a:spAutoFit/>
          </a:bodyPr>
          <a:p>
            <a:pPr eaLnBrk="1" hangingPunct="1">
              <a:lnSpc>
                <a:spcPct val="120000"/>
              </a:lnSpc>
            </a:pPr>
            <a:r>
              <a:rPr lang="en-US" altLang="zh-CN" sz="2400" dirty="0">
                <a:solidFill>
                  <a:srgbClr val="0000FF"/>
                </a:solidFill>
                <a:latin typeface="Times New Roman" panose="02020603050405020304" pitchFamily="18" charset="0"/>
              </a:rPr>
              <a:t>  【ADT】  </a:t>
            </a:r>
            <a:r>
              <a:rPr lang="en-US" altLang="zh-CN" sz="2400" dirty="0">
                <a:latin typeface="Times New Roman" panose="02020603050405020304" pitchFamily="18" charset="0"/>
              </a:rPr>
              <a:t>Graph  G = ( V , R )</a:t>
            </a:r>
            <a:endParaRPr lang="en-US" altLang="zh-CN" sz="2400" dirty="0">
              <a:latin typeface="Times New Roman" panose="02020603050405020304" pitchFamily="18" charset="0"/>
            </a:endParaRPr>
          </a:p>
          <a:p>
            <a:pPr eaLnBrk="1" hangingPunct="1">
              <a:lnSpc>
                <a:spcPct val="120000"/>
              </a:lnSpc>
            </a:pPr>
            <a:r>
              <a:rPr lang="zh-CN" altLang="en-US" sz="2400" dirty="0">
                <a:latin typeface="Times New Roman" panose="02020603050405020304" pitchFamily="18" charset="0"/>
              </a:rPr>
              <a:t>数据对象</a:t>
            </a:r>
            <a:r>
              <a:rPr lang="en-US" altLang="zh-CN" sz="2400" dirty="0">
                <a:latin typeface="Times New Roman" panose="02020603050405020304" pitchFamily="18" charset="0"/>
              </a:rPr>
              <a:t>V</a:t>
            </a:r>
            <a:r>
              <a:rPr lang="zh-CN" altLang="en-US" sz="2400" dirty="0">
                <a:latin typeface="Times New Roman" panose="02020603050405020304" pitchFamily="18" charset="0"/>
              </a:rPr>
              <a:t>：</a:t>
            </a:r>
            <a:r>
              <a:rPr lang="en-US" altLang="zh-CN" sz="2400" dirty="0">
                <a:latin typeface="Times New Roman" panose="02020603050405020304" pitchFamily="18" charset="0"/>
              </a:rPr>
              <a:t>V</a:t>
            </a:r>
            <a:r>
              <a:rPr lang="zh-CN" altLang="en-US" sz="2400" dirty="0">
                <a:latin typeface="Times New Roman" panose="02020603050405020304" pitchFamily="18" charset="0"/>
              </a:rPr>
              <a:t>是具有相同特性的数据元素的集合，称为顶点集。</a:t>
            </a:r>
            <a:endParaRPr lang="zh-CN" altLang="en-US" sz="2400" dirty="0">
              <a:latin typeface="Times New Roman" panose="02020603050405020304" pitchFamily="18" charset="0"/>
            </a:endParaRPr>
          </a:p>
          <a:p>
            <a:pPr eaLnBrk="1" hangingPunct="1">
              <a:lnSpc>
                <a:spcPct val="120000"/>
              </a:lnSpc>
            </a:pPr>
            <a:r>
              <a:rPr lang="zh-CN" altLang="en-US" sz="2400" dirty="0">
                <a:latin typeface="Times New Roman" panose="02020603050405020304" pitchFamily="18" charset="0"/>
              </a:rPr>
              <a:t>数据关系</a:t>
            </a:r>
            <a:r>
              <a:rPr lang="en-US" altLang="zh-CN" sz="2400" dirty="0">
                <a:latin typeface="Times New Roman" panose="02020603050405020304" pitchFamily="18" charset="0"/>
              </a:rPr>
              <a:t>R</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a:p>
            <a:pPr eaLnBrk="1" hangingPunct="1">
              <a:lnSpc>
                <a:spcPct val="120000"/>
              </a:lnSpc>
            </a:pPr>
            <a:r>
              <a:rPr lang="zh-CN" altLang="en-US" sz="2400" dirty="0">
                <a:latin typeface="Times New Roman" panose="02020603050405020304" pitchFamily="18" charset="0"/>
              </a:rPr>
              <a:t>        </a:t>
            </a:r>
            <a:r>
              <a:rPr lang="en-US" altLang="zh-CN" sz="2400" dirty="0">
                <a:latin typeface="Times New Roman" panose="02020603050405020304" pitchFamily="18" charset="0"/>
              </a:rPr>
              <a:t>R = { VR }</a:t>
            </a:r>
            <a:endParaRPr lang="en-US" altLang="zh-CN" sz="2400" dirty="0">
              <a:latin typeface="Times New Roman" panose="02020603050405020304" pitchFamily="18" charset="0"/>
            </a:endParaRPr>
          </a:p>
          <a:p>
            <a:pPr eaLnBrk="1" hangingPunct="1">
              <a:lnSpc>
                <a:spcPct val="120000"/>
              </a:lnSpc>
            </a:pPr>
            <a:r>
              <a:rPr lang="en-US" altLang="zh-CN" sz="2400" dirty="0">
                <a:latin typeface="Times New Roman" panose="02020603050405020304" pitchFamily="18" charset="0"/>
              </a:rPr>
              <a:t>     VR = { &lt;v , w &gt;|v, w ∈V,</a:t>
            </a:r>
            <a:r>
              <a:rPr lang="zh-CN" altLang="en-US" sz="2400" dirty="0">
                <a:latin typeface="Times New Roman" panose="02020603050405020304" pitchFamily="18" charset="0"/>
              </a:rPr>
              <a:t>且</a:t>
            </a:r>
            <a:r>
              <a:rPr lang="en-US" altLang="zh-CN" sz="2400" dirty="0">
                <a:latin typeface="Times New Roman" panose="02020603050405020304" pitchFamily="18" charset="0"/>
              </a:rPr>
              <a:t>P(v,w),&lt;v, w&gt;</a:t>
            </a:r>
            <a:r>
              <a:rPr lang="zh-CN" altLang="en-US" sz="2400" dirty="0">
                <a:latin typeface="Times New Roman" panose="02020603050405020304" pitchFamily="18" charset="0"/>
              </a:rPr>
              <a:t>表示从</a:t>
            </a:r>
            <a:r>
              <a:rPr lang="en-US" altLang="zh-CN" sz="2400" dirty="0">
                <a:latin typeface="Times New Roman" panose="02020603050405020304" pitchFamily="18" charset="0"/>
              </a:rPr>
              <a:t>v</a:t>
            </a:r>
            <a:r>
              <a:rPr lang="zh-CN" altLang="en-US" sz="2400" dirty="0">
                <a:latin typeface="Times New Roman" panose="02020603050405020304" pitchFamily="18" charset="0"/>
              </a:rPr>
              <a:t>到</a:t>
            </a:r>
            <a:r>
              <a:rPr lang="en-US" altLang="zh-CN" sz="2400" dirty="0">
                <a:latin typeface="Times New Roman" panose="02020603050405020304" pitchFamily="18" charset="0"/>
              </a:rPr>
              <a:t>w</a:t>
            </a:r>
            <a:r>
              <a:rPr lang="zh-CN" altLang="en-US" sz="2400" dirty="0">
                <a:latin typeface="Times New Roman" panose="02020603050405020304" pitchFamily="18" charset="0"/>
              </a:rPr>
              <a:t>的弧，</a:t>
            </a:r>
            <a:endParaRPr lang="zh-CN" altLang="en-US" sz="2400" dirty="0">
              <a:latin typeface="Times New Roman" panose="02020603050405020304" pitchFamily="18" charset="0"/>
            </a:endParaRPr>
          </a:p>
          <a:p>
            <a:pPr eaLnBrk="1" hangingPunct="1">
              <a:lnSpc>
                <a:spcPct val="120000"/>
              </a:lnSpc>
            </a:pPr>
            <a:r>
              <a:rPr lang="zh-CN" altLang="en-US" sz="2400" dirty="0">
                <a:latin typeface="Times New Roman" panose="02020603050405020304" pitchFamily="18" charset="0"/>
              </a:rPr>
              <a:t>                  谓词</a:t>
            </a:r>
            <a:r>
              <a:rPr lang="en-US" altLang="zh-CN" sz="2400" dirty="0">
                <a:latin typeface="Times New Roman" panose="02020603050405020304" pitchFamily="18" charset="0"/>
              </a:rPr>
              <a:t>P(v, w)</a:t>
            </a:r>
            <a:r>
              <a:rPr lang="zh-CN" altLang="en-US" sz="2400" dirty="0">
                <a:latin typeface="Times New Roman" panose="02020603050405020304" pitchFamily="18" charset="0"/>
              </a:rPr>
              <a:t>定义了弧 </a:t>
            </a:r>
            <a:r>
              <a:rPr lang="en-US" altLang="zh-CN" sz="2400" dirty="0">
                <a:latin typeface="Times New Roman" panose="02020603050405020304" pitchFamily="18" charset="0"/>
              </a:rPr>
              <a:t>&lt;v, w&gt;</a:t>
            </a:r>
            <a:r>
              <a:rPr lang="zh-CN" altLang="en-US" sz="2400" dirty="0">
                <a:latin typeface="Times New Roman" panose="02020603050405020304" pitchFamily="18" charset="0"/>
              </a:rPr>
              <a:t>的意义或信息 </a:t>
            </a:r>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5234" name="Group 27"/>
          <p:cNvGrpSpPr/>
          <p:nvPr/>
        </p:nvGrpSpPr>
        <p:grpSpPr>
          <a:xfrm>
            <a:off x="755650" y="1239838"/>
            <a:ext cx="2260600" cy="3052762"/>
            <a:chOff x="873" y="700"/>
            <a:chExt cx="1424" cy="1923"/>
          </a:xfrm>
        </p:grpSpPr>
        <p:sp>
          <p:nvSpPr>
            <p:cNvPr id="95310" name="Oval 4"/>
            <p:cNvSpPr/>
            <p:nvPr/>
          </p:nvSpPr>
          <p:spPr>
            <a:xfrm>
              <a:off x="1429" y="700"/>
              <a:ext cx="233" cy="245"/>
            </a:xfrm>
            <a:prstGeom prst="ellipse">
              <a:avLst/>
            </a:prstGeom>
            <a:noFill/>
            <a:ln w="38100" cap="flat" cmpd="sng">
              <a:solidFill>
                <a:schemeClr val="tx1"/>
              </a:solidFill>
              <a:prstDash val="solid"/>
              <a:headEnd type="none" w="med" len="med"/>
              <a:tailEnd type="none" w="med" len="med"/>
            </a:ln>
          </p:spPr>
          <p:txBody>
            <a:bodyPr lIns="90000" tIns="46800" rIns="90000" bIns="46800" anchor="ctr" anchorCtr="0">
              <a:spAutoFit/>
            </a:bodyPr>
            <a:p>
              <a:pPr algn="ctr" eaLnBrk="1" hangingPunct="1"/>
              <a:r>
                <a:rPr lang="en-US" altLang="zh-CN" sz="1200" dirty="0">
                  <a:latin typeface="Times New Roman" panose="02020603050405020304" pitchFamily="18" charset="0"/>
                </a:rPr>
                <a:t>A</a:t>
              </a:r>
              <a:endParaRPr lang="en-US" altLang="zh-CN" sz="1200" dirty="0">
                <a:latin typeface="Times New Roman" panose="02020603050405020304" pitchFamily="18" charset="0"/>
              </a:endParaRPr>
            </a:p>
          </p:txBody>
        </p:sp>
        <p:sp>
          <p:nvSpPr>
            <p:cNvPr id="95311" name="Oval 5"/>
            <p:cNvSpPr/>
            <p:nvPr/>
          </p:nvSpPr>
          <p:spPr>
            <a:xfrm>
              <a:off x="2064" y="700"/>
              <a:ext cx="233" cy="245"/>
            </a:xfrm>
            <a:prstGeom prst="ellipse">
              <a:avLst/>
            </a:prstGeom>
            <a:noFill/>
            <a:ln w="38100" cap="flat" cmpd="sng">
              <a:solidFill>
                <a:schemeClr val="tx1"/>
              </a:solidFill>
              <a:prstDash val="solid"/>
              <a:headEnd type="none" w="med" len="med"/>
              <a:tailEnd type="none" w="med" len="med"/>
            </a:ln>
          </p:spPr>
          <p:txBody>
            <a:bodyPr lIns="90000" tIns="46800" rIns="90000" bIns="46800" anchor="ctr" anchorCtr="0">
              <a:spAutoFit/>
            </a:bodyPr>
            <a:p>
              <a:pPr algn="ctr" eaLnBrk="1" hangingPunct="1"/>
              <a:r>
                <a:rPr lang="en-US" altLang="zh-CN" sz="1200" dirty="0">
                  <a:latin typeface="Times New Roman" panose="02020603050405020304" pitchFamily="18" charset="0"/>
                </a:rPr>
                <a:t>B</a:t>
              </a:r>
              <a:endParaRPr lang="en-US" altLang="zh-CN" sz="1200" dirty="0">
                <a:latin typeface="Times New Roman" panose="02020603050405020304" pitchFamily="18" charset="0"/>
              </a:endParaRPr>
            </a:p>
          </p:txBody>
        </p:sp>
        <p:sp>
          <p:nvSpPr>
            <p:cNvPr id="95312" name="Oval 6"/>
            <p:cNvSpPr/>
            <p:nvPr/>
          </p:nvSpPr>
          <p:spPr>
            <a:xfrm>
              <a:off x="1429" y="1380"/>
              <a:ext cx="233" cy="245"/>
            </a:xfrm>
            <a:prstGeom prst="ellipse">
              <a:avLst/>
            </a:prstGeom>
            <a:noFill/>
            <a:ln w="38100" cap="flat" cmpd="sng">
              <a:solidFill>
                <a:schemeClr val="tx1"/>
              </a:solidFill>
              <a:prstDash val="solid"/>
              <a:headEnd type="none" w="med" len="med"/>
              <a:tailEnd type="none" w="med" len="med"/>
            </a:ln>
          </p:spPr>
          <p:txBody>
            <a:bodyPr lIns="90000" tIns="46800" rIns="90000" bIns="46800" anchor="ctr" anchorCtr="0">
              <a:spAutoFit/>
            </a:bodyPr>
            <a:p>
              <a:pPr algn="ctr" eaLnBrk="1" hangingPunct="1"/>
              <a:r>
                <a:rPr lang="en-US" altLang="zh-CN" sz="1200" dirty="0">
                  <a:latin typeface="Times New Roman" panose="02020603050405020304" pitchFamily="18" charset="0"/>
                </a:rPr>
                <a:t>E</a:t>
              </a:r>
              <a:endParaRPr lang="en-US" altLang="zh-CN" sz="1200" dirty="0">
                <a:latin typeface="Times New Roman" panose="02020603050405020304" pitchFamily="18" charset="0"/>
              </a:endParaRPr>
            </a:p>
          </p:txBody>
        </p:sp>
        <p:sp>
          <p:nvSpPr>
            <p:cNvPr id="95313" name="Oval 7"/>
            <p:cNvSpPr/>
            <p:nvPr/>
          </p:nvSpPr>
          <p:spPr>
            <a:xfrm>
              <a:off x="1746" y="1062"/>
              <a:ext cx="233" cy="245"/>
            </a:xfrm>
            <a:prstGeom prst="ellipse">
              <a:avLst/>
            </a:prstGeom>
            <a:noFill/>
            <a:ln w="38100" cap="flat" cmpd="sng">
              <a:solidFill>
                <a:schemeClr val="tx1"/>
              </a:solidFill>
              <a:prstDash val="solid"/>
              <a:headEnd type="none" w="med" len="med"/>
              <a:tailEnd type="none" w="med" len="med"/>
            </a:ln>
          </p:spPr>
          <p:txBody>
            <a:bodyPr lIns="90000" tIns="46800" rIns="90000" bIns="46800" anchor="ctr" anchorCtr="0">
              <a:spAutoFit/>
            </a:bodyPr>
            <a:p>
              <a:pPr algn="ctr" eaLnBrk="1" hangingPunct="1"/>
              <a:r>
                <a:rPr lang="en-US" altLang="zh-CN" sz="1200" dirty="0">
                  <a:latin typeface="Times New Roman" panose="02020603050405020304" pitchFamily="18" charset="0"/>
                </a:rPr>
                <a:t>C</a:t>
              </a:r>
              <a:endParaRPr lang="en-US" altLang="zh-CN" sz="1200" dirty="0">
                <a:latin typeface="Times New Roman" panose="02020603050405020304" pitchFamily="18" charset="0"/>
              </a:endParaRPr>
            </a:p>
          </p:txBody>
        </p:sp>
        <p:sp>
          <p:nvSpPr>
            <p:cNvPr id="95314" name="Oval 8"/>
            <p:cNvSpPr/>
            <p:nvPr/>
          </p:nvSpPr>
          <p:spPr>
            <a:xfrm>
              <a:off x="2064" y="1380"/>
              <a:ext cx="233" cy="245"/>
            </a:xfrm>
            <a:prstGeom prst="ellipse">
              <a:avLst/>
            </a:prstGeom>
            <a:noFill/>
            <a:ln w="38100" cap="flat" cmpd="sng">
              <a:solidFill>
                <a:schemeClr val="tx1"/>
              </a:solidFill>
              <a:prstDash val="solid"/>
              <a:headEnd type="none" w="med" len="med"/>
              <a:tailEnd type="none" w="med" len="med"/>
            </a:ln>
          </p:spPr>
          <p:txBody>
            <a:bodyPr lIns="90000" tIns="46800" rIns="90000" bIns="46800" anchor="ctr" anchorCtr="0">
              <a:spAutoFit/>
            </a:bodyPr>
            <a:p>
              <a:pPr algn="ctr" eaLnBrk="1" hangingPunct="1"/>
              <a:r>
                <a:rPr lang="en-US" altLang="zh-CN" sz="1200" dirty="0">
                  <a:latin typeface="Times New Roman" panose="02020603050405020304" pitchFamily="18" charset="0"/>
                </a:rPr>
                <a:t>D</a:t>
              </a:r>
              <a:endParaRPr lang="en-US" altLang="zh-CN" sz="1200" dirty="0">
                <a:latin typeface="Times New Roman" panose="02020603050405020304" pitchFamily="18" charset="0"/>
              </a:endParaRPr>
            </a:p>
          </p:txBody>
        </p:sp>
        <p:sp>
          <p:nvSpPr>
            <p:cNvPr id="95315" name="Oval 9"/>
            <p:cNvSpPr/>
            <p:nvPr/>
          </p:nvSpPr>
          <p:spPr>
            <a:xfrm>
              <a:off x="1429" y="1879"/>
              <a:ext cx="233" cy="245"/>
            </a:xfrm>
            <a:prstGeom prst="ellipse">
              <a:avLst/>
            </a:prstGeom>
            <a:noFill/>
            <a:ln w="38100" cap="flat" cmpd="sng">
              <a:solidFill>
                <a:schemeClr val="tx1"/>
              </a:solidFill>
              <a:prstDash val="solid"/>
              <a:headEnd type="none" w="med" len="med"/>
              <a:tailEnd type="none" w="med" len="med"/>
            </a:ln>
          </p:spPr>
          <p:txBody>
            <a:bodyPr lIns="90000" tIns="46800" rIns="90000" bIns="46800" anchor="ctr" anchorCtr="0">
              <a:spAutoFit/>
            </a:bodyPr>
            <a:p>
              <a:pPr algn="ctr" eaLnBrk="1" hangingPunct="1"/>
              <a:r>
                <a:rPr lang="en-US" altLang="zh-CN" sz="1200" dirty="0">
                  <a:latin typeface="Times New Roman" panose="02020603050405020304" pitchFamily="18" charset="0"/>
                </a:rPr>
                <a:t>G</a:t>
              </a:r>
              <a:endParaRPr lang="en-US" altLang="zh-CN" sz="1200" dirty="0">
                <a:latin typeface="Times New Roman" panose="02020603050405020304" pitchFamily="18" charset="0"/>
              </a:endParaRPr>
            </a:p>
          </p:txBody>
        </p:sp>
        <p:sp>
          <p:nvSpPr>
            <p:cNvPr id="95316" name="Oval 10"/>
            <p:cNvSpPr/>
            <p:nvPr/>
          </p:nvSpPr>
          <p:spPr>
            <a:xfrm>
              <a:off x="2064" y="1879"/>
              <a:ext cx="233" cy="245"/>
            </a:xfrm>
            <a:prstGeom prst="ellipse">
              <a:avLst/>
            </a:prstGeom>
            <a:noFill/>
            <a:ln w="38100" cap="flat" cmpd="sng">
              <a:solidFill>
                <a:schemeClr val="tx1"/>
              </a:solidFill>
              <a:prstDash val="solid"/>
              <a:headEnd type="none" w="med" len="med"/>
              <a:tailEnd type="none" w="med" len="med"/>
            </a:ln>
          </p:spPr>
          <p:txBody>
            <a:bodyPr lIns="90000" tIns="46800" rIns="90000" bIns="46800" anchor="ctr" anchorCtr="0">
              <a:spAutoFit/>
            </a:bodyPr>
            <a:p>
              <a:pPr algn="ctr" eaLnBrk="1" hangingPunct="1"/>
              <a:r>
                <a:rPr lang="en-US" altLang="zh-CN" sz="1200" dirty="0">
                  <a:latin typeface="Times New Roman" panose="02020603050405020304" pitchFamily="18" charset="0"/>
                </a:rPr>
                <a:t>H</a:t>
              </a:r>
              <a:endParaRPr lang="en-US" altLang="zh-CN" sz="1200" dirty="0">
                <a:latin typeface="Times New Roman" panose="02020603050405020304" pitchFamily="18" charset="0"/>
              </a:endParaRPr>
            </a:p>
          </p:txBody>
        </p:sp>
        <p:sp>
          <p:nvSpPr>
            <p:cNvPr id="95317" name="Oval 11"/>
            <p:cNvSpPr/>
            <p:nvPr/>
          </p:nvSpPr>
          <p:spPr>
            <a:xfrm>
              <a:off x="1746" y="2378"/>
              <a:ext cx="233" cy="245"/>
            </a:xfrm>
            <a:prstGeom prst="ellipse">
              <a:avLst/>
            </a:prstGeom>
            <a:noFill/>
            <a:ln w="38100" cap="flat" cmpd="sng">
              <a:solidFill>
                <a:schemeClr val="tx1"/>
              </a:solidFill>
              <a:prstDash val="solid"/>
              <a:headEnd type="none" w="med" len="med"/>
              <a:tailEnd type="none" w="med" len="med"/>
            </a:ln>
          </p:spPr>
          <p:txBody>
            <a:bodyPr lIns="90000" tIns="46800" rIns="90000" bIns="46800" anchor="ctr" anchorCtr="0">
              <a:spAutoFit/>
            </a:bodyPr>
            <a:p>
              <a:pPr algn="ctr" eaLnBrk="1" hangingPunct="1"/>
              <a:r>
                <a:rPr lang="en-US" altLang="zh-CN" sz="1200" dirty="0">
                  <a:latin typeface="Times New Roman" panose="02020603050405020304" pitchFamily="18" charset="0"/>
                </a:rPr>
                <a:t>F</a:t>
              </a:r>
              <a:endParaRPr lang="en-US" altLang="zh-CN" sz="1200" dirty="0">
                <a:latin typeface="Times New Roman" panose="02020603050405020304" pitchFamily="18" charset="0"/>
              </a:endParaRPr>
            </a:p>
          </p:txBody>
        </p:sp>
        <p:sp>
          <p:nvSpPr>
            <p:cNvPr id="95318" name="Line 12"/>
            <p:cNvSpPr/>
            <p:nvPr/>
          </p:nvSpPr>
          <p:spPr>
            <a:xfrm>
              <a:off x="1655" y="799"/>
              <a:ext cx="409" cy="0"/>
            </a:xfrm>
            <a:prstGeom prst="line">
              <a:avLst/>
            </a:prstGeom>
            <a:ln w="38100" cap="flat" cmpd="sng">
              <a:solidFill>
                <a:schemeClr val="tx1"/>
              </a:solidFill>
              <a:prstDash val="solid"/>
              <a:headEnd type="none" w="med" len="med"/>
              <a:tailEnd type="triangle" w="med" len="med"/>
            </a:ln>
          </p:spPr>
        </p:sp>
        <p:sp>
          <p:nvSpPr>
            <p:cNvPr id="95319" name="Line 13"/>
            <p:cNvSpPr/>
            <p:nvPr/>
          </p:nvSpPr>
          <p:spPr>
            <a:xfrm>
              <a:off x="1519" y="935"/>
              <a:ext cx="0" cy="454"/>
            </a:xfrm>
            <a:prstGeom prst="line">
              <a:avLst/>
            </a:prstGeom>
            <a:ln w="38100" cap="flat" cmpd="sng">
              <a:solidFill>
                <a:schemeClr val="tx1"/>
              </a:solidFill>
              <a:prstDash val="solid"/>
              <a:headEnd type="none" w="med" len="med"/>
              <a:tailEnd type="triangle" w="med" len="med"/>
            </a:ln>
          </p:spPr>
        </p:sp>
        <p:sp>
          <p:nvSpPr>
            <p:cNvPr id="95320" name="Line 14"/>
            <p:cNvSpPr/>
            <p:nvPr/>
          </p:nvSpPr>
          <p:spPr>
            <a:xfrm>
              <a:off x="1655" y="1480"/>
              <a:ext cx="409" cy="0"/>
            </a:xfrm>
            <a:prstGeom prst="line">
              <a:avLst/>
            </a:prstGeom>
            <a:ln w="38100" cap="flat" cmpd="sng">
              <a:solidFill>
                <a:schemeClr val="tx1"/>
              </a:solidFill>
              <a:prstDash val="solid"/>
              <a:headEnd type="none" w="med" len="med"/>
              <a:tailEnd type="triangle" w="med" len="med"/>
            </a:ln>
          </p:spPr>
        </p:sp>
        <p:sp>
          <p:nvSpPr>
            <p:cNvPr id="95321" name="Line 15"/>
            <p:cNvSpPr/>
            <p:nvPr/>
          </p:nvSpPr>
          <p:spPr>
            <a:xfrm>
              <a:off x="2200" y="935"/>
              <a:ext cx="0" cy="454"/>
            </a:xfrm>
            <a:prstGeom prst="line">
              <a:avLst/>
            </a:prstGeom>
            <a:ln w="38100" cap="flat" cmpd="sng">
              <a:solidFill>
                <a:schemeClr val="tx1"/>
              </a:solidFill>
              <a:prstDash val="solid"/>
              <a:headEnd type="none" w="med" len="med"/>
              <a:tailEnd type="triangle" w="med" len="med"/>
            </a:ln>
          </p:spPr>
        </p:sp>
        <p:sp>
          <p:nvSpPr>
            <p:cNvPr id="95322" name="Line 16"/>
            <p:cNvSpPr/>
            <p:nvPr/>
          </p:nvSpPr>
          <p:spPr>
            <a:xfrm flipH="1">
              <a:off x="1927" y="890"/>
              <a:ext cx="182" cy="227"/>
            </a:xfrm>
            <a:prstGeom prst="line">
              <a:avLst/>
            </a:prstGeom>
            <a:ln w="38100" cap="flat" cmpd="sng">
              <a:solidFill>
                <a:schemeClr val="tx1"/>
              </a:solidFill>
              <a:prstDash val="solid"/>
              <a:headEnd type="none" w="med" len="med"/>
              <a:tailEnd type="triangle" w="med" len="med"/>
            </a:ln>
          </p:spPr>
        </p:sp>
        <p:sp>
          <p:nvSpPr>
            <p:cNvPr id="95323" name="Line 17"/>
            <p:cNvSpPr/>
            <p:nvPr/>
          </p:nvSpPr>
          <p:spPr>
            <a:xfrm flipH="1" flipV="1">
              <a:off x="1610" y="890"/>
              <a:ext cx="181" cy="227"/>
            </a:xfrm>
            <a:prstGeom prst="line">
              <a:avLst/>
            </a:prstGeom>
            <a:ln w="38100" cap="flat" cmpd="sng">
              <a:solidFill>
                <a:schemeClr val="tx1"/>
              </a:solidFill>
              <a:prstDash val="solid"/>
              <a:headEnd type="none" w="med" len="med"/>
              <a:tailEnd type="triangle" w="med" len="med"/>
            </a:ln>
          </p:spPr>
        </p:sp>
        <p:sp>
          <p:nvSpPr>
            <p:cNvPr id="95324" name="Line 18"/>
            <p:cNvSpPr/>
            <p:nvPr/>
          </p:nvSpPr>
          <p:spPr>
            <a:xfrm flipH="1" flipV="1">
              <a:off x="1927" y="1253"/>
              <a:ext cx="182" cy="181"/>
            </a:xfrm>
            <a:prstGeom prst="line">
              <a:avLst/>
            </a:prstGeom>
            <a:ln w="38100" cap="flat" cmpd="sng">
              <a:solidFill>
                <a:schemeClr val="tx1"/>
              </a:solidFill>
              <a:prstDash val="solid"/>
              <a:headEnd type="none" w="med" len="med"/>
              <a:tailEnd type="triangle" w="med" len="med"/>
            </a:ln>
          </p:spPr>
        </p:sp>
        <p:sp>
          <p:nvSpPr>
            <p:cNvPr id="95325" name="Line 19"/>
            <p:cNvSpPr/>
            <p:nvPr/>
          </p:nvSpPr>
          <p:spPr>
            <a:xfrm flipV="1">
              <a:off x="1519" y="1616"/>
              <a:ext cx="0" cy="272"/>
            </a:xfrm>
            <a:prstGeom prst="line">
              <a:avLst/>
            </a:prstGeom>
            <a:ln w="38100" cap="flat" cmpd="sng">
              <a:solidFill>
                <a:schemeClr val="tx1"/>
              </a:solidFill>
              <a:prstDash val="solid"/>
              <a:headEnd type="none" w="med" len="med"/>
              <a:tailEnd type="triangle" w="med" len="med"/>
            </a:ln>
          </p:spPr>
        </p:sp>
        <p:sp>
          <p:nvSpPr>
            <p:cNvPr id="95326" name="Line 20"/>
            <p:cNvSpPr/>
            <p:nvPr/>
          </p:nvSpPr>
          <p:spPr>
            <a:xfrm flipV="1">
              <a:off x="2200" y="1616"/>
              <a:ext cx="0" cy="272"/>
            </a:xfrm>
            <a:prstGeom prst="line">
              <a:avLst/>
            </a:prstGeom>
            <a:ln w="38100" cap="flat" cmpd="sng">
              <a:solidFill>
                <a:schemeClr val="tx1"/>
              </a:solidFill>
              <a:prstDash val="solid"/>
              <a:headEnd type="none" w="med" len="med"/>
              <a:tailEnd type="triangle" w="med" len="med"/>
            </a:ln>
          </p:spPr>
        </p:sp>
        <p:sp>
          <p:nvSpPr>
            <p:cNvPr id="95327" name="Line 21"/>
            <p:cNvSpPr/>
            <p:nvPr/>
          </p:nvSpPr>
          <p:spPr>
            <a:xfrm flipH="1">
              <a:off x="1655" y="1979"/>
              <a:ext cx="409" cy="0"/>
            </a:xfrm>
            <a:prstGeom prst="line">
              <a:avLst/>
            </a:prstGeom>
            <a:ln w="38100" cap="flat" cmpd="sng">
              <a:solidFill>
                <a:schemeClr val="tx1"/>
              </a:solidFill>
              <a:prstDash val="solid"/>
              <a:headEnd type="none" w="med" len="med"/>
              <a:tailEnd type="triangle" w="med" len="med"/>
            </a:ln>
          </p:spPr>
        </p:sp>
        <p:sp>
          <p:nvSpPr>
            <p:cNvPr id="95328" name="Line 22"/>
            <p:cNvSpPr/>
            <p:nvPr/>
          </p:nvSpPr>
          <p:spPr>
            <a:xfrm flipH="1" flipV="1">
              <a:off x="1565" y="2115"/>
              <a:ext cx="181" cy="317"/>
            </a:xfrm>
            <a:prstGeom prst="line">
              <a:avLst/>
            </a:prstGeom>
            <a:ln w="38100" cap="flat" cmpd="sng">
              <a:solidFill>
                <a:schemeClr val="tx1"/>
              </a:solidFill>
              <a:prstDash val="solid"/>
              <a:headEnd type="none" w="med" len="med"/>
              <a:tailEnd type="triangle" w="med" len="med"/>
            </a:ln>
          </p:spPr>
        </p:sp>
        <p:sp>
          <p:nvSpPr>
            <p:cNvPr id="95329" name="Freeform 23"/>
            <p:cNvSpPr/>
            <p:nvPr/>
          </p:nvSpPr>
          <p:spPr>
            <a:xfrm>
              <a:off x="1565" y="935"/>
              <a:ext cx="499" cy="499"/>
            </a:xfrm>
            <a:custGeom>
              <a:avLst/>
              <a:gdLst/>
              <a:ahLst/>
              <a:cxnLst>
                <a:cxn ang="0">
                  <a:pos x="0" y="0"/>
                </a:cxn>
                <a:cxn ang="0">
                  <a:pos x="136" y="363"/>
                </a:cxn>
                <a:cxn ang="0">
                  <a:pos x="499" y="499"/>
                </a:cxn>
              </a:cxnLst>
              <a:pathLst>
                <a:path w="499" h="499">
                  <a:moveTo>
                    <a:pt x="0" y="0"/>
                  </a:moveTo>
                  <a:cubicBezTo>
                    <a:pt x="26" y="140"/>
                    <a:pt x="53" y="280"/>
                    <a:pt x="136" y="363"/>
                  </a:cubicBezTo>
                  <a:cubicBezTo>
                    <a:pt x="219" y="446"/>
                    <a:pt x="446" y="476"/>
                    <a:pt x="499" y="499"/>
                  </a:cubicBezTo>
                </a:path>
              </a:pathLst>
            </a:custGeom>
            <a:noFill/>
            <a:ln w="38100" cap="flat" cmpd="sng">
              <a:solidFill>
                <a:schemeClr val="tx1">
                  <a:alpha val="100000"/>
                </a:schemeClr>
              </a:solidFill>
              <a:prstDash val="solid"/>
              <a:round/>
              <a:headEnd type="none" w="med" len="med"/>
              <a:tailEnd type="triangle" w="med" len="med"/>
            </a:ln>
          </p:spPr>
          <p:txBody>
            <a:bodyPr/>
            <a:p>
              <a:endParaRPr lang="zh-CN" altLang="en-US"/>
            </a:p>
          </p:txBody>
        </p:sp>
        <p:sp>
          <p:nvSpPr>
            <p:cNvPr id="95330" name="Freeform 24"/>
            <p:cNvSpPr/>
            <p:nvPr/>
          </p:nvSpPr>
          <p:spPr>
            <a:xfrm>
              <a:off x="1882" y="2069"/>
              <a:ext cx="182" cy="318"/>
            </a:xfrm>
            <a:custGeom>
              <a:avLst/>
              <a:gdLst/>
              <a:ahLst/>
              <a:cxnLst>
                <a:cxn ang="0">
                  <a:pos x="182" y="0"/>
                </a:cxn>
                <a:cxn ang="0">
                  <a:pos x="45" y="136"/>
                </a:cxn>
                <a:cxn ang="0">
                  <a:pos x="0" y="318"/>
                </a:cxn>
              </a:cxnLst>
              <a:pathLst>
                <a:path w="182" h="318">
                  <a:moveTo>
                    <a:pt x="182" y="0"/>
                  </a:moveTo>
                  <a:cubicBezTo>
                    <a:pt x="128" y="41"/>
                    <a:pt x="75" y="83"/>
                    <a:pt x="45" y="136"/>
                  </a:cubicBezTo>
                  <a:cubicBezTo>
                    <a:pt x="15" y="189"/>
                    <a:pt x="7" y="253"/>
                    <a:pt x="0" y="318"/>
                  </a:cubicBezTo>
                </a:path>
              </a:pathLst>
            </a:custGeom>
            <a:noFill/>
            <a:ln w="38100" cap="flat" cmpd="sng">
              <a:solidFill>
                <a:schemeClr val="tx1">
                  <a:alpha val="100000"/>
                </a:schemeClr>
              </a:solidFill>
              <a:prstDash val="solid"/>
              <a:round/>
              <a:headEnd type="none" w="med" len="med"/>
              <a:tailEnd type="triangle" w="med" len="med"/>
            </a:ln>
          </p:spPr>
          <p:txBody>
            <a:bodyPr/>
            <a:p>
              <a:endParaRPr lang="zh-CN" altLang="en-US"/>
            </a:p>
          </p:txBody>
        </p:sp>
        <p:sp>
          <p:nvSpPr>
            <p:cNvPr id="95331" name="Freeform 25"/>
            <p:cNvSpPr/>
            <p:nvPr/>
          </p:nvSpPr>
          <p:spPr>
            <a:xfrm>
              <a:off x="1973" y="2115"/>
              <a:ext cx="272" cy="363"/>
            </a:xfrm>
            <a:custGeom>
              <a:avLst/>
              <a:gdLst/>
              <a:ahLst/>
              <a:cxnLst>
                <a:cxn ang="0">
                  <a:pos x="0" y="363"/>
                </a:cxn>
                <a:cxn ang="0">
                  <a:pos x="227" y="226"/>
                </a:cxn>
                <a:cxn ang="0">
                  <a:pos x="272" y="0"/>
                </a:cxn>
              </a:cxnLst>
              <a:pathLst>
                <a:path w="272" h="363">
                  <a:moveTo>
                    <a:pt x="0" y="363"/>
                  </a:moveTo>
                  <a:cubicBezTo>
                    <a:pt x="91" y="324"/>
                    <a:pt x="182" y="286"/>
                    <a:pt x="227" y="226"/>
                  </a:cubicBezTo>
                  <a:cubicBezTo>
                    <a:pt x="272" y="166"/>
                    <a:pt x="272" y="83"/>
                    <a:pt x="272" y="0"/>
                  </a:cubicBezTo>
                </a:path>
              </a:pathLst>
            </a:custGeom>
            <a:noFill/>
            <a:ln w="38100" cap="flat" cmpd="sng">
              <a:solidFill>
                <a:schemeClr val="tx1">
                  <a:alpha val="100000"/>
                </a:schemeClr>
              </a:solidFill>
              <a:prstDash val="solid"/>
              <a:round/>
              <a:headEnd type="none" w="med" len="med"/>
              <a:tailEnd type="triangle" w="med" len="med"/>
            </a:ln>
          </p:spPr>
          <p:txBody>
            <a:bodyPr/>
            <a:p>
              <a:endParaRPr lang="zh-CN" altLang="en-US"/>
            </a:p>
          </p:txBody>
        </p:sp>
        <p:sp>
          <p:nvSpPr>
            <p:cNvPr id="95332" name="Text Box 26"/>
            <p:cNvSpPr txBox="1"/>
            <p:nvPr/>
          </p:nvSpPr>
          <p:spPr>
            <a:xfrm>
              <a:off x="873" y="1356"/>
              <a:ext cx="338" cy="288"/>
            </a:xfrm>
            <a:prstGeom prst="rect">
              <a:avLst/>
            </a:prstGeom>
            <a:noFill/>
            <a:ln w="38100">
              <a:noFill/>
            </a:ln>
          </p:spPr>
          <p:txBody>
            <a:bodyPr wrap="none" lIns="90000" tIns="46800" rIns="90000" bIns="46800">
              <a:spAutoFit/>
            </a:bodyPr>
            <a:p>
              <a:pPr eaLnBrk="1" hangingPunct="1"/>
              <a:r>
                <a:rPr lang="en-US" altLang="zh-CN" sz="2400" dirty="0">
                  <a:latin typeface="Times New Roman" panose="02020603050405020304" pitchFamily="18" charset="0"/>
                </a:rPr>
                <a:t>(a)</a:t>
              </a:r>
              <a:endParaRPr lang="en-US" altLang="zh-CN" sz="2400" dirty="0">
                <a:latin typeface="Times New Roman" panose="02020603050405020304" pitchFamily="18" charset="0"/>
              </a:endParaRPr>
            </a:p>
          </p:txBody>
        </p:sp>
      </p:grpSp>
      <p:grpSp>
        <p:nvGrpSpPr>
          <p:cNvPr id="95235" name="Group 79"/>
          <p:cNvGrpSpPr/>
          <p:nvPr/>
        </p:nvGrpSpPr>
        <p:grpSpPr>
          <a:xfrm>
            <a:off x="4211638" y="1252538"/>
            <a:ext cx="4184650" cy="2678112"/>
            <a:chOff x="2925" y="391"/>
            <a:chExt cx="2636" cy="1687"/>
          </a:xfrm>
        </p:grpSpPr>
        <p:grpSp>
          <p:nvGrpSpPr>
            <p:cNvPr id="95278" name="Group 77"/>
            <p:cNvGrpSpPr/>
            <p:nvPr/>
          </p:nvGrpSpPr>
          <p:grpSpPr>
            <a:xfrm>
              <a:off x="2925" y="391"/>
              <a:ext cx="2636" cy="1413"/>
              <a:chOff x="2925" y="391"/>
              <a:chExt cx="2636" cy="1413"/>
            </a:xfrm>
          </p:grpSpPr>
          <p:sp>
            <p:nvSpPr>
              <p:cNvPr id="95280" name="Line 53"/>
              <p:cNvSpPr/>
              <p:nvPr/>
            </p:nvSpPr>
            <p:spPr>
              <a:xfrm flipH="1">
                <a:off x="3243" y="1178"/>
                <a:ext cx="227" cy="318"/>
              </a:xfrm>
              <a:prstGeom prst="line">
                <a:avLst/>
              </a:prstGeom>
              <a:ln w="38100" cap="flat" cmpd="sng">
                <a:solidFill>
                  <a:schemeClr val="tx1"/>
                </a:solidFill>
                <a:prstDash val="solid"/>
                <a:headEnd type="none" w="med" len="med"/>
                <a:tailEnd type="triangle" w="med" len="med"/>
              </a:ln>
            </p:spPr>
          </p:sp>
          <p:sp>
            <p:nvSpPr>
              <p:cNvPr id="95281" name="Line 55"/>
              <p:cNvSpPr/>
              <p:nvPr/>
            </p:nvSpPr>
            <p:spPr>
              <a:xfrm>
                <a:off x="3606" y="1178"/>
                <a:ext cx="272" cy="318"/>
              </a:xfrm>
              <a:prstGeom prst="line">
                <a:avLst/>
              </a:prstGeom>
              <a:ln w="38100" cap="flat" cmpd="sng">
                <a:solidFill>
                  <a:schemeClr val="tx1"/>
                </a:solidFill>
                <a:prstDash val="solid"/>
                <a:headEnd type="none" w="med" len="med"/>
                <a:tailEnd type="triangle" w="med" len="med"/>
              </a:ln>
            </p:spPr>
          </p:sp>
          <p:sp>
            <p:nvSpPr>
              <p:cNvPr id="95282" name="Oval 29"/>
              <p:cNvSpPr/>
              <p:nvPr/>
            </p:nvSpPr>
            <p:spPr>
              <a:xfrm>
                <a:off x="3799" y="521"/>
                <a:ext cx="232" cy="239"/>
              </a:xfrm>
              <a:prstGeom prst="ellipse">
                <a:avLst/>
              </a:prstGeom>
              <a:noFill/>
              <a:ln w="28575" cap="flat" cmpd="sng">
                <a:solidFill>
                  <a:schemeClr val="tx1"/>
                </a:solidFill>
                <a:prstDash val="solid"/>
                <a:headEnd type="none" w="med" len="med"/>
                <a:tailEnd type="none" w="med" len="med"/>
              </a:ln>
            </p:spPr>
            <p:txBody>
              <a:bodyPr lIns="90000" tIns="46800" rIns="90000" bIns="46800" anchor="ctr" anchorCtr="0">
                <a:spAutoFit/>
              </a:bodyPr>
              <a:p>
                <a:pPr algn="ctr" eaLnBrk="1" hangingPunct="1"/>
                <a:r>
                  <a:rPr lang="en-US" altLang="zh-CN" sz="1200" dirty="0">
                    <a:latin typeface="Times New Roman" panose="02020603050405020304" pitchFamily="18" charset="0"/>
                  </a:rPr>
                  <a:t>A</a:t>
                </a:r>
                <a:endParaRPr lang="en-US" altLang="zh-CN" sz="1200" dirty="0">
                  <a:latin typeface="Times New Roman" panose="02020603050405020304" pitchFamily="18" charset="0"/>
                </a:endParaRPr>
              </a:p>
            </p:txBody>
          </p:sp>
          <p:sp>
            <p:nvSpPr>
              <p:cNvPr id="95283" name="Oval 31"/>
              <p:cNvSpPr/>
              <p:nvPr/>
            </p:nvSpPr>
            <p:spPr>
              <a:xfrm>
                <a:off x="4195" y="975"/>
                <a:ext cx="232" cy="239"/>
              </a:xfrm>
              <a:prstGeom prst="ellipse">
                <a:avLst/>
              </a:prstGeom>
              <a:noFill/>
              <a:ln w="28575" cap="flat" cmpd="sng">
                <a:solidFill>
                  <a:schemeClr val="tx1"/>
                </a:solidFill>
                <a:prstDash val="solid"/>
                <a:headEnd type="none" w="med" len="med"/>
                <a:tailEnd type="none" w="med" len="med"/>
              </a:ln>
            </p:spPr>
            <p:txBody>
              <a:bodyPr lIns="90000" tIns="46800" rIns="90000" bIns="46800" anchor="ctr" anchorCtr="0">
                <a:spAutoFit/>
              </a:bodyPr>
              <a:p>
                <a:pPr algn="ctr" eaLnBrk="1" hangingPunct="1"/>
                <a:r>
                  <a:rPr lang="en-US" altLang="zh-CN" sz="1200" dirty="0">
                    <a:latin typeface="Times New Roman" panose="02020603050405020304" pitchFamily="18" charset="0"/>
                  </a:rPr>
                  <a:t>E</a:t>
                </a:r>
                <a:endParaRPr lang="en-US" altLang="zh-CN" sz="1200" dirty="0">
                  <a:latin typeface="Times New Roman" panose="02020603050405020304" pitchFamily="18" charset="0"/>
                </a:endParaRPr>
              </a:p>
            </p:txBody>
          </p:sp>
          <p:sp>
            <p:nvSpPr>
              <p:cNvPr id="95284" name="Oval 32"/>
              <p:cNvSpPr/>
              <p:nvPr/>
            </p:nvSpPr>
            <p:spPr>
              <a:xfrm>
                <a:off x="3061" y="1474"/>
                <a:ext cx="232" cy="239"/>
              </a:xfrm>
              <a:prstGeom prst="ellipse">
                <a:avLst/>
              </a:prstGeom>
              <a:noFill/>
              <a:ln w="28575" cap="flat" cmpd="sng">
                <a:solidFill>
                  <a:schemeClr val="tx1"/>
                </a:solidFill>
                <a:prstDash val="solid"/>
                <a:headEnd type="none" w="med" len="med"/>
                <a:tailEnd type="none" w="med" len="med"/>
              </a:ln>
            </p:spPr>
            <p:txBody>
              <a:bodyPr lIns="90000" tIns="46800" rIns="90000" bIns="46800" anchor="ctr" anchorCtr="0">
                <a:spAutoFit/>
              </a:bodyPr>
              <a:p>
                <a:pPr algn="ctr" eaLnBrk="1" hangingPunct="1"/>
                <a:r>
                  <a:rPr lang="en-US" altLang="zh-CN" sz="1200" dirty="0">
                    <a:latin typeface="Times New Roman" panose="02020603050405020304" pitchFamily="18" charset="0"/>
                  </a:rPr>
                  <a:t>C</a:t>
                </a:r>
                <a:endParaRPr lang="en-US" altLang="zh-CN" sz="1200" dirty="0">
                  <a:latin typeface="Times New Roman" panose="02020603050405020304" pitchFamily="18" charset="0"/>
                </a:endParaRPr>
              </a:p>
            </p:txBody>
          </p:sp>
          <p:sp>
            <p:nvSpPr>
              <p:cNvPr id="95285" name="Oval 33"/>
              <p:cNvSpPr/>
              <p:nvPr/>
            </p:nvSpPr>
            <p:spPr>
              <a:xfrm>
                <a:off x="3787" y="1474"/>
                <a:ext cx="232" cy="239"/>
              </a:xfrm>
              <a:prstGeom prst="ellipse">
                <a:avLst/>
              </a:prstGeom>
              <a:noFill/>
              <a:ln w="28575" cap="flat" cmpd="sng">
                <a:solidFill>
                  <a:schemeClr val="tx1"/>
                </a:solidFill>
                <a:prstDash val="solid"/>
                <a:headEnd type="none" w="med" len="med"/>
                <a:tailEnd type="none" w="med" len="med"/>
              </a:ln>
            </p:spPr>
            <p:txBody>
              <a:bodyPr lIns="90000" tIns="46800" rIns="90000" bIns="46800" anchor="ctr" anchorCtr="0">
                <a:spAutoFit/>
              </a:bodyPr>
              <a:p>
                <a:pPr algn="ctr" eaLnBrk="1" hangingPunct="1"/>
                <a:r>
                  <a:rPr lang="en-US" altLang="zh-CN" sz="1200" dirty="0">
                    <a:latin typeface="Times New Roman" panose="02020603050405020304" pitchFamily="18" charset="0"/>
                  </a:rPr>
                  <a:t>D</a:t>
                </a:r>
                <a:endParaRPr lang="en-US" altLang="zh-CN" sz="1200" dirty="0">
                  <a:latin typeface="Times New Roman" panose="02020603050405020304" pitchFamily="18" charset="0"/>
                </a:endParaRPr>
              </a:p>
            </p:txBody>
          </p:sp>
          <p:sp>
            <p:nvSpPr>
              <p:cNvPr id="95286" name="Oval 34"/>
              <p:cNvSpPr/>
              <p:nvPr/>
            </p:nvSpPr>
            <p:spPr>
              <a:xfrm>
                <a:off x="4694" y="975"/>
                <a:ext cx="232" cy="239"/>
              </a:xfrm>
              <a:prstGeom prst="ellipse">
                <a:avLst/>
              </a:prstGeom>
              <a:noFill/>
              <a:ln w="28575" cap="flat" cmpd="sng">
                <a:solidFill>
                  <a:schemeClr val="tx1"/>
                </a:solidFill>
                <a:prstDash val="solid"/>
                <a:headEnd type="none" w="med" len="med"/>
                <a:tailEnd type="none" w="med" len="med"/>
              </a:ln>
            </p:spPr>
            <p:txBody>
              <a:bodyPr lIns="90000" tIns="46800" rIns="90000" bIns="46800" anchor="ctr" anchorCtr="0">
                <a:spAutoFit/>
              </a:bodyPr>
              <a:p>
                <a:pPr algn="ctr" eaLnBrk="1" hangingPunct="1"/>
                <a:r>
                  <a:rPr lang="en-US" altLang="zh-CN" sz="1200" dirty="0">
                    <a:latin typeface="Times New Roman" panose="02020603050405020304" pitchFamily="18" charset="0"/>
                  </a:rPr>
                  <a:t>G</a:t>
                </a:r>
                <a:endParaRPr lang="en-US" altLang="zh-CN" sz="1200" dirty="0">
                  <a:latin typeface="Times New Roman" panose="02020603050405020304" pitchFamily="18" charset="0"/>
                </a:endParaRPr>
              </a:p>
            </p:txBody>
          </p:sp>
          <p:sp>
            <p:nvSpPr>
              <p:cNvPr id="95287" name="Oval 35"/>
              <p:cNvSpPr/>
              <p:nvPr/>
            </p:nvSpPr>
            <p:spPr>
              <a:xfrm>
                <a:off x="5329" y="975"/>
                <a:ext cx="232" cy="239"/>
              </a:xfrm>
              <a:prstGeom prst="ellipse">
                <a:avLst/>
              </a:prstGeom>
              <a:noFill/>
              <a:ln w="28575" cap="flat" cmpd="sng">
                <a:solidFill>
                  <a:schemeClr val="tx1"/>
                </a:solidFill>
                <a:prstDash val="solid"/>
                <a:headEnd type="none" w="med" len="med"/>
                <a:tailEnd type="none" w="med" len="med"/>
              </a:ln>
            </p:spPr>
            <p:txBody>
              <a:bodyPr lIns="90000" tIns="46800" rIns="90000" bIns="46800" anchor="ctr" anchorCtr="0">
                <a:spAutoFit/>
              </a:bodyPr>
              <a:p>
                <a:pPr algn="ctr" eaLnBrk="1" hangingPunct="1"/>
                <a:r>
                  <a:rPr lang="en-US" altLang="zh-CN" sz="1200" dirty="0">
                    <a:latin typeface="Times New Roman" panose="02020603050405020304" pitchFamily="18" charset="0"/>
                  </a:rPr>
                  <a:t>H</a:t>
                </a:r>
                <a:endParaRPr lang="en-US" altLang="zh-CN" sz="1200" dirty="0">
                  <a:latin typeface="Times New Roman" panose="02020603050405020304" pitchFamily="18" charset="0"/>
                </a:endParaRPr>
              </a:p>
            </p:txBody>
          </p:sp>
          <p:sp>
            <p:nvSpPr>
              <p:cNvPr id="95288" name="Oval 36"/>
              <p:cNvSpPr/>
              <p:nvPr/>
            </p:nvSpPr>
            <p:spPr>
              <a:xfrm>
                <a:off x="5012" y="521"/>
                <a:ext cx="232" cy="239"/>
              </a:xfrm>
              <a:prstGeom prst="ellipse">
                <a:avLst/>
              </a:prstGeom>
              <a:noFill/>
              <a:ln w="28575" cap="flat" cmpd="sng">
                <a:solidFill>
                  <a:schemeClr val="tx1"/>
                </a:solidFill>
                <a:prstDash val="solid"/>
                <a:headEnd type="none" w="med" len="med"/>
                <a:tailEnd type="none" w="med" len="med"/>
              </a:ln>
            </p:spPr>
            <p:txBody>
              <a:bodyPr lIns="90000" tIns="46800" rIns="90000" bIns="46800" anchor="ctr" anchorCtr="0">
                <a:spAutoFit/>
              </a:bodyPr>
              <a:p>
                <a:pPr algn="ctr" eaLnBrk="1" hangingPunct="1"/>
                <a:r>
                  <a:rPr lang="en-US" altLang="zh-CN" sz="1200" dirty="0">
                    <a:latin typeface="Times New Roman" panose="02020603050405020304" pitchFamily="18" charset="0"/>
                  </a:rPr>
                  <a:t>F</a:t>
                </a:r>
                <a:endParaRPr lang="en-US" altLang="zh-CN" sz="1200" dirty="0">
                  <a:latin typeface="Times New Roman" panose="02020603050405020304" pitchFamily="18" charset="0"/>
                </a:endParaRPr>
              </a:p>
            </p:txBody>
          </p:sp>
          <p:sp>
            <p:nvSpPr>
              <p:cNvPr id="95289" name="Line 52"/>
              <p:cNvSpPr/>
              <p:nvPr/>
            </p:nvSpPr>
            <p:spPr>
              <a:xfrm flipH="1">
                <a:off x="3622" y="738"/>
                <a:ext cx="227" cy="272"/>
              </a:xfrm>
              <a:prstGeom prst="line">
                <a:avLst/>
              </a:prstGeom>
              <a:ln w="38100" cap="flat" cmpd="sng">
                <a:solidFill>
                  <a:schemeClr val="tx1"/>
                </a:solidFill>
                <a:prstDash val="solid"/>
                <a:headEnd type="none" w="med" len="med"/>
                <a:tailEnd type="triangle" w="med" len="med"/>
              </a:ln>
            </p:spPr>
          </p:sp>
          <p:sp>
            <p:nvSpPr>
              <p:cNvPr id="95290" name="Line 54"/>
              <p:cNvSpPr/>
              <p:nvPr/>
            </p:nvSpPr>
            <p:spPr>
              <a:xfrm>
                <a:off x="3969" y="754"/>
                <a:ext cx="272" cy="227"/>
              </a:xfrm>
              <a:prstGeom prst="line">
                <a:avLst/>
              </a:prstGeom>
              <a:ln w="38100" cap="flat" cmpd="sng">
                <a:solidFill>
                  <a:schemeClr val="tx1"/>
                </a:solidFill>
                <a:prstDash val="solid"/>
                <a:headEnd type="none" w="med" len="med"/>
                <a:tailEnd type="triangle" w="med" len="med"/>
              </a:ln>
            </p:spPr>
          </p:sp>
          <p:sp>
            <p:nvSpPr>
              <p:cNvPr id="95291" name="Oval 30"/>
              <p:cNvSpPr/>
              <p:nvPr/>
            </p:nvSpPr>
            <p:spPr>
              <a:xfrm>
                <a:off x="3424" y="975"/>
                <a:ext cx="232" cy="239"/>
              </a:xfrm>
              <a:prstGeom prst="ellipse">
                <a:avLst/>
              </a:prstGeom>
              <a:noFill/>
              <a:ln w="28575" cap="flat" cmpd="sng">
                <a:solidFill>
                  <a:schemeClr val="tx1"/>
                </a:solidFill>
                <a:prstDash val="solid"/>
                <a:headEnd type="none" w="med" len="med"/>
                <a:tailEnd type="none" w="med" len="med"/>
              </a:ln>
            </p:spPr>
            <p:txBody>
              <a:bodyPr lIns="90000" tIns="46800" rIns="90000" bIns="46800" anchor="ctr" anchorCtr="0">
                <a:spAutoFit/>
              </a:bodyPr>
              <a:p>
                <a:pPr algn="ctr" eaLnBrk="1" hangingPunct="1"/>
                <a:r>
                  <a:rPr lang="en-US" altLang="zh-CN" sz="1200" dirty="0">
                    <a:latin typeface="Times New Roman" panose="02020603050405020304" pitchFamily="18" charset="0"/>
                  </a:rPr>
                  <a:t>B</a:t>
                </a:r>
                <a:endParaRPr lang="en-US" altLang="zh-CN" sz="1200" dirty="0">
                  <a:latin typeface="Times New Roman" panose="02020603050405020304" pitchFamily="18" charset="0"/>
                </a:endParaRPr>
              </a:p>
            </p:txBody>
          </p:sp>
          <p:sp>
            <p:nvSpPr>
              <p:cNvPr id="95292" name="Line 56"/>
              <p:cNvSpPr/>
              <p:nvPr/>
            </p:nvSpPr>
            <p:spPr>
              <a:xfrm flipH="1">
                <a:off x="4876" y="754"/>
                <a:ext cx="181" cy="227"/>
              </a:xfrm>
              <a:prstGeom prst="line">
                <a:avLst/>
              </a:prstGeom>
              <a:ln w="38100" cap="flat" cmpd="sng">
                <a:solidFill>
                  <a:schemeClr val="tx1"/>
                </a:solidFill>
                <a:prstDash val="solid"/>
                <a:headEnd type="none" w="med" len="med"/>
                <a:tailEnd type="triangle" w="med" len="med"/>
              </a:ln>
            </p:spPr>
          </p:sp>
          <p:sp>
            <p:nvSpPr>
              <p:cNvPr id="95293" name="Line 57"/>
              <p:cNvSpPr/>
              <p:nvPr/>
            </p:nvSpPr>
            <p:spPr>
              <a:xfrm>
                <a:off x="5193" y="754"/>
                <a:ext cx="227" cy="227"/>
              </a:xfrm>
              <a:prstGeom prst="line">
                <a:avLst/>
              </a:prstGeom>
              <a:ln w="38100" cap="flat" cmpd="sng">
                <a:solidFill>
                  <a:schemeClr val="tx1"/>
                </a:solidFill>
                <a:prstDash val="solid"/>
                <a:headEnd type="none" w="med" len="med"/>
                <a:tailEnd type="triangle" w="med" len="med"/>
              </a:ln>
            </p:spPr>
          </p:sp>
          <p:sp>
            <p:nvSpPr>
              <p:cNvPr id="95294" name="Line 58"/>
              <p:cNvSpPr/>
              <p:nvPr/>
            </p:nvSpPr>
            <p:spPr>
              <a:xfrm>
                <a:off x="3923" y="754"/>
                <a:ext cx="0" cy="726"/>
              </a:xfrm>
              <a:prstGeom prst="line">
                <a:avLst/>
              </a:prstGeom>
              <a:ln w="38100" cap="flat" cmpd="sng">
                <a:solidFill>
                  <a:schemeClr val="tx1"/>
                </a:solidFill>
                <a:prstDash val="dash"/>
                <a:headEnd type="none" w="med" len="med"/>
                <a:tailEnd type="triangle" w="med" len="med"/>
              </a:ln>
            </p:spPr>
          </p:sp>
          <p:sp>
            <p:nvSpPr>
              <p:cNvPr id="95295" name="Freeform 59"/>
              <p:cNvSpPr/>
              <p:nvPr/>
            </p:nvSpPr>
            <p:spPr>
              <a:xfrm>
                <a:off x="3107" y="618"/>
                <a:ext cx="680" cy="862"/>
              </a:xfrm>
              <a:custGeom>
                <a:avLst/>
                <a:gdLst/>
                <a:ahLst/>
                <a:cxnLst>
                  <a:cxn ang="0">
                    <a:pos x="0" y="862"/>
                  </a:cxn>
                  <a:cxn ang="0">
                    <a:pos x="181" y="272"/>
                  </a:cxn>
                  <a:cxn ang="0">
                    <a:pos x="680" y="0"/>
                  </a:cxn>
                </a:cxnLst>
                <a:pathLst>
                  <a:path w="680" h="862">
                    <a:moveTo>
                      <a:pt x="0" y="862"/>
                    </a:moveTo>
                    <a:cubicBezTo>
                      <a:pt x="34" y="639"/>
                      <a:pt x="68" y="416"/>
                      <a:pt x="181" y="272"/>
                    </a:cubicBezTo>
                    <a:cubicBezTo>
                      <a:pt x="294" y="128"/>
                      <a:pt x="642" y="30"/>
                      <a:pt x="680" y="0"/>
                    </a:cubicBezTo>
                  </a:path>
                </a:pathLst>
              </a:custGeom>
              <a:noFill/>
              <a:ln w="38100" cap="flat" cmpd="sng">
                <a:solidFill>
                  <a:schemeClr val="tx1">
                    <a:alpha val="100000"/>
                  </a:schemeClr>
                </a:solidFill>
                <a:prstDash val="dash"/>
                <a:round/>
                <a:headEnd type="none" w="med" len="med"/>
                <a:tailEnd type="triangle" w="med" len="med"/>
              </a:ln>
            </p:spPr>
            <p:txBody>
              <a:bodyPr/>
              <a:p>
                <a:endParaRPr lang="zh-CN" altLang="en-US"/>
              </a:p>
            </p:txBody>
          </p:sp>
          <p:sp>
            <p:nvSpPr>
              <p:cNvPr id="95296" name="Freeform 60"/>
              <p:cNvSpPr/>
              <p:nvPr/>
            </p:nvSpPr>
            <p:spPr>
              <a:xfrm>
                <a:off x="3243" y="1661"/>
                <a:ext cx="590" cy="143"/>
              </a:xfrm>
              <a:custGeom>
                <a:avLst/>
                <a:gdLst/>
                <a:ahLst/>
                <a:cxnLst>
                  <a:cxn ang="0">
                    <a:pos x="590" y="0"/>
                  </a:cxn>
                  <a:cxn ang="0">
                    <a:pos x="272" y="136"/>
                  </a:cxn>
                  <a:cxn ang="0">
                    <a:pos x="0" y="45"/>
                  </a:cxn>
                </a:cxnLst>
                <a:pathLst>
                  <a:path w="590" h="143">
                    <a:moveTo>
                      <a:pt x="590" y="0"/>
                    </a:moveTo>
                    <a:cubicBezTo>
                      <a:pt x="480" y="64"/>
                      <a:pt x="370" y="129"/>
                      <a:pt x="272" y="136"/>
                    </a:cubicBezTo>
                    <a:cubicBezTo>
                      <a:pt x="174" y="143"/>
                      <a:pt x="87" y="94"/>
                      <a:pt x="0" y="45"/>
                    </a:cubicBezTo>
                  </a:path>
                </a:pathLst>
              </a:custGeom>
              <a:noFill/>
              <a:ln w="38100" cap="flat" cmpd="sng">
                <a:solidFill>
                  <a:schemeClr val="tx1">
                    <a:alpha val="100000"/>
                  </a:schemeClr>
                </a:solidFill>
                <a:prstDash val="dash"/>
                <a:round/>
                <a:headEnd type="none" w="med" len="med"/>
                <a:tailEnd type="triangle" w="med" len="med"/>
              </a:ln>
            </p:spPr>
            <p:txBody>
              <a:bodyPr/>
              <a:p>
                <a:endParaRPr lang="zh-CN" altLang="en-US"/>
              </a:p>
            </p:txBody>
          </p:sp>
          <p:sp>
            <p:nvSpPr>
              <p:cNvPr id="95297" name="Line 61"/>
              <p:cNvSpPr/>
              <p:nvPr/>
            </p:nvSpPr>
            <p:spPr>
              <a:xfrm flipH="1">
                <a:off x="4014" y="1207"/>
                <a:ext cx="272" cy="318"/>
              </a:xfrm>
              <a:prstGeom prst="line">
                <a:avLst/>
              </a:prstGeom>
              <a:ln w="38100" cap="flat" cmpd="sng">
                <a:solidFill>
                  <a:schemeClr val="tx1"/>
                </a:solidFill>
                <a:prstDash val="dash"/>
                <a:headEnd type="none" w="med" len="med"/>
                <a:tailEnd type="triangle" w="med" len="med"/>
              </a:ln>
            </p:spPr>
          </p:sp>
          <p:sp>
            <p:nvSpPr>
              <p:cNvPr id="95298" name="Freeform 65"/>
              <p:cNvSpPr/>
              <p:nvPr/>
            </p:nvSpPr>
            <p:spPr>
              <a:xfrm>
                <a:off x="4377" y="1207"/>
                <a:ext cx="408" cy="91"/>
              </a:xfrm>
              <a:custGeom>
                <a:avLst/>
                <a:gdLst/>
                <a:ahLst/>
                <a:cxnLst>
                  <a:cxn ang="0">
                    <a:pos x="408" y="0"/>
                  </a:cxn>
                  <a:cxn ang="0">
                    <a:pos x="181" y="91"/>
                  </a:cxn>
                  <a:cxn ang="0">
                    <a:pos x="0" y="0"/>
                  </a:cxn>
                </a:cxnLst>
                <a:pathLst>
                  <a:path w="408" h="91">
                    <a:moveTo>
                      <a:pt x="408" y="0"/>
                    </a:moveTo>
                    <a:cubicBezTo>
                      <a:pt x="328" y="45"/>
                      <a:pt x="249" y="91"/>
                      <a:pt x="181" y="91"/>
                    </a:cubicBezTo>
                    <a:cubicBezTo>
                      <a:pt x="113" y="91"/>
                      <a:pt x="56" y="45"/>
                      <a:pt x="0" y="0"/>
                    </a:cubicBezTo>
                  </a:path>
                </a:pathLst>
              </a:custGeom>
              <a:noFill/>
              <a:ln w="38100" cap="flat" cmpd="sng">
                <a:solidFill>
                  <a:schemeClr val="tx1">
                    <a:alpha val="100000"/>
                  </a:schemeClr>
                </a:solidFill>
                <a:prstDash val="dash"/>
                <a:round/>
                <a:headEnd type="none" w="med" len="med"/>
                <a:tailEnd type="triangle" w="med" len="med"/>
              </a:ln>
            </p:spPr>
            <p:txBody>
              <a:bodyPr/>
              <a:p>
                <a:endParaRPr lang="zh-CN" altLang="en-US"/>
              </a:p>
            </p:txBody>
          </p:sp>
          <p:sp>
            <p:nvSpPr>
              <p:cNvPr id="95299" name="Freeform 66"/>
              <p:cNvSpPr/>
              <p:nvPr/>
            </p:nvSpPr>
            <p:spPr>
              <a:xfrm>
                <a:off x="4876" y="1162"/>
                <a:ext cx="544" cy="144"/>
              </a:xfrm>
              <a:custGeom>
                <a:avLst/>
                <a:gdLst/>
                <a:ahLst/>
                <a:cxnLst>
                  <a:cxn ang="0">
                    <a:pos x="544" y="45"/>
                  </a:cxn>
                  <a:cxn ang="0">
                    <a:pos x="272" y="136"/>
                  </a:cxn>
                  <a:cxn ang="0">
                    <a:pos x="0" y="0"/>
                  </a:cxn>
                </a:cxnLst>
                <a:pathLst>
                  <a:path w="544" h="144">
                    <a:moveTo>
                      <a:pt x="544" y="45"/>
                    </a:moveTo>
                    <a:cubicBezTo>
                      <a:pt x="453" y="94"/>
                      <a:pt x="363" y="144"/>
                      <a:pt x="272" y="136"/>
                    </a:cubicBezTo>
                    <a:cubicBezTo>
                      <a:pt x="181" y="128"/>
                      <a:pt x="90" y="64"/>
                      <a:pt x="0" y="0"/>
                    </a:cubicBezTo>
                  </a:path>
                </a:pathLst>
              </a:custGeom>
              <a:noFill/>
              <a:ln w="38100" cap="flat" cmpd="sng">
                <a:solidFill>
                  <a:schemeClr val="tx1">
                    <a:alpha val="100000"/>
                  </a:schemeClr>
                </a:solidFill>
                <a:prstDash val="dash"/>
                <a:round/>
                <a:headEnd type="none" w="med" len="med"/>
                <a:tailEnd type="triangle" w="med" len="med"/>
              </a:ln>
            </p:spPr>
            <p:txBody>
              <a:bodyPr/>
              <a:p>
                <a:endParaRPr lang="zh-CN" altLang="en-US"/>
              </a:p>
            </p:txBody>
          </p:sp>
          <p:sp>
            <p:nvSpPr>
              <p:cNvPr id="95300" name="Freeform 67"/>
              <p:cNvSpPr/>
              <p:nvPr/>
            </p:nvSpPr>
            <p:spPr>
              <a:xfrm>
                <a:off x="4014" y="1207"/>
                <a:ext cx="1451" cy="431"/>
              </a:xfrm>
              <a:custGeom>
                <a:avLst/>
                <a:gdLst/>
                <a:ahLst/>
                <a:cxnLst>
                  <a:cxn ang="0">
                    <a:pos x="1451" y="0"/>
                  </a:cxn>
                  <a:cxn ang="0">
                    <a:pos x="816" y="363"/>
                  </a:cxn>
                  <a:cxn ang="0">
                    <a:pos x="0" y="409"/>
                  </a:cxn>
                </a:cxnLst>
                <a:pathLst>
                  <a:path w="1451" h="431">
                    <a:moveTo>
                      <a:pt x="1451" y="0"/>
                    </a:moveTo>
                    <a:cubicBezTo>
                      <a:pt x="1254" y="147"/>
                      <a:pt x="1058" y="295"/>
                      <a:pt x="816" y="363"/>
                    </a:cubicBezTo>
                    <a:cubicBezTo>
                      <a:pt x="574" y="431"/>
                      <a:pt x="287" y="420"/>
                      <a:pt x="0" y="409"/>
                    </a:cubicBezTo>
                  </a:path>
                </a:pathLst>
              </a:custGeom>
              <a:noFill/>
              <a:ln w="38100" cap="flat" cmpd="sng">
                <a:solidFill>
                  <a:schemeClr val="tx1">
                    <a:alpha val="100000"/>
                  </a:schemeClr>
                </a:solidFill>
                <a:prstDash val="dash"/>
                <a:round/>
                <a:headEnd type="none" w="med" len="med"/>
                <a:tailEnd type="triangle" w="med" len="med"/>
              </a:ln>
            </p:spPr>
            <p:txBody>
              <a:bodyPr/>
              <a:p>
                <a:endParaRPr lang="zh-CN" altLang="en-US"/>
              </a:p>
            </p:txBody>
          </p:sp>
          <p:sp>
            <p:nvSpPr>
              <p:cNvPr id="95301" name="Freeform 68"/>
              <p:cNvSpPr/>
              <p:nvPr/>
            </p:nvSpPr>
            <p:spPr>
              <a:xfrm>
                <a:off x="5239" y="618"/>
                <a:ext cx="317" cy="408"/>
              </a:xfrm>
              <a:custGeom>
                <a:avLst/>
                <a:gdLst/>
                <a:ahLst/>
                <a:cxnLst>
                  <a:cxn ang="0">
                    <a:pos x="317" y="408"/>
                  </a:cxn>
                  <a:cxn ang="0">
                    <a:pos x="181" y="91"/>
                  </a:cxn>
                  <a:cxn ang="0">
                    <a:pos x="0" y="0"/>
                  </a:cxn>
                </a:cxnLst>
                <a:pathLst>
                  <a:path w="317" h="408">
                    <a:moveTo>
                      <a:pt x="317" y="408"/>
                    </a:moveTo>
                    <a:cubicBezTo>
                      <a:pt x="275" y="283"/>
                      <a:pt x="234" y="159"/>
                      <a:pt x="181" y="91"/>
                    </a:cubicBezTo>
                    <a:cubicBezTo>
                      <a:pt x="128" y="23"/>
                      <a:pt x="64" y="11"/>
                      <a:pt x="0" y="0"/>
                    </a:cubicBezTo>
                  </a:path>
                </a:pathLst>
              </a:custGeom>
              <a:noFill/>
              <a:ln w="38100" cap="flat" cmpd="sng">
                <a:solidFill>
                  <a:schemeClr val="tx1">
                    <a:alpha val="100000"/>
                  </a:schemeClr>
                </a:solidFill>
                <a:prstDash val="dash"/>
                <a:round/>
                <a:headEnd type="none" w="med" len="med"/>
                <a:tailEnd type="triangle" w="med" len="med"/>
              </a:ln>
            </p:spPr>
            <p:txBody>
              <a:bodyPr/>
              <a:p>
                <a:endParaRPr lang="zh-CN" altLang="en-US"/>
              </a:p>
            </p:txBody>
          </p:sp>
          <p:sp>
            <p:nvSpPr>
              <p:cNvPr id="95302" name="Text Box 69"/>
              <p:cNvSpPr txBox="1"/>
              <p:nvPr/>
            </p:nvSpPr>
            <p:spPr>
              <a:xfrm>
                <a:off x="3696" y="391"/>
                <a:ext cx="186" cy="231"/>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95303" name="Text Box 70"/>
              <p:cNvSpPr txBox="1"/>
              <p:nvPr/>
            </p:nvSpPr>
            <p:spPr>
              <a:xfrm>
                <a:off x="3470" y="754"/>
                <a:ext cx="186" cy="231"/>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2</a:t>
                </a:r>
                <a:endParaRPr lang="en-US" altLang="zh-CN" dirty="0">
                  <a:latin typeface="Times New Roman" panose="02020603050405020304" pitchFamily="18" charset="0"/>
                </a:endParaRPr>
              </a:p>
            </p:txBody>
          </p:sp>
          <p:sp>
            <p:nvSpPr>
              <p:cNvPr id="95304" name="Text Box 71"/>
              <p:cNvSpPr txBox="1"/>
              <p:nvPr/>
            </p:nvSpPr>
            <p:spPr>
              <a:xfrm>
                <a:off x="2925" y="1389"/>
                <a:ext cx="186" cy="231"/>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3</a:t>
                </a:r>
                <a:endParaRPr lang="en-US" altLang="zh-CN" dirty="0">
                  <a:latin typeface="Times New Roman" panose="02020603050405020304" pitchFamily="18" charset="0"/>
                </a:endParaRPr>
              </a:p>
            </p:txBody>
          </p:sp>
          <p:sp>
            <p:nvSpPr>
              <p:cNvPr id="95305" name="Text Box 72"/>
              <p:cNvSpPr txBox="1"/>
              <p:nvPr/>
            </p:nvSpPr>
            <p:spPr>
              <a:xfrm>
                <a:off x="3606" y="1480"/>
                <a:ext cx="186" cy="231"/>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4</a:t>
                </a:r>
                <a:endParaRPr lang="en-US" altLang="zh-CN" dirty="0">
                  <a:latin typeface="Times New Roman" panose="02020603050405020304" pitchFamily="18" charset="0"/>
                </a:endParaRPr>
              </a:p>
            </p:txBody>
          </p:sp>
          <p:sp>
            <p:nvSpPr>
              <p:cNvPr id="95306" name="Text Box 73"/>
              <p:cNvSpPr txBox="1"/>
              <p:nvPr/>
            </p:nvSpPr>
            <p:spPr>
              <a:xfrm>
                <a:off x="4014" y="981"/>
                <a:ext cx="186" cy="231"/>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5</a:t>
                </a:r>
                <a:endParaRPr lang="en-US" altLang="zh-CN" dirty="0">
                  <a:latin typeface="Times New Roman" panose="02020603050405020304" pitchFamily="18" charset="0"/>
                </a:endParaRPr>
              </a:p>
            </p:txBody>
          </p:sp>
          <p:sp>
            <p:nvSpPr>
              <p:cNvPr id="95307" name="Text Box 74"/>
              <p:cNvSpPr txBox="1"/>
              <p:nvPr/>
            </p:nvSpPr>
            <p:spPr>
              <a:xfrm>
                <a:off x="4830" y="527"/>
                <a:ext cx="186" cy="231"/>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6</a:t>
                </a:r>
                <a:endParaRPr lang="en-US" altLang="zh-CN" dirty="0">
                  <a:latin typeface="Times New Roman" panose="02020603050405020304" pitchFamily="18" charset="0"/>
                </a:endParaRPr>
              </a:p>
            </p:txBody>
          </p:sp>
          <p:sp>
            <p:nvSpPr>
              <p:cNvPr id="95308" name="Text Box 75"/>
              <p:cNvSpPr txBox="1"/>
              <p:nvPr/>
            </p:nvSpPr>
            <p:spPr>
              <a:xfrm>
                <a:off x="4513" y="981"/>
                <a:ext cx="186" cy="231"/>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7</a:t>
                </a:r>
                <a:endParaRPr lang="en-US" altLang="zh-CN" dirty="0">
                  <a:latin typeface="Times New Roman" panose="02020603050405020304" pitchFamily="18" charset="0"/>
                </a:endParaRPr>
              </a:p>
            </p:txBody>
          </p:sp>
          <p:sp>
            <p:nvSpPr>
              <p:cNvPr id="95309" name="Text Box 76"/>
              <p:cNvSpPr txBox="1"/>
              <p:nvPr/>
            </p:nvSpPr>
            <p:spPr>
              <a:xfrm>
                <a:off x="5148" y="935"/>
                <a:ext cx="186" cy="231"/>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8</a:t>
                </a:r>
                <a:endParaRPr lang="en-US" altLang="zh-CN" dirty="0">
                  <a:latin typeface="Times New Roman" panose="02020603050405020304" pitchFamily="18" charset="0"/>
                </a:endParaRPr>
              </a:p>
            </p:txBody>
          </p:sp>
        </p:grpSp>
        <p:sp>
          <p:nvSpPr>
            <p:cNvPr id="95279" name="Text Box 78"/>
            <p:cNvSpPr txBox="1"/>
            <p:nvPr/>
          </p:nvSpPr>
          <p:spPr>
            <a:xfrm>
              <a:off x="3878" y="1828"/>
              <a:ext cx="1420" cy="250"/>
            </a:xfrm>
            <a:prstGeom prst="rect">
              <a:avLst/>
            </a:prstGeom>
            <a:noFill/>
            <a:ln w="9525">
              <a:noFill/>
            </a:ln>
          </p:spPr>
          <p:txBody>
            <a:bodyPr wrap="none" lIns="90000" tIns="46800" rIns="90000" bIns="46800">
              <a:spAutoFit/>
            </a:bodyPr>
            <a:p>
              <a:pPr eaLnBrk="1" hangingPunct="1"/>
              <a:r>
                <a:rPr lang="zh-CN" altLang="en-US" sz="2000" dirty="0">
                  <a:latin typeface="Times New Roman" panose="02020603050405020304" pitchFamily="18" charset="0"/>
                </a:rPr>
                <a:t>图</a:t>
              </a:r>
              <a:r>
                <a:rPr lang="en-US" altLang="zh-CN" sz="2000" dirty="0">
                  <a:latin typeface="Times New Roman" panose="02020603050405020304" pitchFamily="18" charset="0"/>
                </a:rPr>
                <a:t>(a)</a:t>
              </a:r>
              <a:r>
                <a:rPr lang="zh-CN" altLang="en-US" sz="2000" dirty="0">
                  <a:latin typeface="Times New Roman" panose="02020603050405020304" pitchFamily="18" charset="0"/>
                </a:rPr>
                <a:t>先深生成森林</a:t>
              </a:r>
              <a:endParaRPr lang="zh-CN" altLang="en-US" sz="2000" dirty="0">
                <a:latin typeface="Times New Roman" panose="02020603050405020304" pitchFamily="18" charset="0"/>
              </a:endParaRPr>
            </a:p>
          </p:txBody>
        </p:sp>
      </p:grpSp>
      <p:grpSp>
        <p:nvGrpSpPr>
          <p:cNvPr id="95236" name="Group 157"/>
          <p:cNvGrpSpPr/>
          <p:nvPr/>
        </p:nvGrpSpPr>
        <p:grpSpPr>
          <a:xfrm>
            <a:off x="684213" y="4554538"/>
            <a:ext cx="3321050" cy="1755775"/>
            <a:chOff x="431" y="2605"/>
            <a:chExt cx="2092" cy="1106"/>
          </a:xfrm>
        </p:grpSpPr>
        <p:sp>
          <p:nvSpPr>
            <p:cNvPr id="95261" name="Oval 81"/>
            <p:cNvSpPr/>
            <p:nvPr/>
          </p:nvSpPr>
          <p:spPr>
            <a:xfrm>
              <a:off x="1338" y="2605"/>
              <a:ext cx="233" cy="245"/>
            </a:xfrm>
            <a:prstGeom prst="ellipse">
              <a:avLst/>
            </a:prstGeom>
            <a:noFill/>
            <a:ln w="38100" cap="flat" cmpd="sng">
              <a:solidFill>
                <a:schemeClr val="tx1"/>
              </a:solidFill>
              <a:prstDash val="solid"/>
              <a:headEnd type="none" w="med" len="med"/>
              <a:tailEnd type="none" w="med" len="med"/>
            </a:ln>
          </p:spPr>
          <p:txBody>
            <a:bodyPr lIns="90000" tIns="46800" rIns="90000" bIns="46800" anchor="ctr" anchorCtr="0">
              <a:spAutoFit/>
            </a:bodyPr>
            <a:p>
              <a:pPr algn="ctr" eaLnBrk="1" hangingPunct="1"/>
              <a:r>
                <a:rPr lang="en-US" altLang="zh-CN" sz="1200" dirty="0">
                  <a:latin typeface="Times New Roman" panose="02020603050405020304" pitchFamily="18" charset="0"/>
                </a:rPr>
                <a:t>A</a:t>
              </a:r>
              <a:endParaRPr lang="en-US" altLang="zh-CN" sz="1200" dirty="0">
                <a:latin typeface="Times New Roman" panose="02020603050405020304" pitchFamily="18" charset="0"/>
              </a:endParaRPr>
            </a:p>
          </p:txBody>
        </p:sp>
        <p:sp>
          <p:nvSpPr>
            <p:cNvPr id="95262" name="Oval 82"/>
            <p:cNvSpPr/>
            <p:nvPr/>
          </p:nvSpPr>
          <p:spPr>
            <a:xfrm>
              <a:off x="1701" y="3013"/>
              <a:ext cx="233" cy="245"/>
            </a:xfrm>
            <a:prstGeom prst="ellipse">
              <a:avLst/>
            </a:prstGeom>
            <a:noFill/>
            <a:ln w="38100" cap="flat" cmpd="sng">
              <a:solidFill>
                <a:schemeClr val="tx1"/>
              </a:solidFill>
              <a:prstDash val="solid"/>
              <a:headEnd type="none" w="med" len="med"/>
              <a:tailEnd type="none" w="med" len="med"/>
            </a:ln>
          </p:spPr>
          <p:txBody>
            <a:bodyPr lIns="90000" tIns="46800" rIns="90000" bIns="46800" anchor="ctr" anchorCtr="0">
              <a:spAutoFit/>
            </a:bodyPr>
            <a:p>
              <a:pPr algn="ctr" eaLnBrk="1" hangingPunct="1"/>
              <a:r>
                <a:rPr lang="en-US" altLang="zh-CN" sz="1200" dirty="0">
                  <a:latin typeface="Times New Roman" panose="02020603050405020304" pitchFamily="18" charset="0"/>
                </a:rPr>
                <a:t>B</a:t>
              </a:r>
              <a:endParaRPr lang="en-US" altLang="zh-CN" sz="1200" dirty="0">
                <a:latin typeface="Times New Roman" panose="02020603050405020304" pitchFamily="18" charset="0"/>
              </a:endParaRPr>
            </a:p>
          </p:txBody>
        </p:sp>
        <p:sp>
          <p:nvSpPr>
            <p:cNvPr id="95263" name="Oval 83"/>
            <p:cNvSpPr/>
            <p:nvPr/>
          </p:nvSpPr>
          <p:spPr>
            <a:xfrm>
              <a:off x="2290" y="3013"/>
              <a:ext cx="233" cy="245"/>
            </a:xfrm>
            <a:prstGeom prst="ellipse">
              <a:avLst/>
            </a:prstGeom>
            <a:noFill/>
            <a:ln w="38100" cap="flat" cmpd="sng">
              <a:solidFill>
                <a:schemeClr val="tx1"/>
              </a:solidFill>
              <a:prstDash val="solid"/>
              <a:headEnd type="none" w="med" len="med"/>
              <a:tailEnd type="none" w="med" len="med"/>
            </a:ln>
          </p:spPr>
          <p:txBody>
            <a:bodyPr lIns="90000" tIns="46800" rIns="90000" bIns="46800" anchor="ctr" anchorCtr="0">
              <a:spAutoFit/>
            </a:bodyPr>
            <a:p>
              <a:pPr algn="ctr" eaLnBrk="1" hangingPunct="1"/>
              <a:r>
                <a:rPr lang="en-US" altLang="zh-CN" sz="1200" dirty="0">
                  <a:latin typeface="Times New Roman" panose="02020603050405020304" pitchFamily="18" charset="0"/>
                </a:rPr>
                <a:t>E</a:t>
              </a:r>
              <a:endParaRPr lang="en-US" altLang="zh-CN" sz="1200" dirty="0">
                <a:latin typeface="Times New Roman" panose="02020603050405020304" pitchFamily="18" charset="0"/>
              </a:endParaRPr>
            </a:p>
          </p:txBody>
        </p:sp>
        <p:sp>
          <p:nvSpPr>
            <p:cNvPr id="95264" name="Oval 84"/>
            <p:cNvSpPr/>
            <p:nvPr/>
          </p:nvSpPr>
          <p:spPr>
            <a:xfrm>
              <a:off x="1338" y="3466"/>
              <a:ext cx="233" cy="245"/>
            </a:xfrm>
            <a:prstGeom prst="ellipse">
              <a:avLst/>
            </a:prstGeom>
            <a:noFill/>
            <a:ln w="38100" cap="flat" cmpd="sng">
              <a:solidFill>
                <a:schemeClr val="tx1"/>
              </a:solidFill>
              <a:prstDash val="solid"/>
              <a:headEnd type="none" w="med" len="med"/>
              <a:tailEnd type="none" w="med" len="med"/>
            </a:ln>
          </p:spPr>
          <p:txBody>
            <a:bodyPr lIns="90000" tIns="46800" rIns="90000" bIns="46800" anchor="ctr" anchorCtr="0">
              <a:spAutoFit/>
            </a:bodyPr>
            <a:p>
              <a:pPr algn="ctr" eaLnBrk="1" hangingPunct="1"/>
              <a:r>
                <a:rPr lang="en-US" altLang="zh-CN" sz="1200" dirty="0">
                  <a:latin typeface="Times New Roman" panose="02020603050405020304" pitchFamily="18" charset="0"/>
                </a:rPr>
                <a:t>C</a:t>
              </a:r>
              <a:endParaRPr lang="en-US" altLang="zh-CN" sz="1200" dirty="0">
                <a:latin typeface="Times New Roman" panose="02020603050405020304" pitchFamily="18" charset="0"/>
              </a:endParaRPr>
            </a:p>
          </p:txBody>
        </p:sp>
        <p:sp>
          <p:nvSpPr>
            <p:cNvPr id="95265" name="Oval 85"/>
            <p:cNvSpPr/>
            <p:nvPr/>
          </p:nvSpPr>
          <p:spPr>
            <a:xfrm>
              <a:off x="975" y="3013"/>
              <a:ext cx="233" cy="245"/>
            </a:xfrm>
            <a:prstGeom prst="ellipse">
              <a:avLst/>
            </a:prstGeom>
            <a:noFill/>
            <a:ln w="38100" cap="flat" cmpd="sng">
              <a:solidFill>
                <a:schemeClr val="tx1"/>
              </a:solidFill>
              <a:prstDash val="solid"/>
              <a:headEnd type="none" w="med" len="med"/>
              <a:tailEnd type="none" w="med" len="med"/>
            </a:ln>
          </p:spPr>
          <p:txBody>
            <a:bodyPr lIns="90000" tIns="46800" rIns="90000" bIns="46800" anchor="ctr" anchorCtr="0">
              <a:spAutoFit/>
            </a:bodyPr>
            <a:p>
              <a:pPr algn="ctr" eaLnBrk="1" hangingPunct="1"/>
              <a:r>
                <a:rPr lang="en-US" altLang="zh-CN" sz="1200" dirty="0">
                  <a:latin typeface="Times New Roman" panose="02020603050405020304" pitchFamily="18" charset="0"/>
                </a:rPr>
                <a:t>D</a:t>
              </a:r>
              <a:endParaRPr lang="en-US" altLang="zh-CN" sz="1200" dirty="0">
                <a:latin typeface="Times New Roman" panose="02020603050405020304" pitchFamily="18" charset="0"/>
              </a:endParaRPr>
            </a:p>
          </p:txBody>
        </p:sp>
        <p:sp>
          <p:nvSpPr>
            <p:cNvPr id="95266" name="Text Box 103"/>
            <p:cNvSpPr txBox="1"/>
            <p:nvPr/>
          </p:nvSpPr>
          <p:spPr>
            <a:xfrm>
              <a:off x="431" y="2976"/>
              <a:ext cx="349" cy="288"/>
            </a:xfrm>
            <a:prstGeom prst="rect">
              <a:avLst/>
            </a:prstGeom>
            <a:noFill/>
            <a:ln w="38100">
              <a:noFill/>
            </a:ln>
          </p:spPr>
          <p:txBody>
            <a:bodyPr wrap="none" lIns="90000" tIns="46800" rIns="90000" bIns="46800">
              <a:spAutoFit/>
            </a:bodyPr>
            <a:p>
              <a:pPr eaLnBrk="1" hangingPunct="1"/>
              <a:r>
                <a:rPr lang="en-US" altLang="zh-CN" sz="2400" dirty="0">
                  <a:latin typeface="Times New Roman" panose="02020603050405020304" pitchFamily="18" charset="0"/>
                </a:rPr>
                <a:t>(b)</a:t>
              </a:r>
              <a:endParaRPr lang="en-US" altLang="zh-CN" sz="2400" dirty="0">
                <a:latin typeface="Times New Roman" panose="02020603050405020304" pitchFamily="18" charset="0"/>
              </a:endParaRPr>
            </a:p>
          </p:txBody>
        </p:sp>
        <p:sp>
          <p:nvSpPr>
            <p:cNvPr id="95267" name="Line 104"/>
            <p:cNvSpPr/>
            <p:nvPr/>
          </p:nvSpPr>
          <p:spPr>
            <a:xfrm flipV="1">
              <a:off x="1156" y="2795"/>
              <a:ext cx="227" cy="227"/>
            </a:xfrm>
            <a:prstGeom prst="line">
              <a:avLst/>
            </a:prstGeom>
            <a:ln w="38100" cap="flat" cmpd="sng">
              <a:solidFill>
                <a:schemeClr val="tx1"/>
              </a:solidFill>
              <a:prstDash val="solid"/>
              <a:headEnd type="none" w="med" len="med"/>
              <a:tailEnd type="triangle" w="med" len="med"/>
            </a:ln>
          </p:spPr>
        </p:sp>
        <p:sp>
          <p:nvSpPr>
            <p:cNvPr id="95268" name="Line 105"/>
            <p:cNvSpPr/>
            <p:nvPr/>
          </p:nvSpPr>
          <p:spPr>
            <a:xfrm>
              <a:off x="1543" y="2787"/>
              <a:ext cx="227" cy="272"/>
            </a:xfrm>
            <a:prstGeom prst="line">
              <a:avLst/>
            </a:prstGeom>
            <a:ln w="38100" cap="flat" cmpd="sng">
              <a:solidFill>
                <a:schemeClr val="tx1"/>
              </a:solidFill>
              <a:prstDash val="solid"/>
              <a:headEnd type="none" w="med" len="med"/>
              <a:tailEnd type="triangle" w="med" len="med"/>
            </a:ln>
          </p:spPr>
        </p:sp>
        <p:sp>
          <p:nvSpPr>
            <p:cNvPr id="95269" name="Line 106"/>
            <p:cNvSpPr/>
            <p:nvPr/>
          </p:nvSpPr>
          <p:spPr>
            <a:xfrm flipH="1" flipV="1">
              <a:off x="1156" y="3249"/>
              <a:ext cx="227" cy="226"/>
            </a:xfrm>
            <a:prstGeom prst="line">
              <a:avLst/>
            </a:prstGeom>
            <a:ln w="38100" cap="flat" cmpd="sng">
              <a:solidFill>
                <a:schemeClr val="tx1"/>
              </a:solidFill>
              <a:prstDash val="solid"/>
              <a:headEnd type="none" w="med" len="med"/>
              <a:tailEnd type="triangle" w="med" len="med"/>
            </a:ln>
          </p:spPr>
        </p:sp>
        <p:sp>
          <p:nvSpPr>
            <p:cNvPr id="95270" name="Line 107"/>
            <p:cNvSpPr/>
            <p:nvPr/>
          </p:nvSpPr>
          <p:spPr>
            <a:xfrm flipH="1">
              <a:off x="1519" y="3249"/>
              <a:ext cx="272" cy="226"/>
            </a:xfrm>
            <a:prstGeom prst="line">
              <a:avLst/>
            </a:prstGeom>
            <a:ln w="38100" cap="flat" cmpd="sng">
              <a:solidFill>
                <a:schemeClr val="tx1"/>
              </a:solidFill>
              <a:prstDash val="solid"/>
              <a:headEnd type="none" w="med" len="med"/>
              <a:tailEnd type="triangle" w="med" len="med"/>
            </a:ln>
          </p:spPr>
        </p:sp>
        <p:sp>
          <p:nvSpPr>
            <p:cNvPr id="95271" name="Line 108"/>
            <p:cNvSpPr/>
            <p:nvPr/>
          </p:nvSpPr>
          <p:spPr>
            <a:xfrm>
              <a:off x="1461" y="2840"/>
              <a:ext cx="0" cy="635"/>
            </a:xfrm>
            <a:prstGeom prst="line">
              <a:avLst/>
            </a:prstGeom>
            <a:ln w="38100" cap="flat" cmpd="sng">
              <a:solidFill>
                <a:schemeClr val="tx1"/>
              </a:solidFill>
              <a:prstDash val="solid"/>
              <a:headEnd type="none" w="med" len="med"/>
              <a:tailEnd type="triangle" w="med" len="med"/>
            </a:ln>
          </p:spPr>
        </p:sp>
        <p:sp>
          <p:nvSpPr>
            <p:cNvPr id="95272" name="Line 109"/>
            <p:cNvSpPr/>
            <p:nvPr/>
          </p:nvSpPr>
          <p:spPr>
            <a:xfrm flipH="1">
              <a:off x="1927" y="3158"/>
              <a:ext cx="363" cy="0"/>
            </a:xfrm>
            <a:prstGeom prst="line">
              <a:avLst/>
            </a:prstGeom>
            <a:ln w="38100" cap="flat" cmpd="sng">
              <a:solidFill>
                <a:schemeClr val="tx1"/>
              </a:solidFill>
              <a:prstDash val="solid"/>
              <a:headEnd type="none" w="med" len="med"/>
              <a:tailEnd type="triangle" w="med" len="med"/>
            </a:ln>
          </p:spPr>
        </p:sp>
        <p:sp>
          <p:nvSpPr>
            <p:cNvPr id="95273" name="Freeform 110"/>
            <p:cNvSpPr/>
            <p:nvPr/>
          </p:nvSpPr>
          <p:spPr>
            <a:xfrm>
              <a:off x="1066" y="2750"/>
              <a:ext cx="272" cy="272"/>
            </a:xfrm>
            <a:custGeom>
              <a:avLst/>
              <a:gdLst/>
              <a:ahLst/>
              <a:cxnLst>
                <a:cxn ang="0">
                  <a:pos x="272" y="0"/>
                </a:cxn>
                <a:cxn ang="0">
                  <a:pos x="90" y="90"/>
                </a:cxn>
                <a:cxn ang="0">
                  <a:pos x="0" y="272"/>
                </a:cxn>
              </a:cxnLst>
              <a:pathLst>
                <a:path w="272" h="272">
                  <a:moveTo>
                    <a:pt x="272" y="0"/>
                  </a:moveTo>
                  <a:cubicBezTo>
                    <a:pt x="203" y="22"/>
                    <a:pt x="135" y="45"/>
                    <a:pt x="90" y="90"/>
                  </a:cubicBezTo>
                  <a:cubicBezTo>
                    <a:pt x="45" y="135"/>
                    <a:pt x="22" y="203"/>
                    <a:pt x="0" y="272"/>
                  </a:cubicBezTo>
                </a:path>
              </a:pathLst>
            </a:custGeom>
            <a:noFill/>
            <a:ln w="38100" cap="flat" cmpd="sng">
              <a:solidFill>
                <a:schemeClr val="tx1">
                  <a:alpha val="100000"/>
                </a:schemeClr>
              </a:solidFill>
              <a:prstDash val="solid"/>
              <a:round/>
              <a:headEnd type="none" w="med" len="med"/>
              <a:tailEnd type="triangle" w="med" len="med"/>
            </a:ln>
          </p:spPr>
          <p:txBody>
            <a:bodyPr/>
            <a:p>
              <a:endParaRPr lang="zh-CN" altLang="en-US"/>
            </a:p>
          </p:txBody>
        </p:sp>
        <p:sp>
          <p:nvSpPr>
            <p:cNvPr id="95274" name="Freeform 111"/>
            <p:cNvSpPr/>
            <p:nvPr/>
          </p:nvSpPr>
          <p:spPr>
            <a:xfrm>
              <a:off x="1542" y="2704"/>
              <a:ext cx="295" cy="318"/>
            </a:xfrm>
            <a:custGeom>
              <a:avLst/>
              <a:gdLst/>
              <a:ahLst/>
              <a:cxnLst>
                <a:cxn ang="0">
                  <a:pos x="295" y="318"/>
                </a:cxn>
                <a:cxn ang="0">
                  <a:pos x="204" y="136"/>
                </a:cxn>
                <a:cxn ang="0">
                  <a:pos x="23" y="0"/>
                </a:cxn>
              </a:cxnLst>
              <a:pathLst>
                <a:path w="295" h="318">
                  <a:moveTo>
                    <a:pt x="295" y="318"/>
                  </a:moveTo>
                  <a:cubicBezTo>
                    <a:pt x="272" y="253"/>
                    <a:pt x="249" y="189"/>
                    <a:pt x="204" y="136"/>
                  </a:cubicBezTo>
                  <a:cubicBezTo>
                    <a:pt x="159" y="83"/>
                    <a:pt x="0" y="15"/>
                    <a:pt x="23" y="0"/>
                  </a:cubicBezTo>
                </a:path>
              </a:pathLst>
            </a:custGeom>
            <a:noFill/>
            <a:ln w="38100" cap="flat" cmpd="sng">
              <a:solidFill>
                <a:schemeClr val="tx1">
                  <a:alpha val="100000"/>
                </a:schemeClr>
              </a:solidFill>
              <a:prstDash val="solid"/>
              <a:round/>
              <a:headEnd type="none" w="med" len="med"/>
              <a:tailEnd type="triangle" w="med" len="med"/>
            </a:ln>
          </p:spPr>
          <p:txBody>
            <a:bodyPr/>
            <a:p>
              <a:endParaRPr lang="zh-CN" altLang="en-US"/>
            </a:p>
          </p:txBody>
        </p:sp>
        <p:sp>
          <p:nvSpPr>
            <p:cNvPr id="95275" name="Freeform 113"/>
            <p:cNvSpPr/>
            <p:nvPr/>
          </p:nvSpPr>
          <p:spPr>
            <a:xfrm>
              <a:off x="1066" y="3249"/>
              <a:ext cx="272" cy="317"/>
            </a:xfrm>
            <a:custGeom>
              <a:avLst/>
              <a:gdLst/>
              <a:ahLst/>
              <a:cxnLst>
                <a:cxn ang="0">
                  <a:pos x="0" y="0"/>
                </a:cxn>
                <a:cxn ang="0">
                  <a:pos x="90" y="226"/>
                </a:cxn>
                <a:cxn ang="0">
                  <a:pos x="272" y="317"/>
                </a:cxn>
              </a:cxnLst>
              <a:pathLst>
                <a:path w="272" h="317">
                  <a:moveTo>
                    <a:pt x="0" y="0"/>
                  </a:moveTo>
                  <a:cubicBezTo>
                    <a:pt x="22" y="86"/>
                    <a:pt x="45" y="173"/>
                    <a:pt x="90" y="226"/>
                  </a:cubicBezTo>
                  <a:cubicBezTo>
                    <a:pt x="135" y="279"/>
                    <a:pt x="203" y="298"/>
                    <a:pt x="272" y="317"/>
                  </a:cubicBezTo>
                </a:path>
              </a:pathLst>
            </a:custGeom>
            <a:noFill/>
            <a:ln w="38100" cap="flat" cmpd="sng">
              <a:solidFill>
                <a:schemeClr val="tx1">
                  <a:alpha val="100000"/>
                </a:schemeClr>
              </a:solidFill>
              <a:prstDash val="solid"/>
              <a:round/>
              <a:headEnd type="none" w="med" len="med"/>
              <a:tailEnd type="triangle" w="med" len="med"/>
            </a:ln>
          </p:spPr>
          <p:txBody>
            <a:bodyPr/>
            <a:p>
              <a:endParaRPr lang="zh-CN" altLang="en-US"/>
            </a:p>
          </p:txBody>
        </p:sp>
        <p:sp>
          <p:nvSpPr>
            <p:cNvPr id="95276" name="Freeform 114"/>
            <p:cNvSpPr/>
            <p:nvPr/>
          </p:nvSpPr>
          <p:spPr>
            <a:xfrm>
              <a:off x="1565" y="3249"/>
              <a:ext cx="317" cy="363"/>
            </a:xfrm>
            <a:custGeom>
              <a:avLst/>
              <a:gdLst/>
              <a:ahLst/>
              <a:cxnLst>
                <a:cxn ang="0">
                  <a:pos x="0" y="363"/>
                </a:cxn>
                <a:cxn ang="0">
                  <a:pos x="226" y="226"/>
                </a:cxn>
                <a:cxn ang="0">
                  <a:pos x="317" y="0"/>
                </a:cxn>
              </a:cxnLst>
              <a:pathLst>
                <a:path w="317" h="363">
                  <a:moveTo>
                    <a:pt x="0" y="363"/>
                  </a:moveTo>
                  <a:cubicBezTo>
                    <a:pt x="86" y="325"/>
                    <a:pt x="173" y="287"/>
                    <a:pt x="226" y="226"/>
                  </a:cubicBezTo>
                  <a:cubicBezTo>
                    <a:pt x="279" y="165"/>
                    <a:pt x="298" y="82"/>
                    <a:pt x="317" y="0"/>
                  </a:cubicBezTo>
                </a:path>
              </a:pathLst>
            </a:custGeom>
            <a:noFill/>
            <a:ln w="38100" cap="flat" cmpd="sng">
              <a:solidFill>
                <a:schemeClr val="tx1">
                  <a:alpha val="100000"/>
                </a:schemeClr>
              </a:solidFill>
              <a:prstDash val="solid"/>
              <a:round/>
              <a:headEnd type="none" w="med" len="med"/>
              <a:tailEnd type="triangle" w="med" len="med"/>
            </a:ln>
          </p:spPr>
          <p:txBody>
            <a:bodyPr/>
            <a:p>
              <a:endParaRPr lang="zh-CN" altLang="en-US"/>
            </a:p>
          </p:txBody>
        </p:sp>
        <p:sp>
          <p:nvSpPr>
            <p:cNvPr id="95277" name="Line 119"/>
            <p:cNvSpPr/>
            <p:nvPr/>
          </p:nvSpPr>
          <p:spPr>
            <a:xfrm flipH="1">
              <a:off x="1202" y="3158"/>
              <a:ext cx="499" cy="0"/>
            </a:xfrm>
            <a:prstGeom prst="line">
              <a:avLst/>
            </a:prstGeom>
            <a:ln w="38100" cap="flat" cmpd="sng">
              <a:solidFill>
                <a:schemeClr val="tx1"/>
              </a:solidFill>
              <a:prstDash val="solid"/>
              <a:headEnd type="none" w="med" len="med"/>
              <a:tailEnd type="triangle" w="med" len="med"/>
            </a:ln>
          </p:spPr>
        </p:sp>
      </p:grpSp>
      <p:grpSp>
        <p:nvGrpSpPr>
          <p:cNvPr id="95237" name="Group 156"/>
          <p:cNvGrpSpPr/>
          <p:nvPr/>
        </p:nvGrpSpPr>
        <p:grpSpPr>
          <a:xfrm>
            <a:off x="4740275" y="4013200"/>
            <a:ext cx="3468688" cy="2511425"/>
            <a:chOff x="2986" y="2446"/>
            <a:chExt cx="2185" cy="1582"/>
          </a:xfrm>
        </p:grpSpPr>
        <p:grpSp>
          <p:nvGrpSpPr>
            <p:cNvPr id="95239" name="Group 154"/>
            <p:cNvGrpSpPr/>
            <p:nvPr/>
          </p:nvGrpSpPr>
          <p:grpSpPr>
            <a:xfrm>
              <a:off x="2986" y="2446"/>
              <a:ext cx="1669" cy="1332"/>
              <a:chOff x="2986" y="2446"/>
              <a:chExt cx="1669" cy="1332"/>
            </a:xfrm>
          </p:grpSpPr>
          <p:sp>
            <p:nvSpPr>
              <p:cNvPr id="95241" name="Oval 120"/>
              <p:cNvSpPr/>
              <p:nvPr/>
            </p:nvSpPr>
            <p:spPr>
              <a:xfrm>
                <a:off x="3516" y="2650"/>
                <a:ext cx="233" cy="245"/>
              </a:xfrm>
              <a:prstGeom prst="ellipse">
                <a:avLst/>
              </a:prstGeom>
              <a:noFill/>
              <a:ln w="38100" cap="flat" cmpd="sng">
                <a:solidFill>
                  <a:schemeClr val="tx1"/>
                </a:solidFill>
                <a:prstDash val="solid"/>
                <a:headEnd type="none" w="med" len="med"/>
                <a:tailEnd type="none" w="med" len="med"/>
              </a:ln>
            </p:spPr>
            <p:txBody>
              <a:bodyPr lIns="90000" tIns="46800" rIns="90000" bIns="46800" anchor="ctr" anchorCtr="0">
                <a:spAutoFit/>
              </a:bodyPr>
              <a:p>
                <a:pPr algn="ctr" eaLnBrk="1" hangingPunct="1"/>
                <a:r>
                  <a:rPr lang="en-US" altLang="zh-CN" sz="1200" dirty="0">
                    <a:latin typeface="Times New Roman" panose="02020603050405020304" pitchFamily="18" charset="0"/>
                  </a:rPr>
                  <a:t>A</a:t>
                </a:r>
                <a:endParaRPr lang="en-US" altLang="zh-CN" sz="1200" dirty="0">
                  <a:latin typeface="Times New Roman" panose="02020603050405020304" pitchFamily="18" charset="0"/>
                </a:endParaRPr>
              </a:p>
            </p:txBody>
          </p:sp>
          <p:sp>
            <p:nvSpPr>
              <p:cNvPr id="95242" name="Oval 121"/>
              <p:cNvSpPr/>
              <p:nvPr/>
            </p:nvSpPr>
            <p:spPr>
              <a:xfrm>
                <a:off x="3107" y="3285"/>
                <a:ext cx="233" cy="245"/>
              </a:xfrm>
              <a:prstGeom prst="ellipse">
                <a:avLst/>
              </a:prstGeom>
              <a:noFill/>
              <a:ln w="38100" cap="flat" cmpd="sng">
                <a:solidFill>
                  <a:schemeClr val="tx1"/>
                </a:solidFill>
                <a:prstDash val="solid"/>
                <a:headEnd type="none" w="med" len="med"/>
                <a:tailEnd type="none" w="med" len="med"/>
              </a:ln>
            </p:spPr>
            <p:txBody>
              <a:bodyPr lIns="90000" tIns="46800" rIns="90000" bIns="46800" anchor="ctr" anchorCtr="0">
                <a:spAutoFit/>
              </a:bodyPr>
              <a:p>
                <a:pPr algn="ctr" eaLnBrk="1" hangingPunct="1"/>
                <a:r>
                  <a:rPr lang="en-US" altLang="zh-CN" sz="1200" dirty="0">
                    <a:latin typeface="Times New Roman" panose="02020603050405020304" pitchFamily="18" charset="0"/>
                  </a:rPr>
                  <a:t>B</a:t>
                </a:r>
                <a:endParaRPr lang="en-US" altLang="zh-CN" sz="1200" dirty="0">
                  <a:latin typeface="Times New Roman" panose="02020603050405020304" pitchFamily="18" charset="0"/>
                </a:endParaRPr>
              </a:p>
            </p:txBody>
          </p:sp>
          <p:sp>
            <p:nvSpPr>
              <p:cNvPr id="95243" name="Oval 122"/>
              <p:cNvSpPr/>
              <p:nvPr/>
            </p:nvSpPr>
            <p:spPr>
              <a:xfrm>
                <a:off x="4422" y="3285"/>
                <a:ext cx="233" cy="245"/>
              </a:xfrm>
              <a:prstGeom prst="ellipse">
                <a:avLst/>
              </a:prstGeom>
              <a:noFill/>
              <a:ln w="38100" cap="flat" cmpd="sng">
                <a:solidFill>
                  <a:schemeClr val="tx1"/>
                </a:solidFill>
                <a:prstDash val="solid"/>
                <a:headEnd type="none" w="med" len="med"/>
                <a:tailEnd type="none" w="med" len="med"/>
              </a:ln>
            </p:spPr>
            <p:txBody>
              <a:bodyPr lIns="90000" tIns="46800" rIns="90000" bIns="46800" anchor="ctr" anchorCtr="0">
                <a:spAutoFit/>
              </a:bodyPr>
              <a:p>
                <a:pPr algn="ctr" eaLnBrk="1" hangingPunct="1"/>
                <a:r>
                  <a:rPr lang="en-US" altLang="zh-CN" sz="1200" dirty="0">
                    <a:latin typeface="Times New Roman" panose="02020603050405020304" pitchFamily="18" charset="0"/>
                  </a:rPr>
                  <a:t>E</a:t>
                </a:r>
                <a:endParaRPr lang="en-US" altLang="zh-CN" sz="1200" dirty="0">
                  <a:latin typeface="Times New Roman" panose="02020603050405020304" pitchFamily="18" charset="0"/>
                </a:endParaRPr>
              </a:p>
            </p:txBody>
          </p:sp>
          <p:sp>
            <p:nvSpPr>
              <p:cNvPr id="95244" name="Oval 123"/>
              <p:cNvSpPr/>
              <p:nvPr/>
            </p:nvSpPr>
            <p:spPr>
              <a:xfrm>
                <a:off x="3515" y="3285"/>
                <a:ext cx="233" cy="245"/>
              </a:xfrm>
              <a:prstGeom prst="ellipse">
                <a:avLst/>
              </a:prstGeom>
              <a:noFill/>
              <a:ln w="38100" cap="flat" cmpd="sng">
                <a:solidFill>
                  <a:schemeClr val="tx1"/>
                </a:solidFill>
                <a:prstDash val="solid"/>
                <a:headEnd type="none" w="med" len="med"/>
                <a:tailEnd type="none" w="med" len="med"/>
              </a:ln>
            </p:spPr>
            <p:txBody>
              <a:bodyPr lIns="90000" tIns="46800" rIns="90000" bIns="46800" anchor="ctr" anchorCtr="0">
                <a:spAutoFit/>
              </a:bodyPr>
              <a:p>
                <a:pPr algn="ctr" eaLnBrk="1" hangingPunct="1"/>
                <a:r>
                  <a:rPr lang="en-US" altLang="zh-CN" sz="1200" dirty="0">
                    <a:latin typeface="Times New Roman" panose="02020603050405020304" pitchFamily="18" charset="0"/>
                  </a:rPr>
                  <a:t>C</a:t>
                </a:r>
                <a:endParaRPr lang="en-US" altLang="zh-CN" sz="1200" dirty="0">
                  <a:latin typeface="Times New Roman" panose="02020603050405020304" pitchFamily="18" charset="0"/>
                </a:endParaRPr>
              </a:p>
            </p:txBody>
          </p:sp>
          <p:sp>
            <p:nvSpPr>
              <p:cNvPr id="95245" name="Oval 124"/>
              <p:cNvSpPr/>
              <p:nvPr/>
            </p:nvSpPr>
            <p:spPr>
              <a:xfrm>
                <a:off x="3923" y="3285"/>
                <a:ext cx="233" cy="245"/>
              </a:xfrm>
              <a:prstGeom prst="ellipse">
                <a:avLst/>
              </a:prstGeom>
              <a:noFill/>
              <a:ln w="38100" cap="flat" cmpd="sng">
                <a:solidFill>
                  <a:schemeClr val="tx1"/>
                </a:solidFill>
                <a:prstDash val="solid"/>
                <a:headEnd type="none" w="med" len="med"/>
                <a:tailEnd type="none" w="med" len="med"/>
              </a:ln>
            </p:spPr>
            <p:txBody>
              <a:bodyPr lIns="90000" tIns="46800" rIns="90000" bIns="46800" anchor="ctr" anchorCtr="0">
                <a:spAutoFit/>
              </a:bodyPr>
              <a:p>
                <a:pPr algn="ctr" eaLnBrk="1" hangingPunct="1"/>
                <a:r>
                  <a:rPr lang="en-US" altLang="zh-CN" sz="1200" dirty="0">
                    <a:latin typeface="Times New Roman" panose="02020603050405020304" pitchFamily="18" charset="0"/>
                  </a:rPr>
                  <a:t>D</a:t>
                </a:r>
                <a:endParaRPr lang="en-US" altLang="zh-CN" sz="1200" dirty="0">
                  <a:latin typeface="Times New Roman" panose="02020603050405020304" pitchFamily="18" charset="0"/>
                </a:endParaRPr>
              </a:p>
            </p:txBody>
          </p:sp>
          <p:sp>
            <p:nvSpPr>
              <p:cNvPr id="95246" name="Line 136"/>
              <p:cNvSpPr/>
              <p:nvPr/>
            </p:nvSpPr>
            <p:spPr>
              <a:xfrm flipH="1">
                <a:off x="3288" y="2886"/>
                <a:ext cx="318" cy="408"/>
              </a:xfrm>
              <a:prstGeom prst="line">
                <a:avLst/>
              </a:prstGeom>
              <a:ln w="38100" cap="flat" cmpd="sng">
                <a:solidFill>
                  <a:schemeClr val="tx1"/>
                </a:solidFill>
                <a:prstDash val="solid"/>
                <a:headEnd type="none" w="med" len="med"/>
                <a:tailEnd type="triangle" w="med" len="med"/>
              </a:ln>
            </p:spPr>
          </p:sp>
          <p:sp>
            <p:nvSpPr>
              <p:cNvPr id="95247" name="Line 137"/>
              <p:cNvSpPr/>
              <p:nvPr/>
            </p:nvSpPr>
            <p:spPr>
              <a:xfrm>
                <a:off x="3651" y="2886"/>
                <a:ext cx="363" cy="408"/>
              </a:xfrm>
              <a:prstGeom prst="line">
                <a:avLst/>
              </a:prstGeom>
              <a:ln w="38100" cap="flat" cmpd="sng">
                <a:solidFill>
                  <a:schemeClr val="tx1"/>
                </a:solidFill>
                <a:prstDash val="solid"/>
                <a:headEnd type="none" w="med" len="med"/>
                <a:tailEnd type="triangle" w="med" len="med"/>
              </a:ln>
            </p:spPr>
          </p:sp>
          <p:sp>
            <p:nvSpPr>
              <p:cNvPr id="95248" name="Line 138"/>
              <p:cNvSpPr/>
              <p:nvPr/>
            </p:nvSpPr>
            <p:spPr>
              <a:xfrm>
                <a:off x="3627" y="2886"/>
                <a:ext cx="0" cy="408"/>
              </a:xfrm>
              <a:prstGeom prst="line">
                <a:avLst/>
              </a:prstGeom>
              <a:ln w="38100" cap="flat" cmpd="sng">
                <a:solidFill>
                  <a:schemeClr val="tx1"/>
                </a:solidFill>
                <a:prstDash val="solid"/>
                <a:headEnd type="none" w="med" len="med"/>
                <a:tailEnd type="triangle" w="med" len="med"/>
              </a:ln>
            </p:spPr>
          </p:sp>
          <p:sp>
            <p:nvSpPr>
              <p:cNvPr id="95249" name="Line 139"/>
              <p:cNvSpPr/>
              <p:nvPr/>
            </p:nvSpPr>
            <p:spPr>
              <a:xfrm flipH="1">
                <a:off x="3334" y="3385"/>
                <a:ext cx="181" cy="0"/>
              </a:xfrm>
              <a:prstGeom prst="line">
                <a:avLst/>
              </a:prstGeom>
              <a:ln w="38100" cap="flat" cmpd="sng">
                <a:solidFill>
                  <a:schemeClr val="tx1"/>
                </a:solidFill>
                <a:prstDash val="dash"/>
                <a:headEnd type="none" w="med" len="med"/>
                <a:tailEnd type="triangle" w="med" len="med"/>
              </a:ln>
            </p:spPr>
          </p:sp>
          <p:sp>
            <p:nvSpPr>
              <p:cNvPr id="95250" name="Line 140"/>
              <p:cNvSpPr/>
              <p:nvPr/>
            </p:nvSpPr>
            <p:spPr>
              <a:xfrm flipH="1">
                <a:off x="3742" y="3385"/>
                <a:ext cx="181" cy="0"/>
              </a:xfrm>
              <a:prstGeom prst="line">
                <a:avLst/>
              </a:prstGeom>
              <a:ln w="38100" cap="flat" cmpd="sng">
                <a:solidFill>
                  <a:schemeClr val="tx1"/>
                </a:solidFill>
                <a:prstDash val="dash"/>
                <a:headEnd type="none" w="med" len="med"/>
                <a:tailEnd type="triangle" w="med" len="med"/>
              </a:ln>
            </p:spPr>
          </p:sp>
          <p:sp>
            <p:nvSpPr>
              <p:cNvPr id="95251" name="Freeform 141"/>
              <p:cNvSpPr/>
              <p:nvPr/>
            </p:nvSpPr>
            <p:spPr>
              <a:xfrm>
                <a:off x="3243" y="3521"/>
                <a:ext cx="363" cy="45"/>
              </a:xfrm>
              <a:custGeom>
                <a:avLst/>
                <a:gdLst/>
                <a:ahLst/>
                <a:cxnLst>
                  <a:cxn ang="0">
                    <a:pos x="0" y="0"/>
                  </a:cxn>
                  <a:cxn ang="0">
                    <a:pos x="181" y="45"/>
                  </a:cxn>
                  <a:cxn ang="0">
                    <a:pos x="363" y="0"/>
                  </a:cxn>
                </a:cxnLst>
                <a:pathLst>
                  <a:path w="363" h="45">
                    <a:moveTo>
                      <a:pt x="0" y="0"/>
                    </a:moveTo>
                    <a:cubicBezTo>
                      <a:pt x="60" y="22"/>
                      <a:pt x="121" y="45"/>
                      <a:pt x="181" y="45"/>
                    </a:cubicBezTo>
                    <a:cubicBezTo>
                      <a:pt x="241" y="45"/>
                      <a:pt x="302" y="22"/>
                      <a:pt x="363" y="0"/>
                    </a:cubicBezTo>
                  </a:path>
                </a:pathLst>
              </a:custGeom>
              <a:noFill/>
              <a:ln w="38100" cap="flat" cmpd="sng">
                <a:solidFill>
                  <a:schemeClr val="tx1">
                    <a:alpha val="100000"/>
                  </a:schemeClr>
                </a:solidFill>
                <a:prstDash val="dash"/>
                <a:round/>
                <a:headEnd type="none" w="med" len="med"/>
                <a:tailEnd type="triangle" w="med" len="med"/>
              </a:ln>
            </p:spPr>
            <p:txBody>
              <a:bodyPr/>
              <a:p>
                <a:endParaRPr lang="zh-CN" altLang="en-US"/>
              </a:p>
            </p:txBody>
          </p:sp>
          <p:sp>
            <p:nvSpPr>
              <p:cNvPr id="95252" name="Freeform 142"/>
              <p:cNvSpPr/>
              <p:nvPr/>
            </p:nvSpPr>
            <p:spPr>
              <a:xfrm>
                <a:off x="3651" y="3521"/>
                <a:ext cx="363" cy="45"/>
              </a:xfrm>
              <a:custGeom>
                <a:avLst/>
                <a:gdLst/>
                <a:ahLst/>
                <a:cxnLst>
                  <a:cxn ang="0">
                    <a:pos x="0" y="0"/>
                  </a:cxn>
                  <a:cxn ang="0">
                    <a:pos x="182" y="45"/>
                  </a:cxn>
                  <a:cxn ang="0">
                    <a:pos x="363" y="0"/>
                  </a:cxn>
                </a:cxnLst>
                <a:pathLst>
                  <a:path w="363" h="45">
                    <a:moveTo>
                      <a:pt x="0" y="0"/>
                    </a:moveTo>
                    <a:cubicBezTo>
                      <a:pt x="61" y="22"/>
                      <a:pt x="122" y="45"/>
                      <a:pt x="182" y="45"/>
                    </a:cubicBezTo>
                    <a:cubicBezTo>
                      <a:pt x="242" y="45"/>
                      <a:pt x="302" y="22"/>
                      <a:pt x="363" y="0"/>
                    </a:cubicBezTo>
                  </a:path>
                </a:pathLst>
              </a:custGeom>
              <a:noFill/>
              <a:ln w="38100" cap="flat" cmpd="sng">
                <a:solidFill>
                  <a:schemeClr val="tx1">
                    <a:alpha val="100000"/>
                  </a:schemeClr>
                </a:solidFill>
                <a:prstDash val="dash"/>
                <a:round/>
                <a:headEnd type="none" w="med" len="med"/>
                <a:tailEnd type="triangle" w="med" len="med"/>
              </a:ln>
            </p:spPr>
            <p:txBody>
              <a:bodyPr/>
              <a:p>
                <a:endParaRPr lang="zh-CN" altLang="en-US"/>
              </a:p>
            </p:txBody>
          </p:sp>
          <p:sp>
            <p:nvSpPr>
              <p:cNvPr id="95253" name="Freeform 143"/>
              <p:cNvSpPr/>
              <p:nvPr/>
            </p:nvSpPr>
            <p:spPr>
              <a:xfrm>
                <a:off x="2986" y="2750"/>
                <a:ext cx="529" cy="794"/>
              </a:xfrm>
              <a:custGeom>
                <a:avLst/>
                <a:gdLst/>
                <a:ahLst/>
                <a:cxnLst>
                  <a:cxn ang="0">
                    <a:pos x="166" y="771"/>
                  </a:cxn>
                  <a:cxn ang="0">
                    <a:pos x="75" y="771"/>
                  </a:cxn>
                  <a:cxn ang="0">
                    <a:pos x="30" y="635"/>
                  </a:cxn>
                  <a:cxn ang="0">
                    <a:pos x="257" y="181"/>
                  </a:cxn>
                  <a:cxn ang="0">
                    <a:pos x="529" y="0"/>
                  </a:cxn>
                </a:cxnLst>
                <a:pathLst>
                  <a:path w="529" h="794">
                    <a:moveTo>
                      <a:pt x="166" y="771"/>
                    </a:moveTo>
                    <a:cubicBezTo>
                      <a:pt x="132" y="782"/>
                      <a:pt x="98" y="794"/>
                      <a:pt x="75" y="771"/>
                    </a:cubicBezTo>
                    <a:cubicBezTo>
                      <a:pt x="52" y="748"/>
                      <a:pt x="0" y="733"/>
                      <a:pt x="30" y="635"/>
                    </a:cubicBezTo>
                    <a:cubicBezTo>
                      <a:pt x="60" y="537"/>
                      <a:pt x="174" y="287"/>
                      <a:pt x="257" y="181"/>
                    </a:cubicBezTo>
                    <a:cubicBezTo>
                      <a:pt x="340" y="75"/>
                      <a:pt x="434" y="37"/>
                      <a:pt x="529" y="0"/>
                    </a:cubicBezTo>
                  </a:path>
                </a:pathLst>
              </a:custGeom>
              <a:noFill/>
              <a:ln w="38100" cap="flat" cmpd="sng">
                <a:solidFill>
                  <a:schemeClr val="tx1">
                    <a:alpha val="100000"/>
                  </a:schemeClr>
                </a:solidFill>
                <a:prstDash val="dash"/>
                <a:round/>
                <a:headEnd type="none" w="med" len="med"/>
                <a:tailEnd type="triangle" w="med" len="med"/>
              </a:ln>
            </p:spPr>
            <p:txBody>
              <a:bodyPr/>
              <a:p>
                <a:endParaRPr lang="zh-CN" altLang="en-US"/>
              </a:p>
            </p:txBody>
          </p:sp>
          <p:sp>
            <p:nvSpPr>
              <p:cNvPr id="95254" name="Freeform 146"/>
              <p:cNvSpPr/>
              <p:nvPr/>
            </p:nvSpPr>
            <p:spPr>
              <a:xfrm>
                <a:off x="3742" y="2750"/>
                <a:ext cx="544" cy="846"/>
              </a:xfrm>
              <a:custGeom>
                <a:avLst/>
                <a:gdLst/>
                <a:ahLst/>
                <a:cxnLst>
                  <a:cxn ang="0">
                    <a:pos x="363" y="771"/>
                  </a:cxn>
                  <a:cxn ang="0">
                    <a:pos x="499" y="816"/>
                  </a:cxn>
                  <a:cxn ang="0">
                    <a:pos x="499" y="589"/>
                  </a:cxn>
                  <a:cxn ang="0">
                    <a:pos x="227" y="136"/>
                  </a:cxn>
                  <a:cxn ang="0">
                    <a:pos x="0" y="0"/>
                  </a:cxn>
                </a:cxnLst>
                <a:pathLst>
                  <a:path w="544" h="846">
                    <a:moveTo>
                      <a:pt x="363" y="771"/>
                    </a:moveTo>
                    <a:cubicBezTo>
                      <a:pt x="419" y="808"/>
                      <a:pt x="476" y="846"/>
                      <a:pt x="499" y="816"/>
                    </a:cubicBezTo>
                    <a:cubicBezTo>
                      <a:pt x="522" y="786"/>
                      <a:pt x="544" y="702"/>
                      <a:pt x="499" y="589"/>
                    </a:cubicBezTo>
                    <a:cubicBezTo>
                      <a:pt x="454" y="476"/>
                      <a:pt x="310" y="234"/>
                      <a:pt x="227" y="136"/>
                    </a:cubicBezTo>
                    <a:cubicBezTo>
                      <a:pt x="144" y="38"/>
                      <a:pt x="72" y="19"/>
                      <a:pt x="0" y="0"/>
                    </a:cubicBezTo>
                  </a:path>
                </a:pathLst>
              </a:custGeom>
              <a:noFill/>
              <a:ln w="38100" cap="flat" cmpd="sng">
                <a:solidFill>
                  <a:schemeClr val="tx1">
                    <a:alpha val="100000"/>
                  </a:schemeClr>
                </a:solidFill>
                <a:prstDash val="dash"/>
                <a:round/>
                <a:headEnd type="none" w="med" len="med"/>
                <a:tailEnd type="triangle" w="med" len="med"/>
              </a:ln>
            </p:spPr>
            <p:txBody>
              <a:bodyPr/>
              <a:p>
                <a:endParaRPr lang="zh-CN" altLang="en-US"/>
              </a:p>
            </p:txBody>
          </p:sp>
          <p:sp>
            <p:nvSpPr>
              <p:cNvPr id="95255" name="Freeform 148"/>
              <p:cNvSpPr/>
              <p:nvPr/>
            </p:nvSpPr>
            <p:spPr>
              <a:xfrm>
                <a:off x="3198" y="3521"/>
                <a:ext cx="1368" cy="257"/>
              </a:xfrm>
              <a:custGeom>
                <a:avLst/>
                <a:gdLst/>
                <a:ahLst/>
                <a:cxnLst>
                  <a:cxn ang="0">
                    <a:pos x="1360" y="0"/>
                  </a:cxn>
                  <a:cxn ang="0">
                    <a:pos x="1179" y="181"/>
                  </a:cxn>
                  <a:cxn ang="0">
                    <a:pos x="226" y="227"/>
                  </a:cxn>
                  <a:cxn ang="0">
                    <a:pos x="0" y="0"/>
                  </a:cxn>
                </a:cxnLst>
                <a:pathLst>
                  <a:path w="1368" h="257">
                    <a:moveTo>
                      <a:pt x="1360" y="0"/>
                    </a:moveTo>
                    <a:cubicBezTo>
                      <a:pt x="1364" y="71"/>
                      <a:pt x="1368" y="143"/>
                      <a:pt x="1179" y="181"/>
                    </a:cubicBezTo>
                    <a:cubicBezTo>
                      <a:pt x="990" y="219"/>
                      <a:pt x="422" y="257"/>
                      <a:pt x="226" y="227"/>
                    </a:cubicBezTo>
                    <a:cubicBezTo>
                      <a:pt x="30" y="197"/>
                      <a:pt x="15" y="98"/>
                      <a:pt x="0" y="0"/>
                    </a:cubicBezTo>
                  </a:path>
                </a:pathLst>
              </a:custGeom>
              <a:noFill/>
              <a:ln w="38100" cap="flat" cmpd="sng">
                <a:solidFill>
                  <a:schemeClr val="tx1">
                    <a:alpha val="100000"/>
                  </a:schemeClr>
                </a:solidFill>
                <a:prstDash val="dash"/>
                <a:round/>
                <a:headEnd type="none" w="med" len="med"/>
                <a:tailEnd type="triangle" w="med" len="med"/>
              </a:ln>
            </p:spPr>
            <p:txBody>
              <a:bodyPr/>
              <a:p>
                <a:endParaRPr lang="zh-CN" altLang="en-US"/>
              </a:p>
            </p:txBody>
          </p:sp>
          <p:sp>
            <p:nvSpPr>
              <p:cNvPr id="95256" name="Text Box 149"/>
              <p:cNvSpPr txBox="1"/>
              <p:nvPr/>
            </p:nvSpPr>
            <p:spPr>
              <a:xfrm>
                <a:off x="3503" y="2446"/>
                <a:ext cx="186" cy="231"/>
              </a:xfrm>
              <a:prstGeom prst="rect">
                <a:avLst/>
              </a:prstGeom>
              <a:noFill/>
              <a:ln w="38100">
                <a:noFill/>
              </a:ln>
            </p:spPr>
            <p:txBody>
              <a:bodyPr wrap="none" lIns="90000" tIns="46800" rIns="90000" bIns="46800">
                <a:spAutoFit/>
              </a:bodyPr>
              <a:p>
                <a:pPr eaLnBrk="1" hangingPunct="1"/>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95257" name="Text Box 150"/>
              <p:cNvSpPr txBox="1"/>
              <p:nvPr/>
            </p:nvSpPr>
            <p:spPr>
              <a:xfrm>
                <a:off x="3107" y="3113"/>
                <a:ext cx="186" cy="231"/>
              </a:xfrm>
              <a:prstGeom prst="rect">
                <a:avLst/>
              </a:prstGeom>
              <a:noFill/>
              <a:ln w="38100">
                <a:noFill/>
              </a:ln>
            </p:spPr>
            <p:txBody>
              <a:bodyPr wrap="none" lIns="90000" tIns="46800" rIns="90000" bIns="46800">
                <a:spAutoFit/>
              </a:bodyPr>
              <a:p>
                <a:pPr eaLnBrk="1" hangingPunct="1"/>
                <a:r>
                  <a:rPr lang="en-US" altLang="zh-CN" dirty="0">
                    <a:latin typeface="Times New Roman" panose="02020603050405020304" pitchFamily="18" charset="0"/>
                  </a:rPr>
                  <a:t>2</a:t>
                </a:r>
                <a:endParaRPr lang="en-US" altLang="zh-CN" dirty="0">
                  <a:latin typeface="Times New Roman" panose="02020603050405020304" pitchFamily="18" charset="0"/>
                </a:endParaRPr>
              </a:p>
            </p:txBody>
          </p:sp>
          <p:sp>
            <p:nvSpPr>
              <p:cNvPr id="95258" name="Text Box 151"/>
              <p:cNvSpPr txBox="1"/>
              <p:nvPr/>
            </p:nvSpPr>
            <p:spPr>
              <a:xfrm>
                <a:off x="3440" y="3154"/>
                <a:ext cx="186" cy="231"/>
              </a:xfrm>
              <a:prstGeom prst="rect">
                <a:avLst/>
              </a:prstGeom>
              <a:noFill/>
              <a:ln w="38100">
                <a:noFill/>
              </a:ln>
            </p:spPr>
            <p:txBody>
              <a:bodyPr wrap="none" lIns="90000" tIns="46800" rIns="90000" bIns="46800">
                <a:spAutoFit/>
              </a:bodyPr>
              <a:p>
                <a:pPr eaLnBrk="1" hangingPunct="1"/>
                <a:r>
                  <a:rPr lang="en-US" altLang="zh-CN" dirty="0">
                    <a:latin typeface="Times New Roman" panose="02020603050405020304" pitchFamily="18" charset="0"/>
                  </a:rPr>
                  <a:t>3</a:t>
                </a:r>
                <a:endParaRPr lang="en-US" altLang="zh-CN" dirty="0">
                  <a:latin typeface="Times New Roman" panose="02020603050405020304" pitchFamily="18" charset="0"/>
                </a:endParaRPr>
              </a:p>
            </p:txBody>
          </p:sp>
          <p:sp>
            <p:nvSpPr>
              <p:cNvPr id="95259" name="Text Box 152"/>
              <p:cNvSpPr txBox="1"/>
              <p:nvPr/>
            </p:nvSpPr>
            <p:spPr>
              <a:xfrm>
                <a:off x="4014" y="3113"/>
                <a:ext cx="186" cy="231"/>
              </a:xfrm>
              <a:prstGeom prst="rect">
                <a:avLst/>
              </a:prstGeom>
              <a:noFill/>
              <a:ln w="38100">
                <a:noFill/>
              </a:ln>
            </p:spPr>
            <p:txBody>
              <a:bodyPr wrap="none" lIns="90000" tIns="46800" rIns="90000" bIns="46800">
                <a:spAutoFit/>
              </a:bodyPr>
              <a:p>
                <a:pPr eaLnBrk="1" hangingPunct="1"/>
                <a:r>
                  <a:rPr lang="en-US" altLang="zh-CN" dirty="0">
                    <a:latin typeface="Times New Roman" panose="02020603050405020304" pitchFamily="18" charset="0"/>
                  </a:rPr>
                  <a:t>4</a:t>
                </a:r>
                <a:endParaRPr lang="en-US" altLang="zh-CN" dirty="0">
                  <a:latin typeface="Times New Roman" panose="02020603050405020304" pitchFamily="18" charset="0"/>
                </a:endParaRPr>
              </a:p>
            </p:txBody>
          </p:sp>
          <p:sp>
            <p:nvSpPr>
              <p:cNvPr id="95260" name="Text Box 153"/>
              <p:cNvSpPr txBox="1"/>
              <p:nvPr/>
            </p:nvSpPr>
            <p:spPr>
              <a:xfrm>
                <a:off x="4468" y="3067"/>
                <a:ext cx="186" cy="231"/>
              </a:xfrm>
              <a:prstGeom prst="rect">
                <a:avLst/>
              </a:prstGeom>
              <a:noFill/>
              <a:ln w="38100">
                <a:noFill/>
              </a:ln>
            </p:spPr>
            <p:txBody>
              <a:bodyPr wrap="none" lIns="90000" tIns="46800" rIns="90000" bIns="46800">
                <a:spAutoFit/>
              </a:bodyPr>
              <a:p>
                <a:pPr eaLnBrk="1" hangingPunct="1"/>
                <a:r>
                  <a:rPr lang="en-US" altLang="zh-CN" dirty="0">
                    <a:latin typeface="Times New Roman" panose="02020603050405020304" pitchFamily="18" charset="0"/>
                  </a:rPr>
                  <a:t>5</a:t>
                </a:r>
                <a:endParaRPr lang="en-US" altLang="zh-CN" dirty="0">
                  <a:latin typeface="Times New Roman" panose="02020603050405020304" pitchFamily="18" charset="0"/>
                </a:endParaRPr>
              </a:p>
            </p:txBody>
          </p:sp>
        </p:grpSp>
        <p:sp>
          <p:nvSpPr>
            <p:cNvPr id="95240" name="Text Box 155"/>
            <p:cNvSpPr txBox="1"/>
            <p:nvPr/>
          </p:nvSpPr>
          <p:spPr>
            <a:xfrm>
              <a:off x="3742" y="3778"/>
              <a:ext cx="1429" cy="250"/>
            </a:xfrm>
            <a:prstGeom prst="rect">
              <a:avLst/>
            </a:prstGeom>
            <a:noFill/>
            <a:ln w="38100">
              <a:noFill/>
            </a:ln>
          </p:spPr>
          <p:txBody>
            <a:bodyPr wrap="none" lIns="90000" tIns="46800" rIns="90000" bIns="46800">
              <a:spAutoFit/>
            </a:bodyPr>
            <a:p>
              <a:pPr eaLnBrk="1" hangingPunct="1"/>
              <a:r>
                <a:rPr lang="zh-CN" altLang="en-US" sz="2000" dirty="0">
                  <a:latin typeface="Times New Roman" panose="02020603050405020304" pitchFamily="18" charset="0"/>
                </a:rPr>
                <a:t>图</a:t>
              </a:r>
              <a:r>
                <a:rPr lang="en-US" altLang="zh-CN" sz="2000" dirty="0">
                  <a:latin typeface="Times New Roman" panose="02020603050405020304" pitchFamily="18" charset="0"/>
                </a:rPr>
                <a:t>(b)</a:t>
              </a:r>
              <a:r>
                <a:rPr lang="zh-CN" altLang="en-US" sz="2000" dirty="0">
                  <a:latin typeface="Times New Roman" panose="02020603050405020304" pitchFamily="18" charset="0"/>
                </a:rPr>
                <a:t>先广生成森林</a:t>
              </a:r>
              <a:endParaRPr lang="zh-CN" altLang="en-US" sz="2000" dirty="0">
                <a:latin typeface="Times New Roman" panose="02020603050405020304" pitchFamily="18" charset="0"/>
              </a:endParaRPr>
            </a:p>
          </p:txBody>
        </p:sp>
      </p:grpSp>
      <p:sp>
        <p:nvSpPr>
          <p:cNvPr id="95238" name="文本框 1"/>
          <p:cNvSpPr txBox="1"/>
          <p:nvPr/>
        </p:nvSpPr>
        <p:spPr>
          <a:xfrm>
            <a:off x="585788" y="641350"/>
            <a:ext cx="2762250" cy="460375"/>
          </a:xfrm>
          <a:prstGeom prst="rect">
            <a:avLst/>
          </a:prstGeom>
          <a:noFill/>
          <a:ln w="9525">
            <a:noFill/>
          </a:ln>
        </p:spPr>
        <p:txBody>
          <a:bodyPr wrap="none">
            <a:spAutoFit/>
          </a:bodyPr>
          <a:p>
            <a:r>
              <a:rPr lang="en-US" altLang="zh-CN" sz="2400" dirty="0">
                <a:solidFill>
                  <a:srgbClr val="0000FF"/>
                </a:solidFill>
                <a:latin typeface="Times New Roman" panose="02020603050405020304" pitchFamily="18" charset="0"/>
              </a:rPr>
              <a:t>【</a:t>
            </a:r>
            <a:r>
              <a:rPr lang="zh-CN" altLang="en-US" sz="2400" dirty="0">
                <a:solidFill>
                  <a:srgbClr val="0000FF"/>
                </a:solidFill>
                <a:latin typeface="Times New Roman" panose="02020603050405020304" pitchFamily="18" charset="0"/>
              </a:rPr>
              <a:t>例</a:t>
            </a:r>
            <a:r>
              <a:rPr lang="en-US" altLang="zh-CN" sz="2400" dirty="0">
                <a:solidFill>
                  <a:srgbClr val="0000FF"/>
                </a:solidFill>
                <a:latin typeface="Times New Roman" panose="02020603050405020304" pitchFamily="18" charset="0"/>
              </a:rPr>
              <a:t>4-7】</a:t>
            </a:r>
            <a:r>
              <a:rPr lang="zh-CN" altLang="en-US" sz="2400" dirty="0">
                <a:solidFill>
                  <a:srgbClr val="0000FF"/>
                </a:solidFill>
                <a:latin typeface="Times New Roman" panose="02020603050405020304" pitchFamily="18" charset="0"/>
              </a:rPr>
              <a:t>生成森林</a:t>
            </a:r>
            <a:endParaRPr lang="zh-CN" altLang="en-US" sz="2400" dirty="0">
              <a:solidFill>
                <a:srgbClr val="0000FF"/>
              </a:solidFill>
              <a:latin typeface="Times New Roman" panose="02020603050405020304" pitchFamily="18"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Text Box 2"/>
          <p:cNvSpPr txBox="1"/>
          <p:nvPr/>
        </p:nvSpPr>
        <p:spPr>
          <a:xfrm>
            <a:off x="395288" y="585788"/>
            <a:ext cx="6934200" cy="527050"/>
          </a:xfrm>
          <a:prstGeom prst="rect">
            <a:avLst/>
          </a:prstGeom>
          <a:noFill/>
          <a:ln w="9525">
            <a:noFill/>
          </a:ln>
        </p:spPr>
        <p:txBody>
          <a:bodyPr>
            <a:spAutoFit/>
          </a:bodyPr>
          <a:p>
            <a:pPr marL="457200" indent="-457200" eaLnBrk="1" hangingPunct="1">
              <a:lnSpc>
                <a:spcPct val="110000"/>
              </a:lnSpc>
            </a:pPr>
            <a:r>
              <a:rPr lang="en-US" altLang="zh-CN" sz="2800" dirty="0">
                <a:solidFill>
                  <a:srgbClr val="C00000"/>
                </a:solidFill>
                <a:latin typeface="Times New Roman" panose="02020603050405020304" pitchFamily="18" charset="0"/>
              </a:rPr>
              <a:t>*4.7   </a:t>
            </a:r>
            <a:r>
              <a:rPr lang="zh-CN" altLang="en-US" sz="2800" dirty="0">
                <a:solidFill>
                  <a:srgbClr val="C00000"/>
                </a:solidFill>
                <a:latin typeface="Times New Roman" panose="02020603050405020304" pitchFamily="18" charset="0"/>
              </a:rPr>
              <a:t>强连通性</a:t>
            </a:r>
            <a:endParaRPr lang="zh-CN" altLang="en-US" sz="2800" dirty="0">
              <a:solidFill>
                <a:srgbClr val="C00000"/>
              </a:solidFill>
              <a:latin typeface="Times New Roman" panose="02020603050405020304" pitchFamily="18" charset="0"/>
            </a:endParaRPr>
          </a:p>
        </p:txBody>
      </p:sp>
      <p:sp>
        <p:nvSpPr>
          <p:cNvPr id="97283" name="Text Box 3"/>
          <p:cNvSpPr txBox="1"/>
          <p:nvPr/>
        </p:nvSpPr>
        <p:spPr>
          <a:xfrm>
            <a:off x="304800" y="5081588"/>
            <a:ext cx="8451850" cy="1516062"/>
          </a:xfrm>
          <a:prstGeom prst="rect">
            <a:avLst/>
          </a:prstGeom>
          <a:noFill/>
          <a:ln w="9525">
            <a:noFill/>
          </a:ln>
        </p:spPr>
        <p:txBody>
          <a:bodyPr wrap="none" lIns="90000" tIns="46800" rIns="90000" bIns="46800">
            <a:spAutoFit/>
          </a:bodyPr>
          <a:p>
            <a:pPr eaLnBrk="1" hangingPunct="1">
              <a:lnSpc>
                <a:spcPct val="130000"/>
              </a:lnSpc>
              <a:buFont typeface="Wingdings" panose="05000000000000000000" pitchFamily="2" charset="2"/>
              <a:buChar char="n"/>
            </a:pPr>
            <a:r>
              <a:rPr lang="zh-CN" altLang="en-US" sz="2400" dirty="0">
                <a:solidFill>
                  <a:srgbClr val="0000FF"/>
                </a:solidFill>
                <a:latin typeface="Times New Roman" panose="02020603050405020304" pitchFamily="18" charset="0"/>
              </a:rPr>
              <a:t>有向图的强连通分量是满足下列要求的最大子集：</a:t>
            </a:r>
            <a:endParaRPr lang="zh-CN" altLang="en-US" sz="2400" dirty="0">
              <a:solidFill>
                <a:srgbClr val="0000FF"/>
              </a:solidFill>
              <a:latin typeface="Times New Roman" panose="02020603050405020304" pitchFamily="18" charset="0"/>
            </a:endParaRPr>
          </a:p>
          <a:p>
            <a:pPr eaLnBrk="1" hangingPunct="1">
              <a:lnSpc>
                <a:spcPct val="130000"/>
              </a:lnSpc>
            </a:pPr>
            <a:r>
              <a:rPr lang="zh-CN" altLang="en-US" sz="2400" dirty="0">
                <a:latin typeface="Times New Roman" panose="02020603050405020304" pitchFamily="18" charset="0"/>
              </a:rPr>
              <a:t>        对任意两个顶点 </a:t>
            </a:r>
            <a:r>
              <a:rPr lang="en-US" altLang="zh-CN" sz="2400" i="1" dirty="0">
                <a:latin typeface="Times New Roman" panose="02020603050405020304" pitchFamily="18" charset="0"/>
              </a:rPr>
              <a:t>x</a:t>
            </a:r>
            <a:r>
              <a:rPr lang="en-US" altLang="zh-CN" sz="2400" dirty="0">
                <a:latin typeface="Times New Roman" panose="02020603050405020304" pitchFamily="18" charset="0"/>
              </a:rPr>
              <a:t> </a:t>
            </a:r>
            <a:r>
              <a:rPr lang="zh-CN" altLang="en-US" sz="2400" dirty="0">
                <a:latin typeface="Times New Roman" panose="02020603050405020304" pitchFamily="18" charset="0"/>
              </a:rPr>
              <a:t>和 </a:t>
            </a:r>
            <a:r>
              <a:rPr lang="en-US" altLang="zh-CN" sz="2400" i="1" dirty="0">
                <a:latin typeface="Times New Roman" panose="02020603050405020304" pitchFamily="18" charset="0"/>
              </a:rPr>
              <a:t>y</a:t>
            </a:r>
            <a:r>
              <a:rPr lang="en-US" altLang="zh-CN" sz="2400" dirty="0">
                <a:latin typeface="Times New Roman" panose="02020603050405020304" pitchFamily="18" charset="0"/>
              </a:rPr>
              <a:t>  </a:t>
            </a:r>
            <a:r>
              <a:rPr lang="zh-CN" altLang="en-US" sz="2400" dirty="0">
                <a:latin typeface="Times New Roman" panose="02020603050405020304" pitchFamily="18" charset="0"/>
              </a:rPr>
              <a:t>，都存在一条有向路从 </a:t>
            </a:r>
            <a:r>
              <a:rPr lang="en-US" altLang="zh-CN" sz="2400" i="1" dirty="0">
                <a:latin typeface="Times New Roman" panose="02020603050405020304" pitchFamily="18" charset="0"/>
              </a:rPr>
              <a:t>x</a:t>
            </a:r>
            <a:r>
              <a:rPr lang="en-US" altLang="zh-CN" sz="2400" dirty="0">
                <a:latin typeface="Times New Roman" panose="02020603050405020304" pitchFamily="18" charset="0"/>
              </a:rPr>
              <a:t> </a:t>
            </a:r>
            <a:r>
              <a:rPr lang="zh-CN" altLang="en-US" sz="2400" dirty="0">
                <a:latin typeface="Times New Roman" panose="02020603050405020304" pitchFamily="18" charset="0"/>
              </a:rPr>
              <a:t>到 </a:t>
            </a:r>
            <a:r>
              <a:rPr lang="en-US" altLang="zh-CN" sz="2400" i="1" dirty="0">
                <a:latin typeface="Times New Roman" panose="02020603050405020304" pitchFamily="18" charset="0"/>
              </a:rPr>
              <a:t>y</a:t>
            </a:r>
            <a:r>
              <a:rPr lang="en-US" altLang="zh-CN" sz="2400" dirty="0">
                <a:latin typeface="Times New Roman" panose="02020603050405020304" pitchFamily="18" charset="0"/>
              </a:rPr>
              <a:t> </a:t>
            </a:r>
            <a:r>
              <a:rPr lang="zh-CN" altLang="en-US" sz="2400" dirty="0">
                <a:latin typeface="Times New Roman" panose="02020603050405020304" pitchFamily="18" charset="0"/>
              </a:rPr>
              <a:t>，也</a:t>
            </a:r>
            <a:endParaRPr lang="zh-CN" altLang="en-US" sz="2400" dirty="0">
              <a:latin typeface="Times New Roman" panose="02020603050405020304" pitchFamily="18" charset="0"/>
            </a:endParaRPr>
          </a:p>
          <a:p>
            <a:pPr eaLnBrk="1" hangingPunct="1">
              <a:lnSpc>
                <a:spcPct val="130000"/>
              </a:lnSpc>
            </a:pPr>
            <a:r>
              <a:rPr lang="zh-CN" altLang="en-US" sz="2400" dirty="0">
                <a:latin typeface="Times New Roman" panose="02020603050405020304" pitchFamily="18" charset="0"/>
              </a:rPr>
              <a:t>        存在一条有向路从 </a:t>
            </a:r>
            <a:r>
              <a:rPr lang="en-US" altLang="zh-CN" sz="2400" i="1" dirty="0">
                <a:latin typeface="Times New Roman" panose="02020603050405020304" pitchFamily="18" charset="0"/>
              </a:rPr>
              <a:t>y</a:t>
            </a:r>
            <a:r>
              <a:rPr lang="en-US" altLang="zh-CN" sz="2400" dirty="0">
                <a:latin typeface="Times New Roman" panose="02020603050405020304" pitchFamily="18" charset="0"/>
              </a:rPr>
              <a:t> </a:t>
            </a:r>
            <a:r>
              <a:rPr lang="zh-CN" altLang="en-US" sz="2400" dirty="0">
                <a:latin typeface="Times New Roman" panose="02020603050405020304" pitchFamily="18" charset="0"/>
              </a:rPr>
              <a:t>到 </a:t>
            </a:r>
            <a:r>
              <a:rPr lang="en-US" altLang="zh-CN" sz="2400" i="1" dirty="0">
                <a:latin typeface="Times New Roman" panose="02020603050405020304" pitchFamily="18" charset="0"/>
              </a:rPr>
              <a:t>x</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p:txBody>
      </p:sp>
      <p:sp>
        <p:nvSpPr>
          <p:cNvPr id="97284" name="Text Box 4"/>
          <p:cNvSpPr txBox="1"/>
          <p:nvPr/>
        </p:nvSpPr>
        <p:spPr>
          <a:xfrm>
            <a:off x="395288" y="1144588"/>
            <a:ext cx="8361362" cy="1425575"/>
          </a:xfrm>
          <a:prstGeom prst="rect">
            <a:avLst/>
          </a:prstGeom>
          <a:noFill/>
          <a:ln w="9525">
            <a:noFill/>
          </a:ln>
        </p:spPr>
        <p:txBody>
          <a:bodyPr lIns="90000" tIns="46800" rIns="90000" bIns="46800">
            <a:spAutoFit/>
          </a:bodyPr>
          <a:p>
            <a:pPr eaLnBrk="1" hangingPunct="1">
              <a:lnSpc>
                <a:spcPct val="120000"/>
              </a:lnSpc>
            </a:pPr>
            <a:r>
              <a:rPr lang="en-US" altLang="zh-CN" sz="2400" dirty="0">
                <a:solidFill>
                  <a:srgbClr val="0000FF"/>
                </a:solidFill>
                <a:latin typeface="Times New Roman" panose="02020603050405020304" pitchFamily="18" charset="0"/>
              </a:rPr>
              <a:t>【</a:t>
            </a:r>
            <a:r>
              <a:rPr lang="zh-CN" altLang="en-US" sz="2400" dirty="0">
                <a:solidFill>
                  <a:srgbClr val="0000FF"/>
                </a:solidFill>
                <a:latin typeface="Times New Roman" panose="02020603050405020304" pitchFamily="18" charset="0"/>
              </a:rPr>
              <a:t>定义</a:t>
            </a:r>
            <a:r>
              <a:rPr lang="en-US" altLang="zh-CN" sz="2400" dirty="0">
                <a:solidFill>
                  <a:srgbClr val="0000FF"/>
                </a:solidFill>
                <a:latin typeface="Times New Roman" panose="02020603050405020304" pitchFamily="18" charset="0"/>
              </a:rPr>
              <a:t>】</a:t>
            </a:r>
            <a:r>
              <a:rPr lang="zh-CN" altLang="en-US" sz="2400" dirty="0">
                <a:latin typeface="Times New Roman" panose="02020603050405020304" pitchFamily="18" charset="0"/>
              </a:rPr>
              <a:t>设</a:t>
            </a:r>
            <a:r>
              <a:rPr lang="en-US" altLang="zh-CN" sz="2400" dirty="0">
                <a:latin typeface="Times New Roman" panose="02020603050405020304" pitchFamily="18" charset="0"/>
              </a:rPr>
              <a:t>G =</a:t>
            </a:r>
            <a:r>
              <a:rPr lang="zh-CN" altLang="en-US" sz="2400" dirty="0">
                <a:latin typeface="Times New Roman" panose="02020603050405020304" pitchFamily="18" charset="0"/>
              </a:rPr>
              <a:t>（</a:t>
            </a:r>
            <a:r>
              <a:rPr lang="en-US" altLang="zh-CN" sz="2400" dirty="0">
                <a:latin typeface="Times New Roman" panose="02020603050405020304" pitchFamily="18" charset="0"/>
              </a:rPr>
              <a:t>V, E</a:t>
            </a:r>
            <a:r>
              <a:rPr lang="zh-CN" altLang="en-US" sz="2400" dirty="0">
                <a:latin typeface="Times New Roman" panose="02020603050405020304" pitchFamily="18" charset="0"/>
              </a:rPr>
              <a:t>）是一个有向图，称顶点</a:t>
            </a:r>
            <a:r>
              <a:rPr lang="en-US" altLang="zh-CN" sz="2400" i="1" dirty="0">
                <a:latin typeface="Times New Roman" panose="02020603050405020304" pitchFamily="18" charset="0"/>
              </a:rPr>
              <a:t>v ,w</a:t>
            </a:r>
            <a:r>
              <a:rPr lang="en-US" altLang="zh-CN" sz="2400" dirty="0">
                <a:latin typeface="Times New Roman" panose="02020603050405020304" pitchFamily="18" charset="0"/>
              </a:rPr>
              <a:t>∈V</a:t>
            </a:r>
            <a:r>
              <a:rPr lang="zh-CN" altLang="en-US" sz="2400" dirty="0">
                <a:latin typeface="Times New Roman" panose="02020603050405020304" pitchFamily="18" charset="0"/>
              </a:rPr>
              <a:t>是等价的，要么</a:t>
            </a:r>
            <a:r>
              <a:rPr lang="en-US" altLang="zh-CN" sz="2400" i="1" dirty="0">
                <a:latin typeface="Times New Roman" panose="02020603050405020304" pitchFamily="18" charset="0"/>
              </a:rPr>
              <a:t>v = w</a:t>
            </a:r>
            <a:r>
              <a:rPr lang="zh-CN" altLang="en-US" sz="2400" dirty="0">
                <a:latin typeface="Times New Roman" panose="02020603050405020304" pitchFamily="18" charset="0"/>
              </a:rPr>
              <a:t>；要么从顶点 </a:t>
            </a:r>
            <a:r>
              <a:rPr lang="en-US" altLang="zh-CN" sz="2400" i="1" dirty="0">
                <a:latin typeface="Times New Roman" panose="02020603050405020304" pitchFamily="18" charset="0"/>
              </a:rPr>
              <a:t>v</a:t>
            </a:r>
            <a:r>
              <a:rPr lang="en-US" altLang="zh-CN" sz="2400" dirty="0">
                <a:latin typeface="Times New Roman" panose="02020603050405020304" pitchFamily="18" charset="0"/>
              </a:rPr>
              <a:t> </a:t>
            </a:r>
            <a:r>
              <a:rPr lang="zh-CN" altLang="en-US" sz="2400" dirty="0">
                <a:latin typeface="Times New Roman" panose="02020603050405020304" pitchFamily="18" charset="0"/>
              </a:rPr>
              <a:t>到 </a:t>
            </a:r>
            <a:r>
              <a:rPr lang="en-US" altLang="zh-CN" sz="2400" i="1" dirty="0">
                <a:latin typeface="Times New Roman" panose="02020603050405020304" pitchFamily="18" charset="0"/>
              </a:rPr>
              <a:t>w</a:t>
            </a:r>
            <a:r>
              <a:rPr lang="en-US" altLang="zh-CN" sz="2400" dirty="0">
                <a:latin typeface="Times New Roman" panose="02020603050405020304" pitchFamily="18" charset="0"/>
              </a:rPr>
              <a:t> </a:t>
            </a:r>
            <a:r>
              <a:rPr lang="zh-CN" altLang="en-US" sz="2400" dirty="0">
                <a:latin typeface="Times New Roman" panose="02020603050405020304" pitchFamily="18" charset="0"/>
              </a:rPr>
              <a:t>有一条有向路 ，并且从顶点 </a:t>
            </a:r>
            <a:r>
              <a:rPr lang="en-US" altLang="zh-CN" sz="2400" i="1" dirty="0">
                <a:latin typeface="Times New Roman" panose="02020603050405020304" pitchFamily="18" charset="0"/>
              </a:rPr>
              <a:t>w</a:t>
            </a:r>
            <a:r>
              <a:rPr lang="en-US" altLang="zh-CN" sz="2400" dirty="0">
                <a:latin typeface="Times New Roman" panose="02020603050405020304" pitchFamily="18" charset="0"/>
              </a:rPr>
              <a:t> </a:t>
            </a:r>
            <a:r>
              <a:rPr lang="zh-CN" altLang="en-US" sz="2400" dirty="0">
                <a:latin typeface="Times New Roman" panose="02020603050405020304" pitchFamily="18" charset="0"/>
              </a:rPr>
              <a:t>到 </a:t>
            </a:r>
            <a:r>
              <a:rPr lang="en-US" altLang="zh-CN" sz="2400" i="1" dirty="0">
                <a:latin typeface="Times New Roman" panose="02020603050405020304" pitchFamily="18" charset="0"/>
              </a:rPr>
              <a:t>v</a:t>
            </a:r>
            <a:r>
              <a:rPr lang="en-US" altLang="zh-CN" sz="2400" dirty="0">
                <a:latin typeface="Times New Roman" panose="02020603050405020304" pitchFamily="18" charset="0"/>
              </a:rPr>
              <a:t> </a:t>
            </a:r>
            <a:r>
              <a:rPr lang="zh-CN" altLang="en-US" sz="2400" dirty="0">
                <a:latin typeface="Times New Roman" panose="02020603050405020304" pitchFamily="18" charset="0"/>
              </a:rPr>
              <a:t>也有一条有向路。</a:t>
            </a:r>
            <a:endParaRPr lang="zh-CN" altLang="en-US" sz="2400" dirty="0">
              <a:latin typeface="Times New Roman" panose="02020603050405020304" pitchFamily="18" charset="0"/>
              <a:ea typeface="Times New Roman" panose="02020603050405020304" pitchFamily="18" charset="0"/>
            </a:endParaRPr>
          </a:p>
        </p:txBody>
      </p:sp>
      <p:sp>
        <p:nvSpPr>
          <p:cNvPr id="97285" name="Text Box 6"/>
          <p:cNvSpPr txBox="1"/>
          <p:nvPr/>
        </p:nvSpPr>
        <p:spPr>
          <a:xfrm>
            <a:off x="384175" y="3181350"/>
            <a:ext cx="8651875" cy="981075"/>
          </a:xfrm>
          <a:prstGeom prst="rect">
            <a:avLst/>
          </a:prstGeom>
          <a:noFill/>
          <a:ln w="9525">
            <a:noFill/>
          </a:ln>
        </p:spPr>
        <p:txBody>
          <a:bodyPr lIns="90000" tIns="46800" rIns="90000" bIns="46800">
            <a:spAutoFit/>
          </a:bodyPr>
          <a:p>
            <a:pPr eaLnBrk="1" hangingPunct="1">
              <a:lnSpc>
                <a:spcPct val="120000"/>
              </a:lnSpc>
            </a:pPr>
            <a:r>
              <a:rPr lang="en-US" altLang="zh-CN" sz="2400" dirty="0">
                <a:solidFill>
                  <a:srgbClr val="0000FF"/>
                </a:solidFill>
                <a:latin typeface="Times New Roman" panose="02020603050405020304" pitchFamily="18" charset="0"/>
              </a:rPr>
              <a:t>【</a:t>
            </a:r>
            <a:r>
              <a:rPr lang="zh-CN" altLang="en-US" sz="2400" dirty="0">
                <a:solidFill>
                  <a:srgbClr val="0000FF"/>
                </a:solidFill>
                <a:latin typeface="Times New Roman" panose="02020603050405020304" pitchFamily="18" charset="0"/>
              </a:rPr>
              <a:t>定义</a:t>
            </a:r>
            <a:r>
              <a:rPr lang="en-US" altLang="zh-CN" sz="2400" dirty="0">
                <a:solidFill>
                  <a:srgbClr val="0000FF"/>
                </a:solidFill>
                <a:latin typeface="Times New Roman" panose="02020603050405020304" pitchFamily="18" charset="0"/>
              </a:rPr>
              <a:t>】</a:t>
            </a:r>
            <a:r>
              <a:rPr lang="zh-CN" altLang="en-US" sz="2400" dirty="0">
                <a:latin typeface="Times New Roman" panose="02020603050405020304" pitchFamily="18" charset="0"/>
              </a:rPr>
              <a:t>设 </a:t>
            </a:r>
            <a:r>
              <a:rPr lang="en-US" altLang="zh-CN" sz="2400" dirty="0">
                <a:latin typeface="Times New Roman" panose="02020603050405020304" pitchFamily="18" charset="0"/>
              </a:rPr>
              <a:t>E</a:t>
            </a:r>
            <a:r>
              <a:rPr lang="en-US" altLang="zh-CN" sz="2400" baseline="-25000" dirty="0">
                <a:latin typeface="Times New Roman" panose="02020603050405020304" pitchFamily="18" charset="0"/>
              </a:rPr>
              <a:t>i</a:t>
            </a:r>
            <a:r>
              <a:rPr lang="zh-CN" altLang="en-US" sz="2400" dirty="0">
                <a:latin typeface="Times New Roman" panose="02020603050405020304" pitchFamily="18" charset="0"/>
              </a:rPr>
              <a:t>（</a:t>
            </a:r>
            <a:r>
              <a:rPr lang="en-US" altLang="zh-CN" sz="2400" dirty="0">
                <a:latin typeface="Times New Roman" panose="02020603050405020304" pitchFamily="18" charset="0"/>
              </a:rPr>
              <a:t>1≤</a:t>
            </a:r>
            <a:r>
              <a:rPr lang="en-US" altLang="zh-CN" sz="2400" i="1" dirty="0">
                <a:latin typeface="Times New Roman" panose="02020603050405020304" pitchFamily="18" charset="0"/>
              </a:rPr>
              <a:t>i</a:t>
            </a:r>
            <a:r>
              <a:rPr lang="en-US" altLang="zh-CN" sz="2400" dirty="0">
                <a:latin typeface="Times New Roman" panose="02020603050405020304" pitchFamily="18" charset="0"/>
              </a:rPr>
              <a:t>≤r</a:t>
            </a:r>
            <a:r>
              <a:rPr lang="zh-CN" altLang="en-US" sz="2400" dirty="0">
                <a:latin typeface="Times New Roman" panose="02020603050405020304" pitchFamily="18" charset="0"/>
              </a:rPr>
              <a:t>）是头、尾均在</a:t>
            </a:r>
            <a:r>
              <a:rPr lang="en-US" altLang="zh-CN" sz="2400" dirty="0">
                <a:latin typeface="Times New Roman" panose="02020603050405020304" pitchFamily="18" charset="0"/>
              </a:rPr>
              <a:t>V</a:t>
            </a:r>
            <a:r>
              <a:rPr lang="en-US" altLang="zh-CN" sz="2400" i="1" baseline="-25000" dirty="0">
                <a:latin typeface="Times New Roman" panose="02020603050405020304" pitchFamily="18" charset="0"/>
              </a:rPr>
              <a:t>i</a:t>
            </a:r>
            <a:r>
              <a:rPr lang="en-US" altLang="zh-CN" sz="2400" dirty="0">
                <a:latin typeface="Times New Roman" panose="02020603050405020304" pitchFamily="18" charset="0"/>
              </a:rPr>
              <a:t> </a:t>
            </a:r>
            <a:r>
              <a:rPr lang="zh-CN" altLang="en-US" sz="2400" dirty="0">
                <a:latin typeface="Times New Roman" panose="02020603050405020304" pitchFamily="18" charset="0"/>
              </a:rPr>
              <a:t>中的边集</a:t>
            </a:r>
            <a:r>
              <a:rPr lang="en-US" altLang="zh-CN" sz="2400" dirty="0">
                <a:latin typeface="Times New Roman" panose="02020603050405020304" pitchFamily="18" charset="0"/>
              </a:rPr>
              <a:t>,  </a:t>
            </a:r>
            <a:r>
              <a:rPr lang="zh-CN" altLang="en-US" sz="2400" dirty="0">
                <a:latin typeface="Times New Roman" panose="02020603050405020304" pitchFamily="18" charset="0"/>
              </a:rPr>
              <a:t>则</a:t>
            </a:r>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a:p>
            <a:pPr eaLnBrk="1" hangingPunct="1">
              <a:lnSpc>
                <a:spcPct val="120000"/>
              </a:lnSpc>
            </a:pPr>
            <a:r>
              <a:rPr lang="en-US" altLang="zh-CN" sz="2400" dirty="0">
                <a:latin typeface="Times New Roman" panose="02020603050405020304" pitchFamily="18" charset="0"/>
              </a:rPr>
              <a:t>                G</a:t>
            </a:r>
            <a:r>
              <a:rPr lang="en-US" altLang="zh-CN" sz="2400" i="1" baseline="-25000" dirty="0">
                <a:latin typeface="Times New Roman" panose="02020603050405020304" pitchFamily="18" charset="0"/>
              </a:rPr>
              <a:t>i</a:t>
            </a:r>
            <a:r>
              <a:rPr lang="en-US" altLang="zh-CN" sz="2400" baseline="-25000" dirty="0">
                <a:latin typeface="Times New Roman" panose="02020603050405020304" pitchFamily="18" charset="0"/>
              </a:rPr>
              <a:t> </a:t>
            </a:r>
            <a:r>
              <a:rPr lang="en-US" altLang="zh-CN" sz="2400" dirty="0">
                <a:latin typeface="Times New Roman" panose="02020603050405020304" pitchFamily="18" charset="0"/>
              </a:rPr>
              <a:t>= ( V</a:t>
            </a:r>
            <a:r>
              <a:rPr lang="en-US" altLang="zh-CN" sz="2400" i="1" baseline="-25000" dirty="0">
                <a:latin typeface="Times New Roman" panose="02020603050405020304" pitchFamily="18" charset="0"/>
              </a:rPr>
              <a:t>i</a:t>
            </a:r>
            <a:r>
              <a:rPr lang="en-US" altLang="zh-CN" sz="2400" dirty="0">
                <a:latin typeface="Times New Roman" panose="02020603050405020304" pitchFamily="18" charset="0"/>
              </a:rPr>
              <a:t>,  E </a:t>
            </a:r>
            <a:r>
              <a:rPr lang="en-US" altLang="zh-CN" sz="2400" i="1" baseline="-25000" dirty="0">
                <a:latin typeface="Times New Roman" panose="02020603050405020304" pitchFamily="18" charset="0"/>
              </a:rPr>
              <a:t>i </a:t>
            </a:r>
            <a:r>
              <a:rPr lang="en-US" altLang="zh-CN" sz="2400" dirty="0">
                <a:latin typeface="Times New Roman" panose="02020603050405020304" pitchFamily="18" charset="0"/>
              </a:rPr>
              <a:t>) </a:t>
            </a:r>
            <a:r>
              <a:rPr lang="zh-CN" altLang="en-US" sz="2400" dirty="0">
                <a:latin typeface="Times New Roman" panose="02020603050405020304" pitchFamily="18" charset="0"/>
              </a:rPr>
              <a:t>称为 </a:t>
            </a:r>
            <a:r>
              <a:rPr lang="en-US" altLang="zh-CN" sz="2400" dirty="0">
                <a:latin typeface="Times New Roman" panose="02020603050405020304" pitchFamily="18" charset="0"/>
              </a:rPr>
              <a:t>G </a:t>
            </a:r>
            <a:r>
              <a:rPr lang="zh-CN" altLang="en-US" sz="2400" dirty="0">
                <a:latin typeface="Times New Roman" panose="02020603050405020304" pitchFamily="18" charset="0"/>
              </a:rPr>
              <a:t>的一个强连通分量，简称强分量。</a:t>
            </a:r>
            <a:endParaRPr lang="zh-CN" altLang="en-US" sz="2400" dirty="0">
              <a:latin typeface="Times New Roman" panose="02020603050405020304" pitchFamily="18" charset="0"/>
            </a:endParaRPr>
          </a:p>
        </p:txBody>
      </p:sp>
      <p:sp>
        <p:nvSpPr>
          <p:cNvPr id="97286" name="Rectangle 8"/>
          <p:cNvSpPr/>
          <p:nvPr/>
        </p:nvSpPr>
        <p:spPr>
          <a:xfrm>
            <a:off x="952500" y="2533650"/>
            <a:ext cx="7272338" cy="566738"/>
          </a:xfrm>
          <a:prstGeom prst="rect">
            <a:avLst/>
          </a:prstGeom>
          <a:noFill/>
          <a:ln w="9525">
            <a:noFill/>
          </a:ln>
        </p:spPr>
        <p:txBody>
          <a:bodyPr>
            <a:spAutoFit/>
          </a:bodyPr>
          <a:p>
            <a:pPr eaLnBrk="1" hangingPunct="1">
              <a:lnSpc>
                <a:spcPct val="130000"/>
              </a:lnSpc>
            </a:pPr>
            <a:r>
              <a:rPr lang="zh-CN" altLang="en-US" sz="2400" dirty="0">
                <a:latin typeface="Times New Roman" panose="02020603050405020304" pitchFamily="18" charset="0"/>
              </a:rPr>
              <a:t>上述等价关系将</a:t>
            </a:r>
            <a:r>
              <a:rPr lang="en-US" altLang="zh-CN" sz="2400" dirty="0">
                <a:latin typeface="Times New Roman" panose="02020603050405020304" pitchFamily="18" charset="0"/>
              </a:rPr>
              <a:t>V</a:t>
            </a:r>
            <a:r>
              <a:rPr lang="zh-CN" altLang="en-US" sz="2400" dirty="0">
                <a:latin typeface="Times New Roman" panose="02020603050405020304" pitchFamily="18" charset="0"/>
              </a:rPr>
              <a:t>分成若干个等价类</a:t>
            </a:r>
            <a:r>
              <a:rPr lang="en-US" altLang="zh-CN" sz="2400" i="1" dirty="0">
                <a:latin typeface="Times New Roman" panose="02020603050405020304" pitchFamily="18" charset="0"/>
              </a:rPr>
              <a:t>V</a:t>
            </a:r>
            <a:r>
              <a:rPr lang="en-US" altLang="zh-CN" sz="2400" i="1" baseline="-25000" dirty="0">
                <a:latin typeface="Times New Roman" panose="02020603050405020304" pitchFamily="18" charset="0"/>
              </a:rPr>
              <a:t>1</a:t>
            </a:r>
            <a:r>
              <a:rPr lang="zh-CN" altLang="en-US" sz="2400" dirty="0">
                <a:latin typeface="Times New Roman" panose="02020603050405020304" pitchFamily="18" charset="0"/>
              </a:rPr>
              <a:t>，</a:t>
            </a:r>
            <a:r>
              <a:rPr lang="en-US" altLang="zh-CN" sz="2400" dirty="0">
                <a:latin typeface="Times New Roman" panose="02020603050405020304" pitchFamily="18" charset="0"/>
              </a:rPr>
              <a:t>V</a:t>
            </a:r>
            <a:r>
              <a:rPr lang="en-US" altLang="zh-CN" sz="2400" i="1" baseline="-25000" dirty="0">
                <a:latin typeface="Times New Roman" panose="02020603050405020304" pitchFamily="18" charset="0"/>
              </a:rPr>
              <a:t>2</a:t>
            </a:r>
            <a:r>
              <a:rPr lang="en-US" altLang="zh-CN" sz="2400" dirty="0">
                <a:latin typeface="Times New Roman" panose="02020603050405020304" pitchFamily="18" charset="0"/>
              </a:rPr>
              <a:t> , … , V</a:t>
            </a:r>
            <a:r>
              <a:rPr lang="en-US" altLang="zh-CN" sz="2400" i="1" baseline="-25000" dirty="0">
                <a:latin typeface="Times New Roman" panose="02020603050405020304" pitchFamily="18" charset="0"/>
              </a:rPr>
              <a:t>r</a:t>
            </a:r>
            <a:endParaRPr lang="en-US" altLang="zh-CN" sz="2400" i="1" baseline="-25000" dirty="0">
              <a:latin typeface="Times New Roman" panose="02020603050405020304" pitchFamily="18" charset="0"/>
            </a:endParaRPr>
          </a:p>
        </p:txBody>
      </p:sp>
      <p:sp>
        <p:nvSpPr>
          <p:cNvPr id="97287" name="Rectangle 9"/>
          <p:cNvSpPr/>
          <p:nvPr/>
        </p:nvSpPr>
        <p:spPr>
          <a:xfrm>
            <a:off x="952500" y="4318000"/>
            <a:ext cx="7519988" cy="520700"/>
          </a:xfrm>
          <a:prstGeom prst="rect">
            <a:avLst/>
          </a:prstGeom>
          <a:noFill/>
          <a:ln w="9525">
            <a:noFill/>
          </a:ln>
        </p:spPr>
        <p:txBody>
          <a:bodyPr>
            <a:spAutoFit/>
          </a:bodyPr>
          <a:p>
            <a:pPr eaLnBrk="1" hangingPunct="1">
              <a:lnSpc>
                <a:spcPct val="130000"/>
              </a:lnSpc>
            </a:pPr>
            <a:r>
              <a:rPr lang="zh-CN" altLang="en-US" sz="2400" dirty="0">
                <a:solidFill>
                  <a:srgbClr val="FF0000"/>
                </a:solidFill>
                <a:latin typeface="Times New Roman" panose="02020603050405020304" pitchFamily="18" charset="0"/>
              </a:rPr>
              <a:t>强连通图：只有一个强分量的有向图称为强连通图。</a:t>
            </a:r>
            <a:endParaRPr lang="zh-CN" altLang="en-US" sz="2400" dirty="0">
              <a:solidFill>
                <a:srgbClr val="FF0000"/>
              </a:solidFill>
              <a:latin typeface="Times New Roman" panose="02020603050405020304" pitchFamily="18"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Rectangle 2"/>
          <p:cNvSpPr/>
          <p:nvPr/>
        </p:nvSpPr>
        <p:spPr>
          <a:xfrm>
            <a:off x="304800" y="3014663"/>
            <a:ext cx="8515350" cy="3471862"/>
          </a:xfrm>
          <a:prstGeom prst="rect">
            <a:avLst/>
          </a:prstGeom>
          <a:noFill/>
          <a:ln w="9525">
            <a:noFill/>
          </a:ln>
        </p:spPr>
        <p:txBody>
          <a:bodyPr>
            <a:spAutoFit/>
          </a:bodyPr>
          <a:p>
            <a:pPr eaLnBrk="1" hangingPunct="1">
              <a:lnSpc>
                <a:spcPct val="95000"/>
              </a:lnSpc>
              <a:spcBef>
                <a:spcPct val="50000"/>
              </a:spcBef>
              <a:buClr>
                <a:schemeClr val="accent2"/>
              </a:buClr>
              <a:buSzPct val="50000"/>
              <a:buFont typeface="Wingdings" panose="05000000000000000000" pitchFamily="2" charset="2"/>
            </a:pPr>
            <a:r>
              <a:rPr lang="zh-CN" altLang="en-US" sz="2400" dirty="0">
                <a:solidFill>
                  <a:srgbClr val="0000FF"/>
                </a:solidFill>
                <a:latin typeface="Times New Roman" panose="02020603050405020304" pitchFamily="18" charset="0"/>
              </a:rPr>
              <a:t>分支横边</a:t>
            </a:r>
            <a:r>
              <a:rPr lang="zh-CN" altLang="en-US" sz="2400" dirty="0">
                <a:latin typeface="Times New Roman" panose="02020603050405020304" pitchFamily="18" charset="0"/>
              </a:rPr>
              <a:t>：不在任何强连通分支（量）中的边，如：</a:t>
            </a:r>
            <a:r>
              <a:rPr lang="en-US" altLang="zh-CN" sz="2400" i="1" dirty="0">
                <a:latin typeface="Times New Roman" panose="02020603050405020304" pitchFamily="18" charset="0"/>
              </a:rPr>
              <a:t>a→d,c→d</a:t>
            </a:r>
            <a:endParaRPr lang="en-US" altLang="zh-CN" sz="2400" i="1" dirty="0">
              <a:latin typeface="Times New Roman" panose="02020603050405020304" pitchFamily="18" charset="0"/>
            </a:endParaRPr>
          </a:p>
          <a:p>
            <a:pPr eaLnBrk="1" hangingPunct="1">
              <a:lnSpc>
                <a:spcPct val="95000"/>
              </a:lnSpc>
              <a:spcBef>
                <a:spcPct val="50000"/>
              </a:spcBef>
              <a:buClr>
                <a:schemeClr val="accent2"/>
              </a:buClr>
              <a:buSzPct val="50000"/>
              <a:buFont typeface="Wingdings" panose="05000000000000000000" pitchFamily="2" charset="2"/>
            </a:pPr>
            <a:r>
              <a:rPr lang="en-US" altLang="zh-CN" sz="2400" dirty="0">
                <a:solidFill>
                  <a:srgbClr val="0000FF"/>
                </a:solidFill>
                <a:latin typeface="Times New Roman" panose="02020603050405020304" pitchFamily="18" charset="0"/>
              </a:rPr>
              <a:t>【</a:t>
            </a:r>
            <a:r>
              <a:rPr lang="zh-CN" altLang="en-US" sz="2400" dirty="0">
                <a:solidFill>
                  <a:srgbClr val="0000FF"/>
                </a:solidFill>
                <a:latin typeface="Times New Roman" panose="02020603050405020304" pitchFamily="18" charset="0"/>
              </a:rPr>
              <a:t>注</a:t>
            </a:r>
            <a:r>
              <a:rPr lang="en-US" altLang="zh-CN" sz="2400" dirty="0">
                <a:solidFill>
                  <a:srgbClr val="0000FF"/>
                </a:solidFill>
                <a:latin typeface="Times New Roman" panose="02020603050405020304" pitchFamily="18" charset="0"/>
              </a:rPr>
              <a:t>】</a:t>
            </a:r>
            <a:r>
              <a:rPr lang="zh-CN" altLang="en-US" sz="2400" dirty="0">
                <a:latin typeface="Times New Roman" panose="02020603050405020304" pitchFamily="18" charset="0"/>
              </a:rPr>
              <a:t>每个结点都是在某个强连通分支中出现，但有些边可能</a:t>
            </a:r>
            <a:endParaRPr lang="en-US" altLang="zh-CN" sz="2400" dirty="0">
              <a:latin typeface="Times New Roman" panose="02020603050405020304" pitchFamily="18" charset="0"/>
            </a:endParaRPr>
          </a:p>
          <a:p>
            <a:pPr eaLnBrk="1" hangingPunct="1">
              <a:lnSpc>
                <a:spcPct val="95000"/>
              </a:lnSpc>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            </a:t>
            </a:r>
            <a:r>
              <a:rPr lang="zh-CN" altLang="en-US" sz="2400" dirty="0">
                <a:latin typeface="Times New Roman" panose="02020603050405020304" pitchFamily="18" charset="0"/>
              </a:rPr>
              <a:t>不在任何强分支中。</a:t>
            </a:r>
            <a:endParaRPr lang="zh-CN" altLang="en-US" sz="2400" dirty="0">
              <a:latin typeface="Times New Roman" panose="02020603050405020304" pitchFamily="18" charset="0"/>
            </a:endParaRPr>
          </a:p>
          <a:p>
            <a:pPr eaLnBrk="1" hangingPunct="1">
              <a:lnSpc>
                <a:spcPct val="95000"/>
              </a:lnSpc>
              <a:spcBef>
                <a:spcPct val="50000"/>
              </a:spcBef>
              <a:buClr>
                <a:schemeClr val="accent2"/>
              </a:buClr>
              <a:buSzPct val="50000"/>
              <a:buFont typeface="Wingdings" panose="05000000000000000000" pitchFamily="2" charset="2"/>
            </a:pPr>
            <a:r>
              <a:rPr lang="zh-CN" altLang="en-US" sz="2400" dirty="0">
                <a:solidFill>
                  <a:srgbClr val="0000FF"/>
                </a:solidFill>
                <a:latin typeface="Times New Roman" panose="02020603050405020304" pitchFamily="18" charset="0"/>
              </a:rPr>
              <a:t>归约图</a:t>
            </a:r>
            <a:r>
              <a:rPr lang="zh-CN" altLang="en-US" sz="2400" dirty="0">
                <a:latin typeface="Times New Roman" panose="02020603050405020304" pitchFamily="18" charset="0"/>
              </a:rPr>
              <a:t>：用强分量代表顶点，用分支横边代表有向边的图称为  </a:t>
            </a:r>
            <a:endParaRPr lang="zh-CN" altLang="en-US" sz="2400" dirty="0">
              <a:latin typeface="Times New Roman" panose="02020603050405020304" pitchFamily="18" charset="0"/>
            </a:endParaRPr>
          </a:p>
          <a:p>
            <a:pPr eaLnBrk="1" hangingPunct="1">
              <a:lnSpc>
                <a:spcPct val="95000"/>
              </a:lnSpc>
              <a:spcBef>
                <a:spcPct val="50000"/>
              </a:spcBef>
              <a:buClr>
                <a:schemeClr val="accent2"/>
              </a:buClr>
              <a:buSzPct val="50000"/>
              <a:buFont typeface="Wingdings" panose="05000000000000000000" pitchFamily="2" charset="2"/>
            </a:pPr>
            <a:r>
              <a:rPr lang="zh-CN" altLang="en-US" sz="2400" dirty="0">
                <a:latin typeface="Times New Roman" panose="02020603050405020304" pitchFamily="18" charset="0"/>
              </a:rPr>
              <a:t>                原图的归约图。</a:t>
            </a:r>
            <a:endParaRPr lang="zh-CN" altLang="en-US" sz="2400" dirty="0">
              <a:latin typeface="Times New Roman" panose="02020603050405020304" pitchFamily="18" charset="0"/>
            </a:endParaRPr>
          </a:p>
          <a:p>
            <a:pPr eaLnBrk="1" hangingPunct="1">
              <a:lnSpc>
                <a:spcPct val="95000"/>
              </a:lnSpc>
              <a:spcBef>
                <a:spcPct val="50000"/>
              </a:spcBef>
              <a:buClr>
                <a:schemeClr val="accent2"/>
              </a:buClr>
              <a:buSzPct val="50000"/>
              <a:buFont typeface="Wingdings" panose="05000000000000000000" pitchFamily="2" charset="2"/>
            </a:pPr>
            <a:r>
              <a:rPr lang="zh-CN" altLang="en-US" sz="2400" dirty="0">
                <a:latin typeface="Times New Roman" panose="02020603050405020304" pitchFamily="18" charset="0"/>
              </a:rPr>
              <a:t>显然，归约图是一个不存在环路的有向图，它表示了强分量之间的连通性。</a:t>
            </a:r>
            <a:endParaRPr lang="zh-CN" altLang="en-US" sz="2400" dirty="0">
              <a:latin typeface="Times New Roman" panose="02020603050405020304" pitchFamily="18" charset="0"/>
            </a:endParaRPr>
          </a:p>
        </p:txBody>
      </p:sp>
      <p:grpSp>
        <p:nvGrpSpPr>
          <p:cNvPr id="99331" name="Group 3"/>
          <p:cNvGrpSpPr/>
          <p:nvPr/>
        </p:nvGrpSpPr>
        <p:grpSpPr>
          <a:xfrm>
            <a:off x="993775" y="954088"/>
            <a:ext cx="1216025" cy="1616075"/>
            <a:chOff x="768" y="1966"/>
            <a:chExt cx="766" cy="1018"/>
          </a:xfrm>
        </p:grpSpPr>
        <p:sp>
          <p:nvSpPr>
            <p:cNvPr id="99347" name="Oval 4"/>
            <p:cNvSpPr/>
            <p:nvPr/>
          </p:nvSpPr>
          <p:spPr>
            <a:xfrm>
              <a:off x="768" y="1966"/>
              <a:ext cx="191" cy="207"/>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a</a:t>
              </a:r>
              <a:endParaRPr lang="en-US" altLang="zh-CN" sz="1400" dirty="0">
                <a:latin typeface="Times New Roman" panose="02020603050405020304" pitchFamily="18" charset="0"/>
              </a:endParaRPr>
            </a:p>
          </p:txBody>
        </p:sp>
        <p:sp>
          <p:nvSpPr>
            <p:cNvPr id="99348" name="Oval 5"/>
            <p:cNvSpPr/>
            <p:nvPr/>
          </p:nvSpPr>
          <p:spPr>
            <a:xfrm>
              <a:off x="768" y="2498"/>
              <a:ext cx="191" cy="207"/>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d</a:t>
              </a:r>
              <a:endParaRPr lang="en-US" altLang="zh-CN" sz="1400" dirty="0">
                <a:latin typeface="Times New Roman" panose="02020603050405020304" pitchFamily="18" charset="0"/>
              </a:endParaRPr>
            </a:p>
          </p:txBody>
        </p:sp>
        <p:sp>
          <p:nvSpPr>
            <p:cNvPr id="99349" name="Oval 6"/>
            <p:cNvSpPr/>
            <p:nvPr/>
          </p:nvSpPr>
          <p:spPr>
            <a:xfrm>
              <a:off x="1343" y="2494"/>
              <a:ext cx="191" cy="207"/>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c</a:t>
              </a:r>
              <a:endParaRPr lang="en-US" altLang="zh-CN" sz="1400" dirty="0">
                <a:latin typeface="Times New Roman" panose="02020603050405020304" pitchFamily="18" charset="0"/>
              </a:endParaRPr>
            </a:p>
          </p:txBody>
        </p:sp>
        <p:sp>
          <p:nvSpPr>
            <p:cNvPr id="99350" name="Oval 7"/>
            <p:cNvSpPr/>
            <p:nvPr/>
          </p:nvSpPr>
          <p:spPr>
            <a:xfrm>
              <a:off x="1343" y="1966"/>
              <a:ext cx="191" cy="207"/>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b</a:t>
              </a:r>
              <a:endParaRPr lang="en-US" altLang="zh-CN" sz="1400" dirty="0">
                <a:latin typeface="Times New Roman" panose="02020603050405020304" pitchFamily="18" charset="0"/>
              </a:endParaRPr>
            </a:p>
          </p:txBody>
        </p:sp>
        <p:sp>
          <p:nvSpPr>
            <p:cNvPr id="99351" name="Text Box 8"/>
            <p:cNvSpPr txBox="1"/>
            <p:nvPr/>
          </p:nvSpPr>
          <p:spPr>
            <a:xfrm>
              <a:off x="959" y="2696"/>
              <a:ext cx="434" cy="288"/>
            </a:xfrm>
            <a:prstGeom prst="rect">
              <a:avLst/>
            </a:prstGeom>
            <a:noFill/>
            <a:ln w="28575">
              <a:noFill/>
            </a:ln>
          </p:spPr>
          <p:txBody>
            <a:bodyPr wrap="none" lIns="90000" tIns="46800" rIns="90000" bIns="46800">
              <a:spAutoFit/>
            </a:bodyPr>
            <a:p>
              <a:pPr eaLnBrk="1" hangingPunct="1"/>
              <a:r>
                <a:rPr lang="en-US" altLang="zh-CN" sz="2400" dirty="0">
                  <a:latin typeface="Times New Roman" panose="02020603050405020304" pitchFamily="18" charset="0"/>
                </a:rPr>
                <a:t>( a )</a:t>
              </a:r>
              <a:endParaRPr lang="en-US" altLang="zh-CN" sz="2400" dirty="0">
                <a:latin typeface="Times New Roman" panose="02020603050405020304" pitchFamily="18" charset="0"/>
              </a:endParaRPr>
            </a:p>
          </p:txBody>
        </p:sp>
        <p:sp>
          <p:nvSpPr>
            <p:cNvPr id="99352" name="Line 9"/>
            <p:cNvSpPr/>
            <p:nvPr/>
          </p:nvSpPr>
          <p:spPr>
            <a:xfrm>
              <a:off x="960" y="2072"/>
              <a:ext cx="384" cy="0"/>
            </a:xfrm>
            <a:prstGeom prst="line">
              <a:avLst/>
            </a:prstGeom>
            <a:ln w="28575" cap="flat" cmpd="sng">
              <a:solidFill>
                <a:schemeClr val="tx1"/>
              </a:solidFill>
              <a:prstDash val="solid"/>
              <a:headEnd type="none" w="med" len="med"/>
              <a:tailEnd type="triangle" w="med" len="med"/>
            </a:ln>
          </p:spPr>
        </p:sp>
        <p:sp>
          <p:nvSpPr>
            <p:cNvPr id="99353" name="Line 10"/>
            <p:cNvSpPr/>
            <p:nvPr/>
          </p:nvSpPr>
          <p:spPr>
            <a:xfrm>
              <a:off x="864" y="2168"/>
              <a:ext cx="0" cy="336"/>
            </a:xfrm>
            <a:prstGeom prst="line">
              <a:avLst/>
            </a:prstGeom>
            <a:ln w="28575" cap="flat" cmpd="sng">
              <a:solidFill>
                <a:schemeClr val="tx1"/>
              </a:solidFill>
              <a:prstDash val="solid"/>
              <a:headEnd type="none" w="med" len="med"/>
              <a:tailEnd type="triangle" w="med" len="med"/>
            </a:ln>
          </p:spPr>
        </p:sp>
        <p:sp>
          <p:nvSpPr>
            <p:cNvPr id="99354" name="Line 11"/>
            <p:cNvSpPr/>
            <p:nvPr/>
          </p:nvSpPr>
          <p:spPr>
            <a:xfrm>
              <a:off x="1440" y="2168"/>
              <a:ext cx="0" cy="336"/>
            </a:xfrm>
            <a:prstGeom prst="line">
              <a:avLst/>
            </a:prstGeom>
            <a:ln w="28575" cap="flat" cmpd="sng">
              <a:solidFill>
                <a:schemeClr val="tx1"/>
              </a:solidFill>
              <a:prstDash val="solid"/>
              <a:headEnd type="none" w="med" len="med"/>
              <a:tailEnd type="triangle" w="med" len="med"/>
            </a:ln>
          </p:spPr>
        </p:sp>
        <p:sp>
          <p:nvSpPr>
            <p:cNvPr id="99355" name="Line 12"/>
            <p:cNvSpPr/>
            <p:nvPr/>
          </p:nvSpPr>
          <p:spPr>
            <a:xfrm flipH="1">
              <a:off x="960" y="2600"/>
              <a:ext cx="384" cy="0"/>
            </a:xfrm>
            <a:prstGeom prst="line">
              <a:avLst/>
            </a:prstGeom>
            <a:ln w="28575" cap="flat" cmpd="sng">
              <a:solidFill>
                <a:schemeClr val="tx1"/>
              </a:solidFill>
              <a:prstDash val="solid"/>
              <a:headEnd type="none" w="med" len="med"/>
              <a:tailEnd type="triangle" w="med" len="med"/>
            </a:ln>
          </p:spPr>
        </p:sp>
        <p:sp>
          <p:nvSpPr>
            <p:cNvPr id="99356" name="Line 13"/>
            <p:cNvSpPr/>
            <p:nvPr/>
          </p:nvSpPr>
          <p:spPr>
            <a:xfrm flipH="1" flipV="1">
              <a:off x="928" y="2144"/>
              <a:ext cx="432" cy="384"/>
            </a:xfrm>
            <a:prstGeom prst="line">
              <a:avLst/>
            </a:prstGeom>
            <a:ln w="28575" cap="flat" cmpd="sng">
              <a:solidFill>
                <a:schemeClr val="tx1"/>
              </a:solidFill>
              <a:prstDash val="solid"/>
              <a:headEnd type="none" w="med" len="med"/>
              <a:tailEnd type="triangle" w="med" len="med"/>
            </a:ln>
          </p:spPr>
        </p:sp>
      </p:grpSp>
      <p:grpSp>
        <p:nvGrpSpPr>
          <p:cNvPr id="99332" name="Group 14"/>
          <p:cNvGrpSpPr/>
          <p:nvPr/>
        </p:nvGrpSpPr>
        <p:grpSpPr>
          <a:xfrm>
            <a:off x="3584575" y="947738"/>
            <a:ext cx="1216025" cy="1616075"/>
            <a:chOff x="1826" y="1962"/>
            <a:chExt cx="766" cy="1018"/>
          </a:xfrm>
        </p:grpSpPr>
        <p:sp>
          <p:nvSpPr>
            <p:cNvPr id="99339" name="Oval 15"/>
            <p:cNvSpPr/>
            <p:nvPr/>
          </p:nvSpPr>
          <p:spPr>
            <a:xfrm>
              <a:off x="1826" y="1962"/>
              <a:ext cx="191" cy="207"/>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a</a:t>
              </a:r>
              <a:endParaRPr lang="en-US" altLang="zh-CN" sz="1400" dirty="0">
                <a:latin typeface="Times New Roman" panose="02020603050405020304" pitchFamily="18" charset="0"/>
              </a:endParaRPr>
            </a:p>
          </p:txBody>
        </p:sp>
        <p:sp>
          <p:nvSpPr>
            <p:cNvPr id="99340" name="Oval 16"/>
            <p:cNvSpPr/>
            <p:nvPr/>
          </p:nvSpPr>
          <p:spPr>
            <a:xfrm>
              <a:off x="1826" y="2494"/>
              <a:ext cx="191" cy="207"/>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d</a:t>
              </a:r>
              <a:endParaRPr lang="en-US" altLang="zh-CN" sz="1400" dirty="0">
                <a:latin typeface="Times New Roman" panose="02020603050405020304" pitchFamily="18" charset="0"/>
              </a:endParaRPr>
            </a:p>
          </p:txBody>
        </p:sp>
        <p:sp>
          <p:nvSpPr>
            <p:cNvPr id="99341" name="Oval 17"/>
            <p:cNvSpPr/>
            <p:nvPr/>
          </p:nvSpPr>
          <p:spPr>
            <a:xfrm>
              <a:off x="2401" y="2490"/>
              <a:ext cx="191" cy="207"/>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c</a:t>
              </a:r>
              <a:endParaRPr lang="en-US" altLang="zh-CN" sz="1400" dirty="0">
                <a:latin typeface="Times New Roman" panose="02020603050405020304" pitchFamily="18" charset="0"/>
              </a:endParaRPr>
            </a:p>
          </p:txBody>
        </p:sp>
        <p:sp>
          <p:nvSpPr>
            <p:cNvPr id="99342" name="Oval 18"/>
            <p:cNvSpPr/>
            <p:nvPr/>
          </p:nvSpPr>
          <p:spPr>
            <a:xfrm>
              <a:off x="2401" y="1962"/>
              <a:ext cx="191" cy="207"/>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b</a:t>
              </a:r>
              <a:endParaRPr lang="en-US" altLang="zh-CN" sz="1400" dirty="0">
                <a:latin typeface="Times New Roman" panose="02020603050405020304" pitchFamily="18" charset="0"/>
              </a:endParaRPr>
            </a:p>
          </p:txBody>
        </p:sp>
        <p:sp>
          <p:nvSpPr>
            <p:cNvPr id="99343" name="Text Box 19"/>
            <p:cNvSpPr txBox="1"/>
            <p:nvPr/>
          </p:nvSpPr>
          <p:spPr>
            <a:xfrm>
              <a:off x="2017" y="2692"/>
              <a:ext cx="445" cy="288"/>
            </a:xfrm>
            <a:prstGeom prst="rect">
              <a:avLst/>
            </a:prstGeom>
            <a:noFill/>
            <a:ln w="28575">
              <a:noFill/>
            </a:ln>
          </p:spPr>
          <p:txBody>
            <a:bodyPr wrap="none" lIns="90000" tIns="46800" rIns="90000" bIns="46800">
              <a:spAutoFit/>
            </a:bodyPr>
            <a:p>
              <a:pPr eaLnBrk="1" hangingPunct="1"/>
              <a:r>
                <a:rPr lang="en-US" altLang="zh-CN" sz="2400" dirty="0">
                  <a:latin typeface="Times New Roman" panose="02020603050405020304" pitchFamily="18" charset="0"/>
                </a:rPr>
                <a:t>( b )</a:t>
              </a:r>
              <a:endParaRPr lang="en-US" altLang="zh-CN" sz="2400" dirty="0">
                <a:latin typeface="Times New Roman" panose="02020603050405020304" pitchFamily="18" charset="0"/>
              </a:endParaRPr>
            </a:p>
          </p:txBody>
        </p:sp>
        <p:sp>
          <p:nvSpPr>
            <p:cNvPr id="99344" name="Line 20"/>
            <p:cNvSpPr/>
            <p:nvPr/>
          </p:nvSpPr>
          <p:spPr>
            <a:xfrm>
              <a:off x="2018" y="2068"/>
              <a:ext cx="384" cy="0"/>
            </a:xfrm>
            <a:prstGeom prst="line">
              <a:avLst/>
            </a:prstGeom>
            <a:ln w="28575" cap="flat" cmpd="sng">
              <a:solidFill>
                <a:schemeClr val="tx1"/>
              </a:solidFill>
              <a:prstDash val="solid"/>
              <a:headEnd type="none" w="med" len="med"/>
              <a:tailEnd type="triangle" w="med" len="med"/>
            </a:ln>
          </p:spPr>
        </p:sp>
        <p:sp>
          <p:nvSpPr>
            <p:cNvPr id="99345" name="Line 21"/>
            <p:cNvSpPr/>
            <p:nvPr/>
          </p:nvSpPr>
          <p:spPr>
            <a:xfrm>
              <a:off x="2498" y="2164"/>
              <a:ext cx="0" cy="336"/>
            </a:xfrm>
            <a:prstGeom prst="line">
              <a:avLst/>
            </a:prstGeom>
            <a:ln w="28575" cap="flat" cmpd="sng">
              <a:solidFill>
                <a:schemeClr val="tx1"/>
              </a:solidFill>
              <a:prstDash val="solid"/>
              <a:headEnd type="none" w="med" len="med"/>
              <a:tailEnd type="triangle" w="med" len="med"/>
            </a:ln>
          </p:spPr>
        </p:sp>
        <p:sp>
          <p:nvSpPr>
            <p:cNvPr id="99346" name="Line 22"/>
            <p:cNvSpPr/>
            <p:nvPr/>
          </p:nvSpPr>
          <p:spPr>
            <a:xfrm flipH="1" flipV="1">
              <a:off x="1986" y="2140"/>
              <a:ext cx="432" cy="384"/>
            </a:xfrm>
            <a:prstGeom prst="line">
              <a:avLst/>
            </a:prstGeom>
            <a:ln w="28575" cap="flat" cmpd="sng">
              <a:solidFill>
                <a:schemeClr val="tx1"/>
              </a:solidFill>
              <a:prstDash val="solid"/>
              <a:headEnd type="none" w="med" len="med"/>
              <a:tailEnd type="triangle" w="med" len="med"/>
            </a:ln>
          </p:spPr>
        </p:sp>
      </p:grpSp>
      <p:grpSp>
        <p:nvGrpSpPr>
          <p:cNvPr id="99333" name="Group 23"/>
          <p:cNvGrpSpPr/>
          <p:nvPr/>
        </p:nvGrpSpPr>
        <p:grpSpPr>
          <a:xfrm>
            <a:off x="6005513" y="969963"/>
            <a:ext cx="2527300" cy="1357312"/>
            <a:chOff x="4071" y="1976"/>
            <a:chExt cx="1353" cy="855"/>
          </a:xfrm>
        </p:grpSpPr>
        <p:sp>
          <p:nvSpPr>
            <p:cNvPr id="99334" name="Oval 24"/>
            <p:cNvSpPr/>
            <p:nvPr/>
          </p:nvSpPr>
          <p:spPr>
            <a:xfrm>
              <a:off x="4071" y="1998"/>
              <a:ext cx="720" cy="288"/>
            </a:xfrm>
            <a:prstGeom prst="ellipse">
              <a:avLst/>
            </a:prstGeom>
            <a:noFill/>
            <a:ln w="28575" cap="flat" cmpd="sng">
              <a:solidFill>
                <a:schemeClr val="tx1"/>
              </a:solidFill>
              <a:prstDash val="solid"/>
              <a:headEnd type="none" w="med" len="med"/>
              <a:tailEnd type="none" w="med" len="med"/>
            </a:ln>
          </p:spPr>
          <p:txBody>
            <a:bodyPr wrap="none" lIns="90000" tIns="46800" rIns="90000" bIns="46800" anchor="ctr" anchorCtr="0">
              <a:spAutoFit/>
            </a:bodyPr>
            <a:p>
              <a:pPr eaLnBrk="1" hangingPunct="1"/>
              <a:endParaRPr lang="zh-CN" altLang="en-US" dirty="0">
                <a:latin typeface="Times New Roman" panose="02020603050405020304" pitchFamily="18" charset="0"/>
              </a:endParaRPr>
            </a:p>
          </p:txBody>
        </p:sp>
        <p:sp>
          <p:nvSpPr>
            <p:cNvPr id="99335" name="Text Box 25"/>
            <p:cNvSpPr txBox="1"/>
            <p:nvPr/>
          </p:nvSpPr>
          <p:spPr>
            <a:xfrm>
              <a:off x="4168" y="1976"/>
              <a:ext cx="505" cy="288"/>
            </a:xfrm>
            <a:prstGeom prst="rect">
              <a:avLst/>
            </a:prstGeom>
            <a:noFill/>
            <a:ln w="28575">
              <a:noFill/>
            </a:ln>
          </p:spPr>
          <p:txBody>
            <a:bodyPr wrap="none" lIns="90000" tIns="46800" rIns="90000" bIns="46800">
              <a:spAutoFit/>
            </a:bodyPr>
            <a:p>
              <a:pPr algn="ctr" eaLnBrk="1" hangingPunct="1"/>
              <a:r>
                <a:rPr lang="en-US" altLang="zh-CN" sz="2400" dirty="0">
                  <a:latin typeface="Times New Roman" panose="02020603050405020304" pitchFamily="18" charset="0"/>
                </a:rPr>
                <a:t>a, b, c</a:t>
              </a:r>
              <a:endParaRPr lang="en-US" altLang="zh-CN" sz="2400" dirty="0">
                <a:latin typeface="Times New Roman" panose="02020603050405020304" pitchFamily="18" charset="0"/>
              </a:endParaRPr>
            </a:p>
          </p:txBody>
        </p:sp>
        <p:sp>
          <p:nvSpPr>
            <p:cNvPr id="99336" name="Oval 26"/>
            <p:cNvSpPr/>
            <p:nvPr/>
          </p:nvSpPr>
          <p:spPr>
            <a:xfrm>
              <a:off x="4223" y="2568"/>
              <a:ext cx="392" cy="263"/>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dirty="0">
                  <a:latin typeface="Times New Roman" panose="02020603050405020304" pitchFamily="18" charset="0"/>
                </a:rPr>
                <a:t>d</a:t>
              </a:r>
              <a:endParaRPr lang="en-US" altLang="zh-CN" dirty="0">
                <a:latin typeface="Times New Roman" panose="02020603050405020304" pitchFamily="18" charset="0"/>
              </a:endParaRPr>
            </a:p>
          </p:txBody>
        </p:sp>
        <p:sp>
          <p:nvSpPr>
            <p:cNvPr id="99337" name="Line 27"/>
            <p:cNvSpPr/>
            <p:nvPr/>
          </p:nvSpPr>
          <p:spPr>
            <a:xfrm>
              <a:off x="4407" y="2286"/>
              <a:ext cx="0" cy="288"/>
            </a:xfrm>
            <a:prstGeom prst="line">
              <a:avLst/>
            </a:prstGeom>
            <a:ln w="28575" cap="flat" cmpd="sng">
              <a:solidFill>
                <a:schemeClr val="tx1"/>
              </a:solidFill>
              <a:prstDash val="solid"/>
              <a:headEnd type="none" w="med" len="med"/>
              <a:tailEnd type="triangle" w="med" len="med"/>
            </a:ln>
          </p:spPr>
        </p:sp>
        <p:sp>
          <p:nvSpPr>
            <p:cNvPr id="99338" name="Text Box 28"/>
            <p:cNvSpPr txBox="1"/>
            <p:nvPr/>
          </p:nvSpPr>
          <p:spPr>
            <a:xfrm>
              <a:off x="4734" y="2269"/>
              <a:ext cx="690" cy="288"/>
            </a:xfrm>
            <a:prstGeom prst="rect">
              <a:avLst/>
            </a:prstGeom>
            <a:noFill/>
            <a:ln w="28575">
              <a:noFill/>
            </a:ln>
          </p:spPr>
          <p:txBody>
            <a:bodyPr lIns="90000" tIns="46800" rIns="90000" bIns="46800">
              <a:spAutoFit/>
            </a:bodyPr>
            <a:p>
              <a:pPr eaLnBrk="1" hangingPunct="1"/>
              <a:r>
                <a:rPr lang="zh-CN" altLang="en-US" sz="2400" dirty="0">
                  <a:latin typeface="Times New Roman" panose="02020603050405020304" pitchFamily="18" charset="0"/>
                </a:rPr>
                <a:t>归约图</a:t>
              </a:r>
              <a:endParaRPr lang="zh-CN" altLang="en-US" sz="2400" dirty="0">
                <a:latin typeface="Times New Roman" panose="02020603050405020304" pitchFamily="18" charset="0"/>
              </a:endParaRPr>
            </a:p>
          </p:txBody>
        </p:sp>
      </p:gr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1378" name="Group 2"/>
          <p:cNvGrpSpPr/>
          <p:nvPr/>
        </p:nvGrpSpPr>
        <p:grpSpPr>
          <a:xfrm>
            <a:off x="539750" y="4621213"/>
            <a:ext cx="2346325" cy="1616075"/>
            <a:chOff x="441" y="3158"/>
            <a:chExt cx="1478" cy="1018"/>
          </a:xfrm>
        </p:grpSpPr>
        <p:sp>
          <p:nvSpPr>
            <p:cNvPr id="101417" name="Oval 3"/>
            <p:cNvSpPr/>
            <p:nvPr/>
          </p:nvSpPr>
          <p:spPr>
            <a:xfrm>
              <a:off x="768" y="3158"/>
              <a:ext cx="191" cy="207"/>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a</a:t>
              </a:r>
              <a:endParaRPr lang="en-US" altLang="zh-CN" sz="1400" dirty="0">
                <a:latin typeface="Times New Roman" panose="02020603050405020304" pitchFamily="18" charset="0"/>
              </a:endParaRPr>
            </a:p>
          </p:txBody>
        </p:sp>
        <p:sp>
          <p:nvSpPr>
            <p:cNvPr id="101418" name="Oval 4"/>
            <p:cNvSpPr/>
            <p:nvPr/>
          </p:nvSpPr>
          <p:spPr>
            <a:xfrm>
              <a:off x="768" y="3690"/>
              <a:ext cx="191" cy="207"/>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d</a:t>
              </a:r>
              <a:endParaRPr lang="en-US" altLang="zh-CN" sz="1400" dirty="0">
                <a:latin typeface="Times New Roman" panose="02020603050405020304" pitchFamily="18" charset="0"/>
              </a:endParaRPr>
            </a:p>
          </p:txBody>
        </p:sp>
        <p:sp>
          <p:nvSpPr>
            <p:cNvPr id="101419" name="Oval 5"/>
            <p:cNvSpPr/>
            <p:nvPr/>
          </p:nvSpPr>
          <p:spPr>
            <a:xfrm>
              <a:off x="1343" y="3686"/>
              <a:ext cx="191" cy="207"/>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c</a:t>
              </a:r>
              <a:endParaRPr lang="en-US" altLang="zh-CN" sz="1400" dirty="0">
                <a:latin typeface="Times New Roman" panose="02020603050405020304" pitchFamily="18" charset="0"/>
              </a:endParaRPr>
            </a:p>
          </p:txBody>
        </p:sp>
        <p:sp>
          <p:nvSpPr>
            <p:cNvPr id="101420" name="Oval 6"/>
            <p:cNvSpPr/>
            <p:nvPr/>
          </p:nvSpPr>
          <p:spPr>
            <a:xfrm>
              <a:off x="1343" y="3158"/>
              <a:ext cx="191" cy="207"/>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b</a:t>
              </a:r>
              <a:endParaRPr lang="en-US" altLang="zh-CN" sz="1400" dirty="0">
                <a:latin typeface="Times New Roman" panose="02020603050405020304" pitchFamily="18" charset="0"/>
              </a:endParaRPr>
            </a:p>
          </p:txBody>
        </p:sp>
        <p:sp>
          <p:nvSpPr>
            <p:cNvPr id="101421" name="Text Box 7"/>
            <p:cNvSpPr txBox="1"/>
            <p:nvPr/>
          </p:nvSpPr>
          <p:spPr>
            <a:xfrm>
              <a:off x="441" y="3888"/>
              <a:ext cx="434" cy="288"/>
            </a:xfrm>
            <a:prstGeom prst="rect">
              <a:avLst/>
            </a:prstGeom>
            <a:noFill/>
            <a:ln w="28575">
              <a:noFill/>
            </a:ln>
          </p:spPr>
          <p:txBody>
            <a:bodyPr wrap="none" lIns="90000" tIns="46800" rIns="90000" bIns="46800">
              <a:spAutoFit/>
            </a:bodyPr>
            <a:p>
              <a:pPr eaLnBrk="1" hangingPunct="1"/>
              <a:r>
                <a:rPr lang="en-US" altLang="zh-CN" sz="2400" dirty="0">
                  <a:latin typeface="Times New Roman" panose="02020603050405020304" pitchFamily="18" charset="0"/>
                </a:rPr>
                <a:t>( a )</a:t>
              </a:r>
              <a:endParaRPr lang="en-US" altLang="zh-CN" sz="2400" dirty="0">
                <a:latin typeface="Times New Roman" panose="02020603050405020304" pitchFamily="18" charset="0"/>
              </a:endParaRPr>
            </a:p>
          </p:txBody>
        </p:sp>
        <p:sp>
          <p:nvSpPr>
            <p:cNvPr id="101422" name="Line 8"/>
            <p:cNvSpPr/>
            <p:nvPr/>
          </p:nvSpPr>
          <p:spPr>
            <a:xfrm>
              <a:off x="960" y="3264"/>
              <a:ext cx="384" cy="0"/>
            </a:xfrm>
            <a:prstGeom prst="line">
              <a:avLst/>
            </a:prstGeom>
            <a:ln w="28575" cap="flat" cmpd="sng">
              <a:solidFill>
                <a:schemeClr val="tx1"/>
              </a:solidFill>
              <a:prstDash val="solid"/>
              <a:headEnd type="none" w="med" len="med"/>
              <a:tailEnd type="triangle" w="med" len="med"/>
            </a:ln>
          </p:spPr>
        </p:sp>
        <p:sp>
          <p:nvSpPr>
            <p:cNvPr id="101423" name="Line 9"/>
            <p:cNvSpPr/>
            <p:nvPr/>
          </p:nvSpPr>
          <p:spPr>
            <a:xfrm>
              <a:off x="864" y="3360"/>
              <a:ext cx="0" cy="336"/>
            </a:xfrm>
            <a:prstGeom prst="line">
              <a:avLst/>
            </a:prstGeom>
            <a:ln w="28575" cap="flat" cmpd="sng">
              <a:solidFill>
                <a:schemeClr val="tx1"/>
              </a:solidFill>
              <a:prstDash val="solid"/>
              <a:headEnd type="none" w="med" len="med"/>
              <a:tailEnd type="triangle" w="med" len="med"/>
            </a:ln>
          </p:spPr>
        </p:sp>
        <p:sp>
          <p:nvSpPr>
            <p:cNvPr id="101424" name="Line 10"/>
            <p:cNvSpPr/>
            <p:nvPr/>
          </p:nvSpPr>
          <p:spPr>
            <a:xfrm>
              <a:off x="1440" y="3360"/>
              <a:ext cx="0" cy="336"/>
            </a:xfrm>
            <a:prstGeom prst="line">
              <a:avLst/>
            </a:prstGeom>
            <a:ln w="28575" cap="flat" cmpd="sng">
              <a:solidFill>
                <a:schemeClr val="tx1"/>
              </a:solidFill>
              <a:prstDash val="solid"/>
              <a:headEnd type="none" w="med" len="med"/>
              <a:tailEnd type="triangle" w="med" len="med"/>
            </a:ln>
          </p:spPr>
        </p:sp>
        <p:sp>
          <p:nvSpPr>
            <p:cNvPr id="101425" name="Line 11"/>
            <p:cNvSpPr/>
            <p:nvPr/>
          </p:nvSpPr>
          <p:spPr>
            <a:xfrm flipH="1">
              <a:off x="960" y="3792"/>
              <a:ext cx="384" cy="0"/>
            </a:xfrm>
            <a:prstGeom prst="line">
              <a:avLst/>
            </a:prstGeom>
            <a:ln w="28575" cap="flat" cmpd="sng">
              <a:solidFill>
                <a:schemeClr val="tx1"/>
              </a:solidFill>
              <a:prstDash val="solid"/>
              <a:headEnd type="none" w="med" len="med"/>
              <a:tailEnd type="triangle" w="med" len="med"/>
            </a:ln>
          </p:spPr>
        </p:sp>
        <p:sp>
          <p:nvSpPr>
            <p:cNvPr id="101426" name="Line 12"/>
            <p:cNvSpPr/>
            <p:nvPr/>
          </p:nvSpPr>
          <p:spPr>
            <a:xfrm flipH="1" flipV="1">
              <a:off x="928" y="3336"/>
              <a:ext cx="432" cy="384"/>
            </a:xfrm>
            <a:prstGeom prst="line">
              <a:avLst/>
            </a:prstGeom>
            <a:ln w="28575" cap="flat" cmpd="sng">
              <a:solidFill>
                <a:schemeClr val="tx1"/>
              </a:solidFill>
              <a:prstDash val="solid"/>
              <a:headEnd type="none" w="med" len="med"/>
              <a:tailEnd type="triangle" w="med" len="med"/>
            </a:ln>
          </p:spPr>
        </p:sp>
        <p:sp>
          <p:nvSpPr>
            <p:cNvPr id="101427" name="Oval 13"/>
            <p:cNvSpPr/>
            <p:nvPr/>
          </p:nvSpPr>
          <p:spPr>
            <a:xfrm>
              <a:off x="1728" y="3690"/>
              <a:ext cx="191" cy="207"/>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e</a:t>
              </a:r>
              <a:endParaRPr lang="en-US" altLang="zh-CN" sz="1400" dirty="0">
                <a:latin typeface="Times New Roman" panose="02020603050405020304" pitchFamily="18" charset="0"/>
              </a:endParaRPr>
            </a:p>
          </p:txBody>
        </p:sp>
        <p:sp>
          <p:nvSpPr>
            <p:cNvPr id="101428" name="Freeform 14"/>
            <p:cNvSpPr/>
            <p:nvPr/>
          </p:nvSpPr>
          <p:spPr>
            <a:xfrm>
              <a:off x="912" y="3888"/>
              <a:ext cx="864" cy="96"/>
            </a:xfrm>
            <a:custGeom>
              <a:avLst/>
              <a:gdLst/>
              <a:ahLst/>
              <a:cxnLst>
                <a:cxn ang="0">
                  <a:pos x="864" y="0"/>
                </a:cxn>
                <a:cxn ang="0">
                  <a:pos x="432" y="96"/>
                </a:cxn>
                <a:cxn ang="0">
                  <a:pos x="0" y="0"/>
                </a:cxn>
              </a:cxnLst>
              <a:pathLst>
                <a:path w="864" h="96">
                  <a:moveTo>
                    <a:pt x="864" y="0"/>
                  </a:moveTo>
                  <a:cubicBezTo>
                    <a:pt x="720" y="48"/>
                    <a:pt x="576" y="96"/>
                    <a:pt x="432" y="96"/>
                  </a:cubicBezTo>
                  <a:cubicBezTo>
                    <a:pt x="288" y="96"/>
                    <a:pt x="144" y="48"/>
                    <a:pt x="0" y="0"/>
                  </a:cubicBezTo>
                </a:path>
              </a:pathLst>
            </a:custGeom>
            <a:noFill/>
            <a:ln w="28575" cap="flat" cmpd="sng">
              <a:solidFill>
                <a:schemeClr val="tx1">
                  <a:alpha val="100000"/>
                </a:schemeClr>
              </a:solidFill>
              <a:prstDash val="solid"/>
              <a:round/>
              <a:headEnd type="none" w="med" len="med"/>
              <a:tailEnd type="triangle" w="med" len="med"/>
            </a:ln>
          </p:spPr>
          <p:txBody>
            <a:bodyPr/>
            <a:p>
              <a:endParaRPr lang="zh-CN" altLang="en-US"/>
            </a:p>
          </p:txBody>
        </p:sp>
      </p:grpSp>
      <p:grpSp>
        <p:nvGrpSpPr>
          <p:cNvPr id="101379" name="Group 15"/>
          <p:cNvGrpSpPr/>
          <p:nvPr/>
        </p:nvGrpSpPr>
        <p:grpSpPr>
          <a:xfrm>
            <a:off x="3573463" y="4294188"/>
            <a:ext cx="2057400" cy="1943100"/>
            <a:chOff x="2448" y="2952"/>
            <a:chExt cx="1296" cy="1224"/>
          </a:xfrm>
        </p:grpSpPr>
        <p:sp>
          <p:nvSpPr>
            <p:cNvPr id="101400" name="Oval 16"/>
            <p:cNvSpPr/>
            <p:nvPr/>
          </p:nvSpPr>
          <p:spPr>
            <a:xfrm>
              <a:off x="2690" y="3154"/>
              <a:ext cx="191" cy="207"/>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a</a:t>
              </a:r>
              <a:endParaRPr lang="en-US" altLang="zh-CN" sz="1400" dirty="0">
                <a:latin typeface="Times New Roman" panose="02020603050405020304" pitchFamily="18" charset="0"/>
              </a:endParaRPr>
            </a:p>
          </p:txBody>
        </p:sp>
        <p:sp>
          <p:nvSpPr>
            <p:cNvPr id="101401" name="Oval 17"/>
            <p:cNvSpPr/>
            <p:nvPr/>
          </p:nvSpPr>
          <p:spPr>
            <a:xfrm>
              <a:off x="2690" y="3498"/>
              <a:ext cx="191" cy="207"/>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b</a:t>
              </a:r>
              <a:endParaRPr lang="en-US" altLang="zh-CN" sz="1400" dirty="0">
                <a:latin typeface="Times New Roman" panose="02020603050405020304" pitchFamily="18" charset="0"/>
              </a:endParaRPr>
            </a:p>
          </p:txBody>
        </p:sp>
        <p:sp>
          <p:nvSpPr>
            <p:cNvPr id="101402" name="Oval 18"/>
            <p:cNvSpPr/>
            <p:nvPr/>
          </p:nvSpPr>
          <p:spPr>
            <a:xfrm>
              <a:off x="2688" y="3830"/>
              <a:ext cx="191" cy="207"/>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c</a:t>
              </a:r>
              <a:endParaRPr lang="en-US" altLang="zh-CN" sz="1400" dirty="0">
                <a:latin typeface="Times New Roman" panose="02020603050405020304" pitchFamily="18" charset="0"/>
              </a:endParaRPr>
            </a:p>
          </p:txBody>
        </p:sp>
        <p:sp>
          <p:nvSpPr>
            <p:cNvPr id="101403" name="Oval 19"/>
            <p:cNvSpPr/>
            <p:nvPr/>
          </p:nvSpPr>
          <p:spPr>
            <a:xfrm>
              <a:off x="3121" y="3494"/>
              <a:ext cx="191" cy="207"/>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d</a:t>
              </a:r>
              <a:endParaRPr lang="en-US" altLang="zh-CN" sz="1400" dirty="0">
                <a:latin typeface="Times New Roman" panose="02020603050405020304" pitchFamily="18" charset="0"/>
              </a:endParaRPr>
            </a:p>
          </p:txBody>
        </p:sp>
        <p:sp>
          <p:nvSpPr>
            <p:cNvPr id="101404" name="Text Box 20"/>
            <p:cNvSpPr txBox="1"/>
            <p:nvPr/>
          </p:nvSpPr>
          <p:spPr>
            <a:xfrm>
              <a:off x="3166" y="3888"/>
              <a:ext cx="445" cy="288"/>
            </a:xfrm>
            <a:prstGeom prst="rect">
              <a:avLst/>
            </a:prstGeom>
            <a:noFill/>
            <a:ln w="28575">
              <a:noFill/>
            </a:ln>
          </p:spPr>
          <p:txBody>
            <a:bodyPr wrap="none" lIns="90000" tIns="46800" rIns="90000" bIns="46800">
              <a:spAutoFit/>
            </a:bodyPr>
            <a:p>
              <a:pPr eaLnBrk="1" hangingPunct="1"/>
              <a:r>
                <a:rPr lang="en-US" altLang="zh-CN" sz="2400" dirty="0">
                  <a:latin typeface="Times New Roman" panose="02020603050405020304" pitchFamily="18" charset="0"/>
                </a:rPr>
                <a:t>( b )</a:t>
              </a:r>
              <a:endParaRPr lang="en-US" altLang="zh-CN" sz="2400" dirty="0">
                <a:latin typeface="Times New Roman" panose="02020603050405020304" pitchFamily="18" charset="0"/>
              </a:endParaRPr>
            </a:p>
          </p:txBody>
        </p:sp>
        <p:sp>
          <p:nvSpPr>
            <p:cNvPr id="101405" name="Oval 21"/>
            <p:cNvSpPr/>
            <p:nvPr/>
          </p:nvSpPr>
          <p:spPr>
            <a:xfrm>
              <a:off x="3553" y="3498"/>
              <a:ext cx="191" cy="207"/>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e</a:t>
              </a:r>
              <a:endParaRPr lang="en-US" altLang="zh-CN" sz="1400" dirty="0">
                <a:latin typeface="Times New Roman" panose="02020603050405020304" pitchFamily="18" charset="0"/>
              </a:endParaRPr>
            </a:p>
          </p:txBody>
        </p:sp>
        <p:sp>
          <p:nvSpPr>
            <p:cNvPr id="101406" name="Line 22"/>
            <p:cNvSpPr/>
            <p:nvPr/>
          </p:nvSpPr>
          <p:spPr>
            <a:xfrm>
              <a:off x="2784" y="3360"/>
              <a:ext cx="0" cy="144"/>
            </a:xfrm>
            <a:prstGeom prst="line">
              <a:avLst/>
            </a:prstGeom>
            <a:ln w="28575" cap="flat" cmpd="sng">
              <a:solidFill>
                <a:schemeClr val="tx1"/>
              </a:solidFill>
              <a:prstDash val="solid"/>
              <a:headEnd type="none" w="med" len="med"/>
              <a:tailEnd type="triangle" w="med" len="med"/>
            </a:ln>
          </p:spPr>
        </p:sp>
        <p:sp>
          <p:nvSpPr>
            <p:cNvPr id="101407" name="Line 23"/>
            <p:cNvSpPr/>
            <p:nvPr/>
          </p:nvSpPr>
          <p:spPr>
            <a:xfrm>
              <a:off x="2784" y="3704"/>
              <a:ext cx="0" cy="144"/>
            </a:xfrm>
            <a:prstGeom prst="line">
              <a:avLst/>
            </a:prstGeom>
            <a:ln w="28575" cap="flat" cmpd="sng">
              <a:solidFill>
                <a:schemeClr val="tx1"/>
              </a:solidFill>
              <a:prstDash val="solid"/>
              <a:headEnd type="none" w="med" len="med"/>
              <a:tailEnd type="triangle" w="med" len="med"/>
            </a:ln>
          </p:spPr>
        </p:sp>
        <p:sp>
          <p:nvSpPr>
            <p:cNvPr id="101408" name="Line 24"/>
            <p:cNvSpPr/>
            <p:nvPr/>
          </p:nvSpPr>
          <p:spPr>
            <a:xfrm>
              <a:off x="2880" y="3312"/>
              <a:ext cx="288" cy="192"/>
            </a:xfrm>
            <a:prstGeom prst="line">
              <a:avLst/>
            </a:prstGeom>
            <a:ln w="28575" cap="flat" cmpd="sng">
              <a:solidFill>
                <a:schemeClr val="tx1"/>
              </a:solidFill>
              <a:prstDash val="solid"/>
              <a:headEnd type="none" w="med" len="med"/>
              <a:tailEnd type="triangle" w="med" len="med"/>
            </a:ln>
          </p:spPr>
        </p:sp>
        <p:sp>
          <p:nvSpPr>
            <p:cNvPr id="101409" name="Line 25"/>
            <p:cNvSpPr/>
            <p:nvPr/>
          </p:nvSpPr>
          <p:spPr>
            <a:xfrm flipH="1">
              <a:off x="2880" y="3696"/>
              <a:ext cx="288" cy="192"/>
            </a:xfrm>
            <a:prstGeom prst="line">
              <a:avLst/>
            </a:prstGeom>
            <a:ln w="28575" cap="flat" cmpd="sng">
              <a:solidFill>
                <a:schemeClr val="tx1"/>
              </a:solidFill>
              <a:prstDash val="dash"/>
              <a:headEnd type="none" w="med" len="med"/>
              <a:tailEnd type="triangle" w="med" len="med"/>
            </a:ln>
          </p:spPr>
        </p:sp>
        <p:sp>
          <p:nvSpPr>
            <p:cNvPr id="101410" name="Line 26"/>
            <p:cNvSpPr/>
            <p:nvPr/>
          </p:nvSpPr>
          <p:spPr>
            <a:xfrm flipH="1">
              <a:off x="3312" y="3600"/>
              <a:ext cx="240" cy="0"/>
            </a:xfrm>
            <a:prstGeom prst="line">
              <a:avLst/>
            </a:prstGeom>
            <a:ln w="28575" cap="flat" cmpd="sng">
              <a:solidFill>
                <a:schemeClr val="tx1"/>
              </a:solidFill>
              <a:prstDash val="dash"/>
              <a:headEnd type="none" w="med" len="med"/>
              <a:tailEnd type="triangle" w="med" len="med"/>
            </a:ln>
          </p:spPr>
        </p:sp>
        <p:sp>
          <p:nvSpPr>
            <p:cNvPr id="101411" name="Freeform 27"/>
            <p:cNvSpPr/>
            <p:nvPr/>
          </p:nvSpPr>
          <p:spPr>
            <a:xfrm>
              <a:off x="2448" y="3264"/>
              <a:ext cx="240" cy="672"/>
            </a:xfrm>
            <a:custGeom>
              <a:avLst/>
              <a:gdLst/>
              <a:ahLst/>
              <a:cxnLst>
                <a:cxn ang="0">
                  <a:pos x="240" y="672"/>
                </a:cxn>
                <a:cxn ang="0">
                  <a:pos x="0" y="336"/>
                </a:cxn>
                <a:cxn ang="0">
                  <a:pos x="240" y="0"/>
                </a:cxn>
              </a:cxnLst>
              <a:pathLst>
                <a:path w="240" h="672">
                  <a:moveTo>
                    <a:pt x="240" y="672"/>
                  </a:moveTo>
                  <a:cubicBezTo>
                    <a:pt x="120" y="560"/>
                    <a:pt x="0" y="448"/>
                    <a:pt x="0" y="336"/>
                  </a:cubicBezTo>
                  <a:cubicBezTo>
                    <a:pt x="0" y="224"/>
                    <a:pt x="120" y="112"/>
                    <a:pt x="240" y="0"/>
                  </a:cubicBezTo>
                </a:path>
              </a:pathLst>
            </a:custGeom>
            <a:noFill/>
            <a:ln w="28575" cap="flat" cmpd="sng">
              <a:solidFill>
                <a:schemeClr val="tx1">
                  <a:alpha val="100000"/>
                </a:schemeClr>
              </a:solidFill>
              <a:prstDash val="dash"/>
              <a:round/>
              <a:headEnd type="none" w="med" len="med"/>
              <a:tailEnd type="triangle" w="med" len="med"/>
            </a:ln>
          </p:spPr>
          <p:txBody>
            <a:bodyPr/>
            <a:p>
              <a:endParaRPr lang="zh-CN" altLang="en-US"/>
            </a:p>
          </p:txBody>
        </p:sp>
        <p:sp>
          <p:nvSpPr>
            <p:cNvPr id="101412" name="Text Box 28"/>
            <p:cNvSpPr txBox="1"/>
            <p:nvPr/>
          </p:nvSpPr>
          <p:spPr>
            <a:xfrm>
              <a:off x="2679" y="2952"/>
              <a:ext cx="186" cy="231"/>
            </a:xfrm>
            <a:prstGeom prst="rect">
              <a:avLst/>
            </a:prstGeom>
            <a:noFill/>
            <a:ln w="28575">
              <a:noFill/>
            </a:ln>
          </p:spPr>
          <p:txBody>
            <a:bodyPr wrap="none" lIns="90000" tIns="46800" rIns="90000" bIns="46800">
              <a:spAutoFit/>
            </a:bodyPr>
            <a:p>
              <a:pPr eaLnBrk="1" hangingPunct="1"/>
              <a:r>
                <a:rPr lang="en-US" altLang="zh-CN" dirty="0">
                  <a:latin typeface="Times New Roman" panose="02020603050405020304" pitchFamily="18" charset="0"/>
                </a:rPr>
                <a:t>5</a:t>
              </a:r>
              <a:endParaRPr lang="en-US" altLang="zh-CN" dirty="0">
                <a:latin typeface="Times New Roman" panose="02020603050405020304" pitchFamily="18" charset="0"/>
              </a:endParaRPr>
            </a:p>
          </p:txBody>
        </p:sp>
        <p:sp>
          <p:nvSpPr>
            <p:cNvPr id="101413" name="Text Box 29"/>
            <p:cNvSpPr txBox="1"/>
            <p:nvPr/>
          </p:nvSpPr>
          <p:spPr>
            <a:xfrm>
              <a:off x="2550" y="3513"/>
              <a:ext cx="186" cy="231"/>
            </a:xfrm>
            <a:prstGeom prst="rect">
              <a:avLst/>
            </a:prstGeom>
            <a:noFill/>
            <a:ln w="28575">
              <a:noFill/>
            </a:ln>
          </p:spPr>
          <p:txBody>
            <a:bodyPr wrap="none" lIns="90000" tIns="46800" rIns="90000" bIns="46800">
              <a:spAutoFit/>
            </a:bodyPr>
            <a:p>
              <a:pPr eaLnBrk="1" hangingPunct="1"/>
              <a:r>
                <a:rPr lang="en-US" altLang="zh-CN" dirty="0">
                  <a:latin typeface="Times New Roman" panose="02020603050405020304" pitchFamily="18" charset="0"/>
                </a:rPr>
                <a:t>4</a:t>
              </a:r>
              <a:endParaRPr lang="en-US" altLang="zh-CN" dirty="0">
                <a:latin typeface="Times New Roman" panose="02020603050405020304" pitchFamily="18" charset="0"/>
              </a:endParaRPr>
            </a:p>
          </p:txBody>
        </p:sp>
        <p:sp>
          <p:nvSpPr>
            <p:cNvPr id="101414" name="Text Box 30"/>
            <p:cNvSpPr txBox="1"/>
            <p:nvPr/>
          </p:nvSpPr>
          <p:spPr>
            <a:xfrm>
              <a:off x="2550" y="3864"/>
              <a:ext cx="186" cy="231"/>
            </a:xfrm>
            <a:prstGeom prst="rect">
              <a:avLst/>
            </a:prstGeom>
            <a:noFill/>
            <a:ln w="28575">
              <a:noFill/>
            </a:ln>
          </p:spPr>
          <p:txBody>
            <a:bodyPr wrap="none" lIns="90000" tIns="46800" rIns="90000" bIns="46800">
              <a:spAutoFit/>
            </a:bodyPr>
            <a:p>
              <a:pPr eaLnBrk="1" hangingPunct="1"/>
              <a:r>
                <a:rPr lang="en-US" altLang="zh-CN" dirty="0">
                  <a:latin typeface="Times New Roman" panose="02020603050405020304" pitchFamily="18" charset="0"/>
                </a:rPr>
                <a:t>3</a:t>
              </a:r>
              <a:endParaRPr lang="en-US" altLang="zh-CN" dirty="0">
                <a:latin typeface="Times New Roman" panose="02020603050405020304" pitchFamily="18" charset="0"/>
              </a:endParaRPr>
            </a:p>
          </p:txBody>
        </p:sp>
        <p:sp>
          <p:nvSpPr>
            <p:cNvPr id="101415" name="Text Box 31"/>
            <p:cNvSpPr txBox="1"/>
            <p:nvPr/>
          </p:nvSpPr>
          <p:spPr>
            <a:xfrm>
              <a:off x="3111" y="3288"/>
              <a:ext cx="186" cy="231"/>
            </a:xfrm>
            <a:prstGeom prst="rect">
              <a:avLst/>
            </a:prstGeom>
            <a:noFill/>
            <a:ln w="28575">
              <a:noFill/>
            </a:ln>
          </p:spPr>
          <p:txBody>
            <a:bodyPr wrap="none" lIns="90000" tIns="46800" rIns="90000" bIns="46800">
              <a:spAutoFit/>
            </a:bodyPr>
            <a:p>
              <a:pPr eaLnBrk="1" hangingPunct="1"/>
              <a:r>
                <a:rPr lang="en-US" altLang="zh-CN" dirty="0">
                  <a:latin typeface="Times New Roman" panose="02020603050405020304" pitchFamily="18" charset="0"/>
                </a:rPr>
                <a:t>2</a:t>
              </a:r>
              <a:endParaRPr lang="en-US" altLang="zh-CN" dirty="0">
                <a:latin typeface="Times New Roman" panose="02020603050405020304" pitchFamily="18" charset="0"/>
              </a:endParaRPr>
            </a:p>
          </p:txBody>
        </p:sp>
        <p:sp>
          <p:nvSpPr>
            <p:cNvPr id="101416" name="Text Box 32"/>
            <p:cNvSpPr txBox="1"/>
            <p:nvPr/>
          </p:nvSpPr>
          <p:spPr>
            <a:xfrm>
              <a:off x="3558" y="3288"/>
              <a:ext cx="186" cy="231"/>
            </a:xfrm>
            <a:prstGeom prst="rect">
              <a:avLst/>
            </a:prstGeom>
            <a:noFill/>
            <a:ln w="28575">
              <a:noFill/>
            </a:ln>
          </p:spPr>
          <p:txBody>
            <a:bodyPr wrap="none" lIns="90000" tIns="46800" rIns="90000" bIns="46800">
              <a:spAutoFit/>
            </a:bodyPr>
            <a:p>
              <a:pPr eaLnBrk="1" hangingPunct="1"/>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grpSp>
      <p:grpSp>
        <p:nvGrpSpPr>
          <p:cNvPr id="101380" name="Group 33"/>
          <p:cNvGrpSpPr/>
          <p:nvPr/>
        </p:nvGrpSpPr>
        <p:grpSpPr>
          <a:xfrm>
            <a:off x="6392863" y="4294188"/>
            <a:ext cx="2057400" cy="1943100"/>
            <a:chOff x="4128" y="2952"/>
            <a:chExt cx="1296" cy="1224"/>
          </a:xfrm>
        </p:grpSpPr>
        <p:sp>
          <p:nvSpPr>
            <p:cNvPr id="101383" name="Oval 34"/>
            <p:cNvSpPr/>
            <p:nvPr/>
          </p:nvSpPr>
          <p:spPr>
            <a:xfrm>
              <a:off x="4370" y="3154"/>
              <a:ext cx="191" cy="207"/>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a</a:t>
              </a:r>
              <a:endParaRPr lang="en-US" altLang="zh-CN" sz="1400" dirty="0">
                <a:latin typeface="Times New Roman" panose="02020603050405020304" pitchFamily="18" charset="0"/>
              </a:endParaRPr>
            </a:p>
          </p:txBody>
        </p:sp>
        <p:sp>
          <p:nvSpPr>
            <p:cNvPr id="101384" name="Oval 35"/>
            <p:cNvSpPr/>
            <p:nvPr/>
          </p:nvSpPr>
          <p:spPr>
            <a:xfrm>
              <a:off x="4370" y="3498"/>
              <a:ext cx="191" cy="207"/>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b</a:t>
              </a:r>
              <a:endParaRPr lang="en-US" altLang="zh-CN" sz="1400" dirty="0">
                <a:latin typeface="Times New Roman" panose="02020603050405020304" pitchFamily="18" charset="0"/>
              </a:endParaRPr>
            </a:p>
          </p:txBody>
        </p:sp>
        <p:sp>
          <p:nvSpPr>
            <p:cNvPr id="101385" name="Oval 36"/>
            <p:cNvSpPr/>
            <p:nvPr/>
          </p:nvSpPr>
          <p:spPr>
            <a:xfrm>
              <a:off x="4368" y="3830"/>
              <a:ext cx="191" cy="207"/>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c</a:t>
              </a:r>
              <a:endParaRPr lang="en-US" altLang="zh-CN" sz="1400" dirty="0">
                <a:latin typeface="Times New Roman" panose="02020603050405020304" pitchFamily="18" charset="0"/>
              </a:endParaRPr>
            </a:p>
          </p:txBody>
        </p:sp>
        <p:sp>
          <p:nvSpPr>
            <p:cNvPr id="101386" name="Oval 37"/>
            <p:cNvSpPr/>
            <p:nvPr/>
          </p:nvSpPr>
          <p:spPr>
            <a:xfrm>
              <a:off x="4801" y="3494"/>
              <a:ext cx="191" cy="207"/>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d</a:t>
              </a:r>
              <a:endParaRPr lang="en-US" altLang="zh-CN" sz="1400" dirty="0">
                <a:latin typeface="Times New Roman" panose="02020603050405020304" pitchFamily="18" charset="0"/>
              </a:endParaRPr>
            </a:p>
          </p:txBody>
        </p:sp>
        <p:sp>
          <p:nvSpPr>
            <p:cNvPr id="101387" name="Text Box 38"/>
            <p:cNvSpPr txBox="1"/>
            <p:nvPr/>
          </p:nvSpPr>
          <p:spPr>
            <a:xfrm>
              <a:off x="4846" y="3888"/>
              <a:ext cx="423" cy="288"/>
            </a:xfrm>
            <a:prstGeom prst="rect">
              <a:avLst/>
            </a:prstGeom>
            <a:noFill/>
            <a:ln w="28575">
              <a:noFill/>
            </a:ln>
          </p:spPr>
          <p:txBody>
            <a:bodyPr wrap="none" lIns="90000" tIns="46800" rIns="90000" bIns="46800">
              <a:spAutoFit/>
            </a:bodyPr>
            <a:p>
              <a:pPr eaLnBrk="1" hangingPunct="1"/>
              <a:r>
                <a:rPr lang="en-US" altLang="zh-CN" sz="2400" dirty="0">
                  <a:latin typeface="Times New Roman" panose="02020603050405020304" pitchFamily="18" charset="0"/>
                </a:rPr>
                <a:t>( c )</a:t>
              </a:r>
              <a:endParaRPr lang="en-US" altLang="zh-CN" sz="2400" dirty="0">
                <a:latin typeface="Times New Roman" panose="02020603050405020304" pitchFamily="18" charset="0"/>
              </a:endParaRPr>
            </a:p>
          </p:txBody>
        </p:sp>
        <p:sp>
          <p:nvSpPr>
            <p:cNvPr id="101388" name="Oval 39"/>
            <p:cNvSpPr/>
            <p:nvPr/>
          </p:nvSpPr>
          <p:spPr>
            <a:xfrm>
              <a:off x="5233" y="3498"/>
              <a:ext cx="191" cy="207"/>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e</a:t>
              </a:r>
              <a:endParaRPr lang="en-US" altLang="zh-CN" sz="1400" dirty="0">
                <a:latin typeface="Times New Roman" panose="02020603050405020304" pitchFamily="18" charset="0"/>
              </a:endParaRPr>
            </a:p>
          </p:txBody>
        </p:sp>
        <p:sp>
          <p:nvSpPr>
            <p:cNvPr id="101389" name="Line 40"/>
            <p:cNvSpPr/>
            <p:nvPr/>
          </p:nvSpPr>
          <p:spPr>
            <a:xfrm>
              <a:off x="4464" y="3360"/>
              <a:ext cx="0" cy="144"/>
            </a:xfrm>
            <a:prstGeom prst="line">
              <a:avLst/>
            </a:prstGeom>
            <a:ln w="28575" cap="flat" cmpd="sng">
              <a:solidFill>
                <a:schemeClr val="tx1"/>
              </a:solidFill>
              <a:prstDash val="solid"/>
              <a:headEnd type="triangle" w="med" len="med"/>
              <a:tailEnd type="none" w="med" len="med"/>
            </a:ln>
          </p:spPr>
        </p:sp>
        <p:sp>
          <p:nvSpPr>
            <p:cNvPr id="101390" name="Line 41"/>
            <p:cNvSpPr/>
            <p:nvPr/>
          </p:nvSpPr>
          <p:spPr>
            <a:xfrm>
              <a:off x="4464" y="3704"/>
              <a:ext cx="0" cy="144"/>
            </a:xfrm>
            <a:prstGeom prst="line">
              <a:avLst/>
            </a:prstGeom>
            <a:ln w="28575" cap="flat" cmpd="sng">
              <a:solidFill>
                <a:schemeClr val="tx1"/>
              </a:solidFill>
              <a:prstDash val="solid"/>
              <a:headEnd type="triangle" w="med" len="med"/>
              <a:tailEnd type="none" w="med" len="med"/>
            </a:ln>
          </p:spPr>
        </p:sp>
        <p:sp>
          <p:nvSpPr>
            <p:cNvPr id="101391" name="Line 42"/>
            <p:cNvSpPr/>
            <p:nvPr/>
          </p:nvSpPr>
          <p:spPr>
            <a:xfrm>
              <a:off x="4560" y="3312"/>
              <a:ext cx="288" cy="192"/>
            </a:xfrm>
            <a:prstGeom prst="line">
              <a:avLst/>
            </a:prstGeom>
            <a:ln w="28575" cap="flat" cmpd="sng">
              <a:solidFill>
                <a:schemeClr val="tx1"/>
              </a:solidFill>
              <a:prstDash val="dash"/>
              <a:headEnd type="triangle" w="med" len="med"/>
              <a:tailEnd type="none" w="med" len="med"/>
            </a:ln>
          </p:spPr>
        </p:sp>
        <p:sp>
          <p:nvSpPr>
            <p:cNvPr id="101392" name="Line 43"/>
            <p:cNvSpPr/>
            <p:nvPr/>
          </p:nvSpPr>
          <p:spPr>
            <a:xfrm flipH="1">
              <a:off x="4560" y="3696"/>
              <a:ext cx="288" cy="192"/>
            </a:xfrm>
            <a:prstGeom prst="line">
              <a:avLst/>
            </a:prstGeom>
            <a:ln w="28575" cap="flat" cmpd="sng">
              <a:solidFill>
                <a:schemeClr val="tx1"/>
              </a:solidFill>
              <a:prstDash val="solid"/>
              <a:headEnd type="triangle" w="med" len="med"/>
              <a:tailEnd type="none" w="med" len="med"/>
            </a:ln>
          </p:spPr>
        </p:sp>
        <p:sp>
          <p:nvSpPr>
            <p:cNvPr id="101393" name="Line 44"/>
            <p:cNvSpPr/>
            <p:nvPr/>
          </p:nvSpPr>
          <p:spPr>
            <a:xfrm flipH="1">
              <a:off x="4992" y="3600"/>
              <a:ext cx="240" cy="0"/>
            </a:xfrm>
            <a:prstGeom prst="line">
              <a:avLst/>
            </a:prstGeom>
            <a:ln w="28575" cap="flat" cmpd="sng">
              <a:solidFill>
                <a:schemeClr val="tx1"/>
              </a:solidFill>
              <a:prstDash val="solid"/>
              <a:headEnd type="triangle" w="med" len="med"/>
              <a:tailEnd type="none" w="med" len="med"/>
            </a:ln>
          </p:spPr>
        </p:sp>
        <p:sp>
          <p:nvSpPr>
            <p:cNvPr id="101394" name="Freeform 45"/>
            <p:cNvSpPr/>
            <p:nvPr/>
          </p:nvSpPr>
          <p:spPr>
            <a:xfrm>
              <a:off x="4128" y="3264"/>
              <a:ext cx="240" cy="672"/>
            </a:xfrm>
            <a:custGeom>
              <a:avLst/>
              <a:gdLst/>
              <a:ahLst/>
              <a:cxnLst>
                <a:cxn ang="0">
                  <a:pos x="240" y="672"/>
                </a:cxn>
                <a:cxn ang="0">
                  <a:pos x="0" y="336"/>
                </a:cxn>
                <a:cxn ang="0">
                  <a:pos x="240" y="0"/>
                </a:cxn>
              </a:cxnLst>
              <a:pathLst>
                <a:path w="240" h="672">
                  <a:moveTo>
                    <a:pt x="240" y="672"/>
                  </a:moveTo>
                  <a:cubicBezTo>
                    <a:pt x="120" y="560"/>
                    <a:pt x="0" y="448"/>
                    <a:pt x="0" y="336"/>
                  </a:cubicBezTo>
                  <a:cubicBezTo>
                    <a:pt x="0" y="224"/>
                    <a:pt x="120" y="112"/>
                    <a:pt x="240" y="0"/>
                  </a:cubicBezTo>
                </a:path>
              </a:pathLst>
            </a:custGeom>
            <a:noFill/>
            <a:ln w="28575" cap="flat" cmpd="sng">
              <a:solidFill>
                <a:schemeClr val="tx1">
                  <a:alpha val="100000"/>
                </a:schemeClr>
              </a:solidFill>
              <a:prstDash val="solid"/>
              <a:round/>
              <a:headEnd type="triangle" w="med" len="med"/>
              <a:tailEnd type="none" w="med" len="med"/>
            </a:ln>
          </p:spPr>
          <p:txBody>
            <a:bodyPr/>
            <a:p>
              <a:endParaRPr lang="zh-CN" altLang="en-US"/>
            </a:p>
          </p:txBody>
        </p:sp>
        <p:sp>
          <p:nvSpPr>
            <p:cNvPr id="101395" name="Text Box 46"/>
            <p:cNvSpPr txBox="1"/>
            <p:nvPr/>
          </p:nvSpPr>
          <p:spPr>
            <a:xfrm>
              <a:off x="4359" y="2952"/>
              <a:ext cx="186" cy="231"/>
            </a:xfrm>
            <a:prstGeom prst="rect">
              <a:avLst/>
            </a:prstGeom>
            <a:noFill/>
            <a:ln w="28575">
              <a:noFill/>
            </a:ln>
          </p:spPr>
          <p:txBody>
            <a:bodyPr wrap="none" lIns="90000" tIns="46800" rIns="90000" bIns="46800">
              <a:spAutoFit/>
            </a:bodyPr>
            <a:p>
              <a:pPr eaLnBrk="1" hangingPunct="1"/>
              <a:r>
                <a:rPr lang="en-US" altLang="zh-CN" dirty="0">
                  <a:latin typeface="Times New Roman" panose="02020603050405020304" pitchFamily="18" charset="0"/>
                </a:rPr>
                <a:t>5</a:t>
              </a:r>
              <a:endParaRPr lang="en-US" altLang="zh-CN" dirty="0">
                <a:latin typeface="Times New Roman" panose="02020603050405020304" pitchFamily="18" charset="0"/>
              </a:endParaRPr>
            </a:p>
          </p:txBody>
        </p:sp>
        <p:sp>
          <p:nvSpPr>
            <p:cNvPr id="101396" name="Text Box 47"/>
            <p:cNvSpPr txBox="1"/>
            <p:nvPr/>
          </p:nvSpPr>
          <p:spPr>
            <a:xfrm>
              <a:off x="4230" y="3513"/>
              <a:ext cx="186" cy="231"/>
            </a:xfrm>
            <a:prstGeom prst="rect">
              <a:avLst/>
            </a:prstGeom>
            <a:noFill/>
            <a:ln w="28575">
              <a:noFill/>
            </a:ln>
          </p:spPr>
          <p:txBody>
            <a:bodyPr wrap="none" lIns="90000" tIns="46800" rIns="90000" bIns="46800">
              <a:spAutoFit/>
            </a:bodyPr>
            <a:p>
              <a:pPr eaLnBrk="1" hangingPunct="1"/>
              <a:r>
                <a:rPr lang="en-US" altLang="zh-CN" dirty="0">
                  <a:latin typeface="Times New Roman" panose="02020603050405020304" pitchFamily="18" charset="0"/>
                </a:rPr>
                <a:t>4</a:t>
              </a:r>
              <a:endParaRPr lang="en-US" altLang="zh-CN" dirty="0">
                <a:latin typeface="Times New Roman" panose="02020603050405020304" pitchFamily="18" charset="0"/>
              </a:endParaRPr>
            </a:p>
          </p:txBody>
        </p:sp>
        <p:sp>
          <p:nvSpPr>
            <p:cNvPr id="101397" name="Text Box 48"/>
            <p:cNvSpPr txBox="1"/>
            <p:nvPr/>
          </p:nvSpPr>
          <p:spPr>
            <a:xfrm>
              <a:off x="4230" y="3864"/>
              <a:ext cx="186" cy="231"/>
            </a:xfrm>
            <a:prstGeom prst="rect">
              <a:avLst/>
            </a:prstGeom>
            <a:noFill/>
            <a:ln w="28575">
              <a:noFill/>
            </a:ln>
          </p:spPr>
          <p:txBody>
            <a:bodyPr wrap="none" lIns="90000" tIns="46800" rIns="90000" bIns="46800">
              <a:spAutoFit/>
            </a:bodyPr>
            <a:p>
              <a:pPr eaLnBrk="1" hangingPunct="1"/>
              <a:r>
                <a:rPr lang="en-US" altLang="zh-CN" dirty="0">
                  <a:latin typeface="Times New Roman" panose="02020603050405020304" pitchFamily="18" charset="0"/>
                </a:rPr>
                <a:t>3</a:t>
              </a:r>
              <a:endParaRPr lang="en-US" altLang="zh-CN" dirty="0">
                <a:latin typeface="Times New Roman" panose="02020603050405020304" pitchFamily="18" charset="0"/>
              </a:endParaRPr>
            </a:p>
          </p:txBody>
        </p:sp>
        <p:sp>
          <p:nvSpPr>
            <p:cNvPr id="101398" name="Text Box 49"/>
            <p:cNvSpPr txBox="1"/>
            <p:nvPr/>
          </p:nvSpPr>
          <p:spPr>
            <a:xfrm>
              <a:off x="4791" y="3288"/>
              <a:ext cx="186" cy="231"/>
            </a:xfrm>
            <a:prstGeom prst="rect">
              <a:avLst/>
            </a:prstGeom>
            <a:noFill/>
            <a:ln w="28575">
              <a:noFill/>
            </a:ln>
          </p:spPr>
          <p:txBody>
            <a:bodyPr wrap="none" lIns="90000" tIns="46800" rIns="90000" bIns="46800">
              <a:spAutoFit/>
            </a:bodyPr>
            <a:p>
              <a:pPr eaLnBrk="1" hangingPunct="1"/>
              <a:r>
                <a:rPr lang="en-US" altLang="zh-CN" dirty="0">
                  <a:latin typeface="Times New Roman" panose="02020603050405020304" pitchFamily="18" charset="0"/>
                </a:rPr>
                <a:t>2</a:t>
              </a:r>
              <a:endParaRPr lang="en-US" altLang="zh-CN" dirty="0">
                <a:latin typeface="Times New Roman" panose="02020603050405020304" pitchFamily="18" charset="0"/>
              </a:endParaRPr>
            </a:p>
          </p:txBody>
        </p:sp>
        <p:sp>
          <p:nvSpPr>
            <p:cNvPr id="101399" name="Text Box 50"/>
            <p:cNvSpPr txBox="1"/>
            <p:nvPr/>
          </p:nvSpPr>
          <p:spPr>
            <a:xfrm>
              <a:off x="5238" y="3288"/>
              <a:ext cx="186" cy="231"/>
            </a:xfrm>
            <a:prstGeom prst="rect">
              <a:avLst/>
            </a:prstGeom>
            <a:noFill/>
            <a:ln w="28575">
              <a:noFill/>
            </a:ln>
          </p:spPr>
          <p:txBody>
            <a:bodyPr wrap="none" lIns="90000" tIns="46800" rIns="90000" bIns="46800">
              <a:spAutoFit/>
            </a:bodyPr>
            <a:p>
              <a:pPr eaLnBrk="1" hangingPunct="1"/>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grpSp>
      <p:sp>
        <p:nvSpPr>
          <p:cNvPr id="101381" name="Text Box 52"/>
          <p:cNvSpPr txBox="1"/>
          <p:nvPr/>
        </p:nvSpPr>
        <p:spPr>
          <a:xfrm>
            <a:off x="2973388" y="6175375"/>
            <a:ext cx="2657475" cy="463550"/>
          </a:xfrm>
          <a:prstGeom prst="rect">
            <a:avLst/>
          </a:prstGeom>
          <a:noFill/>
          <a:ln w="9525">
            <a:noFill/>
          </a:ln>
        </p:spPr>
        <p:txBody>
          <a:bodyPr wrap="none" lIns="90000" tIns="46800" rIns="90000" bIns="46800">
            <a:spAutoFit/>
          </a:bodyPr>
          <a:p>
            <a:pPr eaLnBrk="1" hangingPunct="1"/>
            <a:r>
              <a:rPr lang="zh-CN" altLang="en-US" sz="2400" dirty="0">
                <a:latin typeface="Times New Roman" panose="02020603050405020304" pitchFamily="18" charset="0"/>
              </a:rPr>
              <a:t>求强连通图的实例</a:t>
            </a:r>
            <a:endParaRPr lang="zh-CN" altLang="en-US" sz="2400" dirty="0">
              <a:latin typeface="Times New Roman" panose="02020603050405020304" pitchFamily="18" charset="0"/>
            </a:endParaRPr>
          </a:p>
        </p:txBody>
      </p:sp>
      <p:sp>
        <p:nvSpPr>
          <p:cNvPr id="101382" name="文本框 1"/>
          <p:cNvSpPr txBox="1"/>
          <p:nvPr/>
        </p:nvSpPr>
        <p:spPr>
          <a:xfrm>
            <a:off x="393700" y="436563"/>
            <a:ext cx="8496300" cy="3878262"/>
          </a:xfrm>
          <a:prstGeom prst="rect">
            <a:avLst/>
          </a:prstGeom>
          <a:noFill/>
          <a:ln w="9525">
            <a:noFill/>
          </a:ln>
        </p:spPr>
        <p:txBody>
          <a:bodyPr>
            <a:spAutoFit/>
          </a:bodyPr>
          <a:p>
            <a:pPr>
              <a:lnSpc>
                <a:spcPct val="150000"/>
              </a:lnSpc>
            </a:pPr>
            <a:r>
              <a:rPr lang="zh-CN" altLang="en-US" sz="2400" dirty="0">
                <a:solidFill>
                  <a:srgbClr val="0000FF"/>
                </a:solidFill>
                <a:latin typeface="Times New Roman" panose="02020603050405020304" pitchFamily="18" charset="0"/>
              </a:rPr>
              <a:t>求强连通图算法步骤（</a:t>
            </a:r>
            <a:r>
              <a:rPr lang="en-US" altLang="zh-CN" sz="2400" dirty="0">
                <a:solidFill>
                  <a:srgbClr val="0000FF"/>
                </a:solidFill>
                <a:latin typeface="Times New Roman" panose="02020603050405020304" pitchFamily="18" charset="0"/>
              </a:rPr>
              <a:t>P145 </a:t>
            </a:r>
            <a:r>
              <a:rPr lang="zh-CN" altLang="en-US" sz="2400" dirty="0">
                <a:solidFill>
                  <a:srgbClr val="0000FF"/>
                </a:solidFill>
                <a:latin typeface="Times New Roman" panose="02020603050405020304" pitchFamily="18" charset="0"/>
              </a:rPr>
              <a:t>）：</a:t>
            </a:r>
            <a:endParaRPr lang="en-US" altLang="zh-CN" sz="2400" dirty="0">
              <a:solidFill>
                <a:srgbClr val="0000FF"/>
              </a:solidFill>
              <a:latin typeface="Times New Roman" panose="02020603050405020304" pitchFamily="18" charset="0"/>
            </a:endParaRPr>
          </a:p>
          <a:p>
            <a:pPr>
              <a:lnSpc>
                <a:spcPct val="150000"/>
              </a:lnSpc>
            </a:pPr>
            <a:r>
              <a:rPr lang="en-US" altLang="zh-CN" sz="2000" dirty="0">
                <a:latin typeface="Times New Roman" panose="02020603050405020304" pitchFamily="18" charset="0"/>
              </a:rPr>
              <a:t>(1)</a:t>
            </a:r>
            <a:r>
              <a:rPr lang="zh-CN" altLang="en-US" sz="2000" dirty="0">
                <a:latin typeface="Times New Roman" panose="02020603050405020304" pitchFamily="18" charset="0"/>
              </a:rPr>
              <a:t>对有向图</a:t>
            </a:r>
            <a:r>
              <a:rPr lang="en-US" altLang="zh-CN" sz="2000" dirty="0">
                <a:latin typeface="Times New Roman" panose="02020603050405020304" pitchFamily="18" charset="0"/>
              </a:rPr>
              <a:t>G</a:t>
            </a:r>
            <a:r>
              <a:rPr lang="zh-CN" altLang="en-US" sz="2000" dirty="0">
                <a:latin typeface="Times New Roman" panose="02020603050405020304" pitchFamily="18" charset="0"/>
              </a:rPr>
              <a:t>进行</a:t>
            </a:r>
            <a:r>
              <a:rPr lang="en-US" altLang="zh-CN" sz="2000" dirty="0">
                <a:latin typeface="Times New Roman" panose="02020603050405020304" pitchFamily="18" charset="0"/>
              </a:rPr>
              <a:t>DFS</a:t>
            </a:r>
            <a:r>
              <a:rPr lang="zh-CN" altLang="en-US" sz="2000" dirty="0">
                <a:latin typeface="Times New Roman" panose="02020603050405020304" pitchFamily="18" charset="0"/>
              </a:rPr>
              <a:t>并按树的逆先根顺序对顶点编号；</a:t>
            </a:r>
            <a:endParaRPr lang="en-US" altLang="zh-CN" sz="2000" dirty="0">
              <a:latin typeface="Times New Roman" panose="02020603050405020304" pitchFamily="18" charset="0"/>
            </a:endParaRPr>
          </a:p>
          <a:p>
            <a:pPr>
              <a:lnSpc>
                <a:spcPct val="150000"/>
              </a:lnSpc>
            </a:pPr>
            <a:r>
              <a:rPr lang="en-US" altLang="zh-CN" sz="2000" dirty="0">
                <a:latin typeface="Times New Roman" panose="02020603050405020304" pitchFamily="18" charset="0"/>
              </a:rPr>
              <a:t>(2)</a:t>
            </a:r>
            <a:r>
              <a:rPr lang="zh-CN" altLang="en-US" sz="2000" dirty="0">
                <a:latin typeface="Times New Roman" panose="02020603050405020304" pitchFamily="18" charset="0"/>
              </a:rPr>
              <a:t>将</a:t>
            </a:r>
            <a:r>
              <a:rPr lang="en-US" altLang="zh-CN" sz="2000" dirty="0">
                <a:latin typeface="Times New Roman" panose="02020603050405020304" pitchFamily="18" charset="0"/>
              </a:rPr>
              <a:t>G</a:t>
            </a:r>
            <a:r>
              <a:rPr lang="zh-CN" altLang="en-US" sz="2000" dirty="0">
                <a:latin typeface="Times New Roman" panose="02020603050405020304" pitchFamily="18" charset="0"/>
              </a:rPr>
              <a:t>中的每条边取反方向，构造一个新的有向图</a:t>
            </a:r>
            <a:r>
              <a:rPr lang="en-US" altLang="zh-CN" sz="2000" dirty="0">
                <a:latin typeface="Times New Roman" panose="02020603050405020304" pitchFamily="18" charset="0"/>
              </a:rPr>
              <a:t>G</a:t>
            </a:r>
            <a:r>
              <a:rPr lang="en-US" altLang="zh-CN" sz="2000" baseline="-25000" dirty="0">
                <a:latin typeface="Times New Roman" panose="02020603050405020304" pitchFamily="18" charset="0"/>
              </a:rPr>
              <a:t>r</a:t>
            </a: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a:p>
            <a:pPr>
              <a:lnSpc>
                <a:spcPct val="150000"/>
              </a:lnSpc>
            </a:pPr>
            <a:r>
              <a:rPr lang="en-US" altLang="zh-CN" sz="2000" dirty="0">
                <a:latin typeface="Times New Roman" panose="02020603050405020304" pitchFamily="18" charset="0"/>
              </a:rPr>
              <a:t>(3)</a:t>
            </a:r>
            <a:r>
              <a:rPr lang="zh-CN" altLang="en-US" sz="2000" dirty="0">
                <a:latin typeface="Times New Roman" panose="02020603050405020304" pitchFamily="18" charset="0"/>
              </a:rPr>
              <a:t>根据</a:t>
            </a:r>
            <a:r>
              <a:rPr lang="en-US" altLang="zh-CN" sz="2000" dirty="0">
                <a:latin typeface="Times New Roman" panose="02020603050405020304" pitchFamily="18" charset="0"/>
              </a:rPr>
              <a:t>(1)</a:t>
            </a:r>
            <a:r>
              <a:rPr lang="zh-CN" altLang="en-US" sz="2000" dirty="0">
                <a:latin typeface="Times New Roman" panose="02020603050405020304" pitchFamily="18" charset="0"/>
              </a:rPr>
              <a:t>的编号，从编号最大顶点对图</a:t>
            </a:r>
            <a:r>
              <a:rPr lang="en-US" altLang="zh-CN" sz="2000" dirty="0">
                <a:latin typeface="Times New Roman" panose="02020603050405020304" pitchFamily="18" charset="0"/>
              </a:rPr>
              <a:t>G</a:t>
            </a:r>
            <a:r>
              <a:rPr lang="en-US" altLang="zh-CN" sz="2000" baseline="-25000" dirty="0">
                <a:latin typeface="Times New Roman" panose="02020603050405020304" pitchFamily="18" charset="0"/>
              </a:rPr>
              <a:t>r</a:t>
            </a:r>
            <a:r>
              <a:rPr lang="zh-CN" altLang="en-US" sz="2000" dirty="0">
                <a:latin typeface="Times New Roman" panose="02020603050405020304" pitchFamily="18" charset="0"/>
              </a:rPr>
              <a:t>进行一次</a:t>
            </a:r>
            <a:r>
              <a:rPr lang="en-US" altLang="zh-CN" sz="2000" dirty="0">
                <a:latin typeface="Times New Roman" panose="02020603050405020304" pitchFamily="18" charset="0"/>
              </a:rPr>
              <a:t>DFS</a:t>
            </a:r>
            <a:r>
              <a:rPr lang="zh-CN" altLang="en-US" sz="2000" dirty="0">
                <a:latin typeface="Times New Roman" panose="02020603050405020304" pitchFamily="18" charset="0"/>
              </a:rPr>
              <a:t>搜索，凡是经过树</a:t>
            </a:r>
            <a:endParaRPr lang="en-US" altLang="zh-CN" sz="2000" dirty="0">
              <a:latin typeface="Times New Roman" panose="02020603050405020304" pitchFamily="18" charset="0"/>
            </a:endParaRPr>
          </a:p>
          <a:p>
            <a:pPr>
              <a:lnSpc>
                <a:spcPct val="150000"/>
              </a:lnSpc>
            </a:pPr>
            <a:r>
              <a:rPr lang="en-US" altLang="zh-CN" sz="2000" dirty="0">
                <a:latin typeface="Times New Roman" panose="02020603050405020304" pitchFamily="18" charset="0"/>
              </a:rPr>
              <a:t>     </a:t>
            </a:r>
            <a:r>
              <a:rPr lang="zh-CN" altLang="en-US" sz="2000" dirty="0">
                <a:latin typeface="Times New Roman" panose="02020603050405020304" pitchFamily="18" charset="0"/>
              </a:rPr>
              <a:t>边（</a:t>
            </a:r>
            <a:r>
              <a:rPr lang="en-US" altLang="zh-CN" sz="2000" dirty="0">
                <a:latin typeface="Times New Roman" panose="02020603050405020304" pitchFamily="18" charset="0"/>
              </a:rPr>
              <a:t>(1)  </a:t>
            </a:r>
            <a:r>
              <a:rPr lang="zh-CN" altLang="en-US" sz="2000" dirty="0">
                <a:latin typeface="Times New Roman" panose="02020603050405020304" pitchFamily="18" charset="0"/>
              </a:rPr>
              <a:t>中的分支横边除外）能到达的所有顶点，都形成一个</a:t>
            </a:r>
            <a:r>
              <a:rPr lang="en-US" altLang="zh-CN" sz="2000" dirty="0">
                <a:latin typeface="Times New Roman" panose="02020603050405020304" pitchFamily="18" charset="0"/>
              </a:rPr>
              <a:t>DFS</a:t>
            </a:r>
            <a:r>
              <a:rPr lang="zh-CN" altLang="en-US" sz="2000" dirty="0">
                <a:latin typeface="Times New Roman" panose="02020603050405020304" pitchFamily="18" charset="0"/>
              </a:rPr>
              <a:t>生成</a:t>
            </a:r>
            <a:endParaRPr lang="en-US" altLang="zh-CN" sz="2000" dirty="0">
              <a:latin typeface="Times New Roman" panose="02020603050405020304" pitchFamily="18" charset="0"/>
            </a:endParaRPr>
          </a:p>
          <a:p>
            <a:pPr>
              <a:lnSpc>
                <a:spcPct val="150000"/>
              </a:lnSpc>
            </a:pPr>
            <a:r>
              <a:rPr lang="en-US" altLang="zh-CN" sz="2000" dirty="0">
                <a:latin typeface="Times New Roman" panose="02020603050405020304" pitchFamily="18" charset="0"/>
              </a:rPr>
              <a:t>     </a:t>
            </a:r>
            <a:r>
              <a:rPr lang="zh-CN" altLang="en-US" sz="2000" dirty="0">
                <a:latin typeface="Times New Roman" panose="02020603050405020304" pitchFamily="18" charset="0"/>
              </a:rPr>
              <a:t>树；若本次搜索没有达到所有顶点，则下次</a:t>
            </a:r>
            <a:r>
              <a:rPr lang="en-US" altLang="zh-CN" sz="2000" dirty="0">
                <a:latin typeface="Times New Roman" panose="02020603050405020304" pitchFamily="18" charset="0"/>
              </a:rPr>
              <a:t>DFS</a:t>
            </a:r>
            <a:r>
              <a:rPr lang="zh-CN" altLang="en-US" sz="2000" dirty="0">
                <a:latin typeface="Times New Roman" panose="02020603050405020304" pitchFamily="18" charset="0"/>
              </a:rPr>
              <a:t>从余下顶点中编号最大</a:t>
            </a:r>
            <a:endParaRPr lang="en-US" altLang="zh-CN" sz="2000" dirty="0">
              <a:latin typeface="Times New Roman" panose="02020603050405020304" pitchFamily="18" charset="0"/>
            </a:endParaRPr>
          </a:p>
          <a:p>
            <a:pPr>
              <a:lnSpc>
                <a:spcPct val="150000"/>
              </a:lnSpc>
            </a:pPr>
            <a:r>
              <a:rPr lang="en-US" altLang="zh-CN" sz="2000" dirty="0">
                <a:latin typeface="Times New Roman" panose="02020603050405020304" pitchFamily="18" charset="0"/>
              </a:rPr>
              <a:t>     </a:t>
            </a:r>
            <a:r>
              <a:rPr lang="zh-CN" altLang="en-US" sz="2000" dirty="0">
                <a:latin typeface="Times New Roman" panose="02020603050405020304" pitchFamily="18" charset="0"/>
              </a:rPr>
              <a:t>的顶点开始；</a:t>
            </a:r>
            <a:endParaRPr lang="en-US" altLang="zh-CN" sz="2000" dirty="0">
              <a:latin typeface="Times New Roman" panose="02020603050405020304" pitchFamily="18" charset="0"/>
            </a:endParaRPr>
          </a:p>
          <a:p>
            <a:pPr>
              <a:lnSpc>
                <a:spcPct val="150000"/>
              </a:lnSpc>
            </a:pPr>
            <a:r>
              <a:rPr lang="en-US" altLang="zh-CN" sz="2000" dirty="0">
                <a:latin typeface="Times New Roman" panose="02020603050405020304" pitchFamily="18" charset="0"/>
              </a:rPr>
              <a:t>(4)</a:t>
            </a:r>
            <a:r>
              <a:rPr lang="zh-CN" altLang="en-US" sz="2000" dirty="0">
                <a:latin typeface="Times New Roman" panose="02020603050405020304" pitchFamily="18" charset="0"/>
              </a:rPr>
              <a:t>在</a:t>
            </a:r>
            <a:r>
              <a:rPr lang="en-US" altLang="zh-CN" sz="2000" dirty="0">
                <a:latin typeface="Times New Roman" panose="02020603050405020304" pitchFamily="18" charset="0"/>
              </a:rPr>
              <a:t>G</a:t>
            </a:r>
            <a:r>
              <a:rPr lang="en-US" altLang="zh-CN" sz="2000" baseline="-25000" dirty="0">
                <a:latin typeface="Times New Roman" panose="02020603050405020304" pitchFamily="18" charset="0"/>
              </a:rPr>
              <a:t>r</a:t>
            </a:r>
            <a:r>
              <a:rPr lang="zh-CN" altLang="en-US" sz="2000" dirty="0">
                <a:latin typeface="Times New Roman" panose="02020603050405020304" pitchFamily="18" charset="0"/>
              </a:rPr>
              <a:t>的</a:t>
            </a:r>
            <a:r>
              <a:rPr lang="en-US" altLang="zh-CN" sz="2000" dirty="0">
                <a:latin typeface="Times New Roman" panose="02020603050405020304" pitchFamily="18" charset="0"/>
              </a:rPr>
              <a:t>DFS</a:t>
            </a:r>
            <a:r>
              <a:rPr lang="zh-CN" altLang="en-US" sz="2000" dirty="0">
                <a:latin typeface="Times New Roman" panose="02020603050405020304" pitchFamily="18" charset="0"/>
              </a:rPr>
              <a:t>生成深林中，每棵树对应与</a:t>
            </a:r>
            <a:r>
              <a:rPr lang="en-US" altLang="zh-CN" sz="2000" dirty="0">
                <a:latin typeface="Times New Roman" panose="02020603050405020304" pitchFamily="18" charset="0"/>
              </a:rPr>
              <a:t>G</a:t>
            </a:r>
            <a:r>
              <a:rPr lang="zh-CN" altLang="en-US" sz="2000" dirty="0">
                <a:latin typeface="Times New Roman" panose="02020603050405020304" pitchFamily="18" charset="0"/>
              </a:rPr>
              <a:t>的一个强连通分量。</a:t>
            </a:r>
            <a:endParaRPr lang="zh-CN" altLang="en-US" sz="2000" dirty="0">
              <a:latin typeface="Times New Roman" panose="02020603050405020304" pitchFamily="18"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Text Box 2"/>
          <p:cNvSpPr txBox="1"/>
          <p:nvPr/>
        </p:nvSpPr>
        <p:spPr>
          <a:xfrm>
            <a:off x="384175" y="663575"/>
            <a:ext cx="6934200" cy="527050"/>
          </a:xfrm>
          <a:prstGeom prst="rect">
            <a:avLst/>
          </a:prstGeom>
          <a:noFill/>
          <a:ln w="9525">
            <a:noFill/>
          </a:ln>
        </p:spPr>
        <p:txBody>
          <a:bodyPr>
            <a:spAutoFit/>
          </a:bodyPr>
          <a:p>
            <a:pPr marL="457200" indent="-457200" eaLnBrk="1" hangingPunct="1">
              <a:lnSpc>
                <a:spcPct val="110000"/>
              </a:lnSpc>
            </a:pPr>
            <a:r>
              <a:rPr lang="en-US" altLang="zh-CN" sz="2800" dirty="0">
                <a:solidFill>
                  <a:srgbClr val="C00000"/>
                </a:solidFill>
                <a:latin typeface="Times New Roman" panose="02020603050405020304" pitchFamily="18" charset="0"/>
              </a:rPr>
              <a:t>4.8   </a:t>
            </a:r>
            <a:r>
              <a:rPr lang="zh-CN" altLang="en-US" sz="2800" dirty="0">
                <a:solidFill>
                  <a:srgbClr val="C00000"/>
                </a:solidFill>
                <a:latin typeface="Times New Roman" panose="02020603050405020304" pitchFamily="18" charset="0"/>
              </a:rPr>
              <a:t>拓扑分类</a:t>
            </a:r>
            <a:endParaRPr lang="zh-CN" altLang="en-US" sz="2800" dirty="0">
              <a:solidFill>
                <a:srgbClr val="C00000"/>
              </a:solidFill>
              <a:latin typeface="Times New Roman" panose="02020603050405020304" pitchFamily="18" charset="0"/>
            </a:endParaRPr>
          </a:p>
        </p:txBody>
      </p:sp>
      <p:sp>
        <p:nvSpPr>
          <p:cNvPr id="103427" name="Text Box 4"/>
          <p:cNvSpPr txBox="1"/>
          <p:nvPr/>
        </p:nvSpPr>
        <p:spPr>
          <a:xfrm>
            <a:off x="158750" y="4568825"/>
            <a:ext cx="8661400" cy="2125663"/>
          </a:xfrm>
          <a:prstGeom prst="rect">
            <a:avLst/>
          </a:prstGeom>
          <a:noFill/>
          <a:ln w="9525">
            <a:noFill/>
          </a:ln>
        </p:spPr>
        <p:txBody>
          <a:bodyPr lIns="90000" tIns="46800" rIns="90000" bIns="46800">
            <a:spAutoFit/>
          </a:bodyPr>
          <a:p>
            <a:pPr algn="just" eaLnBrk="1" hangingPunct="1">
              <a:lnSpc>
                <a:spcPct val="110000"/>
              </a:lnSpc>
            </a:pPr>
            <a:r>
              <a:rPr lang="zh-CN" altLang="en-US" sz="2400" dirty="0">
                <a:latin typeface="Times New Roman" panose="02020603050405020304" pitchFamily="18" charset="0"/>
              </a:rPr>
              <a:t>给定一个无环路有向图</a:t>
            </a:r>
            <a:r>
              <a:rPr lang="en-US" altLang="zh-CN" sz="2400" dirty="0">
                <a:latin typeface="Times New Roman" panose="02020603050405020304" pitchFamily="18" charset="0"/>
              </a:rPr>
              <a:t>G=(V,E) ,  </a:t>
            </a:r>
            <a:r>
              <a:rPr lang="zh-CN" altLang="en-US" sz="2400" dirty="0">
                <a:latin typeface="Times New Roman" panose="02020603050405020304" pitchFamily="18" charset="0"/>
              </a:rPr>
              <a:t>各结点的编号为</a:t>
            </a:r>
            <a:r>
              <a:rPr lang="en-US" altLang="zh-CN" sz="2400" i="1" dirty="0">
                <a:latin typeface="Times New Roman" panose="02020603050405020304" pitchFamily="18" charset="0"/>
              </a:rPr>
              <a:t>v</a:t>
            </a:r>
            <a:r>
              <a:rPr lang="en-US" altLang="zh-CN" sz="2400" dirty="0">
                <a:latin typeface="Times New Roman" panose="02020603050405020304" pitchFamily="18" charset="0"/>
              </a:rPr>
              <a:t>=(1,2, …,n)</a:t>
            </a:r>
            <a:r>
              <a:rPr lang="zh-CN" altLang="en-US" sz="2400" dirty="0">
                <a:latin typeface="Times New Roman" panose="02020603050405020304" pitchFamily="18" charset="0"/>
              </a:rPr>
              <a:t>。要求对每一个结点 </a:t>
            </a:r>
            <a:r>
              <a:rPr lang="en-US" altLang="zh-CN" sz="2400" i="1" dirty="0">
                <a:latin typeface="Times New Roman" panose="02020603050405020304" pitchFamily="18" charset="0"/>
              </a:rPr>
              <a:t>i </a:t>
            </a:r>
            <a:r>
              <a:rPr lang="en-US" altLang="zh-CN" sz="2400" dirty="0">
                <a:latin typeface="Times New Roman" panose="02020603050405020304" pitchFamily="18" charset="0"/>
              </a:rPr>
              <a:t> </a:t>
            </a:r>
            <a:r>
              <a:rPr lang="zh-CN" altLang="en-US" sz="2400" dirty="0">
                <a:latin typeface="Times New Roman" panose="02020603050405020304" pitchFamily="18" charset="0"/>
              </a:rPr>
              <a:t>重新进行编号，使得若 </a:t>
            </a:r>
            <a:r>
              <a:rPr lang="en-US" altLang="zh-CN" sz="2400" i="1" dirty="0">
                <a:latin typeface="Times New Roman" panose="02020603050405020304" pitchFamily="18" charset="0"/>
              </a:rPr>
              <a:t>i</a:t>
            </a:r>
            <a:r>
              <a:rPr lang="en-US" altLang="zh-CN" sz="2400" dirty="0">
                <a:latin typeface="Times New Roman" panose="02020603050405020304" pitchFamily="18" charset="0"/>
              </a:rPr>
              <a:t> </a:t>
            </a:r>
            <a:r>
              <a:rPr lang="zh-CN" altLang="en-US" sz="2400" dirty="0">
                <a:latin typeface="Times New Roman" panose="02020603050405020304" pitchFamily="18" charset="0"/>
              </a:rPr>
              <a:t>是 </a:t>
            </a:r>
            <a:r>
              <a:rPr lang="en-US" altLang="zh-CN" sz="2400" i="1" dirty="0">
                <a:latin typeface="Times New Roman" panose="02020603050405020304" pitchFamily="18" charset="0"/>
              </a:rPr>
              <a:t>j </a:t>
            </a:r>
            <a:r>
              <a:rPr lang="zh-CN" altLang="en-US" sz="2400" dirty="0">
                <a:latin typeface="Times New Roman" panose="02020603050405020304" pitchFamily="18" charset="0"/>
              </a:rPr>
              <a:t>的前导，则有</a:t>
            </a:r>
            <a:r>
              <a:rPr lang="en-US" altLang="zh-CN" sz="2400" dirty="0">
                <a:latin typeface="Times New Roman" panose="02020603050405020304" pitchFamily="18" charset="0"/>
              </a:rPr>
              <a:t>Label[</a:t>
            </a:r>
            <a:r>
              <a:rPr lang="en-US" altLang="zh-CN" sz="2400" i="1" dirty="0">
                <a:latin typeface="Times New Roman" panose="02020603050405020304" pitchFamily="18" charset="0"/>
              </a:rPr>
              <a:t>i</a:t>
            </a:r>
            <a:r>
              <a:rPr lang="en-US" altLang="zh-CN" sz="2400" dirty="0">
                <a:latin typeface="Times New Roman" panose="02020603050405020304" pitchFamily="18" charset="0"/>
              </a:rPr>
              <a:t>]&lt;label[</a:t>
            </a:r>
            <a:r>
              <a:rPr lang="en-US" altLang="zh-CN" sz="2400" i="1" dirty="0">
                <a:latin typeface="Times New Roman" panose="02020603050405020304" pitchFamily="18" charset="0"/>
              </a:rPr>
              <a:t>j</a:t>
            </a:r>
            <a:r>
              <a:rPr lang="en-US" altLang="zh-CN" sz="2400" dirty="0">
                <a:latin typeface="Times New Roman" panose="02020603050405020304" pitchFamily="18" charset="0"/>
              </a:rPr>
              <a:t>]</a:t>
            </a:r>
            <a:r>
              <a:rPr lang="zh-CN" altLang="en-US" sz="2400" dirty="0">
                <a:latin typeface="Times New Roman" panose="02020603050405020304" pitchFamily="18" charset="0"/>
              </a:rPr>
              <a:t>。即拓扑分类是将无环路有向图排成一个线性序列，使当从结点 </a:t>
            </a:r>
            <a:r>
              <a:rPr lang="en-US" altLang="zh-CN" sz="2400" i="1" dirty="0">
                <a:latin typeface="Times New Roman" panose="02020603050405020304" pitchFamily="18" charset="0"/>
              </a:rPr>
              <a:t>i</a:t>
            </a:r>
            <a:r>
              <a:rPr lang="en-US" altLang="zh-CN" sz="2400" dirty="0">
                <a:latin typeface="Times New Roman" panose="02020603050405020304" pitchFamily="18" charset="0"/>
              </a:rPr>
              <a:t> </a:t>
            </a:r>
            <a:r>
              <a:rPr lang="zh-CN" altLang="en-US" sz="2400" dirty="0">
                <a:latin typeface="Times New Roman" panose="02020603050405020304" pitchFamily="18" charset="0"/>
              </a:rPr>
              <a:t>到结点 </a:t>
            </a:r>
            <a:r>
              <a:rPr lang="en-US" altLang="zh-CN" sz="2400" i="1" dirty="0">
                <a:latin typeface="Times New Roman" panose="02020603050405020304" pitchFamily="18" charset="0"/>
              </a:rPr>
              <a:t>j </a:t>
            </a:r>
            <a:r>
              <a:rPr lang="zh-CN" altLang="en-US" sz="2400" dirty="0">
                <a:latin typeface="Times New Roman" panose="02020603050405020304" pitchFamily="18" charset="0"/>
              </a:rPr>
              <a:t>存在一条边，则在线性序列中，将 </a:t>
            </a:r>
            <a:r>
              <a:rPr lang="en-US" altLang="zh-CN" sz="2400" i="1" dirty="0">
                <a:latin typeface="Times New Roman" panose="02020603050405020304" pitchFamily="18" charset="0"/>
              </a:rPr>
              <a:t>i </a:t>
            </a:r>
            <a:r>
              <a:rPr lang="zh-CN" altLang="en-US" sz="2400" dirty="0">
                <a:latin typeface="Times New Roman" panose="02020603050405020304" pitchFamily="18" charset="0"/>
              </a:rPr>
              <a:t>排在 </a:t>
            </a:r>
            <a:r>
              <a:rPr lang="en-US" altLang="zh-CN" sz="2400" i="1" dirty="0">
                <a:latin typeface="Times New Roman" panose="02020603050405020304" pitchFamily="18" charset="0"/>
              </a:rPr>
              <a:t>j</a:t>
            </a:r>
            <a:r>
              <a:rPr lang="en-US" altLang="zh-CN" sz="2400" dirty="0">
                <a:latin typeface="Times New Roman" panose="02020603050405020304" pitchFamily="18" charset="0"/>
              </a:rPr>
              <a:t> </a:t>
            </a:r>
            <a:r>
              <a:rPr lang="zh-CN" altLang="en-US" sz="2400" dirty="0">
                <a:latin typeface="Times New Roman" panose="02020603050405020304" pitchFamily="18" charset="0"/>
              </a:rPr>
              <a:t>的前面。</a:t>
            </a:r>
            <a:endParaRPr lang="zh-CN" altLang="en-US" sz="2400" dirty="0">
              <a:latin typeface="Times New Roman" panose="02020603050405020304" pitchFamily="18" charset="0"/>
            </a:endParaRPr>
          </a:p>
        </p:txBody>
      </p:sp>
      <p:grpSp>
        <p:nvGrpSpPr>
          <p:cNvPr id="103428" name="Group 57"/>
          <p:cNvGrpSpPr/>
          <p:nvPr/>
        </p:nvGrpSpPr>
        <p:grpSpPr>
          <a:xfrm>
            <a:off x="539750" y="1130300"/>
            <a:ext cx="3657600" cy="2840038"/>
            <a:chOff x="336" y="621"/>
            <a:chExt cx="2304" cy="1789"/>
          </a:xfrm>
        </p:grpSpPr>
        <p:sp>
          <p:nvSpPr>
            <p:cNvPr id="103458" name="Oval 6"/>
            <p:cNvSpPr/>
            <p:nvPr/>
          </p:nvSpPr>
          <p:spPr>
            <a:xfrm>
              <a:off x="1777" y="621"/>
              <a:ext cx="192" cy="201"/>
            </a:xfrm>
            <a:prstGeom prst="ellipse">
              <a:avLst/>
            </a:prstGeom>
            <a:noFill/>
            <a:ln w="1905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a:t>
              </a:r>
              <a:endParaRPr lang="en-US" altLang="zh-CN" sz="1400" dirty="0">
                <a:latin typeface="Times New Roman" panose="02020603050405020304" pitchFamily="18" charset="0"/>
              </a:endParaRPr>
            </a:p>
          </p:txBody>
        </p:sp>
        <p:sp>
          <p:nvSpPr>
            <p:cNvPr id="103459" name="Oval 16"/>
            <p:cNvSpPr/>
            <p:nvPr/>
          </p:nvSpPr>
          <p:spPr>
            <a:xfrm>
              <a:off x="1201" y="861"/>
              <a:ext cx="192" cy="201"/>
            </a:xfrm>
            <a:prstGeom prst="ellipse">
              <a:avLst/>
            </a:prstGeom>
            <a:noFill/>
            <a:ln w="1905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a:t>
              </a:r>
              <a:endParaRPr lang="en-US" altLang="zh-CN" sz="1400" dirty="0">
                <a:latin typeface="Times New Roman" panose="02020603050405020304" pitchFamily="18" charset="0"/>
              </a:endParaRPr>
            </a:p>
          </p:txBody>
        </p:sp>
        <p:sp>
          <p:nvSpPr>
            <p:cNvPr id="103460" name="Oval 17"/>
            <p:cNvSpPr/>
            <p:nvPr/>
          </p:nvSpPr>
          <p:spPr>
            <a:xfrm>
              <a:off x="2305" y="861"/>
              <a:ext cx="192" cy="201"/>
            </a:xfrm>
            <a:prstGeom prst="ellipse">
              <a:avLst/>
            </a:prstGeom>
            <a:noFill/>
            <a:ln w="1905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a:t>
              </a:r>
              <a:endParaRPr lang="en-US" altLang="zh-CN" sz="1400" dirty="0">
                <a:latin typeface="Times New Roman" panose="02020603050405020304" pitchFamily="18" charset="0"/>
              </a:endParaRPr>
            </a:p>
          </p:txBody>
        </p:sp>
        <p:sp>
          <p:nvSpPr>
            <p:cNvPr id="103461" name="Oval 18"/>
            <p:cNvSpPr/>
            <p:nvPr/>
          </p:nvSpPr>
          <p:spPr>
            <a:xfrm>
              <a:off x="720" y="1149"/>
              <a:ext cx="192" cy="201"/>
            </a:xfrm>
            <a:prstGeom prst="ellipse">
              <a:avLst/>
            </a:prstGeom>
            <a:noFill/>
            <a:ln w="1905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a:t>
              </a:r>
              <a:endParaRPr lang="en-US" altLang="zh-CN" sz="1400" dirty="0">
                <a:latin typeface="Times New Roman" panose="02020603050405020304" pitchFamily="18" charset="0"/>
              </a:endParaRPr>
            </a:p>
          </p:txBody>
        </p:sp>
        <p:sp>
          <p:nvSpPr>
            <p:cNvPr id="103462" name="Oval 19"/>
            <p:cNvSpPr/>
            <p:nvPr/>
          </p:nvSpPr>
          <p:spPr>
            <a:xfrm>
              <a:off x="1584" y="1149"/>
              <a:ext cx="192" cy="201"/>
            </a:xfrm>
            <a:prstGeom prst="ellipse">
              <a:avLst/>
            </a:prstGeom>
            <a:noFill/>
            <a:ln w="1905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a:t>
              </a:r>
              <a:endParaRPr lang="en-US" altLang="zh-CN" sz="1400" dirty="0">
                <a:latin typeface="Times New Roman" panose="02020603050405020304" pitchFamily="18" charset="0"/>
              </a:endParaRPr>
            </a:p>
          </p:txBody>
        </p:sp>
        <p:sp>
          <p:nvSpPr>
            <p:cNvPr id="103463" name="Oval 20"/>
            <p:cNvSpPr/>
            <p:nvPr/>
          </p:nvSpPr>
          <p:spPr>
            <a:xfrm>
              <a:off x="2160" y="1149"/>
              <a:ext cx="192" cy="201"/>
            </a:xfrm>
            <a:prstGeom prst="ellipse">
              <a:avLst/>
            </a:prstGeom>
            <a:noFill/>
            <a:ln w="1905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a:t>
              </a:r>
              <a:endParaRPr lang="en-US" altLang="zh-CN" sz="1400" dirty="0">
                <a:latin typeface="Times New Roman" panose="02020603050405020304" pitchFamily="18" charset="0"/>
              </a:endParaRPr>
            </a:p>
          </p:txBody>
        </p:sp>
        <p:sp>
          <p:nvSpPr>
            <p:cNvPr id="103464" name="Oval 21"/>
            <p:cNvSpPr/>
            <p:nvPr/>
          </p:nvSpPr>
          <p:spPr>
            <a:xfrm>
              <a:off x="2448" y="1149"/>
              <a:ext cx="192" cy="201"/>
            </a:xfrm>
            <a:prstGeom prst="ellipse">
              <a:avLst/>
            </a:prstGeom>
            <a:noFill/>
            <a:ln w="1905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e</a:t>
              </a:r>
              <a:endParaRPr lang="en-US" altLang="zh-CN" sz="1400" dirty="0">
                <a:latin typeface="Times New Roman" panose="02020603050405020304" pitchFamily="18" charset="0"/>
              </a:endParaRPr>
            </a:p>
          </p:txBody>
        </p:sp>
        <p:sp>
          <p:nvSpPr>
            <p:cNvPr id="103465" name="Oval 22"/>
            <p:cNvSpPr/>
            <p:nvPr/>
          </p:nvSpPr>
          <p:spPr>
            <a:xfrm>
              <a:off x="481" y="1489"/>
              <a:ext cx="192" cy="201"/>
            </a:xfrm>
            <a:prstGeom prst="ellipse">
              <a:avLst/>
            </a:prstGeom>
            <a:noFill/>
            <a:ln w="1905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a:t>
              </a:r>
              <a:endParaRPr lang="en-US" altLang="zh-CN" sz="1400" dirty="0">
                <a:latin typeface="Times New Roman" panose="02020603050405020304" pitchFamily="18" charset="0"/>
              </a:endParaRPr>
            </a:p>
          </p:txBody>
        </p:sp>
        <p:sp>
          <p:nvSpPr>
            <p:cNvPr id="103466" name="Oval 23"/>
            <p:cNvSpPr/>
            <p:nvPr/>
          </p:nvSpPr>
          <p:spPr>
            <a:xfrm>
              <a:off x="912" y="1489"/>
              <a:ext cx="192" cy="201"/>
            </a:xfrm>
            <a:prstGeom prst="ellipse">
              <a:avLst/>
            </a:prstGeom>
            <a:noFill/>
            <a:ln w="1905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a:t>
              </a:r>
              <a:endParaRPr lang="en-US" altLang="zh-CN" sz="1400" dirty="0">
                <a:latin typeface="Times New Roman" panose="02020603050405020304" pitchFamily="18" charset="0"/>
              </a:endParaRPr>
            </a:p>
          </p:txBody>
        </p:sp>
        <p:sp>
          <p:nvSpPr>
            <p:cNvPr id="103467" name="Oval 24"/>
            <p:cNvSpPr/>
            <p:nvPr/>
          </p:nvSpPr>
          <p:spPr>
            <a:xfrm>
              <a:off x="1440" y="1489"/>
              <a:ext cx="192" cy="201"/>
            </a:xfrm>
            <a:prstGeom prst="ellipse">
              <a:avLst/>
            </a:prstGeom>
            <a:noFill/>
            <a:ln w="1905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a:t>
              </a:r>
              <a:endParaRPr lang="en-US" altLang="zh-CN" sz="1400" dirty="0">
                <a:latin typeface="Times New Roman" panose="02020603050405020304" pitchFamily="18" charset="0"/>
              </a:endParaRPr>
            </a:p>
          </p:txBody>
        </p:sp>
        <p:sp>
          <p:nvSpPr>
            <p:cNvPr id="103468" name="Oval 25"/>
            <p:cNvSpPr/>
            <p:nvPr/>
          </p:nvSpPr>
          <p:spPr>
            <a:xfrm>
              <a:off x="1728" y="1489"/>
              <a:ext cx="192" cy="201"/>
            </a:xfrm>
            <a:prstGeom prst="ellipse">
              <a:avLst/>
            </a:prstGeom>
            <a:noFill/>
            <a:ln w="1905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e</a:t>
              </a:r>
              <a:endParaRPr lang="en-US" altLang="zh-CN" sz="1400" dirty="0">
                <a:latin typeface="Times New Roman" panose="02020603050405020304" pitchFamily="18" charset="0"/>
              </a:endParaRPr>
            </a:p>
          </p:txBody>
        </p:sp>
        <p:sp>
          <p:nvSpPr>
            <p:cNvPr id="103469" name="Oval 26"/>
            <p:cNvSpPr/>
            <p:nvPr/>
          </p:nvSpPr>
          <p:spPr>
            <a:xfrm>
              <a:off x="2016" y="1489"/>
              <a:ext cx="192" cy="201"/>
            </a:xfrm>
            <a:prstGeom prst="ellipse">
              <a:avLst/>
            </a:prstGeom>
            <a:noFill/>
            <a:ln w="1905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c</a:t>
              </a:r>
              <a:endParaRPr lang="en-US" altLang="zh-CN" sz="1400" dirty="0">
                <a:latin typeface="Times New Roman" panose="02020603050405020304" pitchFamily="18" charset="0"/>
              </a:endParaRPr>
            </a:p>
          </p:txBody>
        </p:sp>
        <p:sp>
          <p:nvSpPr>
            <p:cNvPr id="103470" name="Oval 27"/>
            <p:cNvSpPr/>
            <p:nvPr/>
          </p:nvSpPr>
          <p:spPr>
            <a:xfrm>
              <a:off x="2256" y="1489"/>
              <a:ext cx="192" cy="201"/>
            </a:xfrm>
            <a:prstGeom prst="ellipse">
              <a:avLst/>
            </a:prstGeom>
            <a:noFill/>
            <a:ln w="1905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d</a:t>
              </a:r>
              <a:endParaRPr lang="en-US" altLang="zh-CN" sz="1400" dirty="0">
                <a:latin typeface="Times New Roman" panose="02020603050405020304" pitchFamily="18" charset="0"/>
              </a:endParaRPr>
            </a:p>
          </p:txBody>
        </p:sp>
        <p:sp>
          <p:nvSpPr>
            <p:cNvPr id="103471" name="Oval 28"/>
            <p:cNvSpPr/>
            <p:nvPr/>
          </p:nvSpPr>
          <p:spPr>
            <a:xfrm>
              <a:off x="336" y="1873"/>
              <a:ext cx="192" cy="201"/>
            </a:xfrm>
            <a:prstGeom prst="ellipse">
              <a:avLst/>
            </a:prstGeom>
            <a:noFill/>
            <a:ln w="1905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a</a:t>
              </a:r>
              <a:endParaRPr lang="en-US" altLang="zh-CN" sz="1400" dirty="0">
                <a:latin typeface="Times New Roman" panose="02020603050405020304" pitchFamily="18" charset="0"/>
              </a:endParaRPr>
            </a:p>
          </p:txBody>
        </p:sp>
        <p:sp>
          <p:nvSpPr>
            <p:cNvPr id="103472" name="Oval 29"/>
            <p:cNvSpPr/>
            <p:nvPr/>
          </p:nvSpPr>
          <p:spPr>
            <a:xfrm>
              <a:off x="576" y="1873"/>
              <a:ext cx="192" cy="201"/>
            </a:xfrm>
            <a:prstGeom prst="ellipse">
              <a:avLst/>
            </a:prstGeom>
            <a:noFill/>
            <a:ln w="1905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b</a:t>
              </a:r>
              <a:endParaRPr lang="en-US" altLang="zh-CN" sz="1400" dirty="0">
                <a:latin typeface="Times New Roman" panose="02020603050405020304" pitchFamily="18" charset="0"/>
              </a:endParaRPr>
            </a:p>
          </p:txBody>
        </p:sp>
        <p:sp>
          <p:nvSpPr>
            <p:cNvPr id="103473" name="Oval 30"/>
            <p:cNvSpPr/>
            <p:nvPr/>
          </p:nvSpPr>
          <p:spPr>
            <a:xfrm>
              <a:off x="816" y="1873"/>
              <a:ext cx="192" cy="201"/>
            </a:xfrm>
            <a:prstGeom prst="ellipse">
              <a:avLst/>
            </a:prstGeom>
            <a:noFill/>
            <a:ln w="1905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b</a:t>
              </a:r>
              <a:endParaRPr lang="en-US" altLang="zh-CN" sz="1400" dirty="0">
                <a:latin typeface="Times New Roman" panose="02020603050405020304" pitchFamily="18" charset="0"/>
              </a:endParaRPr>
            </a:p>
          </p:txBody>
        </p:sp>
        <p:sp>
          <p:nvSpPr>
            <p:cNvPr id="103474" name="Oval 31"/>
            <p:cNvSpPr/>
            <p:nvPr/>
          </p:nvSpPr>
          <p:spPr>
            <a:xfrm>
              <a:off x="1056" y="1873"/>
              <a:ext cx="192" cy="201"/>
            </a:xfrm>
            <a:prstGeom prst="ellipse">
              <a:avLst/>
            </a:prstGeom>
            <a:noFill/>
            <a:ln w="1905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a:t>
              </a:r>
              <a:endParaRPr lang="en-US" altLang="zh-CN" sz="1400" dirty="0">
                <a:latin typeface="Times New Roman" panose="02020603050405020304" pitchFamily="18" charset="0"/>
              </a:endParaRPr>
            </a:p>
          </p:txBody>
        </p:sp>
        <p:sp>
          <p:nvSpPr>
            <p:cNvPr id="103475" name="Oval 32"/>
            <p:cNvSpPr/>
            <p:nvPr/>
          </p:nvSpPr>
          <p:spPr>
            <a:xfrm>
              <a:off x="912" y="2209"/>
              <a:ext cx="192" cy="201"/>
            </a:xfrm>
            <a:prstGeom prst="ellipse">
              <a:avLst/>
            </a:prstGeom>
            <a:noFill/>
            <a:ln w="1905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c</a:t>
              </a:r>
              <a:endParaRPr lang="en-US" altLang="zh-CN" sz="1400" dirty="0">
                <a:latin typeface="Times New Roman" panose="02020603050405020304" pitchFamily="18" charset="0"/>
              </a:endParaRPr>
            </a:p>
          </p:txBody>
        </p:sp>
        <p:sp>
          <p:nvSpPr>
            <p:cNvPr id="103476" name="Oval 33"/>
            <p:cNvSpPr/>
            <p:nvPr/>
          </p:nvSpPr>
          <p:spPr>
            <a:xfrm>
              <a:off x="1200" y="2209"/>
              <a:ext cx="192" cy="201"/>
            </a:xfrm>
            <a:prstGeom prst="ellipse">
              <a:avLst/>
            </a:prstGeom>
            <a:noFill/>
            <a:ln w="1905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d</a:t>
              </a:r>
              <a:endParaRPr lang="en-US" altLang="zh-CN" sz="1400" dirty="0">
                <a:latin typeface="Times New Roman" panose="02020603050405020304" pitchFamily="18" charset="0"/>
              </a:endParaRPr>
            </a:p>
          </p:txBody>
        </p:sp>
        <p:sp>
          <p:nvSpPr>
            <p:cNvPr id="103477" name="Oval 34"/>
            <p:cNvSpPr/>
            <p:nvPr/>
          </p:nvSpPr>
          <p:spPr>
            <a:xfrm>
              <a:off x="1296" y="1877"/>
              <a:ext cx="192" cy="201"/>
            </a:xfrm>
            <a:prstGeom prst="ellipse">
              <a:avLst/>
            </a:prstGeom>
            <a:noFill/>
            <a:ln w="1905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c</a:t>
              </a:r>
              <a:endParaRPr lang="en-US" altLang="zh-CN" sz="1400" dirty="0">
                <a:latin typeface="Times New Roman" panose="02020603050405020304" pitchFamily="18" charset="0"/>
              </a:endParaRPr>
            </a:p>
          </p:txBody>
        </p:sp>
        <p:sp>
          <p:nvSpPr>
            <p:cNvPr id="103478" name="Oval 35"/>
            <p:cNvSpPr/>
            <p:nvPr/>
          </p:nvSpPr>
          <p:spPr>
            <a:xfrm>
              <a:off x="1535" y="1873"/>
              <a:ext cx="192" cy="201"/>
            </a:xfrm>
            <a:prstGeom prst="ellipse">
              <a:avLst/>
            </a:prstGeom>
            <a:noFill/>
            <a:ln w="1905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d</a:t>
              </a:r>
              <a:endParaRPr lang="en-US" altLang="zh-CN" sz="1400" dirty="0">
                <a:latin typeface="Times New Roman" panose="02020603050405020304" pitchFamily="18" charset="0"/>
              </a:endParaRPr>
            </a:p>
          </p:txBody>
        </p:sp>
        <p:sp>
          <p:nvSpPr>
            <p:cNvPr id="103479" name="Line 36"/>
            <p:cNvSpPr/>
            <p:nvPr/>
          </p:nvSpPr>
          <p:spPr>
            <a:xfrm>
              <a:off x="1921" y="816"/>
              <a:ext cx="384" cy="96"/>
            </a:xfrm>
            <a:prstGeom prst="line">
              <a:avLst/>
            </a:prstGeom>
            <a:ln w="19050" cap="flat" cmpd="sng">
              <a:solidFill>
                <a:schemeClr val="tx1"/>
              </a:solidFill>
              <a:prstDash val="solid"/>
              <a:headEnd type="none" w="med" len="med"/>
              <a:tailEnd type="triangle" w="med" len="med"/>
            </a:ln>
          </p:spPr>
        </p:sp>
        <p:sp>
          <p:nvSpPr>
            <p:cNvPr id="103480" name="Line 37"/>
            <p:cNvSpPr/>
            <p:nvPr/>
          </p:nvSpPr>
          <p:spPr>
            <a:xfrm flipH="1">
              <a:off x="1393" y="816"/>
              <a:ext cx="432" cy="96"/>
            </a:xfrm>
            <a:prstGeom prst="line">
              <a:avLst/>
            </a:prstGeom>
            <a:ln w="19050" cap="flat" cmpd="sng">
              <a:solidFill>
                <a:schemeClr val="tx1"/>
              </a:solidFill>
              <a:prstDash val="solid"/>
              <a:headEnd type="none" w="med" len="med"/>
              <a:tailEnd type="triangle" w="med" len="med"/>
            </a:ln>
          </p:spPr>
        </p:sp>
        <p:sp>
          <p:nvSpPr>
            <p:cNvPr id="103481" name="Line 38"/>
            <p:cNvSpPr/>
            <p:nvPr/>
          </p:nvSpPr>
          <p:spPr>
            <a:xfrm flipH="1">
              <a:off x="865" y="1056"/>
              <a:ext cx="384" cy="96"/>
            </a:xfrm>
            <a:prstGeom prst="line">
              <a:avLst/>
            </a:prstGeom>
            <a:ln w="19050" cap="flat" cmpd="sng">
              <a:solidFill>
                <a:schemeClr val="tx1"/>
              </a:solidFill>
              <a:prstDash val="solid"/>
              <a:headEnd type="none" w="med" len="med"/>
              <a:tailEnd type="triangle" w="med" len="med"/>
            </a:ln>
          </p:spPr>
        </p:sp>
        <p:sp>
          <p:nvSpPr>
            <p:cNvPr id="103482" name="Line 39"/>
            <p:cNvSpPr/>
            <p:nvPr/>
          </p:nvSpPr>
          <p:spPr>
            <a:xfrm>
              <a:off x="1345" y="1056"/>
              <a:ext cx="288" cy="96"/>
            </a:xfrm>
            <a:prstGeom prst="line">
              <a:avLst/>
            </a:prstGeom>
            <a:ln w="19050" cap="flat" cmpd="sng">
              <a:solidFill>
                <a:schemeClr val="tx1"/>
              </a:solidFill>
              <a:prstDash val="solid"/>
              <a:headEnd type="none" w="med" len="med"/>
              <a:tailEnd type="triangle" w="med" len="med"/>
            </a:ln>
          </p:spPr>
        </p:sp>
        <p:sp>
          <p:nvSpPr>
            <p:cNvPr id="103483" name="Line 40"/>
            <p:cNvSpPr/>
            <p:nvPr/>
          </p:nvSpPr>
          <p:spPr>
            <a:xfrm flipH="1">
              <a:off x="2257" y="1056"/>
              <a:ext cx="96" cy="96"/>
            </a:xfrm>
            <a:prstGeom prst="line">
              <a:avLst/>
            </a:prstGeom>
            <a:ln w="19050" cap="flat" cmpd="sng">
              <a:solidFill>
                <a:schemeClr val="tx1"/>
              </a:solidFill>
              <a:prstDash val="solid"/>
              <a:headEnd type="none" w="med" len="med"/>
              <a:tailEnd type="triangle" w="med" len="med"/>
            </a:ln>
          </p:spPr>
        </p:sp>
        <p:sp>
          <p:nvSpPr>
            <p:cNvPr id="103484" name="Line 41"/>
            <p:cNvSpPr/>
            <p:nvPr/>
          </p:nvSpPr>
          <p:spPr>
            <a:xfrm>
              <a:off x="2449" y="1056"/>
              <a:ext cx="96" cy="96"/>
            </a:xfrm>
            <a:prstGeom prst="line">
              <a:avLst/>
            </a:prstGeom>
            <a:ln w="19050" cap="flat" cmpd="sng">
              <a:solidFill>
                <a:schemeClr val="tx1"/>
              </a:solidFill>
              <a:prstDash val="solid"/>
              <a:headEnd type="none" w="med" len="med"/>
              <a:tailEnd type="triangle" w="med" len="med"/>
            </a:ln>
          </p:spPr>
        </p:sp>
        <p:sp>
          <p:nvSpPr>
            <p:cNvPr id="103485" name="Line 42"/>
            <p:cNvSpPr/>
            <p:nvPr/>
          </p:nvSpPr>
          <p:spPr>
            <a:xfrm flipH="1">
              <a:off x="625" y="1344"/>
              <a:ext cx="144" cy="144"/>
            </a:xfrm>
            <a:prstGeom prst="line">
              <a:avLst/>
            </a:prstGeom>
            <a:ln w="19050" cap="flat" cmpd="sng">
              <a:solidFill>
                <a:schemeClr val="tx1"/>
              </a:solidFill>
              <a:prstDash val="solid"/>
              <a:headEnd type="none" w="med" len="med"/>
              <a:tailEnd type="triangle" w="med" len="med"/>
            </a:ln>
          </p:spPr>
        </p:sp>
        <p:sp>
          <p:nvSpPr>
            <p:cNvPr id="103486" name="Line 43"/>
            <p:cNvSpPr/>
            <p:nvPr/>
          </p:nvSpPr>
          <p:spPr>
            <a:xfrm>
              <a:off x="865" y="1344"/>
              <a:ext cx="96" cy="144"/>
            </a:xfrm>
            <a:prstGeom prst="line">
              <a:avLst/>
            </a:prstGeom>
            <a:ln w="19050" cap="flat" cmpd="sng">
              <a:solidFill>
                <a:schemeClr val="tx1"/>
              </a:solidFill>
              <a:prstDash val="solid"/>
              <a:headEnd type="none" w="med" len="med"/>
              <a:tailEnd type="triangle" w="med" len="med"/>
            </a:ln>
          </p:spPr>
        </p:sp>
        <p:sp>
          <p:nvSpPr>
            <p:cNvPr id="103487" name="Line 44"/>
            <p:cNvSpPr/>
            <p:nvPr/>
          </p:nvSpPr>
          <p:spPr>
            <a:xfrm flipH="1">
              <a:off x="1585" y="1344"/>
              <a:ext cx="48" cy="144"/>
            </a:xfrm>
            <a:prstGeom prst="line">
              <a:avLst/>
            </a:prstGeom>
            <a:ln w="19050" cap="flat" cmpd="sng">
              <a:solidFill>
                <a:schemeClr val="tx1"/>
              </a:solidFill>
              <a:prstDash val="solid"/>
              <a:headEnd type="none" w="med" len="med"/>
              <a:tailEnd type="triangle" w="med" len="med"/>
            </a:ln>
          </p:spPr>
        </p:sp>
        <p:sp>
          <p:nvSpPr>
            <p:cNvPr id="103488" name="Line 45"/>
            <p:cNvSpPr/>
            <p:nvPr/>
          </p:nvSpPr>
          <p:spPr>
            <a:xfrm>
              <a:off x="1729" y="1344"/>
              <a:ext cx="96" cy="144"/>
            </a:xfrm>
            <a:prstGeom prst="line">
              <a:avLst/>
            </a:prstGeom>
            <a:ln w="19050" cap="flat" cmpd="sng">
              <a:solidFill>
                <a:schemeClr val="tx1"/>
              </a:solidFill>
              <a:prstDash val="solid"/>
              <a:headEnd type="none" w="med" len="med"/>
              <a:tailEnd type="triangle" w="med" len="med"/>
            </a:ln>
          </p:spPr>
        </p:sp>
        <p:sp>
          <p:nvSpPr>
            <p:cNvPr id="103489" name="Line 46"/>
            <p:cNvSpPr/>
            <p:nvPr/>
          </p:nvSpPr>
          <p:spPr>
            <a:xfrm flipH="1">
              <a:off x="2161" y="1344"/>
              <a:ext cx="48" cy="144"/>
            </a:xfrm>
            <a:prstGeom prst="line">
              <a:avLst/>
            </a:prstGeom>
            <a:ln w="19050" cap="flat" cmpd="sng">
              <a:solidFill>
                <a:schemeClr val="tx1"/>
              </a:solidFill>
              <a:prstDash val="solid"/>
              <a:headEnd type="none" w="med" len="med"/>
              <a:tailEnd type="triangle" w="med" len="med"/>
            </a:ln>
          </p:spPr>
        </p:sp>
        <p:sp>
          <p:nvSpPr>
            <p:cNvPr id="103490" name="Line 47"/>
            <p:cNvSpPr/>
            <p:nvPr/>
          </p:nvSpPr>
          <p:spPr>
            <a:xfrm>
              <a:off x="2305" y="1344"/>
              <a:ext cx="48" cy="144"/>
            </a:xfrm>
            <a:prstGeom prst="line">
              <a:avLst/>
            </a:prstGeom>
            <a:ln w="19050" cap="flat" cmpd="sng">
              <a:solidFill>
                <a:schemeClr val="tx1"/>
              </a:solidFill>
              <a:prstDash val="solid"/>
              <a:headEnd type="none" w="med" len="med"/>
              <a:tailEnd type="triangle" w="med" len="med"/>
            </a:ln>
          </p:spPr>
        </p:sp>
        <p:sp>
          <p:nvSpPr>
            <p:cNvPr id="103491" name="Line 48"/>
            <p:cNvSpPr/>
            <p:nvPr/>
          </p:nvSpPr>
          <p:spPr>
            <a:xfrm flipH="1">
              <a:off x="481" y="1680"/>
              <a:ext cx="48" cy="192"/>
            </a:xfrm>
            <a:prstGeom prst="line">
              <a:avLst/>
            </a:prstGeom>
            <a:ln w="19050" cap="flat" cmpd="sng">
              <a:solidFill>
                <a:schemeClr val="tx1"/>
              </a:solidFill>
              <a:prstDash val="solid"/>
              <a:headEnd type="none" w="med" len="med"/>
              <a:tailEnd type="triangle" w="med" len="med"/>
            </a:ln>
          </p:spPr>
        </p:sp>
        <p:sp>
          <p:nvSpPr>
            <p:cNvPr id="103492" name="Line 49"/>
            <p:cNvSpPr/>
            <p:nvPr/>
          </p:nvSpPr>
          <p:spPr>
            <a:xfrm>
              <a:off x="625" y="1680"/>
              <a:ext cx="48" cy="192"/>
            </a:xfrm>
            <a:prstGeom prst="line">
              <a:avLst/>
            </a:prstGeom>
            <a:ln w="19050" cap="flat" cmpd="sng">
              <a:solidFill>
                <a:schemeClr val="tx1"/>
              </a:solidFill>
              <a:prstDash val="solid"/>
              <a:headEnd type="none" w="med" len="med"/>
              <a:tailEnd type="triangle" w="med" len="med"/>
            </a:ln>
          </p:spPr>
        </p:sp>
        <p:sp>
          <p:nvSpPr>
            <p:cNvPr id="103493" name="Line 50"/>
            <p:cNvSpPr/>
            <p:nvPr/>
          </p:nvSpPr>
          <p:spPr>
            <a:xfrm flipH="1">
              <a:off x="913" y="1680"/>
              <a:ext cx="96" cy="192"/>
            </a:xfrm>
            <a:prstGeom prst="line">
              <a:avLst/>
            </a:prstGeom>
            <a:ln w="19050" cap="flat" cmpd="sng">
              <a:solidFill>
                <a:schemeClr val="tx1"/>
              </a:solidFill>
              <a:prstDash val="solid"/>
              <a:headEnd type="none" w="med" len="med"/>
              <a:tailEnd type="triangle" w="med" len="med"/>
            </a:ln>
          </p:spPr>
        </p:sp>
        <p:sp>
          <p:nvSpPr>
            <p:cNvPr id="103494" name="Line 51"/>
            <p:cNvSpPr/>
            <p:nvPr/>
          </p:nvSpPr>
          <p:spPr>
            <a:xfrm>
              <a:off x="1009" y="1680"/>
              <a:ext cx="144" cy="192"/>
            </a:xfrm>
            <a:prstGeom prst="line">
              <a:avLst/>
            </a:prstGeom>
            <a:ln w="19050" cap="flat" cmpd="sng">
              <a:solidFill>
                <a:schemeClr val="tx1"/>
              </a:solidFill>
              <a:prstDash val="solid"/>
              <a:headEnd type="none" w="med" len="med"/>
              <a:tailEnd type="triangle" w="med" len="med"/>
            </a:ln>
          </p:spPr>
        </p:sp>
        <p:sp>
          <p:nvSpPr>
            <p:cNvPr id="103495" name="Line 52"/>
            <p:cNvSpPr/>
            <p:nvPr/>
          </p:nvSpPr>
          <p:spPr>
            <a:xfrm flipH="1">
              <a:off x="1441" y="1680"/>
              <a:ext cx="48" cy="192"/>
            </a:xfrm>
            <a:prstGeom prst="line">
              <a:avLst/>
            </a:prstGeom>
            <a:ln w="19050" cap="flat" cmpd="sng">
              <a:solidFill>
                <a:schemeClr val="tx1"/>
              </a:solidFill>
              <a:prstDash val="solid"/>
              <a:headEnd type="none" w="med" len="med"/>
              <a:tailEnd type="triangle" w="med" len="med"/>
            </a:ln>
          </p:spPr>
        </p:sp>
        <p:sp>
          <p:nvSpPr>
            <p:cNvPr id="103496" name="Line 53"/>
            <p:cNvSpPr/>
            <p:nvPr/>
          </p:nvSpPr>
          <p:spPr>
            <a:xfrm>
              <a:off x="1585" y="1680"/>
              <a:ext cx="48" cy="192"/>
            </a:xfrm>
            <a:prstGeom prst="line">
              <a:avLst/>
            </a:prstGeom>
            <a:ln w="19050" cap="flat" cmpd="sng">
              <a:solidFill>
                <a:schemeClr val="tx1"/>
              </a:solidFill>
              <a:prstDash val="solid"/>
              <a:headEnd type="none" w="med" len="med"/>
              <a:tailEnd type="triangle" w="med" len="med"/>
            </a:ln>
          </p:spPr>
        </p:sp>
        <p:sp>
          <p:nvSpPr>
            <p:cNvPr id="103497" name="Line 55"/>
            <p:cNvSpPr/>
            <p:nvPr/>
          </p:nvSpPr>
          <p:spPr>
            <a:xfrm flipH="1">
              <a:off x="1057" y="2064"/>
              <a:ext cx="48" cy="144"/>
            </a:xfrm>
            <a:prstGeom prst="line">
              <a:avLst/>
            </a:prstGeom>
            <a:ln w="19050" cap="flat" cmpd="sng">
              <a:solidFill>
                <a:schemeClr val="tx1"/>
              </a:solidFill>
              <a:prstDash val="solid"/>
              <a:headEnd type="none" w="med" len="med"/>
              <a:tailEnd type="triangle" w="med" len="med"/>
            </a:ln>
          </p:spPr>
        </p:sp>
        <p:sp>
          <p:nvSpPr>
            <p:cNvPr id="103498" name="Line 56"/>
            <p:cNvSpPr/>
            <p:nvPr/>
          </p:nvSpPr>
          <p:spPr>
            <a:xfrm>
              <a:off x="1153" y="2064"/>
              <a:ext cx="96" cy="144"/>
            </a:xfrm>
            <a:prstGeom prst="line">
              <a:avLst/>
            </a:prstGeom>
            <a:ln w="19050" cap="flat" cmpd="sng">
              <a:solidFill>
                <a:schemeClr val="tx1"/>
              </a:solidFill>
              <a:prstDash val="solid"/>
              <a:headEnd type="none" w="med" len="med"/>
              <a:tailEnd type="triangle" w="med" len="med"/>
            </a:ln>
          </p:spPr>
        </p:sp>
      </p:grpSp>
      <p:sp>
        <p:nvSpPr>
          <p:cNvPr id="103429" name="Text Box 106"/>
          <p:cNvSpPr txBox="1"/>
          <p:nvPr/>
        </p:nvSpPr>
        <p:spPr>
          <a:xfrm>
            <a:off x="2514600" y="4019550"/>
            <a:ext cx="4113213" cy="396875"/>
          </a:xfrm>
          <a:prstGeom prst="rect">
            <a:avLst/>
          </a:prstGeom>
          <a:noFill/>
          <a:ln w="9525">
            <a:noFill/>
          </a:ln>
        </p:spPr>
        <p:txBody>
          <a:bodyPr wrap="none" lIns="90000" tIns="46800" rIns="90000" bIns="46800">
            <a:spAutoFit/>
          </a:bodyPr>
          <a:p>
            <a:pPr eaLnBrk="1" hangingPunct="1"/>
            <a:r>
              <a:rPr lang="en-US" altLang="zh-CN" sz="2000" dirty="0">
                <a:solidFill>
                  <a:srgbClr val="0000FF"/>
                </a:solidFill>
                <a:latin typeface="Times New Roman" panose="02020603050405020304" pitchFamily="18" charset="0"/>
              </a:rPr>
              <a:t>((a+b)*(b*(c+d))+(c+d)*e)*((c+d)*e)</a:t>
            </a:r>
            <a:endParaRPr lang="en-US" altLang="zh-CN" sz="2000" dirty="0">
              <a:solidFill>
                <a:srgbClr val="0000FF"/>
              </a:solidFill>
              <a:latin typeface="Times New Roman" panose="02020603050405020304" pitchFamily="18" charset="0"/>
            </a:endParaRPr>
          </a:p>
        </p:txBody>
      </p:sp>
      <p:sp>
        <p:nvSpPr>
          <p:cNvPr id="103430" name="Text Box 107"/>
          <p:cNvSpPr txBox="1"/>
          <p:nvPr/>
        </p:nvSpPr>
        <p:spPr>
          <a:xfrm>
            <a:off x="5405438" y="704850"/>
            <a:ext cx="3081337" cy="457200"/>
          </a:xfrm>
          <a:prstGeom prst="rect">
            <a:avLst/>
          </a:prstGeom>
          <a:noFill/>
          <a:ln w="9525">
            <a:noFill/>
          </a:ln>
        </p:spPr>
        <p:txBody>
          <a:bodyPr lIns="90000" tIns="46800" rIns="90000" bIns="46800">
            <a:spAutoFit/>
          </a:bodyPr>
          <a:p>
            <a:pPr eaLnBrk="1" hangingPunct="1"/>
            <a:r>
              <a:rPr lang="zh-CN" altLang="en-US" sz="2400" dirty="0">
                <a:solidFill>
                  <a:srgbClr val="0000FF"/>
                </a:solidFill>
                <a:latin typeface="Times New Roman" panose="02020603050405020304" pitchFamily="18" charset="0"/>
              </a:rPr>
              <a:t>有向无环图及其应用</a:t>
            </a:r>
            <a:endParaRPr lang="zh-CN" altLang="en-US" sz="2400" dirty="0">
              <a:solidFill>
                <a:srgbClr val="0000FF"/>
              </a:solidFill>
              <a:latin typeface="Times New Roman" panose="02020603050405020304" pitchFamily="18" charset="0"/>
            </a:endParaRPr>
          </a:p>
        </p:txBody>
      </p:sp>
      <p:grpSp>
        <p:nvGrpSpPr>
          <p:cNvPr id="103431" name="Group 118"/>
          <p:cNvGrpSpPr/>
          <p:nvPr/>
        </p:nvGrpSpPr>
        <p:grpSpPr>
          <a:xfrm>
            <a:off x="5651500" y="1346200"/>
            <a:ext cx="2057400" cy="2395538"/>
            <a:chOff x="3560" y="754"/>
            <a:chExt cx="1296" cy="1509"/>
          </a:xfrm>
        </p:grpSpPr>
        <p:sp>
          <p:nvSpPr>
            <p:cNvPr id="103432" name="Oval 59"/>
            <p:cNvSpPr/>
            <p:nvPr/>
          </p:nvSpPr>
          <p:spPr>
            <a:xfrm>
              <a:off x="4424" y="754"/>
              <a:ext cx="192" cy="201"/>
            </a:xfrm>
            <a:prstGeom prst="ellipse">
              <a:avLst/>
            </a:prstGeom>
            <a:noFill/>
            <a:ln w="1905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a:t>
              </a:r>
              <a:endParaRPr lang="en-US" altLang="zh-CN" sz="1400" dirty="0">
                <a:latin typeface="Times New Roman" panose="02020603050405020304" pitchFamily="18" charset="0"/>
              </a:endParaRPr>
            </a:p>
          </p:txBody>
        </p:sp>
        <p:sp>
          <p:nvSpPr>
            <p:cNvPr id="103433" name="Oval 60"/>
            <p:cNvSpPr/>
            <p:nvPr/>
          </p:nvSpPr>
          <p:spPr>
            <a:xfrm>
              <a:off x="4184" y="1042"/>
              <a:ext cx="192" cy="201"/>
            </a:xfrm>
            <a:prstGeom prst="ellipse">
              <a:avLst/>
            </a:prstGeom>
            <a:noFill/>
            <a:ln w="1905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a:t>
              </a:r>
              <a:endParaRPr lang="en-US" altLang="zh-CN" sz="1400" dirty="0">
                <a:latin typeface="Times New Roman" panose="02020603050405020304" pitchFamily="18" charset="0"/>
              </a:endParaRPr>
            </a:p>
          </p:txBody>
        </p:sp>
        <p:sp>
          <p:nvSpPr>
            <p:cNvPr id="103434" name="Oval 62"/>
            <p:cNvSpPr/>
            <p:nvPr/>
          </p:nvSpPr>
          <p:spPr>
            <a:xfrm>
              <a:off x="3897" y="1334"/>
              <a:ext cx="192" cy="201"/>
            </a:xfrm>
            <a:prstGeom prst="ellipse">
              <a:avLst/>
            </a:prstGeom>
            <a:noFill/>
            <a:ln w="1905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a:t>
              </a:r>
              <a:endParaRPr lang="en-US" altLang="zh-CN" sz="1400" dirty="0">
                <a:latin typeface="Times New Roman" panose="02020603050405020304" pitchFamily="18" charset="0"/>
              </a:endParaRPr>
            </a:p>
          </p:txBody>
        </p:sp>
        <p:sp>
          <p:nvSpPr>
            <p:cNvPr id="103435" name="Oval 63"/>
            <p:cNvSpPr/>
            <p:nvPr/>
          </p:nvSpPr>
          <p:spPr>
            <a:xfrm>
              <a:off x="4520" y="1334"/>
              <a:ext cx="192" cy="201"/>
            </a:xfrm>
            <a:prstGeom prst="ellipse">
              <a:avLst/>
            </a:prstGeom>
            <a:noFill/>
            <a:ln w="1905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a:t>
              </a:r>
              <a:endParaRPr lang="en-US" altLang="zh-CN" sz="1400" dirty="0">
                <a:latin typeface="Times New Roman" panose="02020603050405020304" pitchFamily="18" charset="0"/>
              </a:endParaRPr>
            </a:p>
          </p:txBody>
        </p:sp>
        <p:sp>
          <p:nvSpPr>
            <p:cNvPr id="103436" name="Oval 66"/>
            <p:cNvSpPr/>
            <p:nvPr/>
          </p:nvSpPr>
          <p:spPr>
            <a:xfrm>
              <a:off x="3754" y="1674"/>
              <a:ext cx="192" cy="201"/>
            </a:xfrm>
            <a:prstGeom prst="ellipse">
              <a:avLst/>
            </a:prstGeom>
            <a:noFill/>
            <a:ln w="1905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a:t>
              </a:r>
              <a:endParaRPr lang="en-US" altLang="zh-CN" sz="1400" dirty="0">
                <a:latin typeface="Times New Roman" panose="02020603050405020304" pitchFamily="18" charset="0"/>
              </a:endParaRPr>
            </a:p>
          </p:txBody>
        </p:sp>
        <p:sp>
          <p:nvSpPr>
            <p:cNvPr id="103437" name="Oval 68"/>
            <p:cNvSpPr/>
            <p:nvPr/>
          </p:nvSpPr>
          <p:spPr>
            <a:xfrm>
              <a:off x="4376" y="1674"/>
              <a:ext cx="192" cy="201"/>
            </a:xfrm>
            <a:prstGeom prst="ellipse">
              <a:avLst/>
            </a:prstGeom>
            <a:noFill/>
            <a:ln w="1905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a:t>
              </a:r>
              <a:endParaRPr lang="en-US" altLang="zh-CN" sz="1400" dirty="0">
                <a:latin typeface="Times New Roman" panose="02020603050405020304" pitchFamily="18" charset="0"/>
              </a:endParaRPr>
            </a:p>
          </p:txBody>
        </p:sp>
        <p:sp>
          <p:nvSpPr>
            <p:cNvPr id="103438" name="Oval 69"/>
            <p:cNvSpPr/>
            <p:nvPr/>
          </p:nvSpPr>
          <p:spPr>
            <a:xfrm>
              <a:off x="4664" y="1674"/>
              <a:ext cx="192" cy="201"/>
            </a:xfrm>
            <a:prstGeom prst="ellipse">
              <a:avLst/>
            </a:prstGeom>
            <a:noFill/>
            <a:ln w="1905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e</a:t>
              </a:r>
              <a:endParaRPr lang="en-US" altLang="zh-CN" sz="1400" dirty="0">
                <a:latin typeface="Times New Roman" panose="02020603050405020304" pitchFamily="18" charset="0"/>
              </a:endParaRPr>
            </a:p>
          </p:txBody>
        </p:sp>
        <p:sp>
          <p:nvSpPr>
            <p:cNvPr id="103439" name="Oval 72"/>
            <p:cNvSpPr/>
            <p:nvPr/>
          </p:nvSpPr>
          <p:spPr>
            <a:xfrm>
              <a:off x="3560" y="2058"/>
              <a:ext cx="192" cy="201"/>
            </a:xfrm>
            <a:prstGeom prst="ellipse">
              <a:avLst/>
            </a:prstGeom>
            <a:noFill/>
            <a:ln w="1905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c</a:t>
              </a:r>
              <a:endParaRPr lang="en-US" altLang="zh-CN" sz="1400" dirty="0">
                <a:latin typeface="Times New Roman" panose="02020603050405020304" pitchFamily="18" charset="0"/>
              </a:endParaRPr>
            </a:p>
          </p:txBody>
        </p:sp>
        <p:sp>
          <p:nvSpPr>
            <p:cNvPr id="103440" name="Oval 73"/>
            <p:cNvSpPr/>
            <p:nvPr/>
          </p:nvSpPr>
          <p:spPr>
            <a:xfrm>
              <a:off x="3993" y="2058"/>
              <a:ext cx="192" cy="201"/>
            </a:xfrm>
            <a:prstGeom prst="ellipse">
              <a:avLst/>
            </a:prstGeom>
            <a:noFill/>
            <a:ln w="1905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b</a:t>
              </a:r>
              <a:endParaRPr lang="en-US" altLang="zh-CN" sz="1400" dirty="0">
                <a:latin typeface="Times New Roman" panose="02020603050405020304" pitchFamily="18" charset="0"/>
              </a:endParaRPr>
            </a:p>
          </p:txBody>
        </p:sp>
        <p:sp>
          <p:nvSpPr>
            <p:cNvPr id="103441" name="Oval 78"/>
            <p:cNvSpPr/>
            <p:nvPr/>
          </p:nvSpPr>
          <p:spPr>
            <a:xfrm>
              <a:off x="4232" y="2062"/>
              <a:ext cx="192" cy="201"/>
            </a:xfrm>
            <a:prstGeom prst="ellipse">
              <a:avLst/>
            </a:prstGeom>
            <a:noFill/>
            <a:ln w="1905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c</a:t>
              </a:r>
              <a:endParaRPr lang="en-US" altLang="zh-CN" sz="1400" dirty="0">
                <a:latin typeface="Times New Roman" panose="02020603050405020304" pitchFamily="18" charset="0"/>
              </a:endParaRPr>
            </a:p>
          </p:txBody>
        </p:sp>
        <p:sp>
          <p:nvSpPr>
            <p:cNvPr id="103442" name="Oval 79"/>
            <p:cNvSpPr/>
            <p:nvPr/>
          </p:nvSpPr>
          <p:spPr>
            <a:xfrm>
              <a:off x="4471" y="2058"/>
              <a:ext cx="192" cy="201"/>
            </a:xfrm>
            <a:prstGeom prst="ellipse">
              <a:avLst/>
            </a:prstGeom>
            <a:noFill/>
            <a:ln w="1905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d</a:t>
              </a:r>
              <a:endParaRPr lang="en-US" altLang="zh-CN" sz="1400" dirty="0">
                <a:latin typeface="Times New Roman" panose="02020603050405020304" pitchFamily="18" charset="0"/>
              </a:endParaRPr>
            </a:p>
          </p:txBody>
        </p:sp>
        <p:sp>
          <p:nvSpPr>
            <p:cNvPr id="103443" name="Line 86"/>
            <p:cNvSpPr/>
            <p:nvPr/>
          </p:nvSpPr>
          <p:spPr>
            <a:xfrm flipH="1">
              <a:off x="3897" y="1529"/>
              <a:ext cx="49" cy="144"/>
            </a:xfrm>
            <a:prstGeom prst="line">
              <a:avLst/>
            </a:prstGeom>
            <a:ln w="19050" cap="flat" cmpd="sng">
              <a:solidFill>
                <a:schemeClr val="tx1"/>
              </a:solidFill>
              <a:prstDash val="solid"/>
              <a:headEnd type="none" w="med" len="med"/>
              <a:tailEnd type="triangle" w="med" len="med"/>
            </a:ln>
          </p:spPr>
        </p:sp>
        <p:sp>
          <p:nvSpPr>
            <p:cNvPr id="103444" name="Line 87"/>
            <p:cNvSpPr/>
            <p:nvPr/>
          </p:nvSpPr>
          <p:spPr>
            <a:xfrm>
              <a:off x="4042" y="1529"/>
              <a:ext cx="47" cy="144"/>
            </a:xfrm>
            <a:prstGeom prst="line">
              <a:avLst/>
            </a:prstGeom>
            <a:ln w="19050" cap="flat" cmpd="sng">
              <a:solidFill>
                <a:schemeClr val="tx1"/>
              </a:solidFill>
              <a:prstDash val="solid"/>
              <a:headEnd type="none" w="med" len="med"/>
              <a:tailEnd type="triangle" w="med" len="med"/>
            </a:ln>
          </p:spPr>
        </p:sp>
        <p:sp>
          <p:nvSpPr>
            <p:cNvPr id="103445" name="Line 88"/>
            <p:cNvSpPr/>
            <p:nvPr/>
          </p:nvSpPr>
          <p:spPr>
            <a:xfrm flipH="1">
              <a:off x="4521" y="1529"/>
              <a:ext cx="48" cy="144"/>
            </a:xfrm>
            <a:prstGeom prst="line">
              <a:avLst/>
            </a:prstGeom>
            <a:ln w="19050" cap="flat" cmpd="sng">
              <a:solidFill>
                <a:schemeClr val="tx1"/>
              </a:solidFill>
              <a:prstDash val="solid"/>
              <a:headEnd type="none" w="med" len="med"/>
              <a:tailEnd type="triangle" w="med" len="med"/>
            </a:ln>
          </p:spPr>
        </p:sp>
        <p:sp>
          <p:nvSpPr>
            <p:cNvPr id="103446" name="Line 89"/>
            <p:cNvSpPr/>
            <p:nvPr/>
          </p:nvSpPr>
          <p:spPr>
            <a:xfrm>
              <a:off x="4665" y="1529"/>
              <a:ext cx="96" cy="144"/>
            </a:xfrm>
            <a:prstGeom prst="line">
              <a:avLst/>
            </a:prstGeom>
            <a:ln w="19050" cap="flat" cmpd="sng">
              <a:solidFill>
                <a:schemeClr val="tx1"/>
              </a:solidFill>
              <a:prstDash val="solid"/>
              <a:headEnd type="none" w="med" len="med"/>
              <a:tailEnd type="triangle" w="med" len="med"/>
            </a:ln>
          </p:spPr>
        </p:sp>
        <p:sp>
          <p:nvSpPr>
            <p:cNvPr id="103447" name="Line 92"/>
            <p:cNvSpPr/>
            <p:nvPr/>
          </p:nvSpPr>
          <p:spPr>
            <a:xfrm flipH="1">
              <a:off x="3705" y="1865"/>
              <a:ext cx="97" cy="240"/>
            </a:xfrm>
            <a:prstGeom prst="line">
              <a:avLst/>
            </a:prstGeom>
            <a:ln w="19050" cap="flat" cmpd="sng">
              <a:solidFill>
                <a:schemeClr val="tx1"/>
              </a:solidFill>
              <a:prstDash val="solid"/>
              <a:headEnd type="none" w="med" len="med"/>
              <a:tailEnd type="triangle" w="med" len="med"/>
            </a:ln>
          </p:spPr>
        </p:sp>
        <p:sp>
          <p:nvSpPr>
            <p:cNvPr id="103448" name="Line 93"/>
            <p:cNvSpPr/>
            <p:nvPr/>
          </p:nvSpPr>
          <p:spPr>
            <a:xfrm>
              <a:off x="3878" y="1877"/>
              <a:ext cx="143" cy="192"/>
            </a:xfrm>
            <a:prstGeom prst="line">
              <a:avLst/>
            </a:prstGeom>
            <a:ln w="19050" cap="flat" cmpd="sng">
              <a:solidFill>
                <a:schemeClr val="tx1"/>
              </a:solidFill>
              <a:prstDash val="solid"/>
              <a:headEnd type="none" w="med" len="med"/>
              <a:tailEnd type="triangle" w="med" len="med"/>
            </a:ln>
          </p:spPr>
        </p:sp>
        <p:sp>
          <p:nvSpPr>
            <p:cNvPr id="103449" name="Line 96"/>
            <p:cNvSpPr/>
            <p:nvPr/>
          </p:nvSpPr>
          <p:spPr>
            <a:xfrm flipH="1">
              <a:off x="4377" y="1865"/>
              <a:ext cx="48" cy="192"/>
            </a:xfrm>
            <a:prstGeom prst="line">
              <a:avLst/>
            </a:prstGeom>
            <a:ln w="19050" cap="flat" cmpd="sng">
              <a:solidFill>
                <a:schemeClr val="tx1"/>
              </a:solidFill>
              <a:prstDash val="solid"/>
              <a:headEnd type="none" w="med" len="med"/>
              <a:tailEnd type="triangle" w="med" len="med"/>
            </a:ln>
          </p:spPr>
        </p:sp>
        <p:sp>
          <p:nvSpPr>
            <p:cNvPr id="103450" name="Line 97"/>
            <p:cNvSpPr/>
            <p:nvPr/>
          </p:nvSpPr>
          <p:spPr>
            <a:xfrm>
              <a:off x="4521" y="1865"/>
              <a:ext cx="48" cy="192"/>
            </a:xfrm>
            <a:prstGeom prst="line">
              <a:avLst/>
            </a:prstGeom>
            <a:ln w="19050" cap="flat" cmpd="sng">
              <a:solidFill>
                <a:schemeClr val="tx1"/>
              </a:solidFill>
              <a:prstDash val="solid"/>
              <a:headEnd type="none" w="med" len="med"/>
              <a:tailEnd type="triangle" w="med" len="med"/>
            </a:ln>
          </p:spPr>
        </p:sp>
        <p:sp>
          <p:nvSpPr>
            <p:cNvPr id="103451" name="Line 100"/>
            <p:cNvSpPr/>
            <p:nvPr/>
          </p:nvSpPr>
          <p:spPr>
            <a:xfrm>
              <a:off x="4521" y="953"/>
              <a:ext cx="96" cy="384"/>
            </a:xfrm>
            <a:prstGeom prst="line">
              <a:avLst/>
            </a:prstGeom>
            <a:ln w="19050" cap="flat" cmpd="sng">
              <a:solidFill>
                <a:schemeClr val="tx1"/>
              </a:solidFill>
              <a:prstDash val="solid"/>
              <a:headEnd type="none" w="med" len="med"/>
              <a:tailEnd type="triangle" w="med" len="med"/>
            </a:ln>
          </p:spPr>
        </p:sp>
        <p:sp>
          <p:nvSpPr>
            <p:cNvPr id="103452" name="Line 101"/>
            <p:cNvSpPr/>
            <p:nvPr/>
          </p:nvSpPr>
          <p:spPr>
            <a:xfrm flipH="1">
              <a:off x="4329" y="953"/>
              <a:ext cx="144" cy="96"/>
            </a:xfrm>
            <a:prstGeom prst="line">
              <a:avLst/>
            </a:prstGeom>
            <a:ln w="19050" cap="flat" cmpd="sng">
              <a:solidFill>
                <a:schemeClr val="tx1"/>
              </a:solidFill>
              <a:prstDash val="solid"/>
              <a:headEnd type="none" w="med" len="med"/>
              <a:tailEnd type="triangle" w="med" len="med"/>
            </a:ln>
          </p:spPr>
        </p:sp>
        <p:sp>
          <p:nvSpPr>
            <p:cNvPr id="103453" name="Line 102"/>
            <p:cNvSpPr/>
            <p:nvPr/>
          </p:nvSpPr>
          <p:spPr>
            <a:xfrm flipH="1">
              <a:off x="4041" y="1241"/>
              <a:ext cx="192" cy="96"/>
            </a:xfrm>
            <a:prstGeom prst="line">
              <a:avLst/>
            </a:prstGeom>
            <a:ln w="19050" cap="flat" cmpd="sng">
              <a:solidFill>
                <a:schemeClr val="tx1"/>
              </a:solidFill>
              <a:prstDash val="solid"/>
              <a:headEnd type="none" w="med" len="med"/>
              <a:tailEnd type="triangle" w="med" len="med"/>
            </a:ln>
          </p:spPr>
        </p:sp>
        <p:sp>
          <p:nvSpPr>
            <p:cNvPr id="103454" name="Line 103"/>
            <p:cNvSpPr/>
            <p:nvPr/>
          </p:nvSpPr>
          <p:spPr>
            <a:xfrm>
              <a:off x="4329" y="1241"/>
              <a:ext cx="240" cy="96"/>
            </a:xfrm>
            <a:prstGeom prst="line">
              <a:avLst/>
            </a:prstGeom>
            <a:ln w="19050" cap="flat" cmpd="sng">
              <a:solidFill>
                <a:schemeClr val="tx1"/>
              </a:solidFill>
              <a:prstDash val="solid"/>
              <a:headEnd type="none" w="med" len="med"/>
              <a:tailEnd type="triangle" w="med" len="med"/>
            </a:ln>
          </p:spPr>
        </p:sp>
        <p:sp>
          <p:nvSpPr>
            <p:cNvPr id="103455" name="Line 104"/>
            <p:cNvSpPr/>
            <p:nvPr/>
          </p:nvSpPr>
          <p:spPr>
            <a:xfrm>
              <a:off x="4185" y="1769"/>
              <a:ext cx="192" cy="0"/>
            </a:xfrm>
            <a:prstGeom prst="line">
              <a:avLst/>
            </a:prstGeom>
            <a:ln w="19050" cap="flat" cmpd="sng">
              <a:solidFill>
                <a:schemeClr val="tx1"/>
              </a:solidFill>
              <a:prstDash val="solid"/>
              <a:headEnd type="none" w="med" len="med"/>
              <a:tailEnd type="triangle" w="med" len="med"/>
            </a:ln>
          </p:spPr>
        </p:sp>
        <p:sp>
          <p:nvSpPr>
            <p:cNvPr id="103456" name="Line 93"/>
            <p:cNvSpPr/>
            <p:nvPr/>
          </p:nvSpPr>
          <p:spPr>
            <a:xfrm>
              <a:off x="4105" y="1842"/>
              <a:ext cx="0" cy="227"/>
            </a:xfrm>
            <a:prstGeom prst="line">
              <a:avLst/>
            </a:prstGeom>
            <a:ln w="19050" cap="flat" cmpd="sng">
              <a:solidFill>
                <a:schemeClr val="tx1"/>
              </a:solidFill>
              <a:prstDash val="solid"/>
              <a:headEnd type="none" w="med" len="med"/>
              <a:tailEnd type="triangle" w="med" len="med"/>
            </a:ln>
          </p:spPr>
        </p:sp>
        <p:sp>
          <p:nvSpPr>
            <p:cNvPr id="103457" name="Oval 67"/>
            <p:cNvSpPr/>
            <p:nvPr/>
          </p:nvSpPr>
          <p:spPr>
            <a:xfrm>
              <a:off x="4014" y="1661"/>
              <a:ext cx="192" cy="201"/>
            </a:xfrm>
            <a:prstGeom prst="ellipse">
              <a:avLst/>
            </a:prstGeom>
            <a:noFill/>
            <a:ln w="1905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a:t>
              </a:r>
              <a:endParaRPr lang="en-US" altLang="zh-CN" sz="1400" dirty="0">
                <a:latin typeface="Times New Roman" panose="02020603050405020304" pitchFamily="18" charset="0"/>
              </a:endParaRPr>
            </a:p>
          </p:txBody>
        </p:sp>
      </p:gr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矩形 2"/>
          <p:cNvSpPr/>
          <p:nvPr/>
        </p:nvSpPr>
        <p:spPr>
          <a:xfrm>
            <a:off x="503238" y="1412875"/>
            <a:ext cx="8137525" cy="1938338"/>
          </a:xfrm>
          <a:prstGeom prst="rect">
            <a:avLst/>
          </a:prstGeom>
          <a:noFill/>
          <a:ln w="9525">
            <a:noFill/>
          </a:ln>
        </p:spPr>
        <p:txBody>
          <a:bodyPr>
            <a:spAutoFit/>
          </a:bodyPr>
          <a:p>
            <a:pPr algn="just"/>
            <a:r>
              <a:rPr lang="en-US" altLang="zh-CN" sz="2400" dirty="0">
                <a:solidFill>
                  <a:srgbClr val="0000FF"/>
                </a:solidFill>
                <a:latin typeface="Times New Roman" panose="02020603050405020304" pitchFamily="18" charset="0"/>
              </a:rPr>
              <a:t>【</a:t>
            </a:r>
            <a:r>
              <a:rPr lang="zh-CN" altLang="en-US" sz="2400" dirty="0">
                <a:solidFill>
                  <a:srgbClr val="0000FF"/>
                </a:solidFill>
                <a:latin typeface="Times New Roman" panose="02020603050405020304" pitchFamily="18" charset="0"/>
              </a:rPr>
              <a:t>问题</a:t>
            </a:r>
            <a:r>
              <a:rPr lang="en-US" altLang="zh-CN" sz="2400" dirty="0">
                <a:solidFill>
                  <a:srgbClr val="0000FF"/>
                </a:solidFill>
                <a:latin typeface="Times New Roman" panose="02020603050405020304" pitchFamily="18" charset="0"/>
              </a:rPr>
              <a:t>1】</a:t>
            </a:r>
            <a:r>
              <a:rPr lang="zh-CN" altLang="en-US" sz="2400" dirty="0">
                <a:latin typeface="Times New Roman" panose="02020603050405020304" pitchFamily="18" charset="0"/>
              </a:rPr>
              <a:t>日常工作中，可能会将项目拆分成</a:t>
            </a:r>
            <a:r>
              <a:rPr lang="en-US" altLang="zh-CN" sz="2400" dirty="0">
                <a:latin typeface="Times New Roman" panose="02020603050405020304" pitchFamily="18" charset="0"/>
              </a:rPr>
              <a:t>A</a:t>
            </a:r>
            <a:r>
              <a:rPr lang="zh-CN" altLang="en-US" sz="2400" dirty="0">
                <a:latin typeface="Times New Roman" panose="02020603050405020304" pitchFamily="18" charset="0"/>
              </a:rPr>
              <a:t>、</a:t>
            </a:r>
            <a:r>
              <a:rPr lang="en-US" altLang="zh-CN" sz="2400" dirty="0">
                <a:latin typeface="Times New Roman" panose="02020603050405020304" pitchFamily="18" charset="0"/>
              </a:rPr>
              <a:t>B</a:t>
            </a:r>
            <a:r>
              <a:rPr lang="zh-CN" altLang="en-US" sz="2400" dirty="0">
                <a:latin typeface="Times New Roman" panose="02020603050405020304" pitchFamily="18" charset="0"/>
              </a:rPr>
              <a:t>、</a:t>
            </a:r>
            <a:r>
              <a:rPr lang="en-US" altLang="zh-CN" sz="2400" dirty="0">
                <a:latin typeface="Times New Roman" panose="02020603050405020304" pitchFamily="18" charset="0"/>
              </a:rPr>
              <a:t>C</a:t>
            </a:r>
            <a:r>
              <a:rPr lang="zh-CN" altLang="en-US" sz="2400" dirty="0">
                <a:latin typeface="Times New Roman" panose="02020603050405020304" pitchFamily="18" charset="0"/>
              </a:rPr>
              <a:t>、</a:t>
            </a:r>
            <a:r>
              <a:rPr lang="en-US" altLang="zh-CN" sz="2400" dirty="0">
                <a:latin typeface="Times New Roman" panose="02020603050405020304" pitchFamily="18" charset="0"/>
              </a:rPr>
              <a:t>D</a:t>
            </a:r>
            <a:r>
              <a:rPr lang="zh-CN" altLang="en-US" sz="2400" dirty="0">
                <a:latin typeface="Times New Roman" panose="02020603050405020304" pitchFamily="18" charset="0"/>
              </a:rPr>
              <a:t>四个子部分来完成，但</a:t>
            </a:r>
            <a:r>
              <a:rPr lang="en-US" altLang="zh-CN" sz="2400" dirty="0">
                <a:latin typeface="Times New Roman" panose="02020603050405020304" pitchFamily="18" charset="0"/>
              </a:rPr>
              <a:t>A</a:t>
            </a:r>
            <a:r>
              <a:rPr lang="zh-CN" altLang="en-US" sz="2400" dirty="0">
                <a:latin typeface="Times New Roman" panose="02020603050405020304" pitchFamily="18" charset="0"/>
              </a:rPr>
              <a:t>依赖于</a:t>
            </a:r>
            <a:r>
              <a:rPr lang="en-US" altLang="zh-CN" sz="2400" dirty="0">
                <a:latin typeface="Times New Roman" panose="02020603050405020304" pitchFamily="18" charset="0"/>
              </a:rPr>
              <a:t>B</a:t>
            </a:r>
            <a:r>
              <a:rPr lang="zh-CN" altLang="en-US" sz="2400" dirty="0">
                <a:latin typeface="Times New Roman" panose="02020603050405020304" pitchFamily="18" charset="0"/>
              </a:rPr>
              <a:t>和</a:t>
            </a:r>
            <a:r>
              <a:rPr lang="en-US" altLang="zh-CN" sz="2400" dirty="0">
                <a:latin typeface="Times New Roman" panose="02020603050405020304" pitchFamily="18" charset="0"/>
              </a:rPr>
              <a:t>D</a:t>
            </a:r>
            <a:r>
              <a:rPr lang="zh-CN" altLang="en-US" sz="2400" dirty="0">
                <a:latin typeface="Times New Roman" panose="02020603050405020304" pitchFamily="18" charset="0"/>
              </a:rPr>
              <a:t>，</a:t>
            </a:r>
            <a:r>
              <a:rPr lang="en-US" altLang="zh-CN" sz="2400" dirty="0">
                <a:latin typeface="Times New Roman" panose="02020603050405020304" pitchFamily="18" charset="0"/>
              </a:rPr>
              <a:t>C</a:t>
            </a:r>
            <a:r>
              <a:rPr lang="zh-CN" altLang="en-US" sz="2400" dirty="0">
                <a:latin typeface="Times New Roman" panose="02020603050405020304" pitchFamily="18" charset="0"/>
              </a:rPr>
              <a:t>依赖于</a:t>
            </a:r>
            <a:r>
              <a:rPr lang="en-US" altLang="zh-CN" sz="2400" dirty="0">
                <a:latin typeface="Times New Roman" panose="02020603050405020304" pitchFamily="18" charset="0"/>
              </a:rPr>
              <a:t>D</a:t>
            </a:r>
            <a:r>
              <a:rPr lang="zh-CN" altLang="en-US" sz="2400" dirty="0">
                <a:latin typeface="Times New Roman" panose="02020603050405020304" pitchFamily="18" charset="0"/>
              </a:rPr>
              <a:t>。为了计算这个项目进行的顺序，可对这个关系集进行拓扑排序，得出一个线性的序列，则排在前面的任务就是需要先完成的任务。</a:t>
            </a:r>
            <a:endParaRPr lang="zh-CN" altLang="en-US" sz="2400" dirty="0">
              <a:latin typeface="Times New Roman" panose="02020603050405020304" pitchFamily="18" charset="0"/>
            </a:endParaRPr>
          </a:p>
        </p:txBody>
      </p:sp>
      <p:sp>
        <p:nvSpPr>
          <p:cNvPr id="105475" name="矩形 3"/>
          <p:cNvSpPr/>
          <p:nvPr/>
        </p:nvSpPr>
        <p:spPr>
          <a:xfrm>
            <a:off x="490538" y="3573463"/>
            <a:ext cx="8150225" cy="1938337"/>
          </a:xfrm>
          <a:prstGeom prst="rect">
            <a:avLst/>
          </a:prstGeom>
          <a:noFill/>
          <a:ln w="9525">
            <a:noFill/>
          </a:ln>
        </p:spPr>
        <p:txBody>
          <a:bodyPr>
            <a:spAutoFit/>
          </a:bodyPr>
          <a:p>
            <a:pPr algn="just"/>
            <a:r>
              <a:rPr lang="en-US" altLang="zh-CN" sz="2400" dirty="0">
                <a:solidFill>
                  <a:schemeClr val="accent2"/>
                </a:solidFill>
                <a:latin typeface="Times New Roman" panose="02020603050405020304" pitchFamily="18" charset="0"/>
              </a:rPr>
              <a:t>【</a:t>
            </a:r>
            <a:r>
              <a:rPr lang="zh-CN" altLang="en-US" sz="2400" dirty="0">
                <a:solidFill>
                  <a:schemeClr val="accent2"/>
                </a:solidFill>
                <a:latin typeface="Times New Roman" panose="02020603050405020304" pitchFamily="18" charset="0"/>
              </a:rPr>
              <a:t>问题</a:t>
            </a:r>
            <a:r>
              <a:rPr lang="en-US" altLang="zh-CN" sz="2400" dirty="0">
                <a:solidFill>
                  <a:schemeClr val="accent2"/>
                </a:solidFill>
                <a:latin typeface="Times New Roman" panose="02020603050405020304" pitchFamily="18" charset="0"/>
              </a:rPr>
              <a:t>2】</a:t>
            </a:r>
            <a:r>
              <a:rPr lang="zh-CN" altLang="en-US" sz="2400" dirty="0">
                <a:latin typeface="Times New Roman" panose="02020603050405020304" pitchFamily="18" charset="0"/>
              </a:rPr>
              <a:t>有</a:t>
            </a:r>
            <a:r>
              <a:rPr lang="en-US" altLang="zh-CN" sz="2400" dirty="0">
                <a:latin typeface="Times New Roman" panose="02020603050405020304" pitchFamily="18" charset="0"/>
              </a:rPr>
              <a:t>n</a:t>
            </a:r>
            <a:r>
              <a:rPr lang="zh-CN" altLang="en-US" sz="2400" dirty="0">
                <a:latin typeface="Times New Roman" panose="02020603050405020304" pitchFamily="18" charset="0"/>
              </a:rPr>
              <a:t>个士兵（</a:t>
            </a:r>
            <a:r>
              <a:rPr lang="en-US" altLang="zh-CN" sz="2400" dirty="0">
                <a:latin typeface="Times New Roman" panose="02020603050405020304" pitchFamily="18" charset="0"/>
              </a:rPr>
              <a:t>1≤n≤26</a:t>
            </a:r>
            <a:r>
              <a:rPr lang="zh-CN" altLang="en-US" sz="2400" dirty="0">
                <a:latin typeface="Times New Roman" panose="02020603050405020304" pitchFamily="18" charset="0"/>
              </a:rPr>
              <a:t>），编号依次为</a:t>
            </a:r>
            <a:r>
              <a:rPr lang="en-US" altLang="zh-CN" sz="2400" dirty="0">
                <a:latin typeface="Times New Roman" panose="02020603050405020304" pitchFamily="18" charset="0"/>
              </a:rPr>
              <a:t>A</a:t>
            </a:r>
            <a:r>
              <a:rPr lang="zh-CN" altLang="en-US" sz="2400" dirty="0">
                <a:latin typeface="Times New Roman" panose="02020603050405020304" pitchFamily="18" charset="0"/>
              </a:rPr>
              <a:t>、</a:t>
            </a:r>
            <a:r>
              <a:rPr lang="en-US" altLang="zh-CN" sz="2400" dirty="0">
                <a:latin typeface="Times New Roman" panose="02020603050405020304" pitchFamily="18" charset="0"/>
              </a:rPr>
              <a:t>B</a:t>
            </a:r>
            <a:r>
              <a:rPr lang="zh-CN" altLang="en-US" sz="2400" dirty="0">
                <a:latin typeface="Times New Roman" panose="02020603050405020304" pitchFamily="18" charset="0"/>
              </a:rPr>
              <a:t>、</a:t>
            </a:r>
            <a:r>
              <a:rPr lang="en-US" altLang="zh-CN" sz="2400" dirty="0">
                <a:latin typeface="Times New Roman" panose="02020603050405020304" pitchFamily="18" charset="0"/>
              </a:rPr>
              <a:t>C</a:t>
            </a:r>
            <a:r>
              <a:rPr lang="zh-CN" altLang="en-US" sz="2400" dirty="0">
                <a:latin typeface="Times New Roman" panose="02020603050405020304" pitchFamily="18" charset="0"/>
              </a:rPr>
              <a:t>，</a:t>
            </a:r>
            <a:r>
              <a:rPr lang="en-US" altLang="zh-CN" sz="2400" dirty="0">
                <a:latin typeface="Times New Roman" panose="02020603050405020304" pitchFamily="18" charset="0"/>
              </a:rPr>
              <a:t>… </a:t>
            </a:r>
            <a:r>
              <a:rPr lang="zh-CN" altLang="en-US" sz="2400" dirty="0">
                <a:latin typeface="Times New Roman" panose="02020603050405020304" pitchFamily="18" charset="0"/>
              </a:rPr>
              <a:t>队列训练时，指挥官要把一些士兵从高到矮依次排成一行。但现在指挥官不能直接获得每个人的身高信息，只能获得“</a:t>
            </a:r>
            <a:r>
              <a:rPr lang="en-US" altLang="zh-CN" sz="2400" dirty="0">
                <a:latin typeface="Times New Roman" panose="02020603050405020304" pitchFamily="18" charset="0"/>
              </a:rPr>
              <a:t>p1</a:t>
            </a:r>
            <a:r>
              <a:rPr lang="zh-CN" altLang="en-US" sz="2400" dirty="0">
                <a:latin typeface="Times New Roman" panose="02020603050405020304" pitchFamily="18" charset="0"/>
              </a:rPr>
              <a:t>比</a:t>
            </a:r>
            <a:r>
              <a:rPr lang="en-US" altLang="zh-CN" sz="2400" dirty="0">
                <a:latin typeface="Times New Roman" panose="02020603050405020304" pitchFamily="18" charset="0"/>
              </a:rPr>
              <a:t>p2</a:t>
            </a:r>
            <a:r>
              <a:rPr lang="zh-CN" altLang="en-US" sz="2400" dirty="0">
                <a:latin typeface="Times New Roman" panose="02020603050405020304" pitchFamily="18" charset="0"/>
              </a:rPr>
              <a:t>高”这样的比较结果</a:t>
            </a:r>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a:p>
            <a:pPr algn="just"/>
            <a:r>
              <a:rPr lang="zh-CN" altLang="en-US" sz="2400" dirty="0">
                <a:latin typeface="Times New Roman" panose="02020603050405020304" pitchFamily="18" charset="0"/>
              </a:rPr>
              <a:t>             （</a:t>
            </a:r>
            <a:r>
              <a:rPr lang="en-US" altLang="zh-CN" sz="2400" dirty="0">
                <a:latin typeface="Times New Roman" panose="02020603050405020304" pitchFamily="18" charset="0"/>
              </a:rPr>
              <a:t>p1</a:t>
            </a:r>
            <a:r>
              <a:rPr lang="zh-CN" altLang="en-US" sz="2400" dirty="0">
                <a:latin typeface="Times New Roman" panose="02020603050405020304" pitchFamily="18" charset="0"/>
              </a:rPr>
              <a:t>，</a:t>
            </a:r>
            <a:r>
              <a:rPr lang="en-US" altLang="zh-CN" sz="2400" dirty="0">
                <a:latin typeface="Times New Roman" panose="02020603050405020304" pitchFamily="18" charset="0"/>
              </a:rPr>
              <a:t>p2∈{'A'</a:t>
            </a:r>
            <a:r>
              <a:rPr lang="zh-CN" altLang="en-US" sz="2400" dirty="0">
                <a:latin typeface="Times New Roman" panose="02020603050405020304" pitchFamily="18" charset="0"/>
              </a:rPr>
              <a:t>，</a:t>
            </a:r>
            <a:r>
              <a:rPr lang="en-US" altLang="zh-CN" sz="2400" dirty="0">
                <a:latin typeface="Times New Roman" panose="02020603050405020304" pitchFamily="18" charset="0"/>
              </a:rPr>
              <a:t>„</a:t>
            </a:r>
            <a:r>
              <a:rPr lang="zh-CN" altLang="en-US" sz="2400" dirty="0">
                <a:latin typeface="Times New Roman" panose="02020603050405020304" pitchFamily="18" charset="0"/>
              </a:rPr>
              <a:t>，</a:t>
            </a:r>
            <a:r>
              <a:rPr lang="en-US" altLang="zh-CN" sz="2400" dirty="0">
                <a:latin typeface="Times New Roman" panose="02020603050405020304" pitchFamily="18" charset="0"/>
              </a:rPr>
              <a:t>'Z'}</a:t>
            </a:r>
            <a:r>
              <a:rPr lang="zh-CN" altLang="en-US" sz="2400" dirty="0">
                <a:latin typeface="Times New Roman" panose="02020603050405020304" pitchFamily="18" charset="0"/>
              </a:rPr>
              <a:t>），记为</a:t>
            </a:r>
            <a:r>
              <a:rPr lang="en-US" altLang="zh-CN" sz="2400" dirty="0">
                <a:latin typeface="Times New Roman" panose="02020603050405020304" pitchFamily="18" charset="0"/>
              </a:rPr>
              <a:t>p1&gt;p2</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7996" name="Group 412"/>
          <p:cNvGraphicFramePr>
            <a:graphicFrameLocks noGrp="1"/>
          </p:cNvGraphicFramePr>
          <p:nvPr/>
        </p:nvGraphicFramePr>
        <p:xfrm>
          <a:off x="914400" y="663575"/>
          <a:ext cx="3729038" cy="3719518"/>
        </p:xfrm>
        <a:graphic>
          <a:graphicData uri="http://schemas.openxmlformats.org/drawingml/2006/table">
            <a:tbl>
              <a:tblPr/>
              <a:tblGrid>
                <a:gridCol w="1057275"/>
                <a:gridCol w="1455738"/>
                <a:gridCol w="1216025"/>
              </a:tblGrid>
              <a:tr h="33813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课程代号</a:t>
                      </a:r>
                      <a:endPar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9" marB="46789"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课程名称</a:t>
                      </a:r>
                      <a:endPar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9" marB="467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先修课代号</a:t>
                      </a:r>
                      <a:endPar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9" marB="46789"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9" marB="46789"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计算机原理</a:t>
                      </a:r>
                      <a:endPar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9" marB="467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9" marB="46789"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9" marB="46789"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编译原理</a:t>
                      </a:r>
                      <a:endPar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9" marB="467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4,5</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9" marB="46789"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9" marB="46789"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操作系统</a:t>
                      </a:r>
                      <a:endPar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9" marB="467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4,5</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9" marB="46789"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9" marB="46789"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程序设计</a:t>
                      </a:r>
                      <a:endPar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9" marB="467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无</a:t>
                      </a:r>
                      <a:endPar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9" marB="46789"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9" marB="46789"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数据结构</a:t>
                      </a:r>
                      <a:endPar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9" marB="467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4,6</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9" marB="46789"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9" marB="46789"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离散数学</a:t>
                      </a:r>
                      <a:endPar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9" marB="467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9" marB="46789"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9" marB="46789"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形式语言</a:t>
                      </a:r>
                      <a:endPar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9" marB="467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9" marB="46789"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9" marB="46789"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电路基础</a:t>
                      </a:r>
                      <a:endPar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9" marB="467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9" marB="46789"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9" marB="46789"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高等数学</a:t>
                      </a:r>
                      <a:endPar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9" marB="467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无</a:t>
                      </a:r>
                      <a:endPar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9" marB="46789"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9" marB="46789"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计算机网络</a:t>
                      </a:r>
                      <a:endPar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9" marB="467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89" marB="46789"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6546" name="Text Box 209"/>
          <p:cNvSpPr txBox="1"/>
          <p:nvPr/>
        </p:nvSpPr>
        <p:spPr>
          <a:xfrm>
            <a:off x="4822825" y="455613"/>
            <a:ext cx="1519238" cy="463550"/>
          </a:xfrm>
          <a:prstGeom prst="rect">
            <a:avLst/>
          </a:prstGeom>
          <a:noFill/>
          <a:ln w="9525">
            <a:noFill/>
          </a:ln>
        </p:spPr>
        <p:txBody>
          <a:bodyPr wrap="none" lIns="90000" tIns="46800" rIns="90000" bIns="46800">
            <a:spAutoFit/>
          </a:bodyPr>
          <a:p>
            <a:pPr eaLnBrk="1" hangingPunct="1"/>
            <a:r>
              <a:rPr lang="en-US" altLang="zh-CN" sz="2400" dirty="0">
                <a:solidFill>
                  <a:schemeClr val="accent2"/>
                </a:solidFill>
                <a:latin typeface="Times New Roman" panose="02020603050405020304" pitchFamily="18" charset="0"/>
              </a:rPr>
              <a:t>【</a:t>
            </a:r>
            <a:r>
              <a:rPr lang="zh-CN" altLang="en-US" sz="2400" dirty="0">
                <a:solidFill>
                  <a:schemeClr val="accent2"/>
                </a:solidFill>
                <a:latin typeface="Times New Roman" panose="02020603050405020304" pitchFamily="18" charset="0"/>
              </a:rPr>
              <a:t>例</a:t>
            </a:r>
            <a:r>
              <a:rPr lang="en-US" altLang="zh-CN" sz="2400" dirty="0">
                <a:solidFill>
                  <a:schemeClr val="accent2"/>
                </a:solidFill>
                <a:latin typeface="Times New Roman" panose="02020603050405020304" pitchFamily="18" charset="0"/>
              </a:rPr>
              <a:t>4-8】</a:t>
            </a:r>
            <a:endParaRPr lang="zh-CN" altLang="en-US" sz="2400" dirty="0">
              <a:solidFill>
                <a:schemeClr val="accent2"/>
              </a:solidFill>
              <a:latin typeface="Times New Roman" panose="02020603050405020304" pitchFamily="18" charset="0"/>
            </a:endParaRPr>
          </a:p>
        </p:txBody>
      </p:sp>
      <p:grpSp>
        <p:nvGrpSpPr>
          <p:cNvPr id="106547" name="Group 255"/>
          <p:cNvGrpSpPr/>
          <p:nvPr/>
        </p:nvGrpSpPr>
        <p:grpSpPr>
          <a:xfrm>
            <a:off x="5430838" y="815975"/>
            <a:ext cx="2741612" cy="2362200"/>
            <a:chOff x="3312" y="672"/>
            <a:chExt cx="1727" cy="1488"/>
          </a:xfrm>
        </p:grpSpPr>
        <p:sp>
          <p:nvSpPr>
            <p:cNvPr id="106596" name="Oval 217"/>
            <p:cNvSpPr/>
            <p:nvPr/>
          </p:nvSpPr>
          <p:spPr>
            <a:xfrm>
              <a:off x="4272" y="816"/>
              <a:ext cx="191" cy="196"/>
            </a:xfrm>
            <a:prstGeom prst="ellipse">
              <a:avLst/>
            </a:prstGeom>
            <a:noFill/>
            <a:ln w="952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1</a:t>
              </a:r>
              <a:endParaRPr lang="en-US" altLang="zh-CN" sz="1400" dirty="0">
                <a:latin typeface="Times New Roman" panose="02020603050405020304" pitchFamily="18" charset="0"/>
              </a:endParaRPr>
            </a:p>
          </p:txBody>
        </p:sp>
        <p:sp>
          <p:nvSpPr>
            <p:cNvPr id="106597" name="Oval 218"/>
            <p:cNvSpPr/>
            <p:nvPr/>
          </p:nvSpPr>
          <p:spPr>
            <a:xfrm>
              <a:off x="4848" y="1056"/>
              <a:ext cx="191" cy="196"/>
            </a:xfrm>
            <a:prstGeom prst="ellipse">
              <a:avLst/>
            </a:prstGeom>
            <a:noFill/>
            <a:ln w="952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2</a:t>
              </a:r>
              <a:endParaRPr lang="en-US" altLang="zh-CN" sz="1400" dirty="0">
                <a:latin typeface="Times New Roman" panose="02020603050405020304" pitchFamily="18" charset="0"/>
              </a:endParaRPr>
            </a:p>
          </p:txBody>
        </p:sp>
        <p:sp>
          <p:nvSpPr>
            <p:cNvPr id="106598" name="Oval 219"/>
            <p:cNvSpPr/>
            <p:nvPr/>
          </p:nvSpPr>
          <p:spPr>
            <a:xfrm>
              <a:off x="4032" y="1440"/>
              <a:ext cx="191" cy="196"/>
            </a:xfrm>
            <a:prstGeom prst="ellipse">
              <a:avLst/>
            </a:prstGeom>
            <a:noFill/>
            <a:ln w="952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4</a:t>
              </a:r>
              <a:endParaRPr lang="en-US" altLang="zh-CN" sz="1400" dirty="0">
                <a:latin typeface="Times New Roman" panose="02020603050405020304" pitchFamily="18" charset="0"/>
              </a:endParaRPr>
            </a:p>
          </p:txBody>
        </p:sp>
        <p:sp>
          <p:nvSpPr>
            <p:cNvPr id="106599" name="Oval 220"/>
            <p:cNvSpPr/>
            <p:nvPr/>
          </p:nvSpPr>
          <p:spPr>
            <a:xfrm>
              <a:off x="4848" y="1584"/>
              <a:ext cx="191" cy="196"/>
            </a:xfrm>
            <a:prstGeom prst="ellipse">
              <a:avLst/>
            </a:prstGeom>
            <a:noFill/>
            <a:ln w="952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3</a:t>
              </a:r>
              <a:endParaRPr lang="en-US" altLang="zh-CN" sz="1400" dirty="0">
                <a:latin typeface="Times New Roman" panose="02020603050405020304" pitchFamily="18" charset="0"/>
              </a:endParaRPr>
            </a:p>
          </p:txBody>
        </p:sp>
        <p:sp>
          <p:nvSpPr>
            <p:cNvPr id="106600" name="Oval 221"/>
            <p:cNvSpPr/>
            <p:nvPr/>
          </p:nvSpPr>
          <p:spPr>
            <a:xfrm>
              <a:off x="4416" y="1392"/>
              <a:ext cx="191" cy="196"/>
            </a:xfrm>
            <a:prstGeom prst="ellipse">
              <a:avLst/>
            </a:prstGeom>
            <a:noFill/>
            <a:ln w="952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5</a:t>
              </a:r>
              <a:endParaRPr lang="en-US" altLang="zh-CN" sz="1400" dirty="0">
                <a:latin typeface="Times New Roman" panose="02020603050405020304" pitchFamily="18" charset="0"/>
              </a:endParaRPr>
            </a:p>
          </p:txBody>
        </p:sp>
        <p:sp>
          <p:nvSpPr>
            <p:cNvPr id="106601" name="Oval 222"/>
            <p:cNvSpPr/>
            <p:nvPr/>
          </p:nvSpPr>
          <p:spPr>
            <a:xfrm>
              <a:off x="4416" y="1964"/>
              <a:ext cx="191" cy="196"/>
            </a:xfrm>
            <a:prstGeom prst="ellipse">
              <a:avLst/>
            </a:prstGeom>
            <a:noFill/>
            <a:ln w="952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6</a:t>
              </a:r>
              <a:endParaRPr lang="en-US" altLang="zh-CN" sz="1400" dirty="0">
                <a:latin typeface="Times New Roman" panose="02020603050405020304" pitchFamily="18" charset="0"/>
              </a:endParaRPr>
            </a:p>
          </p:txBody>
        </p:sp>
        <p:sp>
          <p:nvSpPr>
            <p:cNvPr id="106602" name="Oval 223"/>
            <p:cNvSpPr/>
            <p:nvPr/>
          </p:nvSpPr>
          <p:spPr>
            <a:xfrm>
              <a:off x="4848" y="1964"/>
              <a:ext cx="191" cy="196"/>
            </a:xfrm>
            <a:prstGeom prst="ellipse">
              <a:avLst/>
            </a:prstGeom>
            <a:noFill/>
            <a:ln w="952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7</a:t>
              </a:r>
              <a:endParaRPr lang="en-US" altLang="zh-CN" sz="1400" dirty="0">
                <a:latin typeface="Times New Roman" panose="02020603050405020304" pitchFamily="18" charset="0"/>
              </a:endParaRPr>
            </a:p>
          </p:txBody>
        </p:sp>
        <p:sp>
          <p:nvSpPr>
            <p:cNvPr id="106603" name="Oval 224"/>
            <p:cNvSpPr/>
            <p:nvPr/>
          </p:nvSpPr>
          <p:spPr>
            <a:xfrm>
              <a:off x="3744" y="960"/>
              <a:ext cx="191" cy="196"/>
            </a:xfrm>
            <a:prstGeom prst="ellipse">
              <a:avLst/>
            </a:prstGeom>
            <a:noFill/>
            <a:ln w="952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8</a:t>
              </a:r>
              <a:endParaRPr lang="en-US" altLang="zh-CN" sz="1400" dirty="0">
                <a:latin typeface="Times New Roman" panose="02020603050405020304" pitchFamily="18" charset="0"/>
              </a:endParaRPr>
            </a:p>
          </p:txBody>
        </p:sp>
        <p:sp>
          <p:nvSpPr>
            <p:cNvPr id="106604" name="Oval 225"/>
            <p:cNvSpPr/>
            <p:nvPr/>
          </p:nvSpPr>
          <p:spPr>
            <a:xfrm>
              <a:off x="3312" y="1536"/>
              <a:ext cx="191" cy="196"/>
            </a:xfrm>
            <a:prstGeom prst="ellipse">
              <a:avLst/>
            </a:prstGeom>
            <a:noFill/>
            <a:ln w="952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9</a:t>
              </a:r>
              <a:endParaRPr lang="en-US" altLang="zh-CN" sz="1400" dirty="0">
                <a:latin typeface="Times New Roman" panose="02020603050405020304" pitchFamily="18" charset="0"/>
              </a:endParaRPr>
            </a:p>
          </p:txBody>
        </p:sp>
        <p:sp>
          <p:nvSpPr>
            <p:cNvPr id="106605" name="Oval 226"/>
            <p:cNvSpPr/>
            <p:nvPr/>
          </p:nvSpPr>
          <p:spPr>
            <a:xfrm>
              <a:off x="4848" y="672"/>
              <a:ext cx="191" cy="196"/>
            </a:xfrm>
            <a:prstGeom prst="ellipse">
              <a:avLst/>
            </a:prstGeom>
            <a:noFill/>
            <a:ln w="952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10</a:t>
              </a:r>
              <a:endParaRPr lang="en-US" altLang="zh-CN" sz="1400" dirty="0">
                <a:latin typeface="Times New Roman" panose="02020603050405020304" pitchFamily="18" charset="0"/>
              </a:endParaRPr>
            </a:p>
          </p:txBody>
        </p:sp>
        <p:sp>
          <p:nvSpPr>
            <p:cNvPr id="106606" name="Line 242"/>
            <p:cNvSpPr/>
            <p:nvPr/>
          </p:nvSpPr>
          <p:spPr>
            <a:xfrm flipV="1">
              <a:off x="3456" y="1152"/>
              <a:ext cx="336" cy="384"/>
            </a:xfrm>
            <a:prstGeom prst="line">
              <a:avLst/>
            </a:prstGeom>
            <a:ln w="28575" cap="flat" cmpd="sng">
              <a:solidFill>
                <a:schemeClr val="tx1"/>
              </a:solidFill>
              <a:prstDash val="solid"/>
              <a:headEnd type="none" w="med" len="med"/>
              <a:tailEnd type="triangle" w="med" len="med"/>
            </a:ln>
          </p:spPr>
        </p:sp>
        <p:sp>
          <p:nvSpPr>
            <p:cNvPr id="106607" name="Line 243"/>
            <p:cNvSpPr/>
            <p:nvPr/>
          </p:nvSpPr>
          <p:spPr>
            <a:xfrm flipV="1">
              <a:off x="3936" y="960"/>
              <a:ext cx="336" cy="96"/>
            </a:xfrm>
            <a:prstGeom prst="line">
              <a:avLst/>
            </a:prstGeom>
            <a:ln w="28575" cap="flat" cmpd="sng">
              <a:solidFill>
                <a:schemeClr val="tx1"/>
              </a:solidFill>
              <a:prstDash val="solid"/>
              <a:headEnd type="none" w="med" len="med"/>
              <a:tailEnd type="triangle" w="med" len="med"/>
            </a:ln>
          </p:spPr>
        </p:sp>
        <p:sp>
          <p:nvSpPr>
            <p:cNvPr id="106608" name="Line 244"/>
            <p:cNvSpPr/>
            <p:nvPr/>
          </p:nvSpPr>
          <p:spPr>
            <a:xfrm flipV="1">
              <a:off x="4464" y="816"/>
              <a:ext cx="384" cy="96"/>
            </a:xfrm>
            <a:prstGeom prst="line">
              <a:avLst/>
            </a:prstGeom>
            <a:ln w="28575" cap="flat" cmpd="sng">
              <a:solidFill>
                <a:schemeClr val="tx1"/>
              </a:solidFill>
              <a:prstDash val="solid"/>
              <a:headEnd type="none" w="med" len="med"/>
              <a:tailEnd type="triangle" w="med" len="med"/>
            </a:ln>
          </p:spPr>
        </p:sp>
        <p:sp>
          <p:nvSpPr>
            <p:cNvPr id="106609" name="Line 245"/>
            <p:cNvSpPr/>
            <p:nvPr/>
          </p:nvSpPr>
          <p:spPr>
            <a:xfrm>
              <a:off x="3504" y="1680"/>
              <a:ext cx="912" cy="384"/>
            </a:xfrm>
            <a:prstGeom prst="line">
              <a:avLst/>
            </a:prstGeom>
            <a:ln w="28575" cap="flat" cmpd="sng">
              <a:solidFill>
                <a:schemeClr val="tx1"/>
              </a:solidFill>
              <a:prstDash val="solid"/>
              <a:headEnd type="none" w="med" len="med"/>
              <a:tailEnd type="triangle" w="med" len="med"/>
            </a:ln>
          </p:spPr>
        </p:sp>
        <p:sp>
          <p:nvSpPr>
            <p:cNvPr id="106610" name="Line 246"/>
            <p:cNvSpPr/>
            <p:nvPr/>
          </p:nvSpPr>
          <p:spPr>
            <a:xfrm>
              <a:off x="4608" y="2064"/>
              <a:ext cx="240" cy="0"/>
            </a:xfrm>
            <a:prstGeom prst="line">
              <a:avLst/>
            </a:prstGeom>
            <a:ln w="28575" cap="flat" cmpd="sng">
              <a:solidFill>
                <a:schemeClr val="tx1"/>
              </a:solidFill>
              <a:prstDash val="solid"/>
              <a:headEnd type="none" w="med" len="med"/>
              <a:tailEnd type="triangle" w="med" len="med"/>
            </a:ln>
          </p:spPr>
        </p:sp>
        <p:sp>
          <p:nvSpPr>
            <p:cNvPr id="106611" name="Line 247"/>
            <p:cNvSpPr/>
            <p:nvPr/>
          </p:nvSpPr>
          <p:spPr>
            <a:xfrm flipV="1">
              <a:off x="4224" y="1488"/>
              <a:ext cx="192" cy="48"/>
            </a:xfrm>
            <a:prstGeom prst="line">
              <a:avLst/>
            </a:prstGeom>
            <a:ln w="28575" cap="flat" cmpd="sng">
              <a:solidFill>
                <a:schemeClr val="tx1"/>
              </a:solidFill>
              <a:prstDash val="solid"/>
              <a:headEnd type="none" w="med" len="med"/>
              <a:tailEnd type="triangle" w="med" len="med"/>
            </a:ln>
          </p:spPr>
        </p:sp>
        <p:sp>
          <p:nvSpPr>
            <p:cNvPr id="106612" name="Line 248"/>
            <p:cNvSpPr/>
            <p:nvPr/>
          </p:nvSpPr>
          <p:spPr>
            <a:xfrm>
              <a:off x="4176" y="1632"/>
              <a:ext cx="672" cy="48"/>
            </a:xfrm>
            <a:prstGeom prst="line">
              <a:avLst/>
            </a:prstGeom>
            <a:ln w="28575" cap="flat" cmpd="sng">
              <a:solidFill>
                <a:schemeClr val="tx1"/>
              </a:solidFill>
              <a:prstDash val="solid"/>
              <a:headEnd type="none" w="med" len="med"/>
              <a:tailEnd type="triangle" w="med" len="med"/>
            </a:ln>
          </p:spPr>
        </p:sp>
        <p:sp>
          <p:nvSpPr>
            <p:cNvPr id="106613" name="Line 249"/>
            <p:cNvSpPr/>
            <p:nvPr/>
          </p:nvSpPr>
          <p:spPr>
            <a:xfrm flipV="1">
              <a:off x="4512" y="1584"/>
              <a:ext cx="0" cy="384"/>
            </a:xfrm>
            <a:prstGeom prst="line">
              <a:avLst/>
            </a:prstGeom>
            <a:ln w="28575" cap="flat" cmpd="sng">
              <a:solidFill>
                <a:schemeClr val="tx1"/>
              </a:solidFill>
              <a:prstDash val="solid"/>
              <a:headEnd type="none" w="med" len="med"/>
              <a:tailEnd type="triangle" w="med" len="med"/>
            </a:ln>
          </p:spPr>
        </p:sp>
        <p:sp>
          <p:nvSpPr>
            <p:cNvPr id="106614" name="Line 250"/>
            <p:cNvSpPr/>
            <p:nvPr/>
          </p:nvSpPr>
          <p:spPr>
            <a:xfrm>
              <a:off x="4608" y="1488"/>
              <a:ext cx="240" cy="144"/>
            </a:xfrm>
            <a:prstGeom prst="line">
              <a:avLst/>
            </a:prstGeom>
            <a:ln w="28575" cap="flat" cmpd="sng">
              <a:solidFill>
                <a:schemeClr val="tx1"/>
              </a:solidFill>
              <a:prstDash val="solid"/>
              <a:headEnd type="none" w="med" len="med"/>
              <a:tailEnd type="triangle" w="med" len="med"/>
            </a:ln>
          </p:spPr>
        </p:sp>
        <p:sp>
          <p:nvSpPr>
            <p:cNvPr id="106615" name="Line 252"/>
            <p:cNvSpPr/>
            <p:nvPr/>
          </p:nvSpPr>
          <p:spPr>
            <a:xfrm flipV="1">
              <a:off x="4128" y="1152"/>
              <a:ext cx="720" cy="288"/>
            </a:xfrm>
            <a:prstGeom prst="line">
              <a:avLst/>
            </a:prstGeom>
            <a:ln w="28575" cap="flat" cmpd="sng">
              <a:solidFill>
                <a:schemeClr val="tx1"/>
              </a:solidFill>
              <a:prstDash val="solid"/>
              <a:headEnd type="none" w="med" len="med"/>
              <a:tailEnd type="triangle" w="med" len="med"/>
            </a:ln>
          </p:spPr>
        </p:sp>
        <p:sp>
          <p:nvSpPr>
            <p:cNvPr id="106616" name="Line 253"/>
            <p:cNvSpPr/>
            <p:nvPr/>
          </p:nvSpPr>
          <p:spPr>
            <a:xfrm flipV="1">
              <a:off x="4560" y="1200"/>
              <a:ext cx="288" cy="192"/>
            </a:xfrm>
            <a:prstGeom prst="line">
              <a:avLst/>
            </a:prstGeom>
            <a:ln w="28575" cap="flat" cmpd="sng">
              <a:solidFill>
                <a:schemeClr val="tx1"/>
              </a:solidFill>
              <a:prstDash val="solid"/>
              <a:headEnd type="none" w="med" len="med"/>
              <a:tailEnd type="triangle" w="med" len="med"/>
            </a:ln>
          </p:spPr>
        </p:sp>
      </p:grpSp>
      <p:grpSp>
        <p:nvGrpSpPr>
          <p:cNvPr id="106548" name="Group 333"/>
          <p:cNvGrpSpPr/>
          <p:nvPr/>
        </p:nvGrpSpPr>
        <p:grpSpPr>
          <a:xfrm>
            <a:off x="1143000" y="4638675"/>
            <a:ext cx="6858000" cy="1682750"/>
            <a:chOff x="720" y="2928"/>
            <a:chExt cx="4320" cy="1060"/>
          </a:xfrm>
        </p:grpSpPr>
        <p:sp>
          <p:nvSpPr>
            <p:cNvPr id="106556" name="Oval 257"/>
            <p:cNvSpPr/>
            <p:nvPr/>
          </p:nvSpPr>
          <p:spPr>
            <a:xfrm>
              <a:off x="720" y="2928"/>
              <a:ext cx="191" cy="196"/>
            </a:xfrm>
            <a:prstGeom prst="ellipse">
              <a:avLst/>
            </a:prstGeom>
            <a:noFill/>
            <a:ln w="952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v1</a:t>
              </a:r>
              <a:endParaRPr lang="en-US" altLang="zh-CN" sz="1400" dirty="0">
                <a:latin typeface="Times New Roman" panose="02020603050405020304" pitchFamily="18" charset="0"/>
              </a:endParaRPr>
            </a:p>
          </p:txBody>
        </p:sp>
        <p:sp>
          <p:nvSpPr>
            <p:cNvPr id="106557" name="Oval 282"/>
            <p:cNvSpPr/>
            <p:nvPr/>
          </p:nvSpPr>
          <p:spPr>
            <a:xfrm>
              <a:off x="1201" y="2928"/>
              <a:ext cx="191" cy="196"/>
            </a:xfrm>
            <a:prstGeom prst="ellipse">
              <a:avLst/>
            </a:prstGeom>
            <a:noFill/>
            <a:ln w="952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v2</a:t>
              </a:r>
              <a:endParaRPr lang="en-US" altLang="zh-CN" sz="1400" dirty="0">
                <a:latin typeface="Times New Roman" panose="02020603050405020304" pitchFamily="18" charset="0"/>
              </a:endParaRPr>
            </a:p>
          </p:txBody>
        </p:sp>
        <p:sp>
          <p:nvSpPr>
            <p:cNvPr id="106558" name="Oval 283"/>
            <p:cNvSpPr/>
            <p:nvPr/>
          </p:nvSpPr>
          <p:spPr>
            <a:xfrm>
              <a:off x="720" y="3360"/>
              <a:ext cx="191" cy="196"/>
            </a:xfrm>
            <a:prstGeom prst="ellipse">
              <a:avLst/>
            </a:prstGeom>
            <a:noFill/>
            <a:ln w="952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v4</a:t>
              </a:r>
              <a:endParaRPr lang="en-US" altLang="zh-CN" sz="1400" dirty="0">
                <a:latin typeface="Times New Roman" panose="02020603050405020304" pitchFamily="18" charset="0"/>
              </a:endParaRPr>
            </a:p>
          </p:txBody>
        </p:sp>
        <p:sp>
          <p:nvSpPr>
            <p:cNvPr id="106559" name="Oval 284"/>
            <p:cNvSpPr/>
            <p:nvPr/>
          </p:nvSpPr>
          <p:spPr>
            <a:xfrm>
              <a:off x="1201" y="3360"/>
              <a:ext cx="191" cy="196"/>
            </a:xfrm>
            <a:prstGeom prst="ellipse">
              <a:avLst/>
            </a:prstGeom>
            <a:noFill/>
            <a:ln w="952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v3</a:t>
              </a:r>
              <a:endParaRPr lang="en-US" altLang="zh-CN" sz="1400" dirty="0">
                <a:latin typeface="Times New Roman" panose="02020603050405020304" pitchFamily="18" charset="0"/>
              </a:endParaRPr>
            </a:p>
          </p:txBody>
        </p:sp>
        <p:sp>
          <p:nvSpPr>
            <p:cNvPr id="106560" name="Oval 285"/>
            <p:cNvSpPr/>
            <p:nvPr/>
          </p:nvSpPr>
          <p:spPr>
            <a:xfrm>
              <a:off x="720" y="3788"/>
              <a:ext cx="191" cy="196"/>
            </a:xfrm>
            <a:prstGeom prst="ellipse">
              <a:avLst/>
            </a:prstGeom>
            <a:noFill/>
            <a:ln w="952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v6</a:t>
              </a:r>
              <a:endParaRPr lang="en-US" altLang="zh-CN" sz="1400" dirty="0">
                <a:latin typeface="Times New Roman" panose="02020603050405020304" pitchFamily="18" charset="0"/>
              </a:endParaRPr>
            </a:p>
          </p:txBody>
        </p:sp>
        <p:sp>
          <p:nvSpPr>
            <p:cNvPr id="106561" name="Oval 286"/>
            <p:cNvSpPr/>
            <p:nvPr/>
          </p:nvSpPr>
          <p:spPr>
            <a:xfrm>
              <a:off x="1201" y="3788"/>
              <a:ext cx="191" cy="196"/>
            </a:xfrm>
            <a:prstGeom prst="ellipse">
              <a:avLst/>
            </a:prstGeom>
            <a:noFill/>
            <a:ln w="952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v5</a:t>
              </a:r>
              <a:endParaRPr lang="en-US" altLang="zh-CN" sz="1400" dirty="0">
                <a:latin typeface="Times New Roman" panose="02020603050405020304" pitchFamily="18" charset="0"/>
              </a:endParaRPr>
            </a:p>
          </p:txBody>
        </p:sp>
        <p:sp>
          <p:nvSpPr>
            <p:cNvPr id="106562" name="Line 287"/>
            <p:cNvSpPr/>
            <p:nvPr/>
          </p:nvSpPr>
          <p:spPr>
            <a:xfrm>
              <a:off x="912" y="3024"/>
              <a:ext cx="288" cy="0"/>
            </a:xfrm>
            <a:prstGeom prst="line">
              <a:avLst/>
            </a:prstGeom>
            <a:ln w="28575" cap="flat" cmpd="sng">
              <a:solidFill>
                <a:schemeClr val="tx1"/>
              </a:solidFill>
              <a:prstDash val="solid"/>
              <a:headEnd type="none" w="med" len="med"/>
              <a:tailEnd type="triangle" w="med" len="med"/>
            </a:ln>
          </p:spPr>
        </p:sp>
        <p:sp>
          <p:nvSpPr>
            <p:cNvPr id="106563" name="Line 288"/>
            <p:cNvSpPr/>
            <p:nvPr/>
          </p:nvSpPr>
          <p:spPr>
            <a:xfrm>
              <a:off x="912" y="3072"/>
              <a:ext cx="336" cy="288"/>
            </a:xfrm>
            <a:prstGeom prst="line">
              <a:avLst/>
            </a:prstGeom>
            <a:ln w="28575" cap="flat" cmpd="sng">
              <a:solidFill>
                <a:schemeClr val="tx1"/>
              </a:solidFill>
              <a:prstDash val="solid"/>
              <a:headEnd type="none" w="med" len="med"/>
              <a:tailEnd type="triangle" w="med" len="med"/>
            </a:ln>
          </p:spPr>
        </p:sp>
        <p:sp>
          <p:nvSpPr>
            <p:cNvPr id="106564" name="Line 289"/>
            <p:cNvSpPr/>
            <p:nvPr/>
          </p:nvSpPr>
          <p:spPr>
            <a:xfrm>
              <a:off x="912" y="3456"/>
              <a:ext cx="336" cy="336"/>
            </a:xfrm>
            <a:prstGeom prst="line">
              <a:avLst/>
            </a:prstGeom>
            <a:ln w="28575" cap="flat" cmpd="sng">
              <a:solidFill>
                <a:schemeClr val="tx1"/>
              </a:solidFill>
              <a:prstDash val="solid"/>
              <a:headEnd type="none" w="med" len="med"/>
              <a:tailEnd type="triangle" w="med" len="med"/>
            </a:ln>
          </p:spPr>
        </p:sp>
        <p:sp>
          <p:nvSpPr>
            <p:cNvPr id="106565" name="Line 290"/>
            <p:cNvSpPr/>
            <p:nvPr/>
          </p:nvSpPr>
          <p:spPr>
            <a:xfrm flipV="1">
              <a:off x="1296" y="3120"/>
              <a:ext cx="0" cy="240"/>
            </a:xfrm>
            <a:prstGeom prst="line">
              <a:avLst/>
            </a:prstGeom>
            <a:ln w="28575" cap="flat" cmpd="sng">
              <a:solidFill>
                <a:schemeClr val="tx1"/>
              </a:solidFill>
              <a:prstDash val="solid"/>
              <a:headEnd type="none" w="med" len="med"/>
              <a:tailEnd type="triangle" w="med" len="med"/>
            </a:ln>
          </p:spPr>
        </p:sp>
        <p:sp>
          <p:nvSpPr>
            <p:cNvPr id="106566" name="Line 291"/>
            <p:cNvSpPr/>
            <p:nvPr/>
          </p:nvSpPr>
          <p:spPr>
            <a:xfrm>
              <a:off x="1296" y="3552"/>
              <a:ext cx="0" cy="240"/>
            </a:xfrm>
            <a:prstGeom prst="line">
              <a:avLst/>
            </a:prstGeom>
            <a:ln w="28575" cap="flat" cmpd="sng">
              <a:solidFill>
                <a:schemeClr val="tx1"/>
              </a:solidFill>
              <a:prstDash val="solid"/>
              <a:headEnd type="none" w="med" len="med"/>
              <a:tailEnd type="triangle" w="med" len="med"/>
            </a:ln>
          </p:spPr>
        </p:sp>
        <p:sp>
          <p:nvSpPr>
            <p:cNvPr id="106567" name="Line 292"/>
            <p:cNvSpPr/>
            <p:nvPr/>
          </p:nvSpPr>
          <p:spPr>
            <a:xfrm>
              <a:off x="912" y="3888"/>
              <a:ext cx="288" cy="0"/>
            </a:xfrm>
            <a:prstGeom prst="line">
              <a:avLst/>
            </a:prstGeom>
            <a:ln w="28575" cap="flat" cmpd="sng">
              <a:solidFill>
                <a:schemeClr val="tx1"/>
              </a:solidFill>
              <a:prstDash val="solid"/>
              <a:headEnd type="none" w="med" len="med"/>
              <a:tailEnd type="triangle" w="med" len="med"/>
            </a:ln>
          </p:spPr>
        </p:sp>
        <p:sp>
          <p:nvSpPr>
            <p:cNvPr id="106568" name="Line 293"/>
            <p:cNvSpPr/>
            <p:nvPr/>
          </p:nvSpPr>
          <p:spPr>
            <a:xfrm flipV="1">
              <a:off x="816" y="3552"/>
              <a:ext cx="0" cy="240"/>
            </a:xfrm>
            <a:prstGeom prst="line">
              <a:avLst/>
            </a:prstGeom>
            <a:ln w="28575" cap="flat" cmpd="sng">
              <a:solidFill>
                <a:schemeClr val="tx1"/>
              </a:solidFill>
              <a:prstDash val="solid"/>
              <a:headEnd type="none" w="med" len="med"/>
              <a:tailEnd type="triangle" w="med" len="med"/>
            </a:ln>
          </p:spPr>
        </p:sp>
        <p:sp>
          <p:nvSpPr>
            <p:cNvPr id="106569" name="Line 294"/>
            <p:cNvSpPr/>
            <p:nvPr/>
          </p:nvSpPr>
          <p:spPr>
            <a:xfrm>
              <a:off x="816" y="3120"/>
              <a:ext cx="0" cy="240"/>
            </a:xfrm>
            <a:prstGeom prst="line">
              <a:avLst/>
            </a:prstGeom>
            <a:ln w="28575" cap="flat" cmpd="sng">
              <a:solidFill>
                <a:schemeClr val="tx1"/>
              </a:solidFill>
              <a:prstDash val="solid"/>
              <a:headEnd type="none" w="med" len="med"/>
              <a:tailEnd type="triangle" w="med" len="med"/>
            </a:ln>
          </p:spPr>
        </p:sp>
        <p:sp>
          <p:nvSpPr>
            <p:cNvPr id="106570" name="Oval 295"/>
            <p:cNvSpPr/>
            <p:nvPr/>
          </p:nvSpPr>
          <p:spPr>
            <a:xfrm>
              <a:off x="1728" y="2928"/>
              <a:ext cx="191" cy="196"/>
            </a:xfrm>
            <a:prstGeom prst="ellipse">
              <a:avLst/>
            </a:prstGeom>
            <a:noFill/>
            <a:ln w="952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v1</a:t>
              </a:r>
              <a:endParaRPr lang="en-US" altLang="zh-CN" sz="1400" dirty="0">
                <a:latin typeface="Times New Roman" panose="02020603050405020304" pitchFamily="18" charset="0"/>
              </a:endParaRPr>
            </a:p>
          </p:txBody>
        </p:sp>
        <p:sp>
          <p:nvSpPr>
            <p:cNvPr id="106571" name="Oval 296"/>
            <p:cNvSpPr/>
            <p:nvPr/>
          </p:nvSpPr>
          <p:spPr>
            <a:xfrm>
              <a:off x="2209" y="2928"/>
              <a:ext cx="191" cy="196"/>
            </a:xfrm>
            <a:prstGeom prst="ellipse">
              <a:avLst/>
            </a:prstGeom>
            <a:noFill/>
            <a:ln w="952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v2</a:t>
              </a:r>
              <a:endParaRPr lang="en-US" altLang="zh-CN" sz="1400" dirty="0">
                <a:latin typeface="Times New Roman" panose="02020603050405020304" pitchFamily="18" charset="0"/>
              </a:endParaRPr>
            </a:p>
          </p:txBody>
        </p:sp>
        <p:sp>
          <p:nvSpPr>
            <p:cNvPr id="106572" name="Oval 297"/>
            <p:cNvSpPr/>
            <p:nvPr/>
          </p:nvSpPr>
          <p:spPr>
            <a:xfrm>
              <a:off x="1728" y="3360"/>
              <a:ext cx="191" cy="196"/>
            </a:xfrm>
            <a:prstGeom prst="ellipse">
              <a:avLst/>
            </a:prstGeom>
            <a:noFill/>
            <a:ln w="952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v4</a:t>
              </a:r>
              <a:endParaRPr lang="en-US" altLang="zh-CN" sz="1400" dirty="0">
                <a:latin typeface="Times New Roman" panose="02020603050405020304" pitchFamily="18" charset="0"/>
              </a:endParaRPr>
            </a:p>
          </p:txBody>
        </p:sp>
        <p:sp>
          <p:nvSpPr>
            <p:cNvPr id="106573" name="Oval 298"/>
            <p:cNvSpPr/>
            <p:nvPr/>
          </p:nvSpPr>
          <p:spPr>
            <a:xfrm>
              <a:off x="2209" y="3360"/>
              <a:ext cx="191" cy="196"/>
            </a:xfrm>
            <a:prstGeom prst="ellipse">
              <a:avLst/>
            </a:prstGeom>
            <a:noFill/>
            <a:ln w="952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v3</a:t>
              </a:r>
              <a:endParaRPr lang="en-US" altLang="zh-CN" sz="1400" dirty="0">
                <a:latin typeface="Times New Roman" panose="02020603050405020304" pitchFamily="18" charset="0"/>
              </a:endParaRPr>
            </a:p>
          </p:txBody>
        </p:sp>
        <p:sp>
          <p:nvSpPr>
            <p:cNvPr id="106574" name="Oval 300"/>
            <p:cNvSpPr/>
            <p:nvPr/>
          </p:nvSpPr>
          <p:spPr>
            <a:xfrm>
              <a:off x="2209" y="3788"/>
              <a:ext cx="191" cy="196"/>
            </a:xfrm>
            <a:prstGeom prst="ellipse">
              <a:avLst/>
            </a:prstGeom>
            <a:noFill/>
            <a:ln w="952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v5</a:t>
              </a:r>
              <a:endParaRPr lang="en-US" altLang="zh-CN" sz="1400" dirty="0">
                <a:latin typeface="Times New Roman" panose="02020603050405020304" pitchFamily="18" charset="0"/>
              </a:endParaRPr>
            </a:p>
          </p:txBody>
        </p:sp>
        <p:sp>
          <p:nvSpPr>
            <p:cNvPr id="106575" name="Line 301"/>
            <p:cNvSpPr/>
            <p:nvPr/>
          </p:nvSpPr>
          <p:spPr>
            <a:xfrm>
              <a:off x="1920" y="3024"/>
              <a:ext cx="288" cy="0"/>
            </a:xfrm>
            <a:prstGeom prst="line">
              <a:avLst/>
            </a:prstGeom>
            <a:ln w="28575" cap="flat" cmpd="sng">
              <a:solidFill>
                <a:schemeClr val="tx1"/>
              </a:solidFill>
              <a:prstDash val="solid"/>
              <a:headEnd type="none" w="med" len="med"/>
              <a:tailEnd type="triangle" w="med" len="med"/>
            </a:ln>
          </p:spPr>
        </p:sp>
        <p:sp>
          <p:nvSpPr>
            <p:cNvPr id="106576" name="Line 302"/>
            <p:cNvSpPr/>
            <p:nvPr/>
          </p:nvSpPr>
          <p:spPr>
            <a:xfrm>
              <a:off x="1920" y="3072"/>
              <a:ext cx="336" cy="288"/>
            </a:xfrm>
            <a:prstGeom prst="line">
              <a:avLst/>
            </a:prstGeom>
            <a:ln w="28575" cap="flat" cmpd="sng">
              <a:solidFill>
                <a:schemeClr val="tx1"/>
              </a:solidFill>
              <a:prstDash val="solid"/>
              <a:headEnd type="none" w="med" len="med"/>
              <a:tailEnd type="triangle" w="med" len="med"/>
            </a:ln>
          </p:spPr>
        </p:sp>
        <p:sp>
          <p:nvSpPr>
            <p:cNvPr id="106577" name="Line 303"/>
            <p:cNvSpPr/>
            <p:nvPr/>
          </p:nvSpPr>
          <p:spPr>
            <a:xfrm>
              <a:off x="1920" y="3456"/>
              <a:ext cx="336" cy="336"/>
            </a:xfrm>
            <a:prstGeom prst="line">
              <a:avLst/>
            </a:prstGeom>
            <a:ln w="28575" cap="flat" cmpd="sng">
              <a:solidFill>
                <a:schemeClr val="tx1"/>
              </a:solidFill>
              <a:prstDash val="solid"/>
              <a:headEnd type="none" w="med" len="med"/>
              <a:tailEnd type="triangle" w="med" len="med"/>
            </a:ln>
          </p:spPr>
        </p:sp>
        <p:sp>
          <p:nvSpPr>
            <p:cNvPr id="106578" name="Line 304"/>
            <p:cNvSpPr/>
            <p:nvPr/>
          </p:nvSpPr>
          <p:spPr>
            <a:xfrm flipV="1">
              <a:off x="2304" y="3120"/>
              <a:ext cx="0" cy="240"/>
            </a:xfrm>
            <a:prstGeom prst="line">
              <a:avLst/>
            </a:prstGeom>
            <a:ln w="28575" cap="flat" cmpd="sng">
              <a:solidFill>
                <a:schemeClr val="tx1"/>
              </a:solidFill>
              <a:prstDash val="solid"/>
              <a:headEnd type="none" w="med" len="med"/>
              <a:tailEnd type="triangle" w="med" len="med"/>
            </a:ln>
          </p:spPr>
        </p:sp>
        <p:sp>
          <p:nvSpPr>
            <p:cNvPr id="106579" name="Line 305"/>
            <p:cNvSpPr/>
            <p:nvPr/>
          </p:nvSpPr>
          <p:spPr>
            <a:xfrm>
              <a:off x="2304" y="3552"/>
              <a:ext cx="0" cy="240"/>
            </a:xfrm>
            <a:prstGeom prst="line">
              <a:avLst/>
            </a:prstGeom>
            <a:ln w="28575" cap="flat" cmpd="sng">
              <a:solidFill>
                <a:schemeClr val="tx1"/>
              </a:solidFill>
              <a:prstDash val="solid"/>
              <a:headEnd type="none" w="med" len="med"/>
              <a:tailEnd type="triangle" w="med" len="med"/>
            </a:ln>
          </p:spPr>
        </p:sp>
        <p:sp>
          <p:nvSpPr>
            <p:cNvPr id="106580" name="Line 308"/>
            <p:cNvSpPr/>
            <p:nvPr/>
          </p:nvSpPr>
          <p:spPr>
            <a:xfrm>
              <a:off x="1824" y="3120"/>
              <a:ext cx="0" cy="240"/>
            </a:xfrm>
            <a:prstGeom prst="line">
              <a:avLst/>
            </a:prstGeom>
            <a:ln w="28575" cap="flat" cmpd="sng">
              <a:solidFill>
                <a:schemeClr val="tx1"/>
              </a:solidFill>
              <a:prstDash val="solid"/>
              <a:headEnd type="none" w="med" len="med"/>
              <a:tailEnd type="triangle" w="med" len="med"/>
            </a:ln>
          </p:spPr>
        </p:sp>
        <p:sp>
          <p:nvSpPr>
            <p:cNvPr id="106581" name="Oval 310"/>
            <p:cNvSpPr/>
            <p:nvPr/>
          </p:nvSpPr>
          <p:spPr>
            <a:xfrm>
              <a:off x="3217" y="2928"/>
              <a:ext cx="191" cy="196"/>
            </a:xfrm>
            <a:prstGeom prst="ellipse">
              <a:avLst/>
            </a:prstGeom>
            <a:noFill/>
            <a:ln w="952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v2</a:t>
              </a:r>
              <a:endParaRPr lang="en-US" altLang="zh-CN" sz="1400" dirty="0">
                <a:latin typeface="Times New Roman" panose="02020603050405020304" pitchFamily="18" charset="0"/>
              </a:endParaRPr>
            </a:p>
          </p:txBody>
        </p:sp>
        <p:sp>
          <p:nvSpPr>
            <p:cNvPr id="106582" name="Oval 311"/>
            <p:cNvSpPr/>
            <p:nvPr/>
          </p:nvSpPr>
          <p:spPr>
            <a:xfrm>
              <a:off x="2736" y="3360"/>
              <a:ext cx="191" cy="196"/>
            </a:xfrm>
            <a:prstGeom prst="ellipse">
              <a:avLst/>
            </a:prstGeom>
            <a:noFill/>
            <a:ln w="952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v4</a:t>
              </a:r>
              <a:endParaRPr lang="en-US" altLang="zh-CN" sz="1400" dirty="0">
                <a:latin typeface="Times New Roman" panose="02020603050405020304" pitchFamily="18" charset="0"/>
              </a:endParaRPr>
            </a:p>
          </p:txBody>
        </p:sp>
        <p:sp>
          <p:nvSpPr>
            <p:cNvPr id="106583" name="Oval 312"/>
            <p:cNvSpPr/>
            <p:nvPr/>
          </p:nvSpPr>
          <p:spPr>
            <a:xfrm>
              <a:off x="3217" y="3360"/>
              <a:ext cx="191" cy="196"/>
            </a:xfrm>
            <a:prstGeom prst="ellipse">
              <a:avLst/>
            </a:prstGeom>
            <a:noFill/>
            <a:ln w="952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v3</a:t>
              </a:r>
              <a:endParaRPr lang="en-US" altLang="zh-CN" sz="1400" dirty="0">
                <a:latin typeface="Times New Roman" panose="02020603050405020304" pitchFamily="18" charset="0"/>
              </a:endParaRPr>
            </a:p>
          </p:txBody>
        </p:sp>
        <p:sp>
          <p:nvSpPr>
            <p:cNvPr id="106584" name="Oval 313"/>
            <p:cNvSpPr/>
            <p:nvPr/>
          </p:nvSpPr>
          <p:spPr>
            <a:xfrm>
              <a:off x="3217" y="3788"/>
              <a:ext cx="191" cy="196"/>
            </a:xfrm>
            <a:prstGeom prst="ellipse">
              <a:avLst/>
            </a:prstGeom>
            <a:noFill/>
            <a:ln w="952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v5</a:t>
              </a:r>
              <a:endParaRPr lang="en-US" altLang="zh-CN" sz="1400" dirty="0">
                <a:latin typeface="Times New Roman" panose="02020603050405020304" pitchFamily="18" charset="0"/>
              </a:endParaRPr>
            </a:p>
          </p:txBody>
        </p:sp>
        <p:sp>
          <p:nvSpPr>
            <p:cNvPr id="106585" name="Line 316"/>
            <p:cNvSpPr/>
            <p:nvPr/>
          </p:nvSpPr>
          <p:spPr>
            <a:xfrm>
              <a:off x="2928" y="3456"/>
              <a:ext cx="336" cy="336"/>
            </a:xfrm>
            <a:prstGeom prst="line">
              <a:avLst/>
            </a:prstGeom>
            <a:ln w="28575" cap="flat" cmpd="sng">
              <a:solidFill>
                <a:schemeClr val="tx1"/>
              </a:solidFill>
              <a:prstDash val="solid"/>
              <a:headEnd type="none" w="med" len="med"/>
              <a:tailEnd type="triangle" w="med" len="med"/>
            </a:ln>
          </p:spPr>
        </p:sp>
        <p:sp>
          <p:nvSpPr>
            <p:cNvPr id="106586" name="Line 317"/>
            <p:cNvSpPr/>
            <p:nvPr/>
          </p:nvSpPr>
          <p:spPr>
            <a:xfrm flipV="1">
              <a:off x="3312" y="3120"/>
              <a:ext cx="0" cy="240"/>
            </a:xfrm>
            <a:prstGeom prst="line">
              <a:avLst/>
            </a:prstGeom>
            <a:ln w="28575" cap="flat" cmpd="sng">
              <a:solidFill>
                <a:schemeClr val="tx1"/>
              </a:solidFill>
              <a:prstDash val="solid"/>
              <a:headEnd type="none" w="med" len="med"/>
              <a:tailEnd type="triangle" w="med" len="med"/>
            </a:ln>
          </p:spPr>
        </p:sp>
        <p:sp>
          <p:nvSpPr>
            <p:cNvPr id="106587" name="Line 318"/>
            <p:cNvSpPr/>
            <p:nvPr/>
          </p:nvSpPr>
          <p:spPr>
            <a:xfrm>
              <a:off x="3312" y="3552"/>
              <a:ext cx="0" cy="240"/>
            </a:xfrm>
            <a:prstGeom prst="line">
              <a:avLst/>
            </a:prstGeom>
            <a:ln w="28575" cap="flat" cmpd="sng">
              <a:solidFill>
                <a:schemeClr val="tx1"/>
              </a:solidFill>
              <a:prstDash val="solid"/>
              <a:headEnd type="none" w="med" len="med"/>
              <a:tailEnd type="triangle" w="med" len="med"/>
            </a:ln>
          </p:spPr>
        </p:sp>
        <p:sp>
          <p:nvSpPr>
            <p:cNvPr id="106588" name="Oval 320"/>
            <p:cNvSpPr/>
            <p:nvPr/>
          </p:nvSpPr>
          <p:spPr>
            <a:xfrm>
              <a:off x="3793" y="2928"/>
              <a:ext cx="191" cy="196"/>
            </a:xfrm>
            <a:prstGeom prst="ellipse">
              <a:avLst/>
            </a:prstGeom>
            <a:noFill/>
            <a:ln w="952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v2</a:t>
              </a:r>
              <a:endParaRPr lang="en-US" altLang="zh-CN" sz="1400" dirty="0">
                <a:latin typeface="Times New Roman" panose="02020603050405020304" pitchFamily="18" charset="0"/>
              </a:endParaRPr>
            </a:p>
          </p:txBody>
        </p:sp>
        <p:sp>
          <p:nvSpPr>
            <p:cNvPr id="106589" name="Oval 322"/>
            <p:cNvSpPr/>
            <p:nvPr/>
          </p:nvSpPr>
          <p:spPr>
            <a:xfrm>
              <a:off x="3793" y="3360"/>
              <a:ext cx="191" cy="196"/>
            </a:xfrm>
            <a:prstGeom prst="ellipse">
              <a:avLst/>
            </a:prstGeom>
            <a:noFill/>
            <a:ln w="952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v3</a:t>
              </a:r>
              <a:endParaRPr lang="en-US" altLang="zh-CN" sz="1400" dirty="0">
                <a:latin typeface="Times New Roman" panose="02020603050405020304" pitchFamily="18" charset="0"/>
              </a:endParaRPr>
            </a:p>
          </p:txBody>
        </p:sp>
        <p:sp>
          <p:nvSpPr>
            <p:cNvPr id="106590" name="Oval 323"/>
            <p:cNvSpPr/>
            <p:nvPr/>
          </p:nvSpPr>
          <p:spPr>
            <a:xfrm>
              <a:off x="3793" y="3788"/>
              <a:ext cx="191" cy="196"/>
            </a:xfrm>
            <a:prstGeom prst="ellipse">
              <a:avLst/>
            </a:prstGeom>
            <a:noFill/>
            <a:ln w="952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v5</a:t>
              </a:r>
              <a:endParaRPr lang="en-US" altLang="zh-CN" sz="1400" dirty="0">
                <a:latin typeface="Times New Roman" panose="02020603050405020304" pitchFamily="18" charset="0"/>
              </a:endParaRPr>
            </a:p>
          </p:txBody>
        </p:sp>
        <p:sp>
          <p:nvSpPr>
            <p:cNvPr id="106591" name="Line 325"/>
            <p:cNvSpPr/>
            <p:nvPr/>
          </p:nvSpPr>
          <p:spPr>
            <a:xfrm flipV="1">
              <a:off x="3888" y="3120"/>
              <a:ext cx="0" cy="240"/>
            </a:xfrm>
            <a:prstGeom prst="line">
              <a:avLst/>
            </a:prstGeom>
            <a:ln w="28575" cap="flat" cmpd="sng">
              <a:solidFill>
                <a:schemeClr val="tx1"/>
              </a:solidFill>
              <a:prstDash val="solid"/>
              <a:headEnd type="none" w="med" len="med"/>
              <a:tailEnd type="triangle" w="med" len="med"/>
            </a:ln>
          </p:spPr>
        </p:sp>
        <p:sp>
          <p:nvSpPr>
            <p:cNvPr id="106592" name="Line 326"/>
            <p:cNvSpPr/>
            <p:nvPr/>
          </p:nvSpPr>
          <p:spPr>
            <a:xfrm>
              <a:off x="3888" y="3552"/>
              <a:ext cx="0" cy="240"/>
            </a:xfrm>
            <a:prstGeom prst="line">
              <a:avLst/>
            </a:prstGeom>
            <a:ln w="28575" cap="flat" cmpd="sng">
              <a:solidFill>
                <a:schemeClr val="tx1"/>
              </a:solidFill>
              <a:prstDash val="solid"/>
              <a:headEnd type="none" w="med" len="med"/>
              <a:tailEnd type="triangle" w="med" len="med"/>
            </a:ln>
          </p:spPr>
        </p:sp>
        <p:sp>
          <p:nvSpPr>
            <p:cNvPr id="106593" name="Oval 327"/>
            <p:cNvSpPr/>
            <p:nvPr/>
          </p:nvSpPr>
          <p:spPr>
            <a:xfrm>
              <a:off x="4321" y="2928"/>
              <a:ext cx="191" cy="196"/>
            </a:xfrm>
            <a:prstGeom prst="ellipse">
              <a:avLst/>
            </a:prstGeom>
            <a:noFill/>
            <a:ln w="952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v2</a:t>
              </a:r>
              <a:endParaRPr lang="en-US" altLang="zh-CN" sz="1400" dirty="0">
                <a:latin typeface="Times New Roman" panose="02020603050405020304" pitchFamily="18" charset="0"/>
              </a:endParaRPr>
            </a:p>
          </p:txBody>
        </p:sp>
        <p:sp>
          <p:nvSpPr>
            <p:cNvPr id="106594" name="Oval 329"/>
            <p:cNvSpPr/>
            <p:nvPr/>
          </p:nvSpPr>
          <p:spPr>
            <a:xfrm>
              <a:off x="4321" y="3788"/>
              <a:ext cx="191" cy="196"/>
            </a:xfrm>
            <a:prstGeom prst="ellipse">
              <a:avLst/>
            </a:prstGeom>
            <a:noFill/>
            <a:ln w="952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v5</a:t>
              </a:r>
              <a:endParaRPr lang="en-US" altLang="zh-CN" sz="1400" dirty="0">
                <a:latin typeface="Times New Roman" panose="02020603050405020304" pitchFamily="18" charset="0"/>
              </a:endParaRPr>
            </a:p>
          </p:txBody>
        </p:sp>
        <p:sp>
          <p:nvSpPr>
            <p:cNvPr id="106595" name="Oval 332"/>
            <p:cNvSpPr/>
            <p:nvPr/>
          </p:nvSpPr>
          <p:spPr>
            <a:xfrm>
              <a:off x="4849" y="3792"/>
              <a:ext cx="191" cy="196"/>
            </a:xfrm>
            <a:prstGeom prst="ellipse">
              <a:avLst/>
            </a:prstGeom>
            <a:noFill/>
            <a:ln w="952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v5</a:t>
              </a:r>
              <a:endParaRPr lang="en-US" altLang="zh-CN" sz="1400" dirty="0">
                <a:latin typeface="Times New Roman" panose="02020603050405020304" pitchFamily="18" charset="0"/>
              </a:endParaRPr>
            </a:p>
          </p:txBody>
        </p:sp>
      </p:grpSp>
      <p:sp>
        <p:nvSpPr>
          <p:cNvPr id="106549" name="Text Box 334"/>
          <p:cNvSpPr txBox="1"/>
          <p:nvPr/>
        </p:nvSpPr>
        <p:spPr>
          <a:xfrm>
            <a:off x="4772025" y="3379788"/>
            <a:ext cx="4164013" cy="1187450"/>
          </a:xfrm>
          <a:prstGeom prst="rect">
            <a:avLst/>
          </a:prstGeom>
          <a:noFill/>
          <a:ln w="9525">
            <a:noFill/>
          </a:ln>
        </p:spPr>
        <p:txBody>
          <a:bodyPr wrap="none" lIns="90000" tIns="46800" rIns="90000" bIns="46800">
            <a:spAutoFit/>
          </a:bodyPr>
          <a:p>
            <a:pPr eaLnBrk="1" hangingPunct="1"/>
            <a:r>
              <a:rPr lang="zh-CN" altLang="en-US" sz="2400" dirty="0">
                <a:solidFill>
                  <a:srgbClr val="0000FF"/>
                </a:solidFill>
                <a:latin typeface="Times New Roman" panose="02020603050405020304" pitchFamily="18" charset="0"/>
              </a:rPr>
              <a:t>可输出结点的入度为零，删去</a:t>
            </a:r>
            <a:endParaRPr lang="zh-CN" altLang="en-US" sz="2400" dirty="0">
              <a:solidFill>
                <a:srgbClr val="0000FF"/>
              </a:solidFill>
              <a:latin typeface="Times New Roman" panose="02020603050405020304" pitchFamily="18" charset="0"/>
            </a:endParaRPr>
          </a:p>
          <a:p>
            <a:pPr eaLnBrk="1" hangingPunct="1"/>
            <a:r>
              <a:rPr lang="zh-CN" altLang="en-US" sz="2400" dirty="0">
                <a:solidFill>
                  <a:srgbClr val="0000FF"/>
                </a:solidFill>
                <a:latin typeface="Times New Roman" panose="02020603050405020304" pitchFamily="18" charset="0"/>
              </a:rPr>
              <a:t>该结点，并将与该顶点相邻的</a:t>
            </a:r>
            <a:endParaRPr lang="zh-CN" altLang="en-US" sz="2400" dirty="0">
              <a:solidFill>
                <a:srgbClr val="0000FF"/>
              </a:solidFill>
              <a:latin typeface="Times New Roman" panose="02020603050405020304" pitchFamily="18" charset="0"/>
            </a:endParaRPr>
          </a:p>
          <a:p>
            <a:pPr eaLnBrk="1" hangingPunct="1"/>
            <a:r>
              <a:rPr lang="zh-CN" altLang="en-US" sz="2400" dirty="0">
                <a:solidFill>
                  <a:srgbClr val="0000FF"/>
                </a:solidFill>
                <a:latin typeface="Times New Roman" panose="02020603050405020304" pitchFamily="18" charset="0"/>
              </a:rPr>
              <a:t>顶点的入度减</a:t>
            </a:r>
            <a:r>
              <a:rPr lang="en-US" altLang="zh-CN" sz="2400" dirty="0">
                <a:solidFill>
                  <a:srgbClr val="0000FF"/>
                </a:solidFill>
                <a:latin typeface="Times New Roman" panose="02020603050405020304" pitchFamily="18" charset="0"/>
              </a:rPr>
              <a:t>1</a:t>
            </a:r>
            <a:r>
              <a:rPr lang="zh-CN" altLang="en-US" sz="2400" dirty="0">
                <a:solidFill>
                  <a:srgbClr val="0000FF"/>
                </a:solidFill>
                <a:latin typeface="Times New Roman" panose="02020603050405020304" pitchFamily="18" charset="0"/>
              </a:rPr>
              <a:t>。</a:t>
            </a:r>
            <a:endParaRPr lang="zh-CN" altLang="en-US" sz="2400" dirty="0">
              <a:solidFill>
                <a:srgbClr val="0000FF"/>
              </a:solidFill>
              <a:latin typeface="Times New Roman" panose="02020603050405020304" pitchFamily="18" charset="0"/>
            </a:endParaRPr>
          </a:p>
        </p:txBody>
      </p:sp>
      <p:sp>
        <p:nvSpPr>
          <p:cNvPr id="106550" name="Text Box 336"/>
          <p:cNvSpPr txBox="1"/>
          <p:nvPr/>
        </p:nvSpPr>
        <p:spPr>
          <a:xfrm>
            <a:off x="1433513" y="6276975"/>
            <a:ext cx="460375" cy="366713"/>
          </a:xfrm>
          <a:prstGeom prst="rect">
            <a:avLst/>
          </a:prstGeom>
          <a:noFill/>
          <a:ln w="9525">
            <a:noFill/>
          </a:ln>
        </p:spPr>
        <p:txBody>
          <a:bodyPr wrap="none" lIns="90000" tIns="46800" rIns="90000" bIns="46800">
            <a:spAutoFit/>
          </a:bodyPr>
          <a:p>
            <a:pPr eaLnBrk="1" hangingPunct="1"/>
            <a:r>
              <a:rPr lang="en-US" altLang="zh-CN" b="0" dirty="0">
                <a:latin typeface="Times New Roman" panose="02020603050405020304" pitchFamily="18" charset="0"/>
              </a:rPr>
              <a:t>V6</a:t>
            </a:r>
            <a:endParaRPr lang="en-US" altLang="zh-CN" b="0" dirty="0">
              <a:latin typeface="Times New Roman" panose="02020603050405020304" pitchFamily="18" charset="0"/>
            </a:endParaRPr>
          </a:p>
        </p:txBody>
      </p:sp>
      <p:sp>
        <p:nvSpPr>
          <p:cNvPr id="106551" name="Text Box 337"/>
          <p:cNvSpPr txBox="1"/>
          <p:nvPr/>
        </p:nvSpPr>
        <p:spPr>
          <a:xfrm>
            <a:off x="3044825" y="6289675"/>
            <a:ext cx="460375" cy="366713"/>
          </a:xfrm>
          <a:prstGeom prst="rect">
            <a:avLst/>
          </a:prstGeom>
          <a:noFill/>
          <a:ln w="9525">
            <a:noFill/>
          </a:ln>
        </p:spPr>
        <p:txBody>
          <a:bodyPr wrap="none" lIns="90000" tIns="46800" rIns="90000" bIns="46800">
            <a:spAutoFit/>
          </a:bodyPr>
          <a:p>
            <a:pPr eaLnBrk="1" hangingPunct="1"/>
            <a:r>
              <a:rPr lang="en-US" altLang="zh-CN" b="0" dirty="0">
                <a:latin typeface="Times New Roman" panose="02020603050405020304" pitchFamily="18" charset="0"/>
              </a:rPr>
              <a:t>V1</a:t>
            </a:r>
            <a:endParaRPr lang="en-US" altLang="zh-CN" b="0" dirty="0">
              <a:latin typeface="Times New Roman" panose="02020603050405020304" pitchFamily="18" charset="0"/>
            </a:endParaRPr>
          </a:p>
        </p:txBody>
      </p:sp>
      <p:sp>
        <p:nvSpPr>
          <p:cNvPr id="106552" name="Text Box 338"/>
          <p:cNvSpPr txBox="1"/>
          <p:nvPr/>
        </p:nvSpPr>
        <p:spPr>
          <a:xfrm>
            <a:off x="4710113" y="6289675"/>
            <a:ext cx="460375" cy="366713"/>
          </a:xfrm>
          <a:prstGeom prst="rect">
            <a:avLst/>
          </a:prstGeom>
          <a:noFill/>
          <a:ln w="9525">
            <a:noFill/>
          </a:ln>
        </p:spPr>
        <p:txBody>
          <a:bodyPr wrap="none" lIns="90000" tIns="46800" rIns="90000" bIns="46800">
            <a:spAutoFit/>
          </a:bodyPr>
          <a:p>
            <a:pPr eaLnBrk="1" hangingPunct="1"/>
            <a:r>
              <a:rPr lang="en-US" altLang="zh-CN" b="0" dirty="0">
                <a:latin typeface="Times New Roman" panose="02020603050405020304" pitchFamily="18" charset="0"/>
              </a:rPr>
              <a:t>V4</a:t>
            </a:r>
            <a:endParaRPr lang="en-US" altLang="zh-CN" b="0" dirty="0">
              <a:latin typeface="Times New Roman" panose="02020603050405020304" pitchFamily="18" charset="0"/>
            </a:endParaRPr>
          </a:p>
        </p:txBody>
      </p:sp>
      <p:sp>
        <p:nvSpPr>
          <p:cNvPr id="106553" name="Text Box 339"/>
          <p:cNvSpPr txBox="1"/>
          <p:nvPr/>
        </p:nvSpPr>
        <p:spPr>
          <a:xfrm>
            <a:off x="6016625" y="6302375"/>
            <a:ext cx="460375" cy="366713"/>
          </a:xfrm>
          <a:prstGeom prst="rect">
            <a:avLst/>
          </a:prstGeom>
          <a:noFill/>
          <a:ln w="9525">
            <a:noFill/>
          </a:ln>
        </p:spPr>
        <p:txBody>
          <a:bodyPr wrap="none" lIns="90000" tIns="46800" rIns="90000" bIns="46800">
            <a:spAutoFit/>
          </a:bodyPr>
          <a:p>
            <a:pPr eaLnBrk="1" hangingPunct="1"/>
            <a:r>
              <a:rPr lang="en-US" altLang="zh-CN" b="0" dirty="0">
                <a:latin typeface="Times New Roman" panose="02020603050405020304" pitchFamily="18" charset="0"/>
              </a:rPr>
              <a:t>V3</a:t>
            </a:r>
            <a:endParaRPr lang="en-US" altLang="zh-CN" b="0" dirty="0">
              <a:latin typeface="Times New Roman" panose="02020603050405020304" pitchFamily="18" charset="0"/>
            </a:endParaRPr>
          </a:p>
        </p:txBody>
      </p:sp>
      <p:sp>
        <p:nvSpPr>
          <p:cNvPr id="106554" name="Text Box 340"/>
          <p:cNvSpPr txBox="1"/>
          <p:nvPr/>
        </p:nvSpPr>
        <p:spPr>
          <a:xfrm>
            <a:off x="6780213" y="6289675"/>
            <a:ext cx="460375" cy="366713"/>
          </a:xfrm>
          <a:prstGeom prst="rect">
            <a:avLst/>
          </a:prstGeom>
          <a:noFill/>
          <a:ln w="9525">
            <a:noFill/>
          </a:ln>
        </p:spPr>
        <p:txBody>
          <a:bodyPr wrap="none" lIns="90000" tIns="46800" rIns="90000" bIns="46800">
            <a:spAutoFit/>
          </a:bodyPr>
          <a:p>
            <a:pPr eaLnBrk="1" hangingPunct="1"/>
            <a:r>
              <a:rPr lang="en-US" altLang="zh-CN" b="0" dirty="0">
                <a:latin typeface="Times New Roman" panose="02020603050405020304" pitchFamily="18" charset="0"/>
              </a:rPr>
              <a:t>V2</a:t>
            </a:r>
            <a:endParaRPr lang="en-US" altLang="zh-CN" b="0" dirty="0">
              <a:latin typeface="Times New Roman" panose="02020603050405020304" pitchFamily="18" charset="0"/>
            </a:endParaRPr>
          </a:p>
        </p:txBody>
      </p:sp>
      <p:sp>
        <p:nvSpPr>
          <p:cNvPr id="106555" name="Text Box 341"/>
          <p:cNvSpPr txBox="1"/>
          <p:nvPr/>
        </p:nvSpPr>
        <p:spPr>
          <a:xfrm>
            <a:off x="7667625" y="6302375"/>
            <a:ext cx="460375" cy="366713"/>
          </a:xfrm>
          <a:prstGeom prst="rect">
            <a:avLst/>
          </a:prstGeom>
          <a:noFill/>
          <a:ln w="9525">
            <a:noFill/>
          </a:ln>
        </p:spPr>
        <p:txBody>
          <a:bodyPr wrap="none" lIns="90000" tIns="46800" rIns="90000" bIns="46800">
            <a:spAutoFit/>
          </a:bodyPr>
          <a:p>
            <a:pPr eaLnBrk="1" hangingPunct="1"/>
            <a:r>
              <a:rPr lang="en-US" altLang="zh-CN" b="0" dirty="0">
                <a:latin typeface="Times New Roman" panose="02020603050405020304" pitchFamily="18" charset="0"/>
              </a:rPr>
              <a:t>V5</a:t>
            </a:r>
            <a:endParaRPr lang="en-US" altLang="zh-CN" b="0" dirty="0">
              <a:latin typeface="Times New Roman" panose="02020603050405020304" pitchFamily="18"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8546" name="Group 105"/>
          <p:cNvGrpSpPr/>
          <p:nvPr/>
        </p:nvGrpSpPr>
        <p:grpSpPr>
          <a:xfrm>
            <a:off x="107950" y="733425"/>
            <a:ext cx="8977313" cy="3810000"/>
            <a:chOff x="74" y="336"/>
            <a:chExt cx="5655" cy="2400"/>
          </a:xfrm>
        </p:grpSpPr>
        <p:sp>
          <p:nvSpPr>
            <p:cNvPr id="108640" name="Text Box 2"/>
            <p:cNvSpPr txBox="1"/>
            <p:nvPr/>
          </p:nvSpPr>
          <p:spPr>
            <a:xfrm>
              <a:off x="362" y="576"/>
              <a:ext cx="336" cy="1696"/>
            </a:xfrm>
            <a:prstGeom prst="rect">
              <a:avLst/>
            </a:prstGeom>
            <a:noFill/>
            <a:ln w="9525" cap="flat" cmpd="sng">
              <a:solidFill>
                <a:schemeClr val="tx1"/>
              </a:solidFill>
              <a:prstDash val="solid"/>
              <a:miter/>
              <a:headEnd type="none" w="med" len="med"/>
              <a:tailEnd type="none" w="med" len="med"/>
            </a:ln>
          </p:spPr>
          <p:txBody>
            <a:bodyPr lIns="90000" tIns="46800" rIns="90000" bIns="46800">
              <a:spAutoFit/>
            </a:bodyPr>
            <a:p>
              <a:pPr algn="ctr" eaLnBrk="1" hangingPunct="1">
                <a:spcBef>
                  <a:spcPct val="50000"/>
                </a:spcBef>
              </a:pPr>
              <a:r>
                <a:rPr lang="en-US" altLang="zh-CN" sz="2000" dirty="0">
                  <a:latin typeface="Times New Roman" panose="02020603050405020304" pitchFamily="18" charset="0"/>
                </a:rPr>
                <a:t>0</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2</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1</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2</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3</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0</a:t>
              </a:r>
              <a:endParaRPr lang="en-US" altLang="zh-CN" sz="2000" dirty="0">
                <a:latin typeface="Times New Roman" panose="02020603050405020304" pitchFamily="18" charset="0"/>
              </a:endParaRPr>
            </a:p>
          </p:txBody>
        </p:sp>
        <p:sp>
          <p:nvSpPr>
            <p:cNvPr id="108641" name="Line 3"/>
            <p:cNvSpPr/>
            <p:nvPr/>
          </p:nvSpPr>
          <p:spPr>
            <a:xfrm>
              <a:off x="362" y="864"/>
              <a:ext cx="336" cy="0"/>
            </a:xfrm>
            <a:prstGeom prst="line">
              <a:avLst/>
            </a:prstGeom>
            <a:ln w="9525" cap="flat" cmpd="sng">
              <a:solidFill>
                <a:schemeClr val="tx1"/>
              </a:solidFill>
              <a:prstDash val="solid"/>
              <a:headEnd type="none" w="med" len="med"/>
              <a:tailEnd type="none" w="med" len="med"/>
            </a:ln>
          </p:spPr>
        </p:sp>
        <p:sp>
          <p:nvSpPr>
            <p:cNvPr id="108642" name="Line 4"/>
            <p:cNvSpPr/>
            <p:nvPr/>
          </p:nvSpPr>
          <p:spPr>
            <a:xfrm>
              <a:off x="362" y="1152"/>
              <a:ext cx="336" cy="0"/>
            </a:xfrm>
            <a:prstGeom prst="line">
              <a:avLst/>
            </a:prstGeom>
            <a:ln w="9525" cap="flat" cmpd="sng">
              <a:solidFill>
                <a:schemeClr val="tx1"/>
              </a:solidFill>
              <a:prstDash val="solid"/>
              <a:headEnd type="none" w="med" len="med"/>
              <a:tailEnd type="none" w="med" len="med"/>
            </a:ln>
          </p:spPr>
        </p:sp>
        <p:sp>
          <p:nvSpPr>
            <p:cNvPr id="108643" name="Line 5"/>
            <p:cNvSpPr/>
            <p:nvPr/>
          </p:nvSpPr>
          <p:spPr>
            <a:xfrm>
              <a:off x="362" y="1440"/>
              <a:ext cx="336" cy="0"/>
            </a:xfrm>
            <a:prstGeom prst="line">
              <a:avLst/>
            </a:prstGeom>
            <a:ln w="9525" cap="flat" cmpd="sng">
              <a:solidFill>
                <a:schemeClr val="tx1"/>
              </a:solidFill>
              <a:prstDash val="solid"/>
              <a:headEnd type="none" w="med" len="med"/>
              <a:tailEnd type="none" w="med" len="med"/>
            </a:ln>
          </p:spPr>
        </p:sp>
        <p:sp>
          <p:nvSpPr>
            <p:cNvPr id="108644" name="Line 6"/>
            <p:cNvSpPr/>
            <p:nvPr/>
          </p:nvSpPr>
          <p:spPr>
            <a:xfrm>
              <a:off x="362" y="1728"/>
              <a:ext cx="336" cy="0"/>
            </a:xfrm>
            <a:prstGeom prst="line">
              <a:avLst/>
            </a:prstGeom>
            <a:ln w="9525" cap="flat" cmpd="sng">
              <a:solidFill>
                <a:schemeClr val="tx1"/>
              </a:solidFill>
              <a:prstDash val="solid"/>
              <a:headEnd type="none" w="med" len="med"/>
              <a:tailEnd type="none" w="med" len="med"/>
            </a:ln>
          </p:spPr>
        </p:sp>
        <p:sp>
          <p:nvSpPr>
            <p:cNvPr id="108645" name="Line 7"/>
            <p:cNvSpPr/>
            <p:nvPr/>
          </p:nvSpPr>
          <p:spPr>
            <a:xfrm>
              <a:off x="362" y="2016"/>
              <a:ext cx="336" cy="0"/>
            </a:xfrm>
            <a:prstGeom prst="line">
              <a:avLst/>
            </a:prstGeom>
            <a:ln w="9525" cap="flat" cmpd="sng">
              <a:solidFill>
                <a:schemeClr val="tx1"/>
              </a:solidFill>
              <a:prstDash val="solid"/>
              <a:headEnd type="none" w="med" len="med"/>
              <a:tailEnd type="none" w="med" len="med"/>
            </a:ln>
          </p:spPr>
        </p:sp>
        <p:sp>
          <p:nvSpPr>
            <p:cNvPr id="108646" name="Text Box 8"/>
            <p:cNvSpPr txBox="1"/>
            <p:nvPr/>
          </p:nvSpPr>
          <p:spPr>
            <a:xfrm>
              <a:off x="329" y="342"/>
              <a:ext cx="404" cy="231"/>
            </a:xfrm>
            <a:prstGeom prst="rect">
              <a:avLst/>
            </a:prstGeom>
            <a:noFill/>
            <a:ln w="9525">
              <a:noFill/>
            </a:ln>
          </p:spPr>
          <p:txBody>
            <a:bodyPr wrap="none" lIns="90000" tIns="46800" rIns="90000" bIns="46800">
              <a:spAutoFit/>
            </a:bodyPr>
            <a:p>
              <a:pPr eaLnBrk="1" hangingPunct="1"/>
              <a:r>
                <a:rPr lang="zh-CN" altLang="en-US" dirty="0">
                  <a:latin typeface="Times New Roman" panose="02020603050405020304" pitchFamily="18" charset="0"/>
                </a:rPr>
                <a:t>入度</a:t>
              </a:r>
              <a:endParaRPr lang="zh-CN" altLang="en-US" dirty="0">
                <a:latin typeface="Times New Roman" panose="02020603050405020304" pitchFamily="18" charset="0"/>
              </a:endParaRPr>
            </a:p>
          </p:txBody>
        </p:sp>
        <p:sp>
          <p:nvSpPr>
            <p:cNvPr id="108647" name="Text Box 9"/>
            <p:cNvSpPr txBox="1"/>
            <p:nvPr/>
          </p:nvSpPr>
          <p:spPr>
            <a:xfrm>
              <a:off x="74" y="669"/>
              <a:ext cx="270" cy="1587"/>
            </a:xfrm>
            <a:prstGeom prst="rect">
              <a:avLst/>
            </a:prstGeom>
            <a:noFill/>
            <a:ln w="9525">
              <a:noFill/>
            </a:ln>
          </p:spPr>
          <p:txBody>
            <a:bodyPr wrap="none" lIns="90000" tIns="46800" rIns="90000" bIns="46800">
              <a:spAutoFit/>
            </a:bodyPr>
            <a:p>
              <a:pPr eaLnBrk="1" hangingPunct="1">
                <a:lnSpc>
                  <a:spcPct val="90000"/>
                </a:lnSpc>
              </a:pPr>
              <a:r>
                <a:rPr lang="en-US" altLang="zh-CN" sz="1600" dirty="0">
                  <a:latin typeface="Times New Roman" panose="02020603050405020304" pitchFamily="18" charset="0"/>
                </a:rPr>
                <a:t>V1</a:t>
              </a:r>
              <a:endParaRPr lang="en-US" altLang="zh-CN" sz="1600" dirty="0">
                <a:latin typeface="Times New Roman" panose="02020603050405020304" pitchFamily="18" charset="0"/>
              </a:endParaRPr>
            </a:p>
            <a:p>
              <a:pPr eaLnBrk="1" hangingPunct="1">
                <a:lnSpc>
                  <a:spcPct val="90000"/>
                </a:lnSpc>
              </a:pPr>
              <a:endParaRPr lang="en-US" altLang="zh-CN" sz="1600" dirty="0">
                <a:latin typeface="Times New Roman" panose="02020603050405020304" pitchFamily="18" charset="0"/>
              </a:endParaRPr>
            </a:p>
            <a:p>
              <a:pPr eaLnBrk="1" hangingPunct="1">
                <a:lnSpc>
                  <a:spcPct val="90000"/>
                </a:lnSpc>
              </a:pPr>
              <a:r>
                <a:rPr lang="en-US" altLang="zh-CN" sz="1600" dirty="0">
                  <a:latin typeface="Times New Roman" panose="02020603050405020304" pitchFamily="18" charset="0"/>
                </a:rPr>
                <a:t>V2</a:t>
              </a:r>
              <a:endParaRPr lang="en-US" altLang="zh-CN" sz="1600" dirty="0">
                <a:latin typeface="Times New Roman" panose="02020603050405020304" pitchFamily="18" charset="0"/>
              </a:endParaRPr>
            </a:p>
            <a:p>
              <a:pPr eaLnBrk="1" hangingPunct="1">
                <a:lnSpc>
                  <a:spcPct val="90000"/>
                </a:lnSpc>
              </a:pPr>
              <a:endParaRPr lang="en-US" altLang="zh-CN" sz="1600" dirty="0">
                <a:latin typeface="Times New Roman" panose="02020603050405020304" pitchFamily="18" charset="0"/>
              </a:endParaRPr>
            </a:p>
            <a:p>
              <a:pPr eaLnBrk="1" hangingPunct="1">
                <a:lnSpc>
                  <a:spcPct val="90000"/>
                </a:lnSpc>
              </a:pPr>
              <a:r>
                <a:rPr lang="en-US" altLang="zh-CN" sz="1600" dirty="0">
                  <a:latin typeface="Times New Roman" panose="02020603050405020304" pitchFamily="18" charset="0"/>
                </a:rPr>
                <a:t>V3</a:t>
              </a:r>
              <a:endParaRPr lang="en-US" altLang="zh-CN" sz="1600" dirty="0">
                <a:latin typeface="Times New Roman" panose="02020603050405020304" pitchFamily="18" charset="0"/>
              </a:endParaRPr>
            </a:p>
            <a:p>
              <a:pPr eaLnBrk="1" hangingPunct="1">
                <a:lnSpc>
                  <a:spcPct val="90000"/>
                </a:lnSpc>
              </a:pPr>
              <a:endParaRPr lang="en-US" altLang="zh-CN" sz="1600" dirty="0">
                <a:latin typeface="Times New Roman" panose="02020603050405020304" pitchFamily="18" charset="0"/>
              </a:endParaRPr>
            </a:p>
            <a:p>
              <a:pPr eaLnBrk="1" hangingPunct="1">
                <a:lnSpc>
                  <a:spcPct val="90000"/>
                </a:lnSpc>
              </a:pPr>
              <a:r>
                <a:rPr lang="en-US" altLang="zh-CN" sz="1600" dirty="0">
                  <a:latin typeface="Times New Roman" panose="02020603050405020304" pitchFamily="18" charset="0"/>
                </a:rPr>
                <a:t>V4</a:t>
              </a:r>
              <a:endParaRPr lang="en-US" altLang="zh-CN" sz="1600" dirty="0">
                <a:latin typeface="Times New Roman" panose="02020603050405020304" pitchFamily="18" charset="0"/>
              </a:endParaRPr>
            </a:p>
            <a:p>
              <a:pPr eaLnBrk="1" hangingPunct="1">
                <a:lnSpc>
                  <a:spcPct val="90000"/>
                </a:lnSpc>
              </a:pPr>
              <a:endParaRPr lang="en-US" altLang="zh-CN" sz="1600" dirty="0">
                <a:latin typeface="Times New Roman" panose="02020603050405020304" pitchFamily="18" charset="0"/>
              </a:endParaRPr>
            </a:p>
            <a:p>
              <a:pPr eaLnBrk="1" hangingPunct="1">
                <a:lnSpc>
                  <a:spcPct val="90000"/>
                </a:lnSpc>
              </a:pPr>
              <a:r>
                <a:rPr lang="en-US" altLang="zh-CN" sz="1600" dirty="0">
                  <a:latin typeface="Times New Roman" panose="02020603050405020304" pitchFamily="18" charset="0"/>
                </a:rPr>
                <a:t>V5</a:t>
              </a:r>
              <a:endParaRPr lang="en-US" altLang="zh-CN" sz="1600" dirty="0">
                <a:latin typeface="Times New Roman" panose="02020603050405020304" pitchFamily="18" charset="0"/>
              </a:endParaRPr>
            </a:p>
            <a:p>
              <a:pPr eaLnBrk="1" hangingPunct="1">
                <a:lnSpc>
                  <a:spcPct val="90000"/>
                </a:lnSpc>
              </a:pPr>
              <a:endParaRPr lang="en-US" altLang="zh-CN" sz="1600" dirty="0">
                <a:latin typeface="Times New Roman" panose="02020603050405020304" pitchFamily="18" charset="0"/>
              </a:endParaRPr>
            </a:p>
            <a:p>
              <a:pPr eaLnBrk="1" hangingPunct="1">
                <a:lnSpc>
                  <a:spcPct val="90000"/>
                </a:lnSpc>
              </a:pPr>
              <a:r>
                <a:rPr lang="en-US" altLang="zh-CN" sz="1600" dirty="0">
                  <a:latin typeface="Times New Roman" panose="02020603050405020304" pitchFamily="18" charset="0"/>
                </a:rPr>
                <a:t>v6</a:t>
              </a:r>
              <a:endParaRPr lang="en-US" altLang="zh-CN" sz="1600" dirty="0">
                <a:latin typeface="Times New Roman" panose="02020603050405020304" pitchFamily="18" charset="0"/>
              </a:endParaRPr>
            </a:p>
          </p:txBody>
        </p:sp>
        <p:sp>
          <p:nvSpPr>
            <p:cNvPr id="108648" name="Text Box 10"/>
            <p:cNvSpPr txBox="1"/>
            <p:nvPr/>
          </p:nvSpPr>
          <p:spPr>
            <a:xfrm>
              <a:off x="295" y="2256"/>
              <a:ext cx="468" cy="231"/>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top=0</a:t>
              </a:r>
              <a:endParaRPr lang="en-US" altLang="zh-CN" dirty="0">
                <a:latin typeface="Times New Roman" panose="02020603050405020304" pitchFamily="18" charset="0"/>
              </a:endParaRPr>
            </a:p>
          </p:txBody>
        </p:sp>
        <p:sp>
          <p:nvSpPr>
            <p:cNvPr id="108649" name="Text Box 11"/>
            <p:cNvSpPr txBox="1"/>
            <p:nvPr/>
          </p:nvSpPr>
          <p:spPr>
            <a:xfrm>
              <a:off x="359" y="2486"/>
              <a:ext cx="300" cy="250"/>
            </a:xfrm>
            <a:prstGeom prst="rect">
              <a:avLst/>
            </a:prstGeom>
            <a:noFill/>
            <a:ln w="9525">
              <a:noFill/>
            </a:ln>
          </p:spPr>
          <p:txBody>
            <a:bodyPr wrap="none" lIns="90000" tIns="46800" rIns="90000" bIns="46800">
              <a:spAutoFit/>
            </a:bodyPr>
            <a:p>
              <a:pPr eaLnBrk="1" hangingPunct="1"/>
              <a:r>
                <a:rPr lang="en-US" altLang="zh-CN" sz="2000" dirty="0">
                  <a:latin typeface="Times New Roman" panose="02020603050405020304" pitchFamily="18" charset="0"/>
                </a:rPr>
                <a:t>(a)</a:t>
              </a:r>
              <a:endParaRPr lang="en-US" altLang="zh-CN" sz="2000" dirty="0">
                <a:latin typeface="Times New Roman" panose="02020603050405020304" pitchFamily="18" charset="0"/>
              </a:endParaRPr>
            </a:p>
          </p:txBody>
        </p:sp>
        <p:sp>
          <p:nvSpPr>
            <p:cNvPr id="108650" name="Text Box 12"/>
            <p:cNvSpPr txBox="1"/>
            <p:nvPr/>
          </p:nvSpPr>
          <p:spPr>
            <a:xfrm>
              <a:off x="1053" y="576"/>
              <a:ext cx="336" cy="1696"/>
            </a:xfrm>
            <a:prstGeom prst="rect">
              <a:avLst/>
            </a:prstGeom>
            <a:noFill/>
            <a:ln w="9525" cap="flat" cmpd="sng">
              <a:solidFill>
                <a:schemeClr val="tx1"/>
              </a:solidFill>
              <a:prstDash val="solid"/>
              <a:miter/>
              <a:headEnd type="none" w="med" len="med"/>
              <a:tailEnd type="none" w="med" len="med"/>
            </a:ln>
          </p:spPr>
          <p:txBody>
            <a:bodyPr lIns="90000" tIns="46800" rIns="90000" bIns="46800">
              <a:spAutoFit/>
            </a:bodyPr>
            <a:p>
              <a:pPr algn="ctr" eaLnBrk="1" hangingPunct="1">
                <a:spcBef>
                  <a:spcPct val="50000"/>
                </a:spcBef>
              </a:pPr>
              <a:r>
                <a:rPr lang="en-US" altLang="zh-CN" sz="2000" dirty="0">
                  <a:latin typeface="Times New Roman" panose="02020603050405020304" pitchFamily="18" charset="0"/>
                </a:rPr>
                <a:t>0</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2</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1</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2</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3</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1</a:t>
              </a:r>
              <a:endParaRPr lang="en-US" altLang="zh-CN" sz="2000" dirty="0">
                <a:latin typeface="Times New Roman" panose="02020603050405020304" pitchFamily="18" charset="0"/>
              </a:endParaRPr>
            </a:p>
          </p:txBody>
        </p:sp>
        <p:sp>
          <p:nvSpPr>
            <p:cNvPr id="108651" name="Line 13"/>
            <p:cNvSpPr/>
            <p:nvPr/>
          </p:nvSpPr>
          <p:spPr>
            <a:xfrm>
              <a:off x="1053" y="864"/>
              <a:ext cx="336" cy="0"/>
            </a:xfrm>
            <a:prstGeom prst="line">
              <a:avLst/>
            </a:prstGeom>
            <a:ln w="9525" cap="flat" cmpd="sng">
              <a:solidFill>
                <a:schemeClr val="tx1"/>
              </a:solidFill>
              <a:prstDash val="solid"/>
              <a:headEnd type="none" w="med" len="med"/>
              <a:tailEnd type="none" w="med" len="med"/>
            </a:ln>
          </p:spPr>
        </p:sp>
        <p:sp>
          <p:nvSpPr>
            <p:cNvPr id="108652" name="Line 14"/>
            <p:cNvSpPr/>
            <p:nvPr/>
          </p:nvSpPr>
          <p:spPr>
            <a:xfrm>
              <a:off x="1053" y="1152"/>
              <a:ext cx="336" cy="0"/>
            </a:xfrm>
            <a:prstGeom prst="line">
              <a:avLst/>
            </a:prstGeom>
            <a:ln w="9525" cap="flat" cmpd="sng">
              <a:solidFill>
                <a:schemeClr val="tx1"/>
              </a:solidFill>
              <a:prstDash val="solid"/>
              <a:headEnd type="none" w="med" len="med"/>
              <a:tailEnd type="none" w="med" len="med"/>
            </a:ln>
          </p:spPr>
        </p:sp>
        <p:sp>
          <p:nvSpPr>
            <p:cNvPr id="108653" name="Line 15"/>
            <p:cNvSpPr/>
            <p:nvPr/>
          </p:nvSpPr>
          <p:spPr>
            <a:xfrm>
              <a:off x="1053" y="1440"/>
              <a:ext cx="336" cy="0"/>
            </a:xfrm>
            <a:prstGeom prst="line">
              <a:avLst/>
            </a:prstGeom>
            <a:ln w="9525" cap="flat" cmpd="sng">
              <a:solidFill>
                <a:schemeClr val="tx1"/>
              </a:solidFill>
              <a:prstDash val="solid"/>
              <a:headEnd type="none" w="med" len="med"/>
              <a:tailEnd type="none" w="med" len="med"/>
            </a:ln>
          </p:spPr>
        </p:sp>
        <p:sp>
          <p:nvSpPr>
            <p:cNvPr id="108654" name="Line 16"/>
            <p:cNvSpPr/>
            <p:nvPr/>
          </p:nvSpPr>
          <p:spPr>
            <a:xfrm>
              <a:off x="1053" y="1728"/>
              <a:ext cx="336" cy="0"/>
            </a:xfrm>
            <a:prstGeom prst="line">
              <a:avLst/>
            </a:prstGeom>
            <a:ln w="9525" cap="flat" cmpd="sng">
              <a:solidFill>
                <a:schemeClr val="tx1"/>
              </a:solidFill>
              <a:prstDash val="solid"/>
              <a:headEnd type="none" w="med" len="med"/>
              <a:tailEnd type="none" w="med" len="med"/>
            </a:ln>
          </p:spPr>
        </p:sp>
        <p:sp>
          <p:nvSpPr>
            <p:cNvPr id="108655" name="Line 17"/>
            <p:cNvSpPr/>
            <p:nvPr/>
          </p:nvSpPr>
          <p:spPr>
            <a:xfrm>
              <a:off x="1053" y="2016"/>
              <a:ext cx="336" cy="0"/>
            </a:xfrm>
            <a:prstGeom prst="line">
              <a:avLst/>
            </a:prstGeom>
            <a:ln w="9525" cap="flat" cmpd="sng">
              <a:solidFill>
                <a:schemeClr val="tx1"/>
              </a:solidFill>
              <a:prstDash val="solid"/>
              <a:headEnd type="none" w="med" len="med"/>
              <a:tailEnd type="none" w="med" len="med"/>
            </a:ln>
          </p:spPr>
        </p:sp>
        <p:sp>
          <p:nvSpPr>
            <p:cNvPr id="108656" name="Text Box 18"/>
            <p:cNvSpPr txBox="1"/>
            <p:nvPr/>
          </p:nvSpPr>
          <p:spPr>
            <a:xfrm>
              <a:off x="1020" y="342"/>
              <a:ext cx="404" cy="231"/>
            </a:xfrm>
            <a:prstGeom prst="rect">
              <a:avLst/>
            </a:prstGeom>
            <a:noFill/>
            <a:ln w="9525">
              <a:noFill/>
            </a:ln>
          </p:spPr>
          <p:txBody>
            <a:bodyPr wrap="none" lIns="90000" tIns="46800" rIns="90000" bIns="46800">
              <a:spAutoFit/>
            </a:bodyPr>
            <a:p>
              <a:pPr eaLnBrk="1" hangingPunct="1"/>
              <a:r>
                <a:rPr lang="zh-CN" altLang="en-US" dirty="0">
                  <a:latin typeface="Times New Roman" panose="02020603050405020304" pitchFamily="18" charset="0"/>
                </a:rPr>
                <a:t>入度</a:t>
              </a:r>
              <a:endParaRPr lang="zh-CN" altLang="en-US" dirty="0">
                <a:latin typeface="Times New Roman" panose="02020603050405020304" pitchFamily="18" charset="0"/>
              </a:endParaRPr>
            </a:p>
          </p:txBody>
        </p:sp>
        <p:sp>
          <p:nvSpPr>
            <p:cNvPr id="108657" name="Text Box 20"/>
            <p:cNvSpPr txBox="1"/>
            <p:nvPr/>
          </p:nvSpPr>
          <p:spPr>
            <a:xfrm>
              <a:off x="1050" y="2486"/>
              <a:ext cx="309" cy="250"/>
            </a:xfrm>
            <a:prstGeom prst="rect">
              <a:avLst/>
            </a:prstGeom>
            <a:noFill/>
            <a:ln w="9525">
              <a:noFill/>
            </a:ln>
          </p:spPr>
          <p:txBody>
            <a:bodyPr wrap="none" lIns="90000" tIns="46800" rIns="90000" bIns="46800">
              <a:spAutoFit/>
            </a:bodyPr>
            <a:p>
              <a:pPr eaLnBrk="1" hangingPunct="1"/>
              <a:r>
                <a:rPr lang="en-US" altLang="zh-CN" sz="2000" dirty="0">
                  <a:latin typeface="Times New Roman" panose="02020603050405020304" pitchFamily="18" charset="0"/>
                </a:rPr>
                <a:t>(b)</a:t>
              </a:r>
              <a:endParaRPr lang="en-US" altLang="zh-CN" sz="2000" dirty="0">
                <a:latin typeface="Times New Roman" panose="02020603050405020304" pitchFamily="18" charset="0"/>
              </a:endParaRPr>
            </a:p>
          </p:txBody>
        </p:sp>
        <p:sp>
          <p:nvSpPr>
            <p:cNvPr id="108658" name="Text Box 21"/>
            <p:cNvSpPr txBox="1"/>
            <p:nvPr/>
          </p:nvSpPr>
          <p:spPr>
            <a:xfrm>
              <a:off x="1725" y="570"/>
              <a:ext cx="336" cy="1696"/>
            </a:xfrm>
            <a:prstGeom prst="rect">
              <a:avLst/>
            </a:prstGeom>
            <a:noFill/>
            <a:ln w="9525" cap="flat" cmpd="sng">
              <a:solidFill>
                <a:schemeClr val="tx1"/>
              </a:solidFill>
              <a:prstDash val="solid"/>
              <a:miter/>
              <a:headEnd type="none" w="med" len="med"/>
              <a:tailEnd type="none" w="med" len="med"/>
            </a:ln>
          </p:spPr>
          <p:txBody>
            <a:bodyPr lIns="90000" tIns="46800" rIns="90000" bIns="46800">
              <a:spAutoFit/>
            </a:bodyPr>
            <a:p>
              <a:pPr algn="ctr" eaLnBrk="1" hangingPunct="1">
                <a:spcBef>
                  <a:spcPct val="50000"/>
                </a:spcBef>
              </a:pPr>
              <a:r>
                <a:rPr lang="en-US" altLang="zh-CN" sz="2000" dirty="0">
                  <a:latin typeface="Times New Roman" panose="02020603050405020304" pitchFamily="18" charset="0"/>
                </a:rPr>
                <a:t>0</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2</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1</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1</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2</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1</a:t>
              </a:r>
              <a:endParaRPr lang="en-US" altLang="zh-CN" sz="2000" dirty="0">
                <a:latin typeface="Times New Roman" panose="02020603050405020304" pitchFamily="18" charset="0"/>
              </a:endParaRPr>
            </a:p>
          </p:txBody>
        </p:sp>
        <p:sp>
          <p:nvSpPr>
            <p:cNvPr id="108659" name="Line 22"/>
            <p:cNvSpPr/>
            <p:nvPr/>
          </p:nvSpPr>
          <p:spPr>
            <a:xfrm>
              <a:off x="1725" y="858"/>
              <a:ext cx="336" cy="0"/>
            </a:xfrm>
            <a:prstGeom prst="line">
              <a:avLst/>
            </a:prstGeom>
            <a:ln w="9525" cap="flat" cmpd="sng">
              <a:solidFill>
                <a:schemeClr val="tx1"/>
              </a:solidFill>
              <a:prstDash val="solid"/>
              <a:headEnd type="none" w="med" len="med"/>
              <a:tailEnd type="none" w="med" len="med"/>
            </a:ln>
          </p:spPr>
        </p:sp>
        <p:sp>
          <p:nvSpPr>
            <p:cNvPr id="108660" name="Line 23"/>
            <p:cNvSpPr/>
            <p:nvPr/>
          </p:nvSpPr>
          <p:spPr>
            <a:xfrm>
              <a:off x="1725" y="1146"/>
              <a:ext cx="336" cy="0"/>
            </a:xfrm>
            <a:prstGeom prst="line">
              <a:avLst/>
            </a:prstGeom>
            <a:ln w="9525" cap="flat" cmpd="sng">
              <a:solidFill>
                <a:schemeClr val="tx1"/>
              </a:solidFill>
              <a:prstDash val="solid"/>
              <a:headEnd type="none" w="med" len="med"/>
              <a:tailEnd type="none" w="med" len="med"/>
            </a:ln>
          </p:spPr>
        </p:sp>
        <p:sp>
          <p:nvSpPr>
            <p:cNvPr id="108661" name="Line 24"/>
            <p:cNvSpPr/>
            <p:nvPr/>
          </p:nvSpPr>
          <p:spPr>
            <a:xfrm>
              <a:off x="1725" y="1434"/>
              <a:ext cx="336" cy="0"/>
            </a:xfrm>
            <a:prstGeom prst="line">
              <a:avLst/>
            </a:prstGeom>
            <a:ln w="9525" cap="flat" cmpd="sng">
              <a:solidFill>
                <a:schemeClr val="tx1"/>
              </a:solidFill>
              <a:prstDash val="solid"/>
              <a:headEnd type="none" w="med" len="med"/>
              <a:tailEnd type="none" w="med" len="med"/>
            </a:ln>
          </p:spPr>
        </p:sp>
        <p:sp>
          <p:nvSpPr>
            <p:cNvPr id="108662" name="Line 25"/>
            <p:cNvSpPr/>
            <p:nvPr/>
          </p:nvSpPr>
          <p:spPr>
            <a:xfrm>
              <a:off x="1725" y="1722"/>
              <a:ext cx="336" cy="0"/>
            </a:xfrm>
            <a:prstGeom prst="line">
              <a:avLst/>
            </a:prstGeom>
            <a:ln w="9525" cap="flat" cmpd="sng">
              <a:solidFill>
                <a:schemeClr val="tx1"/>
              </a:solidFill>
              <a:prstDash val="solid"/>
              <a:headEnd type="none" w="med" len="med"/>
              <a:tailEnd type="none" w="med" len="med"/>
            </a:ln>
          </p:spPr>
        </p:sp>
        <p:sp>
          <p:nvSpPr>
            <p:cNvPr id="108663" name="Line 26"/>
            <p:cNvSpPr/>
            <p:nvPr/>
          </p:nvSpPr>
          <p:spPr>
            <a:xfrm>
              <a:off x="1725" y="2010"/>
              <a:ext cx="336" cy="0"/>
            </a:xfrm>
            <a:prstGeom prst="line">
              <a:avLst/>
            </a:prstGeom>
            <a:ln w="9525" cap="flat" cmpd="sng">
              <a:solidFill>
                <a:schemeClr val="tx1"/>
              </a:solidFill>
              <a:prstDash val="solid"/>
              <a:headEnd type="none" w="med" len="med"/>
              <a:tailEnd type="none" w="med" len="med"/>
            </a:ln>
          </p:spPr>
        </p:sp>
        <p:sp>
          <p:nvSpPr>
            <p:cNvPr id="108664" name="Text Box 27"/>
            <p:cNvSpPr txBox="1"/>
            <p:nvPr/>
          </p:nvSpPr>
          <p:spPr>
            <a:xfrm>
              <a:off x="1692" y="336"/>
              <a:ext cx="404" cy="231"/>
            </a:xfrm>
            <a:prstGeom prst="rect">
              <a:avLst/>
            </a:prstGeom>
            <a:noFill/>
            <a:ln w="9525">
              <a:noFill/>
            </a:ln>
          </p:spPr>
          <p:txBody>
            <a:bodyPr wrap="none" lIns="90000" tIns="46800" rIns="90000" bIns="46800">
              <a:spAutoFit/>
            </a:bodyPr>
            <a:p>
              <a:pPr eaLnBrk="1" hangingPunct="1"/>
              <a:r>
                <a:rPr lang="zh-CN" altLang="en-US" dirty="0">
                  <a:latin typeface="Times New Roman" panose="02020603050405020304" pitchFamily="18" charset="0"/>
                </a:rPr>
                <a:t>入度</a:t>
              </a:r>
              <a:endParaRPr lang="zh-CN" altLang="en-US" dirty="0">
                <a:latin typeface="Times New Roman" panose="02020603050405020304" pitchFamily="18" charset="0"/>
              </a:endParaRPr>
            </a:p>
          </p:txBody>
        </p:sp>
        <p:sp>
          <p:nvSpPr>
            <p:cNvPr id="108665" name="Text Box 29"/>
            <p:cNvSpPr txBox="1"/>
            <p:nvPr/>
          </p:nvSpPr>
          <p:spPr>
            <a:xfrm>
              <a:off x="1722" y="2480"/>
              <a:ext cx="291" cy="250"/>
            </a:xfrm>
            <a:prstGeom prst="rect">
              <a:avLst/>
            </a:prstGeom>
            <a:noFill/>
            <a:ln w="9525">
              <a:noFill/>
            </a:ln>
          </p:spPr>
          <p:txBody>
            <a:bodyPr wrap="none" lIns="90000" tIns="46800" rIns="90000" bIns="46800">
              <a:spAutoFit/>
            </a:bodyPr>
            <a:p>
              <a:pPr eaLnBrk="1" hangingPunct="1"/>
              <a:r>
                <a:rPr lang="en-US" altLang="zh-CN" sz="2000" dirty="0">
                  <a:latin typeface="Times New Roman" panose="02020603050405020304" pitchFamily="18" charset="0"/>
                </a:rPr>
                <a:t>(c)</a:t>
              </a:r>
              <a:endParaRPr lang="en-US" altLang="zh-CN" sz="2000" dirty="0">
                <a:latin typeface="Times New Roman" panose="02020603050405020304" pitchFamily="18" charset="0"/>
              </a:endParaRPr>
            </a:p>
          </p:txBody>
        </p:sp>
        <p:sp>
          <p:nvSpPr>
            <p:cNvPr id="108666" name="Text Box 30"/>
            <p:cNvSpPr txBox="1"/>
            <p:nvPr/>
          </p:nvSpPr>
          <p:spPr>
            <a:xfrm>
              <a:off x="2415" y="576"/>
              <a:ext cx="336" cy="1696"/>
            </a:xfrm>
            <a:prstGeom prst="rect">
              <a:avLst/>
            </a:prstGeom>
            <a:noFill/>
            <a:ln w="9525" cap="flat" cmpd="sng">
              <a:solidFill>
                <a:schemeClr val="tx1"/>
              </a:solidFill>
              <a:prstDash val="solid"/>
              <a:miter/>
              <a:headEnd type="none" w="med" len="med"/>
              <a:tailEnd type="none" w="med" len="med"/>
            </a:ln>
          </p:spPr>
          <p:txBody>
            <a:bodyPr lIns="90000" tIns="46800" rIns="90000" bIns="46800">
              <a:spAutoFit/>
            </a:bodyPr>
            <a:p>
              <a:pPr algn="ctr" eaLnBrk="1" hangingPunct="1">
                <a:spcBef>
                  <a:spcPct val="50000"/>
                </a:spcBef>
              </a:pPr>
              <a:r>
                <a:rPr lang="en-US" altLang="zh-CN" sz="2000" dirty="0">
                  <a:latin typeface="Times New Roman" panose="02020603050405020304" pitchFamily="18" charset="0"/>
                </a:rPr>
                <a:t>0</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1</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4</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0</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2</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1</a:t>
              </a:r>
              <a:endParaRPr lang="en-US" altLang="zh-CN" sz="2000" dirty="0">
                <a:latin typeface="Times New Roman" panose="02020603050405020304" pitchFamily="18" charset="0"/>
              </a:endParaRPr>
            </a:p>
          </p:txBody>
        </p:sp>
        <p:sp>
          <p:nvSpPr>
            <p:cNvPr id="108667" name="Line 31"/>
            <p:cNvSpPr/>
            <p:nvPr/>
          </p:nvSpPr>
          <p:spPr>
            <a:xfrm>
              <a:off x="2415" y="864"/>
              <a:ext cx="336" cy="0"/>
            </a:xfrm>
            <a:prstGeom prst="line">
              <a:avLst/>
            </a:prstGeom>
            <a:ln w="9525" cap="flat" cmpd="sng">
              <a:solidFill>
                <a:schemeClr val="tx1"/>
              </a:solidFill>
              <a:prstDash val="solid"/>
              <a:headEnd type="none" w="med" len="med"/>
              <a:tailEnd type="none" w="med" len="med"/>
            </a:ln>
          </p:spPr>
        </p:sp>
        <p:sp>
          <p:nvSpPr>
            <p:cNvPr id="108668" name="Line 32"/>
            <p:cNvSpPr/>
            <p:nvPr/>
          </p:nvSpPr>
          <p:spPr>
            <a:xfrm>
              <a:off x="2415" y="1152"/>
              <a:ext cx="336" cy="0"/>
            </a:xfrm>
            <a:prstGeom prst="line">
              <a:avLst/>
            </a:prstGeom>
            <a:ln w="9525" cap="flat" cmpd="sng">
              <a:solidFill>
                <a:schemeClr val="tx1"/>
              </a:solidFill>
              <a:prstDash val="solid"/>
              <a:headEnd type="none" w="med" len="med"/>
              <a:tailEnd type="none" w="med" len="med"/>
            </a:ln>
          </p:spPr>
        </p:sp>
        <p:sp>
          <p:nvSpPr>
            <p:cNvPr id="108669" name="Line 33"/>
            <p:cNvSpPr/>
            <p:nvPr/>
          </p:nvSpPr>
          <p:spPr>
            <a:xfrm>
              <a:off x="2415" y="1440"/>
              <a:ext cx="336" cy="0"/>
            </a:xfrm>
            <a:prstGeom prst="line">
              <a:avLst/>
            </a:prstGeom>
            <a:ln w="9525" cap="flat" cmpd="sng">
              <a:solidFill>
                <a:schemeClr val="tx1"/>
              </a:solidFill>
              <a:prstDash val="solid"/>
              <a:headEnd type="none" w="med" len="med"/>
              <a:tailEnd type="none" w="med" len="med"/>
            </a:ln>
          </p:spPr>
        </p:sp>
        <p:sp>
          <p:nvSpPr>
            <p:cNvPr id="108670" name="Line 34"/>
            <p:cNvSpPr/>
            <p:nvPr/>
          </p:nvSpPr>
          <p:spPr>
            <a:xfrm>
              <a:off x="2415" y="1728"/>
              <a:ext cx="336" cy="0"/>
            </a:xfrm>
            <a:prstGeom prst="line">
              <a:avLst/>
            </a:prstGeom>
            <a:ln w="9525" cap="flat" cmpd="sng">
              <a:solidFill>
                <a:schemeClr val="tx1"/>
              </a:solidFill>
              <a:prstDash val="solid"/>
              <a:headEnd type="none" w="med" len="med"/>
              <a:tailEnd type="none" w="med" len="med"/>
            </a:ln>
          </p:spPr>
        </p:sp>
        <p:sp>
          <p:nvSpPr>
            <p:cNvPr id="108671" name="Line 35"/>
            <p:cNvSpPr/>
            <p:nvPr/>
          </p:nvSpPr>
          <p:spPr>
            <a:xfrm>
              <a:off x="2415" y="2016"/>
              <a:ext cx="336" cy="0"/>
            </a:xfrm>
            <a:prstGeom prst="line">
              <a:avLst/>
            </a:prstGeom>
            <a:ln w="9525" cap="flat" cmpd="sng">
              <a:solidFill>
                <a:schemeClr val="tx1"/>
              </a:solidFill>
              <a:prstDash val="solid"/>
              <a:headEnd type="none" w="med" len="med"/>
              <a:tailEnd type="none" w="med" len="med"/>
            </a:ln>
          </p:spPr>
        </p:sp>
        <p:sp>
          <p:nvSpPr>
            <p:cNvPr id="108672" name="Text Box 36"/>
            <p:cNvSpPr txBox="1"/>
            <p:nvPr/>
          </p:nvSpPr>
          <p:spPr>
            <a:xfrm>
              <a:off x="2382" y="342"/>
              <a:ext cx="404" cy="231"/>
            </a:xfrm>
            <a:prstGeom prst="rect">
              <a:avLst/>
            </a:prstGeom>
            <a:noFill/>
            <a:ln w="9525">
              <a:noFill/>
            </a:ln>
          </p:spPr>
          <p:txBody>
            <a:bodyPr wrap="none" lIns="90000" tIns="46800" rIns="90000" bIns="46800">
              <a:spAutoFit/>
            </a:bodyPr>
            <a:p>
              <a:pPr eaLnBrk="1" hangingPunct="1"/>
              <a:r>
                <a:rPr lang="zh-CN" altLang="en-US" dirty="0">
                  <a:latin typeface="Times New Roman" panose="02020603050405020304" pitchFamily="18" charset="0"/>
                </a:rPr>
                <a:t>入度</a:t>
              </a:r>
              <a:endParaRPr lang="zh-CN" altLang="en-US" dirty="0">
                <a:latin typeface="Times New Roman" panose="02020603050405020304" pitchFamily="18" charset="0"/>
              </a:endParaRPr>
            </a:p>
          </p:txBody>
        </p:sp>
        <p:sp>
          <p:nvSpPr>
            <p:cNvPr id="108673" name="Text Box 38"/>
            <p:cNvSpPr txBox="1"/>
            <p:nvPr/>
          </p:nvSpPr>
          <p:spPr>
            <a:xfrm>
              <a:off x="2412" y="2486"/>
              <a:ext cx="309" cy="250"/>
            </a:xfrm>
            <a:prstGeom prst="rect">
              <a:avLst/>
            </a:prstGeom>
            <a:noFill/>
            <a:ln w="9525">
              <a:noFill/>
            </a:ln>
          </p:spPr>
          <p:txBody>
            <a:bodyPr wrap="none" lIns="90000" tIns="46800" rIns="90000" bIns="46800">
              <a:spAutoFit/>
            </a:bodyPr>
            <a:p>
              <a:pPr eaLnBrk="1" hangingPunct="1"/>
              <a:r>
                <a:rPr lang="en-US" altLang="zh-CN" sz="2000" dirty="0">
                  <a:latin typeface="Times New Roman" panose="02020603050405020304" pitchFamily="18" charset="0"/>
                </a:rPr>
                <a:t>(d)</a:t>
              </a:r>
              <a:endParaRPr lang="en-US" altLang="zh-CN" sz="2000" dirty="0">
                <a:latin typeface="Times New Roman" panose="02020603050405020304" pitchFamily="18" charset="0"/>
              </a:endParaRPr>
            </a:p>
          </p:txBody>
        </p:sp>
        <p:sp>
          <p:nvSpPr>
            <p:cNvPr id="108674" name="Text Box 39"/>
            <p:cNvSpPr txBox="1"/>
            <p:nvPr/>
          </p:nvSpPr>
          <p:spPr>
            <a:xfrm>
              <a:off x="3116" y="576"/>
              <a:ext cx="336" cy="1696"/>
            </a:xfrm>
            <a:prstGeom prst="rect">
              <a:avLst/>
            </a:prstGeom>
            <a:noFill/>
            <a:ln w="9525" cap="flat" cmpd="sng">
              <a:solidFill>
                <a:schemeClr val="tx1"/>
              </a:solidFill>
              <a:prstDash val="solid"/>
              <a:miter/>
              <a:headEnd type="none" w="med" len="med"/>
              <a:tailEnd type="none" w="med" len="med"/>
            </a:ln>
          </p:spPr>
          <p:txBody>
            <a:bodyPr lIns="90000" tIns="46800" rIns="90000" bIns="46800">
              <a:spAutoFit/>
            </a:bodyPr>
            <a:p>
              <a:pPr algn="ctr" eaLnBrk="1" hangingPunct="1">
                <a:spcBef>
                  <a:spcPct val="50000"/>
                </a:spcBef>
              </a:pPr>
              <a:r>
                <a:rPr lang="en-US" altLang="zh-CN" sz="2000" dirty="0">
                  <a:latin typeface="Times New Roman" panose="02020603050405020304" pitchFamily="18" charset="0"/>
                </a:rPr>
                <a:t>0</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4</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4</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0</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1</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1</a:t>
              </a:r>
              <a:endParaRPr lang="en-US" altLang="zh-CN" sz="2000" dirty="0">
                <a:latin typeface="Times New Roman" panose="02020603050405020304" pitchFamily="18" charset="0"/>
              </a:endParaRPr>
            </a:p>
          </p:txBody>
        </p:sp>
        <p:sp>
          <p:nvSpPr>
            <p:cNvPr id="108675" name="Line 40"/>
            <p:cNvSpPr/>
            <p:nvPr/>
          </p:nvSpPr>
          <p:spPr>
            <a:xfrm>
              <a:off x="3116" y="864"/>
              <a:ext cx="336" cy="0"/>
            </a:xfrm>
            <a:prstGeom prst="line">
              <a:avLst/>
            </a:prstGeom>
            <a:ln w="9525" cap="flat" cmpd="sng">
              <a:solidFill>
                <a:schemeClr val="tx1"/>
              </a:solidFill>
              <a:prstDash val="solid"/>
              <a:headEnd type="none" w="med" len="med"/>
              <a:tailEnd type="none" w="med" len="med"/>
            </a:ln>
          </p:spPr>
        </p:sp>
        <p:sp>
          <p:nvSpPr>
            <p:cNvPr id="108676" name="Line 41"/>
            <p:cNvSpPr/>
            <p:nvPr/>
          </p:nvSpPr>
          <p:spPr>
            <a:xfrm>
              <a:off x="3116" y="1152"/>
              <a:ext cx="336" cy="0"/>
            </a:xfrm>
            <a:prstGeom prst="line">
              <a:avLst/>
            </a:prstGeom>
            <a:ln w="9525" cap="flat" cmpd="sng">
              <a:solidFill>
                <a:schemeClr val="tx1"/>
              </a:solidFill>
              <a:prstDash val="solid"/>
              <a:headEnd type="none" w="med" len="med"/>
              <a:tailEnd type="none" w="med" len="med"/>
            </a:ln>
          </p:spPr>
        </p:sp>
        <p:sp>
          <p:nvSpPr>
            <p:cNvPr id="108677" name="Line 42"/>
            <p:cNvSpPr/>
            <p:nvPr/>
          </p:nvSpPr>
          <p:spPr>
            <a:xfrm>
              <a:off x="3116" y="1440"/>
              <a:ext cx="336" cy="0"/>
            </a:xfrm>
            <a:prstGeom prst="line">
              <a:avLst/>
            </a:prstGeom>
            <a:ln w="9525" cap="flat" cmpd="sng">
              <a:solidFill>
                <a:schemeClr val="tx1"/>
              </a:solidFill>
              <a:prstDash val="solid"/>
              <a:headEnd type="none" w="med" len="med"/>
              <a:tailEnd type="none" w="med" len="med"/>
            </a:ln>
          </p:spPr>
        </p:sp>
        <p:sp>
          <p:nvSpPr>
            <p:cNvPr id="108678" name="Line 43"/>
            <p:cNvSpPr/>
            <p:nvPr/>
          </p:nvSpPr>
          <p:spPr>
            <a:xfrm>
              <a:off x="3116" y="1728"/>
              <a:ext cx="336" cy="0"/>
            </a:xfrm>
            <a:prstGeom prst="line">
              <a:avLst/>
            </a:prstGeom>
            <a:ln w="9525" cap="flat" cmpd="sng">
              <a:solidFill>
                <a:schemeClr val="tx1"/>
              </a:solidFill>
              <a:prstDash val="solid"/>
              <a:headEnd type="none" w="med" len="med"/>
              <a:tailEnd type="none" w="med" len="med"/>
            </a:ln>
          </p:spPr>
        </p:sp>
        <p:sp>
          <p:nvSpPr>
            <p:cNvPr id="108679" name="Line 44"/>
            <p:cNvSpPr/>
            <p:nvPr/>
          </p:nvSpPr>
          <p:spPr>
            <a:xfrm>
              <a:off x="3116" y="2016"/>
              <a:ext cx="336" cy="0"/>
            </a:xfrm>
            <a:prstGeom prst="line">
              <a:avLst/>
            </a:prstGeom>
            <a:ln w="9525" cap="flat" cmpd="sng">
              <a:solidFill>
                <a:schemeClr val="tx1"/>
              </a:solidFill>
              <a:prstDash val="solid"/>
              <a:headEnd type="none" w="med" len="med"/>
              <a:tailEnd type="none" w="med" len="med"/>
            </a:ln>
          </p:spPr>
        </p:sp>
        <p:sp>
          <p:nvSpPr>
            <p:cNvPr id="108680" name="Text Box 45"/>
            <p:cNvSpPr txBox="1"/>
            <p:nvPr/>
          </p:nvSpPr>
          <p:spPr>
            <a:xfrm>
              <a:off x="3083" y="342"/>
              <a:ext cx="404" cy="231"/>
            </a:xfrm>
            <a:prstGeom prst="rect">
              <a:avLst/>
            </a:prstGeom>
            <a:noFill/>
            <a:ln w="9525">
              <a:noFill/>
            </a:ln>
          </p:spPr>
          <p:txBody>
            <a:bodyPr wrap="none" lIns="90000" tIns="46800" rIns="90000" bIns="46800">
              <a:spAutoFit/>
            </a:bodyPr>
            <a:p>
              <a:pPr eaLnBrk="1" hangingPunct="1"/>
              <a:r>
                <a:rPr lang="zh-CN" altLang="en-US" dirty="0">
                  <a:latin typeface="Times New Roman" panose="02020603050405020304" pitchFamily="18" charset="0"/>
                </a:rPr>
                <a:t>入度</a:t>
              </a:r>
              <a:endParaRPr lang="zh-CN" altLang="en-US" dirty="0">
                <a:latin typeface="Times New Roman" panose="02020603050405020304" pitchFamily="18" charset="0"/>
              </a:endParaRPr>
            </a:p>
          </p:txBody>
        </p:sp>
        <p:sp>
          <p:nvSpPr>
            <p:cNvPr id="108681" name="Text Box 47"/>
            <p:cNvSpPr txBox="1"/>
            <p:nvPr/>
          </p:nvSpPr>
          <p:spPr>
            <a:xfrm>
              <a:off x="3113" y="2486"/>
              <a:ext cx="291" cy="250"/>
            </a:xfrm>
            <a:prstGeom prst="rect">
              <a:avLst/>
            </a:prstGeom>
            <a:noFill/>
            <a:ln w="9525">
              <a:noFill/>
            </a:ln>
          </p:spPr>
          <p:txBody>
            <a:bodyPr wrap="none" lIns="90000" tIns="46800" rIns="90000" bIns="46800">
              <a:spAutoFit/>
            </a:bodyPr>
            <a:p>
              <a:pPr eaLnBrk="1" hangingPunct="1"/>
              <a:r>
                <a:rPr lang="en-US" altLang="zh-CN" sz="2000" dirty="0">
                  <a:latin typeface="Times New Roman" panose="02020603050405020304" pitchFamily="18" charset="0"/>
                </a:rPr>
                <a:t>(e)</a:t>
              </a:r>
              <a:endParaRPr lang="en-US" altLang="zh-CN" sz="2000" dirty="0">
                <a:latin typeface="Times New Roman" panose="02020603050405020304" pitchFamily="18" charset="0"/>
              </a:endParaRPr>
            </a:p>
          </p:txBody>
        </p:sp>
        <p:sp>
          <p:nvSpPr>
            <p:cNvPr id="108682" name="Text Box 48"/>
            <p:cNvSpPr txBox="1"/>
            <p:nvPr/>
          </p:nvSpPr>
          <p:spPr>
            <a:xfrm>
              <a:off x="3836" y="570"/>
              <a:ext cx="336" cy="1696"/>
            </a:xfrm>
            <a:prstGeom prst="rect">
              <a:avLst/>
            </a:prstGeom>
            <a:noFill/>
            <a:ln w="9525" cap="flat" cmpd="sng">
              <a:solidFill>
                <a:schemeClr val="tx1"/>
              </a:solidFill>
              <a:prstDash val="solid"/>
              <a:miter/>
              <a:headEnd type="none" w="med" len="med"/>
              <a:tailEnd type="none" w="med" len="med"/>
            </a:ln>
          </p:spPr>
          <p:txBody>
            <a:bodyPr lIns="90000" tIns="46800" rIns="90000" bIns="46800">
              <a:spAutoFit/>
            </a:bodyPr>
            <a:p>
              <a:pPr algn="ctr" eaLnBrk="1" hangingPunct="1">
                <a:spcBef>
                  <a:spcPct val="50000"/>
                </a:spcBef>
              </a:pPr>
              <a:r>
                <a:rPr lang="en-US" altLang="zh-CN" sz="2000" dirty="0">
                  <a:latin typeface="Times New Roman" panose="02020603050405020304" pitchFamily="18" charset="0"/>
                </a:rPr>
                <a:t>0</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4</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4</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0</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1</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1</a:t>
              </a:r>
              <a:endParaRPr lang="en-US" altLang="zh-CN" sz="2000" dirty="0">
                <a:latin typeface="Times New Roman" panose="02020603050405020304" pitchFamily="18" charset="0"/>
              </a:endParaRPr>
            </a:p>
          </p:txBody>
        </p:sp>
        <p:sp>
          <p:nvSpPr>
            <p:cNvPr id="108683" name="Line 49"/>
            <p:cNvSpPr/>
            <p:nvPr/>
          </p:nvSpPr>
          <p:spPr>
            <a:xfrm>
              <a:off x="3836" y="858"/>
              <a:ext cx="336" cy="0"/>
            </a:xfrm>
            <a:prstGeom prst="line">
              <a:avLst/>
            </a:prstGeom>
            <a:ln w="9525" cap="flat" cmpd="sng">
              <a:solidFill>
                <a:schemeClr val="tx1"/>
              </a:solidFill>
              <a:prstDash val="solid"/>
              <a:headEnd type="none" w="med" len="med"/>
              <a:tailEnd type="none" w="med" len="med"/>
            </a:ln>
          </p:spPr>
        </p:sp>
        <p:sp>
          <p:nvSpPr>
            <p:cNvPr id="108684" name="Line 50"/>
            <p:cNvSpPr/>
            <p:nvPr/>
          </p:nvSpPr>
          <p:spPr>
            <a:xfrm>
              <a:off x="3836" y="1146"/>
              <a:ext cx="336" cy="0"/>
            </a:xfrm>
            <a:prstGeom prst="line">
              <a:avLst/>
            </a:prstGeom>
            <a:ln w="9525" cap="flat" cmpd="sng">
              <a:solidFill>
                <a:schemeClr val="tx1"/>
              </a:solidFill>
              <a:prstDash val="solid"/>
              <a:headEnd type="none" w="med" len="med"/>
              <a:tailEnd type="none" w="med" len="med"/>
            </a:ln>
          </p:spPr>
        </p:sp>
        <p:sp>
          <p:nvSpPr>
            <p:cNvPr id="108685" name="Line 51"/>
            <p:cNvSpPr/>
            <p:nvPr/>
          </p:nvSpPr>
          <p:spPr>
            <a:xfrm>
              <a:off x="3836" y="1434"/>
              <a:ext cx="336" cy="0"/>
            </a:xfrm>
            <a:prstGeom prst="line">
              <a:avLst/>
            </a:prstGeom>
            <a:ln w="9525" cap="flat" cmpd="sng">
              <a:solidFill>
                <a:schemeClr val="tx1"/>
              </a:solidFill>
              <a:prstDash val="solid"/>
              <a:headEnd type="none" w="med" len="med"/>
              <a:tailEnd type="none" w="med" len="med"/>
            </a:ln>
          </p:spPr>
        </p:sp>
        <p:sp>
          <p:nvSpPr>
            <p:cNvPr id="108686" name="Line 52"/>
            <p:cNvSpPr/>
            <p:nvPr/>
          </p:nvSpPr>
          <p:spPr>
            <a:xfrm>
              <a:off x="3836" y="1722"/>
              <a:ext cx="336" cy="0"/>
            </a:xfrm>
            <a:prstGeom prst="line">
              <a:avLst/>
            </a:prstGeom>
            <a:ln w="9525" cap="flat" cmpd="sng">
              <a:solidFill>
                <a:schemeClr val="tx1"/>
              </a:solidFill>
              <a:prstDash val="solid"/>
              <a:headEnd type="none" w="med" len="med"/>
              <a:tailEnd type="none" w="med" len="med"/>
            </a:ln>
          </p:spPr>
        </p:sp>
        <p:sp>
          <p:nvSpPr>
            <p:cNvPr id="108687" name="Line 53"/>
            <p:cNvSpPr/>
            <p:nvPr/>
          </p:nvSpPr>
          <p:spPr>
            <a:xfrm>
              <a:off x="3836" y="2010"/>
              <a:ext cx="336" cy="0"/>
            </a:xfrm>
            <a:prstGeom prst="line">
              <a:avLst/>
            </a:prstGeom>
            <a:ln w="9525" cap="flat" cmpd="sng">
              <a:solidFill>
                <a:schemeClr val="tx1"/>
              </a:solidFill>
              <a:prstDash val="solid"/>
              <a:headEnd type="none" w="med" len="med"/>
              <a:tailEnd type="none" w="med" len="med"/>
            </a:ln>
          </p:spPr>
        </p:sp>
        <p:sp>
          <p:nvSpPr>
            <p:cNvPr id="108688" name="Text Box 54"/>
            <p:cNvSpPr txBox="1"/>
            <p:nvPr/>
          </p:nvSpPr>
          <p:spPr>
            <a:xfrm>
              <a:off x="3803" y="336"/>
              <a:ext cx="404" cy="231"/>
            </a:xfrm>
            <a:prstGeom prst="rect">
              <a:avLst/>
            </a:prstGeom>
            <a:noFill/>
            <a:ln w="9525">
              <a:noFill/>
            </a:ln>
          </p:spPr>
          <p:txBody>
            <a:bodyPr wrap="none" lIns="90000" tIns="46800" rIns="90000" bIns="46800">
              <a:spAutoFit/>
            </a:bodyPr>
            <a:p>
              <a:pPr eaLnBrk="1" hangingPunct="1"/>
              <a:r>
                <a:rPr lang="zh-CN" altLang="en-US" dirty="0">
                  <a:latin typeface="Times New Roman" panose="02020603050405020304" pitchFamily="18" charset="0"/>
                </a:rPr>
                <a:t>入度</a:t>
              </a:r>
              <a:endParaRPr lang="zh-CN" altLang="en-US" dirty="0">
                <a:latin typeface="Times New Roman" panose="02020603050405020304" pitchFamily="18" charset="0"/>
              </a:endParaRPr>
            </a:p>
          </p:txBody>
        </p:sp>
        <p:sp>
          <p:nvSpPr>
            <p:cNvPr id="108689" name="Text Box 56"/>
            <p:cNvSpPr txBox="1"/>
            <p:nvPr/>
          </p:nvSpPr>
          <p:spPr>
            <a:xfrm>
              <a:off x="3833" y="2480"/>
              <a:ext cx="273" cy="250"/>
            </a:xfrm>
            <a:prstGeom prst="rect">
              <a:avLst/>
            </a:prstGeom>
            <a:noFill/>
            <a:ln w="9525">
              <a:noFill/>
            </a:ln>
          </p:spPr>
          <p:txBody>
            <a:bodyPr wrap="none" lIns="90000" tIns="46800" rIns="90000" bIns="46800">
              <a:spAutoFit/>
            </a:bodyPr>
            <a:p>
              <a:pPr eaLnBrk="1" hangingPunct="1"/>
              <a:r>
                <a:rPr lang="en-US" altLang="zh-CN" sz="2000" dirty="0">
                  <a:latin typeface="Times New Roman" panose="02020603050405020304" pitchFamily="18" charset="0"/>
                </a:rPr>
                <a:t>(f)</a:t>
              </a:r>
              <a:endParaRPr lang="en-US" altLang="zh-CN" sz="2000" dirty="0">
                <a:latin typeface="Times New Roman" panose="02020603050405020304" pitchFamily="18" charset="0"/>
              </a:endParaRPr>
            </a:p>
          </p:txBody>
        </p:sp>
        <p:sp>
          <p:nvSpPr>
            <p:cNvPr id="108690" name="Line 58"/>
            <p:cNvSpPr/>
            <p:nvPr/>
          </p:nvSpPr>
          <p:spPr>
            <a:xfrm>
              <a:off x="794" y="2160"/>
              <a:ext cx="240" cy="0"/>
            </a:xfrm>
            <a:prstGeom prst="line">
              <a:avLst/>
            </a:prstGeom>
            <a:ln w="19050" cap="flat" cmpd="sng">
              <a:solidFill>
                <a:schemeClr val="tx1"/>
              </a:solidFill>
              <a:prstDash val="solid"/>
              <a:headEnd type="none" w="med" len="med"/>
              <a:tailEnd type="triangle" w="med" len="med"/>
            </a:ln>
          </p:spPr>
        </p:sp>
        <p:sp>
          <p:nvSpPr>
            <p:cNvPr id="108691" name="Text Box 59"/>
            <p:cNvSpPr txBox="1"/>
            <p:nvPr/>
          </p:nvSpPr>
          <p:spPr>
            <a:xfrm>
              <a:off x="785" y="1920"/>
              <a:ext cx="314" cy="231"/>
            </a:xfrm>
            <a:prstGeom prst="rect">
              <a:avLst/>
            </a:prstGeom>
            <a:noFill/>
            <a:ln w="9525">
              <a:noFill/>
            </a:ln>
          </p:spPr>
          <p:txBody>
            <a:bodyPr wrap="none" lIns="90000" tIns="46800" rIns="90000" bIns="46800">
              <a:spAutoFit/>
            </a:bodyPr>
            <a:p>
              <a:pPr eaLnBrk="1" hangingPunct="1"/>
              <a:r>
                <a:rPr lang="en-US" altLang="zh-CN" dirty="0">
                  <a:solidFill>
                    <a:srgbClr val="0000FF"/>
                  </a:solidFill>
                  <a:latin typeface="Times New Roman" panose="02020603050405020304" pitchFamily="18" charset="0"/>
                </a:rPr>
                <a:t>top</a:t>
              </a:r>
              <a:endParaRPr lang="en-US" altLang="zh-CN" dirty="0">
                <a:solidFill>
                  <a:srgbClr val="0000FF"/>
                </a:solidFill>
                <a:latin typeface="Times New Roman" panose="02020603050405020304" pitchFamily="18" charset="0"/>
              </a:endParaRPr>
            </a:p>
          </p:txBody>
        </p:sp>
        <p:sp>
          <p:nvSpPr>
            <p:cNvPr id="108692" name="Line 60"/>
            <p:cNvSpPr/>
            <p:nvPr/>
          </p:nvSpPr>
          <p:spPr>
            <a:xfrm>
              <a:off x="1481" y="720"/>
              <a:ext cx="240" cy="0"/>
            </a:xfrm>
            <a:prstGeom prst="line">
              <a:avLst/>
            </a:prstGeom>
            <a:ln w="19050" cap="flat" cmpd="sng">
              <a:solidFill>
                <a:schemeClr val="tx1"/>
              </a:solidFill>
              <a:prstDash val="solid"/>
              <a:headEnd type="none" w="med" len="med"/>
              <a:tailEnd type="triangle" w="med" len="med"/>
            </a:ln>
          </p:spPr>
        </p:sp>
        <p:sp>
          <p:nvSpPr>
            <p:cNvPr id="108693" name="Text Box 61"/>
            <p:cNvSpPr txBox="1"/>
            <p:nvPr/>
          </p:nvSpPr>
          <p:spPr>
            <a:xfrm>
              <a:off x="1418" y="480"/>
              <a:ext cx="314" cy="231"/>
            </a:xfrm>
            <a:prstGeom prst="rect">
              <a:avLst/>
            </a:prstGeom>
            <a:noFill/>
            <a:ln w="9525">
              <a:noFill/>
            </a:ln>
          </p:spPr>
          <p:txBody>
            <a:bodyPr wrap="none" lIns="90000" tIns="46800" rIns="90000" bIns="46800">
              <a:spAutoFit/>
            </a:bodyPr>
            <a:p>
              <a:pPr eaLnBrk="1" hangingPunct="1"/>
              <a:r>
                <a:rPr lang="en-US" altLang="zh-CN" dirty="0">
                  <a:solidFill>
                    <a:srgbClr val="0000FF"/>
                  </a:solidFill>
                  <a:latin typeface="Times New Roman" panose="02020603050405020304" pitchFamily="18" charset="0"/>
                </a:rPr>
                <a:t>top</a:t>
              </a:r>
              <a:endParaRPr lang="en-US" altLang="zh-CN" dirty="0">
                <a:solidFill>
                  <a:srgbClr val="0000FF"/>
                </a:solidFill>
                <a:latin typeface="Times New Roman" panose="02020603050405020304" pitchFamily="18" charset="0"/>
              </a:endParaRPr>
            </a:p>
          </p:txBody>
        </p:sp>
        <p:sp>
          <p:nvSpPr>
            <p:cNvPr id="108694" name="Line 62"/>
            <p:cNvSpPr/>
            <p:nvPr/>
          </p:nvSpPr>
          <p:spPr>
            <a:xfrm>
              <a:off x="2155" y="1296"/>
              <a:ext cx="240" cy="0"/>
            </a:xfrm>
            <a:prstGeom prst="line">
              <a:avLst/>
            </a:prstGeom>
            <a:ln w="19050" cap="flat" cmpd="sng">
              <a:solidFill>
                <a:schemeClr val="tx1"/>
              </a:solidFill>
              <a:prstDash val="solid"/>
              <a:headEnd type="none" w="med" len="med"/>
              <a:tailEnd type="triangle" w="med" len="med"/>
            </a:ln>
          </p:spPr>
        </p:sp>
        <p:sp>
          <p:nvSpPr>
            <p:cNvPr id="108695" name="Text Box 63"/>
            <p:cNvSpPr txBox="1"/>
            <p:nvPr/>
          </p:nvSpPr>
          <p:spPr>
            <a:xfrm>
              <a:off x="2098" y="1056"/>
              <a:ext cx="314" cy="231"/>
            </a:xfrm>
            <a:prstGeom prst="rect">
              <a:avLst/>
            </a:prstGeom>
            <a:noFill/>
            <a:ln w="9525">
              <a:noFill/>
            </a:ln>
          </p:spPr>
          <p:txBody>
            <a:bodyPr wrap="none" lIns="90000" tIns="46800" rIns="90000" bIns="46800">
              <a:spAutoFit/>
            </a:bodyPr>
            <a:p>
              <a:pPr eaLnBrk="1" hangingPunct="1"/>
              <a:r>
                <a:rPr lang="en-US" altLang="zh-CN" dirty="0">
                  <a:solidFill>
                    <a:srgbClr val="0000FF"/>
                  </a:solidFill>
                  <a:latin typeface="Times New Roman" panose="02020603050405020304" pitchFamily="18" charset="0"/>
                </a:rPr>
                <a:t>top</a:t>
              </a:r>
              <a:endParaRPr lang="en-US" altLang="zh-CN" dirty="0">
                <a:solidFill>
                  <a:srgbClr val="0000FF"/>
                </a:solidFill>
                <a:latin typeface="Times New Roman" panose="02020603050405020304" pitchFamily="18" charset="0"/>
              </a:endParaRPr>
            </a:p>
          </p:txBody>
        </p:sp>
        <p:sp>
          <p:nvSpPr>
            <p:cNvPr id="108696" name="Line 64"/>
            <p:cNvSpPr/>
            <p:nvPr/>
          </p:nvSpPr>
          <p:spPr>
            <a:xfrm>
              <a:off x="2875" y="1008"/>
              <a:ext cx="240" cy="0"/>
            </a:xfrm>
            <a:prstGeom prst="line">
              <a:avLst/>
            </a:prstGeom>
            <a:ln w="19050" cap="flat" cmpd="sng">
              <a:solidFill>
                <a:schemeClr val="tx1"/>
              </a:solidFill>
              <a:prstDash val="solid"/>
              <a:headEnd type="none" w="med" len="med"/>
              <a:tailEnd type="triangle" w="med" len="med"/>
            </a:ln>
          </p:spPr>
        </p:sp>
        <p:sp>
          <p:nvSpPr>
            <p:cNvPr id="108697" name="Text Box 65"/>
            <p:cNvSpPr txBox="1"/>
            <p:nvPr/>
          </p:nvSpPr>
          <p:spPr>
            <a:xfrm>
              <a:off x="2818" y="768"/>
              <a:ext cx="314" cy="231"/>
            </a:xfrm>
            <a:prstGeom prst="rect">
              <a:avLst/>
            </a:prstGeom>
            <a:noFill/>
            <a:ln w="9525">
              <a:noFill/>
            </a:ln>
          </p:spPr>
          <p:txBody>
            <a:bodyPr wrap="none" lIns="90000" tIns="46800" rIns="90000" bIns="46800">
              <a:spAutoFit/>
            </a:bodyPr>
            <a:p>
              <a:pPr eaLnBrk="1" hangingPunct="1"/>
              <a:r>
                <a:rPr lang="en-US" altLang="zh-CN" dirty="0">
                  <a:solidFill>
                    <a:srgbClr val="0000FF"/>
                  </a:solidFill>
                  <a:latin typeface="Times New Roman" panose="02020603050405020304" pitchFamily="18" charset="0"/>
                </a:rPr>
                <a:t>top</a:t>
              </a:r>
              <a:endParaRPr lang="en-US" altLang="zh-CN" dirty="0">
                <a:solidFill>
                  <a:srgbClr val="0000FF"/>
                </a:solidFill>
                <a:latin typeface="Times New Roman" panose="02020603050405020304" pitchFamily="18" charset="0"/>
              </a:endParaRPr>
            </a:p>
          </p:txBody>
        </p:sp>
        <p:sp>
          <p:nvSpPr>
            <p:cNvPr id="108698" name="Line 66"/>
            <p:cNvSpPr/>
            <p:nvPr/>
          </p:nvSpPr>
          <p:spPr>
            <a:xfrm>
              <a:off x="3573" y="1584"/>
              <a:ext cx="240" cy="0"/>
            </a:xfrm>
            <a:prstGeom prst="line">
              <a:avLst/>
            </a:prstGeom>
            <a:ln w="19050" cap="flat" cmpd="sng">
              <a:solidFill>
                <a:schemeClr val="tx1"/>
              </a:solidFill>
              <a:prstDash val="solid"/>
              <a:headEnd type="none" w="med" len="med"/>
              <a:tailEnd type="triangle" w="med" len="med"/>
            </a:ln>
          </p:spPr>
        </p:sp>
        <p:sp>
          <p:nvSpPr>
            <p:cNvPr id="108699" name="Text Box 67"/>
            <p:cNvSpPr txBox="1"/>
            <p:nvPr/>
          </p:nvSpPr>
          <p:spPr>
            <a:xfrm>
              <a:off x="3516" y="1344"/>
              <a:ext cx="314" cy="231"/>
            </a:xfrm>
            <a:prstGeom prst="rect">
              <a:avLst/>
            </a:prstGeom>
            <a:noFill/>
            <a:ln w="9525">
              <a:noFill/>
            </a:ln>
          </p:spPr>
          <p:txBody>
            <a:bodyPr wrap="none" lIns="90000" tIns="46800" rIns="90000" bIns="46800">
              <a:spAutoFit/>
            </a:bodyPr>
            <a:p>
              <a:pPr eaLnBrk="1" hangingPunct="1"/>
              <a:r>
                <a:rPr lang="en-US" altLang="zh-CN" dirty="0">
                  <a:solidFill>
                    <a:srgbClr val="0000FF"/>
                  </a:solidFill>
                  <a:latin typeface="Times New Roman" panose="02020603050405020304" pitchFamily="18" charset="0"/>
                </a:rPr>
                <a:t>top</a:t>
              </a:r>
              <a:endParaRPr lang="en-US" altLang="zh-CN" dirty="0">
                <a:solidFill>
                  <a:srgbClr val="0000FF"/>
                </a:solidFill>
                <a:latin typeface="Times New Roman" panose="02020603050405020304" pitchFamily="18" charset="0"/>
              </a:endParaRPr>
            </a:p>
          </p:txBody>
        </p:sp>
        <p:sp>
          <p:nvSpPr>
            <p:cNvPr id="108700" name="Text Box 69"/>
            <p:cNvSpPr txBox="1"/>
            <p:nvPr/>
          </p:nvSpPr>
          <p:spPr>
            <a:xfrm>
              <a:off x="1178" y="2256"/>
              <a:ext cx="402" cy="231"/>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v6→</a:t>
              </a:r>
              <a:endParaRPr lang="en-US" altLang="zh-CN" dirty="0">
                <a:latin typeface="Times New Roman" panose="02020603050405020304" pitchFamily="18" charset="0"/>
              </a:endParaRPr>
            </a:p>
          </p:txBody>
        </p:sp>
        <p:sp>
          <p:nvSpPr>
            <p:cNvPr id="108701" name="Text Box 70"/>
            <p:cNvSpPr txBox="1"/>
            <p:nvPr/>
          </p:nvSpPr>
          <p:spPr>
            <a:xfrm>
              <a:off x="1907" y="2265"/>
              <a:ext cx="402" cy="231"/>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v1→</a:t>
              </a:r>
              <a:endParaRPr lang="en-US" altLang="zh-CN" dirty="0">
                <a:latin typeface="Times New Roman" panose="02020603050405020304" pitchFamily="18" charset="0"/>
              </a:endParaRPr>
            </a:p>
          </p:txBody>
        </p:sp>
        <p:sp>
          <p:nvSpPr>
            <p:cNvPr id="108702" name="Text Box 71"/>
            <p:cNvSpPr txBox="1"/>
            <p:nvPr/>
          </p:nvSpPr>
          <p:spPr>
            <a:xfrm>
              <a:off x="2579" y="2256"/>
              <a:ext cx="402" cy="231"/>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v3→</a:t>
              </a:r>
              <a:endParaRPr lang="en-US" altLang="zh-CN" dirty="0">
                <a:latin typeface="Times New Roman" panose="02020603050405020304" pitchFamily="18" charset="0"/>
              </a:endParaRPr>
            </a:p>
          </p:txBody>
        </p:sp>
        <p:sp>
          <p:nvSpPr>
            <p:cNvPr id="108703" name="Text Box 72"/>
            <p:cNvSpPr txBox="1"/>
            <p:nvPr/>
          </p:nvSpPr>
          <p:spPr>
            <a:xfrm>
              <a:off x="3299" y="2256"/>
              <a:ext cx="402" cy="231"/>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v2→</a:t>
              </a:r>
              <a:endParaRPr lang="en-US" altLang="zh-CN" dirty="0">
                <a:latin typeface="Times New Roman" panose="02020603050405020304" pitchFamily="18" charset="0"/>
              </a:endParaRPr>
            </a:p>
          </p:txBody>
        </p:sp>
        <p:sp>
          <p:nvSpPr>
            <p:cNvPr id="108704" name="Text Box 73"/>
            <p:cNvSpPr txBox="1"/>
            <p:nvPr/>
          </p:nvSpPr>
          <p:spPr>
            <a:xfrm>
              <a:off x="4019" y="2256"/>
              <a:ext cx="402" cy="231"/>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v4→</a:t>
              </a:r>
              <a:endParaRPr lang="en-US" altLang="zh-CN" dirty="0">
                <a:latin typeface="Times New Roman" panose="02020603050405020304" pitchFamily="18" charset="0"/>
              </a:endParaRPr>
            </a:p>
          </p:txBody>
        </p:sp>
        <p:sp>
          <p:nvSpPr>
            <p:cNvPr id="108705" name="Line 74"/>
            <p:cNvSpPr/>
            <p:nvPr/>
          </p:nvSpPr>
          <p:spPr>
            <a:xfrm flipV="1">
              <a:off x="1034" y="2016"/>
              <a:ext cx="336" cy="240"/>
            </a:xfrm>
            <a:prstGeom prst="line">
              <a:avLst/>
            </a:prstGeom>
            <a:ln w="12700" cap="flat" cmpd="sng">
              <a:solidFill>
                <a:schemeClr val="tx1"/>
              </a:solidFill>
              <a:prstDash val="solid"/>
              <a:headEnd type="none" w="med" len="med"/>
              <a:tailEnd type="none" w="med" len="med"/>
            </a:ln>
          </p:spPr>
        </p:sp>
        <p:sp>
          <p:nvSpPr>
            <p:cNvPr id="108706" name="Line 75"/>
            <p:cNvSpPr/>
            <p:nvPr/>
          </p:nvSpPr>
          <p:spPr>
            <a:xfrm flipV="1">
              <a:off x="1706" y="576"/>
              <a:ext cx="336" cy="288"/>
            </a:xfrm>
            <a:prstGeom prst="line">
              <a:avLst/>
            </a:prstGeom>
            <a:ln w="9525" cap="flat" cmpd="sng">
              <a:solidFill>
                <a:schemeClr val="tx1"/>
              </a:solidFill>
              <a:prstDash val="solid"/>
              <a:headEnd type="none" w="med" len="med"/>
              <a:tailEnd type="none" w="med" len="med"/>
            </a:ln>
          </p:spPr>
        </p:sp>
        <p:sp>
          <p:nvSpPr>
            <p:cNvPr id="108707" name="Line 76"/>
            <p:cNvSpPr/>
            <p:nvPr/>
          </p:nvSpPr>
          <p:spPr>
            <a:xfrm flipV="1">
              <a:off x="2396" y="1152"/>
              <a:ext cx="336" cy="288"/>
            </a:xfrm>
            <a:prstGeom prst="line">
              <a:avLst/>
            </a:prstGeom>
            <a:ln w="12700" cap="flat" cmpd="sng">
              <a:solidFill>
                <a:schemeClr val="tx1"/>
              </a:solidFill>
              <a:prstDash val="solid"/>
              <a:headEnd type="none" w="med" len="med"/>
              <a:tailEnd type="none" w="med" len="med"/>
            </a:ln>
          </p:spPr>
        </p:sp>
        <p:sp>
          <p:nvSpPr>
            <p:cNvPr id="108708" name="Line 77"/>
            <p:cNvSpPr/>
            <p:nvPr/>
          </p:nvSpPr>
          <p:spPr>
            <a:xfrm flipV="1">
              <a:off x="3116" y="864"/>
              <a:ext cx="336" cy="288"/>
            </a:xfrm>
            <a:prstGeom prst="line">
              <a:avLst/>
            </a:prstGeom>
            <a:ln w="12700" cap="flat" cmpd="sng">
              <a:solidFill>
                <a:schemeClr val="tx1"/>
              </a:solidFill>
              <a:prstDash val="solid"/>
              <a:headEnd type="none" w="med" len="med"/>
              <a:tailEnd type="none" w="med" len="med"/>
            </a:ln>
          </p:spPr>
        </p:sp>
        <p:sp>
          <p:nvSpPr>
            <p:cNvPr id="108709" name="Line 78"/>
            <p:cNvSpPr/>
            <p:nvPr/>
          </p:nvSpPr>
          <p:spPr>
            <a:xfrm flipV="1">
              <a:off x="3836" y="1440"/>
              <a:ext cx="336" cy="288"/>
            </a:xfrm>
            <a:prstGeom prst="line">
              <a:avLst/>
            </a:prstGeom>
            <a:ln w="9525" cap="flat" cmpd="sng">
              <a:solidFill>
                <a:schemeClr val="tx1"/>
              </a:solidFill>
              <a:prstDash val="solid"/>
              <a:headEnd type="none" w="med" len="med"/>
              <a:tailEnd type="none" w="med" len="med"/>
            </a:ln>
          </p:spPr>
        </p:sp>
        <p:sp>
          <p:nvSpPr>
            <p:cNvPr id="108710" name="Text Box 79"/>
            <p:cNvSpPr txBox="1"/>
            <p:nvPr/>
          </p:nvSpPr>
          <p:spPr>
            <a:xfrm>
              <a:off x="4570" y="576"/>
              <a:ext cx="336" cy="1696"/>
            </a:xfrm>
            <a:prstGeom prst="rect">
              <a:avLst/>
            </a:prstGeom>
            <a:noFill/>
            <a:ln w="9525" cap="flat" cmpd="sng">
              <a:solidFill>
                <a:schemeClr val="tx1"/>
              </a:solidFill>
              <a:prstDash val="solid"/>
              <a:miter/>
              <a:headEnd type="none" w="med" len="med"/>
              <a:tailEnd type="none" w="med" len="med"/>
            </a:ln>
          </p:spPr>
          <p:txBody>
            <a:bodyPr lIns="90000" tIns="46800" rIns="90000" bIns="46800">
              <a:spAutoFit/>
            </a:bodyPr>
            <a:p>
              <a:pPr algn="ctr" eaLnBrk="1" hangingPunct="1">
                <a:spcBef>
                  <a:spcPct val="50000"/>
                </a:spcBef>
              </a:pPr>
              <a:r>
                <a:rPr lang="en-US" altLang="zh-CN" sz="2000" dirty="0">
                  <a:latin typeface="Times New Roman" panose="02020603050405020304" pitchFamily="18" charset="0"/>
                </a:rPr>
                <a:t>0</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4</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4</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0</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0</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1</a:t>
              </a:r>
              <a:endParaRPr lang="en-US" altLang="zh-CN" sz="2000" dirty="0">
                <a:latin typeface="Times New Roman" panose="02020603050405020304" pitchFamily="18" charset="0"/>
              </a:endParaRPr>
            </a:p>
          </p:txBody>
        </p:sp>
        <p:sp>
          <p:nvSpPr>
            <p:cNvPr id="108711" name="Line 80"/>
            <p:cNvSpPr/>
            <p:nvPr/>
          </p:nvSpPr>
          <p:spPr>
            <a:xfrm>
              <a:off x="4570" y="864"/>
              <a:ext cx="336" cy="0"/>
            </a:xfrm>
            <a:prstGeom prst="line">
              <a:avLst/>
            </a:prstGeom>
            <a:ln w="9525" cap="flat" cmpd="sng">
              <a:solidFill>
                <a:schemeClr val="tx1"/>
              </a:solidFill>
              <a:prstDash val="solid"/>
              <a:headEnd type="none" w="med" len="med"/>
              <a:tailEnd type="none" w="med" len="med"/>
            </a:ln>
          </p:spPr>
        </p:sp>
        <p:sp>
          <p:nvSpPr>
            <p:cNvPr id="108712" name="Line 81"/>
            <p:cNvSpPr/>
            <p:nvPr/>
          </p:nvSpPr>
          <p:spPr>
            <a:xfrm>
              <a:off x="4570" y="1152"/>
              <a:ext cx="336" cy="0"/>
            </a:xfrm>
            <a:prstGeom prst="line">
              <a:avLst/>
            </a:prstGeom>
            <a:ln w="9525" cap="flat" cmpd="sng">
              <a:solidFill>
                <a:schemeClr val="tx1"/>
              </a:solidFill>
              <a:prstDash val="solid"/>
              <a:headEnd type="none" w="med" len="med"/>
              <a:tailEnd type="none" w="med" len="med"/>
            </a:ln>
          </p:spPr>
        </p:sp>
        <p:sp>
          <p:nvSpPr>
            <p:cNvPr id="108713" name="Line 82"/>
            <p:cNvSpPr/>
            <p:nvPr/>
          </p:nvSpPr>
          <p:spPr>
            <a:xfrm>
              <a:off x="4570" y="1440"/>
              <a:ext cx="336" cy="0"/>
            </a:xfrm>
            <a:prstGeom prst="line">
              <a:avLst/>
            </a:prstGeom>
            <a:ln w="9525" cap="flat" cmpd="sng">
              <a:solidFill>
                <a:schemeClr val="tx1"/>
              </a:solidFill>
              <a:prstDash val="solid"/>
              <a:headEnd type="none" w="med" len="med"/>
              <a:tailEnd type="none" w="med" len="med"/>
            </a:ln>
          </p:spPr>
        </p:sp>
        <p:sp>
          <p:nvSpPr>
            <p:cNvPr id="108714" name="Line 83"/>
            <p:cNvSpPr/>
            <p:nvPr/>
          </p:nvSpPr>
          <p:spPr>
            <a:xfrm>
              <a:off x="4570" y="1728"/>
              <a:ext cx="336" cy="0"/>
            </a:xfrm>
            <a:prstGeom prst="line">
              <a:avLst/>
            </a:prstGeom>
            <a:ln w="9525" cap="flat" cmpd="sng">
              <a:solidFill>
                <a:schemeClr val="tx1"/>
              </a:solidFill>
              <a:prstDash val="solid"/>
              <a:headEnd type="none" w="med" len="med"/>
              <a:tailEnd type="none" w="med" len="med"/>
            </a:ln>
          </p:spPr>
        </p:sp>
        <p:sp>
          <p:nvSpPr>
            <p:cNvPr id="108715" name="Line 84"/>
            <p:cNvSpPr/>
            <p:nvPr/>
          </p:nvSpPr>
          <p:spPr>
            <a:xfrm>
              <a:off x="4570" y="2016"/>
              <a:ext cx="336" cy="0"/>
            </a:xfrm>
            <a:prstGeom prst="line">
              <a:avLst/>
            </a:prstGeom>
            <a:ln w="9525" cap="flat" cmpd="sng">
              <a:solidFill>
                <a:schemeClr val="tx1"/>
              </a:solidFill>
              <a:prstDash val="solid"/>
              <a:headEnd type="none" w="med" len="med"/>
              <a:tailEnd type="none" w="med" len="med"/>
            </a:ln>
          </p:spPr>
        </p:sp>
        <p:sp>
          <p:nvSpPr>
            <p:cNvPr id="108716" name="Text Box 85"/>
            <p:cNvSpPr txBox="1"/>
            <p:nvPr/>
          </p:nvSpPr>
          <p:spPr>
            <a:xfrm>
              <a:off x="4537" y="342"/>
              <a:ext cx="404" cy="231"/>
            </a:xfrm>
            <a:prstGeom prst="rect">
              <a:avLst/>
            </a:prstGeom>
            <a:noFill/>
            <a:ln w="9525">
              <a:noFill/>
            </a:ln>
          </p:spPr>
          <p:txBody>
            <a:bodyPr wrap="none" lIns="90000" tIns="46800" rIns="90000" bIns="46800">
              <a:spAutoFit/>
            </a:bodyPr>
            <a:p>
              <a:pPr eaLnBrk="1" hangingPunct="1"/>
              <a:r>
                <a:rPr lang="zh-CN" altLang="en-US" dirty="0">
                  <a:latin typeface="Times New Roman" panose="02020603050405020304" pitchFamily="18" charset="0"/>
                </a:rPr>
                <a:t>入度</a:t>
              </a:r>
              <a:endParaRPr lang="zh-CN" altLang="en-US" dirty="0">
                <a:latin typeface="Times New Roman" panose="02020603050405020304" pitchFamily="18" charset="0"/>
              </a:endParaRPr>
            </a:p>
          </p:txBody>
        </p:sp>
        <p:sp>
          <p:nvSpPr>
            <p:cNvPr id="108717" name="Text Box 86"/>
            <p:cNvSpPr txBox="1"/>
            <p:nvPr/>
          </p:nvSpPr>
          <p:spPr>
            <a:xfrm>
              <a:off x="4567" y="2486"/>
              <a:ext cx="273" cy="250"/>
            </a:xfrm>
            <a:prstGeom prst="rect">
              <a:avLst/>
            </a:prstGeom>
            <a:noFill/>
            <a:ln w="9525">
              <a:noFill/>
            </a:ln>
          </p:spPr>
          <p:txBody>
            <a:bodyPr wrap="none" lIns="90000" tIns="46800" rIns="90000" bIns="46800">
              <a:spAutoFit/>
            </a:bodyPr>
            <a:p>
              <a:pPr eaLnBrk="1" hangingPunct="1"/>
              <a:r>
                <a:rPr lang="en-US" altLang="zh-CN" sz="2000" dirty="0">
                  <a:latin typeface="Times New Roman" panose="02020603050405020304" pitchFamily="18" charset="0"/>
                </a:rPr>
                <a:t>(f)</a:t>
              </a:r>
              <a:endParaRPr lang="en-US" altLang="zh-CN" sz="2000" dirty="0">
                <a:latin typeface="Times New Roman" panose="02020603050405020304" pitchFamily="18" charset="0"/>
              </a:endParaRPr>
            </a:p>
          </p:txBody>
        </p:sp>
        <p:sp>
          <p:nvSpPr>
            <p:cNvPr id="108718" name="Line 87"/>
            <p:cNvSpPr/>
            <p:nvPr/>
          </p:nvSpPr>
          <p:spPr>
            <a:xfrm>
              <a:off x="4307" y="1872"/>
              <a:ext cx="240" cy="0"/>
            </a:xfrm>
            <a:prstGeom prst="line">
              <a:avLst/>
            </a:prstGeom>
            <a:ln w="12700" cap="flat" cmpd="sng">
              <a:solidFill>
                <a:schemeClr val="tx1"/>
              </a:solidFill>
              <a:prstDash val="solid"/>
              <a:headEnd type="none" w="med" len="med"/>
              <a:tailEnd type="triangle" w="med" len="med"/>
            </a:ln>
          </p:spPr>
        </p:sp>
        <p:sp>
          <p:nvSpPr>
            <p:cNvPr id="108719" name="Text Box 88"/>
            <p:cNvSpPr txBox="1"/>
            <p:nvPr/>
          </p:nvSpPr>
          <p:spPr>
            <a:xfrm>
              <a:off x="4250" y="1632"/>
              <a:ext cx="314" cy="231"/>
            </a:xfrm>
            <a:prstGeom prst="rect">
              <a:avLst/>
            </a:prstGeom>
            <a:noFill/>
            <a:ln w="9525">
              <a:noFill/>
            </a:ln>
          </p:spPr>
          <p:txBody>
            <a:bodyPr wrap="none" lIns="90000" tIns="46800" rIns="90000" bIns="46800">
              <a:spAutoFit/>
            </a:bodyPr>
            <a:p>
              <a:pPr eaLnBrk="1" hangingPunct="1"/>
              <a:r>
                <a:rPr lang="en-US" altLang="zh-CN" dirty="0">
                  <a:solidFill>
                    <a:srgbClr val="0000FF"/>
                  </a:solidFill>
                  <a:latin typeface="Times New Roman" panose="02020603050405020304" pitchFamily="18" charset="0"/>
                </a:rPr>
                <a:t>top</a:t>
              </a:r>
              <a:endParaRPr lang="en-US" altLang="zh-CN" dirty="0">
                <a:solidFill>
                  <a:srgbClr val="0000FF"/>
                </a:solidFill>
                <a:latin typeface="Times New Roman" panose="02020603050405020304" pitchFamily="18" charset="0"/>
              </a:endParaRPr>
            </a:p>
          </p:txBody>
        </p:sp>
        <p:sp>
          <p:nvSpPr>
            <p:cNvPr id="108720" name="Text Box 90"/>
            <p:cNvSpPr txBox="1"/>
            <p:nvPr/>
          </p:nvSpPr>
          <p:spPr>
            <a:xfrm>
              <a:off x="4739" y="2262"/>
              <a:ext cx="402" cy="231"/>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v5→</a:t>
              </a:r>
              <a:endParaRPr lang="en-US" altLang="zh-CN" dirty="0">
                <a:latin typeface="Times New Roman" panose="02020603050405020304" pitchFamily="18" charset="0"/>
              </a:endParaRPr>
            </a:p>
          </p:txBody>
        </p:sp>
        <p:sp>
          <p:nvSpPr>
            <p:cNvPr id="108721" name="Line 91"/>
            <p:cNvSpPr/>
            <p:nvPr/>
          </p:nvSpPr>
          <p:spPr>
            <a:xfrm flipV="1">
              <a:off x="4570" y="1728"/>
              <a:ext cx="336" cy="288"/>
            </a:xfrm>
            <a:prstGeom prst="line">
              <a:avLst/>
            </a:prstGeom>
            <a:ln w="19050" cap="flat" cmpd="sng">
              <a:solidFill>
                <a:schemeClr val="tx1"/>
              </a:solidFill>
              <a:prstDash val="solid"/>
              <a:headEnd type="none" w="med" len="med"/>
              <a:tailEnd type="none" w="med" len="med"/>
            </a:ln>
          </p:spPr>
        </p:sp>
        <p:sp>
          <p:nvSpPr>
            <p:cNvPr id="108722" name="Text Box 92"/>
            <p:cNvSpPr txBox="1"/>
            <p:nvPr/>
          </p:nvSpPr>
          <p:spPr>
            <a:xfrm>
              <a:off x="5273" y="576"/>
              <a:ext cx="336" cy="1696"/>
            </a:xfrm>
            <a:prstGeom prst="rect">
              <a:avLst/>
            </a:prstGeom>
            <a:noFill/>
            <a:ln w="9525" cap="flat" cmpd="sng">
              <a:solidFill>
                <a:schemeClr val="tx1"/>
              </a:solidFill>
              <a:prstDash val="solid"/>
              <a:miter/>
              <a:headEnd type="none" w="med" len="med"/>
              <a:tailEnd type="none" w="med" len="med"/>
            </a:ln>
          </p:spPr>
          <p:txBody>
            <a:bodyPr lIns="90000" tIns="46800" rIns="90000" bIns="46800">
              <a:spAutoFit/>
            </a:bodyPr>
            <a:p>
              <a:pPr algn="ctr" eaLnBrk="1" hangingPunct="1">
                <a:spcBef>
                  <a:spcPct val="50000"/>
                </a:spcBef>
              </a:pPr>
              <a:r>
                <a:rPr lang="en-US" altLang="zh-CN" sz="2000" dirty="0">
                  <a:latin typeface="Times New Roman" panose="02020603050405020304" pitchFamily="18" charset="0"/>
                </a:rPr>
                <a:t>0</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4</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4</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0</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0</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1</a:t>
              </a:r>
              <a:endParaRPr lang="en-US" altLang="zh-CN" sz="2000" dirty="0">
                <a:latin typeface="Times New Roman" panose="02020603050405020304" pitchFamily="18" charset="0"/>
              </a:endParaRPr>
            </a:p>
          </p:txBody>
        </p:sp>
        <p:sp>
          <p:nvSpPr>
            <p:cNvPr id="108723" name="Line 93"/>
            <p:cNvSpPr/>
            <p:nvPr/>
          </p:nvSpPr>
          <p:spPr>
            <a:xfrm>
              <a:off x="5273" y="864"/>
              <a:ext cx="336" cy="0"/>
            </a:xfrm>
            <a:prstGeom prst="line">
              <a:avLst/>
            </a:prstGeom>
            <a:ln w="9525" cap="flat" cmpd="sng">
              <a:solidFill>
                <a:schemeClr val="tx1"/>
              </a:solidFill>
              <a:prstDash val="solid"/>
              <a:headEnd type="none" w="med" len="med"/>
              <a:tailEnd type="none" w="med" len="med"/>
            </a:ln>
          </p:spPr>
        </p:sp>
        <p:sp>
          <p:nvSpPr>
            <p:cNvPr id="108724" name="Line 94"/>
            <p:cNvSpPr/>
            <p:nvPr/>
          </p:nvSpPr>
          <p:spPr>
            <a:xfrm>
              <a:off x="5273" y="1152"/>
              <a:ext cx="336" cy="0"/>
            </a:xfrm>
            <a:prstGeom prst="line">
              <a:avLst/>
            </a:prstGeom>
            <a:ln w="9525" cap="flat" cmpd="sng">
              <a:solidFill>
                <a:schemeClr val="tx1"/>
              </a:solidFill>
              <a:prstDash val="solid"/>
              <a:headEnd type="none" w="med" len="med"/>
              <a:tailEnd type="none" w="med" len="med"/>
            </a:ln>
          </p:spPr>
        </p:sp>
        <p:sp>
          <p:nvSpPr>
            <p:cNvPr id="108725" name="Line 95"/>
            <p:cNvSpPr/>
            <p:nvPr/>
          </p:nvSpPr>
          <p:spPr>
            <a:xfrm>
              <a:off x="5273" y="1440"/>
              <a:ext cx="336" cy="0"/>
            </a:xfrm>
            <a:prstGeom prst="line">
              <a:avLst/>
            </a:prstGeom>
            <a:ln w="9525" cap="flat" cmpd="sng">
              <a:solidFill>
                <a:schemeClr val="tx1"/>
              </a:solidFill>
              <a:prstDash val="solid"/>
              <a:headEnd type="none" w="med" len="med"/>
              <a:tailEnd type="none" w="med" len="med"/>
            </a:ln>
          </p:spPr>
        </p:sp>
        <p:sp>
          <p:nvSpPr>
            <p:cNvPr id="108726" name="Line 96"/>
            <p:cNvSpPr/>
            <p:nvPr/>
          </p:nvSpPr>
          <p:spPr>
            <a:xfrm>
              <a:off x="5273" y="1728"/>
              <a:ext cx="336" cy="0"/>
            </a:xfrm>
            <a:prstGeom prst="line">
              <a:avLst/>
            </a:prstGeom>
            <a:ln w="9525" cap="flat" cmpd="sng">
              <a:solidFill>
                <a:schemeClr val="tx1"/>
              </a:solidFill>
              <a:prstDash val="solid"/>
              <a:headEnd type="none" w="med" len="med"/>
              <a:tailEnd type="none" w="med" len="med"/>
            </a:ln>
          </p:spPr>
        </p:sp>
        <p:sp>
          <p:nvSpPr>
            <p:cNvPr id="108727" name="Line 97"/>
            <p:cNvSpPr/>
            <p:nvPr/>
          </p:nvSpPr>
          <p:spPr>
            <a:xfrm>
              <a:off x="5273" y="2016"/>
              <a:ext cx="336" cy="0"/>
            </a:xfrm>
            <a:prstGeom prst="line">
              <a:avLst/>
            </a:prstGeom>
            <a:ln w="9525" cap="flat" cmpd="sng">
              <a:solidFill>
                <a:schemeClr val="tx1"/>
              </a:solidFill>
              <a:prstDash val="solid"/>
              <a:headEnd type="none" w="med" len="med"/>
              <a:tailEnd type="none" w="med" len="med"/>
            </a:ln>
          </p:spPr>
        </p:sp>
        <p:sp>
          <p:nvSpPr>
            <p:cNvPr id="108728" name="Text Box 98"/>
            <p:cNvSpPr txBox="1"/>
            <p:nvPr/>
          </p:nvSpPr>
          <p:spPr>
            <a:xfrm>
              <a:off x="5240" y="342"/>
              <a:ext cx="404" cy="231"/>
            </a:xfrm>
            <a:prstGeom prst="rect">
              <a:avLst/>
            </a:prstGeom>
            <a:noFill/>
            <a:ln w="9525">
              <a:noFill/>
            </a:ln>
          </p:spPr>
          <p:txBody>
            <a:bodyPr wrap="none" lIns="90000" tIns="46800" rIns="90000" bIns="46800">
              <a:spAutoFit/>
            </a:bodyPr>
            <a:p>
              <a:pPr eaLnBrk="1" hangingPunct="1"/>
              <a:r>
                <a:rPr lang="zh-CN" altLang="en-US" dirty="0">
                  <a:latin typeface="Times New Roman" panose="02020603050405020304" pitchFamily="18" charset="0"/>
                </a:rPr>
                <a:t>入度</a:t>
              </a:r>
              <a:endParaRPr lang="zh-CN" altLang="en-US" dirty="0">
                <a:latin typeface="Times New Roman" panose="02020603050405020304" pitchFamily="18" charset="0"/>
              </a:endParaRPr>
            </a:p>
          </p:txBody>
        </p:sp>
        <p:sp>
          <p:nvSpPr>
            <p:cNvPr id="108729" name="Text Box 99"/>
            <p:cNvSpPr txBox="1"/>
            <p:nvPr/>
          </p:nvSpPr>
          <p:spPr>
            <a:xfrm>
              <a:off x="5270" y="2486"/>
              <a:ext cx="300" cy="250"/>
            </a:xfrm>
            <a:prstGeom prst="rect">
              <a:avLst/>
            </a:prstGeom>
            <a:noFill/>
            <a:ln w="9525">
              <a:noFill/>
            </a:ln>
          </p:spPr>
          <p:txBody>
            <a:bodyPr wrap="none" lIns="90000" tIns="46800" rIns="90000" bIns="46800">
              <a:spAutoFit/>
            </a:bodyPr>
            <a:p>
              <a:pPr eaLnBrk="1" hangingPunct="1"/>
              <a:r>
                <a:rPr lang="en-US" altLang="zh-CN" sz="2000" dirty="0">
                  <a:latin typeface="Times New Roman" panose="02020603050405020304" pitchFamily="18" charset="0"/>
                </a:rPr>
                <a:t>(g)</a:t>
              </a:r>
              <a:endParaRPr lang="en-US" altLang="zh-CN" sz="2000" dirty="0">
                <a:latin typeface="Times New Roman" panose="02020603050405020304" pitchFamily="18" charset="0"/>
              </a:endParaRPr>
            </a:p>
          </p:txBody>
        </p:sp>
        <p:sp>
          <p:nvSpPr>
            <p:cNvPr id="108730" name="Text Box 101"/>
            <p:cNvSpPr txBox="1"/>
            <p:nvPr/>
          </p:nvSpPr>
          <p:spPr>
            <a:xfrm>
              <a:off x="5261" y="2256"/>
              <a:ext cx="468" cy="231"/>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top=0</a:t>
              </a:r>
              <a:endParaRPr lang="en-US" altLang="zh-CN" dirty="0">
                <a:latin typeface="Times New Roman" panose="02020603050405020304" pitchFamily="18" charset="0"/>
              </a:endParaRPr>
            </a:p>
          </p:txBody>
        </p:sp>
      </p:grpSp>
      <p:grpSp>
        <p:nvGrpSpPr>
          <p:cNvPr id="108547" name="Group 226"/>
          <p:cNvGrpSpPr/>
          <p:nvPr/>
        </p:nvGrpSpPr>
        <p:grpSpPr>
          <a:xfrm>
            <a:off x="2667000" y="4830763"/>
            <a:ext cx="3530600" cy="1693862"/>
            <a:chOff x="1680" y="2917"/>
            <a:chExt cx="2224" cy="1067"/>
          </a:xfrm>
        </p:grpSpPr>
        <p:sp>
          <p:nvSpPr>
            <p:cNvPr id="108578" name="Text Box 108"/>
            <p:cNvSpPr txBox="1"/>
            <p:nvPr/>
          </p:nvSpPr>
          <p:spPr>
            <a:xfrm>
              <a:off x="1680" y="2926"/>
              <a:ext cx="577" cy="160"/>
            </a:xfrm>
            <a:prstGeom prst="rect">
              <a:avLst/>
            </a:prstGeom>
            <a:noFill/>
            <a:ln w="9525" cap="flat" cmpd="sng">
              <a:solidFill>
                <a:schemeClr val="tx1"/>
              </a:solidFill>
              <a:prstDash val="solid"/>
              <a:miter/>
              <a:headEnd type="none" w="med" len="med"/>
              <a:tailEnd type="none" w="med" len="med"/>
            </a:ln>
          </p:spPr>
          <p:txBody>
            <a:bodyPr lIns="0" tIns="0" rIns="0" bIns="0">
              <a:spAutoFit/>
            </a:bodyPr>
            <a:p>
              <a:pPr eaLnBrk="1" hangingPunct="1"/>
              <a:r>
                <a:rPr lang="en-US" altLang="zh-CN" sz="1600" dirty="0">
                  <a:latin typeface="Times New Roman" panose="02020603050405020304" pitchFamily="18" charset="0"/>
                </a:rPr>
                <a:t> v</a:t>
              </a:r>
              <a:r>
                <a:rPr lang="en-US" altLang="zh-CN" sz="1600" baseline="-25000" dirty="0">
                  <a:latin typeface="Times New Roman" panose="02020603050405020304" pitchFamily="18" charset="0"/>
                </a:rPr>
                <a:t>1</a:t>
              </a:r>
              <a:endParaRPr lang="en-US" altLang="zh-CN" sz="1600" baseline="-25000" dirty="0">
                <a:latin typeface="Times New Roman" panose="02020603050405020304" pitchFamily="18" charset="0"/>
              </a:endParaRPr>
            </a:p>
          </p:txBody>
        </p:sp>
        <p:sp>
          <p:nvSpPr>
            <p:cNvPr id="108579" name="Line 109"/>
            <p:cNvSpPr/>
            <p:nvPr/>
          </p:nvSpPr>
          <p:spPr>
            <a:xfrm>
              <a:off x="1871" y="2933"/>
              <a:ext cx="2" cy="225"/>
            </a:xfrm>
            <a:prstGeom prst="line">
              <a:avLst/>
            </a:prstGeom>
            <a:ln w="9525" cap="flat" cmpd="sng">
              <a:solidFill>
                <a:schemeClr val="tx1"/>
              </a:solidFill>
              <a:prstDash val="solid"/>
              <a:headEnd type="none" w="med" len="med"/>
              <a:tailEnd type="none" w="med" len="med"/>
            </a:ln>
          </p:spPr>
        </p:sp>
        <p:grpSp>
          <p:nvGrpSpPr>
            <p:cNvPr id="108580" name="Group 110"/>
            <p:cNvGrpSpPr/>
            <p:nvPr/>
          </p:nvGrpSpPr>
          <p:grpSpPr>
            <a:xfrm>
              <a:off x="2400" y="2943"/>
              <a:ext cx="393" cy="152"/>
              <a:chOff x="1239" y="432"/>
              <a:chExt cx="393" cy="152"/>
            </a:xfrm>
          </p:grpSpPr>
          <p:sp>
            <p:nvSpPr>
              <p:cNvPr id="108638" name="Text Box 111"/>
              <p:cNvSpPr txBox="1"/>
              <p:nvPr/>
            </p:nvSpPr>
            <p:spPr>
              <a:xfrm>
                <a:off x="1239" y="432"/>
                <a:ext cx="393" cy="140"/>
              </a:xfrm>
              <a:prstGeom prst="rect">
                <a:avLst/>
              </a:prstGeom>
              <a:noFill/>
              <a:ln w="9525" cap="flat" cmpd="sng">
                <a:solidFill>
                  <a:schemeClr val="tx1"/>
                </a:solidFill>
                <a:prstDash val="solid"/>
                <a:miter/>
                <a:headEnd type="none" w="med" len="med"/>
                <a:tailEnd type="none" w="med" len="med"/>
              </a:ln>
            </p:spPr>
            <p:txBody>
              <a:bodyPr lIns="0" tIns="0" rIns="0" bIns="0">
                <a:spAutoFit/>
              </a:bodyPr>
              <a:p>
                <a:pPr eaLnBrk="1" hangingPunct="1"/>
                <a:r>
                  <a:rPr lang="en-US" altLang="zh-CN" sz="1400" dirty="0">
                    <a:latin typeface="Times New Roman" panose="02020603050405020304" pitchFamily="18" charset="0"/>
                  </a:rPr>
                  <a:t>  4</a:t>
                </a:r>
                <a:endParaRPr lang="en-US" altLang="zh-CN" sz="1400" dirty="0">
                  <a:latin typeface="Times New Roman" panose="02020603050405020304" pitchFamily="18" charset="0"/>
                </a:endParaRPr>
              </a:p>
            </p:txBody>
          </p:sp>
          <p:sp>
            <p:nvSpPr>
              <p:cNvPr id="108639" name="Line 112"/>
              <p:cNvSpPr/>
              <p:nvPr/>
            </p:nvSpPr>
            <p:spPr>
              <a:xfrm>
                <a:off x="1440" y="440"/>
                <a:ext cx="0" cy="144"/>
              </a:xfrm>
              <a:prstGeom prst="line">
                <a:avLst/>
              </a:prstGeom>
              <a:ln w="9525" cap="flat" cmpd="sng">
                <a:solidFill>
                  <a:schemeClr val="tx1"/>
                </a:solidFill>
                <a:prstDash val="solid"/>
                <a:headEnd type="none" w="med" len="med"/>
                <a:tailEnd type="none" w="med" len="med"/>
              </a:ln>
            </p:spPr>
          </p:sp>
        </p:grpSp>
        <p:sp>
          <p:nvSpPr>
            <p:cNvPr id="108581" name="Text Box 114"/>
            <p:cNvSpPr txBox="1"/>
            <p:nvPr/>
          </p:nvSpPr>
          <p:spPr>
            <a:xfrm>
              <a:off x="1681" y="3086"/>
              <a:ext cx="577" cy="160"/>
            </a:xfrm>
            <a:prstGeom prst="rect">
              <a:avLst/>
            </a:prstGeom>
            <a:noFill/>
            <a:ln w="9525" cap="flat" cmpd="sng">
              <a:solidFill>
                <a:schemeClr val="tx1"/>
              </a:solidFill>
              <a:prstDash val="solid"/>
              <a:miter/>
              <a:headEnd type="none" w="med" len="med"/>
              <a:tailEnd type="none" w="med" len="med"/>
            </a:ln>
          </p:spPr>
          <p:txBody>
            <a:bodyPr lIns="0" tIns="0" rIns="0" bIns="0">
              <a:spAutoFit/>
            </a:bodyPr>
            <a:p>
              <a:pPr eaLnBrk="1" hangingPunct="1"/>
              <a:r>
                <a:rPr lang="en-US" altLang="zh-CN" sz="1600" dirty="0">
                  <a:latin typeface="Times New Roman" panose="02020603050405020304" pitchFamily="18" charset="0"/>
                </a:rPr>
                <a:t> v</a:t>
              </a:r>
              <a:r>
                <a:rPr lang="en-US" altLang="zh-CN" sz="1600" baseline="-25000" dirty="0">
                  <a:latin typeface="Times New Roman" panose="02020603050405020304" pitchFamily="18" charset="0"/>
                </a:rPr>
                <a:t>2</a:t>
              </a:r>
              <a:endParaRPr lang="en-US" altLang="zh-CN" sz="1600" baseline="-25000" dirty="0">
                <a:latin typeface="Times New Roman" panose="02020603050405020304" pitchFamily="18" charset="0"/>
              </a:endParaRPr>
            </a:p>
          </p:txBody>
        </p:sp>
        <p:sp>
          <p:nvSpPr>
            <p:cNvPr id="108582" name="Line 115"/>
            <p:cNvSpPr/>
            <p:nvPr/>
          </p:nvSpPr>
          <p:spPr>
            <a:xfrm>
              <a:off x="1872" y="3101"/>
              <a:ext cx="1" cy="209"/>
            </a:xfrm>
            <a:prstGeom prst="line">
              <a:avLst/>
            </a:prstGeom>
            <a:ln w="9525" cap="flat" cmpd="sng">
              <a:solidFill>
                <a:schemeClr val="tx1"/>
              </a:solidFill>
              <a:prstDash val="solid"/>
              <a:headEnd type="none" w="med" len="med"/>
              <a:tailEnd type="none" w="med" len="med"/>
            </a:ln>
          </p:spPr>
        </p:sp>
        <p:sp>
          <p:nvSpPr>
            <p:cNvPr id="108583" name="Text Box 117"/>
            <p:cNvSpPr txBox="1"/>
            <p:nvPr/>
          </p:nvSpPr>
          <p:spPr>
            <a:xfrm>
              <a:off x="1681" y="3246"/>
              <a:ext cx="577" cy="160"/>
            </a:xfrm>
            <a:prstGeom prst="rect">
              <a:avLst/>
            </a:prstGeom>
            <a:noFill/>
            <a:ln w="9525" cap="flat" cmpd="sng">
              <a:solidFill>
                <a:schemeClr val="tx1"/>
              </a:solidFill>
              <a:prstDash val="solid"/>
              <a:miter/>
              <a:headEnd type="none" w="med" len="med"/>
              <a:tailEnd type="none" w="med" len="med"/>
            </a:ln>
          </p:spPr>
          <p:txBody>
            <a:bodyPr lIns="0" tIns="0" rIns="0" bIns="0">
              <a:spAutoFit/>
            </a:bodyPr>
            <a:p>
              <a:pPr eaLnBrk="1" hangingPunct="1"/>
              <a:r>
                <a:rPr lang="en-US" altLang="zh-CN" sz="1600" dirty="0">
                  <a:latin typeface="Times New Roman" panose="02020603050405020304" pitchFamily="18" charset="0"/>
                </a:rPr>
                <a:t> v</a:t>
              </a:r>
              <a:r>
                <a:rPr lang="en-US" altLang="zh-CN" sz="1600" baseline="-25000" dirty="0">
                  <a:latin typeface="Times New Roman" panose="02020603050405020304" pitchFamily="18" charset="0"/>
                </a:rPr>
                <a:t>3</a:t>
              </a:r>
              <a:endParaRPr lang="en-US" altLang="zh-CN" sz="1600" baseline="-25000" dirty="0">
                <a:latin typeface="Times New Roman" panose="02020603050405020304" pitchFamily="18" charset="0"/>
              </a:endParaRPr>
            </a:p>
          </p:txBody>
        </p:sp>
        <p:sp>
          <p:nvSpPr>
            <p:cNvPr id="108584" name="Line 118"/>
            <p:cNvSpPr/>
            <p:nvPr/>
          </p:nvSpPr>
          <p:spPr>
            <a:xfrm>
              <a:off x="1872" y="3261"/>
              <a:ext cx="1" cy="193"/>
            </a:xfrm>
            <a:prstGeom prst="line">
              <a:avLst/>
            </a:prstGeom>
            <a:ln w="9525" cap="flat" cmpd="sng">
              <a:solidFill>
                <a:schemeClr val="tx1"/>
              </a:solidFill>
              <a:prstDash val="solid"/>
              <a:headEnd type="none" w="med" len="med"/>
              <a:tailEnd type="none" w="med" len="med"/>
            </a:ln>
          </p:spPr>
        </p:sp>
        <p:sp>
          <p:nvSpPr>
            <p:cNvPr id="108585" name="Text Box 120"/>
            <p:cNvSpPr txBox="1"/>
            <p:nvPr/>
          </p:nvSpPr>
          <p:spPr>
            <a:xfrm>
              <a:off x="1682" y="3406"/>
              <a:ext cx="577" cy="160"/>
            </a:xfrm>
            <a:prstGeom prst="rect">
              <a:avLst/>
            </a:prstGeom>
            <a:noFill/>
            <a:ln w="9525" cap="flat" cmpd="sng">
              <a:solidFill>
                <a:schemeClr val="tx1"/>
              </a:solidFill>
              <a:prstDash val="solid"/>
              <a:miter/>
              <a:headEnd type="none" w="med" len="med"/>
              <a:tailEnd type="none" w="med" len="med"/>
            </a:ln>
          </p:spPr>
          <p:txBody>
            <a:bodyPr lIns="0" tIns="0" rIns="0" bIns="0">
              <a:spAutoFit/>
            </a:bodyPr>
            <a:p>
              <a:pPr eaLnBrk="1" hangingPunct="1"/>
              <a:r>
                <a:rPr lang="en-US" altLang="zh-CN" sz="1600" dirty="0">
                  <a:latin typeface="Times New Roman" panose="02020603050405020304" pitchFamily="18" charset="0"/>
                </a:rPr>
                <a:t> v</a:t>
              </a:r>
              <a:r>
                <a:rPr lang="en-US" altLang="zh-CN" sz="1600" baseline="-25000" dirty="0">
                  <a:latin typeface="Times New Roman" panose="02020603050405020304" pitchFamily="18" charset="0"/>
                </a:rPr>
                <a:t>4</a:t>
              </a:r>
              <a:endParaRPr lang="en-US" altLang="zh-CN" sz="1600" baseline="-25000" dirty="0">
                <a:latin typeface="Times New Roman" panose="02020603050405020304" pitchFamily="18" charset="0"/>
              </a:endParaRPr>
            </a:p>
          </p:txBody>
        </p:sp>
        <p:sp>
          <p:nvSpPr>
            <p:cNvPr id="108586" name="Line 121"/>
            <p:cNvSpPr/>
            <p:nvPr/>
          </p:nvSpPr>
          <p:spPr>
            <a:xfrm>
              <a:off x="1873" y="3421"/>
              <a:ext cx="0" cy="177"/>
            </a:xfrm>
            <a:prstGeom prst="line">
              <a:avLst/>
            </a:prstGeom>
            <a:ln w="9525" cap="flat" cmpd="sng">
              <a:solidFill>
                <a:schemeClr val="tx1"/>
              </a:solidFill>
              <a:prstDash val="solid"/>
              <a:headEnd type="none" w="med" len="med"/>
              <a:tailEnd type="none" w="med" len="med"/>
            </a:ln>
          </p:spPr>
        </p:sp>
        <p:sp>
          <p:nvSpPr>
            <p:cNvPr id="108587" name="Text Box 123"/>
            <p:cNvSpPr txBox="1"/>
            <p:nvPr/>
          </p:nvSpPr>
          <p:spPr>
            <a:xfrm>
              <a:off x="1681" y="3566"/>
              <a:ext cx="577" cy="160"/>
            </a:xfrm>
            <a:prstGeom prst="rect">
              <a:avLst/>
            </a:prstGeom>
            <a:noFill/>
            <a:ln w="9525" cap="flat" cmpd="sng">
              <a:solidFill>
                <a:schemeClr val="tx1"/>
              </a:solidFill>
              <a:prstDash val="solid"/>
              <a:miter/>
              <a:headEnd type="none" w="med" len="med"/>
              <a:tailEnd type="none" w="med" len="med"/>
            </a:ln>
          </p:spPr>
          <p:txBody>
            <a:bodyPr lIns="0" tIns="0" rIns="0" bIns="0">
              <a:spAutoFit/>
            </a:bodyPr>
            <a:p>
              <a:pPr eaLnBrk="1" hangingPunct="1"/>
              <a:r>
                <a:rPr lang="en-US" altLang="zh-CN" sz="1600" dirty="0">
                  <a:latin typeface="Times New Roman" panose="02020603050405020304" pitchFamily="18" charset="0"/>
                </a:rPr>
                <a:t> v</a:t>
              </a:r>
              <a:r>
                <a:rPr lang="en-US" altLang="zh-CN" sz="1600" baseline="-25000" dirty="0">
                  <a:latin typeface="Times New Roman" panose="02020603050405020304" pitchFamily="18" charset="0"/>
                </a:rPr>
                <a:t>5</a:t>
              </a:r>
              <a:endParaRPr lang="en-US" altLang="zh-CN" sz="1600" baseline="-25000" dirty="0">
                <a:latin typeface="Times New Roman" panose="02020603050405020304" pitchFamily="18" charset="0"/>
              </a:endParaRPr>
            </a:p>
          </p:txBody>
        </p:sp>
        <p:sp>
          <p:nvSpPr>
            <p:cNvPr id="108588" name="Line 124"/>
            <p:cNvSpPr/>
            <p:nvPr/>
          </p:nvSpPr>
          <p:spPr>
            <a:xfrm>
              <a:off x="1872" y="3581"/>
              <a:ext cx="1" cy="161"/>
            </a:xfrm>
            <a:prstGeom prst="line">
              <a:avLst/>
            </a:prstGeom>
            <a:ln w="9525" cap="flat" cmpd="sng">
              <a:solidFill>
                <a:schemeClr val="tx1"/>
              </a:solidFill>
              <a:prstDash val="solid"/>
              <a:headEnd type="none" w="med" len="med"/>
              <a:tailEnd type="none" w="med" len="med"/>
            </a:ln>
          </p:spPr>
        </p:sp>
        <p:grpSp>
          <p:nvGrpSpPr>
            <p:cNvPr id="108589" name="Group 128"/>
            <p:cNvGrpSpPr/>
            <p:nvPr/>
          </p:nvGrpSpPr>
          <p:grpSpPr>
            <a:xfrm>
              <a:off x="2401" y="3271"/>
              <a:ext cx="393" cy="152"/>
              <a:chOff x="1239" y="432"/>
              <a:chExt cx="393" cy="152"/>
            </a:xfrm>
          </p:grpSpPr>
          <p:sp>
            <p:nvSpPr>
              <p:cNvPr id="108636" name="Text Box 129"/>
              <p:cNvSpPr txBox="1"/>
              <p:nvPr/>
            </p:nvSpPr>
            <p:spPr>
              <a:xfrm>
                <a:off x="1239" y="432"/>
                <a:ext cx="393" cy="140"/>
              </a:xfrm>
              <a:prstGeom prst="rect">
                <a:avLst/>
              </a:prstGeom>
              <a:noFill/>
              <a:ln w="9525" cap="flat" cmpd="sng">
                <a:solidFill>
                  <a:schemeClr val="tx1"/>
                </a:solidFill>
                <a:prstDash val="solid"/>
                <a:miter/>
                <a:headEnd type="none" w="med" len="med"/>
                <a:tailEnd type="none" w="med" len="med"/>
              </a:ln>
            </p:spPr>
            <p:txBody>
              <a:bodyPr lIns="0" tIns="0" rIns="0" bIns="0">
                <a:spAutoFit/>
              </a:bodyPr>
              <a:p>
                <a:pPr eaLnBrk="1" hangingPunct="1"/>
                <a:r>
                  <a:rPr lang="en-US" altLang="zh-CN" sz="1400" dirty="0">
                    <a:latin typeface="Times New Roman" panose="02020603050405020304" pitchFamily="18" charset="0"/>
                  </a:rPr>
                  <a:t>  5</a:t>
                </a:r>
                <a:endParaRPr lang="en-US" altLang="zh-CN" sz="1400" dirty="0">
                  <a:latin typeface="Times New Roman" panose="02020603050405020304" pitchFamily="18" charset="0"/>
                </a:endParaRPr>
              </a:p>
            </p:txBody>
          </p:sp>
          <p:sp>
            <p:nvSpPr>
              <p:cNvPr id="108637" name="Line 130"/>
              <p:cNvSpPr/>
              <p:nvPr/>
            </p:nvSpPr>
            <p:spPr>
              <a:xfrm>
                <a:off x="1440" y="440"/>
                <a:ext cx="0" cy="144"/>
              </a:xfrm>
              <a:prstGeom prst="line">
                <a:avLst/>
              </a:prstGeom>
              <a:ln w="9525" cap="flat" cmpd="sng">
                <a:solidFill>
                  <a:schemeClr val="tx1"/>
                </a:solidFill>
                <a:prstDash val="solid"/>
                <a:headEnd type="none" w="med" len="med"/>
                <a:tailEnd type="none" w="med" len="med"/>
              </a:ln>
            </p:spPr>
          </p:sp>
        </p:grpSp>
        <p:grpSp>
          <p:nvGrpSpPr>
            <p:cNvPr id="108590" name="Group 131"/>
            <p:cNvGrpSpPr/>
            <p:nvPr/>
          </p:nvGrpSpPr>
          <p:grpSpPr>
            <a:xfrm>
              <a:off x="2402" y="3439"/>
              <a:ext cx="393" cy="152"/>
              <a:chOff x="1239" y="432"/>
              <a:chExt cx="393" cy="152"/>
            </a:xfrm>
          </p:grpSpPr>
          <p:sp>
            <p:nvSpPr>
              <p:cNvPr id="108634" name="Text Box 132"/>
              <p:cNvSpPr txBox="1"/>
              <p:nvPr/>
            </p:nvSpPr>
            <p:spPr>
              <a:xfrm>
                <a:off x="1239" y="432"/>
                <a:ext cx="393" cy="140"/>
              </a:xfrm>
              <a:prstGeom prst="rect">
                <a:avLst/>
              </a:prstGeom>
              <a:noFill/>
              <a:ln w="9525" cap="flat" cmpd="sng">
                <a:solidFill>
                  <a:schemeClr val="tx1"/>
                </a:solidFill>
                <a:prstDash val="solid"/>
                <a:miter/>
                <a:headEnd type="none" w="med" len="med"/>
                <a:tailEnd type="none" w="med" len="med"/>
              </a:ln>
            </p:spPr>
            <p:txBody>
              <a:bodyPr lIns="0" tIns="0" rIns="0" bIns="0">
                <a:spAutoFit/>
              </a:bodyPr>
              <a:p>
                <a:pPr eaLnBrk="1" hangingPunct="1"/>
                <a:r>
                  <a:rPr lang="en-US" altLang="zh-CN" sz="1400" dirty="0">
                    <a:latin typeface="Times New Roman" panose="02020603050405020304" pitchFamily="18" charset="0"/>
                  </a:rPr>
                  <a:t>  5</a:t>
                </a:r>
                <a:endParaRPr lang="en-US" altLang="zh-CN" sz="1400" dirty="0">
                  <a:latin typeface="Times New Roman" panose="02020603050405020304" pitchFamily="18" charset="0"/>
                </a:endParaRPr>
              </a:p>
            </p:txBody>
          </p:sp>
          <p:sp>
            <p:nvSpPr>
              <p:cNvPr id="108635" name="Line 133"/>
              <p:cNvSpPr/>
              <p:nvPr/>
            </p:nvSpPr>
            <p:spPr>
              <a:xfrm>
                <a:off x="1440" y="440"/>
                <a:ext cx="0" cy="144"/>
              </a:xfrm>
              <a:prstGeom prst="line">
                <a:avLst/>
              </a:prstGeom>
              <a:ln w="9525" cap="flat" cmpd="sng">
                <a:solidFill>
                  <a:schemeClr val="tx1"/>
                </a:solidFill>
                <a:prstDash val="solid"/>
                <a:headEnd type="none" w="med" len="med"/>
                <a:tailEnd type="none" w="med" len="med"/>
              </a:ln>
            </p:spPr>
          </p:sp>
        </p:grpSp>
        <p:grpSp>
          <p:nvGrpSpPr>
            <p:cNvPr id="108591" name="Group 137"/>
            <p:cNvGrpSpPr/>
            <p:nvPr/>
          </p:nvGrpSpPr>
          <p:grpSpPr>
            <a:xfrm>
              <a:off x="2929" y="2943"/>
              <a:ext cx="393" cy="152"/>
              <a:chOff x="1239" y="432"/>
              <a:chExt cx="393" cy="152"/>
            </a:xfrm>
          </p:grpSpPr>
          <p:sp>
            <p:nvSpPr>
              <p:cNvPr id="108632" name="Text Box 138"/>
              <p:cNvSpPr txBox="1"/>
              <p:nvPr/>
            </p:nvSpPr>
            <p:spPr>
              <a:xfrm>
                <a:off x="1239" y="432"/>
                <a:ext cx="393" cy="140"/>
              </a:xfrm>
              <a:prstGeom prst="rect">
                <a:avLst/>
              </a:prstGeom>
              <a:noFill/>
              <a:ln w="9525" cap="flat" cmpd="sng">
                <a:solidFill>
                  <a:schemeClr val="tx1"/>
                </a:solidFill>
                <a:prstDash val="solid"/>
                <a:miter/>
                <a:headEnd type="none" w="med" len="med"/>
                <a:tailEnd type="none" w="med" len="med"/>
              </a:ln>
            </p:spPr>
            <p:txBody>
              <a:bodyPr lIns="0" tIns="0" rIns="0" bIns="0">
                <a:spAutoFit/>
              </a:bodyPr>
              <a:p>
                <a:pPr eaLnBrk="1" hangingPunct="1"/>
                <a:r>
                  <a:rPr lang="en-US" altLang="zh-CN" sz="1400" dirty="0">
                    <a:latin typeface="Times New Roman" panose="02020603050405020304" pitchFamily="18" charset="0"/>
                  </a:rPr>
                  <a:t>  3</a:t>
                </a:r>
                <a:endParaRPr lang="en-US" altLang="zh-CN" sz="1400" dirty="0">
                  <a:latin typeface="Times New Roman" panose="02020603050405020304" pitchFamily="18" charset="0"/>
                </a:endParaRPr>
              </a:p>
            </p:txBody>
          </p:sp>
          <p:sp>
            <p:nvSpPr>
              <p:cNvPr id="108633" name="Line 139"/>
              <p:cNvSpPr/>
              <p:nvPr/>
            </p:nvSpPr>
            <p:spPr>
              <a:xfrm>
                <a:off x="1440" y="440"/>
                <a:ext cx="0" cy="144"/>
              </a:xfrm>
              <a:prstGeom prst="line">
                <a:avLst/>
              </a:prstGeom>
              <a:ln w="9525" cap="flat" cmpd="sng">
                <a:solidFill>
                  <a:schemeClr val="tx1"/>
                </a:solidFill>
                <a:prstDash val="solid"/>
                <a:headEnd type="none" w="med" len="med"/>
                <a:tailEnd type="none" w="med" len="med"/>
              </a:ln>
            </p:spPr>
          </p:sp>
        </p:grpSp>
        <p:grpSp>
          <p:nvGrpSpPr>
            <p:cNvPr id="108592" name="Group 143"/>
            <p:cNvGrpSpPr/>
            <p:nvPr/>
          </p:nvGrpSpPr>
          <p:grpSpPr>
            <a:xfrm>
              <a:off x="2930" y="3271"/>
              <a:ext cx="393" cy="152"/>
              <a:chOff x="1239" y="432"/>
              <a:chExt cx="393" cy="152"/>
            </a:xfrm>
          </p:grpSpPr>
          <p:sp>
            <p:nvSpPr>
              <p:cNvPr id="108630" name="Text Box 144"/>
              <p:cNvSpPr txBox="1"/>
              <p:nvPr/>
            </p:nvSpPr>
            <p:spPr>
              <a:xfrm>
                <a:off x="1239" y="432"/>
                <a:ext cx="393" cy="140"/>
              </a:xfrm>
              <a:prstGeom prst="rect">
                <a:avLst/>
              </a:prstGeom>
              <a:noFill/>
              <a:ln w="9525" cap="flat" cmpd="sng">
                <a:solidFill>
                  <a:schemeClr val="tx1"/>
                </a:solidFill>
                <a:prstDash val="solid"/>
                <a:miter/>
                <a:headEnd type="none" w="med" len="med"/>
                <a:tailEnd type="none" w="med" len="med"/>
              </a:ln>
            </p:spPr>
            <p:txBody>
              <a:bodyPr lIns="0" tIns="0" rIns="0" bIns="0">
                <a:spAutoFit/>
              </a:bodyPr>
              <a:p>
                <a:pPr eaLnBrk="1" hangingPunct="1"/>
                <a:r>
                  <a:rPr lang="en-US" altLang="zh-CN" sz="1400" dirty="0">
                    <a:latin typeface="Times New Roman" panose="02020603050405020304" pitchFamily="18" charset="0"/>
                  </a:rPr>
                  <a:t>  2</a:t>
                </a:r>
                <a:endParaRPr lang="en-US" altLang="zh-CN" sz="1400" dirty="0">
                  <a:latin typeface="Times New Roman" panose="02020603050405020304" pitchFamily="18" charset="0"/>
                </a:endParaRPr>
              </a:p>
            </p:txBody>
          </p:sp>
          <p:sp>
            <p:nvSpPr>
              <p:cNvPr id="108631" name="Line 145"/>
              <p:cNvSpPr/>
              <p:nvPr/>
            </p:nvSpPr>
            <p:spPr>
              <a:xfrm>
                <a:off x="1440" y="440"/>
                <a:ext cx="0" cy="144"/>
              </a:xfrm>
              <a:prstGeom prst="line">
                <a:avLst/>
              </a:prstGeom>
              <a:ln w="9525" cap="flat" cmpd="sng">
                <a:solidFill>
                  <a:schemeClr val="tx1"/>
                </a:solidFill>
                <a:prstDash val="solid"/>
                <a:headEnd type="none" w="med" len="med"/>
                <a:tailEnd type="none" w="med" len="med"/>
              </a:ln>
            </p:spPr>
          </p:sp>
        </p:grpSp>
        <p:grpSp>
          <p:nvGrpSpPr>
            <p:cNvPr id="108593" name="Group 152"/>
            <p:cNvGrpSpPr/>
            <p:nvPr/>
          </p:nvGrpSpPr>
          <p:grpSpPr>
            <a:xfrm>
              <a:off x="3496" y="2952"/>
              <a:ext cx="393" cy="152"/>
              <a:chOff x="1239" y="432"/>
              <a:chExt cx="393" cy="152"/>
            </a:xfrm>
          </p:grpSpPr>
          <p:sp>
            <p:nvSpPr>
              <p:cNvPr id="108628" name="Text Box 153"/>
              <p:cNvSpPr txBox="1"/>
              <p:nvPr/>
            </p:nvSpPr>
            <p:spPr>
              <a:xfrm>
                <a:off x="1239" y="432"/>
                <a:ext cx="393" cy="140"/>
              </a:xfrm>
              <a:prstGeom prst="rect">
                <a:avLst/>
              </a:prstGeom>
              <a:noFill/>
              <a:ln w="9525" cap="flat" cmpd="sng">
                <a:solidFill>
                  <a:schemeClr val="tx1"/>
                </a:solidFill>
                <a:prstDash val="solid"/>
                <a:miter/>
                <a:headEnd type="none" w="med" len="med"/>
                <a:tailEnd type="none" w="med" len="med"/>
              </a:ln>
            </p:spPr>
            <p:txBody>
              <a:bodyPr lIns="0" tIns="0" rIns="0" bIns="0">
                <a:spAutoFit/>
              </a:bodyPr>
              <a:p>
                <a:pPr eaLnBrk="1" hangingPunct="1"/>
                <a:r>
                  <a:rPr lang="en-US" altLang="zh-CN" sz="1400" dirty="0">
                    <a:latin typeface="Times New Roman" panose="02020603050405020304" pitchFamily="18" charset="0"/>
                  </a:rPr>
                  <a:t>  2</a:t>
                </a:r>
                <a:endParaRPr lang="en-US" altLang="zh-CN" sz="1400" dirty="0">
                  <a:latin typeface="Times New Roman" panose="02020603050405020304" pitchFamily="18" charset="0"/>
                </a:endParaRPr>
              </a:p>
            </p:txBody>
          </p:sp>
          <p:sp>
            <p:nvSpPr>
              <p:cNvPr id="108629" name="Line 154"/>
              <p:cNvSpPr/>
              <p:nvPr/>
            </p:nvSpPr>
            <p:spPr>
              <a:xfrm>
                <a:off x="1440" y="440"/>
                <a:ext cx="0" cy="144"/>
              </a:xfrm>
              <a:prstGeom prst="line">
                <a:avLst/>
              </a:prstGeom>
              <a:ln w="9525" cap="flat" cmpd="sng">
                <a:solidFill>
                  <a:schemeClr val="tx1"/>
                </a:solidFill>
                <a:prstDash val="solid"/>
                <a:headEnd type="none" w="med" len="med"/>
                <a:tailEnd type="none" w="med" len="med"/>
              </a:ln>
            </p:spPr>
          </p:sp>
        </p:grpSp>
        <p:sp>
          <p:nvSpPr>
            <p:cNvPr id="108594" name="Rectangle 159"/>
            <p:cNvSpPr/>
            <p:nvPr/>
          </p:nvSpPr>
          <p:spPr>
            <a:xfrm>
              <a:off x="3697" y="2918"/>
              <a:ext cx="207" cy="250"/>
            </a:xfrm>
            <a:prstGeom prst="rect">
              <a:avLst/>
            </a:prstGeom>
            <a:noFill/>
            <a:ln w="9525">
              <a:noFill/>
            </a:ln>
          </p:spPr>
          <p:txBody>
            <a:bodyPr wrap="none" lIns="90000" tIns="46800" rIns="90000" bIns="46800">
              <a:spAutoFit/>
            </a:bodyPr>
            <a:p>
              <a:pPr eaLnBrk="1" hangingPunct="1"/>
              <a:r>
                <a:rPr lang="en-US" altLang="zh-CN"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ea typeface="Times New Roman" panose="02020603050405020304" pitchFamily="18" charset="0"/>
              </a:endParaRPr>
            </a:p>
          </p:txBody>
        </p:sp>
        <p:sp>
          <p:nvSpPr>
            <p:cNvPr id="108595" name="Rectangle 160"/>
            <p:cNvSpPr/>
            <p:nvPr/>
          </p:nvSpPr>
          <p:spPr>
            <a:xfrm>
              <a:off x="3153" y="3253"/>
              <a:ext cx="207" cy="250"/>
            </a:xfrm>
            <a:prstGeom prst="rect">
              <a:avLst/>
            </a:prstGeom>
            <a:noFill/>
            <a:ln w="9525">
              <a:noFill/>
            </a:ln>
          </p:spPr>
          <p:txBody>
            <a:bodyPr wrap="none" lIns="90000" tIns="46800" rIns="90000" bIns="46800">
              <a:spAutoFit/>
            </a:bodyPr>
            <a:p>
              <a:pPr eaLnBrk="1" hangingPunct="1"/>
              <a:r>
                <a:rPr lang="en-US" altLang="zh-CN"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ea typeface="Times New Roman" panose="02020603050405020304" pitchFamily="18" charset="0"/>
              </a:endParaRPr>
            </a:p>
          </p:txBody>
        </p:sp>
        <p:sp>
          <p:nvSpPr>
            <p:cNvPr id="108596" name="Line 161"/>
            <p:cNvSpPr/>
            <p:nvPr/>
          </p:nvSpPr>
          <p:spPr>
            <a:xfrm>
              <a:off x="2161" y="3031"/>
              <a:ext cx="240" cy="0"/>
            </a:xfrm>
            <a:prstGeom prst="line">
              <a:avLst/>
            </a:prstGeom>
            <a:ln w="9525" cap="flat" cmpd="sng">
              <a:solidFill>
                <a:schemeClr val="tx1"/>
              </a:solidFill>
              <a:prstDash val="solid"/>
              <a:headEnd type="none" w="med" len="med"/>
              <a:tailEnd type="triangle" w="med" len="med"/>
            </a:ln>
          </p:spPr>
        </p:sp>
        <p:sp>
          <p:nvSpPr>
            <p:cNvPr id="108597" name="Line 163"/>
            <p:cNvSpPr/>
            <p:nvPr/>
          </p:nvSpPr>
          <p:spPr>
            <a:xfrm>
              <a:off x="2161" y="3351"/>
              <a:ext cx="240" cy="0"/>
            </a:xfrm>
            <a:prstGeom prst="line">
              <a:avLst/>
            </a:prstGeom>
            <a:ln w="9525" cap="flat" cmpd="sng">
              <a:solidFill>
                <a:schemeClr val="tx1"/>
              </a:solidFill>
              <a:prstDash val="solid"/>
              <a:headEnd type="none" w="med" len="med"/>
              <a:tailEnd type="triangle" w="med" len="med"/>
            </a:ln>
          </p:spPr>
        </p:sp>
        <p:sp>
          <p:nvSpPr>
            <p:cNvPr id="108598" name="Line 164"/>
            <p:cNvSpPr/>
            <p:nvPr/>
          </p:nvSpPr>
          <p:spPr>
            <a:xfrm>
              <a:off x="2161" y="3495"/>
              <a:ext cx="240" cy="0"/>
            </a:xfrm>
            <a:prstGeom prst="line">
              <a:avLst/>
            </a:prstGeom>
            <a:ln w="9525" cap="flat" cmpd="sng">
              <a:solidFill>
                <a:schemeClr val="tx1"/>
              </a:solidFill>
              <a:prstDash val="solid"/>
              <a:headEnd type="none" w="med" len="med"/>
              <a:tailEnd type="triangle" w="med" len="med"/>
            </a:ln>
          </p:spPr>
        </p:sp>
        <p:sp>
          <p:nvSpPr>
            <p:cNvPr id="108599" name="Line 165"/>
            <p:cNvSpPr/>
            <p:nvPr/>
          </p:nvSpPr>
          <p:spPr>
            <a:xfrm>
              <a:off x="2689" y="3031"/>
              <a:ext cx="240" cy="0"/>
            </a:xfrm>
            <a:prstGeom prst="line">
              <a:avLst/>
            </a:prstGeom>
            <a:ln w="9525" cap="flat" cmpd="sng">
              <a:solidFill>
                <a:schemeClr val="tx1"/>
              </a:solidFill>
              <a:prstDash val="solid"/>
              <a:headEnd type="none" w="med" len="med"/>
              <a:tailEnd type="triangle" w="med" len="med"/>
            </a:ln>
          </p:spPr>
        </p:sp>
        <p:sp>
          <p:nvSpPr>
            <p:cNvPr id="108600" name="Line 167"/>
            <p:cNvSpPr/>
            <p:nvPr/>
          </p:nvSpPr>
          <p:spPr>
            <a:xfrm>
              <a:off x="2689" y="3351"/>
              <a:ext cx="240" cy="0"/>
            </a:xfrm>
            <a:prstGeom prst="line">
              <a:avLst/>
            </a:prstGeom>
            <a:ln w="9525" cap="flat" cmpd="sng">
              <a:solidFill>
                <a:schemeClr val="tx1"/>
              </a:solidFill>
              <a:prstDash val="solid"/>
              <a:headEnd type="none" w="med" len="med"/>
              <a:tailEnd type="triangle" w="med" len="med"/>
            </a:ln>
          </p:spPr>
        </p:sp>
        <p:sp>
          <p:nvSpPr>
            <p:cNvPr id="108601" name="Line 169"/>
            <p:cNvSpPr/>
            <p:nvPr/>
          </p:nvSpPr>
          <p:spPr>
            <a:xfrm>
              <a:off x="3265" y="3032"/>
              <a:ext cx="240" cy="0"/>
            </a:xfrm>
            <a:prstGeom prst="line">
              <a:avLst/>
            </a:prstGeom>
            <a:ln w="9525" cap="flat" cmpd="sng">
              <a:solidFill>
                <a:schemeClr val="tx1"/>
              </a:solidFill>
              <a:prstDash val="solid"/>
              <a:headEnd type="none" w="med" len="med"/>
              <a:tailEnd type="triangle" w="med" len="med"/>
            </a:ln>
          </p:spPr>
        </p:sp>
        <p:sp>
          <p:nvSpPr>
            <p:cNvPr id="108602" name="Line 174"/>
            <p:cNvSpPr/>
            <p:nvPr/>
          </p:nvSpPr>
          <p:spPr>
            <a:xfrm>
              <a:off x="2063" y="2926"/>
              <a:ext cx="2" cy="225"/>
            </a:xfrm>
            <a:prstGeom prst="line">
              <a:avLst/>
            </a:prstGeom>
            <a:ln w="9525" cap="flat" cmpd="sng">
              <a:solidFill>
                <a:schemeClr val="tx1"/>
              </a:solidFill>
              <a:prstDash val="solid"/>
              <a:headEnd type="none" w="med" len="med"/>
              <a:tailEnd type="none" w="med" len="med"/>
            </a:ln>
          </p:spPr>
        </p:sp>
        <p:sp>
          <p:nvSpPr>
            <p:cNvPr id="108603" name="Line 175"/>
            <p:cNvSpPr/>
            <p:nvPr/>
          </p:nvSpPr>
          <p:spPr>
            <a:xfrm>
              <a:off x="2064" y="3094"/>
              <a:ext cx="1" cy="209"/>
            </a:xfrm>
            <a:prstGeom prst="line">
              <a:avLst/>
            </a:prstGeom>
            <a:ln w="9525" cap="flat" cmpd="sng">
              <a:solidFill>
                <a:schemeClr val="tx1"/>
              </a:solidFill>
              <a:prstDash val="solid"/>
              <a:headEnd type="none" w="med" len="med"/>
              <a:tailEnd type="none" w="med" len="med"/>
            </a:ln>
          </p:spPr>
        </p:sp>
        <p:sp>
          <p:nvSpPr>
            <p:cNvPr id="108604" name="Line 176"/>
            <p:cNvSpPr/>
            <p:nvPr/>
          </p:nvSpPr>
          <p:spPr>
            <a:xfrm>
              <a:off x="2064" y="3254"/>
              <a:ext cx="1" cy="193"/>
            </a:xfrm>
            <a:prstGeom prst="line">
              <a:avLst/>
            </a:prstGeom>
            <a:ln w="9525" cap="flat" cmpd="sng">
              <a:solidFill>
                <a:schemeClr val="tx1"/>
              </a:solidFill>
              <a:prstDash val="solid"/>
              <a:headEnd type="none" w="med" len="med"/>
              <a:tailEnd type="none" w="med" len="med"/>
            </a:ln>
          </p:spPr>
        </p:sp>
        <p:sp>
          <p:nvSpPr>
            <p:cNvPr id="108605" name="Line 177"/>
            <p:cNvSpPr/>
            <p:nvPr/>
          </p:nvSpPr>
          <p:spPr>
            <a:xfrm>
              <a:off x="2065" y="3414"/>
              <a:ext cx="0" cy="177"/>
            </a:xfrm>
            <a:prstGeom prst="line">
              <a:avLst/>
            </a:prstGeom>
            <a:ln w="9525" cap="flat" cmpd="sng">
              <a:solidFill>
                <a:schemeClr val="tx1"/>
              </a:solidFill>
              <a:prstDash val="solid"/>
              <a:headEnd type="none" w="med" len="med"/>
              <a:tailEnd type="none" w="med" len="med"/>
            </a:ln>
          </p:spPr>
        </p:sp>
        <p:sp>
          <p:nvSpPr>
            <p:cNvPr id="108606" name="Line 178"/>
            <p:cNvSpPr/>
            <p:nvPr/>
          </p:nvSpPr>
          <p:spPr>
            <a:xfrm>
              <a:off x="2064" y="3574"/>
              <a:ext cx="1" cy="161"/>
            </a:xfrm>
            <a:prstGeom prst="line">
              <a:avLst/>
            </a:prstGeom>
            <a:ln w="9525" cap="flat" cmpd="sng">
              <a:solidFill>
                <a:schemeClr val="tx1"/>
              </a:solidFill>
              <a:prstDash val="solid"/>
              <a:headEnd type="none" w="med" len="med"/>
              <a:tailEnd type="none" w="med" len="med"/>
            </a:ln>
          </p:spPr>
        </p:sp>
        <p:sp>
          <p:nvSpPr>
            <p:cNvPr id="108607" name="Text Box 180"/>
            <p:cNvSpPr txBox="1"/>
            <p:nvPr/>
          </p:nvSpPr>
          <p:spPr>
            <a:xfrm>
              <a:off x="1681" y="3725"/>
              <a:ext cx="577" cy="160"/>
            </a:xfrm>
            <a:prstGeom prst="rect">
              <a:avLst/>
            </a:prstGeom>
            <a:noFill/>
            <a:ln w="9525" cap="flat" cmpd="sng">
              <a:solidFill>
                <a:schemeClr val="tx1"/>
              </a:solidFill>
              <a:prstDash val="solid"/>
              <a:miter/>
              <a:headEnd type="none" w="med" len="med"/>
              <a:tailEnd type="none" w="med" len="med"/>
            </a:ln>
          </p:spPr>
          <p:txBody>
            <a:bodyPr lIns="0" tIns="0" rIns="0" bIns="0">
              <a:spAutoFit/>
            </a:bodyPr>
            <a:p>
              <a:pPr eaLnBrk="1" hangingPunct="1"/>
              <a:r>
                <a:rPr lang="en-US" altLang="zh-CN" sz="1600" dirty="0">
                  <a:latin typeface="Times New Roman" panose="02020603050405020304" pitchFamily="18" charset="0"/>
                </a:rPr>
                <a:t> v</a:t>
              </a:r>
              <a:r>
                <a:rPr lang="en-US" altLang="zh-CN" sz="1600" baseline="-25000" dirty="0">
                  <a:latin typeface="Times New Roman" panose="02020603050405020304" pitchFamily="18" charset="0"/>
                </a:rPr>
                <a:t>6</a:t>
              </a:r>
              <a:endParaRPr lang="en-US" altLang="zh-CN" sz="1600" baseline="-25000" dirty="0">
                <a:latin typeface="Times New Roman" panose="02020603050405020304" pitchFamily="18" charset="0"/>
              </a:endParaRPr>
            </a:p>
          </p:txBody>
        </p:sp>
        <p:sp>
          <p:nvSpPr>
            <p:cNvPr id="108608" name="Line 181"/>
            <p:cNvSpPr/>
            <p:nvPr/>
          </p:nvSpPr>
          <p:spPr>
            <a:xfrm>
              <a:off x="1872" y="3740"/>
              <a:ext cx="1" cy="161"/>
            </a:xfrm>
            <a:prstGeom prst="line">
              <a:avLst/>
            </a:prstGeom>
            <a:ln w="9525" cap="flat" cmpd="sng">
              <a:solidFill>
                <a:schemeClr val="tx1"/>
              </a:solidFill>
              <a:prstDash val="solid"/>
              <a:headEnd type="none" w="med" len="med"/>
              <a:tailEnd type="none" w="med" len="med"/>
            </a:ln>
          </p:spPr>
        </p:sp>
        <p:grpSp>
          <p:nvGrpSpPr>
            <p:cNvPr id="108609" name="Group 182"/>
            <p:cNvGrpSpPr/>
            <p:nvPr/>
          </p:nvGrpSpPr>
          <p:grpSpPr>
            <a:xfrm>
              <a:off x="2401" y="3758"/>
              <a:ext cx="393" cy="152"/>
              <a:chOff x="1239" y="432"/>
              <a:chExt cx="393" cy="152"/>
            </a:xfrm>
          </p:grpSpPr>
          <p:sp>
            <p:nvSpPr>
              <p:cNvPr id="108626" name="Text Box 183"/>
              <p:cNvSpPr txBox="1"/>
              <p:nvPr/>
            </p:nvSpPr>
            <p:spPr>
              <a:xfrm>
                <a:off x="1239" y="432"/>
                <a:ext cx="393" cy="140"/>
              </a:xfrm>
              <a:prstGeom prst="rect">
                <a:avLst/>
              </a:prstGeom>
              <a:noFill/>
              <a:ln w="9525" cap="flat" cmpd="sng">
                <a:solidFill>
                  <a:schemeClr val="tx1"/>
                </a:solidFill>
                <a:prstDash val="solid"/>
                <a:miter/>
                <a:headEnd type="none" w="med" len="med"/>
                <a:tailEnd type="none" w="med" len="med"/>
              </a:ln>
            </p:spPr>
            <p:txBody>
              <a:bodyPr lIns="0" tIns="0" rIns="0" bIns="0">
                <a:spAutoFit/>
              </a:bodyPr>
              <a:p>
                <a:pPr eaLnBrk="1" hangingPunct="1"/>
                <a:r>
                  <a:rPr lang="en-US" altLang="zh-CN" sz="1400" dirty="0">
                    <a:latin typeface="Times New Roman" panose="02020603050405020304" pitchFamily="18" charset="0"/>
                  </a:rPr>
                  <a:t>  5</a:t>
                </a:r>
                <a:endParaRPr lang="en-US" altLang="zh-CN" sz="1400" dirty="0">
                  <a:latin typeface="Times New Roman" panose="02020603050405020304" pitchFamily="18" charset="0"/>
                </a:endParaRPr>
              </a:p>
            </p:txBody>
          </p:sp>
          <p:sp>
            <p:nvSpPr>
              <p:cNvPr id="108627" name="Line 184"/>
              <p:cNvSpPr/>
              <p:nvPr/>
            </p:nvSpPr>
            <p:spPr>
              <a:xfrm>
                <a:off x="1440" y="440"/>
                <a:ext cx="0" cy="144"/>
              </a:xfrm>
              <a:prstGeom prst="line">
                <a:avLst/>
              </a:prstGeom>
              <a:ln w="9525" cap="flat" cmpd="sng">
                <a:solidFill>
                  <a:schemeClr val="tx1"/>
                </a:solidFill>
                <a:prstDash val="solid"/>
                <a:headEnd type="none" w="med" len="med"/>
                <a:tailEnd type="none" w="med" len="med"/>
              </a:ln>
            </p:spPr>
          </p:sp>
        </p:grpSp>
        <p:grpSp>
          <p:nvGrpSpPr>
            <p:cNvPr id="108610" name="Group 185"/>
            <p:cNvGrpSpPr/>
            <p:nvPr/>
          </p:nvGrpSpPr>
          <p:grpSpPr>
            <a:xfrm>
              <a:off x="2930" y="3758"/>
              <a:ext cx="393" cy="152"/>
              <a:chOff x="1239" y="432"/>
              <a:chExt cx="393" cy="152"/>
            </a:xfrm>
          </p:grpSpPr>
          <p:sp>
            <p:nvSpPr>
              <p:cNvPr id="108624" name="Text Box 186"/>
              <p:cNvSpPr txBox="1"/>
              <p:nvPr/>
            </p:nvSpPr>
            <p:spPr>
              <a:xfrm>
                <a:off x="1239" y="432"/>
                <a:ext cx="393" cy="140"/>
              </a:xfrm>
              <a:prstGeom prst="rect">
                <a:avLst/>
              </a:prstGeom>
              <a:noFill/>
              <a:ln w="9525" cap="flat" cmpd="sng">
                <a:solidFill>
                  <a:schemeClr val="tx1"/>
                </a:solidFill>
                <a:prstDash val="solid"/>
                <a:miter/>
                <a:headEnd type="none" w="med" len="med"/>
                <a:tailEnd type="none" w="med" len="med"/>
              </a:ln>
            </p:spPr>
            <p:txBody>
              <a:bodyPr lIns="0" tIns="0" rIns="0" bIns="0">
                <a:spAutoFit/>
              </a:bodyPr>
              <a:p>
                <a:pPr eaLnBrk="1" hangingPunct="1"/>
                <a:r>
                  <a:rPr lang="en-US" altLang="zh-CN" sz="1400" dirty="0">
                    <a:latin typeface="Times New Roman" panose="02020603050405020304" pitchFamily="18" charset="0"/>
                  </a:rPr>
                  <a:t>  4</a:t>
                </a:r>
                <a:endParaRPr lang="en-US" altLang="zh-CN" sz="1400" dirty="0">
                  <a:latin typeface="Times New Roman" panose="02020603050405020304" pitchFamily="18" charset="0"/>
                </a:endParaRPr>
              </a:p>
            </p:txBody>
          </p:sp>
          <p:sp>
            <p:nvSpPr>
              <p:cNvPr id="108625" name="Line 187"/>
              <p:cNvSpPr/>
              <p:nvPr/>
            </p:nvSpPr>
            <p:spPr>
              <a:xfrm>
                <a:off x="1440" y="440"/>
                <a:ext cx="0" cy="144"/>
              </a:xfrm>
              <a:prstGeom prst="line">
                <a:avLst/>
              </a:prstGeom>
              <a:ln w="9525" cap="flat" cmpd="sng">
                <a:solidFill>
                  <a:schemeClr val="tx1"/>
                </a:solidFill>
                <a:prstDash val="solid"/>
                <a:headEnd type="none" w="med" len="med"/>
                <a:tailEnd type="none" w="med" len="med"/>
              </a:ln>
            </p:spPr>
          </p:sp>
        </p:grpSp>
        <p:sp>
          <p:nvSpPr>
            <p:cNvPr id="108611" name="Line 188"/>
            <p:cNvSpPr/>
            <p:nvPr/>
          </p:nvSpPr>
          <p:spPr>
            <a:xfrm>
              <a:off x="2161" y="3814"/>
              <a:ext cx="240" cy="0"/>
            </a:xfrm>
            <a:prstGeom prst="line">
              <a:avLst/>
            </a:prstGeom>
            <a:ln w="9525" cap="flat" cmpd="sng">
              <a:solidFill>
                <a:schemeClr val="tx1"/>
              </a:solidFill>
              <a:prstDash val="solid"/>
              <a:headEnd type="none" w="med" len="med"/>
              <a:tailEnd type="triangle" w="med" len="med"/>
            </a:ln>
          </p:spPr>
        </p:sp>
        <p:sp>
          <p:nvSpPr>
            <p:cNvPr id="108612" name="Line 189"/>
            <p:cNvSpPr/>
            <p:nvPr/>
          </p:nvSpPr>
          <p:spPr>
            <a:xfrm>
              <a:off x="2689" y="3814"/>
              <a:ext cx="240" cy="0"/>
            </a:xfrm>
            <a:prstGeom prst="line">
              <a:avLst/>
            </a:prstGeom>
            <a:ln w="9525" cap="flat" cmpd="sng">
              <a:solidFill>
                <a:schemeClr val="tx1"/>
              </a:solidFill>
              <a:prstDash val="solid"/>
              <a:headEnd type="none" w="med" len="med"/>
              <a:tailEnd type="triangle" w="med" len="med"/>
            </a:ln>
          </p:spPr>
        </p:sp>
        <p:sp>
          <p:nvSpPr>
            <p:cNvPr id="108613" name="Line 190"/>
            <p:cNvSpPr/>
            <p:nvPr/>
          </p:nvSpPr>
          <p:spPr>
            <a:xfrm>
              <a:off x="2064" y="3733"/>
              <a:ext cx="1" cy="161"/>
            </a:xfrm>
            <a:prstGeom prst="line">
              <a:avLst/>
            </a:prstGeom>
            <a:ln w="9525" cap="flat" cmpd="sng">
              <a:solidFill>
                <a:schemeClr val="tx1"/>
              </a:solidFill>
              <a:prstDash val="solid"/>
              <a:headEnd type="none" w="med" len="med"/>
              <a:tailEnd type="none" w="med" len="med"/>
            </a:ln>
          </p:spPr>
        </p:sp>
        <p:sp>
          <p:nvSpPr>
            <p:cNvPr id="108614" name="Text Box 191"/>
            <p:cNvSpPr txBox="1"/>
            <p:nvPr/>
          </p:nvSpPr>
          <p:spPr>
            <a:xfrm>
              <a:off x="1873" y="2917"/>
              <a:ext cx="178" cy="212"/>
            </a:xfrm>
            <a:prstGeom prst="rect">
              <a:avLst/>
            </a:prstGeom>
            <a:noFill/>
            <a:ln w="9525">
              <a:noFill/>
            </a:ln>
          </p:spPr>
          <p:txBody>
            <a:bodyPr wrap="none" lIns="90000" tIns="46800" rIns="90000" bIns="46800">
              <a:spAutoFit/>
            </a:bodyPr>
            <a:p>
              <a:pPr eaLnBrk="1" hangingPunct="1"/>
              <a:r>
                <a:rPr lang="en-US" altLang="zh-CN" sz="1600" dirty="0">
                  <a:latin typeface="Times New Roman" panose="02020603050405020304" pitchFamily="18" charset="0"/>
                </a:rPr>
                <a:t>0</a:t>
              </a:r>
              <a:endParaRPr lang="en-US" altLang="zh-CN" sz="1600" dirty="0">
                <a:latin typeface="Times New Roman" panose="02020603050405020304" pitchFamily="18" charset="0"/>
              </a:endParaRPr>
            </a:p>
          </p:txBody>
        </p:sp>
        <p:sp>
          <p:nvSpPr>
            <p:cNvPr id="108615" name="Text Box 192"/>
            <p:cNvSpPr txBox="1"/>
            <p:nvPr/>
          </p:nvSpPr>
          <p:spPr>
            <a:xfrm>
              <a:off x="1873" y="3070"/>
              <a:ext cx="178" cy="212"/>
            </a:xfrm>
            <a:prstGeom prst="rect">
              <a:avLst/>
            </a:prstGeom>
            <a:noFill/>
            <a:ln w="9525">
              <a:noFill/>
            </a:ln>
          </p:spPr>
          <p:txBody>
            <a:bodyPr wrap="none" lIns="90000" tIns="46800" rIns="90000" bIns="46800">
              <a:spAutoFit/>
            </a:bodyPr>
            <a:p>
              <a:pPr eaLnBrk="1" hangingPunct="1"/>
              <a:r>
                <a:rPr lang="en-US" altLang="zh-CN" sz="1600" dirty="0">
                  <a:latin typeface="Times New Roman" panose="02020603050405020304" pitchFamily="18" charset="0"/>
                </a:rPr>
                <a:t>2</a:t>
              </a:r>
              <a:endParaRPr lang="en-US" altLang="zh-CN" sz="1600" dirty="0">
                <a:latin typeface="Times New Roman" panose="02020603050405020304" pitchFamily="18" charset="0"/>
              </a:endParaRPr>
            </a:p>
          </p:txBody>
        </p:sp>
        <p:sp>
          <p:nvSpPr>
            <p:cNvPr id="108616" name="Text Box 193"/>
            <p:cNvSpPr txBox="1"/>
            <p:nvPr/>
          </p:nvSpPr>
          <p:spPr>
            <a:xfrm>
              <a:off x="1873" y="3242"/>
              <a:ext cx="178" cy="212"/>
            </a:xfrm>
            <a:prstGeom prst="rect">
              <a:avLst/>
            </a:prstGeom>
            <a:noFill/>
            <a:ln w="9525">
              <a:noFill/>
            </a:ln>
          </p:spPr>
          <p:txBody>
            <a:bodyPr wrap="none" lIns="90000" tIns="46800" rIns="90000" bIns="46800">
              <a:spAutoFit/>
            </a:bodyPr>
            <a:p>
              <a:pPr eaLnBrk="1" hangingPunct="1"/>
              <a:r>
                <a:rPr lang="en-US" altLang="zh-CN" sz="1600" dirty="0">
                  <a:latin typeface="Times New Roman" panose="02020603050405020304" pitchFamily="18" charset="0"/>
                </a:rPr>
                <a:t>1</a:t>
              </a:r>
              <a:endParaRPr lang="en-US" altLang="zh-CN" sz="1600" dirty="0">
                <a:latin typeface="Times New Roman" panose="02020603050405020304" pitchFamily="18" charset="0"/>
              </a:endParaRPr>
            </a:p>
          </p:txBody>
        </p:sp>
        <p:sp>
          <p:nvSpPr>
            <p:cNvPr id="108617" name="Text Box 194"/>
            <p:cNvSpPr txBox="1"/>
            <p:nvPr/>
          </p:nvSpPr>
          <p:spPr>
            <a:xfrm>
              <a:off x="1873" y="3386"/>
              <a:ext cx="178" cy="212"/>
            </a:xfrm>
            <a:prstGeom prst="rect">
              <a:avLst/>
            </a:prstGeom>
            <a:noFill/>
            <a:ln w="9525">
              <a:noFill/>
            </a:ln>
          </p:spPr>
          <p:txBody>
            <a:bodyPr wrap="none" lIns="90000" tIns="46800" rIns="90000" bIns="46800">
              <a:spAutoFit/>
            </a:bodyPr>
            <a:p>
              <a:pPr eaLnBrk="1" hangingPunct="1"/>
              <a:r>
                <a:rPr lang="en-US" altLang="zh-CN" sz="1600" dirty="0">
                  <a:latin typeface="Times New Roman" panose="02020603050405020304" pitchFamily="18" charset="0"/>
                </a:rPr>
                <a:t>2</a:t>
              </a:r>
              <a:endParaRPr lang="en-US" altLang="zh-CN" sz="1600" dirty="0">
                <a:latin typeface="Times New Roman" panose="02020603050405020304" pitchFamily="18" charset="0"/>
              </a:endParaRPr>
            </a:p>
          </p:txBody>
        </p:sp>
        <p:sp>
          <p:nvSpPr>
            <p:cNvPr id="108618" name="Text Box 195"/>
            <p:cNvSpPr txBox="1"/>
            <p:nvPr/>
          </p:nvSpPr>
          <p:spPr>
            <a:xfrm>
              <a:off x="1873" y="3546"/>
              <a:ext cx="178" cy="212"/>
            </a:xfrm>
            <a:prstGeom prst="rect">
              <a:avLst/>
            </a:prstGeom>
            <a:noFill/>
            <a:ln w="9525">
              <a:noFill/>
            </a:ln>
          </p:spPr>
          <p:txBody>
            <a:bodyPr wrap="none" lIns="90000" tIns="46800" rIns="90000" bIns="46800">
              <a:spAutoFit/>
            </a:bodyPr>
            <a:p>
              <a:pPr eaLnBrk="1" hangingPunct="1"/>
              <a:r>
                <a:rPr lang="en-US" altLang="zh-CN" sz="1600" dirty="0">
                  <a:latin typeface="Times New Roman" panose="02020603050405020304" pitchFamily="18" charset="0"/>
                </a:rPr>
                <a:t>3</a:t>
              </a:r>
              <a:endParaRPr lang="en-US" altLang="zh-CN" sz="1600" dirty="0">
                <a:latin typeface="Times New Roman" panose="02020603050405020304" pitchFamily="18" charset="0"/>
              </a:endParaRPr>
            </a:p>
          </p:txBody>
        </p:sp>
        <p:sp>
          <p:nvSpPr>
            <p:cNvPr id="108619" name="Text Box 196"/>
            <p:cNvSpPr txBox="1"/>
            <p:nvPr/>
          </p:nvSpPr>
          <p:spPr>
            <a:xfrm>
              <a:off x="1873" y="3722"/>
              <a:ext cx="178" cy="212"/>
            </a:xfrm>
            <a:prstGeom prst="rect">
              <a:avLst/>
            </a:prstGeom>
            <a:noFill/>
            <a:ln w="9525">
              <a:noFill/>
            </a:ln>
          </p:spPr>
          <p:txBody>
            <a:bodyPr wrap="none" lIns="90000" tIns="46800" rIns="90000" bIns="46800">
              <a:spAutoFit/>
            </a:bodyPr>
            <a:p>
              <a:pPr eaLnBrk="1" hangingPunct="1"/>
              <a:r>
                <a:rPr lang="en-US" altLang="zh-CN" sz="1600" dirty="0">
                  <a:latin typeface="Times New Roman" panose="02020603050405020304" pitchFamily="18" charset="0"/>
                </a:rPr>
                <a:t>0</a:t>
              </a:r>
              <a:endParaRPr lang="en-US" altLang="zh-CN" sz="1600" dirty="0">
                <a:latin typeface="Times New Roman" panose="02020603050405020304" pitchFamily="18" charset="0"/>
              </a:endParaRPr>
            </a:p>
          </p:txBody>
        </p:sp>
        <p:sp>
          <p:nvSpPr>
            <p:cNvPr id="108620" name="Rectangle 197"/>
            <p:cNvSpPr/>
            <p:nvPr/>
          </p:nvSpPr>
          <p:spPr>
            <a:xfrm>
              <a:off x="2593" y="3396"/>
              <a:ext cx="207" cy="250"/>
            </a:xfrm>
            <a:prstGeom prst="rect">
              <a:avLst/>
            </a:prstGeom>
            <a:noFill/>
            <a:ln w="9525">
              <a:noFill/>
            </a:ln>
          </p:spPr>
          <p:txBody>
            <a:bodyPr wrap="none" lIns="90000" tIns="46800" rIns="90000" bIns="46800">
              <a:spAutoFit/>
            </a:bodyPr>
            <a:p>
              <a:pPr eaLnBrk="1" hangingPunct="1"/>
              <a:r>
                <a:rPr lang="en-US" altLang="zh-CN"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ea typeface="Times New Roman" panose="02020603050405020304" pitchFamily="18" charset="0"/>
              </a:endParaRPr>
            </a:p>
          </p:txBody>
        </p:sp>
        <p:sp>
          <p:nvSpPr>
            <p:cNvPr id="108621" name="Rectangle 198"/>
            <p:cNvSpPr/>
            <p:nvPr/>
          </p:nvSpPr>
          <p:spPr>
            <a:xfrm>
              <a:off x="3124" y="3734"/>
              <a:ext cx="207" cy="250"/>
            </a:xfrm>
            <a:prstGeom prst="rect">
              <a:avLst/>
            </a:prstGeom>
            <a:noFill/>
            <a:ln w="9525">
              <a:noFill/>
            </a:ln>
          </p:spPr>
          <p:txBody>
            <a:bodyPr wrap="none" lIns="90000" tIns="46800" rIns="90000" bIns="46800">
              <a:spAutoFit/>
            </a:bodyPr>
            <a:p>
              <a:pPr eaLnBrk="1" hangingPunct="1"/>
              <a:r>
                <a:rPr lang="en-US" altLang="zh-CN"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ea typeface="Times New Roman" panose="02020603050405020304" pitchFamily="18" charset="0"/>
              </a:endParaRPr>
            </a:p>
          </p:txBody>
        </p:sp>
        <p:sp>
          <p:nvSpPr>
            <p:cNvPr id="108622" name="Rectangle 199"/>
            <p:cNvSpPr/>
            <p:nvPr/>
          </p:nvSpPr>
          <p:spPr>
            <a:xfrm>
              <a:off x="2065" y="3550"/>
              <a:ext cx="207" cy="250"/>
            </a:xfrm>
            <a:prstGeom prst="rect">
              <a:avLst/>
            </a:prstGeom>
            <a:noFill/>
            <a:ln w="9525">
              <a:noFill/>
            </a:ln>
          </p:spPr>
          <p:txBody>
            <a:bodyPr wrap="none" lIns="90000" tIns="46800" rIns="90000" bIns="46800">
              <a:spAutoFit/>
            </a:bodyPr>
            <a:p>
              <a:pPr eaLnBrk="1" hangingPunct="1"/>
              <a:r>
                <a:rPr lang="en-US" altLang="zh-CN"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ea typeface="Times New Roman" panose="02020603050405020304" pitchFamily="18" charset="0"/>
              </a:endParaRPr>
            </a:p>
          </p:txBody>
        </p:sp>
        <p:sp>
          <p:nvSpPr>
            <p:cNvPr id="108623" name="Rectangle 200"/>
            <p:cNvSpPr/>
            <p:nvPr/>
          </p:nvSpPr>
          <p:spPr>
            <a:xfrm>
              <a:off x="2065" y="3060"/>
              <a:ext cx="207" cy="250"/>
            </a:xfrm>
            <a:prstGeom prst="rect">
              <a:avLst/>
            </a:prstGeom>
            <a:noFill/>
            <a:ln w="9525">
              <a:noFill/>
            </a:ln>
          </p:spPr>
          <p:txBody>
            <a:bodyPr wrap="none" lIns="90000" tIns="46800" rIns="90000" bIns="46800">
              <a:spAutoFit/>
            </a:bodyPr>
            <a:p>
              <a:pPr eaLnBrk="1" hangingPunct="1"/>
              <a:r>
                <a:rPr lang="en-US" altLang="zh-CN"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ea typeface="Times New Roman" panose="02020603050405020304" pitchFamily="18" charset="0"/>
              </a:endParaRPr>
            </a:p>
          </p:txBody>
        </p:sp>
      </p:grpSp>
      <p:grpSp>
        <p:nvGrpSpPr>
          <p:cNvPr id="108548" name="Group 202"/>
          <p:cNvGrpSpPr/>
          <p:nvPr/>
        </p:nvGrpSpPr>
        <p:grpSpPr>
          <a:xfrm>
            <a:off x="1143000" y="4772025"/>
            <a:ext cx="1066800" cy="1676400"/>
            <a:chOff x="720" y="2928"/>
            <a:chExt cx="672" cy="1056"/>
          </a:xfrm>
        </p:grpSpPr>
        <p:sp>
          <p:nvSpPr>
            <p:cNvPr id="108564" name="Oval 203"/>
            <p:cNvSpPr/>
            <p:nvPr/>
          </p:nvSpPr>
          <p:spPr>
            <a:xfrm>
              <a:off x="720" y="2928"/>
              <a:ext cx="191" cy="196"/>
            </a:xfrm>
            <a:prstGeom prst="ellipse">
              <a:avLst/>
            </a:prstGeom>
            <a:noFill/>
            <a:ln w="952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v1</a:t>
              </a:r>
              <a:endParaRPr lang="en-US" altLang="zh-CN" sz="1400" dirty="0">
                <a:latin typeface="Times New Roman" panose="02020603050405020304" pitchFamily="18" charset="0"/>
              </a:endParaRPr>
            </a:p>
          </p:txBody>
        </p:sp>
        <p:sp>
          <p:nvSpPr>
            <p:cNvPr id="108565" name="Oval 204"/>
            <p:cNvSpPr/>
            <p:nvPr/>
          </p:nvSpPr>
          <p:spPr>
            <a:xfrm>
              <a:off x="1201" y="2928"/>
              <a:ext cx="191" cy="196"/>
            </a:xfrm>
            <a:prstGeom prst="ellipse">
              <a:avLst/>
            </a:prstGeom>
            <a:noFill/>
            <a:ln w="952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v2</a:t>
              </a:r>
              <a:endParaRPr lang="en-US" altLang="zh-CN" sz="1400" dirty="0">
                <a:latin typeface="Times New Roman" panose="02020603050405020304" pitchFamily="18" charset="0"/>
              </a:endParaRPr>
            </a:p>
          </p:txBody>
        </p:sp>
        <p:sp>
          <p:nvSpPr>
            <p:cNvPr id="108566" name="Oval 205"/>
            <p:cNvSpPr/>
            <p:nvPr/>
          </p:nvSpPr>
          <p:spPr>
            <a:xfrm>
              <a:off x="720" y="3360"/>
              <a:ext cx="191" cy="196"/>
            </a:xfrm>
            <a:prstGeom prst="ellipse">
              <a:avLst/>
            </a:prstGeom>
            <a:noFill/>
            <a:ln w="952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v4</a:t>
              </a:r>
              <a:endParaRPr lang="en-US" altLang="zh-CN" sz="1400" dirty="0">
                <a:latin typeface="Times New Roman" panose="02020603050405020304" pitchFamily="18" charset="0"/>
              </a:endParaRPr>
            </a:p>
          </p:txBody>
        </p:sp>
        <p:sp>
          <p:nvSpPr>
            <p:cNvPr id="108567" name="Oval 206"/>
            <p:cNvSpPr/>
            <p:nvPr/>
          </p:nvSpPr>
          <p:spPr>
            <a:xfrm>
              <a:off x="1201" y="3360"/>
              <a:ext cx="191" cy="196"/>
            </a:xfrm>
            <a:prstGeom prst="ellipse">
              <a:avLst/>
            </a:prstGeom>
            <a:noFill/>
            <a:ln w="952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v3</a:t>
              </a:r>
              <a:endParaRPr lang="en-US" altLang="zh-CN" sz="1400" dirty="0">
                <a:latin typeface="Times New Roman" panose="02020603050405020304" pitchFamily="18" charset="0"/>
              </a:endParaRPr>
            </a:p>
          </p:txBody>
        </p:sp>
        <p:sp>
          <p:nvSpPr>
            <p:cNvPr id="108568" name="Oval 207"/>
            <p:cNvSpPr/>
            <p:nvPr/>
          </p:nvSpPr>
          <p:spPr>
            <a:xfrm>
              <a:off x="720" y="3788"/>
              <a:ext cx="191" cy="196"/>
            </a:xfrm>
            <a:prstGeom prst="ellipse">
              <a:avLst/>
            </a:prstGeom>
            <a:noFill/>
            <a:ln w="952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v6</a:t>
              </a:r>
              <a:endParaRPr lang="en-US" altLang="zh-CN" sz="1400" dirty="0">
                <a:latin typeface="Times New Roman" panose="02020603050405020304" pitchFamily="18" charset="0"/>
              </a:endParaRPr>
            </a:p>
          </p:txBody>
        </p:sp>
        <p:sp>
          <p:nvSpPr>
            <p:cNvPr id="108569" name="Oval 208"/>
            <p:cNvSpPr/>
            <p:nvPr/>
          </p:nvSpPr>
          <p:spPr>
            <a:xfrm>
              <a:off x="1201" y="3788"/>
              <a:ext cx="191" cy="196"/>
            </a:xfrm>
            <a:prstGeom prst="ellipse">
              <a:avLst/>
            </a:prstGeom>
            <a:noFill/>
            <a:ln w="952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v5</a:t>
              </a:r>
              <a:endParaRPr lang="en-US" altLang="zh-CN" sz="1400" dirty="0">
                <a:latin typeface="Times New Roman" panose="02020603050405020304" pitchFamily="18" charset="0"/>
              </a:endParaRPr>
            </a:p>
          </p:txBody>
        </p:sp>
        <p:sp>
          <p:nvSpPr>
            <p:cNvPr id="108570" name="Line 209"/>
            <p:cNvSpPr/>
            <p:nvPr/>
          </p:nvSpPr>
          <p:spPr>
            <a:xfrm>
              <a:off x="912" y="3024"/>
              <a:ext cx="288" cy="0"/>
            </a:xfrm>
            <a:prstGeom prst="line">
              <a:avLst/>
            </a:prstGeom>
            <a:ln w="28575" cap="flat" cmpd="sng">
              <a:solidFill>
                <a:schemeClr val="tx1"/>
              </a:solidFill>
              <a:prstDash val="solid"/>
              <a:headEnd type="none" w="med" len="med"/>
              <a:tailEnd type="triangle" w="med" len="med"/>
            </a:ln>
          </p:spPr>
        </p:sp>
        <p:sp>
          <p:nvSpPr>
            <p:cNvPr id="108571" name="Line 210"/>
            <p:cNvSpPr/>
            <p:nvPr/>
          </p:nvSpPr>
          <p:spPr>
            <a:xfrm>
              <a:off x="912" y="3072"/>
              <a:ext cx="336" cy="288"/>
            </a:xfrm>
            <a:prstGeom prst="line">
              <a:avLst/>
            </a:prstGeom>
            <a:ln w="28575" cap="flat" cmpd="sng">
              <a:solidFill>
                <a:schemeClr val="tx1"/>
              </a:solidFill>
              <a:prstDash val="solid"/>
              <a:headEnd type="none" w="med" len="med"/>
              <a:tailEnd type="triangle" w="med" len="med"/>
            </a:ln>
          </p:spPr>
        </p:sp>
        <p:sp>
          <p:nvSpPr>
            <p:cNvPr id="108572" name="Line 211"/>
            <p:cNvSpPr/>
            <p:nvPr/>
          </p:nvSpPr>
          <p:spPr>
            <a:xfrm>
              <a:off x="912" y="3456"/>
              <a:ext cx="336" cy="336"/>
            </a:xfrm>
            <a:prstGeom prst="line">
              <a:avLst/>
            </a:prstGeom>
            <a:ln w="28575" cap="flat" cmpd="sng">
              <a:solidFill>
                <a:schemeClr val="tx1"/>
              </a:solidFill>
              <a:prstDash val="solid"/>
              <a:headEnd type="none" w="med" len="med"/>
              <a:tailEnd type="triangle" w="med" len="med"/>
            </a:ln>
          </p:spPr>
        </p:sp>
        <p:sp>
          <p:nvSpPr>
            <p:cNvPr id="108573" name="Line 212"/>
            <p:cNvSpPr/>
            <p:nvPr/>
          </p:nvSpPr>
          <p:spPr>
            <a:xfrm flipV="1">
              <a:off x="1296" y="3120"/>
              <a:ext cx="0" cy="240"/>
            </a:xfrm>
            <a:prstGeom prst="line">
              <a:avLst/>
            </a:prstGeom>
            <a:ln w="28575" cap="flat" cmpd="sng">
              <a:solidFill>
                <a:schemeClr val="tx1"/>
              </a:solidFill>
              <a:prstDash val="solid"/>
              <a:headEnd type="none" w="med" len="med"/>
              <a:tailEnd type="triangle" w="med" len="med"/>
            </a:ln>
          </p:spPr>
        </p:sp>
        <p:sp>
          <p:nvSpPr>
            <p:cNvPr id="108574" name="Line 213"/>
            <p:cNvSpPr/>
            <p:nvPr/>
          </p:nvSpPr>
          <p:spPr>
            <a:xfrm>
              <a:off x="1296" y="3552"/>
              <a:ext cx="0" cy="240"/>
            </a:xfrm>
            <a:prstGeom prst="line">
              <a:avLst/>
            </a:prstGeom>
            <a:ln w="28575" cap="flat" cmpd="sng">
              <a:solidFill>
                <a:schemeClr val="tx1"/>
              </a:solidFill>
              <a:prstDash val="solid"/>
              <a:headEnd type="none" w="med" len="med"/>
              <a:tailEnd type="triangle" w="med" len="med"/>
            </a:ln>
          </p:spPr>
        </p:sp>
        <p:sp>
          <p:nvSpPr>
            <p:cNvPr id="108575" name="Line 214"/>
            <p:cNvSpPr/>
            <p:nvPr/>
          </p:nvSpPr>
          <p:spPr>
            <a:xfrm>
              <a:off x="912" y="3888"/>
              <a:ext cx="288" cy="0"/>
            </a:xfrm>
            <a:prstGeom prst="line">
              <a:avLst/>
            </a:prstGeom>
            <a:ln w="28575" cap="flat" cmpd="sng">
              <a:solidFill>
                <a:schemeClr val="tx1"/>
              </a:solidFill>
              <a:prstDash val="solid"/>
              <a:headEnd type="none" w="med" len="med"/>
              <a:tailEnd type="triangle" w="med" len="med"/>
            </a:ln>
          </p:spPr>
        </p:sp>
        <p:sp>
          <p:nvSpPr>
            <p:cNvPr id="108576" name="Line 215"/>
            <p:cNvSpPr/>
            <p:nvPr/>
          </p:nvSpPr>
          <p:spPr>
            <a:xfrm flipV="1">
              <a:off x="816" y="3552"/>
              <a:ext cx="0" cy="240"/>
            </a:xfrm>
            <a:prstGeom prst="line">
              <a:avLst/>
            </a:prstGeom>
            <a:ln w="28575" cap="flat" cmpd="sng">
              <a:solidFill>
                <a:schemeClr val="tx1"/>
              </a:solidFill>
              <a:prstDash val="solid"/>
              <a:headEnd type="none" w="med" len="med"/>
              <a:tailEnd type="triangle" w="med" len="med"/>
            </a:ln>
          </p:spPr>
        </p:sp>
        <p:sp>
          <p:nvSpPr>
            <p:cNvPr id="108577" name="Line 216"/>
            <p:cNvSpPr/>
            <p:nvPr/>
          </p:nvSpPr>
          <p:spPr>
            <a:xfrm>
              <a:off x="816" y="3120"/>
              <a:ext cx="0" cy="240"/>
            </a:xfrm>
            <a:prstGeom prst="line">
              <a:avLst/>
            </a:prstGeom>
            <a:ln w="28575" cap="flat" cmpd="sng">
              <a:solidFill>
                <a:schemeClr val="tx1"/>
              </a:solidFill>
              <a:prstDash val="solid"/>
              <a:headEnd type="none" w="med" len="med"/>
              <a:tailEnd type="triangle" w="med" len="med"/>
            </a:ln>
          </p:spPr>
        </p:sp>
      </p:grpSp>
      <p:grpSp>
        <p:nvGrpSpPr>
          <p:cNvPr id="108549" name="Group 228"/>
          <p:cNvGrpSpPr/>
          <p:nvPr/>
        </p:nvGrpSpPr>
        <p:grpSpPr>
          <a:xfrm>
            <a:off x="6613525" y="4695825"/>
            <a:ext cx="2020888" cy="609600"/>
            <a:chOff x="3974" y="3456"/>
            <a:chExt cx="1273" cy="384"/>
          </a:xfrm>
        </p:grpSpPr>
        <p:grpSp>
          <p:nvGrpSpPr>
            <p:cNvPr id="108554" name="Group 217"/>
            <p:cNvGrpSpPr/>
            <p:nvPr/>
          </p:nvGrpSpPr>
          <p:grpSpPr>
            <a:xfrm>
              <a:off x="4272" y="3615"/>
              <a:ext cx="393" cy="152"/>
              <a:chOff x="1239" y="432"/>
              <a:chExt cx="393" cy="152"/>
            </a:xfrm>
          </p:grpSpPr>
          <p:sp>
            <p:nvSpPr>
              <p:cNvPr id="108562" name="Text Box 218"/>
              <p:cNvSpPr txBox="1"/>
              <p:nvPr/>
            </p:nvSpPr>
            <p:spPr>
              <a:xfrm>
                <a:off x="1239" y="432"/>
                <a:ext cx="393" cy="140"/>
              </a:xfrm>
              <a:prstGeom prst="rect">
                <a:avLst/>
              </a:prstGeom>
              <a:noFill/>
              <a:ln w="9525" cap="flat" cmpd="sng">
                <a:solidFill>
                  <a:schemeClr val="tx1"/>
                </a:solidFill>
                <a:prstDash val="solid"/>
                <a:miter/>
                <a:headEnd type="none" w="med" len="med"/>
                <a:tailEnd type="none" w="med" len="med"/>
              </a:ln>
            </p:spPr>
            <p:txBody>
              <a:bodyPr lIns="0" tIns="0" rIns="0" bIns="0">
                <a:spAutoFit/>
              </a:bodyPr>
              <a:p>
                <a:pPr eaLnBrk="1" hangingPunct="1"/>
                <a:r>
                  <a:rPr lang="en-US" altLang="zh-CN" sz="1400" dirty="0">
                    <a:latin typeface="Times New Roman" panose="02020603050405020304" pitchFamily="18" charset="0"/>
                  </a:rPr>
                  <a:t>  6</a:t>
                </a:r>
                <a:endParaRPr lang="en-US" altLang="zh-CN" sz="1400" dirty="0">
                  <a:latin typeface="Times New Roman" panose="02020603050405020304" pitchFamily="18" charset="0"/>
                </a:endParaRPr>
              </a:p>
            </p:txBody>
          </p:sp>
          <p:sp>
            <p:nvSpPr>
              <p:cNvPr id="108563" name="Line 219"/>
              <p:cNvSpPr/>
              <p:nvPr/>
            </p:nvSpPr>
            <p:spPr>
              <a:xfrm>
                <a:off x="1440" y="440"/>
                <a:ext cx="0" cy="144"/>
              </a:xfrm>
              <a:prstGeom prst="line">
                <a:avLst/>
              </a:prstGeom>
              <a:ln w="9525" cap="flat" cmpd="sng">
                <a:solidFill>
                  <a:schemeClr val="tx1"/>
                </a:solidFill>
                <a:prstDash val="solid"/>
                <a:headEnd type="none" w="med" len="med"/>
                <a:tailEnd type="none" w="med" len="med"/>
              </a:ln>
            </p:spPr>
          </p:sp>
        </p:grpSp>
        <p:grpSp>
          <p:nvGrpSpPr>
            <p:cNvPr id="108555" name="Group 220"/>
            <p:cNvGrpSpPr/>
            <p:nvPr/>
          </p:nvGrpSpPr>
          <p:grpSpPr>
            <a:xfrm>
              <a:off x="4839" y="3624"/>
              <a:ext cx="393" cy="152"/>
              <a:chOff x="1239" y="432"/>
              <a:chExt cx="393" cy="152"/>
            </a:xfrm>
          </p:grpSpPr>
          <p:sp>
            <p:nvSpPr>
              <p:cNvPr id="108560" name="Text Box 221"/>
              <p:cNvSpPr txBox="1"/>
              <p:nvPr/>
            </p:nvSpPr>
            <p:spPr>
              <a:xfrm>
                <a:off x="1239" y="432"/>
                <a:ext cx="393" cy="140"/>
              </a:xfrm>
              <a:prstGeom prst="rect">
                <a:avLst/>
              </a:prstGeom>
              <a:noFill/>
              <a:ln w="9525" cap="flat" cmpd="sng">
                <a:solidFill>
                  <a:schemeClr val="tx1"/>
                </a:solidFill>
                <a:prstDash val="solid"/>
                <a:miter/>
                <a:headEnd type="none" w="med" len="med"/>
                <a:tailEnd type="none" w="med" len="med"/>
              </a:ln>
            </p:spPr>
            <p:txBody>
              <a:bodyPr lIns="0" tIns="0" rIns="0" bIns="0">
                <a:spAutoFit/>
              </a:bodyPr>
              <a:p>
                <a:pPr eaLnBrk="1" hangingPunct="1"/>
                <a:r>
                  <a:rPr lang="en-US" altLang="zh-CN" sz="1400" dirty="0">
                    <a:latin typeface="Times New Roman" panose="02020603050405020304" pitchFamily="18" charset="0"/>
                  </a:rPr>
                  <a:t>  1</a:t>
                </a:r>
                <a:endParaRPr lang="en-US" altLang="zh-CN" sz="1400" dirty="0">
                  <a:latin typeface="Times New Roman" panose="02020603050405020304" pitchFamily="18" charset="0"/>
                </a:endParaRPr>
              </a:p>
            </p:txBody>
          </p:sp>
          <p:sp>
            <p:nvSpPr>
              <p:cNvPr id="108561" name="Line 222"/>
              <p:cNvSpPr/>
              <p:nvPr/>
            </p:nvSpPr>
            <p:spPr>
              <a:xfrm>
                <a:off x="1440" y="440"/>
                <a:ext cx="0" cy="144"/>
              </a:xfrm>
              <a:prstGeom prst="line">
                <a:avLst/>
              </a:prstGeom>
              <a:ln w="9525" cap="flat" cmpd="sng">
                <a:solidFill>
                  <a:schemeClr val="tx1"/>
                </a:solidFill>
                <a:prstDash val="solid"/>
                <a:headEnd type="none" w="med" len="med"/>
                <a:tailEnd type="none" w="med" len="med"/>
              </a:ln>
            </p:spPr>
          </p:sp>
        </p:grpSp>
        <p:sp>
          <p:nvSpPr>
            <p:cNvPr id="108556" name="Rectangle 223"/>
            <p:cNvSpPr/>
            <p:nvPr/>
          </p:nvSpPr>
          <p:spPr>
            <a:xfrm>
              <a:off x="5040" y="3590"/>
              <a:ext cx="207" cy="250"/>
            </a:xfrm>
            <a:prstGeom prst="rect">
              <a:avLst/>
            </a:prstGeom>
            <a:noFill/>
            <a:ln w="9525">
              <a:noFill/>
            </a:ln>
          </p:spPr>
          <p:txBody>
            <a:bodyPr wrap="none" lIns="90000" tIns="46800" rIns="90000" bIns="46800">
              <a:spAutoFit/>
            </a:bodyPr>
            <a:p>
              <a:pPr eaLnBrk="1" hangingPunct="1"/>
              <a:r>
                <a:rPr lang="en-US" altLang="zh-CN"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ea typeface="Times New Roman" panose="02020603050405020304" pitchFamily="18" charset="0"/>
              </a:endParaRPr>
            </a:p>
          </p:txBody>
        </p:sp>
        <p:sp>
          <p:nvSpPr>
            <p:cNvPr id="108557" name="Line 224"/>
            <p:cNvSpPr/>
            <p:nvPr/>
          </p:nvSpPr>
          <p:spPr>
            <a:xfrm>
              <a:off x="4032" y="3703"/>
              <a:ext cx="240" cy="0"/>
            </a:xfrm>
            <a:prstGeom prst="line">
              <a:avLst/>
            </a:prstGeom>
            <a:ln w="9525" cap="flat" cmpd="sng">
              <a:solidFill>
                <a:schemeClr val="tx1"/>
              </a:solidFill>
              <a:prstDash val="solid"/>
              <a:headEnd type="none" w="med" len="med"/>
              <a:tailEnd type="triangle" w="med" len="med"/>
            </a:ln>
          </p:spPr>
        </p:sp>
        <p:sp>
          <p:nvSpPr>
            <p:cNvPr id="108558" name="Line 225"/>
            <p:cNvSpPr/>
            <p:nvPr/>
          </p:nvSpPr>
          <p:spPr>
            <a:xfrm>
              <a:off x="4608" y="3704"/>
              <a:ext cx="240" cy="0"/>
            </a:xfrm>
            <a:prstGeom prst="line">
              <a:avLst/>
            </a:prstGeom>
            <a:ln w="9525" cap="flat" cmpd="sng">
              <a:solidFill>
                <a:schemeClr val="tx1"/>
              </a:solidFill>
              <a:prstDash val="solid"/>
              <a:headEnd type="none" w="med" len="med"/>
              <a:tailEnd type="triangle" w="med" len="med"/>
            </a:ln>
          </p:spPr>
        </p:sp>
        <p:sp>
          <p:nvSpPr>
            <p:cNvPr id="108559" name="Text Box 227"/>
            <p:cNvSpPr txBox="1"/>
            <p:nvPr/>
          </p:nvSpPr>
          <p:spPr>
            <a:xfrm>
              <a:off x="3974" y="3456"/>
              <a:ext cx="314" cy="231"/>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top</a:t>
              </a:r>
              <a:endParaRPr lang="en-US" altLang="zh-CN" dirty="0">
                <a:latin typeface="Times New Roman" panose="02020603050405020304" pitchFamily="18" charset="0"/>
              </a:endParaRPr>
            </a:p>
          </p:txBody>
        </p:sp>
      </p:grpSp>
      <p:sp>
        <p:nvSpPr>
          <p:cNvPr id="108550" name="Text Box 229"/>
          <p:cNvSpPr txBox="1"/>
          <p:nvPr/>
        </p:nvSpPr>
        <p:spPr>
          <a:xfrm>
            <a:off x="6767513" y="5284788"/>
            <a:ext cx="1792287" cy="366712"/>
          </a:xfrm>
          <a:prstGeom prst="rect">
            <a:avLst/>
          </a:prstGeom>
          <a:noFill/>
          <a:ln w="9525">
            <a:noFill/>
          </a:ln>
        </p:spPr>
        <p:txBody>
          <a:bodyPr wrap="none" lIns="90000" tIns="46800" rIns="90000" bIns="46800">
            <a:spAutoFit/>
          </a:bodyPr>
          <a:p>
            <a:pPr eaLnBrk="1" hangingPunct="1"/>
            <a:r>
              <a:rPr lang="zh-CN" altLang="en-US" dirty="0">
                <a:latin typeface="Times New Roman" panose="02020603050405020304" pitchFamily="18" charset="0"/>
              </a:rPr>
              <a:t>链栈的初始状态</a:t>
            </a:r>
            <a:endParaRPr lang="zh-CN" altLang="en-US" dirty="0">
              <a:latin typeface="Times New Roman" panose="02020603050405020304" pitchFamily="18" charset="0"/>
            </a:endParaRPr>
          </a:p>
        </p:txBody>
      </p:sp>
      <p:sp>
        <p:nvSpPr>
          <p:cNvPr id="108551" name="Text Box 230"/>
          <p:cNvSpPr txBox="1"/>
          <p:nvPr/>
        </p:nvSpPr>
        <p:spPr>
          <a:xfrm>
            <a:off x="6070600" y="5789613"/>
            <a:ext cx="2965450" cy="701675"/>
          </a:xfrm>
          <a:prstGeom prst="rect">
            <a:avLst/>
          </a:prstGeom>
          <a:noFill/>
          <a:ln w="9525">
            <a:noFill/>
          </a:ln>
        </p:spPr>
        <p:txBody>
          <a:bodyPr lIns="90000" tIns="46800" rIns="90000" bIns="46800">
            <a:spAutoFit/>
          </a:bodyPr>
          <a:p>
            <a:pPr eaLnBrk="1" hangingPunct="1"/>
            <a:r>
              <a:rPr lang="zh-CN" altLang="en-US" sz="2000" dirty="0">
                <a:solidFill>
                  <a:srgbClr val="FF3300"/>
                </a:solidFill>
                <a:latin typeface="Times New Roman" panose="02020603050405020304" pitchFamily="18" charset="0"/>
              </a:rPr>
              <a:t>进栈：</a:t>
            </a:r>
            <a:r>
              <a:rPr lang="en-US" altLang="zh-CN" sz="2000" dirty="0">
                <a:solidFill>
                  <a:srgbClr val="FF3300"/>
                </a:solidFill>
                <a:latin typeface="Times New Roman" panose="02020603050405020304" pitchFamily="18" charset="0"/>
              </a:rPr>
              <a:t>ID[i]=top; top=i;</a:t>
            </a:r>
            <a:endParaRPr lang="en-US" altLang="zh-CN" sz="2000" dirty="0">
              <a:solidFill>
                <a:srgbClr val="FF3300"/>
              </a:solidFill>
              <a:latin typeface="Times New Roman" panose="02020603050405020304" pitchFamily="18" charset="0"/>
            </a:endParaRPr>
          </a:p>
          <a:p>
            <a:pPr eaLnBrk="1" hangingPunct="1"/>
            <a:r>
              <a:rPr lang="zh-CN" altLang="en-US" sz="2000" dirty="0">
                <a:solidFill>
                  <a:srgbClr val="FF3300"/>
                </a:solidFill>
                <a:latin typeface="Times New Roman" panose="02020603050405020304" pitchFamily="18" charset="0"/>
              </a:rPr>
              <a:t>退栈：</a:t>
            </a:r>
            <a:r>
              <a:rPr lang="en-US" altLang="zh-CN" sz="2000" dirty="0">
                <a:solidFill>
                  <a:srgbClr val="FF3300"/>
                </a:solidFill>
                <a:latin typeface="Times New Roman" panose="02020603050405020304" pitchFamily="18" charset="0"/>
              </a:rPr>
              <a:t>i=top; top=ID[top]</a:t>
            </a:r>
            <a:endParaRPr lang="en-US" altLang="zh-CN" sz="2000" dirty="0">
              <a:solidFill>
                <a:srgbClr val="FF3300"/>
              </a:solidFill>
              <a:latin typeface="Times New Roman" panose="02020603050405020304" pitchFamily="18" charset="0"/>
            </a:endParaRPr>
          </a:p>
        </p:txBody>
      </p:sp>
      <p:sp>
        <p:nvSpPr>
          <p:cNvPr id="108552" name="Rectangle 231"/>
          <p:cNvSpPr/>
          <p:nvPr/>
        </p:nvSpPr>
        <p:spPr>
          <a:xfrm>
            <a:off x="2974975" y="4852988"/>
            <a:ext cx="301625" cy="1512887"/>
          </a:xfrm>
          <a:prstGeom prst="rect">
            <a:avLst/>
          </a:prstGeom>
          <a:noFill/>
          <a:ln w="28575" cap="flat" cmpd="sng">
            <a:solidFill>
              <a:srgbClr val="FF3300"/>
            </a:solidFill>
            <a:prstDash val="solid"/>
            <a:miter/>
            <a:headEnd type="none" w="med" len="med"/>
            <a:tailEnd type="none" w="med" len="med"/>
          </a:ln>
        </p:spPr>
        <p:txBody>
          <a:bodyPr lIns="90000" tIns="46800" rIns="90000" bIns="46800" anchor="ctr" anchorCtr="0">
            <a:spAutoFit/>
          </a:bodyPr>
          <a:p>
            <a:pPr eaLnBrk="1" hangingPunct="1"/>
            <a:endParaRPr lang="zh-CN" altLang="en-US" dirty="0">
              <a:latin typeface="Times New Roman" panose="02020603050405020304" pitchFamily="18" charset="0"/>
            </a:endParaRPr>
          </a:p>
        </p:txBody>
      </p:sp>
      <p:sp>
        <p:nvSpPr>
          <p:cNvPr id="108553" name="Rectangle 232"/>
          <p:cNvSpPr/>
          <p:nvPr/>
        </p:nvSpPr>
        <p:spPr>
          <a:xfrm>
            <a:off x="539750" y="1095375"/>
            <a:ext cx="576263" cy="2736850"/>
          </a:xfrm>
          <a:prstGeom prst="rect">
            <a:avLst/>
          </a:prstGeom>
          <a:noFill/>
          <a:ln w="28575" cap="flat" cmpd="sng">
            <a:solidFill>
              <a:srgbClr val="FF3300"/>
            </a:solidFill>
            <a:prstDash val="solid"/>
            <a:miter/>
            <a:headEnd type="none" w="med" len="med"/>
            <a:tailEnd type="none" w="med" len="med"/>
          </a:ln>
        </p:spPr>
        <p:txBody>
          <a:bodyPr lIns="90000" tIns="46800" rIns="90000" bIns="46800" anchor="ctr" anchorCtr="0">
            <a:spAutoFit/>
          </a:bodyPr>
          <a:p>
            <a:pPr eaLnBrk="1" hangingPunct="1"/>
            <a:endParaRPr lang="zh-CN" altLang="en-US" dirty="0">
              <a:latin typeface="Times New Roman" panose="02020603050405020304" pitchFamily="18"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Text Box 5"/>
          <p:cNvSpPr txBox="1"/>
          <p:nvPr/>
        </p:nvSpPr>
        <p:spPr>
          <a:xfrm>
            <a:off x="685800" y="1108075"/>
            <a:ext cx="533400" cy="2692400"/>
          </a:xfrm>
          <a:prstGeom prst="rect">
            <a:avLst/>
          </a:prstGeom>
          <a:noFill/>
          <a:ln w="9525" cap="flat" cmpd="sng">
            <a:solidFill>
              <a:schemeClr val="tx1"/>
            </a:solidFill>
            <a:prstDash val="solid"/>
            <a:miter/>
            <a:headEnd type="none" w="med" len="med"/>
            <a:tailEnd type="none" w="med" len="med"/>
          </a:ln>
        </p:spPr>
        <p:txBody>
          <a:bodyPr lIns="90000" tIns="46800" rIns="90000" bIns="46800">
            <a:spAutoFit/>
          </a:bodyPr>
          <a:p>
            <a:pPr algn="ctr" eaLnBrk="1" hangingPunct="1">
              <a:spcBef>
                <a:spcPct val="50000"/>
              </a:spcBef>
            </a:pPr>
            <a:r>
              <a:rPr lang="en-US" altLang="zh-CN" sz="2000" dirty="0">
                <a:latin typeface="Times New Roman" panose="02020603050405020304" pitchFamily="18" charset="0"/>
              </a:rPr>
              <a:t>0</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2</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1</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2</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3</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0</a:t>
            </a:r>
            <a:endParaRPr lang="en-US" altLang="zh-CN" sz="2000" dirty="0">
              <a:latin typeface="Times New Roman" panose="02020603050405020304" pitchFamily="18" charset="0"/>
            </a:endParaRPr>
          </a:p>
        </p:txBody>
      </p:sp>
      <p:sp>
        <p:nvSpPr>
          <p:cNvPr id="110595" name="Line 6"/>
          <p:cNvSpPr/>
          <p:nvPr/>
        </p:nvSpPr>
        <p:spPr>
          <a:xfrm>
            <a:off x="685800" y="1565275"/>
            <a:ext cx="533400" cy="0"/>
          </a:xfrm>
          <a:prstGeom prst="line">
            <a:avLst/>
          </a:prstGeom>
          <a:ln w="9525" cap="flat" cmpd="sng">
            <a:solidFill>
              <a:schemeClr val="tx1"/>
            </a:solidFill>
            <a:prstDash val="solid"/>
            <a:headEnd type="none" w="med" len="med"/>
            <a:tailEnd type="none" w="med" len="med"/>
          </a:ln>
        </p:spPr>
      </p:sp>
      <p:sp>
        <p:nvSpPr>
          <p:cNvPr id="110596" name="Line 7"/>
          <p:cNvSpPr/>
          <p:nvPr/>
        </p:nvSpPr>
        <p:spPr>
          <a:xfrm>
            <a:off x="685800" y="2022475"/>
            <a:ext cx="533400" cy="0"/>
          </a:xfrm>
          <a:prstGeom prst="line">
            <a:avLst/>
          </a:prstGeom>
          <a:ln w="9525" cap="flat" cmpd="sng">
            <a:solidFill>
              <a:schemeClr val="tx1"/>
            </a:solidFill>
            <a:prstDash val="solid"/>
            <a:headEnd type="none" w="med" len="med"/>
            <a:tailEnd type="none" w="med" len="med"/>
          </a:ln>
        </p:spPr>
      </p:sp>
      <p:sp>
        <p:nvSpPr>
          <p:cNvPr id="110597" name="Line 8"/>
          <p:cNvSpPr/>
          <p:nvPr/>
        </p:nvSpPr>
        <p:spPr>
          <a:xfrm>
            <a:off x="685800" y="2479675"/>
            <a:ext cx="533400" cy="0"/>
          </a:xfrm>
          <a:prstGeom prst="line">
            <a:avLst/>
          </a:prstGeom>
          <a:ln w="9525" cap="flat" cmpd="sng">
            <a:solidFill>
              <a:schemeClr val="tx1"/>
            </a:solidFill>
            <a:prstDash val="solid"/>
            <a:headEnd type="none" w="med" len="med"/>
            <a:tailEnd type="none" w="med" len="med"/>
          </a:ln>
        </p:spPr>
      </p:sp>
      <p:sp>
        <p:nvSpPr>
          <p:cNvPr id="110598" name="Line 9"/>
          <p:cNvSpPr/>
          <p:nvPr/>
        </p:nvSpPr>
        <p:spPr>
          <a:xfrm>
            <a:off x="685800" y="2936875"/>
            <a:ext cx="533400" cy="0"/>
          </a:xfrm>
          <a:prstGeom prst="line">
            <a:avLst/>
          </a:prstGeom>
          <a:ln w="9525" cap="flat" cmpd="sng">
            <a:solidFill>
              <a:schemeClr val="tx1"/>
            </a:solidFill>
            <a:prstDash val="solid"/>
            <a:headEnd type="none" w="med" len="med"/>
            <a:tailEnd type="none" w="med" len="med"/>
          </a:ln>
        </p:spPr>
      </p:sp>
      <p:sp>
        <p:nvSpPr>
          <p:cNvPr id="110599" name="Line 10"/>
          <p:cNvSpPr/>
          <p:nvPr/>
        </p:nvSpPr>
        <p:spPr>
          <a:xfrm>
            <a:off x="685800" y="3394075"/>
            <a:ext cx="533400" cy="0"/>
          </a:xfrm>
          <a:prstGeom prst="line">
            <a:avLst/>
          </a:prstGeom>
          <a:ln w="9525" cap="flat" cmpd="sng">
            <a:solidFill>
              <a:schemeClr val="tx1"/>
            </a:solidFill>
            <a:prstDash val="solid"/>
            <a:headEnd type="none" w="med" len="med"/>
            <a:tailEnd type="none" w="med" len="med"/>
          </a:ln>
        </p:spPr>
      </p:sp>
      <p:sp>
        <p:nvSpPr>
          <p:cNvPr id="110600" name="Text Box 11"/>
          <p:cNvSpPr txBox="1"/>
          <p:nvPr/>
        </p:nvSpPr>
        <p:spPr>
          <a:xfrm>
            <a:off x="506413" y="742950"/>
            <a:ext cx="1111250" cy="366713"/>
          </a:xfrm>
          <a:prstGeom prst="rect">
            <a:avLst/>
          </a:prstGeom>
          <a:noFill/>
          <a:ln w="9525">
            <a:noFill/>
          </a:ln>
        </p:spPr>
        <p:txBody>
          <a:bodyPr wrap="none" lIns="90000" tIns="46800" rIns="90000" bIns="46800">
            <a:spAutoFit/>
          </a:bodyPr>
          <a:p>
            <a:pPr eaLnBrk="1" hangingPunct="1"/>
            <a:r>
              <a:rPr lang="zh-CN" altLang="en-US" dirty="0">
                <a:latin typeface="Times New Roman" panose="02020603050405020304" pitchFamily="18" charset="0"/>
              </a:rPr>
              <a:t>入度</a:t>
            </a:r>
            <a:r>
              <a:rPr lang="en-US" altLang="zh-CN" dirty="0">
                <a:latin typeface="Times New Roman" panose="02020603050405020304" pitchFamily="18" charset="0"/>
              </a:rPr>
              <a:t>ID[i]</a:t>
            </a:r>
            <a:endParaRPr lang="en-US" altLang="zh-CN" dirty="0">
              <a:latin typeface="Times New Roman" panose="02020603050405020304" pitchFamily="18" charset="0"/>
            </a:endParaRPr>
          </a:p>
        </p:txBody>
      </p:sp>
      <p:sp>
        <p:nvSpPr>
          <p:cNvPr id="110601" name="Text Box 12"/>
          <p:cNvSpPr txBox="1"/>
          <p:nvPr/>
        </p:nvSpPr>
        <p:spPr>
          <a:xfrm>
            <a:off x="468313" y="1255713"/>
            <a:ext cx="282575" cy="2519362"/>
          </a:xfrm>
          <a:prstGeom prst="rect">
            <a:avLst/>
          </a:prstGeom>
          <a:noFill/>
          <a:ln w="9525">
            <a:noFill/>
          </a:ln>
        </p:spPr>
        <p:txBody>
          <a:bodyPr wrap="none" lIns="90000" tIns="46800" rIns="90000" bIns="46800">
            <a:spAutoFit/>
          </a:bodyPr>
          <a:p>
            <a:pPr eaLnBrk="1" hangingPunct="1">
              <a:lnSpc>
                <a:spcPct val="90000"/>
              </a:lnSpc>
            </a:pPr>
            <a:r>
              <a:rPr lang="en-US" altLang="zh-CN" sz="1600" dirty="0">
                <a:latin typeface="Times New Roman" panose="02020603050405020304" pitchFamily="18" charset="0"/>
              </a:rPr>
              <a:t>1</a:t>
            </a:r>
            <a:endParaRPr lang="en-US" altLang="zh-CN" sz="1600" dirty="0">
              <a:latin typeface="Times New Roman" panose="02020603050405020304" pitchFamily="18" charset="0"/>
            </a:endParaRPr>
          </a:p>
          <a:p>
            <a:pPr eaLnBrk="1" hangingPunct="1">
              <a:lnSpc>
                <a:spcPct val="90000"/>
              </a:lnSpc>
            </a:pPr>
            <a:endParaRPr lang="en-US" altLang="zh-CN" sz="1600" dirty="0">
              <a:latin typeface="Times New Roman" panose="02020603050405020304" pitchFamily="18" charset="0"/>
            </a:endParaRPr>
          </a:p>
          <a:p>
            <a:pPr eaLnBrk="1" hangingPunct="1">
              <a:lnSpc>
                <a:spcPct val="90000"/>
              </a:lnSpc>
            </a:pPr>
            <a:r>
              <a:rPr lang="en-US" altLang="zh-CN" sz="1600" dirty="0">
                <a:latin typeface="Times New Roman" panose="02020603050405020304" pitchFamily="18" charset="0"/>
              </a:rPr>
              <a:t>2</a:t>
            </a:r>
            <a:endParaRPr lang="en-US" altLang="zh-CN" sz="1600" dirty="0">
              <a:latin typeface="Times New Roman" panose="02020603050405020304" pitchFamily="18" charset="0"/>
            </a:endParaRPr>
          </a:p>
          <a:p>
            <a:pPr eaLnBrk="1" hangingPunct="1">
              <a:lnSpc>
                <a:spcPct val="90000"/>
              </a:lnSpc>
            </a:pPr>
            <a:endParaRPr lang="en-US" altLang="zh-CN" sz="1600" dirty="0">
              <a:latin typeface="Times New Roman" panose="02020603050405020304" pitchFamily="18" charset="0"/>
            </a:endParaRPr>
          </a:p>
          <a:p>
            <a:pPr eaLnBrk="1" hangingPunct="1">
              <a:lnSpc>
                <a:spcPct val="90000"/>
              </a:lnSpc>
            </a:pPr>
            <a:r>
              <a:rPr lang="en-US" altLang="zh-CN" sz="1600" dirty="0">
                <a:latin typeface="Times New Roman" panose="02020603050405020304" pitchFamily="18" charset="0"/>
              </a:rPr>
              <a:t>3</a:t>
            </a:r>
            <a:endParaRPr lang="en-US" altLang="zh-CN" sz="1600" dirty="0">
              <a:latin typeface="Times New Roman" panose="02020603050405020304" pitchFamily="18" charset="0"/>
            </a:endParaRPr>
          </a:p>
          <a:p>
            <a:pPr eaLnBrk="1" hangingPunct="1">
              <a:lnSpc>
                <a:spcPct val="90000"/>
              </a:lnSpc>
            </a:pPr>
            <a:endParaRPr lang="en-US" altLang="zh-CN" sz="1600" dirty="0">
              <a:latin typeface="Times New Roman" panose="02020603050405020304" pitchFamily="18" charset="0"/>
            </a:endParaRPr>
          </a:p>
          <a:p>
            <a:pPr eaLnBrk="1" hangingPunct="1">
              <a:lnSpc>
                <a:spcPct val="90000"/>
              </a:lnSpc>
            </a:pPr>
            <a:r>
              <a:rPr lang="en-US" altLang="zh-CN" sz="1600" dirty="0">
                <a:latin typeface="Times New Roman" panose="02020603050405020304" pitchFamily="18" charset="0"/>
              </a:rPr>
              <a:t>4</a:t>
            </a:r>
            <a:endParaRPr lang="en-US" altLang="zh-CN" sz="1600" dirty="0">
              <a:latin typeface="Times New Roman" panose="02020603050405020304" pitchFamily="18" charset="0"/>
            </a:endParaRPr>
          </a:p>
          <a:p>
            <a:pPr eaLnBrk="1" hangingPunct="1">
              <a:lnSpc>
                <a:spcPct val="90000"/>
              </a:lnSpc>
            </a:pPr>
            <a:endParaRPr lang="en-US" altLang="zh-CN" sz="1600" dirty="0">
              <a:latin typeface="Times New Roman" panose="02020603050405020304" pitchFamily="18" charset="0"/>
            </a:endParaRPr>
          </a:p>
          <a:p>
            <a:pPr eaLnBrk="1" hangingPunct="1">
              <a:lnSpc>
                <a:spcPct val="90000"/>
              </a:lnSpc>
            </a:pPr>
            <a:r>
              <a:rPr lang="en-US" altLang="zh-CN" sz="1600" dirty="0">
                <a:latin typeface="Times New Roman" panose="02020603050405020304" pitchFamily="18" charset="0"/>
              </a:rPr>
              <a:t>5</a:t>
            </a:r>
            <a:endParaRPr lang="en-US" altLang="zh-CN" sz="1600" dirty="0">
              <a:latin typeface="Times New Roman" panose="02020603050405020304" pitchFamily="18" charset="0"/>
            </a:endParaRPr>
          </a:p>
          <a:p>
            <a:pPr eaLnBrk="1" hangingPunct="1">
              <a:lnSpc>
                <a:spcPct val="90000"/>
              </a:lnSpc>
            </a:pPr>
            <a:endParaRPr lang="en-US" altLang="zh-CN" sz="1600" dirty="0">
              <a:latin typeface="Times New Roman" panose="02020603050405020304" pitchFamily="18" charset="0"/>
            </a:endParaRPr>
          </a:p>
          <a:p>
            <a:pPr eaLnBrk="1" hangingPunct="1">
              <a:lnSpc>
                <a:spcPct val="90000"/>
              </a:lnSpc>
            </a:pPr>
            <a:r>
              <a:rPr lang="en-US" altLang="zh-CN" sz="1600" dirty="0">
                <a:latin typeface="Times New Roman" panose="02020603050405020304" pitchFamily="18" charset="0"/>
              </a:rPr>
              <a:t>6</a:t>
            </a:r>
            <a:endParaRPr lang="en-US" altLang="zh-CN" sz="1600" dirty="0">
              <a:latin typeface="Times New Roman" panose="02020603050405020304" pitchFamily="18" charset="0"/>
            </a:endParaRPr>
          </a:p>
        </p:txBody>
      </p:sp>
      <p:sp>
        <p:nvSpPr>
          <p:cNvPr id="110602" name="Text Box 13"/>
          <p:cNvSpPr txBox="1"/>
          <p:nvPr/>
        </p:nvSpPr>
        <p:spPr>
          <a:xfrm>
            <a:off x="579438" y="3775075"/>
            <a:ext cx="742950" cy="366713"/>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top=0</a:t>
            </a:r>
            <a:endParaRPr lang="en-US" altLang="zh-CN" dirty="0">
              <a:latin typeface="Times New Roman" panose="02020603050405020304" pitchFamily="18" charset="0"/>
            </a:endParaRPr>
          </a:p>
        </p:txBody>
      </p:sp>
      <p:sp>
        <p:nvSpPr>
          <p:cNvPr id="110603" name="Text Box 31"/>
          <p:cNvSpPr txBox="1"/>
          <p:nvPr/>
        </p:nvSpPr>
        <p:spPr>
          <a:xfrm>
            <a:off x="3419475" y="1108075"/>
            <a:ext cx="533400" cy="2692400"/>
          </a:xfrm>
          <a:prstGeom prst="rect">
            <a:avLst/>
          </a:prstGeom>
          <a:noFill/>
          <a:ln w="9525" cap="flat" cmpd="sng">
            <a:solidFill>
              <a:schemeClr val="tx1"/>
            </a:solidFill>
            <a:prstDash val="solid"/>
            <a:miter/>
            <a:headEnd type="none" w="med" len="med"/>
            <a:tailEnd type="none" w="med" len="med"/>
          </a:ln>
        </p:spPr>
        <p:txBody>
          <a:bodyPr lIns="90000" tIns="46800" rIns="90000" bIns="46800">
            <a:spAutoFit/>
          </a:bodyPr>
          <a:p>
            <a:pPr algn="ctr" eaLnBrk="1" hangingPunct="1">
              <a:spcBef>
                <a:spcPct val="50000"/>
              </a:spcBef>
            </a:pPr>
            <a:r>
              <a:rPr lang="en-US" altLang="zh-CN" sz="2000" dirty="0">
                <a:latin typeface="Times New Roman" panose="02020603050405020304" pitchFamily="18" charset="0"/>
              </a:rPr>
              <a:t>0</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1</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4</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0</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2</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1</a:t>
            </a:r>
            <a:endParaRPr lang="en-US" altLang="zh-CN" sz="2000" dirty="0">
              <a:latin typeface="Times New Roman" panose="02020603050405020304" pitchFamily="18" charset="0"/>
            </a:endParaRPr>
          </a:p>
        </p:txBody>
      </p:sp>
      <p:sp>
        <p:nvSpPr>
          <p:cNvPr id="110604" name="Line 32"/>
          <p:cNvSpPr/>
          <p:nvPr/>
        </p:nvSpPr>
        <p:spPr>
          <a:xfrm>
            <a:off x="3419475" y="1565275"/>
            <a:ext cx="533400" cy="0"/>
          </a:xfrm>
          <a:prstGeom prst="line">
            <a:avLst/>
          </a:prstGeom>
          <a:ln w="9525" cap="flat" cmpd="sng">
            <a:solidFill>
              <a:schemeClr val="tx1"/>
            </a:solidFill>
            <a:prstDash val="solid"/>
            <a:headEnd type="none" w="med" len="med"/>
            <a:tailEnd type="none" w="med" len="med"/>
          </a:ln>
        </p:spPr>
      </p:sp>
      <p:sp>
        <p:nvSpPr>
          <p:cNvPr id="110605" name="Line 33"/>
          <p:cNvSpPr/>
          <p:nvPr/>
        </p:nvSpPr>
        <p:spPr>
          <a:xfrm>
            <a:off x="3419475" y="2022475"/>
            <a:ext cx="533400" cy="0"/>
          </a:xfrm>
          <a:prstGeom prst="line">
            <a:avLst/>
          </a:prstGeom>
          <a:ln w="9525" cap="flat" cmpd="sng">
            <a:solidFill>
              <a:schemeClr val="tx1"/>
            </a:solidFill>
            <a:prstDash val="solid"/>
            <a:headEnd type="none" w="med" len="med"/>
            <a:tailEnd type="none" w="med" len="med"/>
          </a:ln>
        </p:spPr>
      </p:sp>
      <p:sp>
        <p:nvSpPr>
          <p:cNvPr id="110606" name="Line 34"/>
          <p:cNvSpPr/>
          <p:nvPr/>
        </p:nvSpPr>
        <p:spPr>
          <a:xfrm>
            <a:off x="3419475" y="2479675"/>
            <a:ext cx="533400" cy="0"/>
          </a:xfrm>
          <a:prstGeom prst="line">
            <a:avLst/>
          </a:prstGeom>
          <a:ln w="9525" cap="flat" cmpd="sng">
            <a:solidFill>
              <a:schemeClr val="tx1"/>
            </a:solidFill>
            <a:prstDash val="solid"/>
            <a:headEnd type="none" w="med" len="med"/>
            <a:tailEnd type="none" w="med" len="med"/>
          </a:ln>
        </p:spPr>
      </p:sp>
      <p:sp>
        <p:nvSpPr>
          <p:cNvPr id="110607" name="Line 35"/>
          <p:cNvSpPr/>
          <p:nvPr/>
        </p:nvSpPr>
        <p:spPr>
          <a:xfrm>
            <a:off x="3419475" y="2936875"/>
            <a:ext cx="533400" cy="0"/>
          </a:xfrm>
          <a:prstGeom prst="line">
            <a:avLst/>
          </a:prstGeom>
          <a:ln w="9525" cap="flat" cmpd="sng">
            <a:solidFill>
              <a:schemeClr val="tx1"/>
            </a:solidFill>
            <a:prstDash val="solid"/>
            <a:headEnd type="none" w="med" len="med"/>
            <a:tailEnd type="none" w="med" len="med"/>
          </a:ln>
        </p:spPr>
      </p:sp>
      <p:sp>
        <p:nvSpPr>
          <p:cNvPr id="110608" name="Line 36"/>
          <p:cNvSpPr/>
          <p:nvPr/>
        </p:nvSpPr>
        <p:spPr>
          <a:xfrm>
            <a:off x="3419475" y="3394075"/>
            <a:ext cx="533400" cy="0"/>
          </a:xfrm>
          <a:prstGeom prst="line">
            <a:avLst/>
          </a:prstGeom>
          <a:ln w="9525" cap="flat" cmpd="sng">
            <a:solidFill>
              <a:schemeClr val="tx1"/>
            </a:solidFill>
            <a:prstDash val="solid"/>
            <a:headEnd type="none" w="med" len="med"/>
            <a:tailEnd type="none" w="med" len="med"/>
          </a:ln>
        </p:spPr>
      </p:sp>
      <p:sp>
        <p:nvSpPr>
          <p:cNvPr id="110609" name="Text Box 37"/>
          <p:cNvSpPr txBox="1"/>
          <p:nvPr/>
        </p:nvSpPr>
        <p:spPr>
          <a:xfrm>
            <a:off x="3367088" y="736600"/>
            <a:ext cx="844550" cy="366713"/>
          </a:xfrm>
          <a:prstGeom prst="rect">
            <a:avLst/>
          </a:prstGeom>
          <a:noFill/>
          <a:ln w="9525">
            <a:noFill/>
          </a:ln>
        </p:spPr>
        <p:txBody>
          <a:bodyPr lIns="90000" tIns="46800" rIns="90000" bIns="46800">
            <a:spAutoFit/>
          </a:bodyPr>
          <a:p>
            <a:pPr eaLnBrk="1" hangingPunct="1"/>
            <a:r>
              <a:rPr lang="zh-CN" altLang="en-US" dirty="0">
                <a:latin typeface="Times New Roman" panose="02020603050405020304" pitchFamily="18" charset="0"/>
              </a:rPr>
              <a:t>入度</a:t>
            </a:r>
            <a:endParaRPr lang="zh-CN" altLang="en-US" dirty="0">
              <a:latin typeface="Times New Roman" panose="02020603050405020304" pitchFamily="18" charset="0"/>
            </a:endParaRPr>
          </a:p>
        </p:txBody>
      </p:sp>
      <p:sp>
        <p:nvSpPr>
          <p:cNvPr id="110610" name="Line 59"/>
          <p:cNvSpPr/>
          <p:nvPr/>
        </p:nvSpPr>
        <p:spPr>
          <a:xfrm>
            <a:off x="3006725" y="2251075"/>
            <a:ext cx="381000" cy="0"/>
          </a:xfrm>
          <a:prstGeom prst="line">
            <a:avLst/>
          </a:prstGeom>
          <a:ln w="19050" cap="flat" cmpd="sng">
            <a:solidFill>
              <a:schemeClr val="tx1"/>
            </a:solidFill>
            <a:prstDash val="solid"/>
            <a:headEnd type="none" w="med" len="med"/>
            <a:tailEnd type="triangle" w="med" len="med"/>
          </a:ln>
        </p:spPr>
      </p:sp>
      <p:sp>
        <p:nvSpPr>
          <p:cNvPr id="110611" name="Text Box 60"/>
          <p:cNvSpPr txBox="1"/>
          <p:nvPr/>
        </p:nvSpPr>
        <p:spPr>
          <a:xfrm>
            <a:off x="2916238" y="1822450"/>
            <a:ext cx="498475" cy="366713"/>
          </a:xfrm>
          <a:prstGeom prst="rect">
            <a:avLst/>
          </a:prstGeom>
          <a:noFill/>
          <a:ln w="9525">
            <a:noFill/>
          </a:ln>
        </p:spPr>
        <p:txBody>
          <a:bodyPr wrap="none" lIns="90000" tIns="46800" rIns="90000" bIns="46800">
            <a:spAutoFit/>
          </a:bodyPr>
          <a:p>
            <a:pPr eaLnBrk="1" hangingPunct="1"/>
            <a:r>
              <a:rPr lang="en-US" altLang="zh-CN" dirty="0">
                <a:solidFill>
                  <a:srgbClr val="0000FF"/>
                </a:solidFill>
                <a:latin typeface="Times New Roman" panose="02020603050405020304" pitchFamily="18" charset="0"/>
              </a:rPr>
              <a:t>top</a:t>
            </a:r>
            <a:endParaRPr lang="en-US" altLang="zh-CN" dirty="0">
              <a:solidFill>
                <a:srgbClr val="0000FF"/>
              </a:solidFill>
              <a:latin typeface="Times New Roman" panose="02020603050405020304" pitchFamily="18" charset="0"/>
            </a:endParaRPr>
          </a:p>
        </p:txBody>
      </p:sp>
      <p:sp>
        <p:nvSpPr>
          <p:cNvPr id="110612" name="Line 72"/>
          <p:cNvSpPr/>
          <p:nvPr/>
        </p:nvSpPr>
        <p:spPr>
          <a:xfrm flipV="1">
            <a:off x="3389313" y="2022475"/>
            <a:ext cx="533400" cy="457200"/>
          </a:xfrm>
          <a:prstGeom prst="line">
            <a:avLst/>
          </a:prstGeom>
          <a:ln w="19050" cap="flat" cmpd="sng">
            <a:solidFill>
              <a:schemeClr val="tx1"/>
            </a:solidFill>
            <a:prstDash val="solid"/>
            <a:headEnd type="none" w="med" len="med"/>
            <a:tailEnd type="none" w="med" len="med"/>
          </a:ln>
        </p:spPr>
      </p:sp>
      <p:sp>
        <p:nvSpPr>
          <p:cNvPr id="110613" name="Text Box 96"/>
          <p:cNvSpPr txBox="1"/>
          <p:nvPr/>
        </p:nvSpPr>
        <p:spPr>
          <a:xfrm>
            <a:off x="2203450" y="1108075"/>
            <a:ext cx="533400" cy="2692400"/>
          </a:xfrm>
          <a:prstGeom prst="rect">
            <a:avLst/>
          </a:prstGeom>
          <a:noFill/>
          <a:ln w="9525" cap="flat" cmpd="sng">
            <a:solidFill>
              <a:schemeClr val="tx1"/>
            </a:solidFill>
            <a:prstDash val="solid"/>
            <a:miter/>
            <a:headEnd type="none" w="med" len="med"/>
            <a:tailEnd type="none" w="med" len="med"/>
          </a:ln>
        </p:spPr>
        <p:txBody>
          <a:bodyPr lIns="90000" tIns="46800" rIns="90000" bIns="46800">
            <a:spAutoFit/>
          </a:bodyPr>
          <a:p>
            <a:pPr algn="ctr" eaLnBrk="1" hangingPunct="1">
              <a:spcBef>
                <a:spcPct val="50000"/>
              </a:spcBef>
            </a:pPr>
            <a:r>
              <a:rPr lang="en-US" altLang="zh-CN" sz="2000" dirty="0">
                <a:latin typeface="Times New Roman" panose="02020603050405020304" pitchFamily="18" charset="0"/>
              </a:rPr>
              <a:t>0</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2</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1</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2</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3</a:t>
            </a:r>
            <a:endParaRPr lang="en-US" altLang="zh-CN" sz="2000" dirty="0">
              <a:latin typeface="Times New Roman" panose="02020603050405020304" pitchFamily="18" charset="0"/>
            </a:endParaRPr>
          </a:p>
          <a:p>
            <a:pPr algn="ctr" eaLnBrk="1" hangingPunct="1">
              <a:spcBef>
                <a:spcPct val="50000"/>
              </a:spcBef>
            </a:pPr>
            <a:r>
              <a:rPr lang="en-US" altLang="zh-CN" sz="2000" dirty="0">
                <a:latin typeface="Times New Roman" panose="02020603050405020304" pitchFamily="18" charset="0"/>
              </a:rPr>
              <a:t>1</a:t>
            </a:r>
            <a:endParaRPr lang="en-US" altLang="zh-CN" sz="2000" dirty="0">
              <a:latin typeface="Times New Roman" panose="02020603050405020304" pitchFamily="18" charset="0"/>
            </a:endParaRPr>
          </a:p>
        </p:txBody>
      </p:sp>
      <p:sp>
        <p:nvSpPr>
          <p:cNvPr id="110614" name="Line 97"/>
          <p:cNvSpPr/>
          <p:nvPr/>
        </p:nvSpPr>
        <p:spPr>
          <a:xfrm>
            <a:off x="2203450" y="1565275"/>
            <a:ext cx="533400" cy="0"/>
          </a:xfrm>
          <a:prstGeom prst="line">
            <a:avLst/>
          </a:prstGeom>
          <a:ln w="9525" cap="flat" cmpd="sng">
            <a:solidFill>
              <a:schemeClr val="tx1"/>
            </a:solidFill>
            <a:prstDash val="solid"/>
            <a:headEnd type="none" w="med" len="med"/>
            <a:tailEnd type="none" w="med" len="med"/>
          </a:ln>
        </p:spPr>
      </p:sp>
      <p:sp>
        <p:nvSpPr>
          <p:cNvPr id="110615" name="Line 98"/>
          <p:cNvSpPr/>
          <p:nvPr/>
        </p:nvSpPr>
        <p:spPr>
          <a:xfrm>
            <a:off x="2203450" y="2022475"/>
            <a:ext cx="533400" cy="0"/>
          </a:xfrm>
          <a:prstGeom prst="line">
            <a:avLst/>
          </a:prstGeom>
          <a:ln w="9525" cap="flat" cmpd="sng">
            <a:solidFill>
              <a:schemeClr val="tx1"/>
            </a:solidFill>
            <a:prstDash val="solid"/>
            <a:headEnd type="none" w="med" len="med"/>
            <a:tailEnd type="none" w="med" len="med"/>
          </a:ln>
        </p:spPr>
      </p:sp>
      <p:sp>
        <p:nvSpPr>
          <p:cNvPr id="110616" name="Line 99"/>
          <p:cNvSpPr/>
          <p:nvPr/>
        </p:nvSpPr>
        <p:spPr>
          <a:xfrm>
            <a:off x="2203450" y="2479675"/>
            <a:ext cx="533400" cy="0"/>
          </a:xfrm>
          <a:prstGeom prst="line">
            <a:avLst/>
          </a:prstGeom>
          <a:ln w="9525" cap="flat" cmpd="sng">
            <a:solidFill>
              <a:schemeClr val="tx1"/>
            </a:solidFill>
            <a:prstDash val="solid"/>
            <a:headEnd type="none" w="med" len="med"/>
            <a:tailEnd type="none" w="med" len="med"/>
          </a:ln>
        </p:spPr>
      </p:sp>
      <p:sp>
        <p:nvSpPr>
          <p:cNvPr id="110617" name="Line 100"/>
          <p:cNvSpPr/>
          <p:nvPr/>
        </p:nvSpPr>
        <p:spPr>
          <a:xfrm>
            <a:off x="2203450" y="2936875"/>
            <a:ext cx="533400" cy="0"/>
          </a:xfrm>
          <a:prstGeom prst="line">
            <a:avLst/>
          </a:prstGeom>
          <a:ln w="9525" cap="flat" cmpd="sng">
            <a:solidFill>
              <a:schemeClr val="tx1"/>
            </a:solidFill>
            <a:prstDash val="solid"/>
            <a:headEnd type="none" w="med" len="med"/>
            <a:tailEnd type="none" w="med" len="med"/>
          </a:ln>
        </p:spPr>
      </p:sp>
      <p:sp>
        <p:nvSpPr>
          <p:cNvPr id="110618" name="Line 101"/>
          <p:cNvSpPr/>
          <p:nvPr/>
        </p:nvSpPr>
        <p:spPr>
          <a:xfrm>
            <a:off x="2203450" y="3394075"/>
            <a:ext cx="533400" cy="0"/>
          </a:xfrm>
          <a:prstGeom prst="line">
            <a:avLst/>
          </a:prstGeom>
          <a:ln w="9525" cap="flat" cmpd="sng">
            <a:solidFill>
              <a:schemeClr val="tx1"/>
            </a:solidFill>
            <a:prstDash val="solid"/>
            <a:headEnd type="none" w="med" len="med"/>
            <a:tailEnd type="none" w="med" len="med"/>
          </a:ln>
        </p:spPr>
      </p:sp>
      <p:sp>
        <p:nvSpPr>
          <p:cNvPr id="110619" name="Text Box 102"/>
          <p:cNvSpPr txBox="1"/>
          <p:nvPr/>
        </p:nvSpPr>
        <p:spPr>
          <a:xfrm>
            <a:off x="2024063" y="742950"/>
            <a:ext cx="1111250" cy="366713"/>
          </a:xfrm>
          <a:prstGeom prst="rect">
            <a:avLst/>
          </a:prstGeom>
          <a:noFill/>
          <a:ln w="9525">
            <a:noFill/>
          </a:ln>
        </p:spPr>
        <p:txBody>
          <a:bodyPr wrap="none" lIns="90000" tIns="46800" rIns="90000" bIns="46800">
            <a:spAutoFit/>
          </a:bodyPr>
          <a:p>
            <a:pPr eaLnBrk="1" hangingPunct="1"/>
            <a:r>
              <a:rPr lang="zh-CN" altLang="en-US" dirty="0">
                <a:latin typeface="Times New Roman" panose="02020603050405020304" pitchFamily="18" charset="0"/>
              </a:rPr>
              <a:t>入度</a:t>
            </a:r>
            <a:r>
              <a:rPr lang="en-US" altLang="zh-CN" dirty="0">
                <a:latin typeface="Times New Roman" panose="02020603050405020304" pitchFamily="18" charset="0"/>
              </a:rPr>
              <a:t>ID[i]</a:t>
            </a:r>
            <a:endParaRPr lang="en-US" altLang="zh-CN" dirty="0">
              <a:latin typeface="Times New Roman" panose="02020603050405020304" pitchFamily="18" charset="0"/>
            </a:endParaRPr>
          </a:p>
        </p:txBody>
      </p:sp>
      <p:sp>
        <p:nvSpPr>
          <p:cNvPr id="110620" name="Text Box 103"/>
          <p:cNvSpPr txBox="1"/>
          <p:nvPr/>
        </p:nvSpPr>
        <p:spPr>
          <a:xfrm>
            <a:off x="1985963" y="1255713"/>
            <a:ext cx="282575" cy="2519362"/>
          </a:xfrm>
          <a:prstGeom prst="rect">
            <a:avLst/>
          </a:prstGeom>
          <a:noFill/>
          <a:ln w="9525">
            <a:noFill/>
          </a:ln>
        </p:spPr>
        <p:txBody>
          <a:bodyPr wrap="none" lIns="90000" tIns="46800" rIns="90000" bIns="46800">
            <a:spAutoFit/>
          </a:bodyPr>
          <a:p>
            <a:pPr eaLnBrk="1" hangingPunct="1">
              <a:lnSpc>
                <a:spcPct val="90000"/>
              </a:lnSpc>
            </a:pPr>
            <a:r>
              <a:rPr lang="en-US" altLang="zh-CN" sz="1600" dirty="0">
                <a:latin typeface="Times New Roman" panose="02020603050405020304" pitchFamily="18" charset="0"/>
              </a:rPr>
              <a:t>1</a:t>
            </a:r>
            <a:endParaRPr lang="en-US" altLang="zh-CN" sz="1600" dirty="0">
              <a:latin typeface="Times New Roman" panose="02020603050405020304" pitchFamily="18" charset="0"/>
            </a:endParaRPr>
          </a:p>
          <a:p>
            <a:pPr eaLnBrk="1" hangingPunct="1">
              <a:lnSpc>
                <a:spcPct val="90000"/>
              </a:lnSpc>
            </a:pPr>
            <a:endParaRPr lang="en-US" altLang="zh-CN" sz="1600" dirty="0">
              <a:latin typeface="Times New Roman" panose="02020603050405020304" pitchFamily="18" charset="0"/>
            </a:endParaRPr>
          </a:p>
          <a:p>
            <a:pPr eaLnBrk="1" hangingPunct="1">
              <a:lnSpc>
                <a:spcPct val="90000"/>
              </a:lnSpc>
            </a:pPr>
            <a:r>
              <a:rPr lang="en-US" altLang="zh-CN" sz="1600" dirty="0">
                <a:latin typeface="Times New Roman" panose="02020603050405020304" pitchFamily="18" charset="0"/>
              </a:rPr>
              <a:t>2</a:t>
            </a:r>
            <a:endParaRPr lang="en-US" altLang="zh-CN" sz="1600" dirty="0">
              <a:latin typeface="Times New Roman" panose="02020603050405020304" pitchFamily="18" charset="0"/>
            </a:endParaRPr>
          </a:p>
          <a:p>
            <a:pPr eaLnBrk="1" hangingPunct="1">
              <a:lnSpc>
                <a:spcPct val="90000"/>
              </a:lnSpc>
            </a:pPr>
            <a:endParaRPr lang="en-US" altLang="zh-CN" sz="1600" dirty="0">
              <a:latin typeface="Times New Roman" panose="02020603050405020304" pitchFamily="18" charset="0"/>
            </a:endParaRPr>
          </a:p>
          <a:p>
            <a:pPr eaLnBrk="1" hangingPunct="1">
              <a:lnSpc>
                <a:spcPct val="90000"/>
              </a:lnSpc>
            </a:pPr>
            <a:r>
              <a:rPr lang="en-US" altLang="zh-CN" sz="1600" dirty="0">
                <a:latin typeface="Times New Roman" panose="02020603050405020304" pitchFamily="18" charset="0"/>
              </a:rPr>
              <a:t>3</a:t>
            </a:r>
            <a:endParaRPr lang="en-US" altLang="zh-CN" sz="1600" dirty="0">
              <a:latin typeface="Times New Roman" panose="02020603050405020304" pitchFamily="18" charset="0"/>
            </a:endParaRPr>
          </a:p>
          <a:p>
            <a:pPr eaLnBrk="1" hangingPunct="1">
              <a:lnSpc>
                <a:spcPct val="90000"/>
              </a:lnSpc>
            </a:pPr>
            <a:endParaRPr lang="en-US" altLang="zh-CN" sz="1600" dirty="0">
              <a:latin typeface="Times New Roman" panose="02020603050405020304" pitchFamily="18" charset="0"/>
            </a:endParaRPr>
          </a:p>
          <a:p>
            <a:pPr eaLnBrk="1" hangingPunct="1">
              <a:lnSpc>
                <a:spcPct val="90000"/>
              </a:lnSpc>
            </a:pPr>
            <a:r>
              <a:rPr lang="en-US" altLang="zh-CN" sz="1600" dirty="0">
                <a:latin typeface="Times New Roman" panose="02020603050405020304" pitchFamily="18" charset="0"/>
              </a:rPr>
              <a:t>4</a:t>
            </a:r>
            <a:endParaRPr lang="en-US" altLang="zh-CN" sz="1600" dirty="0">
              <a:latin typeface="Times New Roman" panose="02020603050405020304" pitchFamily="18" charset="0"/>
            </a:endParaRPr>
          </a:p>
          <a:p>
            <a:pPr eaLnBrk="1" hangingPunct="1">
              <a:lnSpc>
                <a:spcPct val="90000"/>
              </a:lnSpc>
            </a:pPr>
            <a:endParaRPr lang="en-US" altLang="zh-CN" sz="1600" dirty="0">
              <a:latin typeface="Times New Roman" panose="02020603050405020304" pitchFamily="18" charset="0"/>
            </a:endParaRPr>
          </a:p>
          <a:p>
            <a:pPr eaLnBrk="1" hangingPunct="1">
              <a:lnSpc>
                <a:spcPct val="90000"/>
              </a:lnSpc>
            </a:pPr>
            <a:r>
              <a:rPr lang="en-US" altLang="zh-CN" sz="1600" dirty="0">
                <a:latin typeface="Times New Roman" panose="02020603050405020304" pitchFamily="18" charset="0"/>
              </a:rPr>
              <a:t>5</a:t>
            </a:r>
            <a:endParaRPr lang="en-US" altLang="zh-CN" sz="1600" dirty="0">
              <a:latin typeface="Times New Roman" panose="02020603050405020304" pitchFamily="18" charset="0"/>
            </a:endParaRPr>
          </a:p>
          <a:p>
            <a:pPr eaLnBrk="1" hangingPunct="1">
              <a:lnSpc>
                <a:spcPct val="90000"/>
              </a:lnSpc>
            </a:pPr>
            <a:endParaRPr lang="en-US" altLang="zh-CN" sz="1600" dirty="0">
              <a:latin typeface="Times New Roman" panose="02020603050405020304" pitchFamily="18" charset="0"/>
            </a:endParaRPr>
          </a:p>
          <a:p>
            <a:pPr eaLnBrk="1" hangingPunct="1">
              <a:lnSpc>
                <a:spcPct val="90000"/>
              </a:lnSpc>
            </a:pPr>
            <a:r>
              <a:rPr lang="en-US" altLang="zh-CN" sz="1600" dirty="0">
                <a:latin typeface="Times New Roman" panose="02020603050405020304" pitchFamily="18" charset="0"/>
              </a:rPr>
              <a:t>6</a:t>
            </a:r>
            <a:endParaRPr lang="en-US" altLang="zh-CN" sz="1600" dirty="0">
              <a:latin typeface="Times New Roman" panose="02020603050405020304" pitchFamily="18" charset="0"/>
            </a:endParaRPr>
          </a:p>
        </p:txBody>
      </p:sp>
      <p:sp>
        <p:nvSpPr>
          <p:cNvPr id="110621" name="Text Box 104"/>
          <p:cNvSpPr txBox="1"/>
          <p:nvPr/>
        </p:nvSpPr>
        <p:spPr>
          <a:xfrm>
            <a:off x="1260475" y="3262313"/>
            <a:ext cx="742950" cy="366712"/>
          </a:xfrm>
          <a:prstGeom prst="rect">
            <a:avLst/>
          </a:prstGeom>
          <a:noFill/>
          <a:ln w="9525">
            <a:noFill/>
          </a:ln>
        </p:spPr>
        <p:txBody>
          <a:bodyPr wrap="none" lIns="90000" tIns="46800" rIns="90000" bIns="46800">
            <a:spAutoFit/>
          </a:bodyPr>
          <a:p>
            <a:pPr eaLnBrk="1" hangingPunct="1"/>
            <a:r>
              <a:rPr lang="en-US" altLang="zh-CN" dirty="0">
                <a:solidFill>
                  <a:srgbClr val="0000FF"/>
                </a:solidFill>
                <a:latin typeface="Times New Roman" panose="02020603050405020304" pitchFamily="18" charset="0"/>
              </a:rPr>
              <a:t>top=6</a:t>
            </a:r>
            <a:endParaRPr lang="en-US" altLang="zh-CN" dirty="0">
              <a:solidFill>
                <a:srgbClr val="0000FF"/>
              </a:solidFill>
              <a:latin typeface="Times New Roman" panose="02020603050405020304" pitchFamily="18" charset="0"/>
            </a:endParaRPr>
          </a:p>
        </p:txBody>
      </p:sp>
      <p:sp>
        <p:nvSpPr>
          <p:cNvPr id="110622" name="Line 105"/>
          <p:cNvSpPr/>
          <p:nvPr/>
        </p:nvSpPr>
        <p:spPr>
          <a:xfrm>
            <a:off x="1403350" y="3622675"/>
            <a:ext cx="576263" cy="0"/>
          </a:xfrm>
          <a:prstGeom prst="line">
            <a:avLst/>
          </a:prstGeom>
          <a:ln w="19050" cap="flat" cmpd="sng">
            <a:solidFill>
              <a:schemeClr val="tx1"/>
            </a:solidFill>
            <a:prstDash val="solid"/>
            <a:headEnd type="none" w="med" len="med"/>
            <a:tailEnd type="triangle" w="med" len="med"/>
          </a:ln>
        </p:spPr>
      </p:sp>
      <p:grpSp>
        <p:nvGrpSpPr>
          <p:cNvPr id="110623" name="Group 106"/>
          <p:cNvGrpSpPr/>
          <p:nvPr/>
        </p:nvGrpSpPr>
        <p:grpSpPr>
          <a:xfrm>
            <a:off x="468313" y="4486275"/>
            <a:ext cx="2020887" cy="609600"/>
            <a:chOff x="3974" y="3456"/>
            <a:chExt cx="1273" cy="384"/>
          </a:xfrm>
        </p:grpSpPr>
        <p:grpSp>
          <p:nvGrpSpPr>
            <p:cNvPr id="110626" name="Group 107"/>
            <p:cNvGrpSpPr/>
            <p:nvPr/>
          </p:nvGrpSpPr>
          <p:grpSpPr>
            <a:xfrm>
              <a:off x="4272" y="3615"/>
              <a:ext cx="393" cy="152"/>
              <a:chOff x="1239" y="432"/>
              <a:chExt cx="393" cy="152"/>
            </a:xfrm>
          </p:grpSpPr>
          <p:sp>
            <p:nvSpPr>
              <p:cNvPr id="110634" name="Text Box 108"/>
              <p:cNvSpPr txBox="1"/>
              <p:nvPr/>
            </p:nvSpPr>
            <p:spPr>
              <a:xfrm>
                <a:off x="1239" y="432"/>
                <a:ext cx="393" cy="140"/>
              </a:xfrm>
              <a:prstGeom prst="rect">
                <a:avLst/>
              </a:prstGeom>
              <a:noFill/>
              <a:ln w="9525" cap="flat" cmpd="sng">
                <a:solidFill>
                  <a:schemeClr val="tx1"/>
                </a:solidFill>
                <a:prstDash val="solid"/>
                <a:miter/>
                <a:headEnd type="none" w="med" len="med"/>
                <a:tailEnd type="none" w="med" len="med"/>
              </a:ln>
            </p:spPr>
            <p:txBody>
              <a:bodyPr lIns="0" tIns="0" rIns="0" bIns="0">
                <a:spAutoFit/>
              </a:bodyPr>
              <a:p>
                <a:pPr eaLnBrk="1" hangingPunct="1"/>
                <a:r>
                  <a:rPr lang="en-US" altLang="zh-CN" sz="1400" dirty="0">
                    <a:latin typeface="Times New Roman" panose="02020603050405020304" pitchFamily="18" charset="0"/>
                  </a:rPr>
                  <a:t>  6</a:t>
                </a:r>
                <a:endParaRPr lang="en-US" altLang="zh-CN" sz="1400" dirty="0">
                  <a:latin typeface="Times New Roman" panose="02020603050405020304" pitchFamily="18" charset="0"/>
                </a:endParaRPr>
              </a:p>
            </p:txBody>
          </p:sp>
          <p:sp>
            <p:nvSpPr>
              <p:cNvPr id="110635" name="Line 109"/>
              <p:cNvSpPr/>
              <p:nvPr/>
            </p:nvSpPr>
            <p:spPr>
              <a:xfrm>
                <a:off x="1440" y="440"/>
                <a:ext cx="0" cy="144"/>
              </a:xfrm>
              <a:prstGeom prst="line">
                <a:avLst/>
              </a:prstGeom>
              <a:ln w="9525" cap="flat" cmpd="sng">
                <a:solidFill>
                  <a:schemeClr val="tx1"/>
                </a:solidFill>
                <a:prstDash val="solid"/>
                <a:headEnd type="none" w="med" len="med"/>
                <a:tailEnd type="none" w="med" len="med"/>
              </a:ln>
            </p:spPr>
          </p:sp>
        </p:grpSp>
        <p:grpSp>
          <p:nvGrpSpPr>
            <p:cNvPr id="110627" name="Group 110"/>
            <p:cNvGrpSpPr/>
            <p:nvPr/>
          </p:nvGrpSpPr>
          <p:grpSpPr>
            <a:xfrm>
              <a:off x="4839" y="3624"/>
              <a:ext cx="393" cy="152"/>
              <a:chOff x="1239" y="432"/>
              <a:chExt cx="393" cy="152"/>
            </a:xfrm>
          </p:grpSpPr>
          <p:sp>
            <p:nvSpPr>
              <p:cNvPr id="110632" name="Text Box 111"/>
              <p:cNvSpPr txBox="1"/>
              <p:nvPr/>
            </p:nvSpPr>
            <p:spPr>
              <a:xfrm>
                <a:off x="1239" y="432"/>
                <a:ext cx="393" cy="140"/>
              </a:xfrm>
              <a:prstGeom prst="rect">
                <a:avLst/>
              </a:prstGeom>
              <a:noFill/>
              <a:ln w="9525" cap="flat" cmpd="sng">
                <a:solidFill>
                  <a:schemeClr val="tx1"/>
                </a:solidFill>
                <a:prstDash val="solid"/>
                <a:miter/>
                <a:headEnd type="none" w="med" len="med"/>
                <a:tailEnd type="none" w="med" len="med"/>
              </a:ln>
            </p:spPr>
            <p:txBody>
              <a:bodyPr lIns="0" tIns="0" rIns="0" bIns="0">
                <a:spAutoFit/>
              </a:bodyPr>
              <a:p>
                <a:pPr eaLnBrk="1" hangingPunct="1"/>
                <a:r>
                  <a:rPr lang="en-US" altLang="zh-CN" sz="1400" dirty="0">
                    <a:latin typeface="Times New Roman" panose="02020603050405020304" pitchFamily="18" charset="0"/>
                  </a:rPr>
                  <a:t>  1</a:t>
                </a:r>
                <a:endParaRPr lang="en-US" altLang="zh-CN" sz="1400" dirty="0">
                  <a:latin typeface="Times New Roman" panose="02020603050405020304" pitchFamily="18" charset="0"/>
                </a:endParaRPr>
              </a:p>
            </p:txBody>
          </p:sp>
          <p:sp>
            <p:nvSpPr>
              <p:cNvPr id="110633" name="Line 112"/>
              <p:cNvSpPr/>
              <p:nvPr/>
            </p:nvSpPr>
            <p:spPr>
              <a:xfrm>
                <a:off x="1440" y="440"/>
                <a:ext cx="0" cy="144"/>
              </a:xfrm>
              <a:prstGeom prst="line">
                <a:avLst/>
              </a:prstGeom>
              <a:ln w="9525" cap="flat" cmpd="sng">
                <a:solidFill>
                  <a:schemeClr val="tx1"/>
                </a:solidFill>
                <a:prstDash val="solid"/>
                <a:headEnd type="none" w="med" len="med"/>
                <a:tailEnd type="none" w="med" len="med"/>
              </a:ln>
            </p:spPr>
          </p:sp>
        </p:grpSp>
        <p:sp>
          <p:nvSpPr>
            <p:cNvPr id="110628" name="Rectangle 113"/>
            <p:cNvSpPr/>
            <p:nvPr/>
          </p:nvSpPr>
          <p:spPr>
            <a:xfrm>
              <a:off x="5040" y="3590"/>
              <a:ext cx="207" cy="250"/>
            </a:xfrm>
            <a:prstGeom prst="rect">
              <a:avLst/>
            </a:prstGeom>
            <a:noFill/>
            <a:ln w="9525">
              <a:noFill/>
            </a:ln>
          </p:spPr>
          <p:txBody>
            <a:bodyPr wrap="none" lIns="90000" tIns="46800" rIns="90000" bIns="46800">
              <a:spAutoFit/>
            </a:bodyPr>
            <a:p>
              <a:pPr eaLnBrk="1" hangingPunct="1"/>
              <a:r>
                <a:rPr lang="en-US" altLang="zh-CN"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ea typeface="Times New Roman" panose="02020603050405020304" pitchFamily="18" charset="0"/>
              </a:endParaRPr>
            </a:p>
          </p:txBody>
        </p:sp>
        <p:sp>
          <p:nvSpPr>
            <p:cNvPr id="110629" name="Line 114"/>
            <p:cNvSpPr/>
            <p:nvPr/>
          </p:nvSpPr>
          <p:spPr>
            <a:xfrm>
              <a:off x="4032" y="3703"/>
              <a:ext cx="240" cy="0"/>
            </a:xfrm>
            <a:prstGeom prst="line">
              <a:avLst/>
            </a:prstGeom>
            <a:ln w="9525" cap="flat" cmpd="sng">
              <a:solidFill>
                <a:schemeClr val="tx1"/>
              </a:solidFill>
              <a:prstDash val="solid"/>
              <a:headEnd type="none" w="med" len="med"/>
              <a:tailEnd type="triangle" w="med" len="med"/>
            </a:ln>
          </p:spPr>
        </p:sp>
        <p:sp>
          <p:nvSpPr>
            <p:cNvPr id="110630" name="Line 115"/>
            <p:cNvSpPr/>
            <p:nvPr/>
          </p:nvSpPr>
          <p:spPr>
            <a:xfrm>
              <a:off x="4608" y="3704"/>
              <a:ext cx="240" cy="0"/>
            </a:xfrm>
            <a:prstGeom prst="line">
              <a:avLst/>
            </a:prstGeom>
            <a:ln w="9525" cap="flat" cmpd="sng">
              <a:solidFill>
                <a:schemeClr val="tx1"/>
              </a:solidFill>
              <a:prstDash val="solid"/>
              <a:headEnd type="none" w="med" len="med"/>
              <a:tailEnd type="triangle" w="med" len="med"/>
            </a:ln>
          </p:spPr>
        </p:sp>
        <p:sp>
          <p:nvSpPr>
            <p:cNvPr id="110631" name="Text Box 116"/>
            <p:cNvSpPr txBox="1"/>
            <p:nvPr/>
          </p:nvSpPr>
          <p:spPr>
            <a:xfrm>
              <a:off x="3974" y="3456"/>
              <a:ext cx="314" cy="231"/>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top</a:t>
              </a:r>
              <a:endParaRPr lang="en-US" altLang="zh-CN" dirty="0">
                <a:latin typeface="Times New Roman" panose="02020603050405020304" pitchFamily="18" charset="0"/>
              </a:endParaRPr>
            </a:p>
          </p:txBody>
        </p:sp>
      </p:grpSp>
      <p:sp>
        <p:nvSpPr>
          <p:cNvPr id="110624" name="Text Box 117"/>
          <p:cNvSpPr txBox="1"/>
          <p:nvPr/>
        </p:nvSpPr>
        <p:spPr>
          <a:xfrm>
            <a:off x="4287838" y="515938"/>
            <a:ext cx="4643437" cy="6213475"/>
          </a:xfrm>
          <a:prstGeom prst="rect">
            <a:avLst/>
          </a:prstGeom>
          <a:noFill/>
          <a:ln w="9525">
            <a:noFill/>
          </a:ln>
        </p:spPr>
        <p:txBody>
          <a:bodyPr lIns="90000" tIns="46800" rIns="90000" bIns="46800">
            <a:spAutoFit/>
          </a:bodyPr>
          <a:p>
            <a:pPr eaLnBrk="1" hangingPunct="1">
              <a:lnSpc>
                <a:spcPct val="140000"/>
              </a:lnSpc>
            </a:pPr>
            <a:r>
              <a:rPr lang="zh-CN" altLang="en-US" sz="2400" u="sng" dirty="0">
                <a:solidFill>
                  <a:schemeClr val="accent2"/>
                </a:solidFill>
                <a:latin typeface="Times New Roman" panose="02020603050405020304" pitchFamily="18" charset="0"/>
              </a:rPr>
              <a:t>算法主要步骤：</a:t>
            </a:r>
            <a:endParaRPr lang="zh-CN" altLang="en-US" sz="2400" u="sng" dirty="0">
              <a:solidFill>
                <a:schemeClr val="accent2"/>
              </a:solidFill>
              <a:latin typeface="Times New Roman" panose="02020603050405020304" pitchFamily="18" charset="0"/>
            </a:endParaRPr>
          </a:p>
          <a:p>
            <a:pPr eaLnBrk="1" hangingPunct="1">
              <a:lnSpc>
                <a:spcPct val="140000"/>
              </a:lnSpc>
            </a:pPr>
            <a:r>
              <a:rPr lang="zh-CN" altLang="en-US" sz="2000" dirty="0">
                <a:latin typeface="Times New Roman" panose="02020603050405020304" pitchFamily="18" charset="0"/>
              </a:rPr>
              <a:t>计算每个顶点</a:t>
            </a:r>
            <a:r>
              <a:rPr lang="en-US" altLang="zh-CN" sz="2000" dirty="0">
                <a:latin typeface="Times New Roman" panose="02020603050405020304" pitchFamily="18" charset="0"/>
              </a:rPr>
              <a:t>i</a:t>
            </a:r>
            <a:r>
              <a:rPr lang="zh-CN" altLang="en-US" sz="2000" dirty="0">
                <a:latin typeface="Times New Roman" panose="02020603050405020304" pitchFamily="18" charset="0"/>
              </a:rPr>
              <a:t>的入度</a:t>
            </a:r>
            <a:r>
              <a:rPr lang="en-US" altLang="zh-CN" sz="2000" dirty="0">
                <a:latin typeface="Times New Roman" panose="02020603050405020304" pitchFamily="18" charset="0"/>
              </a:rPr>
              <a:t>ID[i]</a:t>
            </a:r>
            <a:r>
              <a:rPr lang="zh-CN" altLang="en-US" sz="2000" dirty="0">
                <a:latin typeface="Times New Roman" panose="02020603050405020304" pitchFamily="18" charset="0"/>
              </a:rPr>
              <a:t>；</a:t>
            </a:r>
            <a:endParaRPr lang="zh-CN" altLang="en-US" sz="2000" dirty="0">
              <a:latin typeface="Times New Roman" panose="02020603050405020304" pitchFamily="18" charset="0"/>
            </a:endParaRPr>
          </a:p>
          <a:p>
            <a:pPr eaLnBrk="1" hangingPunct="1">
              <a:lnSpc>
                <a:spcPct val="140000"/>
              </a:lnSpc>
            </a:pPr>
            <a:r>
              <a:rPr lang="en-US" altLang="zh-CN" sz="2000" dirty="0">
                <a:latin typeface="Times New Roman" panose="02020603050405020304" pitchFamily="18" charset="0"/>
              </a:rPr>
              <a:t>for ( i=1; i&lt;=n ; i++ )   //</a:t>
            </a:r>
            <a:r>
              <a:rPr lang="zh-CN" altLang="en-US" sz="2000" dirty="0">
                <a:latin typeface="Times New Roman" panose="02020603050405020304" pitchFamily="18" charset="0"/>
              </a:rPr>
              <a:t>初始化链栈；</a:t>
            </a:r>
            <a:endParaRPr lang="zh-CN" altLang="en-US" sz="2000" dirty="0">
              <a:latin typeface="Times New Roman" panose="02020603050405020304" pitchFamily="18" charset="0"/>
            </a:endParaRPr>
          </a:p>
          <a:p>
            <a:pPr eaLnBrk="1" hangingPunct="1">
              <a:lnSpc>
                <a:spcPct val="140000"/>
              </a:lnSpc>
            </a:pPr>
            <a:r>
              <a:rPr lang="zh-CN" altLang="en-US" sz="2000" dirty="0">
                <a:latin typeface="Times New Roman" panose="02020603050405020304" pitchFamily="18" charset="0"/>
              </a:rPr>
              <a:t>     </a:t>
            </a:r>
            <a:r>
              <a:rPr lang="en-US" altLang="zh-CN" sz="2000" dirty="0">
                <a:latin typeface="Times New Roman" panose="02020603050405020304" pitchFamily="18" charset="0"/>
              </a:rPr>
              <a:t>if ( ID[i] == 0) </a:t>
            </a:r>
            <a:endParaRPr lang="en-US" altLang="zh-CN" sz="2000" dirty="0">
              <a:latin typeface="Times New Roman" panose="02020603050405020304" pitchFamily="18" charset="0"/>
            </a:endParaRPr>
          </a:p>
          <a:p>
            <a:pPr eaLnBrk="1" hangingPunct="1">
              <a:lnSpc>
                <a:spcPct val="140000"/>
              </a:lnSpc>
            </a:pPr>
            <a:r>
              <a:rPr lang="en-US" altLang="zh-CN" sz="2000" dirty="0">
                <a:latin typeface="Times New Roman" panose="02020603050405020304" pitchFamily="18" charset="0"/>
              </a:rPr>
              <a:t>            {   ID[i] = top;  top = i ;  }</a:t>
            </a:r>
            <a:endParaRPr lang="en-US" altLang="zh-CN" sz="2000" dirty="0">
              <a:latin typeface="Times New Roman" panose="02020603050405020304" pitchFamily="18" charset="0"/>
            </a:endParaRPr>
          </a:p>
          <a:p>
            <a:pPr eaLnBrk="1" hangingPunct="1">
              <a:lnSpc>
                <a:spcPct val="140000"/>
              </a:lnSpc>
            </a:pPr>
            <a:r>
              <a:rPr lang="en-US" altLang="zh-CN" sz="2000" dirty="0">
                <a:latin typeface="Times New Roman" panose="02020603050405020304" pitchFamily="18" charset="0"/>
              </a:rPr>
              <a:t>for ( i=1 ; i&lt;=n ; i++ )</a:t>
            </a:r>
            <a:endParaRPr lang="en-US" altLang="zh-CN" sz="2000" dirty="0">
              <a:latin typeface="Times New Roman" panose="02020603050405020304" pitchFamily="18" charset="0"/>
            </a:endParaRPr>
          </a:p>
          <a:p>
            <a:pPr eaLnBrk="1" hangingPunct="1">
              <a:lnSpc>
                <a:spcPct val="140000"/>
              </a:lnSpc>
            </a:pPr>
            <a:r>
              <a:rPr lang="en-US" altLang="zh-CN" sz="2000" dirty="0">
                <a:latin typeface="Times New Roman" panose="02020603050405020304" pitchFamily="18" charset="0"/>
              </a:rPr>
              <a:t>{   </a:t>
            </a:r>
            <a:r>
              <a:rPr lang="zh-CN" altLang="en-US" sz="2000" dirty="0">
                <a:latin typeface="Times New Roman" panose="02020603050405020304" pitchFamily="18" charset="0"/>
              </a:rPr>
              <a:t>输出</a:t>
            </a:r>
            <a:r>
              <a:rPr lang="en-US" altLang="zh-CN" sz="2000" dirty="0">
                <a:latin typeface="Times New Roman" panose="02020603050405020304" pitchFamily="18" charset="0"/>
              </a:rPr>
              <a:t>top</a:t>
            </a:r>
            <a:r>
              <a:rPr lang="zh-CN" altLang="en-US" sz="2000" dirty="0">
                <a:latin typeface="Times New Roman" panose="02020603050405020304" pitchFamily="18" charset="0"/>
              </a:rPr>
              <a:t>指针指向的顶点；</a:t>
            </a:r>
            <a:endParaRPr lang="zh-CN" altLang="en-US" sz="2000" dirty="0">
              <a:latin typeface="Times New Roman" panose="02020603050405020304" pitchFamily="18" charset="0"/>
            </a:endParaRPr>
          </a:p>
          <a:p>
            <a:pPr eaLnBrk="1" hangingPunct="1">
              <a:lnSpc>
                <a:spcPct val="140000"/>
              </a:lnSpc>
            </a:pPr>
            <a:r>
              <a:rPr lang="zh-CN" altLang="en-US" sz="2000" dirty="0">
                <a:latin typeface="Times New Roman" panose="02020603050405020304" pitchFamily="18" charset="0"/>
              </a:rPr>
              <a:t>     </a:t>
            </a:r>
            <a:r>
              <a:rPr lang="en-US" altLang="zh-CN" sz="2000" dirty="0">
                <a:latin typeface="Times New Roman" panose="02020603050405020304" pitchFamily="18" charset="0"/>
              </a:rPr>
              <a:t>k = top;</a:t>
            </a:r>
            <a:endParaRPr lang="en-US" altLang="zh-CN" sz="2000" dirty="0">
              <a:latin typeface="Times New Roman" panose="02020603050405020304" pitchFamily="18" charset="0"/>
            </a:endParaRPr>
          </a:p>
          <a:p>
            <a:pPr eaLnBrk="1" hangingPunct="1">
              <a:lnSpc>
                <a:spcPct val="140000"/>
              </a:lnSpc>
            </a:pPr>
            <a:r>
              <a:rPr lang="en-US" altLang="zh-CN" sz="2000" dirty="0">
                <a:latin typeface="Times New Roman" panose="02020603050405020304" pitchFamily="18" charset="0"/>
              </a:rPr>
              <a:t>     top = ID[top];</a:t>
            </a:r>
            <a:endParaRPr lang="en-US" altLang="zh-CN" sz="2000" dirty="0">
              <a:latin typeface="Times New Roman" panose="02020603050405020304" pitchFamily="18" charset="0"/>
            </a:endParaRPr>
          </a:p>
          <a:p>
            <a:pPr eaLnBrk="1" hangingPunct="1">
              <a:lnSpc>
                <a:spcPct val="140000"/>
              </a:lnSpc>
            </a:pPr>
            <a:r>
              <a:rPr lang="en-US" altLang="zh-CN" sz="2000" dirty="0">
                <a:latin typeface="Times New Roman" panose="02020603050405020304" pitchFamily="18" charset="0"/>
              </a:rPr>
              <a:t>     </a:t>
            </a:r>
            <a:r>
              <a:rPr lang="zh-CN" altLang="en-US" sz="2000" dirty="0">
                <a:latin typeface="Times New Roman" panose="02020603050405020304" pitchFamily="18" charset="0"/>
              </a:rPr>
              <a:t>顶点 </a:t>
            </a:r>
            <a:r>
              <a:rPr lang="en-US" altLang="zh-CN" sz="2000" dirty="0">
                <a:latin typeface="Times New Roman" panose="02020603050405020304" pitchFamily="18" charset="0"/>
              </a:rPr>
              <a:t>k </a:t>
            </a:r>
            <a:r>
              <a:rPr lang="zh-CN" altLang="en-US" sz="2000" dirty="0">
                <a:latin typeface="Times New Roman" panose="02020603050405020304" pitchFamily="18" charset="0"/>
              </a:rPr>
              <a:t>的每一个邻接点 </a:t>
            </a:r>
            <a:r>
              <a:rPr lang="en-US" altLang="zh-CN" sz="2000" dirty="0">
                <a:latin typeface="Times New Roman" panose="02020603050405020304" pitchFamily="18" charset="0"/>
              </a:rPr>
              <a:t>j </a:t>
            </a:r>
            <a:r>
              <a:rPr lang="zh-CN" altLang="en-US" sz="2000" dirty="0">
                <a:latin typeface="Times New Roman" panose="02020603050405020304" pitchFamily="18" charset="0"/>
              </a:rPr>
              <a:t>的入度 </a:t>
            </a:r>
            <a:r>
              <a:rPr lang="en-US" altLang="zh-CN" sz="2000" dirty="0">
                <a:latin typeface="Times New Roman" panose="02020603050405020304" pitchFamily="18" charset="0"/>
              </a:rPr>
              <a:t>-1</a:t>
            </a:r>
            <a:endParaRPr lang="en-US" altLang="zh-CN" sz="2000" dirty="0">
              <a:latin typeface="Times New Roman" panose="02020603050405020304" pitchFamily="18" charset="0"/>
            </a:endParaRPr>
          </a:p>
          <a:p>
            <a:pPr eaLnBrk="1" hangingPunct="1">
              <a:lnSpc>
                <a:spcPct val="140000"/>
              </a:lnSpc>
            </a:pPr>
            <a:r>
              <a:rPr lang="en-US" altLang="zh-CN" sz="2000" dirty="0">
                <a:latin typeface="Times New Roman" panose="02020603050405020304" pitchFamily="18" charset="0"/>
              </a:rPr>
              <a:t>             if  (  ID[j] == 0  )</a:t>
            </a:r>
            <a:endParaRPr lang="en-US" altLang="zh-CN" sz="2000" dirty="0">
              <a:latin typeface="Times New Roman" panose="02020603050405020304" pitchFamily="18" charset="0"/>
            </a:endParaRPr>
          </a:p>
          <a:p>
            <a:pPr eaLnBrk="1" hangingPunct="1">
              <a:lnSpc>
                <a:spcPct val="140000"/>
              </a:lnSpc>
            </a:pPr>
            <a:r>
              <a:rPr lang="en-US" altLang="zh-CN" sz="2000" dirty="0">
                <a:latin typeface="Times New Roman" panose="02020603050405020304" pitchFamily="18" charset="0"/>
              </a:rPr>
              <a:t>                 {   ID[j] = top;</a:t>
            </a:r>
            <a:endParaRPr lang="en-US" altLang="zh-CN" sz="2000" dirty="0">
              <a:latin typeface="Times New Roman" panose="02020603050405020304" pitchFamily="18" charset="0"/>
            </a:endParaRPr>
          </a:p>
          <a:p>
            <a:pPr eaLnBrk="1" hangingPunct="1">
              <a:lnSpc>
                <a:spcPct val="140000"/>
              </a:lnSpc>
            </a:pPr>
            <a:r>
              <a:rPr lang="en-US" altLang="zh-CN" sz="2000" dirty="0">
                <a:latin typeface="Times New Roman" panose="02020603050405020304" pitchFamily="18" charset="0"/>
              </a:rPr>
              <a:t>                      top = j;       }</a:t>
            </a:r>
            <a:endParaRPr lang="en-US" altLang="zh-CN" sz="2000" dirty="0">
              <a:latin typeface="Times New Roman" panose="02020603050405020304" pitchFamily="18" charset="0"/>
            </a:endParaRPr>
          </a:p>
          <a:p>
            <a:pPr eaLnBrk="1" hangingPunct="1">
              <a:lnSpc>
                <a:spcPct val="140000"/>
              </a:lnSpc>
            </a:pP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p:txBody>
      </p:sp>
      <p:sp>
        <p:nvSpPr>
          <p:cNvPr id="110625" name="Text Box 118"/>
          <p:cNvSpPr txBox="1"/>
          <p:nvPr/>
        </p:nvSpPr>
        <p:spPr>
          <a:xfrm>
            <a:off x="611188" y="5207000"/>
            <a:ext cx="2808287" cy="1311275"/>
          </a:xfrm>
          <a:prstGeom prst="rect">
            <a:avLst/>
          </a:prstGeom>
          <a:noFill/>
          <a:ln w="9525">
            <a:noFill/>
          </a:ln>
        </p:spPr>
        <p:txBody>
          <a:bodyPr lIns="90000" tIns="46800" rIns="90000" bIns="46800">
            <a:spAutoFit/>
          </a:bodyPr>
          <a:p>
            <a:pPr eaLnBrk="1" hangingPunct="1"/>
            <a:r>
              <a:rPr lang="zh-CN" altLang="en-US" sz="2000" dirty="0">
                <a:solidFill>
                  <a:srgbClr val="FF3300"/>
                </a:solidFill>
                <a:latin typeface="Times New Roman" panose="02020603050405020304" pitchFamily="18" charset="0"/>
              </a:rPr>
              <a:t>进栈：</a:t>
            </a:r>
            <a:r>
              <a:rPr lang="en-US" altLang="zh-CN" sz="2000" dirty="0">
                <a:solidFill>
                  <a:srgbClr val="FF3300"/>
                </a:solidFill>
                <a:latin typeface="Times New Roman" panose="02020603050405020304" pitchFamily="18" charset="0"/>
              </a:rPr>
              <a:t>ID[i]=top;  </a:t>
            </a:r>
            <a:endParaRPr lang="en-US" altLang="zh-CN" sz="2000" dirty="0">
              <a:solidFill>
                <a:srgbClr val="FF3300"/>
              </a:solidFill>
              <a:latin typeface="Times New Roman" panose="02020603050405020304" pitchFamily="18" charset="0"/>
            </a:endParaRPr>
          </a:p>
          <a:p>
            <a:pPr eaLnBrk="1" hangingPunct="1"/>
            <a:r>
              <a:rPr lang="en-US" altLang="zh-CN" sz="2000" dirty="0">
                <a:solidFill>
                  <a:srgbClr val="FF3300"/>
                </a:solidFill>
                <a:latin typeface="Times New Roman" panose="02020603050405020304" pitchFamily="18" charset="0"/>
              </a:rPr>
              <a:t>            top=i;</a:t>
            </a:r>
            <a:endParaRPr lang="en-US" altLang="zh-CN" sz="2000" dirty="0">
              <a:solidFill>
                <a:srgbClr val="FF3300"/>
              </a:solidFill>
              <a:latin typeface="Times New Roman" panose="02020603050405020304" pitchFamily="18" charset="0"/>
            </a:endParaRPr>
          </a:p>
          <a:p>
            <a:pPr eaLnBrk="1" hangingPunct="1"/>
            <a:r>
              <a:rPr lang="zh-CN" altLang="en-US" sz="2000" dirty="0">
                <a:solidFill>
                  <a:srgbClr val="FF3300"/>
                </a:solidFill>
                <a:latin typeface="Times New Roman" panose="02020603050405020304" pitchFamily="18" charset="0"/>
              </a:rPr>
              <a:t>退栈：</a:t>
            </a:r>
            <a:r>
              <a:rPr lang="en-US" altLang="zh-CN" sz="2000" dirty="0">
                <a:solidFill>
                  <a:srgbClr val="FF3300"/>
                </a:solidFill>
                <a:latin typeface="Times New Roman" panose="02020603050405020304" pitchFamily="18" charset="0"/>
              </a:rPr>
              <a:t>i=top;  </a:t>
            </a:r>
            <a:endParaRPr lang="en-US" altLang="zh-CN" sz="2000" dirty="0">
              <a:solidFill>
                <a:srgbClr val="FF3300"/>
              </a:solidFill>
              <a:latin typeface="Times New Roman" panose="02020603050405020304" pitchFamily="18" charset="0"/>
            </a:endParaRPr>
          </a:p>
          <a:p>
            <a:pPr eaLnBrk="1" hangingPunct="1"/>
            <a:r>
              <a:rPr lang="en-US" altLang="zh-CN" sz="2000" dirty="0">
                <a:solidFill>
                  <a:srgbClr val="FF3300"/>
                </a:solidFill>
                <a:latin typeface="Times New Roman" panose="02020603050405020304" pitchFamily="18" charset="0"/>
              </a:rPr>
              <a:t>            top=ID[top]</a:t>
            </a:r>
            <a:endParaRPr lang="en-US" altLang="zh-CN" sz="2000" dirty="0">
              <a:solidFill>
                <a:srgbClr val="FF3300"/>
              </a:solidFill>
              <a:latin typeface="Times New Roman" panose="02020603050405020304" pitchFamily="18"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Text Box 2"/>
          <p:cNvSpPr txBox="1"/>
          <p:nvPr/>
        </p:nvSpPr>
        <p:spPr>
          <a:xfrm>
            <a:off x="2128838" y="1412875"/>
            <a:ext cx="6043612" cy="5018088"/>
          </a:xfrm>
          <a:prstGeom prst="rect">
            <a:avLst/>
          </a:prstGeom>
          <a:noFill/>
          <a:ln w="9525">
            <a:noFill/>
          </a:ln>
        </p:spPr>
        <p:txBody>
          <a:bodyPr lIns="90000" tIns="46800" rIns="90000" bIns="46800">
            <a:spAutoFit/>
          </a:bodyPr>
          <a:p>
            <a:pPr eaLnBrk="1" hangingPunct="1"/>
            <a:r>
              <a:rPr lang="en-US" altLang="zh-CN" sz="2000" dirty="0">
                <a:latin typeface="Times New Roman" panose="02020603050405020304" pitchFamily="18" charset="0"/>
              </a:rPr>
              <a:t>Status   Topologicalsort( ALGRAPH  G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FindInDegree( G, InDegree )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MakeNull( S )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for( v=0; v&lt;n ; ++v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if ( !InDegree[v] )  push( v, S )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count = 0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while ( !Empty( S )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  v = Pop ( S ) ; printf( v );  ++count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for( </a:t>
            </a:r>
            <a:r>
              <a:rPr lang="zh-CN" altLang="en-US" sz="2000" dirty="0">
                <a:latin typeface="Times New Roman" panose="02020603050405020304" pitchFamily="18" charset="0"/>
              </a:rPr>
              <a:t>邻接于 </a:t>
            </a:r>
            <a:r>
              <a:rPr lang="en-US" altLang="zh-CN" sz="2000" dirty="0">
                <a:latin typeface="Times New Roman" panose="02020603050405020304" pitchFamily="18" charset="0"/>
              </a:rPr>
              <a:t>v </a:t>
            </a:r>
            <a:r>
              <a:rPr lang="zh-CN" altLang="en-US" sz="2000" dirty="0">
                <a:latin typeface="Times New Roman" panose="02020603050405020304" pitchFamily="18" charset="0"/>
              </a:rPr>
              <a:t>的每个顶点 </a:t>
            </a:r>
            <a:r>
              <a:rPr lang="en-US" altLang="zh-CN" sz="2000" dirty="0">
                <a:latin typeface="Times New Roman" panose="02020603050405020304" pitchFamily="18" charset="0"/>
              </a:rPr>
              <a:t>w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if( !(--InDegree[w])) push(S, w)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if ( count &lt; n )  cout&lt;&lt;“</a:t>
            </a:r>
            <a:r>
              <a:rPr lang="zh-CN" altLang="en-US" sz="2000" dirty="0">
                <a:latin typeface="Times New Roman" panose="02020603050405020304" pitchFamily="18" charset="0"/>
              </a:rPr>
              <a:t>图中有环路” </a:t>
            </a: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else return OK;</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p:txBody>
      </p:sp>
      <p:sp>
        <p:nvSpPr>
          <p:cNvPr id="111619" name="Text Box 3"/>
          <p:cNvSpPr txBox="1"/>
          <p:nvPr/>
        </p:nvSpPr>
        <p:spPr>
          <a:xfrm>
            <a:off x="611188" y="695325"/>
            <a:ext cx="4321175" cy="463550"/>
          </a:xfrm>
          <a:prstGeom prst="rect">
            <a:avLst/>
          </a:prstGeom>
          <a:noFill/>
          <a:ln w="9525">
            <a:noFill/>
          </a:ln>
        </p:spPr>
        <p:txBody>
          <a:bodyPr lIns="90000" tIns="46800" rIns="90000" bIns="46800">
            <a:spAutoFit/>
          </a:bodyPr>
          <a:p>
            <a:pPr eaLnBrk="1" hangingPunct="1"/>
            <a:r>
              <a:rPr lang="zh-CN" altLang="en-US" sz="2400" dirty="0">
                <a:solidFill>
                  <a:srgbClr val="0000FF"/>
                </a:solidFill>
                <a:latin typeface="Times New Roman" panose="02020603050405020304" pitchFamily="18" charset="0"/>
              </a:rPr>
              <a:t>拓扑分类算法</a:t>
            </a:r>
            <a:r>
              <a:rPr lang="en-US" altLang="zh-CN" sz="2400" dirty="0">
                <a:solidFill>
                  <a:srgbClr val="0000FF"/>
                </a:solidFill>
                <a:latin typeface="Times New Roman" panose="02020603050405020304" pitchFamily="18" charset="0"/>
              </a:rPr>
              <a:t>—</a:t>
            </a:r>
            <a:r>
              <a:rPr lang="zh-CN" altLang="en-US" sz="2400" dirty="0">
                <a:solidFill>
                  <a:srgbClr val="0000FF"/>
                </a:solidFill>
                <a:latin typeface="Times New Roman" panose="02020603050405020304" pitchFamily="18" charset="0"/>
              </a:rPr>
              <a:t>应用栈</a:t>
            </a:r>
            <a:endParaRPr lang="zh-CN" altLang="en-US" sz="2400" dirty="0">
              <a:solidFill>
                <a:srgbClr val="0000FF"/>
              </a:solidFill>
              <a:latin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Text Box 2"/>
          <p:cNvSpPr txBox="1"/>
          <p:nvPr/>
        </p:nvSpPr>
        <p:spPr>
          <a:xfrm>
            <a:off x="366713" y="598488"/>
            <a:ext cx="1760537" cy="463550"/>
          </a:xfrm>
          <a:prstGeom prst="rect">
            <a:avLst/>
          </a:prstGeom>
          <a:noFill/>
          <a:ln w="9525">
            <a:noFill/>
          </a:ln>
        </p:spPr>
        <p:txBody>
          <a:bodyPr wrap="none" lIns="90000" tIns="46800" rIns="90000" bIns="46800">
            <a:spAutoFit/>
          </a:bodyPr>
          <a:p>
            <a:pPr eaLnBrk="1" hangingPunct="1"/>
            <a:r>
              <a:rPr lang="en-US" altLang="zh-CN" sz="2400" dirty="0">
                <a:latin typeface="Times New Roman" panose="02020603050405020304" pitchFamily="18" charset="0"/>
              </a:rPr>
              <a:t>ADT</a:t>
            </a:r>
            <a:r>
              <a:rPr lang="zh-CN" altLang="en-US" sz="2400" dirty="0">
                <a:latin typeface="Times New Roman" panose="02020603050405020304" pitchFamily="18" charset="0"/>
              </a:rPr>
              <a:t>操作：</a:t>
            </a:r>
            <a:endParaRPr lang="zh-CN" altLang="en-US" sz="2400" dirty="0">
              <a:latin typeface="Times New Roman" panose="02020603050405020304" pitchFamily="18" charset="0"/>
            </a:endParaRPr>
          </a:p>
        </p:txBody>
      </p:sp>
      <p:sp>
        <p:nvSpPr>
          <p:cNvPr id="12291" name="Text Box 3"/>
          <p:cNvSpPr txBox="1"/>
          <p:nvPr/>
        </p:nvSpPr>
        <p:spPr>
          <a:xfrm>
            <a:off x="1804988" y="739775"/>
            <a:ext cx="5719762" cy="3417888"/>
          </a:xfrm>
          <a:prstGeom prst="rect">
            <a:avLst/>
          </a:prstGeom>
          <a:noFill/>
          <a:ln w="9525">
            <a:noFill/>
          </a:ln>
        </p:spPr>
        <p:txBody>
          <a:bodyPr lIns="90000" tIns="46800" rIns="90000" bIns="46800">
            <a:spAutoFit/>
          </a:bodyPr>
          <a:p>
            <a:pPr eaLnBrk="1" hangingPunct="1"/>
            <a:r>
              <a:rPr lang="en-US" altLang="zh-CN" sz="2400" dirty="0">
                <a:latin typeface="Times New Roman" panose="02020603050405020304" pitchFamily="18" charset="0"/>
              </a:rPr>
              <a:t>Node  NewNode ( G , v)</a:t>
            </a:r>
            <a:r>
              <a:rPr lang="zh-CN" altLang="en-US" sz="2400" dirty="0">
                <a:latin typeface="Times New Roman" panose="02020603050405020304" pitchFamily="18" charset="0"/>
              </a:rPr>
              <a:t>；</a:t>
            </a:r>
            <a:endParaRPr lang="en-US" altLang="zh-CN" sz="2400" dirty="0">
              <a:latin typeface="Times New Roman" panose="02020603050405020304" pitchFamily="18" charset="0"/>
            </a:endParaRPr>
          </a:p>
          <a:p>
            <a:pPr eaLnBrk="1" hangingPunct="1"/>
            <a:r>
              <a:rPr lang="en-US" altLang="zh-CN" sz="2400" dirty="0">
                <a:latin typeface="Times New Roman" panose="02020603050405020304" pitchFamily="18" charset="0"/>
              </a:rPr>
              <a:t>Void   DelNode ( G,  v )</a:t>
            </a:r>
            <a:r>
              <a:rPr lang="zh-CN" altLang="en-US" sz="2400" dirty="0">
                <a:latin typeface="Times New Roman" panose="02020603050405020304" pitchFamily="18" charset="0"/>
              </a:rPr>
              <a:t>；</a:t>
            </a:r>
            <a:endParaRPr lang="en-US" altLang="zh-CN" sz="2400" dirty="0">
              <a:latin typeface="Times New Roman" panose="02020603050405020304" pitchFamily="18" charset="0"/>
            </a:endParaRPr>
          </a:p>
          <a:p>
            <a:pPr eaLnBrk="1" hangingPunct="1"/>
            <a:r>
              <a:rPr lang="en-US" altLang="zh-CN" sz="2400" dirty="0">
                <a:latin typeface="Times New Roman" panose="02020603050405020304" pitchFamily="18" charset="0"/>
              </a:rPr>
              <a:t>Void   SetSucc ( G, v</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 v</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 )</a:t>
            </a:r>
            <a:r>
              <a:rPr lang="zh-CN" altLang="en-US" sz="2400" dirty="0">
                <a:latin typeface="Times New Roman" panose="02020603050405020304" pitchFamily="18" charset="0"/>
              </a:rPr>
              <a:t>；</a:t>
            </a:r>
            <a:endParaRPr lang="en-US" altLang="zh-CN" sz="2400" dirty="0">
              <a:latin typeface="Times New Roman" panose="02020603050405020304" pitchFamily="18" charset="0"/>
            </a:endParaRPr>
          </a:p>
          <a:p>
            <a:pPr eaLnBrk="1" hangingPunct="1"/>
            <a:r>
              <a:rPr lang="en-US" altLang="zh-CN" sz="2400" dirty="0">
                <a:latin typeface="Times New Roman" panose="02020603050405020304" pitchFamily="18" charset="0"/>
              </a:rPr>
              <a:t>Void   DelSucc ( G, v</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 v</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 )</a:t>
            </a:r>
            <a:r>
              <a:rPr lang="zh-CN" altLang="en-US" sz="2400" dirty="0">
                <a:latin typeface="Times New Roman" panose="02020603050405020304" pitchFamily="18" charset="0"/>
              </a:rPr>
              <a:t>；</a:t>
            </a:r>
            <a:endParaRPr lang="en-US" altLang="zh-CN" sz="2400" dirty="0">
              <a:latin typeface="Times New Roman" panose="02020603050405020304" pitchFamily="18" charset="0"/>
            </a:endParaRPr>
          </a:p>
          <a:p>
            <a:pPr eaLnBrk="1" hangingPunct="1"/>
            <a:r>
              <a:rPr lang="en-US" altLang="zh-CN" sz="2400" dirty="0">
                <a:latin typeface="Times New Roman" panose="02020603050405020304" pitchFamily="18" charset="0"/>
              </a:rPr>
              <a:t>ListOfNode   Succ ( G, v )</a:t>
            </a:r>
            <a:r>
              <a:rPr lang="zh-CN" altLang="en-US" sz="2400" dirty="0">
                <a:latin typeface="Times New Roman" panose="02020603050405020304" pitchFamily="18" charset="0"/>
              </a:rPr>
              <a:t>；</a:t>
            </a:r>
            <a:endParaRPr lang="en-US" altLang="zh-CN" sz="2400" dirty="0">
              <a:latin typeface="Times New Roman" panose="02020603050405020304" pitchFamily="18" charset="0"/>
            </a:endParaRPr>
          </a:p>
          <a:p>
            <a:pPr eaLnBrk="1" hangingPunct="1"/>
            <a:r>
              <a:rPr lang="en-US" altLang="zh-CN" sz="2400" dirty="0">
                <a:latin typeface="Times New Roman" panose="02020603050405020304" pitchFamily="18" charset="0"/>
              </a:rPr>
              <a:t>ListOfNode  Pred ( G, v)</a:t>
            </a:r>
            <a:r>
              <a:rPr lang="zh-CN" altLang="en-US" sz="2400" dirty="0">
                <a:latin typeface="Times New Roman" panose="02020603050405020304" pitchFamily="18" charset="0"/>
              </a:rPr>
              <a:t>；</a:t>
            </a:r>
            <a:endParaRPr lang="en-US" altLang="zh-CN" sz="2400" dirty="0">
              <a:latin typeface="Times New Roman" panose="02020603050405020304" pitchFamily="18" charset="0"/>
            </a:endParaRPr>
          </a:p>
          <a:p>
            <a:pPr eaLnBrk="1" hangingPunct="1"/>
            <a:r>
              <a:rPr lang="en-US" altLang="zh-CN" sz="2400" dirty="0">
                <a:latin typeface="Times New Roman" panose="02020603050405020304" pitchFamily="18" charset="0"/>
              </a:rPr>
              <a:t>Int  IsEdge ( G, v</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 v</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 )</a:t>
            </a:r>
            <a:r>
              <a:rPr lang="zh-CN" altLang="en-US" sz="2400" dirty="0">
                <a:latin typeface="Times New Roman" panose="02020603050405020304" pitchFamily="18" charset="0"/>
              </a:rPr>
              <a:t>；                  </a:t>
            </a:r>
            <a:r>
              <a:rPr lang="en-US" altLang="zh-CN" sz="2400" dirty="0">
                <a:latin typeface="Times New Roman" panose="02020603050405020304" pitchFamily="18" charset="0"/>
              </a:rPr>
              <a:t>//P27</a:t>
            </a:r>
            <a:endParaRPr lang="en-US" altLang="zh-CN" sz="2400" dirty="0">
              <a:latin typeface="Times New Roman" panose="02020603050405020304" pitchFamily="18" charset="0"/>
            </a:endParaRPr>
          </a:p>
          <a:p>
            <a:pPr eaLnBrk="1" hangingPunct="1"/>
            <a:r>
              <a:rPr lang="en-US" altLang="zh-CN" sz="2400" dirty="0">
                <a:solidFill>
                  <a:srgbClr val="0000FF"/>
                </a:solidFill>
                <a:latin typeface="Times New Roman" panose="02020603050405020304" pitchFamily="18" charset="0"/>
              </a:rPr>
              <a:t>Node   FirstAdjVex( G , v )</a:t>
            </a:r>
            <a:r>
              <a:rPr lang="zh-CN" altLang="en-US" sz="2400" dirty="0">
                <a:solidFill>
                  <a:srgbClr val="0000FF"/>
                </a:solidFill>
                <a:latin typeface="Times New Roman" panose="02020603050405020304" pitchFamily="18" charset="0"/>
              </a:rPr>
              <a:t>；</a:t>
            </a:r>
            <a:endParaRPr lang="en-US" altLang="zh-CN" sz="2400" dirty="0">
              <a:solidFill>
                <a:srgbClr val="0000FF"/>
              </a:solidFill>
              <a:latin typeface="Times New Roman" panose="02020603050405020304" pitchFamily="18" charset="0"/>
            </a:endParaRPr>
          </a:p>
          <a:p>
            <a:pPr eaLnBrk="1" hangingPunct="1"/>
            <a:r>
              <a:rPr lang="en-US" altLang="zh-CN" sz="2400" dirty="0">
                <a:solidFill>
                  <a:srgbClr val="0000FF"/>
                </a:solidFill>
                <a:latin typeface="Times New Roman" panose="02020603050405020304" pitchFamily="18" charset="0"/>
              </a:rPr>
              <a:t>Node   NextAdjVex( G, v, w )</a:t>
            </a:r>
            <a:r>
              <a:rPr lang="zh-CN" altLang="en-US" sz="2400" dirty="0">
                <a:solidFill>
                  <a:srgbClr val="0000FF"/>
                </a:solidFill>
                <a:latin typeface="Times New Roman" panose="02020603050405020304" pitchFamily="18" charset="0"/>
              </a:rPr>
              <a:t>；</a:t>
            </a:r>
            <a:endParaRPr lang="en-US" altLang="zh-CN" sz="2400" dirty="0">
              <a:solidFill>
                <a:srgbClr val="0000FF"/>
              </a:solidFill>
              <a:latin typeface="Times New Roman" panose="02020603050405020304" pitchFamily="18" charset="0"/>
            </a:endParaRPr>
          </a:p>
        </p:txBody>
      </p:sp>
      <p:sp>
        <p:nvSpPr>
          <p:cNvPr id="12292" name="Text Box 4"/>
          <p:cNvSpPr txBox="1"/>
          <p:nvPr/>
        </p:nvSpPr>
        <p:spPr>
          <a:xfrm>
            <a:off x="304800" y="4314825"/>
            <a:ext cx="8675688" cy="2268538"/>
          </a:xfrm>
          <a:prstGeom prst="rect">
            <a:avLst/>
          </a:prstGeom>
          <a:noFill/>
          <a:ln w="9525">
            <a:noFill/>
          </a:ln>
        </p:spPr>
        <p:txBody>
          <a:bodyPr wrap="none" lIns="90000" tIns="46800" rIns="90000" bIns="46800">
            <a:spAutoFit/>
          </a:bodyPr>
          <a:p>
            <a:pPr eaLnBrk="1" hangingPunct="1">
              <a:lnSpc>
                <a:spcPct val="120000"/>
              </a:lnSpc>
            </a:pPr>
            <a:r>
              <a:rPr lang="zh-CN" altLang="en-US" sz="2400" dirty="0">
                <a:latin typeface="Times New Roman" panose="02020603050405020304" pitchFamily="18" charset="0"/>
              </a:rPr>
              <a:t>术语：顶点               弧</a:t>
            </a:r>
            <a:r>
              <a:rPr lang="en-US" altLang="zh-CN" sz="2400" dirty="0">
                <a:latin typeface="Times New Roman" panose="02020603050405020304" pitchFamily="18" charset="0"/>
              </a:rPr>
              <a:t>/</a:t>
            </a:r>
            <a:r>
              <a:rPr lang="zh-CN" altLang="en-US" sz="2400" dirty="0">
                <a:latin typeface="Times New Roman" panose="02020603050405020304" pitchFamily="18" charset="0"/>
              </a:rPr>
              <a:t>边             邻接</a:t>
            </a:r>
            <a:r>
              <a:rPr lang="en-US" altLang="zh-CN" sz="2400" dirty="0">
                <a:latin typeface="Times New Roman" panose="02020603050405020304" pitchFamily="18" charset="0"/>
              </a:rPr>
              <a:t>/</a:t>
            </a:r>
            <a:r>
              <a:rPr lang="zh-CN" altLang="en-US" sz="2400" dirty="0">
                <a:latin typeface="Times New Roman" panose="02020603050405020304" pitchFamily="18" charset="0"/>
              </a:rPr>
              <a:t>相邻    依附     </a:t>
            </a:r>
            <a:endParaRPr lang="zh-CN" altLang="en-US" sz="2400" dirty="0">
              <a:latin typeface="Times New Roman" panose="02020603050405020304" pitchFamily="18" charset="0"/>
            </a:endParaRPr>
          </a:p>
          <a:p>
            <a:pPr eaLnBrk="1" hangingPunct="1">
              <a:lnSpc>
                <a:spcPct val="120000"/>
              </a:lnSpc>
            </a:pPr>
            <a:r>
              <a:rPr lang="zh-CN" altLang="en-US" sz="2400" dirty="0">
                <a:latin typeface="Times New Roman" panose="02020603050405020304" pitchFamily="18" charset="0"/>
              </a:rPr>
              <a:t>            路径（路）   简单路径       环路            带标号的图（网）</a:t>
            </a:r>
            <a:endParaRPr lang="zh-CN" altLang="en-US" sz="2400" dirty="0">
              <a:latin typeface="Times New Roman" panose="02020603050405020304" pitchFamily="18" charset="0"/>
            </a:endParaRPr>
          </a:p>
          <a:p>
            <a:pPr eaLnBrk="1" hangingPunct="1">
              <a:lnSpc>
                <a:spcPct val="120000"/>
              </a:lnSpc>
            </a:pPr>
            <a:r>
              <a:rPr lang="zh-CN" altLang="en-US" sz="2400" dirty="0">
                <a:latin typeface="Times New Roman" panose="02020603050405020304" pitchFamily="18" charset="0"/>
              </a:rPr>
              <a:t>            </a:t>
            </a:r>
            <a:r>
              <a:rPr lang="zh-CN" altLang="en-US" sz="2400" dirty="0">
                <a:solidFill>
                  <a:schemeClr val="accent2"/>
                </a:solidFill>
                <a:latin typeface="Times New Roman" panose="02020603050405020304" pitchFamily="18" charset="0"/>
              </a:rPr>
              <a:t>连通               连通图</a:t>
            </a:r>
            <a:r>
              <a:rPr lang="zh-CN" altLang="en-US" sz="2400" dirty="0">
                <a:latin typeface="Times New Roman" panose="02020603050405020304" pitchFamily="18" charset="0"/>
              </a:rPr>
              <a:t>           </a:t>
            </a:r>
            <a:r>
              <a:rPr lang="zh-CN" altLang="en-US" sz="2400" dirty="0">
                <a:solidFill>
                  <a:srgbClr val="FF3300"/>
                </a:solidFill>
                <a:latin typeface="Times New Roman" panose="02020603050405020304" pitchFamily="18" charset="0"/>
              </a:rPr>
              <a:t>强连通图    连通分量</a:t>
            </a:r>
            <a:endParaRPr lang="zh-CN" altLang="en-US" sz="2400" dirty="0">
              <a:solidFill>
                <a:srgbClr val="FF3300"/>
              </a:solidFill>
              <a:latin typeface="Times New Roman" panose="02020603050405020304" pitchFamily="18" charset="0"/>
            </a:endParaRPr>
          </a:p>
          <a:p>
            <a:pPr eaLnBrk="1" hangingPunct="1">
              <a:lnSpc>
                <a:spcPct val="120000"/>
              </a:lnSpc>
            </a:pPr>
            <a:r>
              <a:rPr lang="zh-CN" altLang="en-US" sz="2400" dirty="0">
                <a:latin typeface="Times New Roman" panose="02020603050405020304" pitchFamily="18" charset="0"/>
              </a:rPr>
              <a:t>            完全图           稀疏图           稠密图        子图     </a:t>
            </a:r>
            <a:endParaRPr lang="zh-CN" altLang="en-US" sz="2400" dirty="0">
              <a:latin typeface="Times New Roman" panose="02020603050405020304" pitchFamily="18" charset="0"/>
            </a:endParaRPr>
          </a:p>
          <a:p>
            <a:pPr eaLnBrk="1" hangingPunct="1">
              <a:lnSpc>
                <a:spcPct val="120000"/>
              </a:lnSpc>
            </a:pPr>
            <a:r>
              <a:rPr lang="zh-CN" altLang="en-US" sz="2400" dirty="0">
                <a:latin typeface="Times New Roman" panose="02020603050405020304" pitchFamily="18" charset="0"/>
              </a:rPr>
              <a:t>            度                  入度                出度            生成树</a:t>
            </a:r>
            <a:endParaRPr lang="zh-CN" altLang="en-US" sz="2400" dirty="0">
              <a:latin typeface="Times New Roman" panose="02020603050405020304" pitchFamily="18"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Text Box 2"/>
          <p:cNvSpPr txBox="1"/>
          <p:nvPr/>
        </p:nvSpPr>
        <p:spPr>
          <a:xfrm>
            <a:off x="1474788" y="1557338"/>
            <a:ext cx="6769100" cy="4710112"/>
          </a:xfrm>
          <a:prstGeom prst="rect">
            <a:avLst/>
          </a:prstGeom>
          <a:noFill/>
          <a:ln w="9525">
            <a:noFill/>
          </a:ln>
        </p:spPr>
        <p:txBody>
          <a:bodyPr lIns="90000" tIns="46800" rIns="90000" bIns="46800">
            <a:spAutoFit/>
          </a:bodyPr>
          <a:p>
            <a:pPr eaLnBrk="1" hangingPunct="1"/>
            <a:r>
              <a:rPr lang="en-US" altLang="zh-CN" sz="2000" dirty="0">
                <a:latin typeface="Times New Roman" panose="02020603050405020304" pitchFamily="18" charset="0"/>
              </a:rPr>
              <a:t>Status   Topologicalsort( L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QUEUE  Q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MakeNull( Q )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for( v=1; v&lt;=n ; ++v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if ( InDegree[v] = 0 )  EnQueue( v, Q )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nodes = 0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while ( !Empty( Q )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  v = Front(Q)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DeQueue( Q )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cout &lt;&lt; v ;   nodes ++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for( </a:t>
            </a:r>
            <a:r>
              <a:rPr lang="zh-CN" altLang="en-US" sz="2000" dirty="0">
                <a:latin typeface="Times New Roman" panose="02020603050405020304" pitchFamily="18" charset="0"/>
              </a:rPr>
              <a:t>邻接于 </a:t>
            </a:r>
            <a:r>
              <a:rPr lang="en-US" altLang="zh-CN" sz="2000" dirty="0">
                <a:latin typeface="Times New Roman" panose="02020603050405020304" pitchFamily="18" charset="0"/>
              </a:rPr>
              <a:t>v </a:t>
            </a:r>
            <a:r>
              <a:rPr lang="zh-CN" altLang="en-US" sz="2000" dirty="0">
                <a:latin typeface="Times New Roman" panose="02020603050405020304" pitchFamily="18" charset="0"/>
              </a:rPr>
              <a:t>的每个顶点 </a:t>
            </a:r>
            <a:r>
              <a:rPr lang="en-US" altLang="zh-CN" sz="2000" dirty="0">
                <a:latin typeface="Times New Roman" panose="02020603050405020304" pitchFamily="18" charset="0"/>
              </a:rPr>
              <a:t>w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if( !(--InDegree[w])) EnQueue(w,Q)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if ( nodes &lt; n )  cout&lt;&lt;“</a:t>
            </a:r>
            <a:r>
              <a:rPr lang="zh-CN" altLang="en-US" sz="2000" dirty="0">
                <a:latin typeface="Times New Roman" panose="02020603050405020304" pitchFamily="18" charset="0"/>
              </a:rPr>
              <a:t>图中有环路” </a:t>
            </a: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p:txBody>
      </p:sp>
      <p:sp>
        <p:nvSpPr>
          <p:cNvPr id="113667" name="Text Box 3"/>
          <p:cNvSpPr txBox="1"/>
          <p:nvPr/>
        </p:nvSpPr>
        <p:spPr>
          <a:xfrm>
            <a:off x="539750" y="836613"/>
            <a:ext cx="4319588" cy="463550"/>
          </a:xfrm>
          <a:prstGeom prst="rect">
            <a:avLst/>
          </a:prstGeom>
          <a:noFill/>
          <a:ln w="9525">
            <a:noFill/>
          </a:ln>
        </p:spPr>
        <p:txBody>
          <a:bodyPr lIns="90000" tIns="46800" rIns="90000" bIns="46800">
            <a:spAutoFit/>
          </a:bodyPr>
          <a:p>
            <a:pPr eaLnBrk="1" hangingPunct="1"/>
            <a:r>
              <a:rPr lang="zh-CN" altLang="en-US" sz="2400" dirty="0">
                <a:solidFill>
                  <a:srgbClr val="0000FF"/>
                </a:solidFill>
                <a:latin typeface="Times New Roman" panose="02020603050405020304" pitchFamily="18" charset="0"/>
              </a:rPr>
              <a:t>拓扑分类算法</a:t>
            </a:r>
            <a:r>
              <a:rPr lang="en-US" altLang="zh-CN" sz="2400" dirty="0">
                <a:solidFill>
                  <a:srgbClr val="0000FF"/>
                </a:solidFill>
                <a:latin typeface="Times New Roman" panose="02020603050405020304" pitchFamily="18" charset="0"/>
              </a:rPr>
              <a:t>—</a:t>
            </a:r>
            <a:r>
              <a:rPr lang="zh-CN" altLang="en-US" sz="2400" dirty="0">
                <a:solidFill>
                  <a:srgbClr val="0000FF"/>
                </a:solidFill>
                <a:latin typeface="Times New Roman" panose="02020603050405020304" pitchFamily="18" charset="0"/>
              </a:rPr>
              <a:t>应用队列</a:t>
            </a:r>
            <a:endParaRPr lang="zh-CN" altLang="en-US" sz="2400" dirty="0">
              <a:solidFill>
                <a:srgbClr val="0000FF"/>
              </a:solidFill>
              <a:latin typeface="Times New Roman" panose="02020603050405020304" pitchFamily="18"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4" name="Text Box 2"/>
          <p:cNvSpPr txBox="1"/>
          <p:nvPr/>
        </p:nvSpPr>
        <p:spPr>
          <a:xfrm>
            <a:off x="566738" y="744538"/>
            <a:ext cx="5480050" cy="463550"/>
          </a:xfrm>
          <a:prstGeom prst="rect">
            <a:avLst/>
          </a:prstGeom>
          <a:noFill/>
          <a:ln w="9525">
            <a:noFill/>
          </a:ln>
        </p:spPr>
        <p:txBody>
          <a:bodyPr wrap="none" lIns="90000" tIns="46800" rIns="90000" bIns="46800">
            <a:spAutoFit/>
          </a:bodyPr>
          <a:p>
            <a:pPr eaLnBrk="1" hangingPunct="1"/>
            <a:r>
              <a:rPr lang="zh-CN" altLang="en-US" sz="2400" dirty="0">
                <a:solidFill>
                  <a:srgbClr val="0000FF"/>
                </a:solidFill>
                <a:latin typeface="Times New Roman" panose="02020603050405020304" pitchFamily="18" charset="0"/>
              </a:rPr>
              <a:t>拓扑分类算法</a:t>
            </a:r>
            <a:r>
              <a:rPr lang="en-US" altLang="zh-CN" sz="2400" dirty="0">
                <a:solidFill>
                  <a:srgbClr val="0000FF"/>
                </a:solidFill>
                <a:latin typeface="Times New Roman" panose="02020603050405020304" pitchFamily="18" charset="0"/>
              </a:rPr>
              <a:t>— DFS</a:t>
            </a:r>
            <a:r>
              <a:rPr lang="zh-CN" altLang="en-US" sz="2400" dirty="0">
                <a:solidFill>
                  <a:srgbClr val="0000FF"/>
                </a:solidFill>
                <a:latin typeface="Times New Roman" panose="02020603050405020304" pitchFamily="18" charset="0"/>
              </a:rPr>
              <a:t>遍历生成拓扑序列</a:t>
            </a:r>
            <a:endParaRPr lang="zh-CN" altLang="en-US" sz="2400" dirty="0">
              <a:solidFill>
                <a:srgbClr val="0000FF"/>
              </a:solidFill>
              <a:latin typeface="Times New Roman" panose="02020603050405020304" pitchFamily="18" charset="0"/>
            </a:endParaRPr>
          </a:p>
        </p:txBody>
      </p:sp>
      <p:sp>
        <p:nvSpPr>
          <p:cNvPr id="115715" name="Text Box 3"/>
          <p:cNvSpPr txBox="1"/>
          <p:nvPr/>
        </p:nvSpPr>
        <p:spPr>
          <a:xfrm>
            <a:off x="1098550" y="1412875"/>
            <a:ext cx="4049713" cy="2863850"/>
          </a:xfrm>
          <a:prstGeom prst="rect">
            <a:avLst/>
          </a:prstGeom>
          <a:noFill/>
          <a:ln w="9525">
            <a:noFill/>
          </a:ln>
        </p:spPr>
        <p:txBody>
          <a:bodyPr wrap="none" lIns="90000" tIns="46800" rIns="90000" bIns="46800">
            <a:spAutoFit/>
          </a:bodyPr>
          <a:p>
            <a:pPr eaLnBrk="1" hangingPunct="1"/>
            <a:r>
              <a:rPr lang="en-US" altLang="zh-CN" sz="2000" dirty="0">
                <a:latin typeface="Times New Roman" panose="02020603050405020304" pitchFamily="18" charset="0"/>
              </a:rPr>
              <a:t>Void topodfs  ( v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Push( v ,S )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mark[v]=TRUE;</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for ( L[v] </a:t>
            </a:r>
            <a:r>
              <a:rPr lang="zh-CN" altLang="en-US" sz="2000" dirty="0">
                <a:latin typeface="Times New Roman" panose="02020603050405020304" pitchFamily="18" charset="0"/>
              </a:rPr>
              <a:t>中的每一个顶点</a:t>
            </a:r>
            <a:r>
              <a:rPr lang="en-US" altLang="zh-CN" sz="2000" dirty="0">
                <a:latin typeface="Times New Roman" panose="02020603050405020304" pitchFamily="18" charset="0"/>
              </a:rPr>
              <a:t>w)  do</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if ( mark[w] = FALSE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topodfs ( w )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printf ( top( S ) )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POP ( S )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p:txBody>
      </p:sp>
      <p:sp>
        <p:nvSpPr>
          <p:cNvPr id="115716" name="Text Box 4"/>
          <p:cNvSpPr txBox="1"/>
          <p:nvPr/>
        </p:nvSpPr>
        <p:spPr>
          <a:xfrm>
            <a:off x="5148263" y="3860800"/>
            <a:ext cx="3470275" cy="2557463"/>
          </a:xfrm>
          <a:prstGeom prst="rect">
            <a:avLst/>
          </a:prstGeom>
          <a:noFill/>
          <a:ln w="9525">
            <a:noFill/>
          </a:ln>
        </p:spPr>
        <p:txBody>
          <a:bodyPr lIns="90000" tIns="46800" rIns="90000" bIns="46800">
            <a:spAutoFit/>
          </a:bodyPr>
          <a:p>
            <a:pPr eaLnBrk="1" hangingPunct="1"/>
            <a:r>
              <a:rPr lang="en-US" altLang="zh-CN" sz="2000" dirty="0">
                <a:latin typeface="Times New Roman" panose="02020603050405020304" pitchFamily="18" charset="0"/>
              </a:rPr>
              <a:t>Void  dfs-topo ( GRAPH  L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MakeNull( S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for( u=1;u&lt;=n;u++)</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make[u]=FALSE;</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for( u=1;u&lt;=n;u++)</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if ( !mark[u]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topodfs( u )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p:txBody>
      </p:sp>
      <p:sp>
        <p:nvSpPr>
          <p:cNvPr id="115717" name="Text Box 5"/>
          <p:cNvSpPr txBox="1"/>
          <p:nvPr/>
        </p:nvSpPr>
        <p:spPr>
          <a:xfrm>
            <a:off x="827088" y="4581525"/>
            <a:ext cx="3600450" cy="1325563"/>
          </a:xfrm>
          <a:prstGeom prst="rect">
            <a:avLst/>
          </a:prstGeom>
          <a:noFill/>
          <a:ln w="9525" cap="flat" cmpd="sng">
            <a:solidFill>
              <a:schemeClr val="tx1"/>
            </a:solidFill>
            <a:prstDash val="solid"/>
            <a:miter/>
            <a:headEnd type="none" w="med" len="med"/>
            <a:tailEnd type="none" w="med" len="med"/>
          </a:ln>
        </p:spPr>
        <p:txBody>
          <a:bodyPr lIns="90000" tIns="46800" rIns="90000" bIns="46800">
            <a:spAutoFit/>
          </a:bodyPr>
          <a:p>
            <a:pPr eaLnBrk="1" hangingPunct="1"/>
            <a:r>
              <a:rPr lang="zh-CN" altLang="en-US" sz="2000" dirty="0">
                <a:solidFill>
                  <a:srgbClr val="FF3300"/>
                </a:solidFill>
                <a:latin typeface="Times New Roman" panose="02020603050405020304" pitchFamily="18" charset="0"/>
              </a:rPr>
              <a:t>思想：</a:t>
            </a:r>
            <a:r>
              <a:rPr lang="zh-CN" altLang="en-US" sz="2000" dirty="0">
                <a:latin typeface="Times New Roman" panose="02020603050405020304" pitchFamily="18" charset="0"/>
              </a:rPr>
              <a:t>借助栈，在</a:t>
            </a:r>
            <a:r>
              <a:rPr lang="en-US" altLang="zh-CN" sz="2000" dirty="0">
                <a:latin typeface="Times New Roman" panose="02020603050405020304" pitchFamily="18" charset="0"/>
              </a:rPr>
              <a:t>DFS</a:t>
            </a:r>
            <a:r>
              <a:rPr lang="zh-CN" altLang="en-US" sz="2000" dirty="0">
                <a:latin typeface="Times New Roman" panose="02020603050405020304" pitchFamily="18" charset="0"/>
              </a:rPr>
              <a:t>中，把第一次遇到的顶点入栈，到达某一顶点递归返回，从栈中弹出顶点并输出。</a:t>
            </a:r>
            <a:endParaRPr lang="zh-CN" altLang="en-US" sz="2000" dirty="0">
              <a:latin typeface="Times New Roman" panose="02020603050405020304" pitchFamily="18"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2" name="Rectangle 2"/>
          <p:cNvSpPr/>
          <p:nvPr/>
        </p:nvSpPr>
        <p:spPr>
          <a:xfrm>
            <a:off x="304800" y="1530350"/>
            <a:ext cx="8515350" cy="1797050"/>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AOE</a:t>
            </a:r>
            <a:r>
              <a:rPr lang="zh-CN" altLang="en-US" sz="2400" dirty="0">
                <a:latin typeface="Times New Roman" panose="02020603050405020304" pitchFamily="18" charset="0"/>
              </a:rPr>
              <a:t>网（</a:t>
            </a:r>
            <a:r>
              <a:rPr lang="en-US" altLang="zh-CN" sz="2400" dirty="0">
                <a:latin typeface="Times New Roman" panose="02020603050405020304" pitchFamily="18" charset="0"/>
              </a:rPr>
              <a:t>Activity On Edge Network</a:t>
            </a:r>
            <a:r>
              <a:rPr lang="zh-CN" altLang="en-US" sz="2400" dirty="0">
                <a:latin typeface="Times New Roman" panose="02020603050405020304" pitchFamily="18" charset="0"/>
              </a:rPr>
              <a:t>） </a:t>
            </a:r>
            <a:endParaRPr lang="zh-CN" altLang="en-US" sz="2400" dirty="0">
              <a:latin typeface="Times New Roman" panose="02020603050405020304" pitchFamily="18" charset="0"/>
            </a:endParaRPr>
          </a:p>
          <a:p>
            <a:pPr eaLnBrk="1" hangingPunct="1">
              <a:spcBef>
                <a:spcPct val="50000"/>
              </a:spcBef>
              <a:buClr>
                <a:schemeClr val="accent2"/>
              </a:buClr>
              <a:buSzPct val="50000"/>
              <a:buFont typeface="Wingdings" panose="05000000000000000000" pitchFamily="2" charset="2"/>
            </a:pPr>
            <a:r>
              <a:rPr lang="zh-CN" altLang="en-US" sz="2400" dirty="0">
                <a:latin typeface="Times New Roman" panose="02020603050405020304" pitchFamily="18" charset="0"/>
              </a:rPr>
              <a:t>        在带权的有向图中，用结点表示事件，用边表示活动，边上权表示活动的开销（如持续时间），则称此有向图为边表示活动的网络</a:t>
            </a:r>
            <a:r>
              <a:rPr lang="en-US" altLang="zh-CN" sz="2400" dirty="0">
                <a:latin typeface="Times New Roman" panose="02020603050405020304" pitchFamily="18" charset="0"/>
              </a:rPr>
              <a:t>,</a:t>
            </a:r>
            <a:r>
              <a:rPr lang="zh-CN" altLang="en-US" sz="2400" dirty="0">
                <a:latin typeface="Times New Roman" panose="02020603050405020304" pitchFamily="18" charset="0"/>
              </a:rPr>
              <a:t>简称</a:t>
            </a:r>
            <a:r>
              <a:rPr lang="en-US" altLang="zh-CN" sz="2400" dirty="0">
                <a:latin typeface="Times New Roman" panose="02020603050405020304" pitchFamily="18" charset="0"/>
              </a:rPr>
              <a:t>AOE</a:t>
            </a:r>
            <a:r>
              <a:rPr lang="zh-CN" altLang="en-US" sz="2400" dirty="0">
                <a:latin typeface="Times New Roman" panose="02020603050405020304" pitchFamily="18" charset="0"/>
              </a:rPr>
              <a:t>网。        </a:t>
            </a:r>
            <a:endParaRPr lang="zh-CN" altLang="en-US" sz="2400" dirty="0">
              <a:latin typeface="Times New Roman" panose="02020603050405020304" pitchFamily="18" charset="0"/>
            </a:endParaRPr>
          </a:p>
        </p:txBody>
      </p:sp>
      <p:sp>
        <p:nvSpPr>
          <p:cNvPr id="117763" name="Text Box 57"/>
          <p:cNvSpPr txBox="1"/>
          <p:nvPr/>
        </p:nvSpPr>
        <p:spPr>
          <a:xfrm>
            <a:off x="265113" y="733425"/>
            <a:ext cx="3200400" cy="527050"/>
          </a:xfrm>
          <a:prstGeom prst="rect">
            <a:avLst/>
          </a:prstGeom>
          <a:noFill/>
          <a:ln w="9525">
            <a:noFill/>
          </a:ln>
        </p:spPr>
        <p:txBody>
          <a:bodyPr>
            <a:spAutoFit/>
          </a:bodyPr>
          <a:p>
            <a:pPr marL="457200" indent="-457200" eaLnBrk="1" hangingPunct="1">
              <a:lnSpc>
                <a:spcPct val="110000"/>
              </a:lnSpc>
            </a:pPr>
            <a:r>
              <a:rPr lang="en-US" altLang="zh-CN" sz="2800" dirty="0">
                <a:solidFill>
                  <a:srgbClr val="C00000"/>
                </a:solidFill>
                <a:latin typeface="Times New Roman" panose="02020603050405020304" pitchFamily="18" charset="0"/>
              </a:rPr>
              <a:t>4.9   </a:t>
            </a:r>
            <a:r>
              <a:rPr lang="zh-CN" altLang="en-US" sz="2800" dirty="0">
                <a:solidFill>
                  <a:srgbClr val="C00000"/>
                </a:solidFill>
                <a:latin typeface="Times New Roman" panose="02020603050405020304" pitchFamily="18" charset="0"/>
              </a:rPr>
              <a:t>关键路径</a:t>
            </a:r>
            <a:endParaRPr lang="zh-CN" altLang="en-US" sz="2800" dirty="0">
              <a:solidFill>
                <a:srgbClr val="C00000"/>
              </a:solidFill>
              <a:latin typeface="Times New Roman" panose="02020603050405020304" pitchFamily="18" charset="0"/>
            </a:endParaRPr>
          </a:p>
        </p:txBody>
      </p:sp>
      <p:grpSp>
        <p:nvGrpSpPr>
          <p:cNvPr id="117764" name="Group 104"/>
          <p:cNvGrpSpPr/>
          <p:nvPr/>
        </p:nvGrpSpPr>
        <p:grpSpPr>
          <a:xfrm>
            <a:off x="468313" y="3763963"/>
            <a:ext cx="8064500" cy="2257425"/>
            <a:chOff x="295" y="2688"/>
            <a:chExt cx="5080" cy="1422"/>
          </a:xfrm>
        </p:grpSpPr>
        <p:sp>
          <p:nvSpPr>
            <p:cNvPr id="117765" name="Text Box 105"/>
            <p:cNvSpPr txBox="1"/>
            <p:nvPr/>
          </p:nvSpPr>
          <p:spPr>
            <a:xfrm>
              <a:off x="3637" y="2733"/>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7</a:t>
              </a:r>
              <a:endParaRPr lang="en-US" altLang="zh-CN" sz="2400" b="0" baseline="-25000" dirty="0">
                <a:latin typeface="Times New Roman" panose="02020603050405020304" pitchFamily="18" charset="0"/>
              </a:endParaRPr>
            </a:p>
          </p:txBody>
        </p:sp>
        <p:sp>
          <p:nvSpPr>
            <p:cNvPr id="117766" name="Oval 106"/>
            <p:cNvSpPr/>
            <p:nvPr/>
          </p:nvSpPr>
          <p:spPr>
            <a:xfrm>
              <a:off x="3653" y="2789"/>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17767" name="Text Box 107"/>
            <p:cNvSpPr txBox="1"/>
            <p:nvPr/>
          </p:nvSpPr>
          <p:spPr>
            <a:xfrm>
              <a:off x="295" y="3053"/>
              <a:ext cx="720" cy="518"/>
            </a:xfrm>
            <a:prstGeom prst="rect">
              <a:avLst/>
            </a:prstGeom>
            <a:noFill/>
            <a:ln w="9525">
              <a:noFill/>
            </a:ln>
          </p:spPr>
          <p:txBody>
            <a:bodyPr>
              <a:spAutoFit/>
            </a:bodyPr>
            <a:p>
              <a:pPr algn="ctr" eaLnBrk="1" hangingPunct="1">
                <a:buClr>
                  <a:schemeClr val="accent2"/>
                </a:buClr>
                <a:buSzPct val="50000"/>
                <a:buFont typeface="Wingdings" panose="05000000000000000000" pitchFamily="2" charset="2"/>
              </a:pPr>
              <a:r>
                <a:rPr lang="zh-CN" altLang="en-US" sz="2400" dirty="0">
                  <a:latin typeface="Times New Roman" panose="02020603050405020304" pitchFamily="18" charset="0"/>
                </a:rPr>
                <a:t>源点</a:t>
              </a:r>
              <a:endParaRPr lang="zh-CN" altLang="en-US" sz="2400" dirty="0">
                <a:latin typeface="Times New Roman" panose="02020603050405020304" pitchFamily="18" charset="0"/>
              </a:endParaRPr>
            </a:p>
            <a:p>
              <a:pPr algn="ctr" eaLnBrk="1" hangingPunct="1">
                <a:buClr>
                  <a:schemeClr val="accent2"/>
                </a:buClr>
                <a:buSzPct val="50000"/>
                <a:buFont typeface="Wingdings" panose="05000000000000000000" pitchFamily="2" charset="2"/>
              </a:pPr>
              <a:r>
                <a:rPr lang="zh-CN" altLang="en-US" sz="2400" dirty="0">
                  <a:latin typeface="Times New Roman" panose="02020603050405020304" pitchFamily="18" charset="0"/>
                </a:rPr>
                <a:t>起始点</a:t>
              </a:r>
              <a:endParaRPr lang="zh-CN" altLang="en-US" sz="2400" dirty="0">
                <a:latin typeface="Times New Roman" panose="02020603050405020304" pitchFamily="18" charset="0"/>
              </a:endParaRPr>
            </a:p>
          </p:txBody>
        </p:sp>
        <p:sp>
          <p:nvSpPr>
            <p:cNvPr id="117768" name="Text Box 108"/>
            <p:cNvSpPr txBox="1"/>
            <p:nvPr/>
          </p:nvSpPr>
          <p:spPr>
            <a:xfrm>
              <a:off x="971" y="3106"/>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1</a:t>
              </a:r>
              <a:endParaRPr lang="en-US" altLang="zh-CN" sz="2400" b="0" baseline="-25000" dirty="0">
                <a:latin typeface="Times New Roman" panose="02020603050405020304" pitchFamily="18" charset="0"/>
              </a:endParaRPr>
            </a:p>
          </p:txBody>
        </p:sp>
        <p:sp>
          <p:nvSpPr>
            <p:cNvPr id="117769" name="Oval 109"/>
            <p:cNvSpPr/>
            <p:nvPr/>
          </p:nvSpPr>
          <p:spPr>
            <a:xfrm>
              <a:off x="987" y="3162"/>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17770" name="Text Box 110"/>
            <p:cNvSpPr txBox="1"/>
            <p:nvPr/>
          </p:nvSpPr>
          <p:spPr>
            <a:xfrm>
              <a:off x="1765" y="3674"/>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4</a:t>
              </a:r>
              <a:endParaRPr lang="en-US" altLang="zh-CN" sz="2400" b="0" baseline="-25000" dirty="0">
                <a:latin typeface="Times New Roman" panose="02020603050405020304" pitchFamily="18" charset="0"/>
              </a:endParaRPr>
            </a:p>
          </p:txBody>
        </p:sp>
        <p:sp>
          <p:nvSpPr>
            <p:cNvPr id="117771" name="Oval 111"/>
            <p:cNvSpPr/>
            <p:nvPr/>
          </p:nvSpPr>
          <p:spPr>
            <a:xfrm>
              <a:off x="1781" y="3738"/>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17772" name="Text Box 112"/>
            <p:cNvSpPr txBox="1"/>
            <p:nvPr/>
          </p:nvSpPr>
          <p:spPr>
            <a:xfrm>
              <a:off x="1853" y="3285"/>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3</a:t>
              </a:r>
              <a:endParaRPr lang="en-US" altLang="zh-CN" sz="2400" b="0" baseline="-25000" dirty="0">
                <a:latin typeface="Times New Roman" panose="02020603050405020304" pitchFamily="18" charset="0"/>
              </a:endParaRPr>
            </a:p>
          </p:txBody>
        </p:sp>
        <p:sp>
          <p:nvSpPr>
            <p:cNvPr id="117773" name="Oval 113"/>
            <p:cNvSpPr/>
            <p:nvPr/>
          </p:nvSpPr>
          <p:spPr>
            <a:xfrm>
              <a:off x="1877" y="3341"/>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17774" name="Text Box 114"/>
            <p:cNvSpPr txBox="1"/>
            <p:nvPr/>
          </p:nvSpPr>
          <p:spPr>
            <a:xfrm>
              <a:off x="1853" y="2818"/>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2</a:t>
              </a:r>
              <a:endParaRPr lang="en-US" altLang="zh-CN" sz="2400" b="0" baseline="-25000" dirty="0">
                <a:latin typeface="Times New Roman" panose="02020603050405020304" pitchFamily="18" charset="0"/>
              </a:endParaRPr>
            </a:p>
          </p:txBody>
        </p:sp>
        <p:sp>
          <p:nvSpPr>
            <p:cNvPr id="117775" name="Oval 115"/>
            <p:cNvSpPr/>
            <p:nvPr/>
          </p:nvSpPr>
          <p:spPr>
            <a:xfrm>
              <a:off x="1877" y="2874"/>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17776" name="Text Box 116"/>
            <p:cNvSpPr txBox="1"/>
            <p:nvPr/>
          </p:nvSpPr>
          <p:spPr>
            <a:xfrm>
              <a:off x="2717" y="3085"/>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5</a:t>
              </a:r>
              <a:endParaRPr lang="en-US" altLang="zh-CN" sz="2400" b="0" baseline="-25000" dirty="0">
                <a:latin typeface="Times New Roman" panose="02020603050405020304" pitchFamily="18" charset="0"/>
              </a:endParaRPr>
            </a:p>
          </p:txBody>
        </p:sp>
        <p:sp>
          <p:nvSpPr>
            <p:cNvPr id="117777" name="Oval 117"/>
            <p:cNvSpPr/>
            <p:nvPr/>
          </p:nvSpPr>
          <p:spPr>
            <a:xfrm>
              <a:off x="2741" y="3149"/>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17778" name="Text Box 118"/>
            <p:cNvSpPr txBox="1"/>
            <p:nvPr/>
          </p:nvSpPr>
          <p:spPr>
            <a:xfrm>
              <a:off x="2717" y="3674"/>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6</a:t>
              </a:r>
              <a:endParaRPr lang="en-US" altLang="zh-CN" sz="2400" b="0" baseline="-25000" dirty="0">
                <a:latin typeface="Times New Roman" panose="02020603050405020304" pitchFamily="18" charset="0"/>
              </a:endParaRPr>
            </a:p>
          </p:txBody>
        </p:sp>
        <p:sp>
          <p:nvSpPr>
            <p:cNvPr id="117779" name="Oval 119"/>
            <p:cNvSpPr/>
            <p:nvPr/>
          </p:nvSpPr>
          <p:spPr>
            <a:xfrm>
              <a:off x="2741" y="3738"/>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17780" name="Text Box 120"/>
            <p:cNvSpPr txBox="1"/>
            <p:nvPr/>
          </p:nvSpPr>
          <p:spPr>
            <a:xfrm>
              <a:off x="4467" y="2989"/>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9</a:t>
              </a:r>
              <a:endParaRPr lang="en-US" altLang="zh-CN" sz="2400" b="0" baseline="-25000" dirty="0">
                <a:latin typeface="Times New Roman" panose="02020603050405020304" pitchFamily="18" charset="0"/>
              </a:endParaRPr>
            </a:p>
          </p:txBody>
        </p:sp>
        <p:sp>
          <p:nvSpPr>
            <p:cNvPr id="117781" name="Oval 121"/>
            <p:cNvSpPr/>
            <p:nvPr/>
          </p:nvSpPr>
          <p:spPr>
            <a:xfrm>
              <a:off x="4491" y="3053"/>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17782" name="Line 122"/>
            <p:cNvSpPr/>
            <p:nvPr/>
          </p:nvSpPr>
          <p:spPr>
            <a:xfrm flipV="1">
              <a:off x="1201" y="3005"/>
              <a:ext cx="672" cy="192"/>
            </a:xfrm>
            <a:prstGeom prst="line">
              <a:avLst/>
            </a:prstGeom>
            <a:ln w="38100" cap="flat" cmpd="sng">
              <a:solidFill>
                <a:srgbClr val="FF3300"/>
              </a:solidFill>
              <a:prstDash val="solid"/>
              <a:headEnd type="none" w="med" len="med"/>
              <a:tailEnd type="triangle" w="med" len="med"/>
            </a:ln>
          </p:spPr>
        </p:sp>
        <p:sp>
          <p:nvSpPr>
            <p:cNvPr id="117783" name="Line 123"/>
            <p:cNvSpPr/>
            <p:nvPr/>
          </p:nvSpPr>
          <p:spPr>
            <a:xfrm>
              <a:off x="1201" y="3341"/>
              <a:ext cx="672" cy="144"/>
            </a:xfrm>
            <a:prstGeom prst="line">
              <a:avLst/>
            </a:prstGeom>
            <a:ln w="38100" cap="flat" cmpd="sng">
              <a:solidFill>
                <a:schemeClr val="tx1"/>
              </a:solidFill>
              <a:prstDash val="solid"/>
              <a:headEnd type="none" w="med" len="med"/>
              <a:tailEnd type="triangle" w="med" len="med"/>
            </a:ln>
          </p:spPr>
        </p:sp>
        <p:sp>
          <p:nvSpPr>
            <p:cNvPr id="117784" name="Line 124"/>
            <p:cNvSpPr/>
            <p:nvPr/>
          </p:nvSpPr>
          <p:spPr>
            <a:xfrm>
              <a:off x="1153" y="3389"/>
              <a:ext cx="624" cy="432"/>
            </a:xfrm>
            <a:prstGeom prst="line">
              <a:avLst/>
            </a:prstGeom>
            <a:ln w="38100" cap="flat" cmpd="sng">
              <a:solidFill>
                <a:schemeClr val="tx1"/>
              </a:solidFill>
              <a:prstDash val="solid"/>
              <a:headEnd type="none" w="med" len="med"/>
              <a:tailEnd type="triangle" w="med" len="med"/>
            </a:ln>
          </p:spPr>
        </p:sp>
        <p:sp>
          <p:nvSpPr>
            <p:cNvPr id="117785" name="Line 125"/>
            <p:cNvSpPr/>
            <p:nvPr/>
          </p:nvSpPr>
          <p:spPr>
            <a:xfrm>
              <a:off x="2017" y="3869"/>
              <a:ext cx="720" cy="0"/>
            </a:xfrm>
            <a:prstGeom prst="line">
              <a:avLst/>
            </a:prstGeom>
            <a:ln w="38100" cap="flat" cmpd="sng">
              <a:solidFill>
                <a:schemeClr val="tx1"/>
              </a:solidFill>
              <a:prstDash val="solid"/>
              <a:headEnd type="none" w="med" len="med"/>
              <a:tailEnd type="triangle" w="med" len="med"/>
            </a:ln>
          </p:spPr>
        </p:sp>
        <p:sp>
          <p:nvSpPr>
            <p:cNvPr id="117786" name="Line 126"/>
            <p:cNvSpPr/>
            <p:nvPr/>
          </p:nvSpPr>
          <p:spPr>
            <a:xfrm flipV="1">
              <a:off x="2113" y="3341"/>
              <a:ext cx="672" cy="144"/>
            </a:xfrm>
            <a:prstGeom prst="line">
              <a:avLst/>
            </a:prstGeom>
            <a:ln w="38100" cap="flat" cmpd="sng">
              <a:solidFill>
                <a:schemeClr val="tx1"/>
              </a:solidFill>
              <a:prstDash val="solid"/>
              <a:headEnd type="none" w="med" len="med"/>
              <a:tailEnd type="triangle" w="med" len="med"/>
            </a:ln>
          </p:spPr>
        </p:sp>
        <p:sp>
          <p:nvSpPr>
            <p:cNvPr id="117787" name="Line 127"/>
            <p:cNvSpPr/>
            <p:nvPr/>
          </p:nvSpPr>
          <p:spPr>
            <a:xfrm>
              <a:off x="2113" y="3005"/>
              <a:ext cx="624" cy="240"/>
            </a:xfrm>
            <a:prstGeom prst="line">
              <a:avLst/>
            </a:prstGeom>
            <a:ln w="38100" cap="flat" cmpd="sng">
              <a:solidFill>
                <a:srgbClr val="FF3300"/>
              </a:solidFill>
              <a:prstDash val="solid"/>
              <a:headEnd type="none" w="med" len="med"/>
              <a:tailEnd type="triangle" w="med" len="med"/>
            </a:ln>
          </p:spPr>
        </p:sp>
        <p:sp>
          <p:nvSpPr>
            <p:cNvPr id="117788" name="Line 128"/>
            <p:cNvSpPr/>
            <p:nvPr/>
          </p:nvSpPr>
          <p:spPr>
            <a:xfrm>
              <a:off x="2929" y="3341"/>
              <a:ext cx="720" cy="144"/>
            </a:xfrm>
            <a:prstGeom prst="line">
              <a:avLst/>
            </a:prstGeom>
            <a:ln w="38100" cap="flat" cmpd="sng">
              <a:solidFill>
                <a:srgbClr val="FF3300"/>
              </a:solidFill>
              <a:prstDash val="solid"/>
              <a:headEnd type="none" w="med" len="med"/>
              <a:tailEnd type="triangle" w="med" len="med"/>
            </a:ln>
          </p:spPr>
        </p:sp>
        <p:sp>
          <p:nvSpPr>
            <p:cNvPr id="117789" name="Line 129"/>
            <p:cNvSpPr/>
            <p:nvPr/>
          </p:nvSpPr>
          <p:spPr>
            <a:xfrm flipV="1">
              <a:off x="2977" y="2915"/>
              <a:ext cx="674" cy="330"/>
            </a:xfrm>
            <a:prstGeom prst="line">
              <a:avLst/>
            </a:prstGeom>
            <a:ln w="38100" cap="flat" cmpd="sng">
              <a:solidFill>
                <a:srgbClr val="FF3300"/>
              </a:solidFill>
              <a:prstDash val="solid"/>
              <a:headEnd type="none" w="med" len="med"/>
              <a:tailEnd type="triangle" w="med" len="med"/>
            </a:ln>
          </p:spPr>
        </p:sp>
        <p:sp>
          <p:nvSpPr>
            <p:cNvPr id="117790" name="Line 130"/>
            <p:cNvSpPr/>
            <p:nvPr/>
          </p:nvSpPr>
          <p:spPr>
            <a:xfrm flipV="1">
              <a:off x="2977" y="3533"/>
              <a:ext cx="720" cy="336"/>
            </a:xfrm>
            <a:prstGeom prst="line">
              <a:avLst/>
            </a:prstGeom>
            <a:ln w="38100" cap="flat" cmpd="sng">
              <a:solidFill>
                <a:schemeClr val="tx1"/>
              </a:solidFill>
              <a:prstDash val="solid"/>
              <a:headEnd type="none" w="med" len="med"/>
              <a:tailEnd type="triangle" w="med" len="med"/>
            </a:ln>
          </p:spPr>
        </p:sp>
        <p:sp>
          <p:nvSpPr>
            <p:cNvPr id="117791" name="Line 131"/>
            <p:cNvSpPr/>
            <p:nvPr/>
          </p:nvSpPr>
          <p:spPr>
            <a:xfrm>
              <a:off x="3889" y="2909"/>
              <a:ext cx="624" cy="192"/>
            </a:xfrm>
            <a:prstGeom prst="line">
              <a:avLst/>
            </a:prstGeom>
            <a:ln w="38100" cap="flat" cmpd="sng">
              <a:solidFill>
                <a:srgbClr val="FF3300"/>
              </a:solidFill>
              <a:prstDash val="solid"/>
              <a:headEnd type="none" w="med" len="med"/>
              <a:tailEnd type="triangle" w="med" len="med"/>
            </a:ln>
          </p:spPr>
        </p:sp>
        <p:sp>
          <p:nvSpPr>
            <p:cNvPr id="117792" name="Line 132"/>
            <p:cNvSpPr/>
            <p:nvPr/>
          </p:nvSpPr>
          <p:spPr>
            <a:xfrm flipV="1">
              <a:off x="3878" y="3245"/>
              <a:ext cx="635" cy="214"/>
            </a:xfrm>
            <a:prstGeom prst="line">
              <a:avLst/>
            </a:prstGeom>
            <a:ln w="38100" cap="flat" cmpd="sng">
              <a:solidFill>
                <a:srgbClr val="FF3300"/>
              </a:solidFill>
              <a:prstDash val="solid"/>
              <a:headEnd type="none" w="med" len="med"/>
              <a:tailEnd type="triangle" w="med" len="med"/>
            </a:ln>
          </p:spPr>
        </p:sp>
        <p:sp>
          <p:nvSpPr>
            <p:cNvPr id="117793" name="Text Box 133"/>
            <p:cNvSpPr txBox="1"/>
            <p:nvPr/>
          </p:nvSpPr>
          <p:spPr>
            <a:xfrm>
              <a:off x="1175" y="2861"/>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=6</a:t>
              </a:r>
              <a:endParaRPr lang="en-US" altLang="zh-CN" sz="2400" dirty="0">
                <a:latin typeface="Times New Roman" panose="02020603050405020304" pitchFamily="18" charset="0"/>
              </a:endParaRPr>
            </a:p>
          </p:txBody>
        </p:sp>
        <p:sp>
          <p:nvSpPr>
            <p:cNvPr id="117794" name="Text Box 134"/>
            <p:cNvSpPr txBox="1"/>
            <p:nvPr/>
          </p:nvSpPr>
          <p:spPr>
            <a:xfrm>
              <a:off x="2080" y="3822"/>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6</a:t>
              </a:r>
              <a:r>
                <a:rPr lang="en-US" altLang="zh-CN" sz="2400" dirty="0">
                  <a:latin typeface="Times New Roman" panose="02020603050405020304" pitchFamily="18" charset="0"/>
                </a:rPr>
                <a:t>=2</a:t>
              </a:r>
              <a:endParaRPr lang="en-US" altLang="zh-CN" sz="2400" dirty="0">
                <a:latin typeface="Times New Roman" panose="02020603050405020304" pitchFamily="18" charset="0"/>
              </a:endParaRPr>
            </a:p>
          </p:txBody>
        </p:sp>
        <p:sp>
          <p:nvSpPr>
            <p:cNvPr id="117795" name="Text Box 135"/>
            <p:cNvSpPr txBox="1"/>
            <p:nvPr/>
          </p:nvSpPr>
          <p:spPr>
            <a:xfrm>
              <a:off x="983" y="3505"/>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3</a:t>
              </a:r>
              <a:r>
                <a:rPr lang="en-US" altLang="zh-CN" sz="2400" dirty="0">
                  <a:latin typeface="Times New Roman" panose="02020603050405020304" pitchFamily="18" charset="0"/>
                </a:rPr>
                <a:t>=5</a:t>
              </a:r>
              <a:endParaRPr lang="en-US" altLang="zh-CN" sz="2400" dirty="0">
                <a:latin typeface="Times New Roman" panose="02020603050405020304" pitchFamily="18" charset="0"/>
              </a:endParaRPr>
            </a:p>
          </p:txBody>
        </p:sp>
        <p:sp>
          <p:nvSpPr>
            <p:cNvPr id="117796" name="Text Box 136"/>
            <p:cNvSpPr txBox="1"/>
            <p:nvPr/>
          </p:nvSpPr>
          <p:spPr>
            <a:xfrm>
              <a:off x="1319" y="3096"/>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=4</a:t>
              </a:r>
              <a:endParaRPr lang="en-US" altLang="zh-CN" sz="2400" dirty="0">
                <a:latin typeface="Times New Roman" panose="02020603050405020304" pitchFamily="18" charset="0"/>
              </a:endParaRPr>
            </a:p>
          </p:txBody>
        </p:sp>
        <p:sp>
          <p:nvSpPr>
            <p:cNvPr id="117797" name="Text Box 137"/>
            <p:cNvSpPr txBox="1"/>
            <p:nvPr/>
          </p:nvSpPr>
          <p:spPr>
            <a:xfrm>
              <a:off x="2216" y="3368"/>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5</a:t>
              </a:r>
              <a:r>
                <a:rPr lang="en-US" altLang="zh-CN" sz="2400" dirty="0">
                  <a:latin typeface="Times New Roman" panose="02020603050405020304" pitchFamily="18" charset="0"/>
                </a:rPr>
                <a:t>=1</a:t>
              </a:r>
              <a:endParaRPr lang="en-US" altLang="zh-CN" sz="2400" dirty="0">
                <a:latin typeface="Times New Roman" panose="02020603050405020304" pitchFamily="18" charset="0"/>
              </a:endParaRPr>
            </a:p>
          </p:txBody>
        </p:sp>
        <p:sp>
          <p:nvSpPr>
            <p:cNvPr id="117798" name="Text Box 138"/>
            <p:cNvSpPr txBox="1"/>
            <p:nvPr/>
          </p:nvSpPr>
          <p:spPr>
            <a:xfrm>
              <a:off x="2183" y="2808"/>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4</a:t>
              </a:r>
              <a:r>
                <a:rPr lang="en-US" altLang="zh-CN" sz="2400" dirty="0">
                  <a:latin typeface="Times New Roman" panose="02020603050405020304" pitchFamily="18" charset="0"/>
                </a:rPr>
                <a:t>=1</a:t>
              </a:r>
              <a:endParaRPr lang="en-US" altLang="zh-CN" sz="2400" dirty="0">
                <a:latin typeface="Times New Roman" panose="02020603050405020304" pitchFamily="18" charset="0"/>
              </a:endParaRPr>
            </a:p>
          </p:txBody>
        </p:sp>
        <p:sp>
          <p:nvSpPr>
            <p:cNvPr id="117799" name="Text Box 139"/>
            <p:cNvSpPr txBox="1"/>
            <p:nvPr/>
          </p:nvSpPr>
          <p:spPr>
            <a:xfrm>
              <a:off x="2987" y="2824"/>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7</a:t>
              </a:r>
              <a:r>
                <a:rPr lang="en-US" altLang="zh-CN" sz="2400" dirty="0">
                  <a:latin typeface="Times New Roman" panose="02020603050405020304" pitchFamily="18" charset="0"/>
                </a:rPr>
                <a:t>=9</a:t>
              </a:r>
              <a:endParaRPr lang="en-US" altLang="zh-CN" sz="2400" dirty="0">
                <a:latin typeface="Times New Roman" panose="02020603050405020304" pitchFamily="18" charset="0"/>
              </a:endParaRPr>
            </a:p>
          </p:txBody>
        </p:sp>
        <p:sp>
          <p:nvSpPr>
            <p:cNvPr id="117800" name="Text Box 140"/>
            <p:cNvSpPr txBox="1"/>
            <p:nvPr/>
          </p:nvSpPr>
          <p:spPr>
            <a:xfrm>
              <a:off x="2855" y="3353"/>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8</a:t>
              </a:r>
              <a:r>
                <a:rPr lang="en-US" altLang="zh-CN" sz="2400" dirty="0">
                  <a:latin typeface="Times New Roman" panose="02020603050405020304" pitchFamily="18" charset="0"/>
                </a:rPr>
                <a:t>=7</a:t>
              </a:r>
              <a:endParaRPr lang="en-US" altLang="zh-CN" sz="2400" dirty="0">
                <a:latin typeface="Times New Roman" panose="02020603050405020304" pitchFamily="18" charset="0"/>
              </a:endParaRPr>
            </a:p>
          </p:txBody>
        </p:sp>
        <p:sp>
          <p:nvSpPr>
            <p:cNvPr id="117801" name="Text Box 141"/>
            <p:cNvSpPr txBox="1"/>
            <p:nvPr/>
          </p:nvSpPr>
          <p:spPr>
            <a:xfrm>
              <a:off x="3214" y="3641"/>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9</a:t>
              </a:r>
              <a:r>
                <a:rPr lang="en-US" altLang="zh-CN" sz="2400" dirty="0">
                  <a:latin typeface="Times New Roman" panose="02020603050405020304" pitchFamily="18" charset="0"/>
                </a:rPr>
                <a:t>=4</a:t>
              </a:r>
              <a:endParaRPr lang="en-US" altLang="zh-CN" sz="2400" dirty="0">
                <a:latin typeface="Times New Roman" panose="02020603050405020304" pitchFamily="18" charset="0"/>
              </a:endParaRPr>
            </a:p>
          </p:txBody>
        </p:sp>
        <p:sp>
          <p:nvSpPr>
            <p:cNvPr id="117802" name="Text Box 142"/>
            <p:cNvSpPr txBox="1"/>
            <p:nvPr/>
          </p:nvSpPr>
          <p:spPr>
            <a:xfrm>
              <a:off x="4025" y="3278"/>
              <a:ext cx="624"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11</a:t>
              </a:r>
              <a:r>
                <a:rPr lang="en-US" altLang="zh-CN" sz="2400" dirty="0">
                  <a:latin typeface="Times New Roman" panose="02020603050405020304" pitchFamily="18" charset="0"/>
                </a:rPr>
                <a:t>=4</a:t>
              </a:r>
              <a:endParaRPr lang="en-US" altLang="zh-CN" sz="2400" dirty="0">
                <a:latin typeface="Times New Roman" panose="02020603050405020304" pitchFamily="18" charset="0"/>
              </a:endParaRPr>
            </a:p>
          </p:txBody>
        </p:sp>
        <p:sp>
          <p:nvSpPr>
            <p:cNvPr id="117803" name="Text Box 143"/>
            <p:cNvSpPr txBox="1"/>
            <p:nvPr/>
          </p:nvSpPr>
          <p:spPr>
            <a:xfrm>
              <a:off x="4007" y="2688"/>
              <a:ext cx="624"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10</a:t>
              </a:r>
              <a:r>
                <a:rPr lang="en-US" altLang="zh-CN" sz="2400" dirty="0">
                  <a:latin typeface="Times New Roman" panose="02020603050405020304" pitchFamily="18" charset="0"/>
                </a:rPr>
                <a:t>=2</a:t>
              </a:r>
              <a:endParaRPr lang="en-US" altLang="zh-CN" sz="2400" dirty="0">
                <a:latin typeface="Times New Roman" panose="02020603050405020304" pitchFamily="18" charset="0"/>
              </a:endParaRPr>
            </a:p>
          </p:txBody>
        </p:sp>
        <p:sp>
          <p:nvSpPr>
            <p:cNvPr id="117804" name="Text Box 144"/>
            <p:cNvSpPr txBox="1"/>
            <p:nvPr/>
          </p:nvSpPr>
          <p:spPr>
            <a:xfrm>
              <a:off x="4655" y="3015"/>
              <a:ext cx="720" cy="518"/>
            </a:xfrm>
            <a:prstGeom prst="rect">
              <a:avLst/>
            </a:prstGeom>
            <a:noFill/>
            <a:ln w="9525">
              <a:noFill/>
            </a:ln>
          </p:spPr>
          <p:txBody>
            <a:bodyPr>
              <a:spAutoFit/>
            </a:bodyPr>
            <a:p>
              <a:pPr algn="ctr" eaLnBrk="1" hangingPunct="1">
                <a:buClr>
                  <a:schemeClr val="accent2"/>
                </a:buClr>
                <a:buSzPct val="50000"/>
                <a:buFont typeface="Wingdings" panose="05000000000000000000" pitchFamily="2" charset="2"/>
              </a:pPr>
              <a:r>
                <a:rPr lang="zh-CN" altLang="en-US" sz="2400" dirty="0">
                  <a:latin typeface="Times New Roman" panose="02020603050405020304" pitchFamily="18" charset="0"/>
                </a:rPr>
                <a:t>汇点</a:t>
              </a:r>
              <a:endParaRPr lang="zh-CN" altLang="en-US" sz="2400" dirty="0">
                <a:latin typeface="Times New Roman" panose="02020603050405020304" pitchFamily="18" charset="0"/>
              </a:endParaRPr>
            </a:p>
            <a:p>
              <a:pPr algn="ctr" eaLnBrk="1" hangingPunct="1">
                <a:buClr>
                  <a:schemeClr val="accent2"/>
                </a:buClr>
                <a:buSzPct val="50000"/>
                <a:buFont typeface="Wingdings" panose="05000000000000000000" pitchFamily="2" charset="2"/>
              </a:pPr>
              <a:r>
                <a:rPr lang="zh-CN" altLang="en-US" sz="2400" dirty="0">
                  <a:latin typeface="Times New Roman" panose="02020603050405020304" pitchFamily="18" charset="0"/>
                </a:rPr>
                <a:t>结束点</a:t>
              </a:r>
              <a:endParaRPr lang="zh-CN" altLang="en-US" sz="2400" dirty="0">
                <a:latin typeface="Times New Roman" panose="02020603050405020304" pitchFamily="18" charset="0"/>
              </a:endParaRPr>
            </a:p>
          </p:txBody>
        </p:sp>
        <p:sp>
          <p:nvSpPr>
            <p:cNvPr id="117805" name="Rectangle 145"/>
            <p:cNvSpPr/>
            <p:nvPr/>
          </p:nvSpPr>
          <p:spPr>
            <a:xfrm>
              <a:off x="4150" y="3777"/>
              <a:ext cx="724" cy="288"/>
            </a:xfrm>
            <a:prstGeom prst="rect">
              <a:avLst/>
            </a:prstGeom>
            <a:noFill/>
            <a:ln w="9525">
              <a:noFill/>
            </a:ln>
          </p:spPr>
          <p:txBody>
            <a:bodyPr wrap="none">
              <a:spAutoFit/>
            </a:bodyPr>
            <a:p>
              <a:pPr algn="ctr" eaLnBrk="1" hangingPunct="1">
                <a:spcBef>
                  <a:spcPct val="50000"/>
                </a:spcBef>
                <a:buClr>
                  <a:schemeClr val="accent2"/>
                </a:buClr>
                <a:buSzPct val="50000"/>
                <a:buFont typeface="Wingdings" panose="05000000000000000000" pitchFamily="2" charset="2"/>
              </a:pPr>
              <a:r>
                <a:rPr lang="en-US" altLang="zh-CN" sz="2400" dirty="0">
                  <a:solidFill>
                    <a:srgbClr val="0000FF"/>
                  </a:solidFill>
                  <a:latin typeface="Times New Roman" panose="02020603050405020304" pitchFamily="18" charset="0"/>
                </a:rPr>
                <a:t>AOE</a:t>
              </a:r>
              <a:r>
                <a:rPr lang="zh-CN" altLang="en-US" sz="2400" dirty="0">
                  <a:solidFill>
                    <a:srgbClr val="0000FF"/>
                  </a:solidFill>
                  <a:latin typeface="Times New Roman" panose="02020603050405020304" pitchFamily="18" charset="0"/>
                </a:rPr>
                <a:t>网</a:t>
              </a:r>
              <a:endParaRPr lang="zh-CN" altLang="en-US" sz="2400" dirty="0">
                <a:solidFill>
                  <a:srgbClr val="0000FF"/>
                </a:solidFill>
                <a:latin typeface="Times New Roman" panose="02020603050405020304" pitchFamily="18" charset="0"/>
              </a:endParaRPr>
            </a:p>
          </p:txBody>
        </p:sp>
        <p:sp>
          <p:nvSpPr>
            <p:cNvPr id="117806" name="Text Box 146"/>
            <p:cNvSpPr txBox="1"/>
            <p:nvPr/>
          </p:nvSpPr>
          <p:spPr>
            <a:xfrm>
              <a:off x="3659" y="3323"/>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8</a:t>
              </a:r>
              <a:endParaRPr lang="en-US" altLang="zh-CN" sz="2400" b="0" baseline="-25000" dirty="0">
                <a:latin typeface="Times New Roman" panose="02020603050405020304" pitchFamily="18" charset="0"/>
              </a:endParaRPr>
            </a:p>
          </p:txBody>
        </p:sp>
        <p:sp>
          <p:nvSpPr>
            <p:cNvPr id="117807" name="Oval 147"/>
            <p:cNvSpPr/>
            <p:nvPr/>
          </p:nvSpPr>
          <p:spPr>
            <a:xfrm>
              <a:off x="3675" y="3379"/>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gr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10" name="Rectangle 2"/>
          <p:cNvSpPr/>
          <p:nvPr/>
        </p:nvSpPr>
        <p:spPr>
          <a:xfrm>
            <a:off x="323850" y="800100"/>
            <a:ext cx="8534400" cy="3600450"/>
          </a:xfrm>
          <a:prstGeom prst="rect">
            <a:avLst/>
          </a:prstGeom>
          <a:noFill/>
          <a:ln w="9525">
            <a:noFill/>
          </a:ln>
        </p:spPr>
        <p:txBody>
          <a:bodyPr>
            <a:spAutoFit/>
          </a:bodyPr>
          <a:p>
            <a:pPr eaLnBrk="1" hangingPunct="1">
              <a:spcBef>
                <a:spcPct val="50000"/>
              </a:spcBef>
              <a:buClr>
                <a:srgbClr val="FFFF00"/>
              </a:buClr>
              <a:buSzPct val="50000"/>
            </a:pPr>
            <a:r>
              <a:rPr lang="en-US" altLang="zh-CN" sz="2400" dirty="0">
                <a:solidFill>
                  <a:srgbClr val="0000FF"/>
                </a:solidFill>
                <a:latin typeface="Times New Roman" panose="02020603050405020304" pitchFamily="18" charset="0"/>
              </a:rPr>
              <a:t>AOE</a:t>
            </a:r>
            <a:r>
              <a:rPr lang="zh-CN" altLang="en-US" sz="2400" dirty="0">
                <a:solidFill>
                  <a:srgbClr val="0000FF"/>
                </a:solidFill>
                <a:latin typeface="Times New Roman" panose="02020603050405020304" pitchFamily="18" charset="0"/>
              </a:rPr>
              <a:t>网的性质：</a:t>
            </a:r>
            <a:endParaRPr lang="zh-CN" altLang="en-US" sz="2400" dirty="0">
              <a:solidFill>
                <a:srgbClr val="0000FF"/>
              </a:solidFill>
              <a:latin typeface="Times New Roman" panose="02020603050405020304" pitchFamily="18" charset="0"/>
            </a:endParaRPr>
          </a:p>
          <a:p>
            <a:pPr eaLnBrk="1" hangingPunct="1">
              <a:spcBef>
                <a:spcPct val="50000"/>
              </a:spcBef>
              <a:buClr>
                <a:srgbClr val="FF0000"/>
              </a:buClr>
              <a:buFont typeface="Wingdings" panose="05000000000000000000" pitchFamily="2" charset="2"/>
              <a:buChar char="u"/>
            </a:pPr>
            <a:r>
              <a:rPr lang="zh-CN" altLang="en-US" sz="2400" dirty="0">
                <a:latin typeface="Times New Roman" panose="02020603050405020304" pitchFamily="18" charset="0"/>
              </a:rPr>
              <a:t>只有在某个顶点所代表的事件发生后，从该顶点出发的各有向边代表的活动才能开始</a:t>
            </a:r>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a:p>
            <a:pPr eaLnBrk="1" hangingPunct="1">
              <a:spcBef>
                <a:spcPct val="50000"/>
              </a:spcBef>
              <a:buClr>
                <a:srgbClr val="FF0000"/>
              </a:buClr>
              <a:buFont typeface="Wingdings" panose="05000000000000000000" pitchFamily="2" charset="2"/>
              <a:buChar char="u"/>
            </a:pPr>
            <a:r>
              <a:rPr lang="zh-CN" altLang="en-US" sz="2400" dirty="0">
                <a:latin typeface="Times New Roman" panose="02020603050405020304" pitchFamily="18" charset="0"/>
              </a:rPr>
              <a:t>只有在进入某一顶点的各有向边代表的活动已经结束，该顶点所代表的事件才能发生；</a:t>
            </a:r>
            <a:endParaRPr lang="zh-CN" altLang="en-US" sz="2400" dirty="0">
              <a:latin typeface="Times New Roman" panose="02020603050405020304" pitchFamily="18" charset="0"/>
            </a:endParaRPr>
          </a:p>
          <a:p>
            <a:pPr eaLnBrk="1" hangingPunct="1">
              <a:spcBef>
                <a:spcPct val="50000"/>
              </a:spcBef>
              <a:buClr>
                <a:srgbClr val="FF0000"/>
              </a:buClr>
              <a:buFont typeface="Wingdings" panose="05000000000000000000" pitchFamily="2" charset="2"/>
              <a:buChar char="u"/>
            </a:pPr>
            <a:r>
              <a:rPr lang="zh-CN" altLang="en-US" sz="2400" dirty="0">
                <a:latin typeface="Times New Roman" panose="02020603050405020304" pitchFamily="18" charset="0"/>
              </a:rPr>
              <a:t>表示实际工程计划的</a:t>
            </a:r>
            <a:r>
              <a:rPr lang="en-US" altLang="zh-CN" sz="2400" dirty="0">
                <a:latin typeface="Times New Roman" panose="02020603050405020304" pitchFamily="18" charset="0"/>
              </a:rPr>
              <a:t>AOE</a:t>
            </a:r>
            <a:r>
              <a:rPr lang="zh-CN" altLang="en-US" sz="2400" dirty="0">
                <a:latin typeface="Times New Roman" panose="02020603050405020304" pitchFamily="18" charset="0"/>
              </a:rPr>
              <a:t>网应该是无环的，并且存在唯一的入度为</a:t>
            </a:r>
            <a:r>
              <a:rPr lang="en-US" altLang="zh-CN" sz="2400" dirty="0">
                <a:latin typeface="Times New Roman" panose="02020603050405020304" pitchFamily="18" charset="0"/>
              </a:rPr>
              <a:t>0</a:t>
            </a:r>
            <a:r>
              <a:rPr lang="zh-CN" altLang="en-US" sz="2400" dirty="0">
                <a:latin typeface="Times New Roman" panose="02020603050405020304" pitchFamily="18" charset="0"/>
              </a:rPr>
              <a:t>的开始顶点（源点）和唯一的出度为</a:t>
            </a:r>
            <a:r>
              <a:rPr lang="en-US" altLang="zh-CN" sz="2400" dirty="0">
                <a:latin typeface="Times New Roman" panose="02020603050405020304" pitchFamily="18" charset="0"/>
              </a:rPr>
              <a:t>0</a:t>
            </a:r>
            <a:r>
              <a:rPr lang="zh-CN" altLang="en-US" sz="2400" dirty="0">
                <a:latin typeface="Times New Roman" panose="02020603050405020304" pitchFamily="18" charset="0"/>
              </a:rPr>
              <a:t>的结束点（汇点）。</a:t>
            </a:r>
            <a:endParaRPr lang="zh-CN" altLang="en-US" sz="2400" dirty="0">
              <a:latin typeface="Times New Roman" panose="02020603050405020304" pitchFamily="18" charset="0"/>
            </a:endParaRPr>
          </a:p>
        </p:txBody>
      </p:sp>
      <p:grpSp>
        <p:nvGrpSpPr>
          <p:cNvPr id="119811" name="Group 277"/>
          <p:cNvGrpSpPr/>
          <p:nvPr/>
        </p:nvGrpSpPr>
        <p:grpSpPr>
          <a:xfrm>
            <a:off x="468313" y="4267200"/>
            <a:ext cx="8064500" cy="2257425"/>
            <a:chOff x="295" y="2688"/>
            <a:chExt cx="5080" cy="1422"/>
          </a:xfrm>
        </p:grpSpPr>
        <p:sp>
          <p:nvSpPr>
            <p:cNvPr id="119812" name="Text Box 278"/>
            <p:cNvSpPr txBox="1"/>
            <p:nvPr/>
          </p:nvSpPr>
          <p:spPr>
            <a:xfrm>
              <a:off x="3637" y="2733"/>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7</a:t>
              </a:r>
              <a:endParaRPr lang="en-US" altLang="zh-CN" sz="2400" b="0" baseline="-25000" dirty="0">
                <a:latin typeface="Times New Roman" panose="02020603050405020304" pitchFamily="18" charset="0"/>
              </a:endParaRPr>
            </a:p>
          </p:txBody>
        </p:sp>
        <p:sp>
          <p:nvSpPr>
            <p:cNvPr id="119813" name="Oval 279"/>
            <p:cNvSpPr/>
            <p:nvPr/>
          </p:nvSpPr>
          <p:spPr>
            <a:xfrm>
              <a:off x="3653" y="2789"/>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19814" name="Text Box 280"/>
            <p:cNvSpPr txBox="1"/>
            <p:nvPr/>
          </p:nvSpPr>
          <p:spPr>
            <a:xfrm>
              <a:off x="295" y="3053"/>
              <a:ext cx="720" cy="518"/>
            </a:xfrm>
            <a:prstGeom prst="rect">
              <a:avLst/>
            </a:prstGeom>
            <a:noFill/>
            <a:ln w="9525">
              <a:noFill/>
            </a:ln>
          </p:spPr>
          <p:txBody>
            <a:bodyPr>
              <a:spAutoFit/>
            </a:bodyPr>
            <a:p>
              <a:pPr algn="ctr" eaLnBrk="1" hangingPunct="1">
                <a:buClr>
                  <a:schemeClr val="accent2"/>
                </a:buClr>
                <a:buSzPct val="50000"/>
                <a:buFont typeface="Wingdings" panose="05000000000000000000" pitchFamily="2" charset="2"/>
              </a:pPr>
              <a:r>
                <a:rPr lang="zh-CN" altLang="en-US" sz="2400" dirty="0">
                  <a:latin typeface="Times New Roman" panose="02020603050405020304" pitchFamily="18" charset="0"/>
                </a:rPr>
                <a:t>源点</a:t>
              </a:r>
              <a:endParaRPr lang="zh-CN" altLang="en-US" sz="2400" dirty="0">
                <a:latin typeface="Times New Roman" panose="02020603050405020304" pitchFamily="18" charset="0"/>
              </a:endParaRPr>
            </a:p>
            <a:p>
              <a:pPr algn="ctr" eaLnBrk="1" hangingPunct="1">
                <a:buClr>
                  <a:schemeClr val="accent2"/>
                </a:buClr>
                <a:buSzPct val="50000"/>
                <a:buFont typeface="Wingdings" panose="05000000000000000000" pitchFamily="2" charset="2"/>
              </a:pPr>
              <a:r>
                <a:rPr lang="zh-CN" altLang="en-US" sz="2400" dirty="0">
                  <a:latin typeface="Times New Roman" panose="02020603050405020304" pitchFamily="18" charset="0"/>
                </a:rPr>
                <a:t>起始点</a:t>
              </a:r>
              <a:endParaRPr lang="zh-CN" altLang="en-US" sz="2400" dirty="0">
                <a:latin typeface="Times New Roman" panose="02020603050405020304" pitchFamily="18" charset="0"/>
              </a:endParaRPr>
            </a:p>
          </p:txBody>
        </p:sp>
        <p:sp>
          <p:nvSpPr>
            <p:cNvPr id="119815" name="Text Box 281"/>
            <p:cNvSpPr txBox="1"/>
            <p:nvPr/>
          </p:nvSpPr>
          <p:spPr>
            <a:xfrm>
              <a:off x="971" y="3106"/>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1</a:t>
              </a:r>
              <a:endParaRPr lang="en-US" altLang="zh-CN" sz="2400" b="0" baseline="-25000" dirty="0">
                <a:latin typeface="Times New Roman" panose="02020603050405020304" pitchFamily="18" charset="0"/>
              </a:endParaRPr>
            </a:p>
          </p:txBody>
        </p:sp>
        <p:sp>
          <p:nvSpPr>
            <p:cNvPr id="119816" name="Oval 282"/>
            <p:cNvSpPr/>
            <p:nvPr/>
          </p:nvSpPr>
          <p:spPr>
            <a:xfrm>
              <a:off x="987" y="3162"/>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19817" name="Text Box 283"/>
            <p:cNvSpPr txBox="1"/>
            <p:nvPr/>
          </p:nvSpPr>
          <p:spPr>
            <a:xfrm>
              <a:off x="1765" y="3674"/>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4</a:t>
              </a:r>
              <a:endParaRPr lang="en-US" altLang="zh-CN" sz="2400" b="0" baseline="-25000" dirty="0">
                <a:latin typeface="Times New Roman" panose="02020603050405020304" pitchFamily="18" charset="0"/>
              </a:endParaRPr>
            </a:p>
          </p:txBody>
        </p:sp>
        <p:sp>
          <p:nvSpPr>
            <p:cNvPr id="119818" name="Oval 284"/>
            <p:cNvSpPr/>
            <p:nvPr/>
          </p:nvSpPr>
          <p:spPr>
            <a:xfrm>
              <a:off x="1781" y="3738"/>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19819" name="Text Box 285"/>
            <p:cNvSpPr txBox="1"/>
            <p:nvPr/>
          </p:nvSpPr>
          <p:spPr>
            <a:xfrm>
              <a:off x="1853" y="3285"/>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3</a:t>
              </a:r>
              <a:endParaRPr lang="en-US" altLang="zh-CN" sz="2400" b="0" baseline="-25000" dirty="0">
                <a:latin typeface="Times New Roman" panose="02020603050405020304" pitchFamily="18" charset="0"/>
              </a:endParaRPr>
            </a:p>
          </p:txBody>
        </p:sp>
        <p:sp>
          <p:nvSpPr>
            <p:cNvPr id="119820" name="Oval 286"/>
            <p:cNvSpPr/>
            <p:nvPr/>
          </p:nvSpPr>
          <p:spPr>
            <a:xfrm>
              <a:off x="1877" y="3341"/>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19821" name="Text Box 287"/>
            <p:cNvSpPr txBox="1"/>
            <p:nvPr/>
          </p:nvSpPr>
          <p:spPr>
            <a:xfrm>
              <a:off x="1853" y="2818"/>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2</a:t>
              </a:r>
              <a:endParaRPr lang="en-US" altLang="zh-CN" sz="2400" b="0" baseline="-25000" dirty="0">
                <a:latin typeface="Times New Roman" panose="02020603050405020304" pitchFamily="18" charset="0"/>
              </a:endParaRPr>
            </a:p>
          </p:txBody>
        </p:sp>
        <p:sp>
          <p:nvSpPr>
            <p:cNvPr id="119822" name="Oval 288"/>
            <p:cNvSpPr/>
            <p:nvPr/>
          </p:nvSpPr>
          <p:spPr>
            <a:xfrm>
              <a:off x="1877" y="2874"/>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19823" name="Text Box 289"/>
            <p:cNvSpPr txBox="1"/>
            <p:nvPr/>
          </p:nvSpPr>
          <p:spPr>
            <a:xfrm>
              <a:off x="2717" y="3085"/>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5</a:t>
              </a:r>
              <a:endParaRPr lang="en-US" altLang="zh-CN" sz="2400" b="0" baseline="-25000" dirty="0">
                <a:latin typeface="Times New Roman" panose="02020603050405020304" pitchFamily="18" charset="0"/>
              </a:endParaRPr>
            </a:p>
          </p:txBody>
        </p:sp>
        <p:sp>
          <p:nvSpPr>
            <p:cNvPr id="119824" name="Oval 290"/>
            <p:cNvSpPr/>
            <p:nvPr/>
          </p:nvSpPr>
          <p:spPr>
            <a:xfrm>
              <a:off x="2741" y="3149"/>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19825" name="Text Box 291"/>
            <p:cNvSpPr txBox="1"/>
            <p:nvPr/>
          </p:nvSpPr>
          <p:spPr>
            <a:xfrm>
              <a:off x="2717" y="3674"/>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6</a:t>
              </a:r>
              <a:endParaRPr lang="en-US" altLang="zh-CN" sz="2400" b="0" baseline="-25000" dirty="0">
                <a:latin typeface="Times New Roman" panose="02020603050405020304" pitchFamily="18" charset="0"/>
              </a:endParaRPr>
            </a:p>
          </p:txBody>
        </p:sp>
        <p:sp>
          <p:nvSpPr>
            <p:cNvPr id="119826" name="Oval 292"/>
            <p:cNvSpPr/>
            <p:nvPr/>
          </p:nvSpPr>
          <p:spPr>
            <a:xfrm>
              <a:off x="2741" y="3738"/>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19827" name="Text Box 293"/>
            <p:cNvSpPr txBox="1"/>
            <p:nvPr/>
          </p:nvSpPr>
          <p:spPr>
            <a:xfrm>
              <a:off x="4467" y="2989"/>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9</a:t>
              </a:r>
              <a:endParaRPr lang="en-US" altLang="zh-CN" sz="2400" b="0" baseline="-25000" dirty="0">
                <a:latin typeface="Times New Roman" panose="02020603050405020304" pitchFamily="18" charset="0"/>
              </a:endParaRPr>
            </a:p>
          </p:txBody>
        </p:sp>
        <p:sp>
          <p:nvSpPr>
            <p:cNvPr id="119828" name="Oval 294"/>
            <p:cNvSpPr/>
            <p:nvPr/>
          </p:nvSpPr>
          <p:spPr>
            <a:xfrm>
              <a:off x="4491" y="3053"/>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19829" name="Line 295"/>
            <p:cNvSpPr/>
            <p:nvPr/>
          </p:nvSpPr>
          <p:spPr>
            <a:xfrm flipV="1">
              <a:off x="1201" y="3005"/>
              <a:ext cx="672" cy="192"/>
            </a:xfrm>
            <a:prstGeom prst="line">
              <a:avLst/>
            </a:prstGeom>
            <a:ln w="38100" cap="flat" cmpd="sng">
              <a:solidFill>
                <a:srgbClr val="FF3300"/>
              </a:solidFill>
              <a:prstDash val="solid"/>
              <a:headEnd type="none" w="med" len="med"/>
              <a:tailEnd type="triangle" w="med" len="med"/>
            </a:ln>
          </p:spPr>
        </p:sp>
        <p:sp>
          <p:nvSpPr>
            <p:cNvPr id="119830" name="Line 296"/>
            <p:cNvSpPr/>
            <p:nvPr/>
          </p:nvSpPr>
          <p:spPr>
            <a:xfrm>
              <a:off x="1201" y="3341"/>
              <a:ext cx="672" cy="144"/>
            </a:xfrm>
            <a:prstGeom prst="line">
              <a:avLst/>
            </a:prstGeom>
            <a:ln w="38100" cap="flat" cmpd="sng">
              <a:solidFill>
                <a:schemeClr val="tx1"/>
              </a:solidFill>
              <a:prstDash val="solid"/>
              <a:headEnd type="none" w="med" len="med"/>
              <a:tailEnd type="triangle" w="med" len="med"/>
            </a:ln>
          </p:spPr>
        </p:sp>
        <p:sp>
          <p:nvSpPr>
            <p:cNvPr id="119831" name="Line 297"/>
            <p:cNvSpPr/>
            <p:nvPr/>
          </p:nvSpPr>
          <p:spPr>
            <a:xfrm>
              <a:off x="1153" y="3389"/>
              <a:ext cx="624" cy="432"/>
            </a:xfrm>
            <a:prstGeom prst="line">
              <a:avLst/>
            </a:prstGeom>
            <a:ln w="38100" cap="flat" cmpd="sng">
              <a:solidFill>
                <a:schemeClr val="tx1"/>
              </a:solidFill>
              <a:prstDash val="solid"/>
              <a:headEnd type="none" w="med" len="med"/>
              <a:tailEnd type="triangle" w="med" len="med"/>
            </a:ln>
          </p:spPr>
        </p:sp>
        <p:sp>
          <p:nvSpPr>
            <p:cNvPr id="119832" name="Line 298"/>
            <p:cNvSpPr/>
            <p:nvPr/>
          </p:nvSpPr>
          <p:spPr>
            <a:xfrm>
              <a:off x="2017" y="3869"/>
              <a:ext cx="720" cy="0"/>
            </a:xfrm>
            <a:prstGeom prst="line">
              <a:avLst/>
            </a:prstGeom>
            <a:ln w="38100" cap="flat" cmpd="sng">
              <a:solidFill>
                <a:schemeClr val="tx1"/>
              </a:solidFill>
              <a:prstDash val="solid"/>
              <a:headEnd type="none" w="med" len="med"/>
              <a:tailEnd type="triangle" w="med" len="med"/>
            </a:ln>
          </p:spPr>
        </p:sp>
        <p:sp>
          <p:nvSpPr>
            <p:cNvPr id="119833" name="Line 299"/>
            <p:cNvSpPr/>
            <p:nvPr/>
          </p:nvSpPr>
          <p:spPr>
            <a:xfrm flipV="1">
              <a:off x="2113" y="3341"/>
              <a:ext cx="672" cy="144"/>
            </a:xfrm>
            <a:prstGeom prst="line">
              <a:avLst/>
            </a:prstGeom>
            <a:ln w="38100" cap="flat" cmpd="sng">
              <a:solidFill>
                <a:schemeClr val="tx1"/>
              </a:solidFill>
              <a:prstDash val="solid"/>
              <a:headEnd type="none" w="med" len="med"/>
              <a:tailEnd type="triangle" w="med" len="med"/>
            </a:ln>
          </p:spPr>
        </p:sp>
        <p:sp>
          <p:nvSpPr>
            <p:cNvPr id="119834" name="Line 300"/>
            <p:cNvSpPr/>
            <p:nvPr/>
          </p:nvSpPr>
          <p:spPr>
            <a:xfrm>
              <a:off x="2113" y="3005"/>
              <a:ext cx="624" cy="240"/>
            </a:xfrm>
            <a:prstGeom prst="line">
              <a:avLst/>
            </a:prstGeom>
            <a:ln w="38100" cap="flat" cmpd="sng">
              <a:solidFill>
                <a:srgbClr val="FF3300"/>
              </a:solidFill>
              <a:prstDash val="solid"/>
              <a:headEnd type="none" w="med" len="med"/>
              <a:tailEnd type="triangle" w="med" len="med"/>
            </a:ln>
          </p:spPr>
        </p:sp>
        <p:sp>
          <p:nvSpPr>
            <p:cNvPr id="119835" name="Line 301"/>
            <p:cNvSpPr/>
            <p:nvPr/>
          </p:nvSpPr>
          <p:spPr>
            <a:xfrm>
              <a:off x="2929" y="3341"/>
              <a:ext cx="720" cy="144"/>
            </a:xfrm>
            <a:prstGeom prst="line">
              <a:avLst/>
            </a:prstGeom>
            <a:ln w="38100" cap="flat" cmpd="sng">
              <a:solidFill>
                <a:srgbClr val="FF3300"/>
              </a:solidFill>
              <a:prstDash val="solid"/>
              <a:headEnd type="none" w="med" len="med"/>
              <a:tailEnd type="triangle" w="med" len="med"/>
            </a:ln>
          </p:spPr>
        </p:sp>
        <p:sp>
          <p:nvSpPr>
            <p:cNvPr id="119836" name="Line 302"/>
            <p:cNvSpPr/>
            <p:nvPr/>
          </p:nvSpPr>
          <p:spPr>
            <a:xfrm flipV="1">
              <a:off x="2977" y="2915"/>
              <a:ext cx="674" cy="330"/>
            </a:xfrm>
            <a:prstGeom prst="line">
              <a:avLst/>
            </a:prstGeom>
            <a:ln w="38100" cap="flat" cmpd="sng">
              <a:solidFill>
                <a:srgbClr val="FF3300"/>
              </a:solidFill>
              <a:prstDash val="solid"/>
              <a:headEnd type="none" w="med" len="med"/>
              <a:tailEnd type="triangle" w="med" len="med"/>
            </a:ln>
          </p:spPr>
        </p:sp>
        <p:sp>
          <p:nvSpPr>
            <p:cNvPr id="119837" name="Line 303"/>
            <p:cNvSpPr/>
            <p:nvPr/>
          </p:nvSpPr>
          <p:spPr>
            <a:xfrm flipV="1">
              <a:off x="2977" y="3533"/>
              <a:ext cx="720" cy="336"/>
            </a:xfrm>
            <a:prstGeom prst="line">
              <a:avLst/>
            </a:prstGeom>
            <a:ln w="38100" cap="flat" cmpd="sng">
              <a:solidFill>
                <a:schemeClr val="tx1"/>
              </a:solidFill>
              <a:prstDash val="solid"/>
              <a:headEnd type="none" w="med" len="med"/>
              <a:tailEnd type="triangle" w="med" len="med"/>
            </a:ln>
          </p:spPr>
        </p:sp>
        <p:sp>
          <p:nvSpPr>
            <p:cNvPr id="119838" name="Line 304"/>
            <p:cNvSpPr/>
            <p:nvPr/>
          </p:nvSpPr>
          <p:spPr>
            <a:xfrm>
              <a:off x="3889" y="2909"/>
              <a:ext cx="624" cy="192"/>
            </a:xfrm>
            <a:prstGeom prst="line">
              <a:avLst/>
            </a:prstGeom>
            <a:ln w="38100" cap="flat" cmpd="sng">
              <a:solidFill>
                <a:srgbClr val="FF3300"/>
              </a:solidFill>
              <a:prstDash val="solid"/>
              <a:headEnd type="none" w="med" len="med"/>
              <a:tailEnd type="triangle" w="med" len="med"/>
            </a:ln>
          </p:spPr>
        </p:sp>
        <p:sp>
          <p:nvSpPr>
            <p:cNvPr id="119839" name="Line 305"/>
            <p:cNvSpPr/>
            <p:nvPr/>
          </p:nvSpPr>
          <p:spPr>
            <a:xfrm flipV="1">
              <a:off x="3878" y="3245"/>
              <a:ext cx="635" cy="214"/>
            </a:xfrm>
            <a:prstGeom prst="line">
              <a:avLst/>
            </a:prstGeom>
            <a:ln w="38100" cap="flat" cmpd="sng">
              <a:solidFill>
                <a:srgbClr val="FF3300"/>
              </a:solidFill>
              <a:prstDash val="solid"/>
              <a:headEnd type="none" w="med" len="med"/>
              <a:tailEnd type="triangle" w="med" len="med"/>
            </a:ln>
          </p:spPr>
        </p:sp>
        <p:sp>
          <p:nvSpPr>
            <p:cNvPr id="119840" name="Text Box 306"/>
            <p:cNvSpPr txBox="1"/>
            <p:nvPr/>
          </p:nvSpPr>
          <p:spPr>
            <a:xfrm>
              <a:off x="1175" y="2861"/>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=6</a:t>
              </a:r>
              <a:endParaRPr lang="en-US" altLang="zh-CN" sz="2400" dirty="0">
                <a:latin typeface="Times New Roman" panose="02020603050405020304" pitchFamily="18" charset="0"/>
              </a:endParaRPr>
            </a:p>
          </p:txBody>
        </p:sp>
        <p:sp>
          <p:nvSpPr>
            <p:cNvPr id="119841" name="Text Box 307"/>
            <p:cNvSpPr txBox="1"/>
            <p:nvPr/>
          </p:nvSpPr>
          <p:spPr>
            <a:xfrm>
              <a:off x="2080" y="3822"/>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6</a:t>
              </a:r>
              <a:r>
                <a:rPr lang="en-US" altLang="zh-CN" sz="2400" dirty="0">
                  <a:latin typeface="Times New Roman" panose="02020603050405020304" pitchFamily="18" charset="0"/>
                </a:rPr>
                <a:t>=2</a:t>
              </a:r>
              <a:endParaRPr lang="en-US" altLang="zh-CN" sz="2400" dirty="0">
                <a:latin typeface="Times New Roman" panose="02020603050405020304" pitchFamily="18" charset="0"/>
              </a:endParaRPr>
            </a:p>
          </p:txBody>
        </p:sp>
        <p:sp>
          <p:nvSpPr>
            <p:cNvPr id="119842" name="Text Box 308"/>
            <p:cNvSpPr txBox="1"/>
            <p:nvPr/>
          </p:nvSpPr>
          <p:spPr>
            <a:xfrm>
              <a:off x="983" y="3505"/>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3</a:t>
              </a:r>
              <a:r>
                <a:rPr lang="en-US" altLang="zh-CN" sz="2400" dirty="0">
                  <a:latin typeface="Times New Roman" panose="02020603050405020304" pitchFamily="18" charset="0"/>
                </a:rPr>
                <a:t>=5</a:t>
              </a:r>
              <a:endParaRPr lang="en-US" altLang="zh-CN" sz="2400" dirty="0">
                <a:latin typeface="Times New Roman" panose="02020603050405020304" pitchFamily="18" charset="0"/>
              </a:endParaRPr>
            </a:p>
          </p:txBody>
        </p:sp>
        <p:sp>
          <p:nvSpPr>
            <p:cNvPr id="119843" name="Text Box 309"/>
            <p:cNvSpPr txBox="1"/>
            <p:nvPr/>
          </p:nvSpPr>
          <p:spPr>
            <a:xfrm>
              <a:off x="1319" y="3096"/>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=4</a:t>
              </a:r>
              <a:endParaRPr lang="en-US" altLang="zh-CN" sz="2400" dirty="0">
                <a:latin typeface="Times New Roman" panose="02020603050405020304" pitchFamily="18" charset="0"/>
              </a:endParaRPr>
            </a:p>
          </p:txBody>
        </p:sp>
        <p:sp>
          <p:nvSpPr>
            <p:cNvPr id="119844" name="Text Box 310"/>
            <p:cNvSpPr txBox="1"/>
            <p:nvPr/>
          </p:nvSpPr>
          <p:spPr>
            <a:xfrm>
              <a:off x="2216" y="3368"/>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5</a:t>
              </a:r>
              <a:r>
                <a:rPr lang="en-US" altLang="zh-CN" sz="2400" dirty="0">
                  <a:latin typeface="Times New Roman" panose="02020603050405020304" pitchFamily="18" charset="0"/>
                </a:rPr>
                <a:t>=1</a:t>
              </a:r>
              <a:endParaRPr lang="en-US" altLang="zh-CN" sz="2400" dirty="0">
                <a:latin typeface="Times New Roman" panose="02020603050405020304" pitchFamily="18" charset="0"/>
              </a:endParaRPr>
            </a:p>
          </p:txBody>
        </p:sp>
        <p:sp>
          <p:nvSpPr>
            <p:cNvPr id="119845" name="Text Box 311"/>
            <p:cNvSpPr txBox="1"/>
            <p:nvPr/>
          </p:nvSpPr>
          <p:spPr>
            <a:xfrm>
              <a:off x="2183" y="2808"/>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4</a:t>
              </a:r>
              <a:r>
                <a:rPr lang="en-US" altLang="zh-CN" sz="2400" dirty="0">
                  <a:latin typeface="Times New Roman" panose="02020603050405020304" pitchFamily="18" charset="0"/>
                </a:rPr>
                <a:t>=1</a:t>
              </a:r>
              <a:endParaRPr lang="en-US" altLang="zh-CN" sz="2400" dirty="0">
                <a:latin typeface="Times New Roman" panose="02020603050405020304" pitchFamily="18" charset="0"/>
              </a:endParaRPr>
            </a:p>
          </p:txBody>
        </p:sp>
        <p:sp>
          <p:nvSpPr>
            <p:cNvPr id="119846" name="Text Box 312"/>
            <p:cNvSpPr txBox="1"/>
            <p:nvPr/>
          </p:nvSpPr>
          <p:spPr>
            <a:xfrm>
              <a:off x="2987" y="2824"/>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7</a:t>
              </a:r>
              <a:r>
                <a:rPr lang="en-US" altLang="zh-CN" sz="2400" dirty="0">
                  <a:latin typeface="Times New Roman" panose="02020603050405020304" pitchFamily="18" charset="0"/>
                </a:rPr>
                <a:t>=9</a:t>
              </a:r>
              <a:endParaRPr lang="en-US" altLang="zh-CN" sz="2400" dirty="0">
                <a:latin typeface="Times New Roman" panose="02020603050405020304" pitchFamily="18" charset="0"/>
              </a:endParaRPr>
            </a:p>
          </p:txBody>
        </p:sp>
        <p:sp>
          <p:nvSpPr>
            <p:cNvPr id="119847" name="Text Box 313"/>
            <p:cNvSpPr txBox="1"/>
            <p:nvPr/>
          </p:nvSpPr>
          <p:spPr>
            <a:xfrm>
              <a:off x="2855" y="3353"/>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8</a:t>
              </a:r>
              <a:r>
                <a:rPr lang="en-US" altLang="zh-CN" sz="2400" dirty="0">
                  <a:latin typeface="Times New Roman" panose="02020603050405020304" pitchFamily="18" charset="0"/>
                </a:rPr>
                <a:t>=7</a:t>
              </a:r>
              <a:endParaRPr lang="en-US" altLang="zh-CN" sz="2400" dirty="0">
                <a:latin typeface="Times New Roman" panose="02020603050405020304" pitchFamily="18" charset="0"/>
              </a:endParaRPr>
            </a:p>
          </p:txBody>
        </p:sp>
        <p:sp>
          <p:nvSpPr>
            <p:cNvPr id="119848" name="Text Box 314"/>
            <p:cNvSpPr txBox="1"/>
            <p:nvPr/>
          </p:nvSpPr>
          <p:spPr>
            <a:xfrm>
              <a:off x="3214" y="3641"/>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9</a:t>
              </a:r>
              <a:r>
                <a:rPr lang="en-US" altLang="zh-CN" sz="2400" dirty="0">
                  <a:latin typeface="Times New Roman" panose="02020603050405020304" pitchFamily="18" charset="0"/>
                </a:rPr>
                <a:t>=4</a:t>
              </a:r>
              <a:endParaRPr lang="en-US" altLang="zh-CN" sz="2400" dirty="0">
                <a:latin typeface="Times New Roman" panose="02020603050405020304" pitchFamily="18" charset="0"/>
              </a:endParaRPr>
            </a:p>
          </p:txBody>
        </p:sp>
        <p:sp>
          <p:nvSpPr>
            <p:cNvPr id="119849" name="Text Box 315"/>
            <p:cNvSpPr txBox="1"/>
            <p:nvPr/>
          </p:nvSpPr>
          <p:spPr>
            <a:xfrm>
              <a:off x="4025" y="3278"/>
              <a:ext cx="624"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11</a:t>
              </a:r>
              <a:r>
                <a:rPr lang="en-US" altLang="zh-CN" sz="2400" dirty="0">
                  <a:latin typeface="Times New Roman" panose="02020603050405020304" pitchFamily="18" charset="0"/>
                </a:rPr>
                <a:t>=4</a:t>
              </a:r>
              <a:endParaRPr lang="en-US" altLang="zh-CN" sz="2400" dirty="0">
                <a:latin typeface="Times New Roman" panose="02020603050405020304" pitchFamily="18" charset="0"/>
              </a:endParaRPr>
            </a:p>
          </p:txBody>
        </p:sp>
        <p:sp>
          <p:nvSpPr>
            <p:cNvPr id="119850" name="Text Box 316"/>
            <p:cNvSpPr txBox="1"/>
            <p:nvPr/>
          </p:nvSpPr>
          <p:spPr>
            <a:xfrm>
              <a:off x="4007" y="2688"/>
              <a:ext cx="624"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10</a:t>
              </a:r>
              <a:r>
                <a:rPr lang="en-US" altLang="zh-CN" sz="2400" dirty="0">
                  <a:latin typeface="Times New Roman" panose="02020603050405020304" pitchFamily="18" charset="0"/>
                </a:rPr>
                <a:t>=2</a:t>
              </a:r>
              <a:endParaRPr lang="en-US" altLang="zh-CN" sz="2400" dirty="0">
                <a:latin typeface="Times New Roman" panose="02020603050405020304" pitchFamily="18" charset="0"/>
              </a:endParaRPr>
            </a:p>
          </p:txBody>
        </p:sp>
        <p:sp>
          <p:nvSpPr>
            <p:cNvPr id="119851" name="Text Box 317"/>
            <p:cNvSpPr txBox="1"/>
            <p:nvPr/>
          </p:nvSpPr>
          <p:spPr>
            <a:xfrm>
              <a:off x="4655" y="3015"/>
              <a:ext cx="720" cy="518"/>
            </a:xfrm>
            <a:prstGeom prst="rect">
              <a:avLst/>
            </a:prstGeom>
            <a:noFill/>
            <a:ln w="9525">
              <a:noFill/>
            </a:ln>
          </p:spPr>
          <p:txBody>
            <a:bodyPr>
              <a:spAutoFit/>
            </a:bodyPr>
            <a:p>
              <a:pPr algn="ctr" eaLnBrk="1" hangingPunct="1">
                <a:buClr>
                  <a:schemeClr val="accent2"/>
                </a:buClr>
                <a:buSzPct val="50000"/>
                <a:buFont typeface="Wingdings" panose="05000000000000000000" pitchFamily="2" charset="2"/>
              </a:pPr>
              <a:r>
                <a:rPr lang="zh-CN" altLang="en-US" sz="2400" dirty="0">
                  <a:latin typeface="Times New Roman" panose="02020603050405020304" pitchFamily="18" charset="0"/>
                </a:rPr>
                <a:t>汇点</a:t>
              </a:r>
              <a:endParaRPr lang="zh-CN" altLang="en-US" sz="2400" dirty="0">
                <a:latin typeface="Times New Roman" panose="02020603050405020304" pitchFamily="18" charset="0"/>
              </a:endParaRPr>
            </a:p>
            <a:p>
              <a:pPr algn="ctr" eaLnBrk="1" hangingPunct="1">
                <a:buClr>
                  <a:schemeClr val="accent2"/>
                </a:buClr>
                <a:buSzPct val="50000"/>
                <a:buFont typeface="Wingdings" panose="05000000000000000000" pitchFamily="2" charset="2"/>
              </a:pPr>
              <a:r>
                <a:rPr lang="zh-CN" altLang="en-US" sz="2400" dirty="0">
                  <a:latin typeface="Times New Roman" panose="02020603050405020304" pitchFamily="18" charset="0"/>
                </a:rPr>
                <a:t>结束点</a:t>
              </a:r>
              <a:endParaRPr lang="zh-CN" altLang="en-US" sz="2400" dirty="0">
                <a:latin typeface="Times New Roman" panose="02020603050405020304" pitchFamily="18" charset="0"/>
              </a:endParaRPr>
            </a:p>
          </p:txBody>
        </p:sp>
        <p:sp>
          <p:nvSpPr>
            <p:cNvPr id="119852" name="Rectangle 318"/>
            <p:cNvSpPr/>
            <p:nvPr/>
          </p:nvSpPr>
          <p:spPr>
            <a:xfrm>
              <a:off x="4150" y="3777"/>
              <a:ext cx="724" cy="288"/>
            </a:xfrm>
            <a:prstGeom prst="rect">
              <a:avLst/>
            </a:prstGeom>
            <a:noFill/>
            <a:ln w="9525">
              <a:noFill/>
            </a:ln>
          </p:spPr>
          <p:txBody>
            <a:bodyPr wrap="none">
              <a:spAutoFit/>
            </a:bodyPr>
            <a:p>
              <a:pPr algn="ctr" eaLnBrk="1" hangingPunct="1">
                <a:spcBef>
                  <a:spcPct val="50000"/>
                </a:spcBef>
                <a:buClr>
                  <a:schemeClr val="accent2"/>
                </a:buClr>
                <a:buSzPct val="50000"/>
                <a:buFont typeface="Wingdings" panose="05000000000000000000" pitchFamily="2" charset="2"/>
              </a:pPr>
              <a:r>
                <a:rPr lang="en-US" altLang="zh-CN" sz="2400" dirty="0">
                  <a:solidFill>
                    <a:srgbClr val="0000FF"/>
                  </a:solidFill>
                  <a:latin typeface="Times New Roman" panose="02020603050405020304" pitchFamily="18" charset="0"/>
                </a:rPr>
                <a:t>AOE</a:t>
              </a:r>
              <a:r>
                <a:rPr lang="zh-CN" altLang="en-US" sz="2400" dirty="0">
                  <a:solidFill>
                    <a:srgbClr val="0000FF"/>
                  </a:solidFill>
                  <a:latin typeface="Times New Roman" panose="02020603050405020304" pitchFamily="18" charset="0"/>
                </a:rPr>
                <a:t>网</a:t>
              </a:r>
              <a:endParaRPr lang="zh-CN" altLang="en-US" sz="2400" dirty="0">
                <a:solidFill>
                  <a:srgbClr val="0000FF"/>
                </a:solidFill>
                <a:latin typeface="Times New Roman" panose="02020603050405020304" pitchFamily="18" charset="0"/>
              </a:endParaRPr>
            </a:p>
          </p:txBody>
        </p:sp>
        <p:sp>
          <p:nvSpPr>
            <p:cNvPr id="119853" name="Text Box 319"/>
            <p:cNvSpPr txBox="1"/>
            <p:nvPr/>
          </p:nvSpPr>
          <p:spPr>
            <a:xfrm>
              <a:off x="3659" y="3323"/>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8</a:t>
              </a:r>
              <a:endParaRPr lang="en-US" altLang="zh-CN" sz="2400" b="0" baseline="-25000" dirty="0">
                <a:latin typeface="Times New Roman" panose="02020603050405020304" pitchFamily="18" charset="0"/>
              </a:endParaRPr>
            </a:p>
          </p:txBody>
        </p:sp>
        <p:sp>
          <p:nvSpPr>
            <p:cNvPr id="119854" name="Oval 320"/>
            <p:cNvSpPr/>
            <p:nvPr/>
          </p:nvSpPr>
          <p:spPr>
            <a:xfrm>
              <a:off x="3675" y="3379"/>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gr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8" name="Rectangle 2"/>
          <p:cNvSpPr/>
          <p:nvPr/>
        </p:nvSpPr>
        <p:spPr>
          <a:xfrm>
            <a:off x="250825" y="800100"/>
            <a:ext cx="8610600" cy="3038475"/>
          </a:xfrm>
          <a:prstGeom prst="rect">
            <a:avLst/>
          </a:prstGeom>
          <a:noFill/>
          <a:ln w="9525">
            <a:noFill/>
          </a:ln>
        </p:spPr>
        <p:txBody>
          <a:bodyPr>
            <a:spAutoFit/>
          </a:bodyPr>
          <a:p>
            <a:pPr eaLnBrk="1" hangingPunct="1">
              <a:spcBef>
                <a:spcPct val="30000"/>
              </a:spcBef>
              <a:buClr>
                <a:srgbClr val="FFFF00"/>
              </a:buClr>
              <a:buSzPct val="50000"/>
            </a:pPr>
            <a:r>
              <a:rPr lang="en-US" altLang="zh-CN" sz="2400" dirty="0">
                <a:solidFill>
                  <a:srgbClr val="0000FF"/>
                </a:solidFill>
                <a:latin typeface="Times New Roman" panose="02020603050405020304" pitchFamily="18" charset="0"/>
              </a:rPr>
              <a:t>AOE</a:t>
            </a:r>
            <a:r>
              <a:rPr lang="zh-CN" altLang="en-US" sz="2400" dirty="0">
                <a:solidFill>
                  <a:srgbClr val="0000FF"/>
                </a:solidFill>
                <a:latin typeface="Times New Roman" panose="02020603050405020304" pitchFamily="18" charset="0"/>
              </a:rPr>
              <a:t>网研究的主要问题：</a:t>
            </a:r>
            <a:endParaRPr lang="zh-CN" altLang="en-US" sz="2400" dirty="0">
              <a:solidFill>
                <a:srgbClr val="0000FF"/>
              </a:solidFill>
              <a:latin typeface="Times New Roman" panose="02020603050405020304" pitchFamily="18" charset="0"/>
            </a:endParaRPr>
          </a:p>
          <a:p>
            <a:pPr algn="dist" eaLnBrk="1" hangingPunct="1">
              <a:spcBef>
                <a:spcPct val="30000"/>
              </a:spcBef>
              <a:buClr>
                <a:schemeClr val="accent2"/>
              </a:buClr>
              <a:buSzPct val="50000"/>
              <a:buFont typeface="Wingdings" panose="05000000000000000000" pitchFamily="2" charset="2"/>
            </a:pPr>
            <a:r>
              <a:rPr lang="zh-CN" altLang="en-US" sz="2400" dirty="0">
                <a:latin typeface="Times New Roman" panose="02020603050405020304" pitchFamily="18" charset="0"/>
              </a:rPr>
              <a:t>       如果用</a:t>
            </a:r>
            <a:r>
              <a:rPr lang="en-US" altLang="zh-CN" sz="2400" dirty="0">
                <a:latin typeface="Times New Roman" panose="02020603050405020304" pitchFamily="18" charset="0"/>
              </a:rPr>
              <a:t>AOE </a:t>
            </a:r>
            <a:r>
              <a:rPr lang="zh-CN" altLang="en-US" sz="2400" dirty="0">
                <a:latin typeface="Times New Roman" panose="02020603050405020304" pitchFamily="18" charset="0"/>
              </a:rPr>
              <a:t>网表示一项工程，那么仅仅考虑各个子工程之间的优先关系还不够，更多地是关心整个工程完成的最短时间是多少，哪些活动的延迟将影响整个工程进度</a:t>
            </a:r>
            <a:r>
              <a:rPr lang="en-US" altLang="zh-CN" sz="2400" dirty="0">
                <a:latin typeface="Times New Roman" panose="02020603050405020304" pitchFamily="18" charset="0"/>
              </a:rPr>
              <a:t>,</a:t>
            </a:r>
            <a:r>
              <a:rPr lang="zh-CN" altLang="en-US" sz="2400" dirty="0">
                <a:latin typeface="Times New Roman" panose="02020603050405020304" pitchFamily="18" charset="0"/>
              </a:rPr>
              <a:t>而加速这些活动能否提高整个工程的效率</a:t>
            </a:r>
            <a:r>
              <a:rPr lang="en-US" altLang="zh-CN" sz="2400" dirty="0">
                <a:latin typeface="Times New Roman" panose="02020603050405020304" pitchFamily="18" charset="0"/>
              </a:rPr>
              <a:t>,</a:t>
            </a:r>
            <a:r>
              <a:rPr lang="zh-CN" altLang="en-US" sz="2400" dirty="0">
                <a:latin typeface="Times New Roman" panose="02020603050405020304" pitchFamily="18" charset="0"/>
              </a:rPr>
              <a:t>因此</a:t>
            </a:r>
            <a:r>
              <a:rPr lang="en-US" altLang="zh-CN" sz="2400" dirty="0">
                <a:latin typeface="Times New Roman" panose="02020603050405020304" pitchFamily="18" charset="0"/>
              </a:rPr>
              <a:t>AOE</a:t>
            </a:r>
            <a:r>
              <a:rPr lang="zh-CN" altLang="en-US" sz="2400" dirty="0">
                <a:latin typeface="Times New Roman" panose="02020603050405020304" pitchFamily="18" charset="0"/>
              </a:rPr>
              <a:t>网有待研究的问题是</a:t>
            </a:r>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a:p>
            <a:pPr eaLnBrk="1" hangingPunct="1">
              <a:spcBef>
                <a:spcPct val="30000"/>
              </a:spcBef>
              <a:buClr>
                <a:schemeClr val="accent2"/>
              </a:buClr>
              <a:buSzPct val="50000"/>
              <a:buFont typeface="Wingdings" panose="05000000000000000000" pitchFamily="2" charset="2"/>
            </a:pPr>
            <a:r>
              <a:rPr lang="en-US" altLang="zh-CN" sz="2400" dirty="0">
                <a:solidFill>
                  <a:srgbClr val="0000FF"/>
                </a:solidFill>
                <a:latin typeface="Times New Roman" panose="02020603050405020304" pitchFamily="18" charset="0"/>
              </a:rPr>
              <a:t>(1)  </a:t>
            </a:r>
            <a:r>
              <a:rPr lang="zh-CN" altLang="en-US" sz="2400" dirty="0">
                <a:solidFill>
                  <a:srgbClr val="0000FF"/>
                </a:solidFill>
                <a:latin typeface="Times New Roman" panose="02020603050405020304" pitchFamily="18" charset="0"/>
              </a:rPr>
              <a:t>完成整个工程至少需要多少时间？</a:t>
            </a:r>
            <a:endParaRPr lang="zh-CN" altLang="en-US" sz="2400" dirty="0">
              <a:solidFill>
                <a:srgbClr val="0000FF"/>
              </a:solidFill>
              <a:latin typeface="Times New Roman" panose="02020603050405020304" pitchFamily="18" charset="0"/>
            </a:endParaRPr>
          </a:p>
          <a:p>
            <a:pPr eaLnBrk="1" hangingPunct="1">
              <a:spcBef>
                <a:spcPct val="30000"/>
              </a:spcBef>
              <a:buClr>
                <a:schemeClr val="accent2"/>
              </a:buClr>
              <a:buSzPct val="50000"/>
              <a:buFont typeface="Wingdings" panose="05000000000000000000" pitchFamily="2" charset="2"/>
            </a:pPr>
            <a:r>
              <a:rPr lang="en-US" altLang="zh-CN" sz="2400" dirty="0">
                <a:solidFill>
                  <a:srgbClr val="0000FF"/>
                </a:solidFill>
                <a:latin typeface="Times New Roman" panose="02020603050405020304" pitchFamily="18" charset="0"/>
              </a:rPr>
              <a:t>(2)  </a:t>
            </a:r>
            <a:r>
              <a:rPr lang="zh-CN" altLang="en-US" sz="2400" dirty="0">
                <a:solidFill>
                  <a:srgbClr val="0000FF"/>
                </a:solidFill>
                <a:latin typeface="Times New Roman" panose="02020603050405020304" pitchFamily="18" charset="0"/>
              </a:rPr>
              <a:t>哪些活动是影响工程进度的关键活动？</a:t>
            </a:r>
            <a:endParaRPr lang="zh-CN" altLang="en-US" sz="2400" dirty="0">
              <a:solidFill>
                <a:srgbClr val="0000FF"/>
              </a:solidFill>
              <a:latin typeface="Times New Roman" panose="02020603050405020304" pitchFamily="18" charset="0"/>
            </a:endParaRPr>
          </a:p>
        </p:txBody>
      </p:sp>
      <p:grpSp>
        <p:nvGrpSpPr>
          <p:cNvPr id="121859" name="Group 277"/>
          <p:cNvGrpSpPr/>
          <p:nvPr/>
        </p:nvGrpSpPr>
        <p:grpSpPr>
          <a:xfrm>
            <a:off x="468313" y="4124325"/>
            <a:ext cx="8064500" cy="2257425"/>
            <a:chOff x="295" y="2688"/>
            <a:chExt cx="5080" cy="1422"/>
          </a:xfrm>
        </p:grpSpPr>
        <p:sp>
          <p:nvSpPr>
            <p:cNvPr id="121860" name="Text Box 278"/>
            <p:cNvSpPr txBox="1"/>
            <p:nvPr/>
          </p:nvSpPr>
          <p:spPr>
            <a:xfrm>
              <a:off x="3637" y="2733"/>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7</a:t>
              </a:r>
              <a:endParaRPr lang="en-US" altLang="zh-CN" sz="2400" b="0" baseline="-25000" dirty="0">
                <a:latin typeface="Times New Roman" panose="02020603050405020304" pitchFamily="18" charset="0"/>
              </a:endParaRPr>
            </a:p>
          </p:txBody>
        </p:sp>
        <p:sp>
          <p:nvSpPr>
            <p:cNvPr id="121861" name="Oval 279"/>
            <p:cNvSpPr/>
            <p:nvPr/>
          </p:nvSpPr>
          <p:spPr>
            <a:xfrm>
              <a:off x="3653" y="2789"/>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21862" name="Text Box 280"/>
            <p:cNvSpPr txBox="1"/>
            <p:nvPr/>
          </p:nvSpPr>
          <p:spPr>
            <a:xfrm>
              <a:off x="295" y="3053"/>
              <a:ext cx="720" cy="518"/>
            </a:xfrm>
            <a:prstGeom prst="rect">
              <a:avLst/>
            </a:prstGeom>
            <a:noFill/>
            <a:ln w="9525">
              <a:noFill/>
            </a:ln>
          </p:spPr>
          <p:txBody>
            <a:bodyPr>
              <a:spAutoFit/>
            </a:bodyPr>
            <a:p>
              <a:pPr algn="ctr" eaLnBrk="1" hangingPunct="1">
                <a:buClr>
                  <a:schemeClr val="accent2"/>
                </a:buClr>
                <a:buSzPct val="50000"/>
                <a:buFont typeface="Wingdings" panose="05000000000000000000" pitchFamily="2" charset="2"/>
              </a:pPr>
              <a:r>
                <a:rPr lang="zh-CN" altLang="en-US" sz="2400" dirty="0">
                  <a:latin typeface="Times New Roman" panose="02020603050405020304" pitchFamily="18" charset="0"/>
                </a:rPr>
                <a:t>源点</a:t>
              </a:r>
              <a:endParaRPr lang="zh-CN" altLang="en-US" sz="2400" dirty="0">
                <a:latin typeface="Times New Roman" panose="02020603050405020304" pitchFamily="18" charset="0"/>
              </a:endParaRPr>
            </a:p>
            <a:p>
              <a:pPr algn="ctr" eaLnBrk="1" hangingPunct="1">
                <a:buClr>
                  <a:schemeClr val="accent2"/>
                </a:buClr>
                <a:buSzPct val="50000"/>
                <a:buFont typeface="Wingdings" panose="05000000000000000000" pitchFamily="2" charset="2"/>
              </a:pPr>
              <a:r>
                <a:rPr lang="zh-CN" altLang="en-US" sz="2400" dirty="0">
                  <a:latin typeface="Times New Roman" panose="02020603050405020304" pitchFamily="18" charset="0"/>
                </a:rPr>
                <a:t>起始点</a:t>
              </a:r>
              <a:endParaRPr lang="zh-CN" altLang="en-US" sz="2400" dirty="0">
                <a:latin typeface="Times New Roman" panose="02020603050405020304" pitchFamily="18" charset="0"/>
              </a:endParaRPr>
            </a:p>
          </p:txBody>
        </p:sp>
        <p:sp>
          <p:nvSpPr>
            <p:cNvPr id="121863" name="Text Box 281"/>
            <p:cNvSpPr txBox="1"/>
            <p:nvPr/>
          </p:nvSpPr>
          <p:spPr>
            <a:xfrm>
              <a:off x="971" y="3106"/>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1</a:t>
              </a:r>
              <a:endParaRPr lang="en-US" altLang="zh-CN" sz="2400" b="0" baseline="-25000" dirty="0">
                <a:latin typeface="Times New Roman" panose="02020603050405020304" pitchFamily="18" charset="0"/>
              </a:endParaRPr>
            </a:p>
          </p:txBody>
        </p:sp>
        <p:sp>
          <p:nvSpPr>
            <p:cNvPr id="121864" name="Oval 282"/>
            <p:cNvSpPr/>
            <p:nvPr/>
          </p:nvSpPr>
          <p:spPr>
            <a:xfrm>
              <a:off x="987" y="3162"/>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21865" name="Text Box 283"/>
            <p:cNvSpPr txBox="1"/>
            <p:nvPr/>
          </p:nvSpPr>
          <p:spPr>
            <a:xfrm>
              <a:off x="1765" y="3674"/>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4</a:t>
              </a:r>
              <a:endParaRPr lang="en-US" altLang="zh-CN" sz="2400" b="0" baseline="-25000" dirty="0">
                <a:latin typeface="Times New Roman" panose="02020603050405020304" pitchFamily="18" charset="0"/>
              </a:endParaRPr>
            </a:p>
          </p:txBody>
        </p:sp>
        <p:sp>
          <p:nvSpPr>
            <p:cNvPr id="121866" name="Oval 284"/>
            <p:cNvSpPr/>
            <p:nvPr/>
          </p:nvSpPr>
          <p:spPr>
            <a:xfrm>
              <a:off x="1781" y="3738"/>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21867" name="Text Box 285"/>
            <p:cNvSpPr txBox="1"/>
            <p:nvPr/>
          </p:nvSpPr>
          <p:spPr>
            <a:xfrm>
              <a:off x="1853" y="3285"/>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3</a:t>
              </a:r>
              <a:endParaRPr lang="en-US" altLang="zh-CN" sz="2400" b="0" baseline="-25000" dirty="0">
                <a:latin typeface="Times New Roman" panose="02020603050405020304" pitchFamily="18" charset="0"/>
              </a:endParaRPr>
            </a:p>
          </p:txBody>
        </p:sp>
        <p:sp>
          <p:nvSpPr>
            <p:cNvPr id="121868" name="Oval 286"/>
            <p:cNvSpPr/>
            <p:nvPr/>
          </p:nvSpPr>
          <p:spPr>
            <a:xfrm>
              <a:off x="1877" y="3341"/>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21869" name="Text Box 287"/>
            <p:cNvSpPr txBox="1"/>
            <p:nvPr/>
          </p:nvSpPr>
          <p:spPr>
            <a:xfrm>
              <a:off x="1853" y="2818"/>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2</a:t>
              </a:r>
              <a:endParaRPr lang="en-US" altLang="zh-CN" sz="2400" b="0" baseline="-25000" dirty="0">
                <a:latin typeface="Times New Roman" panose="02020603050405020304" pitchFamily="18" charset="0"/>
              </a:endParaRPr>
            </a:p>
          </p:txBody>
        </p:sp>
        <p:sp>
          <p:nvSpPr>
            <p:cNvPr id="121870" name="Oval 288"/>
            <p:cNvSpPr/>
            <p:nvPr/>
          </p:nvSpPr>
          <p:spPr>
            <a:xfrm>
              <a:off x="1877" y="2874"/>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21871" name="Text Box 289"/>
            <p:cNvSpPr txBox="1"/>
            <p:nvPr/>
          </p:nvSpPr>
          <p:spPr>
            <a:xfrm>
              <a:off x="2717" y="3085"/>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5</a:t>
              </a:r>
              <a:endParaRPr lang="en-US" altLang="zh-CN" sz="2400" b="0" baseline="-25000" dirty="0">
                <a:latin typeface="Times New Roman" panose="02020603050405020304" pitchFamily="18" charset="0"/>
              </a:endParaRPr>
            </a:p>
          </p:txBody>
        </p:sp>
        <p:sp>
          <p:nvSpPr>
            <p:cNvPr id="121872" name="Oval 290"/>
            <p:cNvSpPr/>
            <p:nvPr/>
          </p:nvSpPr>
          <p:spPr>
            <a:xfrm>
              <a:off x="2741" y="3149"/>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21873" name="Text Box 291"/>
            <p:cNvSpPr txBox="1"/>
            <p:nvPr/>
          </p:nvSpPr>
          <p:spPr>
            <a:xfrm>
              <a:off x="2717" y="3674"/>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6</a:t>
              </a:r>
              <a:endParaRPr lang="en-US" altLang="zh-CN" sz="2400" b="0" baseline="-25000" dirty="0">
                <a:latin typeface="Times New Roman" panose="02020603050405020304" pitchFamily="18" charset="0"/>
              </a:endParaRPr>
            </a:p>
          </p:txBody>
        </p:sp>
        <p:sp>
          <p:nvSpPr>
            <p:cNvPr id="121874" name="Oval 292"/>
            <p:cNvSpPr/>
            <p:nvPr/>
          </p:nvSpPr>
          <p:spPr>
            <a:xfrm>
              <a:off x="2741" y="3738"/>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21875" name="Text Box 293"/>
            <p:cNvSpPr txBox="1"/>
            <p:nvPr/>
          </p:nvSpPr>
          <p:spPr>
            <a:xfrm>
              <a:off x="4467" y="2989"/>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9</a:t>
              </a:r>
              <a:endParaRPr lang="en-US" altLang="zh-CN" sz="2400" b="0" baseline="-25000" dirty="0">
                <a:latin typeface="Times New Roman" panose="02020603050405020304" pitchFamily="18" charset="0"/>
              </a:endParaRPr>
            </a:p>
          </p:txBody>
        </p:sp>
        <p:sp>
          <p:nvSpPr>
            <p:cNvPr id="121876" name="Oval 294"/>
            <p:cNvSpPr/>
            <p:nvPr/>
          </p:nvSpPr>
          <p:spPr>
            <a:xfrm>
              <a:off x="4491" y="3053"/>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21877" name="Line 295"/>
            <p:cNvSpPr/>
            <p:nvPr/>
          </p:nvSpPr>
          <p:spPr>
            <a:xfrm flipV="1">
              <a:off x="1201" y="3005"/>
              <a:ext cx="672" cy="192"/>
            </a:xfrm>
            <a:prstGeom prst="line">
              <a:avLst/>
            </a:prstGeom>
            <a:ln w="38100" cap="flat" cmpd="sng">
              <a:solidFill>
                <a:srgbClr val="FF3300"/>
              </a:solidFill>
              <a:prstDash val="solid"/>
              <a:headEnd type="none" w="med" len="med"/>
              <a:tailEnd type="triangle" w="med" len="med"/>
            </a:ln>
          </p:spPr>
        </p:sp>
        <p:sp>
          <p:nvSpPr>
            <p:cNvPr id="121878" name="Line 296"/>
            <p:cNvSpPr/>
            <p:nvPr/>
          </p:nvSpPr>
          <p:spPr>
            <a:xfrm>
              <a:off x="1201" y="3341"/>
              <a:ext cx="672" cy="144"/>
            </a:xfrm>
            <a:prstGeom prst="line">
              <a:avLst/>
            </a:prstGeom>
            <a:ln w="38100" cap="flat" cmpd="sng">
              <a:solidFill>
                <a:schemeClr val="tx1"/>
              </a:solidFill>
              <a:prstDash val="solid"/>
              <a:headEnd type="none" w="med" len="med"/>
              <a:tailEnd type="triangle" w="med" len="med"/>
            </a:ln>
          </p:spPr>
        </p:sp>
        <p:sp>
          <p:nvSpPr>
            <p:cNvPr id="121879" name="Line 297"/>
            <p:cNvSpPr/>
            <p:nvPr/>
          </p:nvSpPr>
          <p:spPr>
            <a:xfrm>
              <a:off x="1153" y="3389"/>
              <a:ext cx="624" cy="432"/>
            </a:xfrm>
            <a:prstGeom prst="line">
              <a:avLst/>
            </a:prstGeom>
            <a:ln w="38100" cap="flat" cmpd="sng">
              <a:solidFill>
                <a:schemeClr val="tx1"/>
              </a:solidFill>
              <a:prstDash val="solid"/>
              <a:headEnd type="none" w="med" len="med"/>
              <a:tailEnd type="triangle" w="med" len="med"/>
            </a:ln>
          </p:spPr>
        </p:sp>
        <p:sp>
          <p:nvSpPr>
            <p:cNvPr id="121880" name="Line 298"/>
            <p:cNvSpPr/>
            <p:nvPr/>
          </p:nvSpPr>
          <p:spPr>
            <a:xfrm>
              <a:off x="2017" y="3869"/>
              <a:ext cx="720" cy="0"/>
            </a:xfrm>
            <a:prstGeom prst="line">
              <a:avLst/>
            </a:prstGeom>
            <a:ln w="38100" cap="flat" cmpd="sng">
              <a:solidFill>
                <a:schemeClr val="tx1"/>
              </a:solidFill>
              <a:prstDash val="solid"/>
              <a:headEnd type="none" w="med" len="med"/>
              <a:tailEnd type="triangle" w="med" len="med"/>
            </a:ln>
          </p:spPr>
        </p:sp>
        <p:sp>
          <p:nvSpPr>
            <p:cNvPr id="121881" name="Line 299"/>
            <p:cNvSpPr/>
            <p:nvPr/>
          </p:nvSpPr>
          <p:spPr>
            <a:xfrm flipV="1">
              <a:off x="2113" y="3341"/>
              <a:ext cx="672" cy="144"/>
            </a:xfrm>
            <a:prstGeom prst="line">
              <a:avLst/>
            </a:prstGeom>
            <a:ln w="38100" cap="flat" cmpd="sng">
              <a:solidFill>
                <a:schemeClr val="tx1"/>
              </a:solidFill>
              <a:prstDash val="solid"/>
              <a:headEnd type="none" w="med" len="med"/>
              <a:tailEnd type="triangle" w="med" len="med"/>
            </a:ln>
          </p:spPr>
        </p:sp>
        <p:sp>
          <p:nvSpPr>
            <p:cNvPr id="121882" name="Line 300"/>
            <p:cNvSpPr/>
            <p:nvPr/>
          </p:nvSpPr>
          <p:spPr>
            <a:xfrm>
              <a:off x="2113" y="3005"/>
              <a:ext cx="624" cy="240"/>
            </a:xfrm>
            <a:prstGeom prst="line">
              <a:avLst/>
            </a:prstGeom>
            <a:ln w="38100" cap="flat" cmpd="sng">
              <a:solidFill>
                <a:srgbClr val="FF3300"/>
              </a:solidFill>
              <a:prstDash val="solid"/>
              <a:headEnd type="none" w="med" len="med"/>
              <a:tailEnd type="triangle" w="med" len="med"/>
            </a:ln>
          </p:spPr>
        </p:sp>
        <p:sp>
          <p:nvSpPr>
            <p:cNvPr id="121883" name="Line 301"/>
            <p:cNvSpPr/>
            <p:nvPr/>
          </p:nvSpPr>
          <p:spPr>
            <a:xfrm>
              <a:off x="2929" y="3341"/>
              <a:ext cx="720" cy="144"/>
            </a:xfrm>
            <a:prstGeom prst="line">
              <a:avLst/>
            </a:prstGeom>
            <a:ln w="38100" cap="flat" cmpd="sng">
              <a:solidFill>
                <a:srgbClr val="FF3300"/>
              </a:solidFill>
              <a:prstDash val="solid"/>
              <a:headEnd type="none" w="med" len="med"/>
              <a:tailEnd type="triangle" w="med" len="med"/>
            </a:ln>
          </p:spPr>
        </p:sp>
        <p:sp>
          <p:nvSpPr>
            <p:cNvPr id="121884" name="Line 302"/>
            <p:cNvSpPr/>
            <p:nvPr/>
          </p:nvSpPr>
          <p:spPr>
            <a:xfrm flipV="1">
              <a:off x="2977" y="2915"/>
              <a:ext cx="674" cy="330"/>
            </a:xfrm>
            <a:prstGeom prst="line">
              <a:avLst/>
            </a:prstGeom>
            <a:ln w="38100" cap="flat" cmpd="sng">
              <a:solidFill>
                <a:srgbClr val="FF3300"/>
              </a:solidFill>
              <a:prstDash val="solid"/>
              <a:headEnd type="none" w="med" len="med"/>
              <a:tailEnd type="triangle" w="med" len="med"/>
            </a:ln>
          </p:spPr>
        </p:sp>
        <p:sp>
          <p:nvSpPr>
            <p:cNvPr id="121885" name="Line 303"/>
            <p:cNvSpPr/>
            <p:nvPr/>
          </p:nvSpPr>
          <p:spPr>
            <a:xfrm flipV="1">
              <a:off x="2977" y="3533"/>
              <a:ext cx="720" cy="336"/>
            </a:xfrm>
            <a:prstGeom prst="line">
              <a:avLst/>
            </a:prstGeom>
            <a:ln w="38100" cap="flat" cmpd="sng">
              <a:solidFill>
                <a:schemeClr val="tx1"/>
              </a:solidFill>
              <a:prstDash val="solid"/>
              <a:headEnd type="none" w="med" len="med"/>
              <a:tailEnd type="triangle" w="med" len="med"/>
            </a:ln>
          </p:spPr>
        </p:sp>
        <p:sp>
          <p:nvSpPr>
            <p:cNvPr id="121886" name="Line 304"/>
            <p:cNvSpPr/>
            <p:nvPr/>
          </p:nvSpPr>
          <p:spPr>
            <a:xfrm>
              <a:off x="3889" y="2909"/>
              <a:ext cx="624" cy="192"/>
            </a:xfrm>
            <a:prstGeom prst="line">
              <a:avLst/>
            </a:prstGeom>
            <a:ln w="38100" cap="flat" cmpd="sng">
              <a:solidFill>
                <a:srgbClr val="FF3300"/>
              </a:solidFill>
              <a:prstDash val="solid"/>
              <a:headEnd type="none" w="med" len="med"/>
              <a:tailEnd type="triangle" w="med" len="med"/>
            </a:ln>
          </p:spPr>
        </p:sp>
        <p:sp>
          <p:nvSpPr>
            <p:cNvPr id="121887" name="Line 305"/>
            <p:cNvSpPr/>
            <p:nvPr/>
          </p:nvSpPr>
          <p:spPr>
            <a:xfrm flipV="1">
              <a:off x="3878" y="3245"/>
              <a:ext cx="635" cy="214"/>
            </a:xfrm>
            <a:prstGeom prst="line">
              <a:avLst/>
            </a:prstGeom>
            <a:ln w="38100" cap="flat" cmpd="sng">
              <a:solidFill>
                <a:srgbClr val="FF3300"/>
              </a:solidFill>
              <a:prstDash val="solid"/>
              <a:headEnd type="none" w="med" len="med"/>
              <a:tailEnd type="triangle" w="med" len="med"/>
            </a:ln>
          </p:spPr>
        </p:sp>
        <p:sp>
          <p:nvSpPr>
            <p:cNvPr id="121888" name="Text Box 306"/>
            <p:cNvSpPr txBox="1"/>
            <p:nvPr/>
          </p:nvSpPr>
          <p:spPr>
            <a:xfrm>
              <a:off x="1175" y="2861"/>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=6</a:t>
              </a:r>
              <a:endParaRPr lang="en-US" altLang="zh-CN" sz="2400" dirty="0">
                <a:latin typeface="Times New Roman" panose="02020603050405020304" pitchFamily="18" charset="0"/>
              </a:endParaRPr>
            </a:p>
          </p:txBody>
        </p:sp>
        <p:sp>
          <p:nvSpPr>
            <p:cNvPr id="121889" name="Text Box 307"/>
            <p:cNvSpPr txBox="1"/>
            <p:nvPr/>
          </p:nvSpPr>
          <p:spPr>
            <a:xfrm>
              <a:off x="2080" y="3822"/>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6</a:t>
              </a:r>
              <a:r>
                <a:rPr lang="en-US" altLang="zh-CN" sz="2400" dirty="0">
                  <a:latin typeface="Times New Roman" panose="02020603050405020304" pitchFamily="18" charset="0"/>
                </a:rPr>
                <a:t>=2</a:t>
              </a:r>
              <a:endParaRPr lang="en-US" altLang="zh-CN" sz="2400" dirty="0">
                <a:latin typeface="Times New Roman" panose="02020603050405020304" pitchFamily="18" charset="0"/>
              </a:endParaRPr>
            </a:p>
          </p:txBody>
        </p:sp>
        <p:sp>
          <p:nvSpPr>
            <p:cNvPr id="121890" name="Text Box 308"/>
            <p:cNvSpPr txBox="1"/>
            <p:nvPr/>
          </p:nvSpPr>
          <p:spPr>
            <a:xfrm>
              <a:off x="983" y="3505"/>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3</a:t>
              </a:r>
              <a:r>
                <a:rPr lang="en-US" altLang="zh-CN" sz="2400" dirty="0">
                  <a:latin typeface="Times New Roman" panose="02020603050405020304" pitchFamily="18" charset="0"/>
                </a:rPr>
                <a:t>=5</a:t>
              </a:r>
              <a:endParaRPr lang="en-US" altLang="zh-CN" sz="2400" dirty="0">
                <a:latin typeface="Times New Roman" panose="02020603050405020304" pitchFamily="18" charset="0"/>
              </a:endParaRPr>
            </a:p>
          </p:txBody>
        </p:sp>
        <p:sp>
          <p:nvSpPr>
            <p:cNvPr id="121891" name="Text Box 309"/>
            <p:cNvSpPr txBox="1"/>
            <p:nvPr/>
          </p:nvSpPr>
          <p:spPr>
            <a:xfrm>
              <a:off x="1319" y="3096"/>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=4</a:t>
              </a:r>
              <a:endParaRPr lang="en-US" altLang="zh-CN" sz="2400" dirty="0">
                <a:latin typeface="Times New Roman" panose="02020603050405020304" pitchFamily="18" charset="0"/>
              </a:endParaRPr>
            </a:p>
          </p:txBody>
        </p:sp>
        <p:sp>
          <p:nvSpPr>
            <p:cNvPr id="121892" name="Text Box 310"/>
            <p:cNvSpPr txBox="1"/>
            <p:nvPr/>
          </p:nvSpPr>
          <p:spPr>
            <a:xfrm>
              <a:off x="2216" y="3368"/>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5</a:t>
              </a:r>
              <a:r>
                <a:rPr lang="en-US" altLang="zh-CN" sz="2400" dirty="0">
                  <a:latin typeface="Times New Roman" panose="02020603050405020304" pitchFamily="18" charset="0"/>
                </a:rPr>
                <a:t>=1</a:t>
              </a:r>
              <a:endParaRPr lang="en-US" altLang="zh-CN" sz="2400" dirty="0">
                <a:latin typeface="Times New Roman" panose="02020603050405020304" pitchFamily="18" charset="0"/>
              </a:endParaRPr>
            </a:p>
          </p:txBody>
        </p:sp>
        <p:sp>
          <p:nvSpPr>
            <p:cNvPr id="121893" name="Text Box 311"/>
            <p:cNvSpPr txBox="1"/>
            <p:nvPr/>
          </p:nvSpPr>
          <p:spPr>
            <a:xfrm>
              <a:off x="2183" y="2808"/>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4</a:t>
              </a:r>
              <a:r>
                <a:rPr lang="en-US" altLang="zh-CN" sz="2400" dirty="0">
                  <a:latin typeface="Times New Roman" panose="02020603050405020304" pitchFamily="18" charset="0"/>
                </a:rPr>
                <a:t>=1</a:t>
              </a:r>
              <a:endParaRPr lang="en-US" altLang="zh-CN" sz="2400" dirty="0">
                <a:latin typeface="Times New Roman" panose="02020603050405020304" pitchFamily="18" charset="0"/>
              </a:endParaRPr>
            </a:p>
          </p:txBody>
        </p:sp>
        <p:sp>
          <p:nvSpPr>
            <p:cNvPr id="121894" name="Text Box 312"/>
            <p:cNvSpPr txBox="1"/>
            <p:nvPr/>
          </p:nvSpPr>
          <p:spPr>
            <a:xfrm>
              <a:off x="2987" y="2824"/>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7</a:t>
              </a:r>
              <a:r>
                <a:rPr lang="en-US" altLang="zh-CN" sz="2400" dirty="0">
                  <a:latin typeface="Times New Roman" panose="02020603050405020304" pitchFamily="18" charset="0"/>
                </a:rPr>
                <a:t>=9</a:t>
              </a:r>
              <a:endParaRPr lang="en-US" altLang="zh-CN" sz="2400" dirty="0">
                <a:latin typeface="Times New Roman" panose="02020603050405020304" pitchFamily="18" charset="0"/>
              </a:endParaRPr>
            </a:p>
          </p:txBody>
        </p:sp>
        <p:sp>
          <p:nvSpPr>
            <p:cNvPr id="121895" name="Text Box 313"/>
            <p:cNvSpPr txBox="1"/>
            <p:nvPr/>
          </p:nvSpPr>
          <p:spPr>
            <a:xfrm>
              <a:off x="2855" y="3353"/>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8</a:t>
              </a:r>
              <a:r>
                <a:rPr lang="en-US" altLang="zh-CN" sz="2400" dirty="0">
                  <a:latin typeface="Times New Roman" panose="02020603050405020304" pitchFamily="18" charset="0"/>
                </a:rPr>
                <a:t>=7</a:t>
              </a:r>
              <a:endParaRPr lang="en-US" altLang="zh-CN" sz="2400" dirty="0">
                <a:latin typeface="Times New Roman" panose="02020603050405020304" pitchFamily="18" charset="0"/>
              </a:endParaRPr>
            </a:p>
          </p:txBody>
        </p:sp>
        <p:sp>
          <p:nvSpPr>
            <p:cNvPr id="121896" name="Text Box 314"/>
            <p:cNvSpPr txBox="1"/>
            <p:nvPr/>
          </p:nvSpPr>
          <p:spPr>
            <a:xfrm>
              <a:off x="3214" y="3641"/>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9</a:t>
              </a:r>
              <a:r>
                <a:rPr lang="en-US" altLang="zh-CN" sz="2400" dirty="0">
                  <a:latin typeface="Times New Roman" panose="02020603050405020304" pitchFamily="18" charset="0"/>
                </a:rPr>
                <a:t>=4</a:t>
              </a:r>
              <a:endParaRPr lang="en-US" altLang="zh-CN" sz="2400" dirty="0">
                <a:latin typeface="Times New Roman" panose="02020603050405020304" pitchFamily="18" charset="0"/>
              </a:endParaRPr>
            </a:p>
          </p:txBody>
        </p:sp>
        <p:sp>
          <p:nvSpPr>
            <p:cNvPr id="121897" name="Text Box 315"/>
            <p:cNvSpPr txBox="1"/>
            <p:nvPr/>
          </p:nvSpPr>
          <p:spPr>
            <a:xfrm>
              <a:off x="4025" y="3278"/>
              <a:ext cx="624"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11</a:t>
              </a:r>
              <a:r>
                <a:rPr lang="en-US" altLang="zh-CN" sz="2400" dirty="0">
                  <a:latin typeface="Times New Roman" panose="02020603050405020304" pitchFamily="18" charset="0"/>
                </a:rPr>
                <a:t>=4</a:t>
              </a:r>
              <a:endParaRPr lang="en-US" altLang="zh-CN" sz="2400" dirty="0">
                <a:latin typeface="Times New Roman" panose="02020603050405020304" pitchFamily="18" charset="0"/>
              </a:endParaRPr>
            </a:p>
          </p:txBody>
        </p:sp>
        <p:sp>
          <p:nvSpPr>
            <p:cNvPr id="121898" name="Text Box 316"/>
            <p:cNvSpPr txBox="1"/>
            <p:nvPr/>
          </p:nvSpPr>
          <p:spPr>
            <a:xfrm>
              <a:off x="4007" y="2688"/>
              <a:ext cx="624"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10</a:t>
              </a:r>
              <a:r>
                <a:rPr lang="en-US" altLang="zh-CN" sz="2400" dirty="0">
                  <a:latin typeface="Times New Roman" panose="02020603050405020304" pitchFamily="18" charset="0"/>
                </a:rPr>
                <a:t>=2</a:t>
              </a:r>
              <a:endParaRPr lang="en-US" altLang="zh-CN" sz="2400" dirty="0">
                <a:latin typeface="Times New Roman" panose="02020603050405020304" pitchFamily="18" charset="0"/>
              </a:endParaRPr>
            </a:p>
          </p:txBody>
        </p:sp>
        <p:sp>
          <p:nvSpPr>
            <p:cNvPr id="121899" name="Text Box 317"/>
            <p:cNvSpPr txBox="1"/>
            <p:nvPr/>
          </p:nvSpPr>
          <p:spPr>
            <a:xfrm>
              <a:off x="4655" y="3015"/>
              <a:ext cx="720" cy="518"/>
            </a:xfrm>
            <a:prstGeom prst="rect">
              <a:avLst/>
            </a:prstGeom>
            <a:noFill/>
            <a:ln w="9525">
              <a:noFill/>
            </a:ln>
          </p:spPr>
          <p:txBody>
            <a:bodyPr>
              <a:spAutoFit/>
            </a:bodyPr>
            <a:p>
              <a:pPr algn="ctr" eaLnBrk="1" hangingPunct="1">
                <a:buClr>
                  <a:schemeClr val="accent2"/>
                </a:buClr>
                <a:buSzPct val="50000"/>
                <a:buFont typeface="Wingdings" panose="05000000000000000000" pitchFamily="2" charset="2"/>
              </a:pPr>
              <a:r>
                <a:rPr lang="zh-CN" altLang="en-US" sz="2400" dirty="0">
                  <a:latin typeface="Times New Roman" panose="02020603050405020304" pitchFamily="18" charset="0"/>
                </a:rPr>
                <a:t>汇点</a:t>
              </a:r>
              <a:endParaRPr lang="zh-CN" altLang="en-US" sz="2400" dirty="0">
                <a:latin typeface="Times New Roman" panose="02020603050405020304" pitchFamily="18" charset="0"/>
              </a:endParaRPr>
            </a:p>
            <a:p>
              <a:pPr algn="ctr" eaLnBrk="1" hangingPunct="1">
                <a:buClr>
                  <a:schemeClr val="accent2"/>
                </a:buClr>
                <a:buSzPct val="50000"/>
                <a:buFont typeface="Wingdings" panose="05000000000000000000" pitchFamily="2" charset="2"/>
              </a:pPr>
              <a:r>
                <a:rPr lang="zh-CN" altLang="en-US" sz="2400" dirty="0">
                  <a:latin typeface="Times New Roman" panose="02020603050405020304" pitchFamily="18" charset="0"/>
                </a:rPr>
                <a:t>结束点</a:t>
              </a:r>
              <a:endParaRPr lang="zh-CN" altLang="en-US" sz="2400" dirty="0">
                <a:latin typeface="Times New Roman" panose="02020603050405020304" pitchFamily="18" charset="0"/>
              </a:endParaRPr>
            </a:p>
          </p:txBody>
        </p:sp>
        <p:sp>
          <p:nvSpPr>
            <p:cNvPr id="121900" name="Rectangle 318"/>
            <p:cNvSpPr/>
            <p:nvPr/>
          </p:nvSpPr>
          <p:spPr>
            <a:xfrm>
              <a:off x="4150" y="3777"/>
              <a:ext cx="724" cy="288"/>
            </a:xfrm>
            <a:prstGeom prst="rect">
              <a:avLst/>
            </a:prstGeom>
            <a:noFill/>
            <a:ln w="9525">
              <a:noFill/>
            </a:ln>
          </p:spPr>
          <p:txBody>
            <a:bodyPr wrap="none">
              <a:spAutoFit/>
            </a:bodyPr>
            <a:p>
              <a:pPr algn="ctr" eaLnBrk="1" hangingPunct="1">
                <a:spcBef>
                  <a:spcPct val="50000"/>
                </a:spcBef>
                <a:buClr>
                  <a:schemeClr val="accent2"/>
                </a:buClr>
                <a:buSzPct val="50000"/>
                <a:buFont typeface="Wingdings" panose="05000000000000000000" pitchFamily="2" charset="2"/>
              </a:pPr>
              <a:r>
                <a:rPr lang="en-US" altLang="zh-CN" sz="2400" dirty="0">
                  <a:solidFill>
                    <a:srgbClr val="0000FF"/>
                  </a:solidFill>
                  <a:latin typeface="Times New Roman" panose="02020603050405020304" pitchFamily="18" charset="0"/>
                </a:rPr>
                <a:t>AOE</a:t>
              </a:r>
              <a:r>
                <a:rPr lang="zh-CN" altLang="en-US" sz="2400" dirty="0">
                  <a:solidFill>
                    <a:srgbClr val="0000FF"/>
                  </a:solidFill>
                  <a:latin typeface="Times New Roman" panose="02020603050405020304" pitchFamily="18" charset="0"/>
                </a:rPr>
                <a:t>网</a:t>
              </a:r>
              <a:endParaRPr lang="zh-CN" altLang="en-US" sz="2400" dirty="0">
                <a:solidFill>
                  <a:srgbClr val="0000FF"/>
                </a:solidFill>
                <a:latin typeface="Times New Roman" panose="02020603050405020304" pitchFamily="18" charset="0"/>
              </a:endParaRPr>
            </a:p>
          </p:txBody>
        </p:sp>
        <p:sp>
          <p:nvSpPr>
            <p:cNvPr id="121901" name="Text Box 319"/>
            <p:cNvSpPr txBox="1"/>
            <p:nvPr/>
          </p:nvSpPr>
          <p:spPr>
            <a:xfrm>
              <a:off x="3659" y="3323"/>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8</a:t>
              </a:r>
              <a:endParaRPr lang="en-US" altLang="zh-CN" sz="2400" b="0" baseline="-25000" dirty="0">
                <a:latin typeface="Times New Roman" panose="02020603050405020304" pitchFamily="18" charset="0"/>
              </a:endParaRPr>
            </a:p>
          </p:txBody>
        </p:sp>
        <p:sp>
          <p:nvSpPr>
            <p:cNvPr id="121902" name="Oval 320"/>
            <p:cNvSpPr/>
            <p:nvPr/>
          </p:nvSpPr>
          <p:spPr>
            <a:xfrm>
              <a:off x="3675" y="3379"/>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gr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6" name="Rectangle 2"/>
          <p:cNvSpPr/>
          <p:nvPr/>
        </p:nvSpPr>
        <p:spPr>
          <a:xfrm>
            <a:off x="179388" y="647700"/>
            <a:ext cx="8713787" cy="3490913"/>
          </a:xfrm>
          <a:prstGeom prst="rect">
            <a:avLst/>
          </a:prstGeom>
          <a:noFill/>
          <a:ln w="9525">
            <a:noFill/>
          </a:ln>
        </p:spPr>
        <p:txBody>
          <a:bodyPr>
            <a:spAutoFit/>
          </a:bodyPr>
          <a:p>
            <a:pPr marL="187325" indent="-187325" eaLnBrk="1" hangingPunct="1">
              <a:spcBef>
                <a:spcPct val="30000"/>
              </a:spcBef>
              <a:buClr>
                <a:schemeClr val="accent2"/>
              </a:buClr>
              <a:buSzPct val="50000"/>
              <a:buFont typeface="Wingdings" panose="05000000000000000000" pitchFamily="2" charset="2"/>
            </a:pPr>
            <a:r>
              <a:rPr lang="zh-CN" altLang="en-US" sz="2400" dirty="0">
                <a:solidFill>
                  <a:srgbClr val="0000FF"/>
                </a:solidFill>
                <a:latin typeface="Times New Roman" panose="02020603050405020304" pitchFamily="18" charset="0"/>
              </a:rPr>
              <a:t>路径长度、关键路径、关键活动：</a:t>
            </a:r>
            <a:endParaRPr lang="zh-CN" altLang="en-US" sz="2400" dirty="0">
              <a:solidFill>
                <a:srgbClr val="0000FF"/>
              </a:solidFill>
              <a:latin typeface="Times New Roman" panose="02020603050405020304" pitchFamily="18" charset="0"/>
            </a:endParaRPr>
          </a:p>
          <a:p>
            <a:pPr marL="187325" indent="-187325" eaLnBrk="1" hangingPunct="1">
              <a:spcBef>
                <a:spcPct val="30000"/>
              </a:spcBef>
              <a:buClr>
                <a:srgbClr val="FF0000"/>
              </a:buClr>
              <a:buFont typeface="Wingdings" panose="05000000000000000000" pitchFamily="2" charset="2"/>
              <a:buChar char="u"/>
            </a:pPr>
            <a:r>
              <a:rPr lang="zh-CN" altLang="en-US" sz="2400" dirty="0">
                <a:latin typeface="Times New Roman" panose="02020603050405020304" pitchFamily="18" charset="0"/>
              </a:rPr>
              <a:t>路径长度：是指从源点到汇点路径上所有活动的持续时间之和。</a:t>
            </a:r>
            <a:endParaRPr lang="zh-CN" altLang="en-US" sz="2400" dirty="0">
              <a:latin typeface="Times New Roman" panose="02020603050405020304" pitchFamily="18" charset="0"/>
            </a:endParaRPr>
          </a:p>
          <a:p>
            <a:pPr marL="187325" indent="-187325" eaLnBrk="1" hangingPunct="1">
              <a:spcBef>
                <a:spcPct val="30000"/>
              </a:spcBef>
              <a:buClr>
                <a:srgbClr val="FF0000"/>
              </a:buClr>
              <a:buFont typeface="Wingdings" panose="05000000000000000000" pitchFamily="2" charset="2"/>
              <a:buChar char="u"/>
            </a:pPr>
            <a:r>
              <a:rPr lang="zh-CN" altLang="en-US" sz="2400" dirty="0">
                <a:latin typeface="Times New Roman" panose="02020603050405020304" pitchFamily="18" charset="0"/>
              </a:rPr>
              <a:t>关键路径：在</a:t>
            </a:r>
            <a:r>
              <a:rPr lang="en-US" altLang="zh-CN" sz="2400" dirty="0">
                <a:latin typeface="Times New Roman" panose="02020603050405020304" pitchFamily="18" charset="0"/>
              </a:rPr>
              <a:t>AOE</a:t>
            </a:r>
            <a:r>
              <a:rPr lang="zh-CN" altLang="en-US" sz="2400" dirty="0">
                <a:latin typeface="Times New Roman" panose="02020603050405020304" pitchFamily="18" charset="0"/>
              </a:rPr>
              <a:t>网中，由于有些活动可以并行，所以完成工程的最短时间是从源点到汇点的最大路径长度。因此，</a:t>
            </a:r>
            <a:r>
              <a:rPr lang="zh-CN" altLang="en-US" sz="2400" u="sng" dirty="0">
                <a:solidFill>
                  <a:srgbClr val="0000FF"/>
                </a:solidFill>
                <a:latin typeface="Times New Roman" panose="02020603050405020304" pitchFamily="18" charset="0"/>
              </a:rPr>
              <a:t>把从源点到汇点具有最大长度的路径称为关键路径。</a:t>
            </a:r>
            <a:endParaRPr lang="zh-CN" altLang="en-US" sz="2400" u="sng" dirty="0">
              <a:solidFill>
                <a:srgbClr val="0000FF"/>
              </a:solidFill>
              <a:latin typeface="Times New Roman" panose="02020603050405020304" pitchFamily="18" charset="0"/>
            </a:endParaRPr>
          </a:p>
          <a:p>
            <a:pPr marL="187325" indent="-187325" eaLnBrk="1" hangingPunct="1">
              <a:spcBef>
                <a:spcPct val="30000"/>
              </a:spcBef>
              <a:buClr>
                <a:srgbClr val="FF0000"/>
              </a:buClr>
              <a:buFont typeface="Wingdings" panose="05000000000000000000" pitchFamily="2" charset="2"/>
              <a:buChar char="u"/>
            </a:pPr>
            <a:r>
              <a:rPr lang="zh-CN" altLang="en-US" sz="2400" dirty="0">
                <a:latin typeface="Times New Roman" panose="02020603050405020304" pitchFamily="18" charset="0"/>
              </a:rPr>
              <a:t>一个</a:t>
            </a:r>
            <a:r>
              <a:rPr lang="en-US" altLang="zh-CN" sz="2400" dirty="0">
                <a:latin typeface="Times New Roman" panose="02020603050405020304" pitchFamily="18" charset="0"/>
              </a:rPr>
              <a:t>AOE</a:t>
            </a:r>
            <a:r>
              <a:rPr lang="zh-CN" altLang="en-US" sz="2400" dirty="0">
                <a:latin typeface="Times New Roman" panose="02020603050405020304" pitchFamily="18" charset="0"/>
              </a:rPr>
              <a:t>中，关键路径可能不只一条。</a:t>
            </a:r>
            <a:endParaRPr lang="zh-CN" altLang="en-US" sz="2400" dirty="0">
              <a:latin typeface="Times New Roman" panose="02020603050405020304" pitchFamily="18" charset="0"/>
            </a:endParaRPr>
          </a:p>
          <a:p>
            <a:pPr marL="187325" indent="-187325" eaLnBrk="1" hangingPunct="1">
              <a:spcBef>
                <a:spcPct val="30000"/>
              </a:spcBef>
              <a:buClr>
                <a:srgbClr val="FF0000"/>
              </a:buClr>
              <a:buFont typeface="Wingdings" panose="05000000000000000000" pitchFamily="2" charset="2"/>
              <a:buChar char="u"/>
            </a:pPr>
            <a:r>
              <a:rPr lang="zh-CN" altLang="en-US" sz="2400" dirty="0">
                <a:solidFill>
                  <a:srgbClr val="0000FF"/>
                </a:solidFill>
                <a:latin typeface="Times New Roman" panose="02020603050405020304" pitchFamily="18" charset="0"/>
              </a:rPr>
              <a:t>关键活动：关键路径上的活动称为关键活动。</a:t>
            </a:r>
            <a:endParaRPr lang="zh-CN" altLang="en-US" sz="2400" dirty="0">
              <a:solidFill>
                <a:srgbClr val="0000FF"/>
              </a:solidFill>
              <a:latin typeface="Times New Roman" panose="02020603050405020304" pitchFamily="18" charset="0"/>
            </a:endParaRPr>
          </a:p>
        </p:txBody>
      </p:sp>
      <p:grpSp>
        <p:nvGrpSpPr>
          <p:cNvPr id="123907" name="Group 233"/>
          <p:cNvGrpSpPr/>
          <p:nvPr/>
        </p:nvGrpSpPr>
        <p:grpSpPr>
          <a:xfrm>
            <a:off x="468313" y="4124325"/>
            <a:ext cx="8064500" cy="2257425"/>
            <a:chOff x="295" y="2688"/>
            <a:chExt cx="5080" cy="1422"/>
          </a:xfrm>
        </p:grpSpPr>
        <p:sp>
          <p:nvSpPr>
            <p:cNvPr id="123908" name="Text Box 234"/>
            <p:cNvSpPr txBox="1"/>
            <p:nvPr/>
          </p:nvSpPr>
          <p:spPr>
            <a:xfrm>
              <a:off x="3637" y="2733"/>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7</a:t>
              </a:r>
              <a:endParaRPr lang="en-US" altLang="zh-CN" sz="2400" b="0" baseline="-25000" dirty="0">
                <a:latin typeface="Times New Roman" panose="02020603050405020304" pitchFamily="18" charset="0"/>
              </a:endParaRPr>
            </a:p>
          </p:txBody>
        </p:sp>
        <p:sp>
          <p:nvSpPr>
            <p:cNvPr id="123909" name="Oval 235"/>
            <p:cNvSpPr/>
            <p:nvPr/>
          </p:nvSpPr>
          <p:spPr>
            <a:xfrm>
              <a:off x="3653" y="2789"/>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23910" name="Text Box 236"/>
            <p:cNvSpPr txBox="1"/>
            <p:nvPr/>
          </p:nvSpPr>
          <p:spPr>
            <a:xfrm>
              <a:off x="295" y="3053"/>
              <a:ext cx="720" cy="518"/>
            </a:xfrm>
            <a:prstGeom prst="rect">
              <a:avLst/>
            </a:prstGeom>
            <a:noFill/>
            <a:ln w="9525">
              <a:noFill/>
            </a:ln>
          </p:spPr>
          <p:txBody>
            <a:bodyPr>
              <a:spAutoFit/>
            </a:bodyPr>
            <a:p>
              <a:pPr algn="ctr" eaLnBrk="1" hangingPunct="1">
                <a:buClr>
                  <a:schemeClr val="accent2"/>
                </a:buClr>
                <a:buSzPct val="50000"/>
                <a:buFont typeface="Wingdings" panose="05000000000000000000" pitchFamily="2" charset="2"/>
              </a:pPr>
              <a:r>
                <a:rPr lang="zh-CN" altLang="en-US" sz="2400" dirty="0">
                  <a:latin typeface="Times New Roman" panose="02020603050405020304" pitchFamily="18" charset="0"/>
                </a:rPr>
                <a:t>源点</a:t>
              </a:r>
              <a:endParaRPr lang="zh-CN" altLang="en-US" sz="2400" dirty="0">
                <a:latin typeface="Times New Roman" panose="02020603050405020304" pitchFamily="18" charset="0"/>
              </a:endParaRPr>
            </a:p>
            <a:p>
              <a:pPr algn="ctr" eaLnBrk="1" hangingPunct="1">
                <a:buClr>
                  <a:schemeClr val="accent2"/>
                </a:buClr>
                <a:buSzPct val="50000"/>
                <a:buFont typeface="Wingdings" panose="05000000000000000000" pitchFamily="2" charset="2"/>
              </a:pPr>
              <a:r>
                <a:rPr lang="zh-CN" altLang="en-US" sz="2400" dirty="0">
                  <a:latin typeface="Times New Roman" panose="02020603050405020304" pitchFamily="18" charset="0"/>
                </a:rPr>
                <a:t>起始点</a:t>
              </a:r>
              <a:endParaRPr lang="zh-CN" altLang="en-US" sz="2400" dirty="0">
                <a:latin typeface="Times New Roman" panose="02020603050405020304" pitchFamily="18" charset="0"/>
              </a:endParaRPr>
            </a:p>
          </p:txBody>
        </p:sp>
        <p:sp>
          <p:nvSpPr>
            <p:cNvPr id="123911" name="Text Box 237"/>
            <p:cNvSpPr txBox="1"/>
            <p:nvPr/>
          </p:nvSpPr>
          <p:spPr>
            <a:xfrm>
              <a:off x="971" y="3106"/>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1</a:t>
              </a:r>
              <a:endParaRPr lang="en-US" altLang="zh-CN" sz="2400" b="0" baseline="-25000" dirty="0">
                <a:latin typeface="Times New Roman" panose="02020603050405020304" pitchFamily="18" charset="0"/>
              </a:endParaRPr>
            </a:p>
          </p:txBody>
        </p:sp>
        <p:sp>
          <p:nvSpPr>
            <p:cNvPr id="123912" name="Oval 238"/>
            <p:cNvSpPr/>
            <p:nvPr/>
          </p:nvSpPr>
          <p:spPr>
            <a:xfrm>
              <a:off x="987" y="3162"/>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23913" name="Text Box 239"/>
            <p:cNvSpPr txBox="1"/>
            <p:nvPr/>
          </p:nvSpPr>
          <p:spPr>
            <a:xfrm>
              <a:off x="1765" y="3674"/>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4</a:t>
              </a:r>
              <a:endParaRPr lang="en-US" altLang="zh-CN" sz="2400" b="0" baseline="-25000" dirty="0">
                <a:latin typeface="Times New Roman" panose="02020603050405020304" pitchFamily="18" charset="0"/>
              </a:endParaRPr>
            </a:p>
          </p:txBody>
        </p:sp>
        <p:sp>
          <p:nvSpPr>
            <p:cNvPr id="123914" name="Oval 240"/>
            <p:cNvSpPr/>
            <p:nvPr/>
          </p:nvSpPr>
          <p:spPr>
            <a:xfrm>
              <a:off x="1781" y="3738"/>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23915" name="Text Box 241"/>
            <p:cNvSpPr txBox="1"/>
            <p:nvPr/>
          </p:nvSpPr>
          <p:spPr>
            <a:xfrm>
              <a:off x="1853" y="3285"/>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3</a:t>
              </a:r>
              <a:endParaRPr lang="en-US" altLang="zh-CN" sz="2400" b="0" baseline="-25000" dirty="0">
                <a:latin typeface="Times New Roman" panose="02020603050405020304" pitchFamily="18" charset="0"/>
              </a:endParaRPr>
            </a:p>
          </p:txBody>
        </p:sp>
        <p:sp>
          <p:nvSpPr>
            <p:cNvPr id="123916" name="Oval 242"/>
            <p:cNvSpPr/>
            <p:nvPr/>
          </p:nvSpPr>
          <p:spPr>
            <a:xfrm>
              <a:off x="1877" y="3341"/>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23917" name="Text Box 243"/>
            <p:cNvSpPr txBox="1"/>
            <p:nvPr/>
          </p:nvSpPr>
          <p:spPr>
            <a:xfrm>
              <a:off x="1853" y="2818"/>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2</a:t>
              </a:r>
              <a:endParaRPr lang="en-US" altLang="zh-CN" sz="2400" b="0" baseline="-25000" dirty="0">
                <a:latin typeface="Times New Roman" panose="02020603050405020304" pitchFamily="18" charset="0"/>
              </a:endParaRPr>
            </a:p>
          </p:txBody>
        </p:sp>
        <p:sp>
          <p:nvSpPr>
            <p:cNvPr id="123918" name="Oval 244"/>
            <p:cNvSpPr/>
            <p:nvPr/>
          </p:nvSpPr>
          <p:spPr>
            <a:xfrm>
              <a:off x="1877" y="2874"/>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23919" name="Text Box 245"/>
            <p:cNvSpPr txBox="1"/>
            <p:nvPr/>
          </p:nvSpPr>
          <p:spPr>
            <a:xfrm>
              <a:off x="2717" y="3085"/>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5</a:t>
              </a:r>
              <a:endParaRPr lang="en-US" altLang="zh-CN" sz="2400" b="0" baseline="-25000" dirty="0">
                <a:latin typeface="Times New Roman" panose="02020603050405020304" pitchFamily="18" charset="0"/>
              </a:endParaRPr>
            </a:p>
          </p:txBody>
        </p:sp>
        <p:sp>
          <p:nvSpPr>
            <p:cNvPr id="123920" name="Oval 246"/>
            <p:cNvSpPr/>
            <p:nvPr/>
          </p:nvSpPr>
          <p:spPr>
            <a:xfrm>
              <a:off x="2741" y="3149"/>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23921" name="Text Box 247"/>
            <p:cNvSpPr txBox="1"/>
            <p:nvPr/>
          </p:nvSpPr>
          <p:spPr>
            <a:xfrm>
              <a:off x="2717" y="3674"/>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6</a:t>
              </a:r>
              <a:endParaRPr lang="en-US" altLang="zh-CN" sz="2400" b="0" baseline="-25000" dirty="0">
                <a:latin typeface="Times New Roman" panose="02020603050405020304" pitchFamily="18" charset="0"/>
              </a:endParaRPr>
            </a:p>
          </p:txBody>
        </p:sp>
        <p:sp>
          <p:nvSpPr>
            <p:cNvPr id="123922" name="Oval 248"/>
            <p:cNvSpPr/>
            <p:nvPr/>
          </p:nvSpPr>
          <p:spPr>
            <a:xfrm>
              <a:off x="2741" y="3738"/>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23923" name="Text Box 249"/>
            <p:cNvSpPr txBox="1"/>
            <p:nvPr/>
          </p:nvSpPr>
          <p:spPr>
            <a:xfrm>
              <a:off x="4467" y="2989"/>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9</a:t>
              </a:r>
              <a:endParaRPr lang="en-US" altLang="zh-CN" sz="2400" b="0" baseline="-25000" dirty="0">
                <a:latin typeface="Times New Roman" panose="02020603050405020304" pitchFamily="18" charset="0"/>
              </a:endParaRPr>
            </a:p>
          </p:txBody>
        </p:sp>
        <p:sp>
          <p:nvSpPr>
            <p:cNvPr id="123924" name="Oval 250"/>
            <p:cNvSpPr/>
            <p:nvPr/>
          </p:nvSpPr>
          <p:spPr>
            <a:xfrm>
              <a:off x="4491" y="3053"/>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23925" name="Line 251"/>
            <p:cNvSpPr/>
            <p:nvPr/>
          </p:nvSpPr>
          <p:spPr>
            <a:xfrm flipV="1">
              <a:off x="1201" y="3005"/>
              <a:ext cx="672" cy="192"/>
            </a:xfrm>
            <a:prstGeom prst="line">
              <a:avLst/>
            </a:prstGeom>
            <a:ln w="38100" cap="flat" cmpd="sng">
              <a:solidFill>
                <a:srgbClr val="FF3300"/>
              </a:solidFill>
              <a:prstDash val="solid"/>
              <a:headEnd type="none" w="med" len="med"/>
              <a:tailEnd type="triangle" w="med" len="med"/>
            </a:ln>
          </p:spPr>
        </p:sp>
        <p:sp>
          <p:nvSpPr>
            <p:cNvPr id="123926" name="Line 252"/>
            <p:cNvSpPr/>
            <p:nvPr/>
          </p:nvSpPr>
          <p:spPr>
            <a:xfrm>
              <a:off x="1201" y="3341"/>
              <a:ext cx="672" cy="144"/>
            </a:xfrm>
            <a:prstGeom prst="line">
              <a:avLst/>
            </a:prstGeom>
            <a:ln w="38100" cap="flat" cmpd="sng">
              <a:solidFill>
                <a:schemeClr val="tx1"/>
              </a:solidFill>
              <a:prstDash val="solid"/>
              <a:headEnd type="none" w="med" len="med"/>
              <a:tailEnd type="triangle" w="med" len="med"/>
            </a:ln>
          </p:spPr>
        </p:sp>
        <p:sp>
          <p:nvSpPr>
            <p:cNvPr id="123927" name="Line 253"/>
            <p:cNvSpPr/>
            <p:nvPr/>
          </p:nvSpPr>
          <p:spPr>
            <a:xfrm>
              <a:off x="1153" y="3389"/>
              <a:ext cx="624" cy="432"/>
            </a:xfrm>
            <a:prstGeom prst="line">
              <a:avLst/>
            </a:prstGeom>
            <a:ln w="38100" cap="flat" cmpd="sng">
              <a:solidFill>
                <a:schemeClr val="tx1"/>
              </a:solidFill>
              <a:prstDash val="solid"/>
              <a:headEnd type="none" w="med" len="med"/>
              <a:tailEnd type="triangle" w="med" len="med"/>
            </a:ln>
          </p:spPr>
        </p:sp>
        <p:sp>
          <p:nvSpPr>
            <p:cNvPr id="123928" name="Line 254"/>
            <p:cNvSpPr/>
            <p:nvPr/>
          </p:nvSpPr>
          <p:spPr>
            <a:xfrm>
              <a:off x="2017" y="3869"/>
              <a:ext cx="720" cy="0"/>
            </a:xfrm>
            <a:prstGeom prst="line">
              <a:avLst/>
            </a:prstGeom>
            <a:ln w="38100" cap="flat" cmpd="sng">
              <a:solidFill>
                <a:schemeClr val="tx1"/>
              </a:solidFill>
              <a:prstDash val="solid"/>
              <a:headEnd type="none" w="med" len="med"/>
              <a:tailEnd type="triangle" w="med" len="med"/>
            </a:ln>
          </p:spPr>
        </p:sp>
        <p:sp>
          <p:nvSpPr>
            <p:cNvPr id="123929" name="Line 255"/>
            <p:cNvSpPr/>
            <p:nvPr/>
          </p:nvSpPr>
          <p:spPr>
            <a:xfrm flipV="1">
              <a:off x="2113" y="3341"/>
              <a:ext cx="672" cy="144"/>
            </a:xfrm>
            <a:prstGeom prst="line">
              <a:avLst/>
            </a:prstGeom>
            <a:ln w="38100" cap="flat" cmpd="sng">
              <a:solidFill>
                <a:schemeClr val="tx1"/>
              </a:solidFill>
              <a:prstDash val="solid"/>
              <a:headEnd type="none" w="med" len="med"/>
              <a:tailEnd type="triangle" w="med" len="med"/>
            </a:ln>
          </p:spPr>
        </p:sp>
        <p:sp>
          <p:nvSpPr>
            <p:cNvPr id="123930" name="Line 256"/>
            <p:cNvSpPr/>
            <p:nvPr/>
          </p:nvSpPr>
          <p:spPr>
            <a:xfrm>
              <a:off x="2113" y="3005"/>
              <a:ext cx="624" cy="240"/>
            </a:xfrm>
            <a:prstGeom prst="line">
              <a:avLst/>
            </a:prstGeom>
            <a:ln w="38100" cap="flat" cmpd="sng">
              <a:solidFill>
                <a:srgbClr val="FF3300"/>
              </a:solidFill>
              <a:prstDash val="solid"/>
              <a:headEnd type="none" w="med" len="med"/>
              <a:tailEnd type="triangle" w="med" len="med"/>
            </a:ln>
          </p:spPr>
        </p:sp>
        <p:sp>
          <p:nvSpPr>
            <p:cNvPr id="123931" name="Line 257"/>
            <p:cNvSpPr/>
            <p:nvPr/>
          </p:nvSpPr>
          <p:spPr>
            <a:xfrm>
              <a:off x="2929" y="3341"/>
              <a:ext cx="720" cy="144"/>
            </a:xfrm>
            <a:prstGeom prst="line">
              <a:avLst/>
            </a:prstGeom>
            <a:ln w="38100" cap="flat" cmpd="sng">
              <a:solidFill>
                <a:srgbClr val="FF3300"/>
              </a:solidFill>
              <a:prstDash val="solid"/>
              <a:headEnd type="none" w="med" len="med"/>
              <a:tailEnd type="triangle" w="med" len="med"/>
            </a:ln>
          </p:spPr>
        </p:sp>
        <p:sp>
          <p:nvSpPr>
            <p:cNvPr id="123932" name="Line 258"/>
            <p:cNvSpPr/>
            <p:nvPr/>
          </p:nvSpPr>
          <p:spPr>
            <a:xfrm flipV="1">
              <a:off x="2977" y="2915"/>
              <a:ext cx="674" cy="330"/>
            </a:xfrm>
            <a:prstGeom prst="line">
              <a:avLst/>
            </a:prstGeom>
            <a:ln w="38100" cap="flat" cmpd="sng">
              <a:solidFill>
                <a:srgbClr val="FF3300"/>
              </a:solidFill>
              <a:prstDash val="solid"/>
              <a:headEnd type="none" w="med" len="med"/>
              <a:tailEnd type="triangle" w="med" len="med"/>
            </a:ln>
          </p:spPr>
        </p:sp>
        <p:sp>
          <p:nvSpPr>
            <p:cNvPr id="123933" name="Line 259"/>
            <p:cNvSpPr/>
            <p:nvPr/>
          </p:nvSpPr>
          <p:spPr>
            <a:xfrm flipV="1">
              <a:off x="2977" y="3533"/>
              <a:ext cx="720" cy="336"/>
            </a:xfrm>
            <a:prstGeom prst="line">
              <a:avLst/>
            </a:prstGeom>
            <a:ln w="38100" cap="flat" cmpd="sng">
              <a:solidFill>
                <a:schemeClr val="tx1"/>
              </a:solidFill>
              <a:prstDash val="solid"/>
              <a:headEnd type="none" w="med" len="med"/>
              <a:tailEnd type="triangle" w="med" len="med"/>
            </a:ln>
          </p:spPr>
        </p:sp>
        <p:sp>
          <p:nvSpPr>
            <p:cNvPr id="123934" name="Line 260"/>
            <p:cNvSpPr/>
            <p:nvPr/>
          </p:nvSpPr>
          <p:spPr>
            <a:xfrm>
              <a:off x="3889" y="2909"/>
              <a:ext cx="624" cy="192"/>
            </a:xfrm>
            <a:prstGeom prst="line">
              <a:avLst/>
            </a:prstGeom>
            <a:ln w="38100" cap="flat" cmpd="sng">
              <a:solidFill>
                <a:srgbClr val="FF3300"/>
              </a:solidFill>
              <a:prstDash val="solid"/>
              <a:headEnd type="none" w="med" len="med"/>
              <a:tailEnd type="triangle" w="med" len="med"/>
            </a:ln>
          </p:spPr>
        </p:sp>
        <p:sp>
          <p:nvSpPr>
            <p:cNvPr id="123935" name="Line 261"/>
            <p:cNvSpPr/>
            <p:nvPr/>
          </p:nvSpPr>
          <p:spPr>
            <a:xfrm flipV="1">
              <a:off x="3878" y="3245"/>
              <a:ext cx="635" cy="214"/>
            </a:xfrm>
            <a:prstGeom prst="line">
              <a:avLst/>
            </a:prstGeom>
            <a:ln w="38100" cap="flat" cmpd="sng">
              <a:solidFill>
                <a:srgbClr val="FF3300"/>
              </a:solidFill>
              <a:prstDash val="solid"/>
              <a:headEnd type="none" w="med" len="med"/>
              <a:tailEnd type="triangle" w="med" len="med"/>
            </a:ln>
          </p:spPr>
        </p:sp>
        <p:sp>
          <p:nvSpPr>
            <p:cNvPr id="123936" name="Text Box 262"/>
            <p:cNvSpPr txBox="1"/>
            <p:nvPr/>
          </p:nvSpPr>
          <p:spPr>
            <a:xfrm>
              <a:off x="1175" y="2861"/>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=6</a:t>
              </a:r>
              <a:endParaRPr lang="en-US" altLang="zh-CN" sz="2400" dirty="0">
                <a:latin typeface="Times New Roman" panose="02020603050405020304" pitchFamily="18" charset="0"/>
              </a:endParaRPr>
            </a:p>
          </p:txBody>
        </p:sp>
        <p:sp>
          <p:nvSpPr>
            <p:cNvPr id="123937" name="Text Box 263"/>
            <p:cNvSpPr txBox="1"/>
            <p:nvPr/>
          </p:nvSpPr>
          <p:spPr>
            <a:xfrm>
              <a:off x="2080" y="3822"/>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6</a:t>
              </a:r>
              <a:r>
                <a:rPr lang="en-US" altLang="zh-CN" sz="2400" dirty="0">
                  <a:latin typeface="Times New Roman" panose="02020603050405020304" pitchFamily="18" charset="0"/>
                </a:rPr>
                <a:t>=2</a:t>
              </a:r>
              <a:endParaRPr lang="en-US" altLang="zh-CN" sz="2400" dirty="0">
                <a:latin typeface="Times New Roman" panose="02020603050405020304" pitchFamily="18" charset="0"/>
              </a:endParaRPr>
            </a:p>
          </p:txBody>
        </p:sp>
        <p:sp>
          <p:nvSpPr>
            <p:cNvPr id="123938" name="Text Box 264"/>
            <p:cNvSpPr txBox="1"/>
            <p:nvPr/>
          </p:nvSpPr>
          <p:spPr>
            <a:xfrm>
              <a:off x="983" y="3505"/>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3</a:t>
              </a:r>
              <a:r>
                <a:rPr lang="en-US" altLang="zh-CN" sz="2400" dirty="0">
                  <a:latin typeface="Times New Roman" panose="02020603050405020304" pitchFamily="18" charset="0"/>
                </a:rPr>
                <a:t>=5</a:t>
              </a:r>
              <a:endParaRPr lang="en-US" altLang="zh-CN" sz="2400" dirty="0">
                <a:latin typeface="Times New Roman" panose="02020603050405020304" pitchFamily="18" charset="0"/>
              </a:endParaRPr>
            </a:p>
          </p:txBody>
        </p:sp>
        <p:sp>
          <p:nvSpPr>
            <p:cNvPr id="123939" name="Text Box 265"/>
            <p:cNvSpPr txBox="1"/>
            <p:nvPr/>
          </p:nvSpPr>
          <p:spPr>
            <a:xfrm>
              <a:off x="1319" y="3096"/>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=4</a:t>
              </a:r>
              <a:endParaRPr lang="en-US" altLang="zh-CN" sz="2400" dirty="0">
                <a:latin typeface="Times New Roman" panose="02020603050405020304" pitchFamily="18" charset="0"/>
              </a:endParaRPr>
            </a:p>
          </p:txBody>
        </p:sp>
        <p:sp>
          <p:nvSpPr>
            <p:cNvPr id="123940" name="Text Box 266"/>
            <p:cNvSpPr txBox="1"/>
            <p:nvPr/>
          </p:nvSpPr>
          <p:spPr>
            <a:xfrm>
              <a:off x="2216" y="3368"/>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5</a:t>
              </a:r>
              <a:r>
                <a:rPr lang="en-US" altLang="zh-CN" sz="2400" dirty="0">
                  <a:latin typeface="Times New Roman" panose="02020603050405020304" pitchFamily="18" charset="0"/>
                </a:rPr>
                <a:t>=1</a:t>
              </a:r>
              <a:endParaRPr lang="en-US" altLang="zh-CN" sz="2400" dirty="0">
                <a:latin typeface="Times New Roman" panose="02020603050405020304" pitchFamily="18" charset="0"/>
              </a:endParaRPr>
            </a:p>
          </p:txBody>
        </p:sp>
        <p:sp>
          <p:nvSpPr>
            <p:cNvPr id="123941" name="Text Box 267"/>
            <p:cNvSpPr txBox="1"/>
            <p:nvPr/>
          </p:nvSpPr>
          <p:spPr>
            <a:xfrm>
              <a:off x="2183" y="2808"/>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4</a:t>
              </a:r>
              <a:r>
                <a:rPr lang="en-US" altLang="zh-CN" sz="2400" dirty="0">
                  <a:latin typeface="Times New Roman" panose="02020603050405020304" pitchFamily="18" charset="0"/>
                </a:rPr>
                <a:t>=1</a:t>
              </a:r>
              <a:endParaRPr lang="en-US" altLang="zh-CN" sz="2400" dirty="0">
                <a:latin typeface="Times New Roman" panose="02020603050405020304" pitchFamily="18" charset="0"/>
              </a:endParaRPr>
            </a:p>
          </p:txBody>
        </p:sp>
        <p:sp>
          <p:nvSpPr>
            <p:cNvPr id="123942" name="Text Box 268"/>
            <p:cNvSpPr txBox="1"/>
            <p:nvPr/>
          </p:nvSpPr>
          <p:spPr>
            <a:xfrm>
              <a:off x="2987" y="2824"/>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7</a:t>
              </a:r>
              <a:r>
                <a:rPr lang="en-US" altLang="zh-CN" sz="2400" dirty="0">
                  <a:latin typeface="Times New Roman" panose="02020603050405020304" pitchFamily="18" charset="0"/>
                </a:rPr>
                <a:t>=9</a:t>
              </a:r>
              <a:endParaRPr lang="en-US" altLang="zh-CN" sz="2400" dirty="0">
                <a:latin typeface="Times New Roman" panose="02020603050405020304" pitchFamily="18" charset="0"/>
              </a:endParaRPr>
            </a:p>
          </p:txBody>
        </p:sp>
        <p:sp>
          <p:nvSpPr>
            <p:cNvPr id="123943" name="Text Box 269"/>
            <p:cNvSpPr txBox="1"/>
            <p:nvPr/>
          </p:nvSpPr>
          <p:spPr>
            <a:xfrm>
              <a:off x="2855" y="3353"/>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8</a:t>
              </a:r>
              <a:r>
                <a:rPr lang="en-US" altLang="zh-CN" sz="2400" dirty="0">
                  <a:latin typeface="Times New Roman" panose="02020603050405020304" pitchFamily="18" charset="0"/>
                </a:rPr>
                <a:t>=7</a:t>
              </a:r>
              <a:endParaRPr lang="en-US" altLang="zh-CN" sz="2400" dirty="0">
                <a:latin typeface="Times New Roman" panose="02020603050405020304" pitchFamily="18" charset="0"/>
              </a:endParaRPr>
            </a:p>
          </p:txBody>
        </p:sp>
        <p:sp>
          <p:nvSpPr>
            <p:cNvPr id="123944" name="Text Box 270"/>
            <p:cNvSpPr txBox="1"/>
            <p:nvPr/>
          </p:nvSpPr>
          <p:spPr>
            <a:xfrm>
              <a:off x="3214" y="3641"/>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9</a:t>
              </a:r>
              <a:r>
                <a:rPr lang="en-US" altLang="zh-CN" sz="2400" dirty="0">
                  <a:latin typeface="Times New Roman" panose="02020603050405020304" pitchFamily="18" charset="0"/>
                </a:rPr>
                <a:t>=4</a:t>
              </a:r>
              <a:endParaRPr lang="en-US" altLang="zh-CN" sz="2400" dirty="0">
                <a:latin typeface="Times New Roman" panose="02020603050405020304" pitchFamily="18" charset="0"/>
              </a:endParaRPr>
            </a:p>
          </p:txBody>
        </p:sp>
        <p:sp>
          <p:nvSpPr>
            <p:cNvPr id="123945" name="Text Box 271"/>
            <p:cNvSpPr txBox="1"/>
            <p:nvPr/>
          </p:nvSpPr>
          <p:spPr>
            <a:xfrm>
              <a:off x="4025" y="3278"/>
              <a:ext cx="624"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11</a:t>
              </a:r>
              <a:r>
                <a:rPr lang="en-US" altLang="zh-CN" sz="2400" dirty="0">
                  <a:latin typeface="Times New Roman" panose="02020603050405020304" pitchFamily="18" charset="0"/>
                </a:rPr>
                <a:t>=4</a:t>
              </a:r>
              <a:endParaRPr lang="en-US" altLang="zh-CN" sz="2400" dirty="0">
                <a:latin typeface="Times New Roman" panose="02020603050405020304" pitchFamily="18" charset="0"/>
              </a:endParaRPr>
            </a:p>
          </p:txBody>
        </p:sp>
        <p:sp>
          <p:nvSpPr>
            <p:cNvPr id="123946" name="Text Box 272"/>
            <p:cNvSpPr txBox="1"/>
            <p:nvPr/>
          </p:nvSpPr>
          <p:spPr>
            <a:xfrm>
              <a:off x="4007" y="2688"/>
              <a:ext cx="624"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10</a:t>
              </a:r>
              <a:r>
                <a:rPr lang="en-US" altLang="zh-CN" sz="2400" dirty="0">
                  <a:latin typeface="Times New Roman" panose="02020603050405020304" pitchFamily="18" charset="0"/>
                </a:rPr>
                <a:t>=2</a:t>
              </a:r>
              <a:endParaRPr lang="en-US" altLang="zh-CN" sz="2400" dirty="0">
                <a:latin typeface="Times New Roman" panose="02020603050405020304" pitchFamily="18" charset="0"/>
              </a:endParaRPr>
            </a:p>
          </p:txBody>
        </p:sp>
        <p:sp>
          <p:nvSpPr>
            <p:cNvPr id="123947" name="Text Box 273"/>
            <p:cNvSpPr txBox="1"/>
            <p:nvPr/>
          </p:nvSpPr>
          <p:spPr>
            <a:xfrm>
              <a:off x="4655" y="3015"/>
              <a:ext cx="720" cy="518"/>
            </a:xfrm>
            <a:prstGeom prst="rect">
              <a:avLst/>
            </a:prstGeom>
            <a:noFill/>
            <a:ln w="9525">
              <a:noFill/>
            </a:ln>
          </p:spPr>
          <p:txBody>
            <a:bodyPr>
              <a:spAutoFit/>
            </a:bodyPr>
            <a:p>
              <a:pPr algn="ctr" eaLnBrk="1" hangingPunct="1">
                <a:buClr>
                  <a:schemeClr val="accent2"/>
                </a:buClr>
                <a:buSzPct val="50000"/>
                <a:buFont typeface="Wingdings" panose="05000000000000000000" pitchFamily="2" charset="2"/>
              </a:pPr>
              <a:r>
                <a:rPr lang="zh-CN" altLang="en-US" sz="2400" dirty="0">
                  <a:latin typeface="Times New Roman" panose="02020603050405020304" pitchFamily="18" charset="0"/>
                </a:rPr>
                <a:t>汇点</a:t>
              </a:r>
              <a:endParaRPr lang="zh-CN" altLang="en-US" sz="2400" dirty="0">
                <a:latin typeface="Times New Roman" panose="02020603050405020304" pitchFamily="18" charset="0"/>
              </a:endParaRPr>
            </a:p>
            <a:p>
              <a:pPr algn="ctr" eaLnBrk="1" hangingPunct="1">
                <a:buClr>
                  <a:schemeClr val="accent2"/>
                </a:buClr>
                <a:buSzPct val="50000"/>
                <a:buFont typeface="Wingdings" panose="05000000000000000000" pitchFamily="2" charset="2"/>
              </a:pPr>
              <a:r>
                <a:rPr lang="zh-CN" altLang="en-US" sz="2400" dirty="0">
                  <a:latin typeface="Times New Roman" panose="02020603050405020304" pitchFamily="18" charset="0"/>
                </a:rPr>
                <a:t>结束点</a:t>
              </a:r>
              <a:endParaRPr lang="zh-CN" altLang="en-US" sz="2400" dirty="0">
                <a:latin typeface="Times New Roman" panose="02020603050405020304" pitchFamily="18" charset="0"/>
              </a:endParaRPr>
            </a:p>
          </p:txBody>
        </p:sp>
        <p:sp>
          <p:nvSpPr>
            <p:cNvPr id="123948" name="Rectangle 274"/>
            <p:cNvSpPr/>
            <p:nvPr/>
          </p:nvSpPr>
          <p:spPr>
            <a:xfrm>
              <a:off x="4150" y="3777"/>
              <a:ext cx="724" cy="288"/>
            </a:xfrm>
            <a:prstGeom prst="rect">
              <a:avLst/>
            </a:prstGeom>
            <a:noFill/>
            <a:ln w="9525">
              <a:noFill/>
            </a:ln>
          </p:spPr>
          <p:txBody>
            <a:bodyPr wrap="none">
              <a:spAutoFit/>
            </a:bodyPr>
            <a:p>
              <a:pPr algn="ctr" eaLnBrk="1" hangingPunct="1">
                <a:spcBef>
                  <a:spcPct val="50000"/>
                </a:spcBef>
                <a:buClr>
                  <a:schemeClr val="accent2"/>
                </a:buClr>
                <a:buSzPct val="50000"/>
                <a:buFont typeface="Wingdings" panose="05000000000000000000" pitchFamily="2" charset="2"/>
              </a:pPr>
              <a:r>
                <a:rPr lang="en-US" altLang="zh-CN" sz="2400" dirty="0">
                  <a:solidFill>
                    <a:srgbClr val="0000FF"/>
                  </a:solidFill>
                  <a:latin typeface="Times New Roman" panose="02020603050405020304" pitchFamily="18" charset="0"/>
                </a:rPr>
                <a:t>AOE</a:t>
              </a:r>
              <a:r>
                <a:rPr lang="zh-CN" altLang="en-US" sz="2400" dirty="0">
                  <a:solidFill>
                    <a:srgbClr val="0000FF"/>
                  </a:solidFill>
                  <a:latin typeface="Times New Roman" panose="02020603050405020304" pitchFamily="18" charset="0"/>
                </a:rPr>
                <a:t>网</a:t>
              </a:r>
              <a:endParaRPr lang="zh-CN" altLang="en-US" sz="2400" dirty="0">
                <a:solidFill>
                  <a:srgbClr val="0000FF"/>
                </a:solidFill>
                <a:latin typeface="Times New Roman" panose="02020603050405020304" pitchFamily="18" charset="0"/>
              </a:endParaRPr>
            </a:p>
          </p:txBody>
        </p:sp>
        <p:sp>
          <p:nvSpPr>
            <p:cNvPr id="123949" name="Text Box 275"/>
            <p:cNvSpPr txBox="1"/>
            <p:nvPr/>
          </p:nvSpPr>
          <p:spPr>
            <a:xfrm>
              <a:off x="3659" y="3323"/>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8</a:t>
              </a:r>
              <a:endParaRPr lang="en-US" altLang="zh-CN" sz="2400" b="0" baseline="-25000" dirty="0">
                <a:latin typeface="Times New Roman" panose="02020603050405020304" pitchFamily="18" charset="0"/>
              </a:endParaRPr>
            </a:p>
          </p:txBody>
        </p:sp>
        <p:sp>
          <p:nvSpPr>
            <p:cNvPr id="123950" name="Oval 276"/>
            <p:cNvSpPr/>
            <p:nvPr/>
          </p:nvSpPr>
          <p:spPr>
            <a:xfrm>
              <a:off x="3675" y="3379"/>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gr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4" name="Rectangle 2"/>
          <p:cNvSpPr/>
          <p:nvPr/>
        </p:nvSpPr>
        <p:spPr>
          <a:xfrm>
            <a:off x="152400" y="1208088"/>
            <a:ext cx="8839200" cy="2940050"/>
          </a:xfrm>
          <a:prstGeom prst="rect">
            <a:avLst/>
          </a:prstGeom>
          <a:noFill/>
          <a:ln w="9525">
            <a:noFill/>
          </a:ln>
        </p:spPr>
        <p:txBody>
          <a:bodyPr>
            <a:spAutoFit/>
          </a:bodyPr>
          <a:p>
            <a:pPr algn="just" eaLnBrk="1" hangingPunct="1">
              <a:spcBef>
                <a:spcPct val="20000"/>
              </a:spcBef>
              <a:buFont typeface="Monotype Sorts" pitchFamily="2" charset="2"/>
            </a:pPr>
            <a:r>
              <a:rPr lang="en-US" altLang="zh-CN" sz="2400" dirty="0">
                <a:latin typeface="Times New Roman" panose="02020603050405020304" pitchFamily="18" charset="0"/>
              </a:rPr>
              <a:t>① </a:t>
            </a:r>
            <a:r>
              <a:rPr lang="zh-CN" altLang="en-US" sz="2400" dirty="0">
                <a:latin typeface="Times New Roman" panose="02020603050405020304" pitchFamily="18" charset="0"/>
              </a:rPr>
              <a:t>事件</a:t>
            </a:r>
            <a:r>
              <a:rPr lang="en-US" altLang="zh-CN" sz="2400" i="1" dirty="0">
                <a:latin typeface="Times New Roman" panose="02020603050405020304" pitchFamily="18" charset="0"/>
              </a:rPr>
              <a:t>V</a:t>
            </a:r>
            <a:r>
              <a:rPr lang="en-US" altLang="zh-CN" sz="2400" i="1" baseline="-25000" dirty="0">
                <a:latin typeface="Times New Roman" panose="02020603050405020304" pitchFamily="18" charset="0"/>
              </a:rPr>
              <a:t>j</a:t>
            </a:r>
            <a:r>
              <a:rPr lang="en-US" altLang="zh-CN" sz="2400" i="1" dirty="0">
                <a:latin typeface="Times New Roman" panose="02020603050405020304" pitchFamily="18" charset="0"/>
              </a:rPr>
              <a:t> </a:t>
            </a:r>
            <a:r>
              <a:rPr lang="zh-CN" altLang="en-US" sz="2400" dirty="0">
                <a:latin typeface="Times New Roman" panose="02020603050405020304" pitchFamily="18" charset="0"/>
              </a:rPr>
              <a:t>的最早可能发生时间</a:t>
            </a:r>
            <a:r>
              <a:rPr lang="en-US" altLang="zh-CN" sz="2400" i="1" dirty="0">
                <a:solidFill>
                  <a:srgbClr val="FF3300"/>
                </a:solidFill>
                <a:latin typeface="Times New Roman" panose="02020603050405020304" pitchFamily="18" charset="0"/>
              </a:rPr>
              <a:t>VE(j)</a:t>
            </a:r>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a:p>
            <a:pPr algn="just" eaLnBrk="1" hangingPunct="1">
              <a:spcBef>
                <a:spcPct val="20000"/>
              </a:spcBef>
              <a:buFont typeface="Monotype Sorts" pitchFamily="2" charset="2"/>
            </a:pPr>
            <a:r>
              <a:rPr lang="en-US" altLang="zh-CN" sz="2400" dirty="0">
                <a:latin typeface="Times New Roman" panose="02020603050405020304" pitchFamily="18" charset="0"/>
              </a:rPr>
              <a:t>        </a:t>
            </a:r>
            <a:r>
              <a:rPr lang="zh-CN" altLang="en-US" sz="2400" u="sng" dirty="0">
                <a:solidFill>
                  <a:schemeClr val="accent2"/>
                </a:solidFill>
                <a:latin typeface="Times New Roman" panose="02020603050405020304" pitchFamily="18" charset="0"/>
              </a:rPr>
              <a:t>是从源点</a:t>
            </a:r>
            <a:r>
              <a:rPr lang="en-US" altLang="zh-CN" sz="2400" i="1" u="sng" dirty="0">
                <a:solidFill>
                  <a:schemeClr val="accent2"/>
                </a:solidFill>
                <a:latin typeface="Times New Roman" panose="02020603050405020304" pitchFamily="18" charset="0"/>
              </a:rPr>
              <a:t>V</a:t>
            </a:r>
            <a:r>
              <a:rPr lang="en-US" altLang="zh-CN" sz="2400" i="1" u="sng" baseline="-25000" dirty="0">
                <a:solidFill>
                  <a:schemeClr val="accent2"/>
                </a:solidFill>
                <a:latin typeface="Times New Roman" panose="02020603050405020304" pitchFamily="18" charset="0"/>
              </a:rPr>
              <a:t>1 </a:t>
            </a:r>
            <a:r>
              <a:rPr lang="zh-CN" altLang="en-US" sz="2400" u="sng" dirty="0">
                <a:solidFill>
                  <a:schemeClr val="accent2"/>
                </a:solidFill>
                <a:latin typeface="Times New Roman" panose="02020603050405020304" pitchFamily="18" charset="0"/>
              </a:rPr>
              <a:t>到顶点</a:t>
            </a:r>
            <a:r>
              <a:rPr lang="en-US" altLang="zh-CN" sz="2400" i="1" u="sng" dirty="0">
                <a:solidFill>
                  <a:schemeClr val="accent2"/>
                </a:solidFill>
                <a:latin typeface="Times New Roman" panose="02020603050405020304" pitchFamily="18" charset="0"/>
              </a:rPr>
              <a:t>V</a:t>
            </a:r>
            <a:r>
              <a:rPr lang="en-US" altLang="zh-CN" sz="2400" i="1" u="sng" baseline="-25000" dirty="0">
                <a:solidFill>
                  <a:schemeClr val="accent2"/>
                </a:solidFill>
                <a:latin typeface="Times New Roman" panose="02020603050405020304" pitchFamily="18" charset="0"/>
              </a:rPr>
              <a:t>j </a:t>
            </a:r>
            <a:r>
              <a:rPr lang="zh-CN" altLang="en-US" sz="2400" u="sng" dirty="0">
                <a:solidFill>
                  <a:schemeClr val="accent2"/>
                </a:solidFill>
                <a:latin typeface="Times New Roman" panose="02020603050405020304" pitchFamily="18" charset="0"/>
              </a:rPr>
              <a:t>的最长路径长度</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a:p>
            <a:pPr algn="just" eaLnBrk="1" hangingPunct="1">
              <a:spcBef>
                <a:spcPct val="20000"/>
              </a:spcBef>
              <a:buFont typeface="Monotype Sorts" pitchFamily="2" charset="2"/>
            </a:pPr>
            <a:r>
              <a:rPr lang="zh-CN" altLang="en-US" sz="2400" dirty="0">
                <a:latin typeface="Times New Roman" panose="02020603050405020304" pitchFamily="18" charset="0"/>
              </a:rPr>
              <a:t>②活动</a:t>
            </a: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i </a:t>
            </a:r>
            <a:r>
              <a:rPr lang="zh-CN" altLang="en-US" sz="2400" dirty="0">
                <a:latin typeface="Times New Roman" panose="02020603050405020304" pitchFamily="18" charset="0"/>
              </a:rPr>
              <a:t>的最早可能开始时间 </a:t>
            </a:r>
            <a:r>
              <a:rPr lang="en-US" altLang="zh-CN" sz="2400" i="1" dirty="0">
                <a:solidFill>
                  <a:srgbClr val="FF3300"/>
                </a:solidFill>
                <a:latin typeface="Times New Roman" panose="02020603050405020304" pitchFamily="18" charset="0"/>
              </a:rPr>
              <a:t>E(k)</a:t>
            </a:r>
            <a:endParaRPr lang="en-US" altLang="zh-CN" sz="2400" i="1" dirty="0">
              <a:solidFill>
                <a:srgbClr val="FF3300"/>
              </a:solidFill>
              <a:latin typeface="Times New Roman" panose="02020603050405020304" pitchFamily="18" charset="0"/>
            </a:endParaRPr>
          </a:p>
          <a:p>
            <a:pPr algn="just" eaLnBrk="1" hangingPunct="1">
              <a:spcBef>
                <a:spcPct val="20000"/>
              </a:spcBef>
              <a:buFont typeface="Monotype Sorts" pitchFamily="2" charset="2"/>
            </a:pPr>
            <a:r>
              <a:rPr lang="en-US" altLang="zh-CN" sz="2400" dirty="0">
                <a:latin typeface="Times New Roman" panose="02020603050405020304" pitchFamily="18" charset="0"/>
              </a:rPr>
              <a:t>        </a:t>
            </a:r>
            <a:r>
              <a:rPr lang="zh-CN" altLang="en-US" sz="2400" dirty="0">
                <a:latin typeface="Times New Roman" panose="02020603050405020304" pitchFamily="18" charset="0"/>
              </a:rPr>
              <a:t>设活动</a:t>
            </a:r>
            <a:r>
              <a:rPr lang="en-US" altLang="zh-CN" sz="2400" i="1" dirty="0">
                <a:latin typeface="Times New Roman" panose="02020603050405020304" pitchFamily="18" charset="0"/>
              </a:rPr>
              <a:t>a</a:t>
            </a:r>
            <a:r>
              <a:rPr lang="en-US" altLang="zh-CN" sz="2400" i="1" baseline="-25000" dirty="0">
                <a:latin typeface="Times New Roman" panose="02020603050405020304" pitchFamily="18" charset="0"/>
              </a:rPr>
              <a:t>i </a:t>
            </a:r>
            <a:r>
              <a:rPr lang="zh-CN" altLang="en-US" sz="2400" dirty="0">
                <a:latin typeface="Times New Roman" panose="02020603050405020304" pitchFamily="18" charset="0"/>
              </a:rPr>
              <a:t>在边</a:t>
            </a:r>
            <a:r>
              <a:rPr lang="en-US" altLang="zh-CN" sz="2400" dirty="0">
                <a:latin typeface="Times New Roman" panose="02020603050405020304" pitchFamily="18" charset="0"/>
              </a:rPr>
              <a:t>&lt; </a:t>
            </a:r>
            <a:r>
              <a:rPr lang="en-US" altLang="zh-CN" sz="2400" i="1" dirty="0">
                <a:latin typeface="Times New Roman" panose="02020603050405020304" pitchFamily="18" charset="0"/>
              </a:rPr>
              <a:t>V</a:t>
            </a:r>
            <a:r>
              <a:rPr lang="en-US" altLang="zh-CN" sz="2400" i="1" baseline="-25000" dirty="0">
                <a:latin typeface="Times New Roman" panose="02020603050405020304" pitchFamily="18" charset="0"/>
              </a:rPr>
              <a:t>j </a:t>
            </a:r>
            <a:r>
              <a:rPr lang="en-US" altLang="zh-CN" sz="2400" i="1" dirty="0">
                <a:latin typeface="Times New Roman" panose="02020603050405020304" pitchFamily="18" charset="0"/>
              </a:rPr>
              <a:t>, V</a:t>
            </a:r>
            <a:r>
              <a:rPr lang="en-US" altLang="zh-CN" sz="2400" i="1" baseline="-25000" dirty="0">
                <a:latin typeface="Times New Roman" panose="02020603050405020304" pitchFamily="18" charset="0"/>
              </a:rPr>
              <a:t>k</a:t>
            </a:r>
            <a:r>
              <a:rPr lang="en-US" altLang="zh-CN" sz="2400" dirty="0">
                <a:latin typeface="Times New Roman" panose="02020603050405020304" pitchFamily="18" charset="0"/>
              </a:rPr>
              <a:t>&gt;</a:t>
            </a:r>
            <a:r>
              <a:rPr lang="zh-CN" altLang="en-US" sz="2400" dirty="0">
                <a:latin typeface="Times New Roman" panose="02020603050405020304" pitchFamily="18" charset="0"/>
              </a:rPr>
              <a:t>上</a:t>
            </a:r>
            <a:r>
              <a:rPr lang="en-US" altLang="zh-CN" sz="2400" dirty="0">
                <a:latin typeface="Times New Roman" panose="02020603050405020304" pitchFamily="18" charset="0"/>
              </a:rPr>
              <a:t>, </a:t>
            </a:r>
            <a:r>
              <a:rPr lang="zh-CN" altLang="en-US" sz="2400" u="sng" dirty="0">
                <a:solidFill>
                  <a:schemeClr val="accent2"/>
                </a:solidFill>
                <a:latin typeface="Times New Roman" panose="02020603050405020304" pitchFamily="18" charset="0"/>
              </a:rPr>
              <a:t>则</a:t>
            </a:r>
            <a:r>
              <a:rPr lang="en-US" altLang="zh-CN" sz="2400" i="1" u="sng" dirty="0">
                <a:solidFill>
                  <a:schemeClr val="accent2"/>
                </a:solidFill>
                <a:latin typeface="Times New Roman" panose="02020603050405020304" pitchFamily="18" charset="0"/>
              </a:rPr>
              <a:t>E(i)</a:t>
            </a:r>
            <a:r>
              <a:rPr lang="zh-CN" altLang="en-US" sz="2400" u="sng" dirty="0">
                <a:solidFill>
                  <a:schemeClr val="accent2"/>
                </a:solidFill>
                <a:latin typeface="Times New Roman" panose="02020603050405020304" pitchFamily="18" charset="0"/>
              </a:rPr>
              <a:t>也是从源点</a:t>
            </a:r>
            <a:r>
              <a:rPr lang="en-US" altLang="zh-CN" sz="2400" i="1" u="sng" dirty="0">
                <a:solidFill>
                  <a:schemeClr val="accent2"/>
                </a:solidFill>
                <a:latin typeface="Times New Roman" panose="02020603050405020304" pitchFamily="18" charset="0"/>
              </a:rPr>
              <a:t>V</a:t>
            </a:r>
            <a:r>
              <a:rPr lang="en-US" altLang="zh-CN" sz="2400" i="1" u="sng" baseline="-25000" dirty="0">
                <a:solidFill>
                  <a:schemeClr val="accent2"/>
                </a:solidFill>
                <a:latin typeface="Times New Roman" panose="02020603050405020304" pitchFamily="18" charset="0"/>
              </a:rPr>
              <a:t>1</a:t>
            </a:r>
            <a:r>
              <a:rPr lang="zh-CN" altLang="en-US" sz="2400" u="sng" dirty="0">
                <a:solidFill>
                  <a:schemeClr val="accent2"/>
                </a:solidFill>
                <a:latin typeface="Times New Roman" panose="02020603050405020304" pitchFamily="18" charset="0"/>
              </a:rPr>
              <a:t>到顶点</a:t>
            </a:r>
            <a:r>
              <a:rPr lang="en-US" altLang="zh-CN" sz="2400" i="1" u="sng" dirty="0">
                <a:solidFill>
                  <a:schemeClr val="accent2"/>
                </a:solidFill>
                <a:latin typeface="Times New Roman" panose="02020603050405020304" pitchFamily="18" charset="0"/>
              </a:rPr>
              <a:t>V</a:t>
            </a:r>
            <a:r>
              <a:rPr lang="en-US" altLang="zh-CN" sz="2400" i="1" u="sng" baseline="-25000" dirty="0">
                <a:solidFill>
                  <a:schemeClr val="accent2"/>
                </a:solidFill>
                <a:latin typeface="Times New Roman" panose="02020603050405020304" pitchFamily="18" charset="0"/>
              </a:rPr>
              <a:t>j</a:t>
            </a:r>
            <a:r>
              <a:rPr lang="en-US" altLang="zh-CN" sz="2400" u="sng" dirty="0">
                <a:solidFill>
                  <a:schemeClr val="accent2"/>
                </a:solidFill>
                <a:latin typeface="Times New Roman" panose="02020603050405020304" pitchFamily="18" charset="0"/>
              </a:rPr>
              <a:t> </a:t>
            </a:r>
            <a:r>
              <a:rPr lang="zh-CN" altLang="en-US" sz="2400" u="sng" dirty="0">
                <a:solidFill>
                  <a:schemeClr val="accent2"/>
                </a:solidFill>
                <a:latin typeface="Times New Roman" panose="02020603050405020304" pitchFamily="18" charset="0"/>
              </a:rPr>
              <a:t>的最长路径长度</a:t>
            </a:r>
            <a:r>
              <a:rPr lang="zh-CN" altLang="en-US" sz="2400" dirty="0">
                <a:latin typeface="Times New Roman" panose="02020603050405020304" pitchFamily="18" charset="0"/>
              </a:rPr>
              <a:t>。这是因为事件</a:t>
            </a:r>
            <a:r>
              <a:rPr lang="en-US" altLang="zh-CN" sz="2400" i="1" dirty="0">
                <a:latin typeface="Times New Roman" panose="02020603050405020304" pitchFamily="18" charset="0"/>
              </a:rPr>
              <a:t>V</a:t>
            </a:r>
            <a:r>
              <a:rPr lang="en-US" altLang="zh-CN" sz="2400" i="1" baseline="-25000" dirty="0">
                <a:latin typeface="Times New Roman" panose="02020603050405020304" pitchFamily="18" charset="0"/>
              </a:rPr>
              <a:t>j</a:t>
            </a:r>
            <a:r>
              <a:rPr lang="zh-CN" altLang="en-US" sz="2400" dirty="0">
                <a:latin typeface="Times New Roman" panose="02020603050405020304" pitchFamily="18" charset="0"/>
              </a:rPr>
              <a:t>发生表明以</a:t>
            </a:r>
            <a:r>
              <a:rPr lang="en-US" altLang="zh-CN" sz="2400" i="1" dirty="0">
                <a:latin typeface="Times New Roman" panose="02020603050405020304" pitchFamily="18" charset="0"/>
              </a:rPr>
              <a:t>V</a:t>
            </a:r>
            <a:r>
              <a:rPr lang="en-US" altLang="zh-CN" sz="2400" i="1" baseline="-25000" dirty="0">
                <a:latin typeface="Times New Roman" panose="02020603050405020304" pitchFamily="18" charset="0"/>
              </a:rPr>
              <a:t>j</a:t>
            </a:r>
            <a:r>
              <a:rPr lang="zh-CN" altLang="en-US" sz="2400" dirty="0">
                <a:latin typeface="Times New Roman" panose="02020603050405020304" pitchFamily="18" charset="0"/>
              </a:rPr>
              <a:t>为起点的所有活动</a:t>
            </a:r>
            <a:r>
              <a:rPr lang="en-US" altLang="zh-CN" sz="2400" i="1" dirty="0">
                <a:latin typeface="Times New Roman" panose="02020603050405020304" pitchFamily="18" charset="0"/>
              </a:rPr>
              <a:t>a</a:t>
            </a:r>
            <a:r>
              <a:rPr lang="en-US" altLang="zh-CN" sz="2400" i="1" baseline="-25000" dirty="0">
                <a:latin typeface="Times New Roman" panose="02020603050405020304" pitchFamily="18" charset="0"/>
              </a:rPr>
              <a:t>i</a:t>
            </a:r>
            <a:r>
              <a:rPr lang="zh-CN" altLang="en-US" sz="2400" dirty="0">
                <a:latin typeface="Times New Roman" panose="02020603050405020304" pitchFamily="18" charset="0"/>
              </a:rPr>
              <a:t>可以立即开始。因此</a:t>
            </a:r>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a:p>
            <a:pPr algn="just" eaLnBrk="1" hangingPunct="1">
              <a:spcBef>
                <a:spcPct val="20000"/>
              </a:spcBef>
              <a:buFont typeface="Monotype Sorts" pitchFamily="2" charset="2"/>
            </a:pPr>
            <a:r>
              <a:rPr lang="en-US" altLang="zh-CN" sz="2400" dirty="0">
                <a:latin typeface="Times New Roman" panose="02020603050405020304" pitchFamily="18" charset="0"/>
              </a:rPr>
              <a:t>                                       </a:t>
            </a:r>
            <a:r>
              <a:rPr lang="en-US" altLang="zh-CN" sz="2400" i="1" dirty="0">
                <a:latin typeface="Times New Roman" panose="02020603050405020304" pitchFamily="18" charset="0"/>
              </a:rPr>
              <a:t>E(i) = VE(j)</a:t>
            </a:r>
            <a:r>
              <a:rPr lang="en-US" altLang="zh-CN" sz="2400" dirty="0">
                <a:latin typeface="Times New Roman" panose="02020603050405020304" pitchFamily="18" charset="0"/>
              </a:rPr>
              <a:t> …………..( 1 ) </a:t>
            </a:r>
            <a:endParaRPr lang="en-US" altLang="zh-CN" sz="2400" dirty="0">
              <a:latin typeface="Times New Roman" panose="02020603050405020304" pitchFamily="18" charset="0"/>
            </a:endParaRPr>
          </a:p>
        </p:txBody>
      </p:sp>
      <p:sp>
        <p:nvSpPr>
          <p:cNvPr id="125955" name="Rectangle 3"/>
          <p:cNvSpPr/>
          <p:nvPr/>
        </p:nvSpPr>
        <p:spPr>
          <a:xfrm>
            <a:off x="381000" y="620713"/>
            <a:ext cx="8583613" cy="457200"/>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zh-CN" altLang="en-US" sz="2400" dirty="0">
                <a:solidFill>
                  <a:srgbClr val="0000FF"/>
                </a:solidFill>
                <a:latin typeface="Times New Roman" panose="02020603050405020304" pitchFamily="18" charset="0"/>
              </a:rPr>
              <a:t>关键路径和关键活动性质分析：（与计算关键活动有关的量）</a:t>
            </a:r>
            <a:endParaRPr lang="zh-CN" altLang="en-US" sz="2400" dirty="0">
              <a:solidFill>
                <a:srgbClr val="0000FF"/>
              </a:solidFill>
              <a:latin typeface="Times New Roman" panose="02020603050405020304" pitchFamily="18" charset="0"/>
            </a:endParaRPr>
          </a:p>
        </p:txBody>
      </p:sp>
      <p:grpSp>
        <p:nvGrpSpPr>
          <p:cNvPr id="125956" name="Group 138"/>
          <p:cNvGrpSpPr/>
          <p:nvPr/>
        </p:nvGrpSpPr>
        <p:grpSpPr>
          <a:xfrm>
            <a:off x="468313" y="4278313"/>
            <a:ext cx="8064500" cy="2257425"/>
            <a:chOff x="295" y="2688"/>
            <a:chExt cx="5080" cy="1422"/>
          </a:xfrm>
        </p:grpSpPr>
        <p:sp>
          <p:nvSpPr>
            <p:cNvPr id="125957" name="Text Box 139"/>
            <p:cNvSpPr txBox="1"/>
            <p:nvPr/>
          </p:nvSpPr>
          <p:spPr>
            <a:xfrm>
              <a:off x="3637" y="2733"/>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7</a:t>
              </a:r>
              <a:endParaRPr lang="en-US" altLang="zh-CN" sz="2400" b="0" baseline="-25000" dirty="0">
                <a:latin typeface="Times New Roman" panose="02020603050405020304" pitchFamily="18" charset="0"/>
              </a:endParaRPr>
            </a:p>
          </p:txBody>
        </p:sp>
        <p:sp>
          <p:nvSpPr>
            <p:cNvPr id="125958" name="Oval 140"/>
            <p:cNvSpPr/>
            <p:nvPr/>
          </p:nvSpPr>
          <p:spPr>
            <a:xfrm>
              <a:off x="3653" y="2789"/>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25959" name="Text Box 141"/>
            <p:cNvSpPr txBox="1"/>
            <p:nvPr/>
          </p:nvSpPr>
          <p:spPr>
            <a:xfrm>
              <a:off x="295" y="3053"/>
              <a:ext cx="720" cy="518"/>
            </a:xfrm>
            <a:prstGeom prst="rect">
              <a:avLst/>
            </a:prstGeom>
            <a:noFill/>
            <a:ln w="9525">
              <a:noFill/>
            </a:ln>
          </p:spPr>
          <p:txBody>
            <a:bodyPr>
              <a:spAutoFit/>
            </a:bodyPr>
            <a:p>
              <a:pPr algn="ctr" eaLnBrk="1" hangingPunct="1">
                <a:buClr>
                  <a:schemeClr val="accent2"/>
                </a:buClr>
                <a:buSzPct val="50000"/>
                <a:buFont typeface="Wingdings" panose="05000000000000000000" pitchFamily="2" charset="2"/>
              </a:pPr>
              <a:r>
                <a:rPr lang="zh-CN" altLang="en-US" sz="2400" dirty="0">
                  <a:latin typeface="Times New Roman" panose="02020603050405020304" pitchFamily="18" charset="0"/>
                </a:rPr>
                <a:t>源点</a:t>
              </a:r>
              <a:endParaRPr lang="zh-CN" altLang="en-US" sz="2400" dirty="0">
                <a:latin typeface="Times New Roman" panose="02020603050405020304" pitchFamily="18" charset="0"/>
              </a:endParaRPr>
            </a:p>
            <a:p>
              <a:pPr algn="ctr" eaLnBrk="1" hangingPunct="1">
                <a:buClr>
                  <a:schemeClr val="accent2"/>
                </a:buClr>
                <a:buSzPct val="50000"/>
                <a:buFont typeface="Wingdings" panose="05000000000000000000" pitchFamily="2" charset="2"/>
              </a:pPr>
              <a:r>
                <a:rPr lang="zh-CN" altLang="en-US" sz="2400" dirty="0">
                  <a:latin typeface="Times New Roman" panose="02020603050405020304" pitchFamily="18" charset="0"/>
                </a:rPr>
                <a:t>起始点</a:t>
              </a:r>
              <a:endParaRPr lang="zh-CN" altLang="en-US" sz="2400" dirty="0">
                <a:latin typeface="Times New Roman" panose="02020603050405020304" pitchFamily="18" charset="0"/>
              </a:endParaRPr>
            </a:p>
          </p:txBody>
        </p:sp>
        <p:sp>
          <p:nvSpPr>
            <p:cNvPr id="125960" name="Text Box 142"/>
            <p:cNvSpPr txBox="1"/>
            <p:nvPr/>
          </p:nvSpPr>
          <p:spPr>
            <a:xfrm>
              <a:off x="971" y="3106"/>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1</a:t>
              </a:r>
              <a:endParaRPr lang="en-US" altLang="zh-CN" sz="2400" b="0" baseline="-25000" dirty="0">
                <a:latin typeface="Times New Roman" panose="02020603050405020304" pitchFamily="18" charset="0"/>
              </a:endParaRPr>
            </a:p>
          </p:txBody>
        </p:sp>
        <p:sp>
          <p:nvSpPr>
            <p:cNvPr id="125961" name="Oval 143"/>
            <p:cNvSpPr/>
            <p:nvPr/>
          </p:nvSpPr>
          <p:spPr>
            <a:xfrm>
              <a:off x="987" y="3162"/>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25962" name="Text Box 144"/>
            <p:cNvSpPr txBox="1"/>
            <p:nvPr/>
          </p:nvSpPr>
          <p:spPr>
            <a:xfrm>
              <a:off x="1765" y="3674"/>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4</a:t>
              </a:r>
              <a:endParaRPr lang="en-US" altLang="zh-CN" sz="2400" b="0" baseline="-25000" dirty="0">
                <a:latin typeface="Times New Roman" panose="02020603050405020304" pitchFamily="18" charset="0"/>
              </a:endParaRPr>
            </a:p>
          </p:txBody>
        </p:sp>
        <p:sp>
          <p:nvSpPr>
            <p:cNvPr id="125963" name="Oval 145"/>
            <p:cNvSpPr/>
            <p:nvPr/>
          </p:nvSpPr>
          <p:spPr>
            <a:xfrm>
              <a:off x="1781" y="3738"/>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25964" name="Text Box 146"/>
            <p:cNvSpPr txBox="1"/>
            <p:nvPr/>
          </p:nvSpPr>
          <p:spPr>
            <a:xfrm>
              <a:off x="1853" y="3285"/>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3</a:t>
              </a:r>
              <a:endParaRPr lang="en-US" altLang="zh-CN" sz="2400" b="0" baseline="-25000" dirty="0">
                <a:latin typeface="Times New Roman" panose="02020603050405020304" pitchFamily="18" charset="0"/>
              </a:endParaRPr>
            </a:p>
          </p:txBody>
        </p:sp>
        <p:sp>
          <p:nvSpPr>
            <p:cNvPr id="125965" name="Oval 147"/>
            <p:cNvSpPr/>
            <p:nvPr/>
          </p:nvSpPr>
          <p:spPr>
            <a:xfrm>
              <a:off x="1877" y="3341"/>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25966" name="Text Box 148"/>
            <p:cNvSpPr txBox="1"/>
            <p:nvPr/>
          </p:nvSpPr>
          <p:spPr>
            <a:xfrm>
              <a:off x="1853" y="2818"/>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2</a:t>
              </a:r>
              <a:endParaRPr lang="en-US" altLang="zh-CN" sz="2400" b="0" baseline="-25000" dirty="0">
                <a:latin typeface="Times New Roman" panose="02020603050405020304" pitchFamily="18" charset="0"/>
              </a:endParaRPr>
            </a:p>
          </p:txBody>
        </p:sp>
        <p:sp>
          <p:nvSpPr>
            <p:cNvPr id="125967" name="Oval 149"/>
            <p:cNvSpPr/>
            <p:nvPr/>
          </p:nvSpPr>
          <p:spPr>
            <a:xfrm>
              <a:off x="1877" y="2874"/>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25968" name="Text Box 150"/>
            <p:cNvSpPr txBox="1"/>
            <p:nvPr/>
          </p:nvSpPr>
          <p:spPr>
            <a:xfrm>
              <a:off x="2717" y="3085"/>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5</a:t>
              </a:r>
              <a:endParaRPr lang="en-US" altLang="zh-CN" sz="2400" b="0" baseline="-25000" dirty="0">
                <a:latin typeface="Times New Roman" panose="02020603050405020304" pitchFamily="18" charset="0"/>
              </a:endParaRPr>
            </a:p>
          </p:txBody>
        </p:sp>
        <p:sp>
          <p:nvSpPr>
            <p:cNvPr id="125969" name="Oval 151"/>
            <p:cNvSpPr/>
            <p:nvPr/>
          </p:nvSpPr>
          <p:spPr>
            <a:xfrm>
              <a:off x="2741" y="3149"/>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25970" name="Text Box 152"/>
            <p:cNvSpPr txBox="1"/>
            <p:nvPr/>
          </p:nvSpPr>
          <p:spPr>
            <a:xfrm>
              <a:off x="2717" y="3674"/>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6</a:t>
              </a:r>
              <a:endParaRPr lang="en-US" altLang="zh-CN" sz="2400" b="0" baseline="-25000" dirty="0">
                <a:latin typeface="Times New Roman" panose="02020603050405020304" pitchFamily="18" charset="0"/>
              </a:endParaRPr>
            </a:p>
          </p:txBody>
        </p:sp>
        <p:sp>
          <p:nvSpPr>
            <p:cNvPr id="125971" name="Oval 153"/>
            <p:cNvSpPr/>
            <p:nvPr/>
          </p:nvSpPr>
          <p:spPr>
            <a:xfrm>
              <a:off x="2741" y="3738"/>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25972" name="Text Box 154"/>
            <p:cNvSpPr txBox="1"/>
            <p:nvPr/>
          </p:nvSpPr>
          <p:spPr>
            <a:xfrm>
              <a:off x="4467" y="2989"/>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9</a:t>
              </a:r>
              <a:endParaRPr lang="en-US" altLang="zh-CN" sz="2400" b="0" baseline="-25000" dirty="0">
                <a:latin typeface="Times New Roman" panose="02020603050405020304" pitchFamily="18" charset="0"/>
              </a:endParaRPr>
            </a:p>
          </p:txBody>
        </p:sp>
        <p:sp>
          <p:nvSpPr>
            <p:cNvPr id="125973" name="Oval 155"/>
            <p:cNvSpPr/>
            <p:nvPr/>
          </p:nvSpPr>
          <p:spPr>
            <a:xfrm>
              <a:off x="4491" y="3053"/>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25974" name="Line 156"/>
            <p:cNvSpPr/>
            <p:nvPr/>
          </p:nvSpPr>
          <p:spPr>
            <a:xfrm flipV="1">
              <a:off x="1201" y="3005"/>
              <a:ext cx="672" cy="192"/>
            </a:xfrm>
            <a:prstGeom prst="line">
              <a:avLst/>
            </a:prstGeom>
            <a:ln w="38100" cap="flat" cmpd="sng">
              <a:solidFill>
                <a:srgbClr val="FF3300"/>
              </a:solidFill>
              <a:prstDash val="solid"/>
              <a:headEnd type="none" w="med" len="med"/>
              <a:tailEnd type="triangle" w="med" len="med"/>
            </a:ln>
          </p:spPr>
        </p:sp>
        <p:sp>
          <p:nvSpPr>
            <p:cNvPr id="125975" name="Line 157"/>
            <p:cNvSpPr/>
            <p:nvPr/>
          </p:nvSpPr>
          <p:spPr>
            <a:xfrm>
              <a:off x="1201" y="3341"/>
              <a:ext cx="672" cy="144"/>
            </a:xfrm>
            <a:prstGeom prst="line">
              <a:avLst/>
            </a:prstGeom>
            <a:ln w="38100" cap="flat" cmpd="sng">
              <a:solidFill>
                <a:schemeClr val="tx1"/>
              </a:solidFill>
              <a:prstDash val="solid"/>
              <a:headEnd type="none" w="med" len="med"/>
              <a:tailEnd type="triangle" w="med" len="med"/>
            </a:ln>
          </p:spPr>
        </p:sp>
        <p:sp>
          <p:nvSpPr>
            <p:cNvPr id="125976" name="Line 158"/>
            <p:cNvSpPr/>
            <p:nvPr/>
          </p:nvSpPr>
          <p:spPr>
            <a:xfrm>
              <a:off x="1153" y="3389"/>
              <a:ext cx="624" cy="432"/>
            </a:xfrm>
            <a:prstGeom prst="line">
              <a:avLst/>
            </a:prstGeom>
            <a:ln w="38100" cap="flat" cmpd="sng">
              <a:solidFill>
                <a:schemeClr val="tx1"/>
              </a:solidFill>
              <a:prstDash val="solid"/>
              <a:headEnd type="none" w="med" len="med"/>
              <a:tailEnd type="triangle" w="med" len="med"/>
            </a:ln>
          </p:spPr>
        </p:sp>
        <p:sp>
          <p:nvSpPr>
            <p:cNvPr id="125977" name="Line 159"/>
            <p:cNvSpPr/>
            <p:nvPr/>
          </p:nvSpPr>
          <p:spPr>
            <a:xfrm>
              <a:off x="2017" y="3869"/>
              <a:ext cx="720" cy="0"/>
            </a:xfrm>
            <a:prstGeom prst="line">
              <a:avLst/>
            </a:prstGeom>
            <a:ln w="38100" cap="flat" cmpd="sng">
              <a:solidFill>
                <a:schemeClr val="tx1"/>
              </a:solidFill>
              <a:prstDash val="solid"/>
              <a:headEnd type="none" w="med" len="med"/>
              <a:tailEnd type="triangle" w="med" len="med"/>
            </a:ln>
          </p:spPr>
        </p:sp>
        <p:sp>
          <p:nvSpPr>
            <p:cNvPr id="125978" name="Line 160"/>
            <p:cNvSpPr/>
            <p:nvPr/>
          </p:nvSpPr>
          <p:spPr>
            <a:xfrm flipV="1">
              <a:off x="2113" y="3341"/>
              <a:ext cx="672" cy="144"/>
            </a:xfrm>
            <a:prstGeom prst="line">
              <a:avLst/>
            </a:prstGeom>
            <a:ln w="38100" cap="flat" cmpd="sng">
              <a:solidFill>
                <a:schemeClr val="tx1"/>
              </a:solidFill>
              <a:prstDash val="solid"/>
              <a:headEnd type="none" w="med" len="med"/>
              <a:tailEnd type="triangle" w="med" len="med"/>
            </a:ln>
          </p:spPr>
        </p:sp>
        <p:sp>
          <p:nvSpPr>
            <p:cNvPr id="125979" name="Line 161"/>
            <p:cNvSpPr/>
            <p:nvPr/>
          </p:nvSpPr>
          <p:spPr>
            <a:xfrm>
              <a:off x="2113" y="3005"/>
              <a:ext cx="624" cy="240"/>
            </a:xfrm>
            <a:prstGeom prst="line">
              <a:avLst/>
            </a:prstGeom>
            <a:ln w="38100" cap="flat" cmpd="sng">
              <a:solidFill>
                <a:srgbClr val="FF3300"/>
              </a:solidFill>
              <a:prstDash val="solid"/>
              <a:headEnd type="none" w="med" len="med"/>
              <a:tailEnd type="triangle" w="med" len="med"/>
            </a:ln>
          </p:spPr>
        </p:sp>
        <p:sp>
          <p:nvSpPr>
            <p:cNvPr id="125980" name="Line 162"/>
            <p:cNvSpPr/>
            <p:nvPr/>
          </p:nvSpPr>
          <p:spPr>
            <a:xfrm>
              <a:off x="2929" y="3341"/>
              <a:ext cx="720" cy="144"/>
            </a:xfrm>
            <a:prstGeom prst="line">
              <a:avLst/>
            </a:prstGeom>
            <a:ln w="38100" cap="flat" cmpd="sng">
              <a:solidFill>
                <a:srgbClr val="FF3300"/>
              </a:solidFill>
              <a:prstDash val="solid"/>
              <a:headEnd type="none" w="med" len="med"/>
              <a:tailEnd type="triangle" w="med" len="med"/>
            </a:ln>
          </p:spPr>
        </p:sp>
        <p:sp>
          <p:nvSpPr>
            <p:cNvPr id="125981" name="Line 163"/>
            <p:cNvSpPr/>
            <p:nvPr/>
          </p:nvSpPr>
          <p:spPr>
            <a:xfrm flipV="1">
              <a:off x="2977" y="2915"/>
              <a:ext cx="674" cy="330"/>
            </a:xfrm>
            <a:prstGeom prst="line">
              <a:avLst/>
            </a:prstGeom>
            <a:ln w="38100" cap="flat" cmpd="sng">
              <a:solidFill>
                <a:srgbClr val="FF3300"/>
              </a:solidFill>
              <a:prstDash val="solid"/>
              <a:headEnd type="none" w="med" len="med"/>
              <a:tailEnd type="triangle" w="med" len="med"/>
            </a:ln>
          </p:spPr>
        </p:sp>
        <p:sp>
          <p:nvSpPr>
            <p:cNvPr id="125982" name="Line 164"/>
            <p:cNvSpPr/>
            <p:nvPr/>
          </p:nvSpPr>
          <p:spPr>
            <a:xfrm flipV="1">
              <a:off x="2977" y="3533"/>
              <a:ext cx="720" cy="336"/>
            </a:xfrm>
            <a:prstGeom prst="line">
              <a:avLst/>
            </a:prstGeom>
            <a:ln w="38100" cap="flat" cmpd="sng">
              <a:solidFill>
                <a:schemeClr val="tx1"/>
              </a:solidFill>
              <a:prstDash val="solid"/>
              <a:headEnd type="none" w="med" len="med"/>
              <a:tailEnd type="triangle" w="med" len="med"/>
            </a:ln>
          </p:spPr>
        </p:sp>
        <p:sp>
          <p:nvSpPr>
            <p:cNvPr id="125983" name="Line 165"/>
            <p:cNvSpPr/>
            <p:nvPr/>
          </p:nvSpPr>
          <p:spPr>
            <a:xfrm>
              <a:off x="3889" y="2909"/>
              <a:ext cx="624" cy="192"/>
            </a:xfrm>
            <a:prstGeom prst="line">
              <a:avLst/>
            </a:prstGeom>
            <a:ln w="38100" cap="flat" cmpd="sng">
              <a:solidFill>
                <a:srgbClr val="FF3300"/>
              </a:solidFill>
              <a:prstDash val="solid"/>
              <a:headEnd type="none" w="med" len="med"/>
              <a:tailEnd type="triangle" w="med" len="med"/>
            </a:ln>
          </p:spPr>
        </p:sp>
        <p:sp>
          <p:nvSpPr>
            <p:cNvPr id="125984" name="Line 166"/>
            <p:cNvSpPr/>
            <p:nvPr/>
          </p:nvSpPr>
          <p:spPr>
            <a:xfrm flipV="1">
              <a:off x="3878" y="3245"/>
              <a:ext cx="635" cy="214"/>
            </a:xfrm>
            <a:prstGeom prst="line">
              <a:avLst/>
            </a:prstGeom>
            <a:ln w="38100" cap="flat" cmpd="sng">
              <a:solidFill>
                <a:srgbClr val="FF3300"/>
              </a:solidFill>
              <a:prstDash val="solid"/>
              <a:headEnd type="none" w="med" len="med"/>
              <a:tailEnd type="triangle" w="med" len="med"/>
            </a:ln>
          </p:spPr>
        </p:sp>
        <p:sp>
          <p:nvSpPr>
            <p:cNvPr id="125985" name="Text Box 167"/>
            <p:cNvSpPr txBox="1"/>
            <p:nvPr/>
          </p:nvSpPr>
          <p:spPr>
            <a:xfrm>
              <a:off x="1175" y="2861"/>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=6</a:t>
              </a:r>
              <a:endParaRPr lang="en-US" altLang="zh-CN" sz="2400" dirty="0">
                <a:latin typeface="Times New Roman" panose="02020603050405020304" pitchFamily="18" charset="0"/>
              </a:endParaRPr>
            </a:p>
          </p:txBody>
        </p:sp>
        <p:sp>
          <p:nvSpPr>
            <p:cNvPr id="125986" name="Text Box 168"/>
            <p:cNvSpPr txBox="1"/>
            <p:nvPr/>
          </p:nvSpPr>
          <p:spPr>
            <a:xfrm>
              <a:off x="2080" y="3822"/>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6</a:t>
              </a:r>
              <a:r>
                <a:rPr lang="en-US" altLang="zh-CN" sz="2400" dirty="0">
                  <a:latin typeface="Times New Roman" panose="02020603050405020304" pitchFamily="18" charset="0"/>
                </a:rPr>
                <a:t>=2</a:t>
              </a:r>
              <a:endParaRPr lang="en-US" altLang="zh-CN" sz="2400" dirty="0">
                <a:latin typeface="Times New Roman" panose="02020603050405020304" pitchFamily="18" charset="0"/>
              </a:endParaRPr>
            </a:p>
          </p:txBody>
        </p:sp>
        <p:sp>
          <p:nvSpPr>
            <p:cNvPr id="125987" name="Text Box 169"/>
            <p:cNvSpPr txBox="1"/>
            <p:nvPr/>
          </p:nvSpPr>
          <p:spPr>
            <a:xfrm>
              <a:off x="983" y="3505"/>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3</a:t>
              </a:r>
              <a:r>
                <a:rPr lang="en-US" altLang="zh-CN" sz="2400" dirty="0">
                  <a:latin typeface="Times New Roman" panose="02020603050405020304" pitchFamily="18" charset="0"/>
                </a:rPr>
                <a:t>=5</a:t>
              </a:r>
              <a:endParaRPr lang="en-US" altLang="zh-CN" sz="2400" dirty="0">
                <a:latin typeface="Times New Roman" panose="02020603050405020304" pitchFamily="18" charset="0"/>
              </a:endParaRPr>
            </a:p>
          </p:txBody>
        </p:sp>
        <p:sp>
          <p:nvSpPr>
            <p:cNvPr id="125988" name="Text Box 170"/>
            <p:cNvSpPr txBox="1"/>
            <p:nvPr/>
          </p:nvSpPr>
          <p:spPr>
            <a:xfrm>
              <a:off x="1319" y="3096"/>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=4</a:t>
              </a:r>
              <a:endParaRPr lang="en-US" altLang="zh-CN" sz="2400" dirty="0">
                <a:latin typeface="Times New Roman" panose="02020603050405020304" pitchFamily="18" charset="0"/>
              </a:endParaRPr>
            </a:p>
          </p:txBody>
        </p:sp>
        <p:sp>
          <p:nvSpPr>
            <p:cNvPr id="125989" name="Text Box 171"/>
            <p:cNvSpPr txBox="1"/>
            <p:nvPr/>
          </p:nvSpPr>
          <p:spPr>
            <a:xfrm>
              <a:off x="2216" y="3368"/>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5</a:t>
              </a:r>
              <a:r>
                <a:rPr lang="en-US" altLang="zh-CN" sz="2400" dirty="0">
                  <a:latin typeface="Times New Roman" panose="02020603050405020304" pitchFamily="18" charset="0"/>
                </a:rPr>
                <a:t>=1</a:t>
              </a:r>
              <a:endParaRPr lang="en-US" altLang="zh-CN" sz="2400" dirty="0">
                <a:latin typeface="Times New Roman" panose="02020603050405020304" pitchFamily="18" charset="0"/>
              </a:endParaRPr>
            </a:p>
          </p:txBody>
        </p:sp>
        <p:sp>
          <p:nvSpPr>
            <p:cNvPr id="125990" name="Text Box 172"/>
            <p:cNvSpPr txBox="1"/>
            <p:nvPr/>
          </p:nvSpPr>
          <p:spPr>
            <a:xfrm>
              <a:off x="2183" y="2808"/>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4</a:t>
              </a:r>
              <a:r>
                <a:rPr lang="en-US" altLang="zh-CN" sz="2400" dirty="0">
                  <a:latin typeface="Times New Roman" panose="02020603050405020304" pitchFamily="18" charset="0"/>
                </a:rPr>
                <a:t>=1</a:t>
              </a:r>
              <a:endParaRPr lang="en-US" altLang="zh-CN" sz="2400" dirty="0">
                <a:latin typeface="Times New Roman" panose="02020603050405020304" pitchFamily="18" charset="0"/>
              </a:endParaRPr>
            </a:p>
          </p:txBody>
        </p:sp>
        <p:sp>
          <p:nvSpPr>
            <p:cNvPr id="125991" name="Text Box 173"/>
            <p:cNvSpPr txBox="1"/>
            <p:nvPr/>
          </p:nvSpPr>
          <p:spPr>
            <a:xfrm>
              <a:off x="2987" y="2824"/>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7</a:t>
              </a:r>
              <a:r>
                <a:rPr lang="en-US" altLang="zh-CN" sz="2400" dirty="0">
                  <a:latin typeface="Times New Roman" panose="02020603050405020304" pitchFamily="18" charset="0"/>
                </a:rPr>
                <a:t>=9</a:t>
              </a:r>
              <a:endParaRPr lang="en-US" altLang="zh-CN" sz="2400" dirty="0">
                <a:latin typeface="Times New Roman" panose="02020603050405020304" pitchFamily="18" charset="0"/>
              </a:endParaRPr>
            </a:p>
          </p:txBody>
        </p:sp>
        <p:sp>
          <p:nvSpPr>
            <p:cNvPr id="125992" name="Text Box 174"/>
            <p:cNvSpPr txBox="1"/>
            <p:nvPr/>
          </p:nvSpPr>
          <p:spPr>
            <a:xfrm>
              <a:off x="2855" y="3353"/>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8</a:t>
              </a:r>
              <a:r>
                <a:rPr lang="en-US" altLang="zh-CN" sz="2400" dirty="0">
                  <a:latin typeface="Times New Roman" panose="02020603050405020304" pitchFamily="18" charset="0"/>
                </a:rPr>
                <a:t>=7</a:t>
              </a:r>
              <a:endParaRPr lang="en-US" altLang="zh-CN" sz="2400" dirty="0">
                <a:latin typeface="Times New Roman" panose="02020603050405020304" pitchFamily="18" charset="0"/>
              </a:endParaRPr>
            </a:p>
          </p:txBody>
        </p:sp>
        <p:sp>
          <p:nvSpPr>
            <p:cNvPr id="125993" name="Text Box 175"/>
            <p:cNvSpPr txBox="1"/>
            <p:nvPr/>
          </p:nvSpPr>
          <p:spPr>
            <a:xfrm>
              <a:off x="3214" y="3641"/>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9</a:t>
              </a:r>
              <a:r>
                <a:rPr lang="en-US" altLang="zh-CN" sz="2400" dirty="0">
                  <a:latin typeface="Times New Roman" panose="02020603050405020304" pitchFamily="18" charset="0"/>
                </a:rPr>
                <a:t>=4</a:t>
              </a:r>
              <a:endParaRPr lang="en-US" altLang="zh-CN" sz="2400" dirty="0">
                <a:latin typeface="Times New Roman" panose="02020603050405020304" pitchFamily="18" charset="0"/>
              </a:endParaRPr>
            </a:p>
          </p:txBody>
        </p:sp>
        <p:sp>
          <p:nvSpPr>
            <p:cNvPr id="125994" name="Text Box 176"/>
            <p:cNvSpPr txBox="1"/>
            <p:nvPr/>
          </p:nvSpPr>
          <p:spPr>
            <a:xfrm>
              <a:off x="4025" y="3278"/>
              <a:ext cx="624"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11</a:t>
              </a:r>
              <a:r>
                <a:rPr lang="en-US" altLang="zh-CN" sz="2400" dirty="0">
                  <a:latin typeface="Times New Roman" panose="02020603050405020304" pitchFamily="18" charset="0"/>
                </a:rPr>
                <a:t>=4</a:t>
              </a:r>
              <a:endParaRPr lang="en-US" altLang="zh-CN" sz="2400" dirty="0">
                <a:latin typeface="Times New Roman" panose="02020603050405020304" pitchFamily="18" charset="0"/>
              </a:endParaRPr>
            </a:p>
          </p:txBody>
        </p:sp>
        <p:sp>
          <p:nvSpPr>
            <p:cNvPr id="125995" name="Text Box 177"/>
            <p:cNvSpPr txBox="1"/>
            <p:nvPr/>
          </p:nvSpPr>
          <p:spPr>
            <a:xfrm>
              <a:off x="4007" y="2688"/>
              <a:ext cx="624"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10</a:t>
              </a:r>
              <a:r>
                <a:rPr lang="en-US" altLang="zh-CN" sz="2400" dirty="0">
                  <a:latin typeface="Times New Roman" panose="02020603050405020304" pitchFamily="18" charset="0"/>
                </a:rPr>
                <a:t>=2</a:t>
              </a:r>
              <a:endParaRPr lang="en-US" altLang="zh-CN" sz="2400" dirty="0">
                <a:latin typeface="Times New Roman" panose="02020603050405020304" pitchFamily="18" charset="0"/>
              </a:endParaRPr>
            </a:p>
          </p:txBody>
        </p:sp>
        <p:sp>
          <p:nvSpPr>
            <p:cNvPr id="125996" name="Text Box 178"/>
            <p:cNvSpPr txBox="1"/>
            <p:nvPr/>
          </p:nvSpPr>
          <p:spPr>
            <a:xfrm>
              <a:off x="4655" y="3015"/>
              <a:ext cx="720" cy="518"/>
            </a:xfrm>
            <a:prstGeom prst="rect">
              <a:avLst/>
            </a:prstGeom>
            <a:noFill/>
            <a:ln w="9525">
              <a:noFill/>
            </a:ln>
          </p:spPr>
          <p:txBody>
            <a:bodyPr>
              <a:spAutoFit/>
            </a:bodyPr>
            <a:p>
              <a:pPr algn="ctr" eaLnBrk="1" hangingPunct="1">
                <a:buClr>
                  <a:schemeClr val="accent2"/>
                </a:buClr>
                <a:buSzPct val="50000"/>
                <a:buFont typeface="Wingdings" panose="05000000000000000000" pitchFamily="2" charset="2"/>
              </a:pPr>
              <a:r>
                <a:rPr lang="zh-CN" altLang="en-US" sz="2400" dirty="0">
                  <a:latin typeface="Times New Roman" panose="02020603050405020304" pitchFamily="18" charset="0"/>
                </a:rPr>
                <a:t>汇点</a:t>
              </a:r>
              <a:endParaRPr lang="zh-CN" altLang="en-US" sz="2400" dirty="0">
                <a:latin typeface="Times New Roman" panose="02020603050405020304" pitchFamily="18" charset="0"/>
              </a:endParaRPr>
            </a:p>
            <a:p>
              <a:pPr algn="ctr" eaLnBrk="1" hangingPunct="1">
                <a:buClr>
                  <a:schemeClr val="accent2"/>
                </a:buClr>
                <a:buSzPct val="50000"/>
                <a:buFont typeface="Wingdings" panose="05000000000000000000" pitchFamily="2" charset="2"/>
              </a:pPr>
              <a:r>
                <a:rPr lang="zh-CN" altLang="en-US" sz="2400" dirty="0">
                  <a:latin typeface="Times New Roman" panose="02020603050405020304" pitchFamily="18" charset="0"/>
                </a:rPr>
                <a:t>结束点</a:t>
              </a:r>
              <a:endParaRPr lang="zh-CN" altLang="en-US" sz="2400" dirty="0">
                <a:latin typeface="Times New Roman" panose="02020603050405020304" pitchFamily="18" charset="0"/>
              </a:endParaRPr>
            </a:p>
          </p:txBody>
        </p:sp>
        <p:sp>
          <p:nvSpPr>
            <p:cNvPr id="125997" name="Rectangle 179"/>
            <p:cNvSpPr/>
            <p:nvPr/>
          </p:nvSpPr>
          <p:spPr>
            <a:xfrm>
              <a:off x="4150" y="3777"/>
              <a:ext cx="724" cy="288"/>
            </a:xfrm>
            <a:prstGeom prst="rect">
              <a:avLst/>
            </a:prstGeom>
            <a:noFill/>
            <a:ln w="9525">
              <a:noFill/>
            </a:ln>
          </p:spPr>
          <p:txBody>
            <a:bodyPr wrap="none">
              <a:spAutoFit/>
            </a:bodyPr>
            <a:p>
              <a:pPr algn="ctr" eaLnBrk="1" hangingPunct="1">
                <a:spcBef>
                  <a:spcPct val="50000"/>
                </a:spcBef>
                <a:buClr>
                  <a:schemeClr val="accent2"/>
                </a:buClr>
                <a:buSzPct val="50000"/>
                <a:buFont typeface="Wingdings" panose="05000000000000000000" pitchFamily="2" charset="2"/>
              </a:pPr>
              <a:r>
                <a:rPr lang="en-US" altLang="zh-CN" sz="2400" dirty="0">
                  <a:solidFill>
                    <a:srgbClr val="0000FF"/>
                  </a:solidFill>
                  <a:latin typeface="Times New Roman" panose="02020603050405020304" pitchFamily="18" charset="0"/>
                </a:rPr>
                <a:t>AOE</a:t>
              </a:r>
              <a:r>
                <a:rPr lang="zh-CN" altLang="en-US" sz="2400" dirty="0">
                  <a:solidFill>
                    <a:srgbClr val="0000FF"/>
                  </a:solidFill>
                  <a:latin typeface="Times New Roman" panose="02020603050405020304" pitchFamily="18" charset="0"/>
                </a:rPr>
                <a:t>网</a:t>
              </a:r>
              <a:endParaRPr lang="zh-CN" altLang="en-US" sz="2400" dirty="0">
                <a:solidFill>
                  <a:srgbClr val="0000FF"/>
                </a:solidFill>
                <a:latin typeface="Times New Roman" panose="02020603050405020304" pitchFamily="18" charset="0"/>
              </a:endParaRPr>
            </a:p>
          </p:txBody>
        </p:sp>
        <p:sp>
          <p:nvSpPr>
            <p:cNvPr id="125998" name="Text Box 180"/>
            <p:cNvSpPr txBox="1"/>
            <p:nvPr/>
          </p:nvSpPr>
          <p:spPr>
            <a:xfrm>
              <a:off x="3659" y="3323"/>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8</a:t>
              </a:r>
              <a:endParaRPr lang="en-US" altLang="zh-CN" sz="2400" b="0" baseline="-25000" dirty="0">
                <a:latin typeface="Times New Roman" panose="02020603050405020304" pitchFamily="18" charset="0"/>
              </a:endParaRPr>
            </a:p>
          </p:txBody>
        </p:sp>
        <p:sp>
          <p:nvSpPr>
            <p:cNvPr id="125999" name="Oval 181"/>
            <p:cNvSpPr/>
            <p:nvPr/>
          </p:nvSpPr>
          <p:spPr>
            <a:xfrm>
              <a:off x="3675" y="3379"/>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gr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2" name="Rectangle 4"/>
          <p:cNvSpPr/>
          <p:nvPr/>
        </p:nvSpPr>
        <p:spPr>
          <a:xfrm>
            <a:off x="179388" y="836613"/>
            <a:ext cx="8839200" cy="2063750"/>
          </a:xfrm>
          <a:prstGeom prst="rect">
            <a:avLst/>
          </a:prstGeom>
          <a:noFill/>
          <a:ln w="9525">
            <a:noFill/>
          </a:ln>
        </p:spPr>
        <p:txBody>
          <a:bodyPr>
            <a:spAutoFit/>
          </a:bodyPr>
          <a:p>
            <a:pPr algn="just" eaLnBrk="1" hangingPunct="1">
              <a:spcBef>
                <a:spcPct val="20000"/>
              </a:spcBef>
              <a:buFont typeface="Monotype Sorts" pitchFamily="2" charset="2"/>
            </a:pPr>
            <a:r>
              <a:rPr lang="en-US" altLang="zh-CN" sz="2400" dirty="0">
                <a:latin typeface="Times New Roman" panose="02020603050405020304" pitchFamily="18" charset="0"/>
              </a:rPr>
              <a:t>③</a:t>
            </a:r>
            <a:r>
              <a:rPr lang="zh-CN" altLang="en-US" sz="2400" dirty="0">
                <a:latin typeface="Times New Roman" panose="02020603050405020304" pitchFamily="18" charset="0"/>
              </a:rPr>
              <a:t>事件</a:t>
            </a:r>
            <a:r>
              <a:rPr lang="en-US" altLang="zh-CN" sz="2400" i="1" dirty="0">
                <a:latin typeface="Times New Roman" panose="02020603050405020304" pitchFamily="18" charset="0"/>
              </a:rPr>
              <a:t>V</a:t>
            </a:r>
            <a:r>
              <a:rPr lang="en-US" altLang="zh-CN" sz="2400" i="1" baseline="-25000" dirty="0">
                <a:latin typeface="Times New Roman" panose="02020603050405020304" pitchFamily="18" charset="0"/>
              </a:rPr>
              <a:t>k</a:t>
            </a:r>
            <a:r>
              <a:rPr lang="zh-CN" altLang="en-US" sz="2400" dirty="0">
                <a:latin typeface="Times New Roman" panose="02020603050405020304" pitchFamily="18" charset="0"/>
              </a:rPr>
              <a:t>的最迟发生时间</a:t>
            </a:r>
            <a:r>
              <a:rPr lang="en-US" altLang="zh-CN" sz="2400" i="1" dirty="0">
                <a:solidFill>
                  <a:srgbClr val="FF3300"/>
                </a:solidFill>
                <a:latin typeface="Times New Roman" panose="02020603050405020304" pitchFamily="18" charset="0"/>
              </a:rPr>
              <a:t>VL(k)</a:t>
            </a:r>
            <a:endParaRPr lang="en-US" altLang="zh-CN" sz="2400" i="1" dirty="0">
              <a:solidFill>
                <a:srgbClr val="FF3300"/>
              </a:solidFill>
              <a:latin typeface="Times New Roman" panose="02020603050405020304" pitchFamily="18" charset="0"/>
            </a:endParaRPr>
          </a:p>
          <a:p>
            <a:pPr algn="just" eaLnBrk="1" hangingPunct="1">
              <a:spcBef>
                <a:spcPct val="20000"/>
              </a:spcBef>
              <a:buFont typeface="Monotype Sorts" pitchFamily="2" charset="2"/>
            </a:pPr>
            <a:r>
              <a:rPr lang="en-US" altLang="zh-CN" sz="2400" dirty="0">
                <a:latin typeface="Times New Roman" panose="02020603050405020304" pitchFamily="18" charset="0"/>
              </a:rPr>
              <a:t>        </a:t>
            </a:r>
            <a:r>
              <a:rPr lang="zh-CN" altLang="en-US" sz="2400" dirty="0">
                <a:latin typeface="Times New Roman" panose="02020603050405020304" pitchFamily="18" charset="0"/>
              </a:rPr>
              <a:t>是在保证汇点</a:t>
            </a:r>
            <a:r>
              <a:rPr lang="en-US" altLang="zh-CN" sz="2400" i="1" dirty="0">
                <a:latin typeface="Times New Roman" panose="02020603050405020304" pitchFamily="18" charset="0"/>
              </a:rPr>
              <a:t>V</a:t>
            </a:r>
            <a:r>
              <a:rPr lang="en-US" altLang="zh-CN" sz="2400" i="1" baseline="-25000" dirty="0">
                <a:latin typeface="Times New Roman" panose="02020603050405020304" pitchFamily="18" charset="0"/>
              </a:rPr>
              <a:t>n</a:t>
            </a:r>
            <a:r>
              <a:rPr lang="zh-CN" altLang="en-US" sz="2400" dirty="0">
                <a:latin typeface="Times New Roman" panose="02020603050405020304" pitchFamily="18" charset="0"/>
              </a:rPr>
              <a:t>在</a:t>
            </a:r>
            <a:r>
              <a:rPr lang="en-US" altLang="zh-CN" sz="2400" i="1" dirty="0">
                <a:latin typeface="Times New Roman" panose="02020603050405020304" pitchFamily="18" charset="0"/>
              </a:rPr>
              <a:t>VE(n)</a:t>
            </a:r>
            <a:r>
              <a:rPr lang="zh-CN" altLang="en-US" sz="2400" dirty="0">
                <a:latin typeface="Times New Roman" panose="02020603050405020304" pitchFamily="18" charset="0"/>
              </a:rPr>
              <a:t>时刻完成的前提下，事件</a:t>
            </a:r>
            <a:r>
              <a:rPr lang="en-US" altLang="zh-CN" sz="2400" i="1" dirty="0">
                <a:latin typeface="Times New Roman" panose="02020603050405020304" pitchFamily="18" charset="0"/>
              </a:rPr>
              <a:t>V</a:t>
            </a:r>
            <a:r>
              <a:rPr lang="en-US" altLang="zh-CN" sz="2400" i="1" baseline="-25000" dirty="0">
                <a:latin typeface="Times New Roman" panose="02020603050405020304" pitchFamily="18" charset="0"/>
              </a:rPr>
              <a:t>k</a:t>
            </a:r>
            <a:r>
              <a:rPr lang="zh-CN" altLang="en-US" sz="2400" dirty="0">
                <a:latin typeface="Times New Roman" panose="02020603050405020304" pitchFamily="18" charset="0"/>
              </a:rPr>
              <a:t>的允许的最迟开始时间。</a:t>
            </a:r>
            <a:endParaRPr lang="zh-CN" altLang="en-US" sz="2400" dirty="0">
              <a:latin typeface="Times New Roman" panose="02020603050405020304" pitchFamily="18" charset="0"/>
            </a:endParaRPr>
          </a:p>
          <a:p>
            <a:pPr algn="just" eaLnBrk="1" hangingPunct="1">
              <a:spcBef>
                <a:spcPct val="20000"/>
              </a:spcBef>
              <a:buFont typeface="Monotype Sorts" pitchFamily="2" charset="2"/>
            </a:pPr>
            <a:r>
              <a:rPr lang="zh-CN" altLang="en-US" sz="2400" dirty="0">
                <a:latin typeface="Times New Roman" panose="02020603050405020304" pitchFamily="18" charset="0"/>
              </a:rPr>
              <a:t>        在不推迟工期的情况下，一个事件 最迟发生时间</a:t>
            </a:r>
            <a:r>
              <a:rPr lang="en-US" altLang="zh-CN" sz="2400" i="1" dirty="0">
                <a:latin typeface="Times New Roman" panose="02020603050405020304" pitchFamily="18" charset="0"/>
              </a:rPr>
              <a:t>VL(k)</a:t>
            </a:r>
            <a:r>
              <a:rPr lang="zh-CN" altLang="en-US" sz="2400" dirty="0">
                <a:latin typeface="Times New Roman" panose="02020603050405020304" pitchFamily="18" charset="0"/>
              </a:rPr>
              <a:t>应该等于</a:t>
            </a:r>
            <a:r>
              <a:rPr lang="zh-CN" altLang="en-US" sz="2400" u="sng" dirty="0">
                <a:solidFill>
                  <a:schemeClr val="accent2"/>
                </a:solidFill>
                <a:latin typeface="Times New Roman" panose="02020603050405020304" pitchFamily="18" charset="0"/>
              </a:rPr>
              <a:t>汇点的最早发生时间</a:t>
            </a:r>
            <a:r>
              <a:rPr lang="en-US" altLang="zh-CN" sz="2400" i="1" u="sng" dirty="0">
                <a:solidFill>
                  <a:schemeClr val="accent2"/>
                </a:solidFill>
                <a:latin typeface="Times New Roman" panose="02020603050405020304" pitchFamily="18" charset="0"/>
              </a:rPr>
              <a:t>VE(n )</a:t>
            </a:r>
            <a:r>
              <a:rPr lang="zh-CN" altLang="en-US" sz="2400" u="sng" dirty="0">
                <a:solidFill>
                  <a:schemeClr val="accent2"/>
                </a:solidFill>
                <a:latin typeface="Times New Roman" panose="02020603050405020304" pitchFamily="18" charset="0"/>
              </a:rPr>
              <a:t>减去从</a:t>
            </a:r>
            <a:r>
              <a:rPr lang="en-US" altLang="zh-CN" sz="2400" i="1" u="sng" dirty="0">
                <a:solidFill>
                  <a:schemeClr val="accent2"/>
                </a:solidFill>
                <a:latin typeface="Times New Roman" panose="02020603050405020304" pitchFamily="18" charset="0"/>
              </a:rPr>
              <a:t>V</a:t>
            </a:r>
            <a:r>
              <a:rPr lang="en-US" altLang="zh-CN" sz="2400" i="1" u="sng" baseline="-25000" dirty="0">
                <a:solidFill>
                  <a:schemeClr val="accent2"/>
                </a:solidFill>
                <a:latin typeface="Times New Roman" panose="02020603050405020304" pitchFamily="18" charset="0"/>
              </a:rPr>
              <a:t>k</a:t>
            </a:r>
            <a:r>
              <a:rPr lang="zh-CN" altLang="en-US" sz="2400" u="sng" dirty="0">
                <a:solidFill>
                  <a:schemeClr val="accent2"/>
                </a:solidFill>
                <a:latin typeface="Times New Roman" panose="02020603050405020304" pitchFamily="18" charset="0"/>
              </a:rPr>
              <a:t>到</a:t>
            </a:r>
            <a:r>
              <a:rPr lang="en-US" altLang="zh-CN" sz="2400" i="1" u="sng" dirty="0">
                <a:solidFill>
                  <a:schemeClr val="accent2"/>
                </a:solidFill>
                <a:latin typeface="Times New Roman" panose="02020603050405020304" pitchFamily="18" charset="0"/>
              </a:rPr>
              <a:t>V</a:t>
            </a:r>
            <a:r>
              <a:rPr lang="en-US" altLang="zh-CN" sz="2400" i="1" u="sng" baseline="-25000" dirty="0">
                <a:solidFill>
                  <a:schemeClr val="accent2"/>
                </a:solidFill>
                <a:latin typeface="Times New Roman" panose="02020603050405020304" pitchFamily="18" charset="0"/>
              </a:rPr>
              <a:t>n</a:t>
            </a:r>
            <a:r>
              <a:rPr lang="zh-CN" altLang="en-US" sz="2400" u="sng" dirty="0">
                <a:solidFill>
                  <a:schemeClr val="accent2"/>
                </a:solidFill>
                <a:latin typeface="Times New Roman" panose="02020603050405020304" pitchFamily="18" charset="0"/>
              </a:rPr>
              <a:t>的最大路径长度</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p:txBody>
      </p:sp>
      <p:grpSp>
        <p:nvGrpSpPr>
          <p:cNvPr id="128003" name="Group 137"/>
          <p:cNvGrpSpPr/>
          <p:nvPr/>
        </p:nvGrpSpPr>
        <p:grpSpPr>
          <a:xfrm>
            <a:off x="468313" y="3619500"/>
            <a:ext cx="8064500" cy="2257425"/>
            <a:chOff x="295" y="2688"/>
            <a:chExt cx="5080" cy="1422"/>
          </a:xfrm>
        </p:grpSpPr>
        <p:sp>
          <p:nvSpPr>
            <p:cNvPr id="128004" name="Text Box 138"/>
            <p:cNvSpPr txBox="1"/>
            <p:nvPr/>
          </p:nvSpPr>
          <p:spPr>
            <a:xfrm>
              <a:off x="3637" y="2733"/>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7</a:t>
              </a:r>
              <a:endParaRPr lang="en-US" altLang="zh-CN" sz="2400" b="0" baseline="-25000" dirty="0">
                <a:latin typeface="Times New Roman" panose="02020603050405020304" pitchFamily="18" charset="0"/>
              </a:endParaRPr>
            </a:p>
          </p:txBody>
        </p:sp>
        <p:sp>
          <p:nvSpPr>
            <p:cNvPr id="128005" name="Oval 139"/>
            <p:cNvSpPr/>
            <p:nvPr/>
          </p:nvSpPr>
          <p:spPr>
            <a:xfrm>
              <a:off x="3653" y="2789"/>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28006" name="Text Box 140"/>
            <p:cNvSpPr txBox="1"/>
            <p:nvPr/>
          </p:nvSpPr>
          <p:spPr>
            <a:xfrm>
              <a:off x="295" y="3053"/>
              <a:ext cx="720" cy="518"/>
            </a:xfrm>
            <a:prstGeom prst="rect">
              <a:avLst/>
            </a:prstGeom>
            <a:noFill/>
            <a:ln w="9525">
              <a:noFill/>
            </a:ln>
          </p:spPr>
          <p:txBody>
            <a:bodyPr>
              <a:spAutoFit/>
            </a:bodyPr>
            <a:p>
              <a:pPr algn="ctr" eaLnBrk="1" hangingPunct="1">
                <a:buClr>
                  <a:schemeClr val="accent2"/>
                </a:buClr>
                <a:buSzPct val="50000"/>
                <a:buFont typeface="Wingdings" panose="05000000000000000000" pitchFamily="2" charset="2"/>
              </a:pPr>
              <a:r>
                <a:rPr lang="zh-CN" altLang="en-US" sz="2400" dirty="0">
                  <a:latin typeface="Times New Roman" panose="02020603050405020304" pitchFamily="18" charset="0"/>
                </a:rPr>
                <a:t>源点</a:t>
              </a:r>
              <a:endParaRPr lang="zh-CN" altLang="en-US" sz="2400" dirty="0">
                <a:latin typeface="Times New Roman" panose="02020603050405020304" pitchFamily="18" charset="0"/>
              </a:endParaRPr>
            </a:p>
            <a:p>
              <a:pPr algn="ctr" eaLnBrk="1" hangingPunct="1">
                <a:buClr>
                  <a:schemeClr val="accent2"/>
                </a:buClr>
                <a:buSzPct val="50000"/>
                <a:buFont typeface="Wingdings" panose="05000000000000000000" pitchFamily="2" charset="2"/>
              </a:pPr>
              <a:r>
                <a:rPr lang="zh-CN" altLang="en-US" sz="2400" dirty="0">
                  <a:latin typeface="Times New Roman" panose="02020603050405020304" pitchFamily="18" charset="0"/>
                </a:rPr>
                <a:t>起始点</a:t>
              </a:r>
              <a:endParaRPr lang="zh-CN" altLang="en-US" sz="2400" dirty="0">
                <a:latin typeface="Times New Roman" panose="02020603050405020304" pitchFamily="18" charset="0"/>
              </a:endParaRPr>
            </a:p>
          </p:txBody>
        </p:sp>
        <p:sp>
          <p:nvSpPr>
            <p:cNvPr id="128007" name="Text Box 141"/>
            <p:cNvSpPr txBox="1"/>
            <p:nvPr/>
          </p:nvSpPr>
          <p:spPr>
            <a:xfrm>
              <a:off x="971" y="3106"/>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1</a:t>
              </a:r>
              <a:endParaRPr lang="en-US" altLang="zh-CN" sz="2400" b="0" baseline="-25000" dirty="0">
                <a:latin typeface="Times New Roman" panose="02020603050405020304" pitchFamily="18" charset="0"/>
              </a:endParaRPr>
            </a:p>
          </p:txBody>
        </p:sp>
        <p:sp>
          <p:nvSpPr>
            <p:cNvPr id="128008" name="Oval 142"/>
            <p:cNvSpPr/>
            <p:nvPr/>
          </p:nvSpPr>
          <p:spPr>
            <a:xfrm>
              <a:off x="987" y="3162"/>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28009" name="Text Box 143"/>
            <p:cNvSpPr txBox="1"/>
            <p:nvPr/>
          </p:nvSpPr>
          <p:spPr>
            <a:xfrm>
              <a:off x="1765" y="3674"/>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4</a:t>
              </a:r>
              <a:endParaRPr lang="en-US" altLang="zh-CN" sz="2400" b="0" baseline="-25000" dirty="0">
                <a:latin typeface="Times New Roman" panose="02020603050405020304" pitchFamily="18" charset="0"/>
              </a:endParaRPr>
            </a:p>
          </p:txBody>
        </p:sp>
        <p:sp>
          <p:nvSpPr>
            <p:cNvPr id="128010" name="Oval 144"/>
            <p:cNvSpPr/>
            <p:nvPr/>
          </p:nvSpPr>
          <p:spPr>
            <a:xfrm>
              <a:off x="1781" y="3738"/>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28011" name="Text Box 145"/>
            <p:cNvSpPr txBox="1"/>
            <p:nvPr/>
          </p:nvSpPr>
          <p:spPr>
            <a:xfrm>
              <a:off x="1853" y="3285"/>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3</a:t>
              </a:r>
              <a:endParaRPr lang="en-US" altLang="zh-CN" sz="2400" b="0" baseline="-25000" dirty="0">
                <a:latin typeface="Times New Roman" panose="02020603050405020304" pitchFamily="18" charset="0"/>
              </a:endParaRPr>
            </a:p>
          </p:txBody>
        </p:sp>
        <p:sp>
          <p:nvSpPr>
            <p:cNvPr id="128012" name="Oval 146"/>
            <p:cNvSpPr/>
            <p:nvPr/>
          </p:nvSpPr>
          <p:spPr>
            <a:xfrm>
              <a:off x="1877" y="3341"/>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28013" name="Text Box 147"/>
            <p:cNvSpPr txBox="1"/>
            <p:nvPr/>
          </p:nvSpPr>
          <p:spPr>
            <a:xfrm>
              <a:off x="1853" y="2818"/>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2</a:t>
              </a:r>
              <a:endParaRPr lang="en-US" altLang="zh-CN" sz="2400" b="0" baseline="-25000" dirty="0">
                <a:latin typeface="Times New Roman" panose="02020603050405020304" pitchFamily="18" charset="0"/>
              </a:endParaRPr>
            </a:p>
          </p:txBody>
        </p:sp>
        <p:sp>
          <p:nvSpPr>
            <p:cNvPr id="128014" name="Oval 148"/>
            <p:cNvSpPr/>
            <p:nvPr/>
          </p:nvSpPr>
          <p:spPr>
            <a:xfrm>
              <a:off x="1877" y="2874"/>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28015" name="Text Box 149"/>
            <p:cNvSpPr txBox="1"/>
            <p:nvPr/>
          </p:nvSpPr>
          <p:spPr>
            <a:xfrm>
              <a:off x="2717" y="3085"/>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5</a:t>
              </a:r>
              <a:endParaRPr lang="en-US" altLang="zh-CN" sz="2400" b="0" baseline="-25000" dirty="0">
                <a:latin typeface="Times New Roman" panose="02020603050405020304" pitchFamily="18" charset="0"/>
              </a:endParaRPr>
            </a:p>
          </p:txBody>
        </p:sp>
        <p:sp>
          <p:nvSpPr>
            <p:cNvPr id="128016" name="Oval 150"/>
            <p:cNvSpPr/>
            <p:nvPr/>
          </p:nvSpPr>
          <p:spPr>
            <a:xfrm>
              <a:off x="2741" y="3149"/>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28017" name="Text Box 151"/>
            <p:cNvSpPr txBox="1"/>
            <p:nvPr/>
          </p:nvSpPr>
          <p:spPr>
            <a:xfrm>
              <a:off x="2717" y="3674"/>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6</a:t>
              </a:r>
              <a:endParaRPr lang="en-US" altLang="zh-CN" sz="2400" b="0" baseline="-25000" dirty="0">
                <a:latin typeface="Times New Roman" panose="02020603050405020304" pitchFamily="18" charset="0"/>
              </a:endParaRPr>
            </a:p>
          </p:txBody>
        </p:sp>
        <p:sp>
          <p:nvSpPr>
            <p:cNvPr id="128018" name="Oval 152"/>
            <p:cNvSpPr/>
            <p:nvPr/>
          </p:nvSpPr>
          <p:spPr>
            <a:xfrm>
              <a:off x="2741" y="3738"/>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28019" name="Text Box 153"/>
            <p:cNvSpPr txBox="1"/>
            <p:nvPr/>
          </p:nvSpPr>
          <p:spPr>
            <a:xfrm>
              <a:off x="4467" y="2989"/>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9</a:t>
              </a:r>
              <a:endParaRPr lang="en-US" altLang="zh-CN" sz="2400" b="0" baseline="-25000" dirty="0">
                <a:latin typeface="Times New Roman" panose="02020603050405020304" pitchFamily="18" charset="0"/>
              </a:endParaRPr>
            </a:p>
          </p:txBody>
        </p:sp>
        <p:sp>
          <p:nvSpPr>
            <p:cNvPr id="128020" name="Oval 154"/>
            <p:cNvSpPr/>
            <p:nvPr/>
          </p:nvSpPr>
          <p:spPr>
            <a:xfrm>
              <a:off x="4491" y="3053"/>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28021" name="Line 155"/>
            <p:cNvSpPr/>
            <p:nvPr/>
          </p:nvSpPr>
          <p:spPr>
            <a:xfrm flipV="1">
              <a:off x="1201" y="3005"/>
              <a:ext cx="672" cy="192"/>
            </a:xfrm>
            <a:prstGeom prst="line">
              <a:avLst/>
            </a:prstGeom>
            <a:ln w="38100" cap="flat" cmpd="sng">
              <a:solidFill>
                <a:srgbClr val="FF3300"/>
              </a:solidFill>
              <a:prstDash val="solid"/>
              <a:headEnd type="none" w="med" len="med"/>
              <a:tailEnd type="triangle" w="med" len="med"/>
            </a:ln>
          </p:spPr>
        </p:sp>
        <p:sp>
          <p:nvSpPr>
            <p:cNvPr id="128022" name="Line 156"/>
            <p:cNvSpPr/>
            <p:nvPr/>
          </p:nvSpPr>
          <p:spPr>
            <a:xfrm>
              <a:off x="1201" y="3341"/>
              <a:ext cx="672" cy="144"/>
            </a:xfrm>
            <a:prstGeom prst="line">
              <a:avLst/>
            </a:prstGeom>
            <a:ln w="38100" cap="flat" cmpd="sng">
              <a:solidFill>
                <a:schemeClr val="tx1"/>
              </a:solidFill>
              <a:prstDash val="solid"/>
              <a:headEnd type="none" w="med" len="med"/>
              <a:tailEnd type="triangle" w="med" len="med"/>
            </a:ln>
          </p:spPr>
        </p:sp>
        <p:sp>
          <p:nvSpPr>
            <p:cNvPr id="128023" name="Line 157"/>
            <p:cNvSpPr/>
            <p:nvPr/>
          </p:nvSpPr>
          <p:spPr>
            <a:xfrm>
              <a:off x="1153" y="3389"/>
              <a:ext cx="624" cy="432"/>
            </a:xfrm>
            <a:prstGeom prst="line">
              <a:avLst/>
            </a:prstGeom>
            <a:ln w="38100" cap="flat" cmpd="sng">
              <a:solidFill>
                <a:schemeClr val="tx1"/>
              </a:solidFill>
              <a:prstDash val="solid"/>
              <a:headEnd type="none" w="med" len="med"/>
              <a:tailEnd type="triangle" w="med" len="med"/>
            </a:ln>
          </p:spPr>
        </p:sp>
        <p:sp>
          <p:nvSpPr>
            <p:cNvPr id="128024" name="Line 158"/>
            <p:cNvSpPr/>
            <p:nvPr/>
          </p:nvSpPr>
          <p:spPr>
            <a:xfrm>
              <a:off x="2017" y="3869"/>
              <a:ext cx="720" cy="0"/>
            </a:xfrm>
            <a:prstGeom prst="line">
              <a:avLst/>
            </a:prstGeom>
            <a:ln w="38100" cap="flat" cmpd="sng">
              <a:solidFill>
                <a:schemeClr val="tx1"/>
              </a:solidFill>
              <a:prstDash val="solid"/>
              <a:headEnd type="none" w="med" len="med"/>
              <a:tailEnd type="triangle" w="med" len="med"/>
            </a:ln>
          </p:spPr>
        </p:sp>
        <p:sp>
          <p:nvSpPr>
            <p:cNvPr id="128025" name="Line 159"/>
            <p:cNvSpPr/>
            <p:nvPr/>
          </p:nvSpPr>
          <p:spPr>
            <a:xfrm flipV="1">
              <a:off x="2113" y="3341"/>
              <a:ext cx="672" cy="144"/>
            </a:xfrm>
            <a:prstGeom prst="line">
              <a:avLst/>
            </a:prstGeom>
            <a:ln w="38100" cap="flat" cmpd="sng">
              <a:solidFill>
                <a:schemeClr val="tx1"/>
              </a:solidFill>
              <a:prstDash val="solid"/>
              <a:headEnd type="none" w="med" len="med"/>
              <a:tailEnd type="triangle" w="med" len="med"/>
            </a:ln>
          </p:spPr>
        </p:sp>
        <p:sp>
          <p:nvSpPr>
            <p:cNvPr id="128026" name="Line 160"/>
            <p:cNvSpPr/>
            <p:nvPr/>
          </p:nvSpPr>
          <p:spPr>
            <a:xfrm>
              <a:off x="2113" y="3005"/>
              <a:ext cx="624" cy="240"/>
            </a:xfrm>
            <a:prstGeom prst="line">
              <a:avLst/>
            </a:prstGeom>
            <a:ln w="38100" cap="flat" cmpd="sng">
              <a:solidFill>
                <a:srgbClr val="FF3300"/>
              </a:solidFill>
              <a:prstDash val="solid"/>
              <a:headEnd type="none" w="med" len="med"/>
              <a:tailEnd type="triangle" w="med" len="med"/>
            </a:ln>
          </p:spPr>
        </p:sp>
        <p:sp>
          <p:nvSpPr>
            <p:cNvPr id="128027" name="Line 161"/>
            <p:cNvSpPr/>
            <p:nvPr/>
          </p:nvSpPr>
          <p:spPr>
            <a:xfrm>
              <a:off x="2929" y="3341"/>
              <a:ext cx="720" cy="144"/>
            </a:xfrm>
            <a:prstGeom prst="line">
              <a:avLst/>
            </a:prstGeom>
            <a:ln w="38100" cap="flat" cmpd="sng">
              <a:solidFill>
                <a:srgbClr val="FF3300"/>
              </a:solidFill>
              <a:prstDash val="solid"/>
              <a:headEnd type="none" w="med" len="med"/>
              <a:tailEnd type="triangle" w="med" len="med"/>
            </a:ln>
          </p:spPr>
        </p:sp>
        <p:sp>
          <p:nvSpPr>
            <p:cNvPr id="128028" name="Line 162"/>
            <p:cNvSpPr/>
            <p:nvPr/>
          </p:nvSpPr>
          <p:spPr>
            <a:xfrm flipV="1">
              <a:off x="2977" y="2915"/>
              <a:ext cx="674" cy="330"/>
            </a:xfrm>
            <a:prstGeom prst="line">
              <a:avLst/>
            </a:prstGeom>
            <a:ln w="38100" cap="flat" cmpd="sng">
              <a:solidFill>
                <a:srgbClr val="FF3300"/>
              </a:solidFill>
              <a:prstDash val="solid"/>
              <a:headEnd type="none" w="med" len="med"/>
              <a:tailEnd type="triangle" w="med" len="med"/>
            </a:ln>
          </p:spPr>
        </p:sp>
        <p:sp>
          <p:nvSpPr>
            <p:cNvPr id="128029" name="Line 163"/>
            <p:cNvSpPr/>
            <p:nvPr/>
          </p:nvSpPr>
          <p:spPr>
            <a:xfrm flipV="1">
              <a:off x="2977" y="3533"/>
              <a:ext cx="720" cy="336"/>
            </a:xfrm>
            <a:prstGeom prst="line">
              <a:avLst/>
            </a:prstGeom>
            <a:ln w="38100" cap="flat" cmpd="sng">
              <a:solidFill>
                <a:schemeClr val="tx1"/>
              </a:solidFill>
              <a:prstDash val="solid"/>
              <a:headEnd type="none" w="med" len="med"/>
              <a:tailEnd type="triangle" w="med" len="med"/>
            </a:ln>
          </p:spPr>
        </p:sp>
        <p:sp>
          <p:nvSpPr>
            <p:cNvPr id="128030" name="Line 164"/>
            <p:cNvSpPr/>
            <p:nvPr/>
          </p:nvSpPr>
          <p:spPr>
            <a:xfrm>
              <a:off x="3889" y="2909"/>
              <a:ext cx="624" cy="192"/>
            </a:xfrm>
            <a:prstGeom prst="line">
              <a:avLst/>
            </a:prstGeom>
            <a:ln w="38100" cap="flat" cmpd="sng">
              <a:solidFill>
                <a:srgbClr val="FF3300"/>
              </a:solidFill>
              <a:prstDash val="solid"/>
              <a:headEnd type="none" w="med" len="med"/>
              <a:tailEnd type="triangle" w="med" len="med"/>
            </a:ln>
          </p:spPr>
        </p:sp>
        <p:sp>
          <p:nvSpPr>
            <p:cNvPr id="128031" name="Line 165"/>
            <p:cNvSpPr/>
            <p:nvPr/>
          </p:nvSpPr>
          <p:spPr>
            <a:xfrm flipV="1">
              <a:off x="3878" y="3245"/>
              <a:ext cx="635" cy="214"/>
            </a:xfrm>
            <a:prstGeom prst="line">
              <a:avLst/>
            </a:prstGeom>
            <a:ln w="38100" cap="flat" cmpd="sng">
              <a:solidFill>
                <a:srgbClr val="FF3300"/>
              </a:solidFill>
              <a:prstDash val="solid"/>
              <a:headEnd type="none" w="med" len="med"/>
              <a:tailEnd type="triangle" w="med" len="med"/>
            </a:ln>
          </p:spPr>
        </p:sp>
        <p:sp>
          <p:nvSpPr>
            <p:cNvPr id="128032" name="Text Box 166"/>
            <p:cNvSpPr txBox="1"/>
            <p:nvPr/>
          </p:nvSpPr>
          <p:spPr>
            <a:xfrm>
              <a:off x="1175" y="2861"/>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=6</a:t>
              </a:r>
              <a:endParaRPr lang="en-US" altLang="zh-CN" sz="2400" dirty="0">
                <a:latin typeface="Times New Roman" panose="02020603050405020304" pitchFamily="18" charset="0"/>
              </a:endParaRPr>
            </a:p>
          </p:txBody>
        </p:sp>
        <p:sp>
          <p:nvSpPr>
            <p:cNvPr id="128033" name="Text Box 167"/>
            <p:cNvSpPr txBox="1"/>
            <p:nvPr/>
          </p:nvSpPr>
          <p:spPr>
            <a:xfrm>
              <a:off x="2080" y="3822"/>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6</a:t>
              </a:r>
              <a:r>
                <a:rPr lang="en-US" altLang="zh-CN" sz="2400" dirty="0">
                  <a:latin typeface="Times New Roman" panose="02020603050405020304" pitchFamily="18" charset="0"/>
                </a:rPr>
                <a:t>=2</a:t>
              </a:r>
              <a:endParaRPr lang="en-US" altLang="zh-CN" sz="2400" dirty="0">
                <a:latin typeface="Times New Roman" panose="02020603050405020304" pitchFamily="18" charset="0"/>
              </a:endParaRPr>
            </a:p>
          </p:txBody>
        </p:sp>
        <p:sp>
          <p:nvSpPr>
            <p:cNvPr id="128034" name="Text Box 168"/>
            <p:cNvSpPr txBox="1"/>
            <p:nvPr/>
          </p:nvSpPr>
          <p:spPr>
            <a:xfrm>
              <a:off x="983" y="3505"/>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3</a:t>
              </a:r>
              <a:r>
                <a:rPr lang="en-US" altLang="zh-CN" sz="2400" dirty="0">
                  <a:latin typeface="Times New Roman" panose="02020603050405020304" pitchFamily="18" charset="0"/>
                </a:rPr>
                <a:t>=5</a:t>
              </a:r>
              <a:endParaRPr lang="en-US" altLang="zh-CN" sz="2400" dirty="0">
                <a:latin typeface="Times New Roman" panose="02020603050405020304" pitchFamily="18" charset="0"/>
              </a:endParaRPr>
            </a:p>
          </p:txBody>
        </p:sp>
        <p:sp>
          <p:nvSpPr>
            <p:cNvPr id="128035" name="Text Box 169"/>
            <p:cNvSpPr txBox="1"/>
            <p:nvPr/>
          </p:nvSpPr>
          <p:spPr>
            <a:xfrm>
              <a:off x="1319" y="3096"/>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=4</a:t>
              </a:r>
              <a:endParaRPr lang="en-US" altLang="zh-CN" sz="2400" dirty="0">
                <a:latin typeface="Times New Roman" panose="02020603050405020304" pitchFamily="18" charset="0"/>
              </a:endParaRPr>
            </a:p>
          </p:txBody>
        </p:sp>
        <p:sp>
          <p:nvSpPr>
            <p:cNvPr id="128036" name="Text Box 170"/>
            <p:cNvSpPr txBox="1"/>
            <p:nvPr/>
          </p:nvSpPr>
          <p:spPr>
            <a:xfrm>
              <a:off x="2216" y="3368"/>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5</a:t>
              </a:r>
              <a:r>
                <a:rPr lang="en-US" altLang="zh-CN" sz="2400" dirty="0">
                  <a:latin typeface="Times New Roman" panose="02020603050405020304" pitchFamily="18" charset="0"/>
                </a:rPr>
                <a:t>=1</a:t>
              </a:r>
              <a:endParaRPr lang="en-US" altLang="zh-CN" sz="2400" dirty="0">
                <a:latin typeface="Times New Roman" panose="02020603050405020304" pitchFamily="18" charset="0"/>
              </a:endParaRPr>
            </a:p>
          </p:txBody>
        </p:sp>
        <p:sp>
          <p:nvSpPr>
            <p:cNvPr id="128037" name="Text Box 171"/>
            <p:cNvSpPr txBox="1"/>
            <p:nvPr/>
          </p:nvSpPr>
          <p:spPr>
            <a:xfrm>
              <a:off x="2183" y="2808"/>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4</a:t>
              </a:r>
              <a:r>
                <a:rPr lang="en-US" altLang="zh-CN" sz="2400" dirty="0">
                  <a:latin typeface="Times New Roman" panose="02020603050405020304" pitchFamily="18" charset="0"/>
                </a:rPr>
                <a:t>=1</a:t>
              </a:r>
              <a:endParaRPr lang="en-US" altLang="zh-CN" sz="2400" dirty="0">
                <a:latin typeface="Times New Roman" panose="02020603050405020304" pitchFamily="18" charset="0"/>
              </a:endParaRPr>
            </a:p>
          </p:txBody>
        </p:sp>
        <p:sp>
          <p:nvSpPr>
            <p:cNvPr id="128038" name="Text Box 172"/>
            <p:cNvSpPr txBox="1"/>
            <p:nvPr/>
          </p:nvSpPr>
          <p:spPr>
            <a:xfrm>
              <a:off x="2987" y="2824"/>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7</a:t>
              </a:r>
              <a:r>
                <a:rPr lang="en-US" altLang="zh-CN" sz="2400" dirty="0">
                  <a:latin typeface="Times New Roman" panose="02020603050405020304" pitchFamily="18" charset="0"/>
                </a:rPr>
                <a:t>=9</a:t>
              </a:r>
              <a:endParaRPr lang="en-US" altLang="zh-CN" sz="2400" dirty="0">
                <a:latin typeface="Times New Roman" panose="02020603050405020304" pitchFamily="18" charset="0"/>
              </a:endParaRPr>
            </a:p>
          </p:txBody>
        </p:sp>
        <p:sp>
          <p:nvSpPr>
            <p:cNvPr id="128039" name="Text Box 173"/>
            <p:cNvSpPr txBox="1"/>
            <p:nvPr/>
          </p:nvSpPr>
          <p:spPr>
            <a:xfrm>
              <a:off x="2855" y="3353"/>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8</a:t>
              </a:r>
              <a:r>
                <a:rPr lang="en-US" altLang="zh-CN" sz="2400" dirty="0">
                  <a:latin typeface="Times New Roman" panose="02020603050405020304" pitchFamily="18" charset="0"/>
                </a:rPr>
                <a:t>=7</a:t>
              </a:r>
              <a:endParaRPr lang="en-US" altLang="zh-CN" sz="2400" dirty="0">
                <a:latin typeface="Times New Roman" panose="02020603050405020304" pitchFamily="18" charset="0"/>
              </a:endParaRPr>
            </a:p>
          </p:txBody>
        </p:sp>
        <p:sp>
          <p:nvSpPr>
            <p:cNvPr id="128040" name="Text Box 174"/>
            <p:cNvSpPr txBox="1"/>
            <p:nvPr/>
          </p:nvSpPr>
          <p:spPr>
            <a:xfrm>
              <a:off x="3214" y="3641"/>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9</a:t>
              </a:r>
              <a:r>
                <a:rPr lang="en-US" altLang="zh-CN" sz="2400" dirty="0">
                  <a:latin typeface="Times New Roman" panose="02020603050405020304" pitchFamily="18" charset="0"/>
                </a:rPr>
                <a:t>=4</a:t>
              </a:r>
              <a:endParaRPr lang="en-US" altLang="zh-CN" sz="2400" dirty="0">
                <a:latin typeface="Times New Roman" panose="02020603050405020304" pitchFamily="18" charset="0"/>
              </a:endParaRPr>
            </a:p>
          </p:txBody>
        </p:sp>
        <p:sp>
          <p:nvSpPr>
            <p:cNvPr id="128041" name="Text Box 175"/>
            <p:cNvSpPr txBox="1"/>
            <p:nvPr/>
          </p:nvSpPr>
          <p:spPr>
            <a:xfrm>
              <a:off x="4025" y="3278"/>
              <a:ext cx="624"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11</a:t>
              </a:r>
              <a:r>
                <a:rPr lang="en-US" altLang="zh-CN" sz="2400" dirty="0">
                  <a:latin typeface="Times New Roman" panose="02020603050405020304" pitchFamily="18" charset="0"/>
                </a:rPr>
                <a:t>=4</a:t>
              </a:r>
              <a:endParaRPr lang="en-US" altLang="zh-CN" sz="2400" dirty="0">
                <a:latin typeface="Times New Roman" panose="02020603050405020304" pitchFamily="18" charset="0"/>
              </a:endParaRPr>
            </a:p>
          </p:txBody>
        </p:sp>
        <p:sp>
          <p:nvSpPr>
            <p:cNvPr id="128042" name="Text Box 176"/>
            <p:cNvSpPr txBox="1"/>
            <p:nvPr/>
          </p:nvSpPr>
          <p:spPr>
            <a:xfrm>
              <a:off x="4007" y="2688"/>
              <a:ext cx="624"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10</a:t>
              </a:r>
              <a:r>
                <a:rPr lang="en-US" altLang="zh-CN" sz="2400" dirty="0">
                  <a:latin typeface="Times New Roman" panose="02020603050405020304" pitchFamily="18" charset="0"/>
                </a:rPr>
                <a:t>=2</a:t>
              </a:r>
              <a:endParaRPr lang="en-US" altLang="zh-CN" sz="2400" dirty="0">
                <a:latin typeface="Times New Roman" panose="02020603050405020304" pitchFamily="18" charset="0"/>
              </a:endParaRPr>
            </a:p>
          </p:txBody>
        </p:sp>
        <p:sp>
          <p:nvSpPr>
            <p:cNvPr id="128043" name="Text Box 177"/>
            <p:cNvSpPr txBox="1"/>
            <p:nvPr/>
          </p:nvSpPr>
          <p:spPr>
            <a:xfrm>
              <a:off x="4655" y="3015"/>
              <a:ext cx="720" cy="518"/>
            </a:xfrm>
            <a:prstGeom prst="rect">
              <a:avLst/>
            </a:prstGeom>
            <a:noFill/>
            <a:ln w="9525">
              <a:noFill/>
            </a:ln>
          </p:spPr>
          <p:txBody>
            <a:bodyPr>
              <a:spAutoFit/>
            </a:bodyPr>
            <a:p>
              <a:pPr algn="ctr" eaLnBrk="1" hangingPunct="1">
                <a:buClr>
                  <a:schemeClr val="accent2"/>
                </a:buClr>
                <a:buSzPct val="50000"/>
                <a:buFont typeface="Wingdings" panose="05000000000000000000" pitchFamily="2" charset="2"/>
              </a:pPr>
              <a:r>
                <a:rPr lang="zh-CN" altLang="en-US" sz="2400" dirty="0">
                  <a:latin typeface="Times New Roman" panose="02020603050405020304" pitchFamily="18" charset="0"/>
                </a:rPr>
                <a:t>汇点</a:t>
              </a:r>
              <a:endParaRPr lang="zh-CN" altLang="en-US" sz="2400" dirty="0">
                <a:latin typeface="Times New Roman" panose="02020603050405020304" pitchFamily="18" charset="0"/>
              </a:endParaRPr>
            </a:p>
            <a:p>
              <a:pPr algn="ctr" eaLnBrk="1" hangingPunct="1">
                <a:buClr>
                  <a:schemeClr val="accent2"/>
                </a:buClr>
                <a:buSzPct val="50000"/>
                <a:buFont typeface="Wingdings" panose="05000000000000000000" pitchFamily="2" charset="2"/>
              </a:pPr>
              <a:r>
                <a:rPr lang="zh-CN" altLang="en-US" sz="2400" dirty="0">
                  <a:latin typeface="Times New Roman" panose="02020603050405020304" pitchFamily="18" charset="0"/>
                </a:rPr>
                <a:t>结束点</a:t>
              </a:r>
              <a:endParaRPr lang="zh-CN" altLang="en-US" sz="2400" dirty="0">
                <a:latin typeface="Times New Roman" panose="02020603050405020304" pitchFamily="18" charset="0"/>
              </a:endParaRPr>
            </a:p>
          </p:txBody>
        </p:sp>
        <p:sp>
          <p:nvSpPr>
            <p:cNvPr id="128044" name="Rectangle 178"/>
            <p:cNvSpPr/>
            <p:nvPr/>
          </p:nvSpPr>
          <p:spPr>
            <a:xfrm>
              <a:off x="4150" y="3777"/>
              <a:ext cx="724" cy="288"/>
            </a:xfrm>
            <a:prstGeom prst="rect">
              <a:avLst/>
            </a:prstGeom>
            <a:noFill/>
            <a:ln w="9525">
              <a:noFill/>
            </a:ln>
          </p:spPr>
          <p:txBody>
            <a:bodyPr wrap="none">
              <a:spAutoFit/>
            </a:bodyPr>
            <a:p>
              <a:pPr algn="ctr" eaLnBrk="1" hangingPunct="1">
                <a:spcBef>
                  <a:spcPct val="50000"/>
                </a:spcBef>
                <a:buClr>
                  <a:schemeClr val="accent2"/>
                </a:buClr>
                <a:buSzPct val="50000"/>
                <a:buFont typeface="Wingdings" panose="05000000000000000000" pitchFamily="2" charset="2"/>
              </a:pPr>
              <a:r>
                <a:rPr lang="en-US" altLang="zh-CN" sz="2400" dirty="0">
                  <a:solidFill>
                    <a:srgbClr val="0000FF"/>
                  </a:solidFill>
                  <a:latin typeface="Times New Roman" panose="02020603050405020304" pitchFamily="18" charset="0"/>
                </a:rPr>
                <a:t>AOE</a:t>
              </a:r>
              <a:r>
                <a:rPr lang="zh-CN" altLang="en-US" sz="2400" dirty="0">
                  <a:solidFill>
                    <a:srgbClr val="0000FF"/>
                  </a:solidFill>
                  <a:latin typeface="Times New Roman" panose="02020603050405020304" pitchFamily="18" charset="0"/>
                </a:rPr>
                <a:t>网</a:t>
              </a:r>
              <a:endParaRPr lang="zh-CN" altLang="en-US" sz="2400" dirty="0">
                <a:solidFill>
                  <a:srgbClr val="0000FF"/>
                </a:solidFill>
                <a:latin typeface="Times New Roman" panose="02020603050405020304" pitchFamily="18" charset="0"/>
              </a:endParaRPr>
            </a:p>
          </p:txBody>
        </p:sp>
        <p:sp>
          <p:nvSpPr>
            <p:cNvPr id="128045" name="Text Box 179"/>
            <p:cNvSpPr txBox="1"/>
            <p:nvPr/>
          </p:nvSpPr>
          <p:spPr>
            <a:xfrm>
              <a:off x="3659" y="3323"/>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8</a:t>
              </a:r>
              <a:endParaRPr lang="en-US" altLang="zh-CN" sz="2400" b="0" baseline="-25000" dirty="0">
                <a:latin typeface="Times New Roman" panose="02020603050405020304" pitchFamily="18" charset="0"/>
              </a:endParaRPr>
            </a:p>
          </p:txBody>
        </p:sp>
        <p:sp>
          <p:nvSpPr>
            <p:cNvPr id="128046" name="Oval 180"/>
            <p:cNvSpPr/>
            <p:nvPr/>
          </p:nvSpPr>
          <p:spPr>
            <a:xfrm>
              <a:off x="3675" y="3379"/>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gr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6" name="Rectangle 2"/>
          <p:cNvSpPr/>
          <p:nvPr/>
        </p:nvSpPr>
        <p:spPr>
          <a:xfrm>
            <a:off x="152400" y="977900"/>
            <a:ext cx="8686800" cy="4154488"/>
          </a:xfrm>
          <a:prstGeom prst="rect">
            <a:avLst/>
          </a:prstGeom>
          <a:noFill/>
          <a:ln w="9525">
            <a:noFill/>
          </a:ln>
        </p:spPr>
        <p:txBody>
          <a:bodyPr>
            <a:spAutoFit/>
          </a:bodyPr>
          <a:p>
            <a:pPr algn="just" eaLnBrk="1" hangingPunct="1">
              <a:spcBef>
                <a:spcPct val="20000"/>
              </a:spcBef>
              <a:buFont typeface="Monotype Sorts" pitchFamily="2" charset="2"/>
            </a:pPr>
            <a:r>
              <a:rPr lang="en-US" altLang="zh-CN" sz="2400" dirty="0">
                <a:latin typeface="Times New Roman" panose="02020603050405020304" pitchFamily="18" charset="0"/>
              </a:rPr>
              <a:t>④ </a:t>
            </a:r>
            <a:r>
              <a:rPr lang="zh-CN" altLang="en-US" sz="2400" dirty="0">
                <a:latin typeface="Times New Roman" panose="02020603050405020304" pitchFamily="18" charset="0"/>
              </a:rPr>
              <a:t>活动</a:t>
            </a: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i </a:t>
            </a:r>
            <a:r>
              <a:rPr lang="zh-CN" altLang="en-US" sz="2400" dirty="0">
                <a:latin typeface="Times New Roman" panose="02020603050405020304" pitchFamily="18" charset="0"/>
              </a:rPr>
              <a:t>的最迟允许开始时间 </a:t>
            </a:r>
            <a:r>
              <a:rPr lang="en-US" altLang="zh-CN" sz="2400" i="1" dirty="0">
                <a:solidFill>
                  <a:srgbClr val="FF3300"/>
                </a:solidFill>
                <a:latin typeface="Times New Roman" panose="02020603050405020304" pitchFamily="18" charset="0"/>
              </a:rPr>
              <a:t>L(i)</a:t>
            </a:r>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a:p>
            <a:pPr eaLnBrk="1" hangingPunct="1">
              <a:spcBef>
                <a:spcPct val="20000"/>
              </a:spcBef>
              <a:buFont typeface="Monotype Sorts" pitchFamily="2" charset="2"/>
            </a:pPr>
            <a:r>
              <a:rPr lang="en-US" altLang="zh-CN" sz="2400" dirty="0">
                <a:latin typeface="Times New Roman" panose="02020603050405020304" pitchFamily="18" charset="0"/>
              </a:rPr>
              <a:t>      </a:t>
            </a:r>
            <a:r>
              <a:rPr lang="zh-CN" altLang="en-US" sz="2400" dirty="0">
                <a:latin typeface="Times New Roman" panose="02020603050405020304" pitchFamily="18" charset="0"/>
              </a:rPr>
              <a:t>是指在不会引起工期延误的前提下，活动</a:t>
            </a:r>
            <a:r>
              <a:rPr lang="en-US" altLang="zh-CN" sz="2400" i="1" dirty="0">
                <a:latin typeface="Times New Roman" panose="02020603050405020304" pitchFamily="18" charset="0"/>
              </a:rPr>
              <a:t>a</a:t>
            </a:r>
            <a:r>
              <a:rPr lang="en-US" altLang="zh-CN" sz="2400" i="1" baseline="-25000" dirty="0">
                <a:latin typeface="Times New Roman" panose="02020603050405020304" pitchFamily="18" charset="0"/>
              </a:rPr>
              <a:t>i</a:t>
            </a:r>
            <a:r>
              <a:rPr lang="zh-CN" altLang="en-US" sz="2400" dirty="0">
                <a:latin typeface="Times New Roman" panose="02020603050405020304" pitchFamily="18" charset="0"/>
              </a:rPr>
              <a:t>允许的最迟开始时间。</a:t>
            </a:r>
            <a:endParaRPr lang="zh-CN" altLang="en-US" sz="2400" dirty="0">
              <a:latin typeface="Times New Roman" panose="02020603050405020304" pitchFamily="18" charset="0"/>
            </a:endParaRPr>
          </a:p>
          <a:p>
            <a:pPr eaLnBrk="1" hangingPunct="1">
              <a:spcBef>
                <a:spcPct val="20000"/>
              </a:spcBef>
              <a:buFont typeface="Monotype Sorts" pitchFamily="2" charset="2"/>
            </a:pPr>
            <a:r>
              <a:rPr lang="zh-CN" altLang="en-US" sz="2400" dirty="0">
                <a:latin typeface="Times New Roman" panose="02020603050405020304" pitchFamily="18" charset="0"/>
              </a:rPr>
              <a:t>      因为事件</a:t>
            </a:r>
            <a:r>
              <a:rPr lang="en-US" altLang="zh-CN" sz="2400" i="1" dirty="0">
                <a:latin typeface="Times New Roman" panose="02020603050405020304" pitchFamily="18" charset="0"/>
              </a:rPr>
              <a:t>V</a:t>
            </a:r>
            <a:r>
              <a:rPr lang="en-US" altLang="zh-CN" sz="2400" i="1" baseline="-25000" dirty="0">
                <a:latin typeface="Times New Roman" panose="02020603050405020304" pitchFamily="18" charset="0"/>
              </a:rPr>
              <a:t>k</a:t>
            </a:r>
            <a:r>
              <a:rPr lang="zh-CN" altLang="en-US" sz="2400" dirty="0">
                <a:latin typeface="Times New Roman" panose="02020603050405020304" pitchFamily="18" charset="0"/>
              </a:rPr>
              <a:t>发生表明以</a:t>
            </a:r>
            <a:r>
              <a:rPr lang="en-US" altLang="zh-CN" sz="2400" i="1" dirty="0">
                <a:latin typeface="Times New Roman" panose="02020603050405020304" pitchFamily="18" charset="0"/>
              </a:rPr>
              <a:t>V</a:t>
            </a:r>
            <a:r>
              <a:rPr lang="en-US" altLang="zh-CN" sz="2400" i="1" baseline="-25000" dirty="0">
                <a:latin typeface="Times New Roman" panose="02020603050405020304" pitchFamily="18" charset="0"/>
              </a:rPr>
              <a:t>k</a:t>
            </a:r>
            <a:r>
              <a:rPr lang="zh-CN" altLang="en-US" sz="2400" dirty="0">
                <a:latin typeface="Times New Roman" panose="02020603050405020304" pitchFamily="18" charset="0"/>
              </a:rPr>
              <a:t>为终点的入边所表示的所有活动均已完成，所以事件</a:t>
            </a:r>
            <a:r>
              <a:rPr lang="en-US" altLang="zh-CN" sz="2400" i="1" dirty="0">
                <a:latin typeface="Times New Roman" panose="02020603050405020304" pitchFamily="18" charset="0"/>
              </a:rPr>
              <a:t>V</a:t>
            </a:r>
            <a:r>
              <a:rPr lang="en-US" altLang="zh-CN" sz="2400" i="1" baseline="-25000" dirty="0">
                <a:latin typeface="Times New Roman" panose="02020603050405020304" pitchFamily="18" charset="0"/>
              </a:rPr>
              <a:t>k</a:t>
            </a:r>
            <a:r>
              <a:rPr lang="zh-CN" altLang="en-US" sz="2400" dirty="0">
                <a:latin typeface="Times New Roman" panose="02020603050405020304" pitchFamily="18" charset="0"/>
              </a:rPr>
              <a:t>的最迟发生时间</a:t>
            </a:r>
            <a:r>
              <a:rPr lang="en-US" altLang="zh-CN" sz="2400" i="1" dirty="0">
                <a:latin typeface="Times New Roman" panose="02020603050405020304" pitchFamily="18" charset="0"/>
              </a:rPr>
              <a:t>VL(k)</a:t>
            </a:r>
            <a:r>
              <a:rPr lang="zh-CN" altLang="en-US" sz="2400" dirty="0">
                <a:latin typeface="Times New Roman" panose="02020603050405020304" pitchFamily="18" charset="0"/>
              </a:rPr>
              <a:t>也是所有以</a:t>
            </a:r>
            <a:r>
              <a:rPr lang="en-US" altLang="zh-CN" sz="2400" i="1" dirty="0">
                <a:latin typeface="Times New Roman" panose="02020603050405020304" pitchFamily="18" charset="0"/>
              </a:rPr>
              <a:t>V</a:t>
            </a:r>
            <a:r>
              <a:rPr lang="en-US" altLang="zh-CN" sz="2400" i="1" baseline="-25000" dirty="0">
                <a:latin typeface="Times New Roman" panose="02020603050405020304" pitchFamily="18" charset="0"/>
              </a:rPr>
              <a:t>k</a:t>
            </a:r>
            <a:r>
              <a:rPr lang="zh-CN" altLang="en-US" sz="2400" dirty="0">
                <a:latin typeface="Times New Roman" panose="02020603050405020304" pitchFamily="18" charset="0"/>
              </a:rPr>
              <a:t>为终点的入边</a:t>
            </a:r>
            <a:r>
              <a:rPr lang="en-US" altLang="zh-CN" sz="2400" dirty="0">
                <a:latin typeface="Times New Roman" panose="02020603050405020304" pitchFamily="18" charset="0"/>
              </a:rPr>
              <a:t>&lt;</a:t>
            </a:r>
            <a:r>
              <a:rPr lang="en-US" altLang="zh-CN" sz="2400" i="1" dirty="0">
                <a:latin typeface="Times New Roman" panose="02020603050405020304" pitchFamily="18" charset="0"/>
              </a:rPr>
              <a:t>V</a:t>
            </a:r>
            <a:r>
              <a:rPr lang="en-US" altLang="zh-CN" sz="2400" i="1" baseline="-25000" dirty="0">
                <a:latin typeface="Times New Roman" panose="02020603050405020304" pitchFamily="18" charset="0"/>
              </a:rPr>
              <a:t>j</a:t>
            </a:r>
            <a:r>
              <a:rPr lang="en-US" altLang="zh-CN" sz="2400" i="1" dirty="0">
                <a:latin typeface="Times New Roman" panose="02020603050405020304" pitchFamily="18" charset="0"/>
              </a:rPr>
              <a:t> , V</a:t>
            </a:r>
            <a:r>
              <a:rPr lang="en-US" altLang="zh-CN" sz="2400" i="1" baseline="-25000" dirty="0">
                <a:latin typeface="Times New Roman" panose="02020603050405020304" pitchFamily="18" charset="0"/>
              </a:rPr>
              <a:t>k</a:t>
            </a:r>
            <a:r>
              <a:rPr lang="en-US" altLang="zh-CN" sz="2400" dirty="0">
                <a:latin typeface="Times New Roman" panose="02020603050405020304" pitchFamily="18" charset="0"/>
              </a:rPr>
              <a:t>&gt;</a:t>
            </a:r>
            <a:r>
              <a:rPr lang="zh-CN" altLang="en-US" sz="2400" dirty="0">
                <a:latin typeface="Times New Roman" panose="02020603050405020304" pitchFamily="18" charset="0"/>
              </a:rPr>
              <a:t>所表示的活动</a:t>
            </a:r>
            <a:r>
              <a:rPr lang="en-US" altLang="zh-CN" sz="2400" i="1" dirty="0">
                <a:latin typeface="Times New Roman" panose="02020603050405020304" pitchFamily="18" charset="0"/>
              </a:rPr>
              <a:t>a</a:t>
            </a:r>
            <a:r>
              <a:rPr lang="en-US" altLang="zh-CN" sz="2400" i="1" baseline="-25000" dirty="0">
                <a:latin typeface="Times New Roman" panose="02020603050405020304" pitchFamily="18" charset="0"/>
              </a:rPr>
              <a:t>i</a:t>
            </a:r>
            <a:r>
              <a:rPr lang="zh-CN" altLang="en-US" sz="2400" dirty="0">
                <a:latin typeface="Times New Roman" panose="02020603050405020304" pitchFamily="18" charset="0"/>
              </a:rPr>
              <a:t>可以最迟完成时间。</a:t>
            </a:r>
            <a:endParaRPr lang="zh-CN" altLang="en-US" sz="2400" dirty="0">
              <a:latin typeface="Times New Roman" panose="02020603050405020304" pitchFamily="18" charset="0"/>
            </a:endParaRPr>
          </a:p>
          <a:p>
            <a:pPr eaLnBrk="1" hangingPunct="1">
              <a:spcBef>
                <a:spcPct val="20000"/>
              </a:spcBef>
              <a:buFont typeface="Monotype Sorts" pitchFamily="2" charset="2"/>
            </a:pPr>
            <a:r>
              <a:rPr lang="zh-CN" altLang="en-US" sz="2400" dirty="0">
                <a:latin typeface="Times New Roman" panose="02020603050405020304" pitchFamily="18" charset="0"/>
              </a:rPr>
              <a:t>      显然，为不推迟工期，</a:t>
            </a:r>
            <a:r>
              <a:rPr lang="zh-CN" altLang="en-US" sz="2400" dirty="0">
                <a:solidFill>
                  <a:schemeClr val="accent2"/>
                </a:solidFill>
                <a:latin typeface="Times New Roman" panose="02020603050405020304" pitchFamily="18" charset="0"/>
              </a:rPr>
              <a:t>活动</a:t>
            </a:r>
            <a:r>
              <a:rPr lang="en-US" altLang="zh-CN" sz="2400" i="1" dirty="0">
                <a:solidFill>
                  <a:schemeClr val="accent2"/>
                </a:solidFill>
                <a:latin typeface="Times New Roman" panose="02020603050405020304" pitchFamily="18" charset="0"/>
              </a:rPr>
              <a:t>a</a:t>
            </a:r>
            <a:r>
              <a:rPr lang="en-US" altLang="zh-CN" sz="2400" i="1" baseline="-25000" dirty="0">
                <a:solidFill>
                  <a:schemeClr val="accent2"/>
                </a:solidFill>
                <a:latin typeface="Times New Roman" panose="02020603050405020304" pitchFamily="18" charset="0"/>
              </a:rPr>
              <a:t>i</a:t>
            </a:r>
            <a:r>
              <a:rPr lang="zh-CN" altLang="en-US" sz="2400" dirty="0">
                <a:solidFill>
                  <a:schemeClr val="accent2"/>
                </a:solidFill>
                <a:latin typeface="Times New Roman" panose="02020603050405020304" pitchFamily="18" charset="0"/>
              </a:rPr>
              <a:t>的最迟开始时间</a:t>
            </a:r>
            <a:r>
              <a:rPr lang="en-US" altLang="zh-CN" sz="2400" i="1" dirty="0">
                <a:solidFill>
                  <a:schemeClr val="accent2"/>
                </a:solidFill>
                <a:latin typeface="Times New Roman" panose="02020603050405020304" pitchFamily="18" charset="0"/>
              </a:rPr>
              <a:t>L(i)</a:t>
            </a:r>
            <a:r>
              <a:rPr lang="zh-CN" altLang="en-US" sz="2400" dirty="0">
                <a:solidFill>
                  <a:schemeClr val="accent2"/>
                </a:solidFill>
                <a:latin typeface="Times New Roman" panose="02020603050405020304" pitchFamily="18" charset="0"/>
              </a:rPr>
              <a:t>应该是</a:t>
            </a:r>
            <a:r>
              <a:rPr lang="en-US" altLang="zh-CN" sz="2400" i="1" dirty="0">
                <a:solidFill>
                  <a:schemeClr val="accent2"/>
                </a:solidFill>
                <a:latin typeface="Times New Roman" panose="02020603050405020304" pitchFamily="18" charset="0"/>
              </a:rPr>
              <a:t>a</a:t>
            </a:r>
            <a:r>
              <a:rPr lang="en-US" altLang="zh-CN" sz="2400" i="1" baseline="-25000" dirty="0">
                <a:solidFill>
                  <a:schemeClr val="accent2"/>
                </a:solidFill>
                <a:latin typeface="Times New Roman" panose="02020603050405020304" pitchFamily="18" charset="0"/>
              </a:rPr>
              <a:t>i</a:t>
            </a:r>
            <a:r>
              <a:rPr lang="zh-CN" altLang="en-US" sz="2400" dirty="0">
                <a:solidFill>
                  <a:schemeClr val="accent2"/>
                </a:solidFill>
                <a:latin typeface="Times New Roman" panose="02020603050405020304" pitchFamily="18" charset="0"/>
              </a:rPr>
              <a:t>的最迟完成时间</a:t>
            </a:r>
            <a:r>
              <a:rPr lang="en-US" altLang="zh-CN" sz="2400" i="1" dirty="0">
                <a:solidFill>
                  <a:schemeClr val="accent2"/>
                </a:solidFill>
                <a:latin typeface="Times New Roman" panose="02020603050405020304" pitchFamily="18" charset="0"/>
              </a:rPr>
              <a:t>VL(k)</a:t>
            </a:r>
            <a:r>
              <a:rPr lang="zh-CN" altLang="en-US" sz="2400" dirty="0">
                <a:solidFill>
                  <a:schemeClr val="accent2"/>
                </a:solidFill>
                <a:latin typeface="Times New Roman" panose="02020603050405020304" pitchFamily="18" charset="0"/>
              </a:rPr>
              <a:t>减去</a:t>
            </a:r>
            <a:r>
              <a:rPr lang="en-US" altLang="zh-CN" sz="2400" i="1" dirty="0">
                <a:solidFill>
                  <a:schemeClr val="accent2"/>
                </a:solidFill>
                <a:latin typeface="Times New Roman" panose="02020603050405020304" pitchFamily="18" charset="0"/>
              </a:rPr>
              <a:t>a</a:t>
            </a:r>
            <a:r>
              <a:rPr lang="en-US" altLang="zh-CN" sz="2400" i="1" baseline="-25000" dirty="0">
                <a:solidFill>
                  <a:schemeClr val="accent2"/>
                </a:solidFill>
                <a:latin typeface="Times New Roman" panose="02020603050405020304" pitchFamily="18" charset="0"/>
              </a:rPr>
              <a:t>i</a:t>
            </a:r>
            <a:r>
              <a:rPr lang="zh-CN" altLang="en-US" sz="2400" dirty="0">
                <a:solidFill>
                  <a:schemeClr val="accent2"/>
                </a:solidFill>
                <a:latin typeface="Times New Roman" panose="02020603050405020304" pitchFamily="18" charset="0"/>
              </a:rPr>
              <a:t>的持续时间</a:t>
            </a:r>
            <a:r>
              <a:rPr lang="zh-CN" altLang="en-US" sz="2400" dirty="0">
                <a:latin typeface="Times New Roman" panose="02020603050405020304" pitchFamily="18" charset="0"/>
              </a:rPr>
              <a:t>，即：</a:t>
            </a:r>
            <a:endParaRPr lang="zh-CN" altLang="en-US" sz="2400" dirty="0">
              <a:latin typeface="Times New Roman" panose="02020603050405020304" pitchFamily="18" charset="0"/>
            </a:endParaRPr>
          </a:p>
          <a:p>
            <a:pPr eaLnBrk="1" hangingPunct="1">
              <a:spcBef>
                <a:spcPct val="20000"/>
              </a:spcBef>
              <a:buFont typeface="Monotype Sorts" pitchFamily="2" charset="2"/>
            </a:pPr>
            <a:r>
              <a:rPr lang="zh-CN" altLang="en-US" sz="2400" dirty="0">
                <a:latin typeface="Times New Roman" panose="02020603050405020304" pitchFamily="18" charset="0"/>
              </a:rPr>
              <a:t>                       </a:t>
            </a:r>
            <a:r>
              <a:rPr lang="en-US" altLang="zh-CN" sz="2400" i="1" dirty="0">
                <a:latin typeface="Times New Roman" panose="02020603050405020304" pitchFamily="18" charset="0"/>
              </a:rPr>
              <a:t>L(i) = VL(k) - ACT[j][k]</a:t>
            </a:r>
            <a:r>
              <a:rPr lang="en-US" altLang="zh-CN" sz="2400" dirty="0">
                <a:latin typeface="Times New Roman" panose="02020603050405020304" pitchFamily="18" charset="0"/>
              </a:rPr>
              <a:t> …………..( 2 )</a:t>
            </a:r>
            <a:endParaRPr lang="en-US" altLang="zh-CN" sz="2400" dirty="0">
              <a:latin typeface="Times New Roman" panose="02020603050405020304" pitchFamily="18" charset="0"/>
            </a:endParaRPr>
          </a:p>
          <a:p>
            <a:pPr eaLnBrk="1" hangingPunct="1">
              <a:spcBef>
                <a:spcPct val="20000"/>
              </a:spcBef>
              <a:buFont typeface="Monotype Sorts" pitchFamily="2" charset="2"/>
            </a:pPr>
            <a:r>
              <a:rPr lang="en-US" altLang="zh-CN" sz="2400" dirty="0">
                <a:latin typeface="Times New Roman" panose="02020603050405020304" pitchFamily="18" charset="0"/>
              </a:rPr>
              <a:t>     </a:t>
            </a:r>
            <a:r>
              <a:rPr lang="zh-CN" altLang="en-US" sz="2400" dirty="0">
                <a:latin typeface="Times New Roman" panose="02020603050405020304" pitchFamily="18" charset="0"/>
              </a:rPr>
              <a:t>其中</a:t>
            </a:r>
            <a:r>
              <a:rPr lang="en-US" altLang="zh-CN" sz="2400" dirty="0">
                <a:latin typeface="Times New Roman" panose="02020603050405020304" pitchFamily="18" charset="0"/>
              </a:rPr>
              <a:t>, ACT[j][k]</a:t>
            </a:r>
            <a:r>
              <a:rPr lang="zh-CN" altLang="en-US" sz="2400" dirty="0">
                <a:latin typeface="Times New Roman" panose="02020603050405020304" pitchFamily="18" charset="0"/>
              </a:rPr>
              <a:t>是活动</a:t>
            </a:r>
            <a:r>
              <a:rPr lang="en-US" altLang="zh-CN" sz="2400" i="1" dirty="0">
                <a:latin typeface="Times New Roman" panose="02020603050405020304" pitchFamily="18" charset="0"/>
              </a:rPr>
              <a:t>a</a:t>
            </a:r>
            <a:r>
              <a:rPr lang="en-US" altLang="zh-CN" sz="2400" i="1" baseline="-25000" dirty="0">
                <a:latin typeface="Times New Roman" panose="02020603050405020304" pitchFamily="18" charset="0"/>
              </a:rPr>
              <a:t>i </a:t>
            </a:r>
            <a:r>
              <a:rPr lang="zh-CN" altLang="en-US" sz="2400" dirty="0">
                <a:latin typeface="Times New Roman" panose="02020603050405020304" pitchFamily="18" charset="0"/>
              </a:rPr>
              <a:t>的持续时间（</a:t>
            </a:r>
            <a:r>
              <a:rPr lang="en-US" altLang="zh-CN" sz="2400" dirty="0">
                <a:latin typeface="Times New Roman" panose="02020603050405020304" pitchFamily="18" charset="0"/>
              </a:rPr>
              <a:t>&lt; </a:t>
            </a:r>
            <a:r>
              <a:rPr lang="en-US" altLang="zh-CN" sz="2400" i="1" dirty="0">
                <a:latin typeface="Times New Roman" panose="02020603050405020304" pitchFamily="18" charset="0"/>
              </a:rPr>
              <a:t>V</a:t>
            </a:r>
            <a:r>
              <a:rPr lang="en-US" altLang="zh-CN" sz="2400" i="1" baseline="-25000" dirty="0">
                <a:latin typeface="Times New Roman" panose="02020603050405020304" pitchFamily="18" charset="0"/>
              </a:rPr>
              <a:t>j</a:t>
            </a:r>
            <a:r>
              <a:rPr lang="en-US" altLang="zh-CN" sz="2400" i="1" dirty="0">
                <a:latin typeface="Times New Roman" panose="02020603050405020304" pitchFamily="18" charset="0"/>
              </a:rPr>
              <a:t> , V</a:t>
            </a:r>
            <a:r>
              <a:rPr lang="en-US" altLang="zh-CN" sz="2400" i="1" baseline="-25000" dirty="0">
                <a:latin typeface="Times New Roman" panose="02020603050405020304" pitchFamily="18" charset="0"/>
              </a:rPr>
              <a:t>k</a:t>
            </a:r>
            <a:r>
              <a:rPr lang="en-US" altLang="zh-CN" sz="2400" dirty="0">
                <a:latin typeface="Times New Roman" panose="02020603050405020304" pitchFamily="18" charset="0"/>
              </a:rPr>
              <a:t>&gt; </a:t>
            </a:r>
            <a:r>
              <a:rPr lang="zh-CN" altLang="en-US" sz="2400" dirty="0">
                <a:latin typeface="Times New Roman" panose="02020603050405020304" pitchFamily="18" charset="0"/>
              </a:rPr>
              <a:t>上的权）。</a:t>
            </a:r>
            <a:endParaRPr lang="zh-CN" altLang="en-US" sz="2400" dirty="0">
              <a:latin typeface="Times New Roman" panose="02020603050405020304" pitchFamily="18" charset="0"/>
            </a:endParaRPr>
          </a:p>
        </p:txBody>
      </p:sp>
      <p:grpSp>
        <p:nvGrpSpPr>
          <p:cNvPr id="129027" name="Group 12"/>
          <p:cNvGrpSpPr/>
          <p:nvPr/>
        </p:nvGrpSpPr>
        <p:grpSpPr>
          <a:xfrm>
            <a:off x="2819400" y="5551488"/>
            <a:ext cx="2438400" cy="685800"/>
            <a:chOff x="1776" y="3504"/>
            <a:chExt cx="1536" cy="432"/>
          </a:xfrm>
        </p:grpSpPr>
        <p:sp>
          <p:nvSpPr>
            <p:cNvPr id="129028" name="Oval 5"/>
            <p:cNvSpPr/>
            <p:nvPr/>
          </p:nvSpPr>
          <p:spPr>
            <a:xfrm>
              <a:off x="2064" y="3648"/>
              <a:ext cx="272" cy="272"/>
            </a:xfrm>
            <a:prstGeom prst="ellipse">
              <a:avLst/>
            </a:prstGeom>
            <a:noFill/>
            <a:ln w="9525"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29029" name="Text Box 6"/>
            <p:cNvSpPr txBox="1"/>
            <p:nvPr/>
          </p:nvSpPr>
          <p:spPr>
            <a:xfrm>
              <a:off x="2064" y="3632"/>
              <a:ext cx="336"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V</a:t>
              </a:r>
              <a:r>
                <a:rPr lang="en-US" altLang="zh-CN" sz="2400" baseline="-25000" dirty="0">
                  <a:latin typeface="Times New Roman" panose="02020603050405020304" pitchFamily="18" charset="0"/>
                </a:rPr>
                <a:t>j</a:t>
              </a:r>
              <a:endParaRPr lang="en-US" altLang="zh-CN" sz="2400" baseline="-25000" dirty="0">
                <a:latin typeface="Times New Roman" panose="02020603050405020304" pitchFamily="18" charset="0"/>
              </a:endParaRPr>
            </a:p>
          </p:txBody>
        </p:sp>
        <p:sp>
          <p:nvSpPr>
            <p:cNvPr id="129030" name="Oval 7"/>
            <p:cNvSpPr/>
            <p:nvPr/>
          </p:nvSpPr>
          <p:spPr>
            <a:xfrm>
              <a:off x="2976" y="3664"/>
              <a:ext cx="272" cy="272"/>
            </a:xfrm>
            <a:prstGeom prst="ellipse">
              <a:avLst/>
            </a:prstGeom>
            <a:noFill/>
            <a:ln w="9525"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29031" name="Text Box 8"/>
            <p:cNvSpPr txBox="1"/>
            <p:nvPr/>
          </p:nvSpPr>
          <p:spPr>
            <a:xfrm>
              <a:off x="2976" y="3648"/>
              <a:ext cx="336"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V</a:t>
              </a:r>
              <a:r>
                <a:rPr lang="en-US" altLang="zh-CN" sz="2400" baseline="-25000" dirty="0">
                  <a:latin typeface="Times New Roman" panose="02020603050405020304" pitchFamily="18" charset="0"/>
                </a:rPr>
                <a:t>k</a:t>
              </a:r>
              <a:endParaRPr lang="en-US" altLang="zh-CN" sz="2400" baseline="-25000" dirty="0">
                <a:latin typeface="Times New Roman" panose="02020603050405020304" pitchFamily="18" charset="0"/>
              </a:endParaRPr>
            </a:p>
          </p:txBody>
        </p:sp>
        <p:sp>
          <p:nvSpPr>
            <p:cNvPr id="129032" name="Line 9"/>
            <p:cNvSpPr/>
            <p:nvPr/>
          </p:nvSpPr>
          <p:spPr>
            <a:xfrm>
              <a:off x="2352" y="3792"/>
              <a:ext cx="624" cy="0"/>
            </a:xfrm>
            <a:prstGeom prst="line">
              <a:avLst/>
            </a:prstGeom>
            <a:ln w="38100" cap="flat" cmpd="sng">
              <a:solidFill>
                <a:schemeClr val="tx1"/>
              </a:solidFill>
              <a:prstDash val="solid"/>
              <a:headEnd type="none" w="med" len="med"/>
              <a:tailEnd type="triangle" w="med" len="med"/>
            </a:ln>
          </p:spPr>
        </p:sp>
        <p:sp>
          <p:nvSpPr>
            <p:cNvPr id="129033" name="Text Box 10"/>
            <p:cNvSpPr txBox="1"/>
            <p:nvPr/>
          </p:nvSpPr>
          <p:spPr>
            <a:xfrm>
              <a:off x="2496" y="3504"/>
              <a:ext cx="336"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i</a:t>
              </a:r>
              <a:endParaRPr lang="en-US" altLang="zh-CN" sz="2400" baseline="-25000" dirty="0">
                <a:latin typeface="Times New Roman" panose="02020603050405020304" pitchFamily="18" charset="0"/>
              </a:endParaRPr>
            </a:p>
          </p:txBody>
        </p:sp>
        <p:sp>
          <p:nvSpPr>
            <p:cNvPr id="129034" name="Line 11"/>
            <p:cNvSpPr/>
            <p:nvPr/>
          </p:nvSpPr>
          <p:spPr>
            <a:xfrm>
              <a:off x="1776" y="3792"/>
              <a:ext cx="288" cy="0"/>
            </a:xfrm>
            <a:prstGeom prst="line">
              <a:avLst/>
            </a:prstGeom>
            <a:ln w="38100" cap="flat" cmpd="sng">
              <a:solidFill>
                <a:schemeClr val="tx1"/>
              </a:solidFill>
              <a:prstDash val="sysDot"/>
              <a:headEnd type="none" w="med" len="med"/>
              <a:tailEnd type="triangle" w="med" len="med"/>
            </a:ln>
          </p:spPr>
        </p:sp>
      </p:gr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4" name="Rectangle 2"/>
          <p:cNvSpPr/>
          <p:nvPr/>
        </p:nvSpPr>
        <p:spPr>
          <a:xfrm>
            <a:off x="152400" y="990600"/>
            <a:ext cx="8686800" cy="2136775"/>
          </a:xfrm>
          <a:prstGeom prst="rect">
            <a:avLst/>
          </a:prstGeom>
          <a:noFill/>
          <a:ln w="9525">
            <a:noFill/>
          </a:ln>
        </p:spPr>
        <p:txBody>
          <a:bodyPr>
            <a:spAutoFit/>
          </a:bodyPr>
          <a:p>
            <a:pPr algn="just" eaLnBrk="1" hangingPunct="1">
              <a:spcBef>
                <a:spcPct val="20000"/>
              </a:spcBef>
              <a:buFont typeface="Monotype Sorts" pitchFamily="2" charset="2"/>
            </a:pPr>
            <a:r>
              <a:rPr lang="en-US" altLang="zh-CN" sz="2400" dirty="0">
                <a:latin typeface="Times New Roman" panose="02020603050405020304" pitchFamily="18" charset="0"/>
              </a:rPr>
              <a:t>⑤</a:t>
            </a:r>
            <a:r>
              <a:rPr lang="zh-CN" altLang="en-US" sz="2400" dirty="0">
                <a:latin typeface="Times New Roman" panose="02020603050405020304" pitchFamily="18" charset="0"/>
              </a:rPr>
              <a:t>时间余量 </a:t>
            </a:r>
            <a:r>
              <a:rPr lang="en-US" altLang="zh-CN" sz="2400" i="1" dirty="0">
                <a:solidFill>
                  <a:srgbClr val="FF3300"/>
                </a:solidFill>
                <a:latin typeface="Times New Roman" panose="02020603050405020304" pitchFamily="18" charset="0"/>
              </a:rPr>
              <a:t>L(i) - E(i)</a:t>
            </a:r>
            <a:endParaRPr lang="en-US" altLang="zh-CN" sz="2400" i="1" dirty="0">
              <a:solidFill>
                <a:srgbClr val="FF3300"/>
              </a:solidFill>
              <a:latin typeface="Times New Roman" panose="02020603050405020304" pitchFamily="18" charset="0"/>
            </a:endParaRPr>
          </a:p>
          <a:p>
            <a:pPr eaLnBrk="1" hangingPunct="1">
              <a:spcBef>
                <a:spcPct val="20000"/>
              </a:spcBef>
              <a:buFont typeface="Monotype Sorts" pitchFamily="2" charset="2"/>
            </a:pPr>
            <a:r>
              <a:rPr lang="en-US" altLang="zh-CN" sz="2400" dirty="0">
                <a:latin typeface="Times New Roman" panose="02020603050405020304" pitchFamily="18" charset="0"/>
              </a:rPr>
              <a:t>        </a:t>
            </a:r>
            <a:r>
              <a:rPr lang="en-US" altLang="zh-CN" sz="2400" i="1" dirty="0">
                <a:solidFill>
                  <a:schemeClr val="accent2"/>
                </a:solidFill>
                <a:latin typeface="Times New Roman" panose="02020603050405020304" pitchFamily="18" charset="0"/>
              </a:rPr>
              <a:t>L(i) - E(i)</a:t>
            </a:r>
            <a:r>
              <a:rPr lang="zh-CN" altLang="en-US" sz="2400" dirty="0">
                <a:solidFill>
                  <a:schemeClr val="accent2"/>
                </a:solidFill>
                <a:latin typeface="Times New Roman" panose="02020603050405020304" pitchFamily="18" charset="0"/>
              </a:rPr>
              <a:t>表示活动 </a:t>
            </a:r>
            <a:r>
              <a:rPr lang="en-US" altLang="zh-CN" sz="2400" i="1" dirty="0">
                <a:solidFill>
                  <a:schemeClr val="accent2"/>
                </a:solidFill>
                <a:latin typeface="Times New Roman" panose="02020603050405020304" pitchFamily="18" charset="0"/>
              </a:rPr>
              <a:t>a</a:t>
            </a:r>
            <a:r>
              <a:rPr lang="en-US" altLang="zh-CN" sz="2400" i="1" baseline="-25000" dirty="0">
                <a:solidFill>
                  <a:schemeClr val="accent2"/>
                </a:solidFill>
                <a:latin typeface="Times New Roman" panose="02020603050405020304" pitchFamily="18" charset="0"/>
              </a:rPr>
              <a:t>k </a:t>
            </a:r>
            <a:r>
              <a:rPr lang="zh-CN" altLang="en-US" sz="2400" dirty="0">
                <a:solidFill>
                  <a:schemeClr val="accent2"/>
                </a:solidFill>
                <a:latin typeface="Times New Roman" panose="02020603050405020304" pitchFamily="18" charset="0"/>
              </a:rPr>
              <a:t>的最早可能开始时间和最迟允许开始时间的时间余量</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a:p>
            <a:pPr eaLnBrk="1" hangingPunct="1">
              <a:spcBef>
                <a:spcPct val="20000"/>
              </a:spcBef>
              <a:buFont typeface="Monotype Sorts" pitchFamily="2" charset="2"/>
            </a:pPr>
            <a:r>
              <a:rPr lang="zh-CN" altLang="en-US" sz="2400" dirty="0">
                <a:latin typeface="Times New Roman" panose="02020603050405020304" pitchFamily="18" charset="0"/>
              </a:rPr>
              <a:t>        关键路径上的活动都满足：</a:t>
            </a:r>
            <a:r>
              <a:rPr lang="en-US" altLang="zh-CN" sz="2400" i="1" dirty="0">
                <a:latin typeface="Times New Roman" panose="02020603050405020304" pitchFamily="18" charset="0"/>
              </a:rPr>
              <a:t>L(i) = E(i)</a:t>
            </a:r>
            <a:r>
              <a:rPr lang="en-US" altLang="zh-CN" sz="2400" dirty="0">
                <a:latin typeface="Times New Roman" panose="02020603050405020304" pitchFamily="18" charset="0"/>
              </a:rPr>
              <a:t> …………..( 3 ) </a:t>
            </a:r>
            <a:endParaRPr lang="en-US" altLang="zh-CN" sz="2400" dirty="0">
              <a:latin typeface="Times New Roman" panose="02020603050405020304" pitchFamily="18" charset="0"/>
            </a:endParaRPr>
          </a:p>
          <a:p>
            <a:pPr eaLnBrk="1" hangingPunct="1">
              <a:spcBef>
                <a:spcPct val="20000"/>
              </a:spcBef>
              <a:buFont typeface="Monotype Sorts" pitchFamily="2" charset="2"/>
            </a:pPr>
            <a:r>
              <a:rPr lang="en-US" altLang="zh-CN" sz="2400" dirty="0">
                <a:latin typeface="Times New Roman" panose="02020603050405020304" pitchFamily="18" charset="0"/>
              </a:rPr>
              <a:t>        </a:t>
            </a:r>
            <a:r>
              <a:rPr lang="en-US" altLang="zh-CN" sz="2400" i="1" dirty="0">
                <a:latin typeface="Times New Roman" panose="02020603050405020304" pitchFamily="18" charset="0"/>
              </a:rPr>
              <a:t>L(i) = E(i)</a:t>
            </a:r>
            <a:r>
              <a:rPr lang="zh-CN" altLang="en-US" sz="2400" dirty="0">
                <a:latin typeface="Times New Roman" panose="02020603050405020304" pitchFamily="18" charset="0"/>
              </a:rPr>
              <a:t>表示活动是没有时间余量的关键活动。</a:t>
            </a:r>
            <a:endParaRPr lang="zh-CN" altLang="en-US" sz="2400" dirty="0">
              <a:latin typeface="Times New Roman" panose="02020603050405020304" pitchFamily="18" charset="0"/>
            </a:endParaRPr>
          </a:p>
        </p:txBody>
      </p:sp>
      <p:sp>
        <p:nvSpPr>
          <p:cNvPr id="131075" name="Rectangle 4"/>
          <p:cNvSpPr/>
          <p:nvPr/>
        </p:nvSpPr>
        <p:spPr>
          <a:xfrm>
            <a:off x="152400" y="3852863"/>
            <a:ext cx="8686800" cy="1406525"/>
          </a:xfrm>
          <a:prstGeom prst="rect">
            <a:avLst/>
          </a:prstGeom>
          <a:noFill/>
          <a:ln w="9525">
            <a:noFill/>
          </a:ln>
        </p:spPr>
        <p:txBody>
          <a:bodyPr>
            <a:spAutoFit/>
          </a:bodyPr>
          <a:p>
            <a:pPr algn="just" eaLnBrk="1" hangingPunct="1">
              <a:lnSpc>
                <a:spcPct val="120000"/>
              </a:lnSpc>
              <a:spcBef>
                <a:spcPct val="20000"/>
              </a:spcBef>
              <a:buFont typeface="Monotype Sorts" pitchFamily="2" charset="2"/>
            </a:pPr>
            <a:r>
              <a:rPr lang="en-US" altLang="zh-CN" sz="2400" dirty="0">
                <a:latin typeface="Times New Roman" panose="02020603050405020304" pitchFamily="18" charset="0"/>
              </a:rPr>
              <a:t>       </a:t>
            </a:r>
            <a:r>
              <a:rPr lang="zh-CN" altLang="en-US" sz="2400" dirty="0">
                <a:latin typeface="Times New Roman" panose="02020603050405020304" pitchFamily="18" charset="0"/>
              </a:rPr>
              <a:t>由上述分析知，为找出关键活动，需要求各个活动的</a:t>
            </a:r>
            <a:r>
              <a:rPr lang="en-US" altLang="zh-CN" sz="2400" i="1" dirty="0">
                <a:latin typeface="Times New Roman" panose="02020603050405020304" pitchFamily="18" charset="0"/>
              </a:rPr>
              <a:t>E(i)</a:t>
            </a:r>
            <a:r>
              <a:rPr lang="zh-CN" altLang="en-US" sz="2400" dirty="0">
                <a:latin typeface="Times New Roman" panose="02020603050405020304" pitchFamily="18" charset="0"/>
              </a:rPr>
              <a:t>与 </a:t>
            </a:r>
            <a:r>
              <a:rPr lang="en-US" altLang="zh-CN" sz="2400" i="1" dirty="0">
                <a:latin typeface="Times New Roman" panose="02020603050405020304" pitchFamily="18" charset="0"/>
              </a:rPr>
              <a:t>L(i)</a:t>
            </a:r>
            <a:r>
              <a:rPr lang="zh-CN" altLang="en-US" sz="2400" dirty="0">
                <a:latin typeface="Times New Roman" panose="02020603050405020304" pitchFamily="18" charset="0"/>
              </a:rPr>
              <a:t>，以判别一个活动</a:t>
            </a:r>
            <a:r>
              <a:rPr lang="en-US" altLang="zh-CN" sz="2400" i="1" dirty="0">
                <a:latin typeface="Times New Roman" panose="02020603050405020304" pitchFamily="18" charset="0"/>
              </a:rPr>
              <a:t>a</a:t>
            </a:r>
            <a:r>
              <a:rPr lang="en-US" altLang="zh-CN" sz="2400" i="1" baseline="-25000" dirty="0">
                <a:latin typeface="Times New Roman" panose="02020603050405020304" pitchFamily="18" charset="0"/>
              </a:rPr>
              <a:t>i</a:t>
            </a:r>
            <a:r>
              <a:rPr lang="zh-CN" altLang="en-US" sz="2400" dirty="0">
                <a:latin typeface="Times New Roman" panose="02020603050405020304" pitchFamily="18" charset="0"/>
              </a:rPr>
              <a:t>是否 满足</a:t>
            </a:r>
            <a:r>
              <a:rPr lang="en-US" altLang="zh-CN" sz="2400" i="1" dirty="0">
                <a:latin typeface="Times New Roman" panose="02020603050405020304" pitchFamily="18" charset="0"/>
              </a:rPr>
              <a:t>L(i) = E(i)</a:t>
            </a:r>
            <a:r>
              <a:rPr lang="zh-CN" altLang="en-US" sz="2400" dirty="0">
                <a:latin typeface="Times New Roman" panose="02020603050405020304" pitchFamily="18" charset="0"/>
              </a:rPr>
              <a:t>。 </a:t>
            </a:r>
            <a:r>
              <a:rPr lang="en-US" altLang="zh-CN" sz="2400" i="1" dirty="0">
                <a:latin typeface="Times New Roman" panose="02020603050405020304" pitchFamily="18" charset="0"/>
              </a:rPr>
              <a:t>E(i)</a:t>
            </a:r>
            <a:r>
              <a:rPr lang="zh-CN" altLang="en-US" sz="2400" dirty="0">
                <a:latin typeface="Times New Roman" panose="02020603050405020304" pitchFamily="18" charset="0"/>
              </a:rPr>
              <a:t>和</a:t>
            </a:r>
            <a:r>
              <a:rPr lang="en-US" altLang="zh-CN" sz="2400" i="1" dirty="0">
                <a:latin typeface="Times New Roman" panose="02020603050405020304" pitchFamily="18" charset="0"/>
              </a:rPr>
              <a:t>L(i)</a:t>
            </a:r>
            <a:r>
              <a:rPr lang="zh-CN" altLang="en-US" sz="2400" dirty="0">
                <a:latin typeface="Times New Roman" panose="02020603050405020304" pitchFamily="18" charset="0"/>
              </a:rPr>
              <a:t>可有公式 </a:t>
            </a:r>
            <a:r>
              <a:rPr lang="en-US" altLang="zh-CN" sz="2400" dirty="0">
                <a:latin typeface="Times New Roman" panose="02020603050405020304" pitchFamily="18" charset="0"/>
              </a:rPr>
              <a:t>(1)</a:t>
            </a:r>
            <a:r>
              <a:rPr lang="zh-CN" altLang="en-US" sz="2400" dirty="0">
                <a:latin typeface="Times New Roman" panose="02020603050405020304" pitchFamily="18" charset="0"/>
              </a:rPr>
              <a:t>和</a:t>
            </a:r>
            <a:r>
              <a:rPr lang="en-US" altLang="zh-CN" sz="2400" dirty="0">
                <a:latin typeface="Times New Roman" panose="02020603050405020304" pitchFamily="18" charset="0"/>
              </a:rPr>
              <a:t>(2)</a:t>
            </a:r>
            <a:r>
              <a:rPr lang="zh-CN" altLang="en-US" sz="2400" dirty="0">
                <a:latin typeface="Times New Roman" panose="02020603050405020304" pitchFamily="18" charset="0"/>
              </a:rPr>
              <a:t>。而</a:t>
            </a:r>
            <a:r>
              <a:rPr lang="en-US" altLang="zh-CN" sz="2400" i="1" dirty="0">
                <a:latin typeface="Times New Roman" panose="02020603050405020304" pitchFamily="18" charset="0"/>
              </a:rPr>
              <a:t>VE(k)</a:t>
            </a:r>
            <a:r>
              <a:rPr lang="en-US" altLang="zh-CN" sz="2400" dirty="0">
                <a:latin typeface="Times New Roman" panose="02020603050405020304" pitchFamily="18" charset="0"/>
              </a:rPr>
              <a:t> </a:t>
            </a:r>
            <a:r>
              <a:rPr lang="zh-CN" altLang="en-US" sz="2400" dirty="0">
                <a:latin typeface="Times New Roman" panose="02020603050405020304" pitchFamily="18" charset="0"/>
              </a:rPr>
              <a:t>和</a:t>
            </a:r>
            <a:r>
              <a:rPr lang="en-US" altLang="zh-CN" sz="2400" i="1" dirty="0">
                <a:latin typeface="Times New Roman" panose="02020603050405020304" pitchFamily="18" charset="0"/>
              </a:rPr>
              <a:t>VL(k)</a:t>
            </a:r>
            <a:r>
              <a:rPr lang="zh-CN" altLang="en-US" sz="2400" dirty="0">
                <a:latin typeface="Times New Roman" panose="02020603050405020304" pitchFamily="18" charset="0"/>
              </a:rPr>
              <a:t>可由拓扑分类算法得到。 </a:t>
            </a:r>
            <a:endParaRPr lang="zh-CN" altLang="en-US" sz="2400" dirty="0">
              <a:latin typeface="Times New Roman" panose="02020603050405020304" pitchFamily="18" charset="0"/>
            </a:endParaRPr>
          </a:p>
        </p:txBody>
      </p:sp>
      <p:sp>
        <p:nvSpPr>
          <p:cNvPr id="131076" name="Rectangle 5"/>
          <p:cNvSpPr/>
          <p:nvPr/>
        </p:nvSpPr>
        <p:spPr>
          <a:xfrm>
            <a:off x="381000" y="5564188"/>
            <a:ext cx="6711950" cy="457200"/>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zh-CN" altLang="en-US" sz="2400" dirty="0">
                <a:latin typeface="Times New Roman" panose="02020603050405020304" pitchFamily="18" charset="0"/>
              </a:rPr>
              <a:t>利用拓扑分类算法求关键路径和关键活动。</a:t>
            </a:r>
            <a:endParaRPr lang="zh-CN" altLang="en-US" sz="2400" dirty="0">
              <a:latin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2270" name="Group 46"/>
          <p:cNvGrpSpPr/>
          <p:nvPr/>
        </p:nvGrpSpPr>
        <p:grpSpPr>
          <a:xfrm>
            <a:off x="4908550" y="1038225"/>
            <a:ext cx="1928813" cy="1223963"/>
            <a:chOff x="288" y="2019"/>
            <a:chExt cx="1488" cy="957"/>
          </a:xfrm>
        </p:grpSpPr>
        <p:sp>
          <p:nvSpPr>
            <p:cNvPr id="14390" name="Oval 7"/>
            <p:cNvSpPr/>
            <p:nvPr/>
          </p:nvSpPr>
          <p:spPr>
            <a:xfrm>
              <a:off x="1056" y="2352"/>
              <a:ext cx="340" cy="340"/>
            </a:xfrm>
            <a:prstGeom prst="ellipse">
              <a:avLst/>
            </a:prstGeom>
            <a:noFill/>
            <a:ln w="38100" cap="flat" cmpd="sng">
              <a:solidFill>
                <a:schemeClr val="tx1"/>
              </a:solidFill>
              <a:prstDash val="solid"/>
              <a:headEnd type="none" w="med" len="med"/>
              <a:tailEnd type="none" w="med" len="med"/>
            </a:ln>
          </p:spPr>
          <p:txBody>
            <a:bodyPr lIns="0" tIns="0" rIns="0" bIns="0" anchor="ctr" anchorCtr="0"/>
            <a:p>
              <a:pPr algn="ctr" eaLnBrk="1" hangingPunct="1"/>
              <a:r>
                <a:rPr lang="en-US" altLang="zh-CN" sz="1400" b="0" dirty="0">
                  <a:latin typeface="Times New Roman" panose="02020603050405020304" pitchFamily="18" charset="0"/>
                </a:rPr>
                <a:t>V</a:t>
              </a:r>
              <a:r>
                <a:rPr lang="en-US" altLang="zh-CN" sz="2000" b="0" baseline="-25000" dirty="0">
                  <a:latin typeface="Times New Roman" panose="02020603050405020304" pitchFamily="18" charset="0"/>
                </a:rPr>
                <a:t>3</a:t>
              </a:r>
              <a:endParaRPr lang="en-US" altLang="zh-CN" sz="2000" b="0" baseline="-25000" dirty="0">
                <a:latin typeface="Times New Roman" panose="02020603050405020304" pitchFamily="18" charset="0"/>
              </a:endParaRPr>
            </a:p>
          </p:txBody>
        </p:sp>
        <p:sp>
          <p:nvSpPr>
            <p:cNvPr id="14391" name="Oval 12"/>
            <p:cNvSpPr/>
            <p:nvPr/>
          </p:nvSpPr>
          <p:spPr>
            <a:xfrm>
              <a:off x="672" y="2029"/>
              <a:ext cx="340" cy="340"/>
            </a:xfrm>
            <a:prstGeom prst="ellipse">
              <a:avLst/>
            </a:prstGeom>
            <a:noFill/>
            <a:ln w="38100" cap="flat" cmpd="sng">
              <a:solidFill>
                <a:schemeClr val="tx1"/>
              </a:solidFill>
              <a:prstDash val="solid"/>
              <a:headEnd type="none" w="med" len="med"/>
              <a:tailEnd type="none" w="med" len="med"/>
            </a:ln>
          </p:spPr>
          <p:txBody>
            <a:bodyPr lIns="0" tIns="0" rIns="0" bIns="0" anchor="ctr" anchorCtr="0"/>
            <a:p>
              <a:pPr algn="ctr" eaLnBrk="1" hangingPunct="1"/>
              <a:r>
                <a:rPr lang="en-US" altLang="zh-CN" sz="1400" b="0" dirty="0">
                  <a:latin typeface="Times New Roman" panose="02020603050405020304" pitchFamily="18" charset="0"/>
                </a:rPr>
                <a:t>V</a:t>
              </a:r>
              <a:r>
                <a:rPr lang="en-US" altLang="zh-CN" b="0" baseline="-25000" dirty="0">
                  <a:latin typeface="Times New Roman" panose="02020603050405020304" pitchFamily="18" charset="0"/>
                </a:rPr>
                <a:t>1</a:t>
              </a:r>
              <a:endParaRPr lang="en-US" altLang="zh-CN" b="0" baseline="-25000" dirty="0">
                <a:latin typeface="Times New Roman" panose="02020603050405020304" pitchFamily="18" charset="0"/>
              </a:endParaRPr>
            </a:p>
          </p:txBody>
        </p:sp>
        <p:sp>
          <p:nvSpPr>
            <p:cNvPr id="14392" name="Oval 13"/>
            <p:cNvSpPr/>
            <p:nvPr/>
          </p:nvSpPr>
          <p:spPr>
            <a:xfrm>
              <a:off x="672" y="2636"/>
              <a:ext cx="340" cy="340"/>
            </a:xfrm>
            <a:prstGeom prst="ellipse">
              <a:avLst/>
            </a:prstGeom>
            <a:noFill/>
            <a:ln w="38100" cap="flat" cmpd="sng">
              <a:solidFill>
                <a:schemeClr val="tx1"/>
              </a:solidFill>
              <a:prstDash val="solid"/>
              <a:headEnd type="none" w="med" len="med"/>
              <a:tailEnd type="none" w="med" len="med"/>
            </a:ln>
          </p:spPr>
          <p:txBody>
            <a:bodyPr lIns="0" tIns="0" rIns="0" bIns="0" anchor="ctr" anchorCtr="0"/>
            <a:p>
              <a:pPr algn="ctr" eaLnBrk="1" hangingPunct="1"/>
              <a:r>
                <a:rPr lang="en-US" altLang="zh-CN" sz="1400" b="0" dirty="0">
                  <a:latin typeface="Times New Roman" panose="02020603050405020304" pitchFamily="18" charset="0"/>
                </a:rPr>
                <a:t>V</a:t>
              </a:r>
              <a:r>
                <a:rPr lang="en-US" altLang="zh-CN" b="0" baseline="-25000" dirty="0">
                  <a:latin typeface="Times New Roman" panose="02020603050405020304" pitchFamily="18" charset="0"/>
                </a:rPr>
                <a:t>4</a:t>
              </a:r>
              <a:endParaRPr lang="en-US" altLang="zh-CN" b="0" baseline="-25000" dirty="0">
                <a:latin typeface="Times New Roman" panose="02020603050405020304" pitchFamily="18" charset="0"/>
              </a:endParaRPr>
            </a:p>
          </p:txBody>
        </p:sp>
        <p:sp>
          <p:nvSpPr>
            <p:cNvPr id="14393" name="Oval 14"/>
            <p:cNvSpPr/>
            <p:nvPr/>
          </p:nvSpPr>
          <p:spPr>
            <a:xfrm>
              <a:off x="1436" y="2636"/>
              <a:ext cx="340" cy="340"/>
            </a:xfrm>
            <a:prstGeom prst="ellipse">
              <a:avLst/>
            </a:prstGeom>
            <a:noFill/>
            <a:ln w="38100" cap="flat" cmpd="sng">
              <a:solidFill>
                <a:schemeClr val="tx1"/>
              </a:solidFill>
              <a:prstDash val="solid"/>
              <a:headEnd type="none" w="med" len="med"/>
              <a:tailEnd type="none" w="med" len="med"/>
            </a:ln>
          </p:spPr>
          <p:txBody>
            <a:bodyPr lIns="0" tIns="0" rIns="0" bIns="0" anchor="ctr" anchorCtr="0"/>
            <a:p>
              <a:pPr algn="ctr" eaLnBrk="1" hangingPunct="1"/>
              <a:r>
                <a:rPr lang="en-US" altLang="zh-CN" sz="1400" b="0" dirty="0">
                  <a:latin typeface="Times New Roman" panose="02020603050405020304" pitchFamily="18" charset="0"/>
                </a:rPr>
                <a:t>V</a:t>
              </a:r>
              <a:r>
                <a:rPr lang="en-US" altLang="zh-CN" sz="2000" b="0" baseline="-25000" dirty="0">
                  <a:latin typeface="Times New Roman" panose="02020603050405020304" pitchFamily="18" charset="0"/>
                </a:rPr>
                <a:t>5</a:t>
              </a:r>
              <a:endParaRPr lang="en-US" altLang="zh-CN" sz="2000" b="0" baseline="-25000" dirty="0">
                <a:latin typeface="Times New Roman" panose="02020603050405020304" pitchFamily="18" charset="0"/>
              </a:endParaRPr>
            </a:p>
          </p:txBody>
        </p:sp>
        <p:sp>
          <p:nvSpPr>
            <p:cNvPr id="14394" name="Oval 15"/>
            <p:cNvSpPr/>
            <p:nvPr/>
          </p:nvSpPr>
          <p:spPr>
            <a:xfrm>
              <a:off x="1433" y="2019"/>
              <a:ext cx="340" cy="340"/>
            </a:xfrm>
            <a:prstGeom prst="ellipse">
              <a:avLst/>
            </a:prstGeom>
            <a:noFill/>
            <a:ln w="38100" cap="flat" cmpd="sng">
              <a:solidFill>
                <a:schemeClr val="tx1"/>
              </a:solidFill>
              <a:prstDash val="solid"/>
              <a:headEnd type="none" w="med" len="med"/>
              <a:tailEnd type="none" w="med" len="med"/>
            </a:ln>
          </p:spPr>
          <p:txBody>
            <a:bodyPr lIns="0" tIns="0" rIns="0" bIns="0" anchor="ctr" anchorCtr="0"/>
            <a:p>
              <a:pPr algn="ctr" eaLnBrk="1" hangingPunct="1"/>
              <a:r>
                <a:rPr lang="en-US" altLang="zh-CN" sz="1400" b="0" dirty="0">
                  <a:latin typeface="Times New Roman" panose="02020603050405020304" pitchFamily="18" charset="0"/>
                </a:rPr>
                <a:t>V</a:t>
              </a:r>
              <a:r>
                <a:rPr lang="en-US" altLang="zh-CN" b="0" baseline="-25000" dirty="0">
                  <a:latin typeface="Times New Roman" panose="02020603050405020304" pitchFamily="18" charset="0"/>
                </a:rPr>
                <a:t>2</a:t>
              </a:r>
              <a:endParaRPr lang="en-US" altLang="zh-CN" b="0" baseline="-25000" dirty="0">
                <a:latin typeface="Times New Roman" panose="02020603050405020304" pitchFamily="18" charset="0"/>
              </a:endParaRPr>
            </a:p>
          </p:txBody>
        </p:sp>
        <p:sp>
          <p:nvSpPr>
            <p:cNvPr id="14395" name="Line 28"/>
            <p:cNvSpPr/>
            <p:nvPr/>
          </p:nvSpPr>
          <p:spPr>
            <a:xfrm>
              <a:off x="1008" y="2208"/>
              <a:ext cx="432" cy="0"/>
            </a:xfrm>
            <a:prstGeom prst="line">
              <a:avLst/>
            </a:prstGeom>
            <a:ln w="38100" cap="flat" cmpd="sng">
              <a:solidFill>
                <a:schemeClr val="tx1"/>
              </a:solidFill>
              <a:prstDash val="solid"/>
              <a:headEnd type="none" w="med" len="med"/>
              <a:tailEnd type="none" w="med" len="med"/>
            </a:ln>
          </p:spPr>
        </p:sp>
        <p:sp>
          <p:nvSpPr>
            <p:cNvPr id="14396" name="Line 29"/>
            <p:cNvSpPr/>
            <p:nvPr/>
          </p:nvSpPr>
          <p:spPr>
            <a:xfrm>
              <a:off x="816" y="2352"/>
              <a:ext cx="0" cy="288"/>
            </a:xfrm>
            <a:prstGeom prst="line">
              <a:avLst/>
            </a:prstGeom>
            <a:ln w="38100" cap="flat" cmpd="sng">
              <a:solidFill>
                <a:schemeClr val="tx1"/>
              </a:solidFill>
              <a:prstDash val="solid"/>
              <a:headEnd type="none" w="med" len="med"/>
              <a:tailEnd type="none" w="med" len="med"/>
            </a:ln>
          </p:spPr>
        </p:sp>
        <p:sp>
          <p:nvSpPr>
            <p:cNvPr id="14397" name="Line 30"/>
            <p:cNvSpPr/>
            <p:nvPr/>
          </p:nvSpPr>
          <p:spPr>
            <a:xfrm flipH="1">
              <a:off x="1344" y="2304"/>
              <a:ext cx="96" cy="96"/>
            </a:xfrm>
            <a:prstGeom prst="line">
              <a:avLst/>
            </a:prstGeom>
            <a:ln w="38100" cap="flat" cmpd="sng">
              <a:solidFill>
                <a:schemeClr val="tx1"/>
              </a:solidFill>
              <a:prstDash val="solid"/>
              <a:headEnd type="none" w="med" len="med"/>
              <a:tailEnd type="none" w="med" len="med"/>
            </a:ln>
          </p:spPr>
        </p:sp>
        <p:sp>
          <p:nvSpPr>
            <p:cNvPr id="14398" name="Line 31"/>
            <p:cNvSpPr/>
            <p:nvPr/>
          </p:nvSpPr>
          <p:spPr>
            <a:xfrm flipH="1">
              <a:off x="960" y="2592"/>
              <a:ext cx="96" cy="96"/>
            </a:xfrm>
            <a:prstGeom prst="line">
              <a:avLst/>
            </a:prstGeom>
            <a:ln w="38100" cap="flat" cmpd="sng">
              <a:solidFill>
                <a:schemeClr val="tx1"/>
              </a:solidFill>
              <a:prstDash val="solid"/>
              <a:headEnd type="none" w="med" len="med"/>
              <a:tailEnd type="none" w="med" len="med"/>
            </a:ln>
          </p:spPr>
        </p:sp>
        <p:sp>
          <p:nvSpPr>
            <p:cNvPr id="14399" name="Line 32"/>
            <p:cNvSpPr/>
            <p:nvPr/>
          </p:nvSpPr>
          <p:spPr>
            <a:xfrm>
              <a:off x="1584" y="2352"/>
              <a:ext cx="0" cy="288"/>
            </a:xfrm>
            <a:prstGeom prst="line">
              <a:avLst/>
            </a:prstGeom>
            <a:ln w="38100" cap="flat" cmpd="sng">
              <a:solidFill>
                <a:schemeClr val="tx1"/>
              </a:solidFill>
              <a:prstDash val="solid"/>
              <a:headEnd type="none" w="med" len="med"/>
              <a:tailEnd type="none" w="med" len="med"/>
            </a:ln>
          </p:spPr>
        </p:sp>
        <p:sp>
          <p:nvSpPr>
            <p:cNvPr id="14400" name="Line 33"/>
            <p:cNvSpPr/>
            <p:nvPr/>
          </p:nvSpPr>
          <p:spPr>
            <a:xfrm flipH="1" flipV="1">
              <a:off x="1344" y="2640"/>
              <a:ext cx="96" cy="96"/>
            </a:xfrm>
            <a:prstGeom prst="line">
              <a:avLst/>
            </a:prstGeom>
            <a:ln w="38100" cap="flat" cmpd="sng">
              <a:solidFill>
                <a:schemeClr val="tx1"/>
              </a:solidFill>
              <a:prstDash val="solid"/>
              <a:headEnd type="none" w="med" len="med"/>
              <a:tailEnd type="none" w="med" len="med"/>
            </a:ln>
          </p:spPr>
        </p:sp>
        <p:sp>
          <p:nvSpPr>
            <p:cNvPr id="14401" name="Text Box 34"/>
            <p:cNvSpPr txBox="1"/>
            <p:nvPr/>
          </p:nvSpPr>
          <p:spPr>
            <a:xfrm>
              <a:off x="288" y="2400"/>
              <a:ext cx="427" cy="358"/>
            </a:xfrm>
            <a:prstGeom prst="rect">
              <a:avLst/>
            </a:prstGeom>
            <a:noFill/>
            <a:ln w="38100">
              <a:noFill/>
            </a:ln>
          </p:spPr>
          <p:txBody>
            <a:bodyPr wrap="none" lIns="90000" tIns="46800" rIns="90000" bIns="46800">
              <a:spAutoFit/>
            </a:bodyPr>
            <a:p>
              <a:pPr eaLnBrk="1" hangingPunct="1"/>
              <a:r>
                <a:rPr lang="en-US" altLang="zh-CN" sz="2400" b="0" dirty="0">
                  <a:latin typeface="Times New Roman" panose="02020603050405020304" pitchFamily="18" charset="0"/>
                </a:rPr>
                <a:t>G2</a:t>
              </a:r>
              <a:endParaRPr lang="en-US" altLang="zh-CN" sz="2400" b="0" dirty="0">
                <a:latin typeface="Times New Roman" panose="02020603050405020304" pitchFamily="18" charset="0"/>
              </a:endParaRPr>
            </a:p>
          </p:txBody>
        </p:sp>
      </p:grpSp>
      <p:grpSp>
        <p:nvGrpSpPr>
          <p:cNvPr id="52269" name="Group 45"/>
          <p:cNvGrpSpPr/>
          <p:nvPr/>
        </p:nvGrpSpPr>
        <p:grpSpPr>
          <a:xfrm>
            <a:off x="611188" y="1730375"/>
            <a:ext cx="1873250" cy="1079500"/>
            <a:chOff x="288" y="627"/>
            <a:chExt cx="1488" cy="957"/>
          </a:xfrm>
        </p:grpSpPr>
        <p:sp>
          <p:nvSpPr>
            <p:cNvPr id="14381" name="Oval 2"/>
            <p:cNvSpPr/>
            <p:nvPr/>
          </p:nvSpPr>
          <p:spPr>
            <a:xfrm>
              <a:off x="672" y="637"/>
              <a:ext cx="340" cy="340"/>
            </a:xfrm>
            <a:prstGeom prst="ellipse">
              <a:avLst/>
            </a:prstGeom>
            <a:noFill/>
            <a:ln w="38100" cap="flat" cmpd="sng">
              <a:solidFill>
                <a:schemeClr val="tx1"/>
              </a:solidFill>
              <a:prstDash val="solid"/>
              <a:headEnd type="none" w="med" len="med"/>
              <a:tailEnd type="none" w="med" len="med"/>
            </a:ln>
          </p:spPr>
          <p:txBody>
            <a:bodyPr lIns="0" tIns="0" rIns="0" bIns="0" anchor="ctr" anchorCtr="0"/>
            <a:p>
              <a:pPr algn="ctr" eaLnBrk="1" hangingPunct="1"/>
              <a:r>
                <a:rPr lang="en-US" altLang="zh-CN" sz="1400" b="0" dirty="0">
                  <a:latin typeface="Times New Roman" panose="02020603050405020304" pitchFamily="18" charset="0"/>
                </a:rPr>
                <a:t>V</a:t>
              </a:r>
              <a:r>
                <a:rPr lang="en-US" altLang="zh-CN" b="0" baseline="-25000" dirty="0">
                  <a:latin typeface="Times New Roman" panose="02020603050405020304" pitchFamily="18" charset="0"/>
                </a:rPr>
                <a:t>1</a:t>
              </a:r>
              <a:endParaRPr lang="en-US" altLang="zh-CN" b="0" baseline="-25000" dirty="0">
                <a:latin typeface="Times New Roman" panose="02020603050405020304" pitchFamily="18" charset="0"/>
              </a:endParaRPr>
            </a:p>
          </p:txBody>
        </p:sp>
        <p:sp>
          <p:nvSpPr>
            <p:cNvPr id="14382" name="Oval 4"/>
            <p:cNvSpPr/>
            <p:nvPr/>
          </p:nvSpPr>
          <p:spPr>
            <a:xfrm>
              <a:off x="672" y="1244"/>
              <a:ext cx="340" cy="340"/>
            </a:xfrm>
            <a:prstGeom prst="ellipse">
              <a:avLst/>
            </a:prstGeom>
            <a:noFill/>
            <a:ln w="38100" cap="flat" cmpd="sng">
              <a:solidFill>
                <a:schemeClr val="tx1"/>
              </a:solidFill>
              <a:prstDash val="solid"/>
              <a:headEnd type="none" w="med" len="med"/>
              <a:tailEnd type="none" w="med" len="med"/>
            </a:ln>
          </p:spPr>
          <p:txBody>
            <a:bodyPr lIns="0" tIns="0" rIns="0" bIns="0" anchor="ctr" anchorCtr="0"/>
            <a:p>
              <a:pPr algn="ctr" eaLnBrk="1" hangingPunct="1"/>
              <a:r>
                <a:rPr lang="en-US" altLang="zh-CN" sz="1400" b="0" dirty="0">
                  <a:latin typeface="Times New Roman" panose="02020603050405020304" pitchFamily="18" charset="0"/>
                </a:rPr>
                <a:t>V</a:t>
              </a:r>
              <a:r>
                <a:rPr lang="en-US" altLang="zh-CN" b="0" baseline="-25000" dirty="0">
                  <a:latin typeface="Times New Roman" panose="02020603050405020304" pitchFamily="18" charset="0"/>
                </a:rPr>
                <a:t>3</a:t>
              </a:r>
              <a:endParaRPr lang="en-US" altLang="zh-CN" b="0" baseline="-25000" dirty="0">
                <a:latin typeface="Times New Roman" panose="02020603050405020304" pitchFamily="18" charset="0"/>
              </a:endParaRPr>
            </a:p>
          </p:txBody>
        </p:sp>
        <p:sp>
          <p:nvSpPr>
            <p:cNvPr id="14383" name="Oval 5"/>
            <p:cNvSpPr/>
            <p:nvPr/>
          </p:nvSpPr>
          <p:spPr>
            <a:xfrm>
              <a:off x="1436" y="1244"/>
              <a:ext cx="340" cy="340"/>
            </a:xfrm>
            <a:prstGeom prst="ellipse">
              <a:avLst/>
            </a:prstGeom>
            <a:noFill/>
            <a:ln w="38100" cap="flat" cmpd="sng">
              <a:solidFill>
                <a:schemeClr val="tx1"/>
              </a:solidFill>
              <a:prstDash val="solid"/>
              <a:headEnd type="none" w="med" len="med"/>
              <a:tailEnd type="none" w="med" len="med"/>
            </a:ln>
          </p:spPr>
          <p:txBody>
            <a:bodyPr lIns="0" tIns="0" rIns="0" bIns="0" anchor="ctr" anchorCtr="0"/>
            <a:p>
              <a:pPr algn="ctr" eaLnBrk="1" hangingPunct="1"/>
              <a:r>
                <a:rPr lang="en-US" altLang="zh-CN" sz="1400" b="0" dirty="0">
                  <a:latin typeface="Times New Roman" panose="02020603050405020304" pitchFamily="18" charset="0"/>
                </a:rPr>
                <a:t>V</a:t>
              </a:r>
              <a:r>
                <a:rPr lang="en-US" altLang="zh-CN" sz="2000" b="0" baseline="-25000" dirty="0">
                  <a:latin typeface="Times New Roman" panose="02020603050405020304" pitchFamily="18" charset="0"/>
                </a:rPr>
                <a:t>4</a:t>
              </a:r>
              <a:endParaRPr lang="en-US" altLang="zh-CN" sz="2000" b="0" baseline="-25000" dirty="0">
                <a:latin typeface="Times New Roman" panose="02020603050405020304" pitchFamily="18" charset="0"/>
              </a:endParaRPr>
            </a:p>
          </p:txBody>
        </p:sp>
        <p:sp>
          <p:nvSpPr>
            <p:cNvPr id="14384" name="Oval 6"/>
            <p:cNvSpPr/>
            <p:nvPr/>
          </p:nvSpPr>
          <p:spPr>
            <a:xfrm>
              <a:off x="1433" y="627"/>
              <a:ext cx="340" cy="340"/>
            </a:xfrm>
            <a:prstGeom prst="ellipse">
              <a:avLst/>
            </a:prstGeom>
            <a:noFill/>
            <a:ln w="38100" cap="flat" cmpd="sng">
              <a:solidFill>
                <a:schemeClr val="tx1"/>
              </a:solidFill>
              <a:prstDash val="solid"/>
              <a:headEnd type="none" w="med" len="med"/>
              <a:tailEnd type="none" w="med" len="med"/>
            </a:ln>
          </p:spPr>
          <p:txBody>
            <a:bodyPr lIns="0" tIns="0" rIns="0" bIns="0" anchor="ctr" anchorCtr="0"/>
            <a:p>
              <a:pPr algn="ctr" eaLnBrk="1" hangingPunct="1"/>
              <a:r>
                <a:rPr lang="en-US" altLang="zh-CN" sz="1400" b="0" dirty="0">
                  <a:latin typeface="Times New Roman" panose="02020603050405020304" pitchFamily="18" charset="0"/>
                </a:rPr>
                <a:t>V</a:t>
              </a:r>
              <a:r>
                <a:rPr lang="en-US" altLang="zh-CN" b="0" baseline="-25000" dirty="0">
                  <a:latin typeface="Times New Roman" panose="02020603050405020304" pitchFamily="18" charset="0"/>
                </a:rPr>
                <a:t>2</a:t>
              </a:r>
              <a:endParaRPr lang="en-US" altLang="zh-CN" b="0" baseline="-25000" dirty="0">
                <a:latin typeface="Times New Roman" panose="02020603050405020304" pitchFamily="18" charset="0"/>
              </a:endParaRPr>
            </a:p>
          </p:txBody>
        </p:sp>
        <p:sp>
          <p:nvSpPr>
            <p:cNvPr id="14385" name="Line 8"/>
            <p:cNvSpPr/>
            <p:nvPr/>
          </p:nvSpPr>
          <p:spPr>
            <a:xfrm>
              <a:off x="1008" y="819"/>
              <a:ext cx="432" cy="0"/>
            </a:xfrm>
            <a:prstGeom prst="line">
              <a:avLst/>
            </a:prstGeom>
            <a:ln w="38100" cap="flat" cmpd="sng">
              <a:solidFill>
                <a:schemeClr val="tx1"/>
              </a:solidFill>
              <a:prstDash val="solid"/>
              <a:headEnd type="none" w="med" len="med"/>
              <a:tailEnd type="triangle" w="med" len="med"/>
            </a:ln>
          </p:spPr>
        </p:sp>
        <p:sp>
          <p:nvSpPr>
            <p:cNvPr id="14386" name="Line 9"/>
            <p:cNvSpPr/>
            <p:nvPr/>
          </p:nvSpPr>
          <p:spPr>
            <a:xfrm>
              <a:off x="816" y="963"/>
              <a:ext cx="0" cy="288"/>
            </a:xfrm>
            <a:prstGeom prst="line">
              <a:avLst/>
            </a:prstGeom>
            <a:ln w="38100" cap="flat" cmpd="sng">
              <a:solidFill>
                <a:schemeClr val="tx1"/>
              </a:solidFill>
              <a:prstDash val="solid"/>
              <a:headEnd type="none" w="med" len="med"/>
              <a:tailEnd type="triangle" w="med" len="med"/>
            </a:ln>
          </p:spPr>
        </p:sp>
        <p:sp>
          <p:nvSpPr>
            <p:cNvPr id="14387" name="Line 10"/>
            <p:cNvSpPr/>
            <p:nvPr/>
          </p:nvSpPr>
          <p:spPr>
            <a:xfrm>
              <a:off x="1008" y="1395"/>
              <a:ext cx="432" cy="0"/>
            </a:xfrm>
            <a:prstGeom prst="line">
              <a:avLst/>
            </a:prstGeom>
            <a:ln w="38100" cap="flat" cmpd="sng">
              <a:solidFill>
                <a:schemeClr val="tx1"/>
              </a:solidFill>
              <a:prstDash val="solid"/>
              <a:headEnd type="none" w="med" len="med"/>
              <a:tailEnd type="triangle" w="med" len="med"/>
            </a:ln>
          </p:spPr>
        </p:sp>
        <p:sp>
          <p:nvSpPr>
            <p:cNvPr id="14388" name="Line 11"/>
            <p:cNvSpPr/>
            <p:nvPr/>
          </p:nvSpPr>
          <p:spPr>
            <a:xfrm flipH="1" flipV="1">
              <a:off x="960" y="915"/>
              <a:ext cx="528" cy="384"/>
            </a:xfrm>
            <a:prstGeom prst="line">
              <a:avLst/>
            </a:prstGeom>
            <a:ln w="38100" cap="flat" cmpd="sng">
              <a:solidFill>
                <a:schemeClr val="tx1"/>
              </a:solidFill>
              <a:prstDash val="solid"/>
              <a:headEnd type="none" w="med" len="med"/>
              <a:tailEnd type="triangle" w="med" len="med"/>
            </a:ln>
          </p:spPr>
        </p:sp>
        <p:sp>
          <p:nvSpPr>
            <p:cNvPr id="14389" name="Text Box 35"/>
            <p:cNvSpPr txBox="1"/>
            <p:nvPr/>
          </p:nvSpPr>
          <p:spPr>
            <a:xfrm>
              <a:off x="288" y="961"/>
              <a:ext cx="440" cy="405"/>
            </a:xfrm>
            <a:prstGeom prst="rect">
              <a:avLst/>
            </a:prstGeom>
            <a:noFill/>
            <a:ln w="38100">
              <a:noFill/>
            </a:ln>
          </p:spPr>
          <p:txBody>
            <a:bodyPr wrap="none" lIns="90000" tIns="46800" rIns="90000" bIns="46800">
              <a:spAutoFit/>
            </a:bodyPr>
            <a:p>
              <a:pPr eaLnBrk="1" hangingPunct="1"/>
              <a:r>
                <a:rPr lang="en-US" altLang="zh-CN" sz="2400" b="0" dirty="0">
                  <a:latin typeface="Times New Roman" panose="02020603050405020304" pitchFamily="18" charset="0"/>
                </a:rPr>
                <a:t>G1</a:t>
              </a:r>
              <a:endParaRPr lang="en-US" altLang="zh-CN" sz="2400" b="0" dirty="0">
                <a:latin typeface="Times New Roman" panose="02020603050405020304" pitchFamily="18" charset="0"/>
              </a:endParaRPr>
            </a:p>
          </p:txBody>
        </p:sp>
      </p:grpSp>
      <p:grpSp>
        <p:nvGrpSpPr>
          <p:cNvPr id="52308" name="Group 84"/>
          <p:cNvGrpSpPr/>
          <p:nvPr/>
        </p:nvGrpSpPr>
        <p:grpSpPr>
          <a:xfrm>
            <a:off x="1692275" y="2379663"/>
            <a:ext cx="2895600" cy="1552575"/>
            <a:chOff x="2544" y="384"/>
            <a:chExt cx="1824" cy="978"/>
          </a:xfrm>
        </p:grpSpPr>
        <p:sp>
          <p:nvSpPr>
            <p:cNvPr id="14378" name="Text Box 36"/>
            <p:cNvSpPr txBox="1"/>
            <p:nvPr/>
          </p:nvSpPr>
          <p:spPr>
            <a:xfrm>
              <a:off x="3447" y="384"/>
              <a:ext cx="786" cy="978"/>
            </a:xfrm>
            <a:prstGeom prst="rect">
              <a:avLst/>
            </a:prstGeom>
            <a:noFill/>
            <a:ln w="9525">
              <a:noFill/>
            </a:ln>
          </p:spPr>
          <p:txBody>
            <a:bodyPr wrap="none" lIns="90000" tIns="46800" rIns="90000" bIns="46800">
              <a:spAutoFit/>
            </a:bodyPr>
            <a:p>
              <a:pPr eaLnBrk="1" hangingPunct="1"/>
              <a:r>
                <a:rPr lang="en-US" altLang="zh-CN" sz="2400" b="0" dirty="0">
                  <a:latin typeface="Times New Roman" panose="02020603050405020304" pitchFamily="18" charset="0"/>
                </a:rPr>
                <a:t>0  1  1  0</a:t>
              </a:r>
              <a:endParaRPr lang="en-US" altLang="zh-CN" sz="2400" b="0" dirty="0">
                <a:latin typeface="Times New Roman" panose="02020603050405020304" pitchFamily="18" charset="0"/>
              </a:endParaRPr>
            </a:p>
            <a:p>
              <a:pPr eaLnBrk="1" hangingPunct="1"/>
              <a:r>
                <a:rPr lang="en-US" altLang="zh-CN" sz="2400" b="0" dirty="0">
                  <a:latin typeface="Times New Roman" panose="02020603050405020304" pitchFamily="18" charset="0"/>
                </a:rPr>
                <a:t>0  0  0  0</a:t>
              </a:r>
              <a:endParaRPr lang="en-US" altLang="zh-CN" sz="2400" b="0" dirty="0">
                <a:latin typeface="Times New Roman" panose="02020603050405020304" pitchFamily="18" charset="0"/>
              </a:endParaRPr>
            </a:p>
            <a:p>
              <a:pPr eaLnBrk="1" hangingPunct="1"/>
              <a:r>
                <a:rPr lang="en-US" altLang="zh-CN" sz="2400" b="0" dirty="0">
                  <a:latin typeface="Times New Roman" panose="02020603050405020304" pitchFamily="18" charset="0"/>
                </a:rPr>
                <a:t>0  0  0  1</a:t>
              </a:r>
              <a:endParaRPr lang="en-US" altLang="zh-CN" sz="2400" b="0" dirty="0">
                <a:latin typeface="Times New Roman" panose="02020603050405020304" pitchFamily="18" charset="0"/>
              </a:endParaRPr>
            </a:p>
            <a:p>
              <a:pPr eaLnBrk="1" hangingPunct="1"/>
              <a:r>
                <a:rPr lang="en-US" altLang="zh-CN" sz="2400" b="0" dirty="0">
                  <a:latin typeface="Times New Roman" panose="02020603050405020304" pitchFamily="18" charset="0"/>
                </a:rPr>
                <a:t>1  0  0  0</a:t>
              </a:r>
              <a:endParaRPr lang="en-US" altLang="zh-CN" sz="2400" b="0" dirty="0">
                <a:latin typeface="Times New Roman" panose="02020603050405020304" pitchFamily="18" charset="0"/>
              </a:endParaRPr>
            </a:p>
          </p:txBody>
        </p:sp>
        <p:sp>
          <p:nvSpPr>
            <p:cNvPr id="14379" name="AutoShape 38"/>
            <p:cNvSpPr/>
            <p:nvPr/>
          </p:nvSpPr>
          <p:spPr>
            <a:xfrm>
              <a:off x="3312" y="526"/>
              <a:ext cx="1056" cy="672"/>
            </a:xfrm>
            <a:prstGeom prst="bracketPair">
              <a:avLst>
                <a:gd name="adj" fmla="val 16667"/>
              </a:avLst>
            </a:prstGeom>
            <a:noFill/>
            <a:ln w="28575" cap="flat" cmpd="sng">
              <a:solidFill>
                <a:schemeClr val="tx1"/>
              </a:solidFill>
              <a:prstDash val="solid"/>
              <a:headEnd type="none" w="med" len="med"/>
              <a:tailEnd type="none" w="med" len="med"/>
            </a:ln>
          </p:spPr>
          <p:txBody>
            <a:bodyPr wrap="none" lIns="90000" tIns="46800" rIns="90000" bIns="46800" anchor="ctr" anchorCtr="0">
              <a:spAutoFit/>
            </a:bodyPr>
            <a:p>
              <a:pPr eaLnBrk="1" hangingPunct="1"/>
              <a:endParaRPr lang="zh-CN" altLang="en-US" dirty="0">
                <a:latin typeface="Times New Roman" panose="02020603050405020304" pitchFamily="18" charset="0"/>
              </a:endParaRPr>
            </a:p>
          </p:txBody>
        </p:sp>
        <p:sp>
          <p:nvSpPr>
            <p:cNvPr id="14380" name="Text Box 39"/>
            <p:cNvSpPr txBox="1"/>
            <p:nvPr/>
          </p:nvSpPr>
          <p:spPr>
            <a:xfrm>
              <a:off x="2544" y="694"/>
              <a:ext cx="706" cy="288"/>
            </a:xfrm>
            <a:prstGeom prst="rect">
              <a:avLst/>
            </a:prstGeom>
            <a:noFill/>
            <a:ln w="9525">
              <a:noFill/>
            </a:ln>
          </p:spPr>
          <p:txBody>
            <a:bodyPr wrap="none" lIns="90000" tIns="46800" rIns="90000" bIns="46800">
              <a:spAutoFit/>
            </a:bodyPr>
            <a:p>
              <a:pPr eaLnBrk="1" hangingPunct="1"/>
              <a:r>
                <a:rPr lang="en-US" altLang="zh-CN" sz="2400" b="0" dirty="0">
                  <a:latin typeface="Times New Roman" panose="02020603050405020304" pitchFamily="18" charset="0"/>
                </a:rPr>
                <a:t>G1.arcs</a:t>
              </a:r>
              <a:endParaRPr lang="en-US" altLang="zh-CN" sz="2400" b="0" dirty="0">
                <a:latin typeface="Times New Roman" panose="02020603050405020304" pitchFamily="18" charset="0"/>
              </a:endParaRPr>
            </a:p>
          </p:txBody>
        </p:sp>
      </p:grpSp>
      <p:grpSp>
        <p:nvGrpSpPr>
          <p:cNvPr id="52309" name="Group 85"/>
          <p:cNvGrpSpPr/>
          <p:nvPr/>
        </p:nvGrpSpPr>
        <p:grpSpPr>
          <a:xfrm>
            <a:off x="5376863" y="2190750"/>
            <a:ext cx="3178175" cy="1917700"/>
            <a:chOff x="2510" y="1440"/>
            <a:chExt cx="2002" cy="1208"/>
          </a:xfrm>
        </p:grpSpPr>
        <p:sp>
          <p:nvSpPr>
            <p:cNvPr id="14375" name="Text Box 40"/>
            <p:cNvSpPr txBox="1"/>
            <p:nvPr/>
          </p:nvSpPr>
          <p:spPr>
            <a:xfrm>
              <a:off x="3399" y="1440"/>
              <a:ext cx="978" cy="1208"/>
            </a:xfrm>
            <a:prstGeom prst="rect">
              <a:avLst/>
            </a:prstGeom>
            <a:noFill/>
            <a:ln w="9525">
              <a:noFill/>
            </a:ln>
          </p:spPr>
          <p:txBody>
            <a:bodyPr wrap="none" lIns="90000" tIns="46800" rIns="90000" bIns="46800">
              <a:spAutoFit/>
            </a:bodyPr>
            <a:p>
              <a:pPr marL="457200" indent="-457200" eaLnBrk="1" hangingPunct="1"/>
              <a:r>
                <a:rPr lang="en-US" altLang="zh-CN" sz="2400" b="0" dirty="0">
                  <a:latin typeface="Times New Roman" panose="02020603050405020304" pitchFamily="18" charset="0"/>
                </a:rPr>
                <a:t>0  1  0  1  0</a:t>
              </a:r>
              <a:endParaRPr lang="en-US" altLang="zh-CN" sz="2400" b="0" dirty="0">
                <a:latin typeface="Times New Roman" panose="02020603050405020304" pitchFamily="18" charset="0"/>
              </a:endParaRPr>
            </a:p>
            <a:p>
              <a:pPr marL="457200" indent="-457200" eaLnBrk="1" hangingPunct="1"/>
              <a:r>
                <a:rPr lang="en-US" altLang="zh-CN" sz="2400" b="0" dirty="0">
                  <a:latin typeface="Times New Roman" panose="02020603050405020304" pitchFamily="18" charset="0"/>
                </a:rPr>
                <a:t>1  0  1  0  1</a:t>
              </a:r>
              <a:endParaRPr lang="en-US" altLang="zh-CN" sz="2400" b="0" dirty="0">
                <a:latin typeface="Times New Roman" panose="02020603050405020304" pitchFamily="18" charset="0"/>
              </a:endParaRPr>
            </a:p>
            <a:p>
              <a:pPr marL="457200" indent="-457200" eaLnBrk="1" hangingPunct="1"/>
              <a:r>
                <a:rPr lang="en-US" altLang="zh-CN" sz="2400" b="0" dirty="0">
                  <a:latin typeface="Times New Roman" panose="02020603050405020304" pitchFamily="18" charset="0"/>
                </a:rPr>
                <a:t>0  1  0  1  1</a:t>
              </a:r>
              <a:endParaRPr lang="en-US" altLang="zh-CN" sz="2400" b="0" dirty="0">
                <a:latin typeface="Times New Roman" panose="02020603050405020304" pitchFamily="18" charset="0"/>
              </a:endParaRPr>
            </a:p>
            <a:p>
              <a:pPr marL="457200" indent="-457200" eaLnBrk="1" hangingPunct="1"/>
              <a:r>
                <a:rPr lang="en-US" altLang="zh-CN" sz="2400" b="0" dirty="0">
                  <a:latin typeface="Times New Roman" panose="02020603050405020304" pitchFamily="18" charset="0"/>
                </a:rPr>
                <a:t>1  0  1  0  0</a:t>
              </a:r>
              <a:endParaRPr lang="en-US" altLang="zh-CN" sz="2400" b="0" dirty="0">
                <a:latin typeface="Times New Roman" panose="02020603050405020304" pitchFamily="18" charset="0"/>
              </a:endParaRPr>
            </a:p>
            <a:p>
              <a:pPr marL="457200" indent="-457200" eaLnBrk="1" hangingPunct="1"/>
              <a:r>
                <a:rPr lang="en-US" altLang="zh-CN" sz="2400" b="0" dirty="0">
                  <a:latin typeface="Times New Roman" panose="02020603050405020304" pitchFamily="18" charset="0"/>
                </a:rPr>
                <a:t>0  1  1  0  0</a:t>
              </a:r>
              <a:endParaRPr lang="en-US" altLang="zh-CN" sz="2400" b="0" dirty="0">
                <a:latin typeface="Times New Roman" panose="02020603050405020304" pitchFamily="18" charset="0"/>
              </a:endParaRPr>
            </a:p>
          </p:txBody>
        </p:sp>
        <p:sp>
          <p:nvSpPr>
            <p:cNvPr id="14376" name="AutoShape 41"/>
            <p:cNvSpPr/>
            <p:nvPr/>
          </p:nvSpPr>
          <p:spPr>
            <a:xfrm>
              <a:off x="3264" y="1582"/>
              <a:ext cx="1248" cy="912"/>
            </a:xfrm>
            <a:prstGeom prst="bracketPair">
              <a:avLst>
                <a:gd name="adj" fmla="val 16667"/>
              </a:avLst>
            </a:prstGeom>
            <a:noFill/>
            <a:ln w="28575" cap="flat" cmpd="sng">
              <a:solidFill>
                <a:schemeClr val="tx1"/>
              </a:solidFill>
              <a:prstDash val="solid"/>
              <a:headEnd type="none" w="med" len="med"/>
              <a:tailEnd type="none" w="med" len="med"/>
            </a:ln>
          </p:spPr>
          <p:txBody>
            <a:bodyPr lIns="90000" tIns="46800" rIns="90000" bIns="46800" anchor="ctr" anchorCtr="0">
              <a:spAutoFit/>
            </a:bodyPr>
            <a:p>
              <a:pPr eaLnBrk="1" hangingPunct="1"/>
              <a:endParaRPr lang="zh-CN" altLang="en-US" dirty="0">
                <a:latin typeface="Times New Roman" panose="02020603050405020304" pitchFamily="18" charset="0"/>
              </a:endParaRPr>
            </a:p>
          </p:txBody>
        </p:sp>
        <p:sp>
          <p:nvSpPr>
            <p:cNvPr id="14377" name="Text Box 42"/>
            <p:cNvSpPr txBox="1"/>
            <p:nvPr/>
          </p:nvSpPr>
          <p:spPr>
            <a:xfrm>
              <a:off x="2510" y="1872"/>
              <a:ext cx="706" cy="288"/>
            </a:xfrm>
            <a:prstGeom prst="rect">
              <a:avLst/>
            </a:prstGeom>
            <a:noFill/>
            <a:ln w="9525">
              <a:noFill/>
            </a:ln>
          </p:spPr>
          <p:txBody>
            <a:bodyPr wrap="none" lIns="90000" tIns="46800" rIns="90000" bIns="46800">
              <a:spAutoFit/>
            </a:bodyPr>
            <a:p>
              <a:pPr eaLnBrk="1" hangingPunct="1"/>
              <a:r>
                <a:rPr lang="en-US" altLang="zh-CN" sz="2400" b="0" dirty="0">
                  <a:latin typeface="Times New Roman" panose="02020603050405020304" pitchFamily="18" charset="0"/>
                </a:rPr>
                <a:t>G2.arcs</a:t>
              </a:r>
              <a:endParaRPr lang="en-US" altLang="zh-CN" sz="2400" b="0" dirty="0">
                <a:latin typeface="Times New Roman" panose="02020603050405020304" pitchFamily="18" charset="0"/>
              </a:endParaRPr>
            </a:p>
          </p:txBody>
        </p:sp>
      </p:grpSp>
      <p:grpSp>
        <p:nvGrpSpPr>
          <p:cNvPr id="52299" name="Group 75"/>
          <p:cNvGrpSpPr/>
          <p:nvPr/>
        </p:nvGrpSpPr>
        <p:grpSpPr>
          <a:xfrm>
            <a:off x="1052513" y="4365625"/>
            <a:ext cx="3048000" cy="2108200"/>
            <a:chOff x="336" y="2575"/>
            <a:chExt cx="1920" cy="1328"/>
          </a:xfrm>
        </p:grpSpPr>
        <p:sp>
          <p:nvSpPr>
            <p:cNvPr id="14350" name="Oval 47"/>
            <p:cNvSpPr/>
            <p:nvPr/>
          </p:nvSpPr>
          <p:spPr>
            <a:xfrm>
              <a:off x="336" y="3056"/>
              <a:ext cx="240" cy="271"/>
            </a:xfrm>
            <a:prstGeom prst="ellipse">
              <a:avLst/>
            </a:prstGeom>
            <a:noFill/>
            <a:ln w="38100" cap="flat" cmpd="sng">
              <a:solidFill>
                <a:schemeClr val="tx1"/>
              </a:solidFill>
              <a:prstDash val="solid"/>
              <a:headEnd type="none" w="med" len="med"/>
              <a:tailEnd type="none" w="med" len="med"/>
            </a:ln>
          </p:spPr>
          <p:txBody>
            <a:bodyPr lIns="90000" tIns="46800" rIns="90000" bIns="46800" anchor="ctr" anchorCtr="0">
              <a:spAutoFit/>
            </a:bodyPr>
            <a:p>
              <a:pPr algn="ctr" eaLnBrk="1" hangingPunct="1"/>
              <a:r>
                <a:rPr lang="en-US" altLang="zh-CN" sz="1400" b="0" dirty="0">
                  <a:latin typeface="Times New Roman" panose="02020603050405020304" pitchFamily="18" charset="0"/>
                </a:rPr>
                <a:t>1</a:t>
              </a:r>
              <a:endParaRPr lang="en-US" altLang="zh-CN" sz="1400" b="0" dirty="0">
                <a:latin typeface="Times New Roman" panose="02020603050405020304" pitchFamily="18" charset="0"/>
              </a:endParaRPr>
            </a:p>
          </p:txBody>
        </p:sp>
        <p:sp>
          <p:nvSpPr>
            <p:cNvPr id="14351" name="Oval 51"/>
            <p:cNvSpPr/>
            <p:nvPr/>
          </p:nvSpPr>
          <p:spPr>
            <a:xfrm>
              <a:off x="768" y="2727"/>
              <a:ext cx="240" cy="271"/>
            </a:xfrm>
            <a:prstGeom prst="ellipse">
              <a:avLst/>
            </a:prstGeom>
            <a:noFill/>
            <a:ln w="38100" cap="flat" cmpd="sng">
              <a:solidFill>
                <a:schemeClr val="tx1"/>
              </a:solidFill>
              <a:prstDash val="solid"/>
              <a:headEnd type="none" w="med" len="med"/>
              <a:tailEnd type="none" w="med" len="med"/>
            </a:ln>
          </p:spPr>
          <p:txBody>
            <a:bodyPr lIns="90000" tIns="46800" rIns="90000" bIns="46800" anchor="ctr" anchorCtr="0">
              <a:spAutoFit/>
            </a:bodyPr>
            <a:p>
              <a:pPr algn="ctr" eaLnBrk="1" hangingPunct="1"/>
              <a:r>
                <a:rPr lang="en-US" altLang="zh-CN" sz="1400" b="0" dirty="0">
                  <a:latin typeface="Times New Roman" panose="02020603050405020304" pitchFamily="18" charset="0"/>
                </a:rPr>
                <a:t>2</a:t>
              </a:r>
              <a:endParaRPr lang="en-US" altLang="zh-CN" sz="1400" b="0" dirty="0">
                <a:latin typeface="Times New Roman" panose="02020603050405020304" pitchFamily="18" charset="0"/>
              </a:endParaRPr>
            </a:p>
          </p:txBody>
        </p:sp>
        <p:sp>
          <p:nvSpPr>
            <p:cNvPr id="14352" name="Oval 52"/>
            <p:cNvSpPr/>
            <p:nvPr/>
          </p:nvSpPr>
          <p:spPr>
            <a:xfrm>
              <a:off x="576" y="3481"/>
              <a:ext cx="240" cy="271"/>
            </a:xfrm>
            <a:prstGeom prst="ellipse">
              <a:avLst/>
            </a:prstGeom>
            <a:noFill/>
            <a:ln w="38100" cap="flat" cmpd="sng">
              <a:solidFill>
                <a:schemeClr val="tx1"/>
              </a:solidFill>
              <a:prstDash val="solid"/>
              <a:headEnd type="none" w="med" len="med"/>
              <a:tailEnd type="none" w="med" len="med"/>
            </a:ln>
          </p:spPr>
          <p:txBody>
            <a:bodyPr lIns="90000" tIns="46800" rIns="90000" bIns="46800" anchor="ctr" anchorCtr="0">
              <a:spAutoFit/>
            </a:bodyPr>
            <a:p>
              <a:pPr algn="ctr" eaLnBrk="1" hangingPunct="1"/>
              <a:r>
                <a:rPr lang="en-US" altLang="zh-CN" sz="1400" b="0" dirty="0">
                  <a:latin typeface="Times New Roman" panose="02020603050405020304" pitchFamily="18" charset="0"/>
                </a:rPr>
                <a:t>6</a:t>
              </a:r>
              <a:endParaRPr lang="en-US" altLang="zh-CN" sz="1400" b="0" dirty="0">
                <a:latin typeface="Times New Roman" panose="02020603050405020304" pitchFamily="18" charset="0"/>
              </a:endParaRPr>
            </a:p>
          </p:txBody>
        </p:sp>
        <p:sp>
          <p:nvSpPr>
            <p:cNvPr id="14353" name="Oval 53"/>
            <p:cNvSpPr/>
            <p:nvPr/>
          </p:nvSpPr>
          <p:spPr>
            <a:xfrm>
              <a:off x="1344" y="3632"/>
              <a:ext cx="240" cy="271"/>
            </a:xfrm>
            <a:prstGeom prst="ellipse">
              <a:avLst/>
            </a:prstGeom>
            <a:noFill/>
            <a:ln w="38100" cap="flat" cmpd="sng">
              <a:solidFill>
                <a:schemeClr val="tx1"/>
              </a:solidFill>
              <a:prstDash val="solid"/>
              <a:headEnd type="none" w="med" len="med"/>
              <a:tailEnd type="none" w="med" len="med"/>
            </a:ln>
          </p:spPr>
          <p:txBody>
            <a:bodyPr lIns="90000" tIns="46800" rIns="90000" bIns="46800" anchor="ctr" anchorCtr="0">
              <a:spAutoFit/>
            </a:bodyPr>
            <a:p>
              <a:pPr algn="ctr" eaLnBrk="1" hangingPunct="1"/>
              <a:r>
                <a:rPr lang="en-US" altLang="zh-CN" sz="1400" b="0" dirty="0">
                  <a:latin typeface="Times New Roman" panose="02020603050405020304" pitchFamily="18" charset="0"/>
                </a:rPr>
                <a:t>5</a:t>
              </a:r>
              <a:endParaRPr lang="en-US" altLang="zh-CN" sz="1400" b="0" dirty="0">
                <a:latin typeface="Times New Roman" panose="02020603050405020304" pitchFamily="18" charset="0"/>
              </a:endParaRPr>
            </a:p>
          </p:txBody>
        </p:sp>
        <p:sp>
          <p:nvSpPr>
            <p:cNvPr id="14354" name="Oval 54"/>
            <p:cNvSpPr/>
            <p:nvPr/>
          </p:nvSpPr>
          <p:spPr>
            <a:xfrm>
              <a:off x="2016" y="3104"/>
              <a:ext cx="240" cy="271"/>
            </a:xfrm>
            <a:prstGeom prst="ellipse">
              <a:avLst/>
            </a:prstGeom>
            <a:noFill/>
            <a:ln w="38100" cap="flat" cmpd="sng">
              <a:solidFill>
                <a:schemeClr val="tx1"/>
              </a:solidFill>
              <a:prstDash val="solid"/>
              <a:headEnd type="none" w="med" len="med"/>
              <a:tailEnd type="none" w="med" len="med"/>
            </a:ln>
          </p:spPr>
          <p:txBody>
            <a:bodyPr lIns="90000" tIns="46800" rIns="90000" bIns="46800" anchor="ctr" anchorCtr="0">
              <a:spAutoFit/>
            </a:bodyPr>
            <a:p>
              <a:pPr algn="ctr" eaLnBrk="1" hangingPunct="1"/>
              <a:r>
                <a:rPr lang="en-US" altLang="zh-CN" sz="1400" b="0" dirty="0">
                  <a:latin typeface="Times New Roman" panose="02020603050405020304" pitchFamily="18" charset="0"/>
                </a:rPr>
                <a:t>4</a:t>
              </a:r>
              <a:endParaRPr lang="en-US" altLang="zh-CN" sz="1400" b="0" dirty="0">
                <a:latin typeface="Times New Roman" panose="02020603050405020304" pitchFamily="18" charset="0"/>
              </a:endParaRPr>
            </a:p>
          </p:txBody>
        </p:sp>
        <p:sp>
          <p:nvSpPr>
            <p:cNvPr id="14355" name="Oval 55"/>
            <p:cNvSpPr/>
            <p:nvPr/>
          </p:nvSpPr>
          <p:spPr>
            <a:xfrm>
              <a:off x="1632" y="2624"/>
              <a:ext cx="240" cy="271"/>
            </a:xfrm>
            <a:prstGeom prst="ellipse">
              <a:avLst/>
            </a:prstGeom>
            <a:noFill/>
            <a:ln w="38100" cap="flat" cmpd="sng">
              <a:solidFill>
                <a:schemeClr val="tx1"/>
              </a:solidFill>
              <a:prstDash val="solid"/>
              <a:headEnd type="none" w="med" len="med"/>
              <a:tailEnd type="none" w="med" len="med"/>
            </a:ln>
          </p:spPr>
          <p:txBody>
            <a:bodyPr lIns="90000" tIns="46800" rIns="90000" bIns="46800" anchor="ctr" anchorCtr="0">
              <a:spAutoFit/>
            </a:bodyPr>
            <a:p>
              <a:pPr algn="ctr" eaLnBrk="1" hangingPunct="1"/>
              <a:r>
                <a:rPr lang="en-US" altLang="zh-CN" sz="1400" b="0" dirty="0">
                  <a:latin typeface="Times New Roman" panose="02020603050405020304" pitchFamily="18" charset="0"/>
                </a:rPr>
                <a:t>3</a:t>
              </a:r>
              <a:endParaRPr lang="en-US" altLang="zh-CN" sz="1400" b="0" dirty="0">
                <a:latin typeface="Times New Roman" panose="02020603050405020304" pitchFamily="18" charset="0"/>
              </a:endParaRPr>
            </a:p>
          </p:txBody>
        </p:sp>
        <p:sp>
          <p:nvSpPr>
            <p:cNvPr id="14356" name="Line 56"/>
            <p:cNvSpPr/>
            <p:nvPr/>
          </p:nvSpPr>
          <p:spPr>
            <a:xfrm flipV="1">
              <a:off x="1008" y="2736"/>
              <a:ext cx="624" cy="96"/>
            </a:xfrm>
            <a:prstGeom prst="line">
              <a:avLst/>
            </a:prstGeom>
            <a:ln w="38100" cap="flat" cmpd="sng">
              <a:solidFill>
                <a:schemeClr val="tx1"/>
              </a:solidFill>
              <a:prstDash val="solid"/>
              <a:headEnd type="none" w="med" len="med"/>
              <a:tailEnd type="triangle" w="med" len="med"/>
            </a:ln>
          </p:spPr>
        </p:sp>
        <p:sp>
          <p:nvSpPr>
            <p:cNvPr id="14357" name="Line 57"/>
            <p:cNvSpPr/>
            <p:nvPr/>
          </p:nvSpPr>
          <p:spPr>
            <a:xfrm flipV="1">
              <a:off x="528" y="2928"/>
              <a:ext cx="240" cy="192"/>
            </a:xfrm>
            <a:prstGeom prst="line">
              <a:avLst/>
            </a:prstGeom>
            <a:ln w="38100" cap="flat" cmpd="sng">
              <a:solidFill>
                <a:schemeClr val="tx1"/>
              </a:solidFill>
              <a:prstDash val="solid"/>
              <a:headEnd type="none" w="med" len="med"/>
              <a:tailEnd type="triangle" w="med" len="med"/>
            </a:ln>
          </p:spPr>
        </p:sp>
        <p:sp>
          <p:nvSpPr>
            <p:cNvPr id="14358" name="Line 58"/>
            <p:cNvSpPr/>
            <p:nvPr/>
          </p:nvSpPr>
          <p:spPr>
            <a:xfrm>
              <a:off x="480" y="3312"/>
              <a:ext cx="144" cy="192"/>
            </a:xfrm>
            <a:prstGeom prst="line">
              <a:avLst/>
            </a:prstGeom>
            <a:ln w="38100" cap="flat" cmpd="sng">
              <a:solidFill>
                <a:schemeClr val="tx1"/>
              </a:solidFill>
              <a:prstDash val="solid"/>
              <a:headEnd type="none" w="med" len="med"/>
              <a:tailEnd type="triangle" w="med" len="med"/>
            </a:ln>
          </p:spPr>
        </p:sp>
        <p:sp>
          <p:nvSpPr>
            <p:cNvPr id="14359" name="Line 59"/>
            <p:cNvSpPr/>
            <p:nvPr/>
          </p:nvSpPr>
          <p:spPr>
            <a:xfrm>
              <a:off x="816" y="3648"/>
              <a:ext cx="528" cy="96"/>
            </a:xfrm>
            <a:prstGeom prst="line">
              <a:avLst/>
            </a:prstGeom>
            <a:ln w="38100" cap="flat" cmpd="sng">
              <a:solidFill>
                <a:schemeClr val="tx1"/>
              </a:solidFill>
              <a:prstDash val="solid"/>
              <a:headEnd type="none" w="med" len="med"/>
              <a:tailEnd type="triangle" w="med" len="med"/>
            </a:ln>
          </p:spPr>
        </p:sp>
        <p:sp>
          <p:nvSpPr>
            <p:cNvPr id="14360" name="Line 60"/>
            <p:cNvSpPr/>
            <p:nvPr/>
          </p:nvSpPr>
          <p:spPr>
            <a:xfrm flipH="1" flipV="1">
              <a:off x="576" y="3264"/>
              <a:ext cx="816" cy="384"/>
            </a:xfrm>
            <a:prstGeom prst="line">
              <a:avLst/>
            </a:prstGeom>
            <a:ln w="38100" cap="flat" cmpd="sng">
              <a:solidFill>
                <a:schemeClr val="tx1"/>
              </a:solidFill>
              <a:prstDash val="solid"/>
              <a:headEnd type="none" w="med" len="med"/>
              <a:tailEnd type="triangle" w="med" len="med"/>
            </a:ln>
          </p:spPr>
        </p:sp>
        <p:sp>
          <p:nvSpPr>
            <p:cNvPr id="14361" name="Line 61"/>
            <p:cNvSpPr/>
            <p:nvPr/>
          </p:nvSpPr>
          <p:spPr>
            <a:xfrm>
              <a:off x="960" y="2976"/>
              <a:ext cx="480" cy="672"/>
            </a:xfrm>
            <a:prstGeom prst="line">
              <a:avLst/>
            </a:prstGeom>
            <a:ln w="38100" cap="flat" cmpd="sng">
              <a:solidFill>
                <a:schemeClr val="tx1"/>
              </a:solidFill>
              <a:prstDash val="solid"/>
              <a:headEnd type="none" w="med" len="med"/>
              <a:tailEnd type="triangle" w="med" len="med"/>
            </a:ln>
          </p:spPr>
        </p:sp>
        <p:sp>
          <p:nvSpPr>
            <p:cNvPr id="14362" name="Line 62"/>
            <p:cNvSpPr/>
            <p:nvPr/>
          </p:nvSpPr>
          <p:spPr>
            <a:xfrm>
              <a:off x="1824" y="2880"/>
              <a:ext cx="240" cy="240"/>
            </a:xfrm>
            <a:prstGeom prst="line">
              <a:avLst/>
            </a:prstGeom>
            <a:ln w="38100" cap="flat" cmpd="sng">
              <a:solidFill>
                <a:schemeClr val="tx1"/>
              </a:solidFill>
              <a:prstDash val="solid"/>
              <a:headEnd type="none" w="med" len="med"/>
              <a:tailEnd type="triangle" w="med" len="med"/>
            </a:ln>
          </p:spPr>
        </p:sp>
        <p:sp>
          <p:nvSpPr>
            <p:cNvPr id="14363" name="Line 63"/>
            <p:cNvSpPr/>
            <p:nvPr/>
          </p:nvSpPr>
          <p:spPr>
            <a:xfrm flipV="1">
              <a:off x="1536" y="3360"/>
              <a:ext cx="528" cy="288"/>
            </a:xfrm>
            <a:prstGeom prst="line">
              <a:avLst/>
            </a:prstGeom>
            <a:ln w="38100" cap="flat" cmpd="sng">
              <a:solidFill>
                <a:schemeClr val="tx1"/>
              </a:solidFill>
              <a:prstDash val="solid"/>
              <a:headEnd type="none" w="med" len="med"/>
              <a:tailEnd type="triangle" w="med" len="med"/>
            </a:ln>
          </p:spPr>
        </p:sp>
        <p:sp>
          <p:nvSpPr>
            <p:cNvPr id="14364" name="Line 64"/>
            <p:cNvSpPr/>
            <p:nvPr/>
          </p:nvSpPr>
          <p:spPr>
            <a:xfrm flipH="1">
              <a:off x="576" y="3216"/>
              <a:ext cx="1440" cy="0"/>
            </a:xfrm>
            <a:prstGeom prst="line">
              <a:avLst/>
            </a:prstGeom>
            <a:ln w="38100" cap="flat" cmpd="sng">
              <a:solidFill>
                <a:schemeClr val="tx1"/>
              </a:solidFill>
              <a:prstDash val="solid"/>
              <a:headEnd type="none" w="med" len="med"/>
              <a:tailEnd type="triangle" w="med" len="med"/>
            </a:ln>
          </p:spPr>
        </p:sp>
        <p:sp>
          <p:nvSpPr>
            <p:cNvPr id="14365" name="Text Box 65"/>
            <p:cNvSpPr txBox="1"/>
            <p:nvPr/>
          </p:nvSpPr>
          <p:spPr>
            <a:xfrm>
              <a:off x="1191" y="2575"/>
              <a:ext cx="194" cy="250"/>
            </a:xfrm>
            <a:prstGeom prst="rect">
              <a:avLst/>
            </a:prstGeom>
            <a:noFill/>
            <a:ln w="38100">
              <a:noFill/>
            </a:ln>
          </p:spPr>
          <p:txBody>
            <a:bodyPr wrap="none" lIns="90000" tIns="46800" rIns="90000" bIns="46800">
              <a:spAutoFit/>
            </a:bodyPr>
            <a:p>
              <a:pPr eaLnBrk="1" hangingPunct="1"/>
              <a:r>
                <a:rPr lang="en-US" altLang="zh-CN" sz="2000" b="0" dirty="0">
                  <a:latin typeface="Times New Roman" panose="02020603050405020304" pitchFamily="18" charset="0"/>
                </a:rPr>
                <a:t>5</a:t>
              </a:r>
              <a:endParaRPr lang="en-US" altLang="zh-CN" sz="2000" b="0" dirty="0">
                <a:latin typeface="Times New Roman" panose="02020603050405020304" pitchFamily="18" charset="0"/>
              </a:endParaRPr>
            </a:p>
          </p:txBody>
        </p:sp>
        <p:sp>
          <p:nvSpPr>
            <p:cNvPr id="14366" name="Text Box 66"/>
            <p:cNvSpPr txBox="1"/>
            <p:nvPr/>
          </p:nvSpPr>
          <p:spPr>
            <a:xfrm>
              <a:off x="1911" y="2793"/>
              <a:ext cx="194" cy="250"/>
            </a:xfrm>
            <a:prstGeom prst="rect">
              <a:avLst/>
            </a:prstGeom>
            <a:noFill/>
            <a:ln w="38100">
              <a:noFill/>
            </a:ln>
          </p:spPr>
          <p:txBody>
            <a:bodyPr wrap="none" lIns="90000" tIns="46800" rIns="90000" bIns="46800">
              <a:spAutoFit/>
            </a:bodyPr>
            <a:p>
              <a:pPr eaLnBrk="1" hangingPunct="1"/>
              <a:r>
                <a:rPr lang="en-US" altLang="zh-CN" sz="2000" b="0" dirty="0">
                  <a:latin typeface="Times New Roman" panose="02020603050405020304" pitchFamily="18" charset="0"/>
                </a:rPr>
                <a:t>4</a:t>
              </a:r>
              <a:endParaRPr lang="en-US" altLang="zh-CN" sz="2000" b="0" dirty="0">
                <a:latin typeface="Times New Roman" panose="02020603050405020304" pitchFamily="18" charset="0"/>
              </a:endParaRPr>
            </a:p>
          </p:txBody>
        </p:sp>
        <p:sp>
          <p:nvSpPr>
            <p:cNvPr id="14367" name="Text Box 67"/>
            <p:cNvSpPr txBox="1"/>
            <p:nvPr/>
          </p:nvSpPr>
          <p:spPr>
            <a:xfrm>
              <a:off x="1630" y="3321"/>
              <a:ext cx="194" cy="250"/>
            </a:xfrm>
            <a:prstGeom prst="rect">
              <a:avLst/>
            </a:prstGeom>
            <a:noFill/>
            <a:ln w="38100">
              <a:noFill/>
            </a:ln>
          </p:spPr>
          <p:txBody>
            <a:bodyPr wrap="none" lIns="90000" tIns="46800" rIns="90000" bIns="46800">
              <a:spAutoFit/>
            </a:bodyPr>
            <a:p>
              <a:pPr eaLnBrk="1" hangingPunct="1"/>
              <a:r>
                <a:rPr lang="en-US" altLang="zh-CN" sz="2000" b="0" dirty="0">
                  <a:latin typeface="Times New Roman" panose="02020603050405020304" pitchFamily="18" charset="0"/>
                </a:rPr>
                <a:t>5</a:t>
              </a:r>
              <a:endParaRPr lang="en-US" altLang="zh-CN" sz="2000" b="0" dirty="0">
                <a:latin typeface="Times New Roman" panose="02020603050405020304" pitchFamily="18" charset="0"/>
              </a:endParaRPr>
            </a:p>
          </p:txBody>
        </p:sp>
        <p:sp>
          <p:nvSpPr>
            <p:cNvPr id="14368" name="Text Box 68"/>
            <p:cNvSpPr txBox="1"/>
            <p:nvPr/>
          </p:nvSpPr>
          <p:spPr>
            <a:xfrm>
              <a:off x="1383" y="3177"/>
              <a:ext cx="194" cy="250"/>
            </a:xfrm>
            <a:prstGeom prst="rect">
              <a:avLst/>
            </a:prstGeom>
            <a:noFill/>
            <a:ln w="38100">
              <a:noFill/>
            </a:ln>
          </p:spPr>
          <p:txBody>
            <a:bodyPr wrap="none" lIns="90000" tIns="46800" rIns="90000" bIns="46800">
              <a:spAutoFit/>
            </a:bodyPr>
            <a:p>
              <a:pPr eaLnBrk="1" hangingPunct="1"/>
              <a:r>
                <a:rPr lang="en-US" altLang="zh-CN" sz="2000" b="0" dirty="0">
                  <a:latin typeface="Times New Roman" panose="02020603050405020304" pitchFamily="18" charset="0"/>
                </a:rPr>
                <a:t>9</a:t>
              </a:r>
              <a:endParaRPr lang="en-US" altLang="zh-CN" sz="2000" b="0" dirty="0">
                <a:latin typeface="Times New Roman" panose="02020603050405020304" pitchFamily="18" charset="0"/>
              </a:endParaRPr>
            </a:p>
          </p:txBody>
        </p:sp>
        <p:sp>
          <p:nvSpPr>
            <p:cNvPr id="14369" name="Line 69"/>
            <p:cNvSpPr/>
            <p:nvPr/>
          </p:nvSpPr>
          <p:spPr>
            <a:xfrm flipH="1" flipV="1">
              <a:off x="1008" y="2928"/>
              <a:ext cx="1008" cy="240"/>
            </a:xfrm>
            <a:prstGeom prst="line">
              <a:avLst/>
            </a:prstGeom>
            <a:ln w="38100" cap="flat" cmpd="sng">
              <a:solidFill>
                <a:schemeClr val="tx1"/>
              </a:solidFill>
              <a:prstDash val="solid"/>
              <a:headEnd type="none" w="med" len="med"/>
              <a:tailEnd type="triangle" w="med" len="med"/>
            </a:ln>
          </p:spPr>
        </p:sp>
        <p:sp>
          <p:nvSpPr>
            <p:cNvPr id="14370" name="Text Box 70"/>
            <p:cNvSpPr txBox="1"/>
            <p:nvPr/>
          </p:nvSpPr>
          <p:spPr>
            <a:xfrm>
              <a:off x="1431" y="2841"/>
              <a:ext cx="194" cy="250"/>
            </a:xfrm>
            <a:prstGeom prst="rect">
              <a:avLst/>
            </a:prstGeom>
            <a:noFill/>
            <a:ln w="38100">
              <a:noFill/>
            </a:ln>
          </p:spPr>
          <p:txBody>
            <a:bodyPr wrap="none" lIns="90000" tIns="46800" rIns="90000" bIns="46800">
              <a:spAutoFit/>
            </a:bodyPr>
            <a:p>
              <a:pPr eaLnBrk="1" hangingPunct="1"/>
              <a:r>
                <a:rPr lang="en-US" altLang="zh-CN" sz="2000" b="0" dirty="0">
                  <a:latin typeface="Times New Roman" panose="02020603050405020304" pitchFamily="18" charset="0"/>
                </a:rPr>
                <a:t>8</a:t>
              </a:r>
              <a:endParaRPr lang="en-US" altLang="zh-CN" sz="2000" b="0" dirty="0">
                <a:latin typeface="Times New Roman" panose="02020603050405020304" pitchFamily="18" charset="0"/>
              </a:endParaRPr>
            </a:p>
          </p:txBody>
        </p:sp>
        <p:sp>
          <p:nvSpPr>
            <p:cNvPr id="14371" name="Text Box 71"/>
            <p:cNvSpPr txBox="1"/>
            <p:nvPr/>
          </p:nvSpPr>
          <p:spPr>
            <a:xfrm>
              <a:off x="519" y="2822"/>
              <a:ext cx="194" cy="250"/>
            </a:xfrm>
            <a:prstGeom prst="rect">
              <a:avLst/>
            </a:prstGeom>
            <a:noFill/>
            <a:ln w="38100">
              <a:noFill/>
            </a:ln>
          </p:spPr>
          <p:txBody>
            <a:bodyPr wrap="none" lIns="90000" tIns="46800" rIns="90000" bIns="46800">
              <a:spAutoFit/>
            </a:bodyPr>
            <a:p>
              <a:pPr eaLnBrk="1" hangingPunct="1"/>
              <a:r>
                <a:rPr lang="en-US" altLang="zh-CN" sz="2000" b="0" dirty="0">
                  <a:latin typeface="Times New Roman" panose="02020603050405020304" pitchFamily="18" charset="0"/>
                </a:rPr>
                <a:t>3</a:t>
              </a:r>
              <a:endParaRPr lang="en-US" altLang="zh-CN" sz="2000" b="0" dirty="0">
                <a:latin typeface="Times New Roman" panose="02020603050405020304" pitchFamily="18" charset="0"/>
              </a:endParaRPr>
            </a:p>
          </p:txBody>
        </p:sp>
        <p:sp>
          <p:nvSpPr>
            <p:cNvPr id="14372" name="Text Box 72"/>
            <p:cNvSpPr txBox="1"/>
            <p:nvPr/>
          </p:nvSpPr>
          <p:spPr>
            <a:xfrm>
              <a:off x="958" y="3648"/>
              <a:ext cx="194" cy="250"/>
            </a:xfrm>
            <a:prstGeom prst="rect">
              <a:avLst/>
            </a:prstGeom>
            <a:noFill/>
            <a:ln w="38100">
              <a:noFill/>
            </a:ln>
          </p:spPr>
          <p:txBody>
            <a:bodyPr wrap="none" lIns="90000" tIns="46800" rIns="90000" bIns="46800">
              <a:spAutoFit/>
            </a:bodyPr>
            <a:p>
              <a:pPr eaLnBrk="1" hangingPunct="1"/>
              <a:r>
                <a:rPr lang="en-US" altLang="zh-CN" sz="2000" b="0" dirty="0">
                  <a:latin typeface="Times New Roman" panose="02020603050405020304" pitchFamily="18" charset="0"/>
                </a:rPr>
                <a:t>5</a:t>
              </a:r>
              <a:endParaRPr lang="en-US" altLang="zh-CN" sz="2000" b="0" dirty="0">
                <a:latin typeface="Times New Roman" panose="02020603050405020304" pitchFamily="18" charset="0"/>
              </a:endParaRPr>
            </a:p>
          </p:txBody>
        </p:sp>
        <p:sp>
          <p:nvSpPr>
            <p:cNvPr id="14373" name="Text Box 73"/>
            <p:cNvSpPr txBox="1"/>
            <p:nvPr/>
          </p:nvSpPr>
          <p:spPr>
            <a:xfrm>
              <a:off x="430" y="3360"/>
              <a:ext cx="194" cy="250"/>
            </a:xfrm>
            <a:prstGeom prst="rect">
              <a:avLst/>
            </a:prstGeom>
            <a:noFill/>
            <a:ln w="38100">
              <a:noFill/>
            </a:ln>
          </p:spPr>
          <p:txBody>
            <a:bodyPr wrap="none" lIns="90000" tIns="46800" rIns="90000" bIns="46800">
              <a:spAutoFit/>
            </a:bodyPr>
            <a:p>
              <a:pPr eaLnBrk="1" hangingPunct="1"/>
              <a:r>
                <a:rPr lang="en-US" altLang="zh-CN" sz="2000" b="0" dirty="0">
                  <a:latin typeface="Times New Roman" panose="02020603050405020304" pitchFamily="18" charset="0"/>
                </a:rPr>
                <a:t>1</a:t>
              </a:r>
              <a:endParaRPr lang="en-US" altLang="zh-CN" sz="2000" b="0" dirty="0">
                <a:latin typeface="Times New Roman" panose="02020603050405020304" pitchFamily="18" charset="0"/>
              </a:endParaRPr>
            </a:p>
          </p:txBody>
        </p:sp>
        <p:sp>
          <p:nvSpPr>
            <p:cNvPr id="14374" name="Text Box 74"/>
            <p:cNvSpPr txBox="1"/>
            <p:nvPr/>
          </p:nvSpPr>
          <p:spPr>
            <a:xfrm>
              <a:off x="951" y="3273"/>
              <a:ext cx="194" cy="250"/>
            </a:xfrm>
            <a:prstGeom prst="rect">
              <a:avLst/>
            </a:prstGeom>
            <a:noFill/>
            <a:ln w="38100">
              <a:noFill/>
            </a:ln>
          </p:spPr>
          <p:txBody>
            <a:bodyPr wrap="none" lIns="90000" tIns="46800" rIns="90000" bIns="46800">
              <a:spAutoFit/>
            </a:bodyPr>
            <a:p>
              <a:pPr eaLnBrk="1" hangingPunct="1"/>
              <a:r>
                <a:rPr lang="en-US" altLang="zh-CN" sz="2000" b="0" dirty="0">
                  <a:latin typeface="Times New Roman" panose="02020603050405020304" pitchFamily="18" charset="0"/>
                </a:rPr>
                <a:t>6</a:t>
              </a:r>
              <a:endParaRPr lang="en-US" altLang="zh-CN" sz="2000" b="0" dirty="0">
                <a:latin typeface="Times New Roman" panose="02020603050405020304" pitchFamily="18" charset="0"/>
              </a:endParaRPr>
            </a:p>
          </p:txBody>
        </p:sp>
      </p:grpSp>
      <p:grpSp>
        <p:nvGrpSpPr>
          <p:cNvPr id="52304" name="Group 80"/>
          <p:cNvGrpSpPr/>
          <p:nvPr/>
        </p:nvGrpSpPr>
        <p:grpSpPr>
          <a:xfrm>
            <a:off x="4557713" y="4287838"/>
            <a:ext cx="3305175" cy="2309812"/>
            <a:chOff x="2568" y="2688"/>
            <a:chExt cx="2082" cy="1455"/>
          </a:xfrm>
        </p:grpSpPr>
        <p:sp>
          <p:nvSpPr>
            <p:cNvPr id="14347" name="Text Box 76"/>
            <p:cNvSpPr txBox="1"/>
            <p:nvPr/>
          </p:nvSpPr>
          <p:spPr>
            <a:xfrm>
              <a:off x="2751" y="2875"/>
              <a:ext cx="114" cy="288"/>
            </a:xfrm>
            <a:prstGeom prst="rect">
              <a:avLst/>
            </a:prstGeom>
            <a:noFill/>
            <a:ln w="9525">
              <a:noFill/>
            </a:ln>
          </p:spPr>
          <p:txBody>
            <a:bodyPr lIns="90000" tIns="46800" rIns="90000" bIns="46800">
              <a:spAutoFit/>
            </a:bodyPr>
            <a:p>
              <a:pPr eaLnBrk="1" hangingPunct="1">
                <a:spcBef>
                  <a:spcPct val="50000"/>
                </a:spcBef>
              </a:pPr>
              <a:endParaRPr lang="zh-CN" altLang="zh-CN" sz="2400" b="0" dirty="0">
                <a:latin typeface="Times New Roman" panose="02020603050405020304" pitchFamily="18" charset="0"/>
              </a:endParaRPr>
            </a:p>
          </p:txBody>
        </p:sp>
        <p:sp>
          <p:nvSpPr>
            <p:cNvPr id="14348" name="Text Box 78"/>
            <p:cNvSpPr txBox="1"/>
            <p:nvPr/>
          </p:nvSpPr>
          <p:spPr>
            <a:xfrm>
              <a:off x="2727" y="2688"/>
              <a:ext cx="1727" cy="1455"/>
            </a:xfrm>
            <a:prstGeom prst="rect">
              <a:avLst/>
            </a:prstGeom>
            <a:noFill/>
            <a:ln w="9525">
              <a:noFill/>
            </a:ln>
          </p:spPr>
          <p:txBody>
            <a:bodyPr wrap="none" lIns="90000" tIns="46800" rIns="90000" bIns="46800">
              <a:spAutoFit/>
            </a:bodyPr>
            <a:p>
              <a:pPr eaLnBrk="1" hangingPunct="1"/>
              <a:r>
                <a:rPr lang="en-US" altLang="zh-CN" sz="2400" b="0" dirty="0">
                  <a:latin typeface="Times New Roman" panose="02020603050405020304" pitchFamily="18" charset="0"/>
                  <a:ea typeface="仿宋_GB2312" panose="02010609030101010101" pitchFamily="49" charset="-122"/>
                </a:rPr>
                <a:t>∞   3    ∞   ∞    ∞    1</a:t>
              </a:r>
              <a:endParaRPr lang="en-US" altLang="zh-CN" sz="2400" b="0" dirty="0">
                <a:latin typeface="Times New Roman" panose="02020603050405020304" pitchFamily="18" charset="0"/>
                <a:ea typeface="仿宋_GB2312" panose="02010609030101010101" pitchFamily="49" charset="-122"/>
              </a:endParaRPr>
            </a:p>
            <a:p>
              <a:pPr eaLnBrk="1" hangingPunct="1"/>
              <a:r>
                <a:rPr lang="en-US" altLang="zh-CN" sz="2400" b="0" dirty="0">
                  <a:latin typeface="Times New Roman" panose="02020603050405020304" pitchFamily="18" charset="0"/>
                  <a:ea typeface="仿宋_GB2312" panose="02010609030101010101" pitchFamily="49" charset="-122"/>
                </a:rPr>
                <a:t>∞  ∞    5    ∞     3   ∞</a:t>
              </a:r>
              <a:endParaRPr lang="en-US" altLang="zh-CN" sz="2400" b="0" dirty="0">
                <a:latin typeface="Times New Roman" panose="02020603050405020304" pitchFamily="18" charset="0"/>
                <a:ea typeface="仿宋_GB2312" panose="02010609030101010101" pitchFamily="49" charset="-122"/>
              </a:endParaRPr>
            </a:p>
            <a:p>
              <a:pPr eaLnBrk="1" hangingPunct="1"/>
              <a:r>
                <a:rPr lang="en-US" altLang="zh-CN" sz="2400" b="0" dirty="0">
                  <a:latin typeface="Times New Roman" panose="02020603050405020304" pitchFamily="18" charset="0"/>
                  <a:ea typeface="仿宋_GB2312" panose="02010609030101010101" pitchFamily="49" charset="-122"/>
                </a:rPr>
                <a:t>∞  ∞    ∞    4    ∞   ∞</a:t>
              </a:r>
              <a:endParaRPr lang="en-US" altLang="zh-CN" sz="2400" b="0" dirty="0">
                <a:latin typeface="Times New Roman" panose="02020603050405020304" pitchFamily="18" charset="0"/>
                <a:ea typeface="仿宋_GB2312" panose="02010609030101010101" pitchFamily="49" charset="-122"/>
              </a:endParaRPr>
            </a:p>
            <a:p>
              <a:pPr eaLnBrk="1" hangingPunct="1"/>
              <a:r>
                <a:rPr lang="en-US" altLang="zh-CN" sz="2400" b="0" dirty="0">
                  <a:latin typeface="Times New Roman" panose="02020603050405020304" pitchFamily="18" charset="0"/>
                  <a:ea typeface="仿宋_GB2312" panose="02010609030101010101" pitchFamily="49" charset="-122"/>
                </a:rPr>
                <a:t> 9   8    ∞   ∞    ∞   ∞</a:t>
              </a:r>
              <a:endParaRPr lang="en-US" altLang="zh-CN" sz="2400" b="0" dirty="0">
                <a:latin typeface="Times New Roman" panose="02020603050405020304" pitchFamily="18" charset="0"/>
                <a:ea typeface="仿宋_GB2312" panose="02010609030101010101" pitchFamily="49" charset="-122"/>
              </a:endParaRPr>
            </a:p>
            <a:p>
              <a:pPr eaLnBrk="1" hangingPunct="1"/>
              <a:r>
                <a:rPr lang="en-US" altLang="zh-CN" sz="2400" b="0" dirty="0">
                  <a:latin typeface="Times New Roman" panose="02020603050405020304" pitchFamily="18" charset="0"/>
                  <a:ea typeface="仿宋_GB2312" panose="02010609030101010101" pitchFamily="49" charset="-122"/>
                </a:rPr>
                <a:t> 6   ∞   ∞    5    ∞   ∞</a:t>
              </a:r>
              <a:endParaRPr lang="en-US" altLang="zh-CN" sz="2400" b="0" dirty="0">
                <a:latin typeface="Times New Roman" panose="02020603050405020304" pitchFamily="18" charset="0"/>
                <a:ea typeface="仿宋_GB2312" panose="02010609030101010101" pitchFamily="49" charset="-122"/>
              </a:endParaRPr>
            </a:p>
            <a:p>
              <a:pPr eaLnBrk="1" hangingPunct="1"/>
              <a:r>
                <a:rPr lang="en-US" altLang="zh-CN" sz="2400" b="0" dirty="0">
                  <a:latin typeface="Times New Roman" panose="02020603050405020304" pitchFamily="18" charset="0"/>
                  <a:ea typeface="仿宋_GB2312" panose="02010609030101010101" pitchFamily="49" charset="-122"/>
                </a:rPr>
                <a:t>∞   ∞   ∞   ∞    ∞    5</a:t>
              </a:r>
              <a:endParaRPr lang="en-US" altLang="zh-CN" sz="2400" b="0" dirty="0">
                <a:latin typeface="Times New Roman" panose="02020603050405020304" pitchFamily="18" charset="0"/>
                <a:ea typeface="仿宋_GB2312" panose="02010609030101010101" pitchFamily="49" charset="-122"/>
              </a:endParaRPr>
            </a:p>
          </p:txBody>
        </p:sp>
        <p:sp>
          <p:nvSpPr>
            <p:cNvPr id="14349" name="AutoShape 79"/>
            <p:cNvSpPr/>
            <p:nvPr/>
          </p:nvSpPr>
          <p:spPr>
            <a:xfrm>
              <a:off x="2568" y="2832"/>
              <a:ext cx="2082" cy="1104"/>
            </a:xfrm>
            <a:prstGeom prst="bracketPair">
              <a:avLst>
                <a:gd name="adj" fmla="val 16667"/>
              </a:avLst>
            </a:prstGeom>
            <a:noFill/>
            <a:ln w="28575" cap="flat" cmpd="sng">
              <a:solidFill>
                <a:schemeClr val="tx1"/>
              </a:solidFill>
              <a:prstDash val="solid"/>
              <a:headEnd type="none" w="med" len="med"/>
              <a:tailEnd type="none" w="med" len="med"/>
            </a:ln>
          </p:spPr>
          <p:txBody>
            <a:bodyPr lIns="90000" tIns="46800" rIns="90000" bIns="46800" anchor="ctr" anchorCtr="0">
              <a:spAutoFit/>
            </a:bodyPr>
            <a:p>
              <a:pPr eaLnBrk="1" hangingPunct="1"/>
              <a:endParaRPr lang="zh-CN" altLang="en-US" dirty="0">
                <a:latin typeface="Times New Roman" panose="02020603050405020304" pitchFamily="18" charset="0"/>
              </a:endParaRPr>
            </a:p>
          </p:txBody>
        </p:sp>
      </p:grpSp>
      <p:sp>
        <p:nvSpPr>
          <p:cNvPr id="14344" name="Text Box 86"/>
          <p:cNvSpPr txBox="1"/>
          <p:nvPr/>
        </p:nvSpPr>
        <p:spPr>
          <a:xfrm>
            <a:off x="2105025" y="4835525"/>
            <a:ext cx="307975" cy="396875"/>
          </a:xfrm>
          <a:prstGeom prst="rect">
            <a:avLst/>
          </a:prstGeom>
          <a:noFill/>
          <a:ln w="38100">
            <a:noFill/>
          </a:ln>
        </p:spPr>
        <p:txBody>
          <a:bodyPr wrap="none" lIns="90000" tIns="46800" rIns="90000" bIns="46800">
            <a:spAutoFit/>
          </a:bodyPr>
          <a:p>
            <a:pPr eaLnBrk="1" hangingPunct="1"/>
            <a:r>
              <a:rPr lang="en-US" altLang="zh-CN" sz="2000" b="0" dirty="0">
                <a:latin typeface="Times New Roman" panose="02020603050405020304" pitchFamily="18" charset="0"/>
              </a:rPr>
              <a:t>3</a:t>
            </a:r>
            <a:endParaRPr lang="en-US" altLang="zh-CN" sz="2000" b="0" dirty="0">
              <a:latin typeface="Times New Roman" panose="02020603050405020304" pitchFamily="18" charset="0"/>
            </a:endParaRPr>
          </a:p>
        </p:txBody>
      </p:sp>
      <p:sp>
        <p:nvSpPr>
          <p:cNvPr id="14345" name="Text Box 87"/>
          <p:cNvSpPr txBox="1"/>
          <p:nvPr/>
        </p:nvSpPr>
        <p:spPr>
          <a:xfrm>
            <a:off x="107950" y="620713"/>
            <a:ext cx="6934200" cy="528637"/>
          </a:xfrm>
          <a:prstGeom prst="rect">
            <a:avLst/>
          </a:prstGeom>
          <a:noFill/>
          <a:ln w="9525">
            <a:noFill/>
          </a:ln>
        </p:spPr>
        <p:txBody>
          <a:bodyPr>
            <a:spAutoFit/>
          </a:bodyPr>
          <a:p>
            <a:pPr marL="457200" indent="-457200" eaLnBrk="1" hangingPunct="1">
              <a:lnSpc>
                <a:spcPct val="110000"/>
              </a:lnSpc>
            </a:pPr>
            <a:r>
              <a:rPr lang="en-US" altLang="zh-CN" sz="2800" dirty="0">
                <a:solidFill>
                  <a:srgbClr val="C00000"/>
                </a:solidFill>
                <a:latin typeface="Times New Roman" panose="02020603050405020304" pitchFamily="18" charset="0"/>
              </a:rPr>
              <a:t>4.2   </a:t>
            </a:r>
            <a:r>
              <a:rPr lang="zh-CN" altLang="en-US" sz="2800" dirty="0">
                <a:solidFill>
                  <a:srgbClr val="C00000"/>
                </a:solidFill>
                <a:latin typeface="Times New Roman" panose="02020603050405020304" pitchFamily="18" charset="0"/>
              </a:rPr>
              <a:t>图的表示</a:t>
            </a:r>
            <a:endParaRPr lang="zh-CN" altLang="en-US" sz="2800" dirty="0">
              <a:solidFill>
                <a:srgbClr val="C00000"/>
              </a:solidFill>
              <a:latin typeface="Times New Roman" panose="02020603050405020304" pitchFamily="18" charset="0"/>
            </a:endParaRPr>
          </a:p>
        </p:txBody>
      </p:sp>
      <p:sp>
        <p:nvSpPr>
          <p:cNvPr id="14346" name="Text Box 88"/>
          <p:cNvSpPr txBox="1"/>
          <p:nvPr/>
        </p:nvSpPr>
        <p:spPr>
          <a:xfrm>
            <a:off x="260350" y="1247775"/>
            <a:ext cx="4313238" cy="457200"/>
          </a:xfrm>
          <a:prstGeom prst="rect">
            <a:avLst/>
          </a:prstGeom>
          <a:noFill/>
          <a:ln w="9525">
            <a:noFill/>
          </a:ln>
        </p:spPr>
        <p:txBody>
          <a:bodyPr wrap="none" lIns="90000" tIns="46800" rIns="90000" bIns="46800">
            <a:spAutoFit/>
          </a:bodyPr>
          <a:p>
            <a:pPr eaLnBrk="1" hangingPunct="1"/>
            <a:r>
              <a:rPr lang="en-US" altLang="zh-CN" sz="2400" dirty="0">
                <a:solidFill>
                  <a:srgbClr val="0000FF"/>
                </a:solidFill>
                <a:latin typeface="Times New Roman" panose="02020603050405020304" pitchFamily="18" charset="0"/>
              </a:rPr>
              <a:t>1</a:t>
            </a:r>
            <a:r>
              <a:rPr lang="zh-CN" altLang="en-US" sz="2400" dirty="0">
                <a:solidFill>
                  <a:srgbClr val="0000FF"/>
                </a:solidFill>
                <a:latin typeface="Times New Roman" panose="02020603050405020304" pitchFamily="18" charset="0"/>
              </a:rPr>
              <a:t>、图的顺序存储</a:t>
            </a:r>
            <a:r>
              <a:rPr lang="en-US" altLang="zh-CN" sz="2400" dirty="0">
                <a:solidFill>
                  <a:srgbClr val="0000FF"/>
                </a:solidFill>
                <a:latin typeface="Times New Roman" panose="02020603050405020304" pitchFamily="18" charset="0"/>
              </a:rPr>
              <a:t>——</a:t>
            </a:r>
            <a:r>
              <a:rPr lang="zh-CN" altLang="en-US" sz="2400" dirty="0">
                <a:solidFill>
                  <a:srgbClr val="0000FF"/>
                </a:solidFill>
                <a:latin typeface="Times New Roman" panose="02020603050405020304" pitchFamily="18" charset="0"/>
              </a:rPr>
              <a:t>邻接矩阵</a:t>
            </a:r>
            <a:endParaRPr lang="zh-CN" altLang="en-US" sz="2400" dirty="0">
              <a:solidFill>
                <a:srgbClr val="0000FF"/>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6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5230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52270"/>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5230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2299"/>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nodeType="afterEffect">
                                  <p:stCondLst>
                                    <p:cond delay="0"/>
                                  </p:stCondLst>
                                  <p:childTnLst>
                                    <p:set>
                                      <p:cBhvr>
                                        <p:cTn id="23" dur="1" fill="hold">
                                          <p:stCondLst>
                                            <p:cond delay="0"/>
                                          </p:stCondLst>
                                        </p:cTn>
                                        <p:tgtEl>
                                          <p:spTgt spid="523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2" name="Rectangle 2"/>
          <p:cNvSpPr/>
          <p:nvPr/>
        </p:nvSpPr>
        <p:spPr>
          <a:xfrm>
            <a:off x="152400" y="1316038"/>
            <a:ext cx="8686800" cy="968375"/>
          </a:xfrm>
          <a:prstGeom prst="rect">
            <a:avLst/>
          </a:prstGeom>
          <a:noFill/>
          <a:ln w="9525">
            <a:noFill/>
          </a:ln>
        </p:spPr>
        <p:txBody>
          <a:bodyPr>
            <a:spAutoFit/>
          </a:bodyPr>
          <a:p>
            <a:pPr marL="342900" indent="-342900" algn="just" eaLnBrk="1" hangingPunct="1">
              <a:lnSpc>
                <a:spcPct val="120000"/>
              </a:lnSpc>
              <a:buClr>
                <a:srgbClr val="FF0000"/>
              </a:buClr>
              <a:buFont typeface="Wingdings" panose="05000000000000000000" pitchFamily="2" charset="2"/>
              <a:buChar char="u"/>
            </a:pPr>
            <a:r>
              <a:rPr lang="en-US" altLang="zh-CN" sz="2400" dirty="0">
                <a:solidFill>
                  <a:srgbClr val="FF3300"/>
                </a:solidFill>
                <a:latin typeface="Times New Roman" panose="02020603050405020304" pitchFamily="18" charset="0"/>
              </a:rPr>
              <a:t>Step1</a:t>
            </a:r>
            <a:r>
              <a:rPr lang="en-US" altLang="zh-CN" sz="2400" dirty="0">
                <a:latin typeface="Times New Roman" panose="02020603050405020304" pitchFamily="18" charset="0"/>
              </a:rPr>
              <a:t>(</a:t>
            </a:r>
            <a:r>
              <a:rPr lang="zh-CN" altLang="en-US" sz="2400" dirty="0">
                <a:latin typeface="Times New Roman" panose="02020603050405020304" pitchFamily="18" charset="0"/>
              </a:rPr>
              <a:t>前进阶段</a:t>
            </a:r>
            <a:r>
              <a:rPr lang="en-US" altLang="zh-CN" sz="2400" dirty="0">
                <a:latin typeface="Times New Roman" panose="02020603050405020304" pitchFamily="18" charset="0"/>
              </a:rPr>
              <a:t>)</a:t>
            </a:r>
            <a:r>
              <a:rPr lang="zh-CN" altLang="en-US" sz="2400" dirty="0">
                <a:latin typeface="Times New Roman" panose="02020603050405020304" pitchFamily="18" charset="0"/>
              </a:rPr>
              <a:t>：从源点</a:t>
            </a:r>
            <a:r>
              <a:rPr lang="en-US" altLang="zh-CN" sz="2400" i="1" dirty="0">
                <a:latin typeface="Times New Roman" panose="02020603050405020304" pitchFamily="18" charset="0"/>
              </a:rPr>
              <a:t>V</a:t>
            </a:r>
            <a:r>
              <a:rPr lang="en-US" altLang="zh-CN" sz="2400" i="1" baseline="-25000" dirty="0">
                <a:latin typeface="Times New Roman" panose="02020603050405020304" pitchFamily="18" charset="0"/>
              </a:rPr>
              <a:t>1</a:t>
            </a:r>
            <a:r>
              <a:rPr lang="zh-CN" altLang="en-US" sz="2400" dirty="0">
                <a:latin typeface="Times New Roman" panose="02020603050405020304" pitchFamily="18" charset="0"/>
              </a:rPr>
              <a:t>出发，令</a:t>
            </a:r>
            <a:r>
              <a:rPr lang="en-US" altLang="zh-CN" sz="2400" i="1" dirty="0">
                <a:latin typeface="Times New Roman" panose="02020603050405020304" pitchFamily="18" charset="0"/>
              </a:rPr>
              <a:t>VE(1) = 0</a:t>
            </a:r>
            <a:r>
              <a:rPr lang="zh-CN" altLang="en-US" sz="2400" dirty="0">
                <a:latin typeface="Times New Roman" panose="02020603050405020304" pitchFamily="18" charset="0"/>
              </a:rPr>
              <a:t>，按拓扑序列次序求出其余各顶点事件的最早发生时间</a:t>
            </a:r>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p:txBody>
      </p:sp>
      <p:sp>
        <p:nvSpPr>
          <p:cNvPr id="133123" name="Rectangle 3"/>
          <p:cNvSpPr/>
          <p:nvPr/>
        </p:nvSpPr>
        <p:spPr>
          <a:xfrm>
            <a:off x="381000" y="733425"/>
            <a:ext cx="6494463" cy="457200"/>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zh-CN" altLang="en-US" sz="2400" dirty="0">
                <a:solidFill>
                  <a:srgbClr val="0000FF"/>
                </a:solidFill>
                <a:latin typeface="Times New Roman" panose="02020603050405020304" pitchFamily="18" charset="0"/>
              </a:rPr>
              <a:t>利用拓扑分类算法求关键路径和关键活动：</a:t>
            </a:r>
            <a:endParaRPr lang="zh-CN" altLang="en-US" sz="2400" dirty="0">
              <a:solidFill>
                <a:srgbClr val="0000FF"/>
              </a:solidFill>
              <a:latin typeface="Times New Roman" panose="02020603050405020304" pitchFamily="18" charset="0"/>
            </a:endParaRPr>
          </a:p>
        </p:txBody>
      </p:sp>
      <p:sp>
        <p:nvSpPr>
          <p:cNvPr id="133124" name="Rectangle 4"/>
          <p:cNvSpPr/>
          <p:nvPr/>
        </p:nvSpPr>
        <p:spPr>
          <a:xfrm>
            <a:off x="228600" y="2874963"/>
            <a:ext cx="8686800" cy="1479550"/>
          </a:xfrm>
          <a:prstGeom prst="rect">
            <a:avLst/>
          </a:prstGeom>
          <a:noFill/>
          <a:ln w="9525">
            <a:noFill/>
          </a:ln>
        </p:spPr>
        <p:txBody>
          <a:bodyPr>
            <a:spAutoFit/>
          </a:bodyPr>
          <a:p>
            <a:pPr marL="103505" indent="-103505" algn="just" eaLnBrk="1" hangingPunct="1">
              <a:lnSpc>
                <a:spcPct val="120000"/>
              </a:lnSpc>
              <a:spcBef>
                <a:spcPct val="20000"/>
              </a:spcBef>
              <a:buClr>
                <a:srgbClr val="99FF33"/>
              </a:buClr>
              <a:buFont typeface="Wingdings" panose="05000000000000000000" pitchFamily="2" charset="2"/>
            </a:pPr>
            <a:r>
              <a:rPr lang="en-US" altLang="zh-CN" sz="2400" dirty="0">
                <a:latin typeface="Times New Roman" panose="02020603050405020304" pitchFamily="18" charset="0"/>
              </a:rPr>
              <a:t>        </a:t>
            </a:r>
            <a:r>
              <a:rPr lang="zh-CN" altLang="en-US" sz="2400" dirty="0">
                <a:latin typeface="Times New Roman" panose="02020603050405020304" pitchFamily="18" charset="0"/>
              </a:rPr>
              <a:t>其中</a:t>
            </a:r>
            <a:r>
              <a:rPr lang="en-US" altLang="zh-CN" sz="2400" i="1" dirty="0">
                <a:latin typeface="Times New Roman" panose="02020603050405020304" pitchFamily="18" charset="0"/>
              </a:rPr>
              <a:t>T</a:t>
            </a:r>
            <a:r>
              <a:rPr lang="zh-CN" altLang="en-US" sz="2400" dirty="0">
                <a:latin typeface="Times New Roman" panose="02020603050405020304" pitchFamily="18" charset="0"/>
              </a:rPr>
              <a:t>是以顶点</a:t>
            </a:r>
            <a:r>
              <a:rPr lang="en-US" altLang="zh-CN" sz="2400" i="1" dirty="0">
                <a:latin typeface="Times New Roman" panose="02020603050405020304" pitchFamily="18" charset="0"/>
              </a:rPr>
              <a:t>V</a:t>
            </a:r>
            <a:r>
              <a:rPr lang="en-US" altLang="zh-CN" sz="2400" i="1" baseline="-25000" dirty="0">
                <a:latin typeface="Times New Roman" panose="02020603050405020304" pitchFamily="18" charset="0"/>
              </a:rPr>
              <a:t>k</a:t>
            </a:r>
            <a:r>
              <a:rPr lang="zh-CN" altLang="en-US" sz="2400" dirty="0">
                <a:latin typeface="Times New Roman" panose="02020603050405020304" pitchFamily="18" charset="0"/>
              </a:rPr>
              <a:t>为尾的所有边的头顶点的集合</a:t>
            </a:r>
            <a:r>
              <a:rPr lang="en-US" altLang="zh-CN" sz="2400" dirty="0">
                <a:latin typeface="Times New Roman" panose="02020603050405020304" pitchFamily="18" charset="0"/>
              </a:rPr>
              <a:t>(2≤k≤n)</a:t>
            </a:r>
            <a:endParaRPr lang="en-US" altLang="zh-CN" sz="2400" dirty="0">
              <a:latin typeface="Times New Roman" panose="02020603050405020304" pitchFamily="18" charset="0"/>
            </a:endParaRPr>
          </a:p>
          <a:p>
            <a:pPr marL="103505" indent="-103505" algn="just" eaLnBrk="1" hangingPunct="1">
              <a:lnSpc>
                <a:spcPct val="120000"/>
              </a:lnSpc>
              <a:spcBef>
                <a:spcPct val="20000"/>
              </a:spcBef>
              <a:buClr>
                <a:srgbClr val="99FF33"/>
              </a:buClr>
              <a:buFont typeface="Wingdings" panose="05000000000000000000" pitchFamily="2" charset="2"/>
            </a:pPr>
            <a:r>
              <a:rPr lang="zh-CN" altLang="en-US" sz="2400" dirty="0">
                <a:latin typeface="Times New Roman" panose="02020603050405020304" pitchFamily="18" charset="0"/>
              </a:rPr>
              <a:t>如果网中有回路，不能求出关键路径则算法中止；否则转</a:t>
            </a:r>
            <a:r>
              <a:rPr lang="en-US" altLang="zh-CN" sz="2400" dirty="0">
                <a:latin typeface="Times New Roman" panose="02020603050405020304" pitchFamily="18" charset="0"/>
              </a:rPr>
              <a:t>Step2</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p:txBody>
      </p:sp>
      <p:sp>
        <p:nvSpPr>
          <p:cNvPr id="133125" name="Rectangle 5"/>
          <p:cNvSpPr/>
          <p:nvPr/>
        </p:nvSpPr>
        <p:spPr>
          <a:xfrm>
            <a:off x="381000" y="6067425"/>
            <a:ext cx="8686800" cy="493713"/>
          </a:xfrm>
          <a:prstGeom prst="rect">
            <a:avLst/>
          </a:prstGeom>
          <a:noFill/>
          <a:ln w="9525">
            <a:noFill/>
          </a:ln>
        </p:spPr>
        <p:txBody>
          <a:bodyPr>
            <a:spAutoFit/>
          </a:bodyPr>
          <a:p>
            <a:pPr algn="just" eaLnBrk="1" hangingPunct="1">
              <a:lnSpc>
                <a:spcPct val="120000"/>
              </a:lnSpc>
              <a:spcBef>
                <a:spcPct val="20000"/>
              </a:spcBef>
              <a:buClr>
                <a:srgbClr val="99FF33"/>
              </a:buClr>
              <a:buFont typeface="Wingdings" panose="05000000000000000000" pitchFamily="2" charset="2"/>
            </a:pPr>
            <a:r>
              <a:rPr lang="zh-CN" altLang="en-US" sz="2400" dirty="0">
                <a:latin typeface="Times New Roman" panose="02020603050405020304" pitchFamily="18" charset="0"/>
              </a:rPr>
              <a:t>其中</a:t>
            </a:r>
            <a:r>
              <a:rPr lang="en-US" altLang="zh-CN" sz="2400" i="1" dirty="0">
                <a:latin typeface="Times New Roman" panose="02020603050405020304" pitchFamily="18" charset="0"/>
              </a:rPr>
              <a:t>S</a:t>
            </a:r>
            <a:r>
              <a:rPr lang="zh-CN" altLang="en-US" sz="2400" dirty="0">
                <a:latin typeface="Times New Roman" panose="02020603050405020304" pitchFamily="18" charset="0"/>
              </a:rPr>
              <a:t>是以顶点</a:t>
            </a:r>
            <a:r>
              <a:rPr lang="en-US" altLang="zh-CN" sz="2400" i="1" dirty="0">
                <a:latin typeface="Times New Roman" panose="02020603050405020304" pitchFamily="18" charset="0"/>
              </a:rPr>
              <a:t>V</a:t>
            </a:r>
            <a:r>
              <a:rPr lang="en-US" altLang="zh-CN" sz="2400" i="1" baseline="-25000" dirty="0">
                <a:latin typeface="Times New Roman" panose="02020603050405020304" pitchFamily="18" charset="0"/>
              </a:rPr>
              <a:t>j</a:t>
            </a:r>
            <a:r>
              <a:rPr lang="zh-CN" altLang="en-US" sz="2400" dirty="0">
                <a:latin typeface="Times New Roman" panose="02020603050405020304" pitchFamily="18" charset="0"/>
              </a:rPr>
              <a:t>为头的所有边的尾顶点的集合</a:t>
            </a:r>
            <a:r>
              <a:rPr lang="en-US" altLang="zh-CN" sz="2400" dirty="0">
                <a:latin typeface="Times New Roman" panose="02020603050405020304" pitchFamily="18" charset="0"/>
              </a:rPr>
              <a:t>(2≤j≤n-1)</a:t>
            </a:r>
            <a:r>
              <a:rPr lang="zh-CN" altLang="en-US" sz="2400" dirty="0">
                <a:latin typeface="Times New Roman" panose="02020603050405020304" pitchFamily="18" charset="0"/>
              </a:rPr>
              <a:t>。</a:t>
            </a:r>
            <a:endParaRPr lang="en-US" altLang="zh-CN" sz="2400" dirty="0">
              <a:latin typeface="Times New Roman" panose="02020603050405020304" pitchFamily="18" charset="0"/>
            </a:endParaRPr>
          </a:p>
        </p:txBody>
      </p:sp>
      <p:grpSp>
        <p:nvGrpSpPr>
          <p:cNvPr id="133126" name="Group 6"/>
          <p:cNvGrpSpPr/>
          <p:nvPr/>
        </p:nvGrpSpPr>
        <p:grpSpPr>
          <a:xfrm>
            <a:off x="2233613" y="2249488"/>
            <a:ext cx="4279900" cy="701675"/>
            <a:chOff x="1415" y="1536"/>
            <a:chExt cx="2696" cy="442"/>
          </a:xfrm>
        </p:grpSpPr>
        <p:sp>
          <p:nvSpPr>
            <p:cNvPr id="133131" name="Text Box 7"/>
            <p:cNvSpPr txBox="1"/>
            <p:nvPr/>
          </p:nvSpPr>
          <p:spPr>
            <a:xfrm>
              <a:off x="2112" y="1728"/>
              <a:ext cx="480" cy="250"/>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000" dirty="0">
                  <a:latin typeface="Times New Roman" panose="02020603050405020304" pitchFamily="18" charset="0"/>
                </a:rPr>
                <a:t>j∈T</a:t>
              </a:r>
              <a:endParaRPr lang="en-US" altLang="zh-CN" sz="2000" dirty="0">
                <a:latin typeface="Times New Roman" panose="02020603050405020304" pitchFamily="18" charset="0"/>
              </a:endParaRPr>
            </a:p>
          </p:txBody>
        </p:sp>
        <p:sp>
          <p:nvSpPr>
            <p:cNvPr id="133132" name="Rectangle 8"/>
            <p:cNvSpPr/>
            <p:nvPr/>
          </p:nvSpPr>
          <p:spPr>
            <a:xfrm>
              <a:off x="1415" y="1536"/>
              <a:ext cx="2696" cy="288"/>
            </a:xfrm>
            <a:prstGeom prst="rect">
              <a:avLst/>
            </a:prstGeom>
            <a:noFill/>
            <a:ln w="9525">
              <a:noFill/>
            </a:ln>
          </p:spPr>
          <p:txBody>
            <a:bodyPr wrap="none">
              <a:spAutoFit/>
            </a:bodyPr>
            <a:p>
              <a:pPr algn="ctr" eaLnBrk="1" hangingPunct="1">
                <a:spcBef>
                  <a:spcPct val="50000"/>
                </a:spcBef>
                <a:buClr>
                  <a:schemeClr val="accent2"/>
                </a:buClr>
                <a:buSzPct val="50000"/>
                <a:buFont typeface="Wingdings" panose="05000000000000000000" pitchFamily="2" charset="2"/>
              </a:pPr>
              <a:r>
                <a:rPr lang="en-US" altLang="zh-CN" sz="2400" i="1" dirty="0">
                  <a:latin typeface="Times New Roman" panose="02020603050405020304" pitchFamily="18" charset="0"/>
                </a:rPr>
                <a:t>VE(k) = max{ VE(j)+ACT[j][k]</a:t>
              </a:r>
              <a:r>
                <a:rPr lang="en-US" altLang="zh-CN" sz="2400" dirty="0">
                  <a:latin typeface="Times New Roman" panose="02020603050405020304" pitchFamily="18" charset="0"/>
                </a:rPr>
                <a:t> </a:t>
              </a:r>
              <a:r>
                <a:rPr lang="en-US" altLang="zh-CN" sz="2400" i="1" dirty="0">
                  <a:latin typeface="Times New Roman" panose="02020603050405020304" pitchFamily="18" charset="0"/>
                </a:rPr>
                <a:t>}</a:t>
              </a:r>
              <a:endParaRPr lang="en-US" altLang="zh-CN" sz="2400" i="1" dirty="0">
                <a:latin typeface="Times New Roman" panose="02020603050405020304" pitchFamily="18" charset="0"/>
              </a:endParaRPr>
            </a:p>
          </p:txBody>
        </p:sp>
      </p:grpSp>
      <p:sp>
        <p:nvSpPr>
          <p:cNvPr id="133127" name="Rectangle 9"/>
          <p:cNvSpPr/>
          <p:nvPr/>
        </p:nvSpPr>
        <p:spPr>
          <a:xfrm>
            <a:off x="228600" y="4413250"/>
            <a:ext cx="8686800" cy="1041400"/>
          </a:xfrm>
          <a:prstGeom prst="rect">
            <a:avLst/>
          </a:prstGeom>
          <a:noFill/>
          <a:ln w="9525">
            <a:noFill/>
          </a:ln>
        </p:spPr>
        <p:txBody>
          <a:bodyPr>
            <a:spAutoFit/>
          </a:bodyPr>
          <a:p>
            <a:pPr marL="342900" indent="-342900" algn="just" eaLnBrk="1" hangingPunct="1">
              <a:lnSpc>
                <a:spcPct val="120000"/>
              </a:lnSpc>
              <a:spcBef>
                <a:spcPct val="20000"/>
              </a:spcBef>
              <a:buClr>
                <a:srgbClr val="FF0000"/>
              </a:buClr>
              <a:buFont typeface="Wingdings" panose="05000000000000000000" pitchFamily="2" charset="2"/>
              <a:buChar char="u"/>
            </a:pPr>
            <a:r>
              <a:rPr lang="en-US" altLang="zh-CN" sz="2400" dirty="0">
                <a:solidFill>
                  <a:srgbClr val="FF3300"/>
                </a:solidFill>
                <a:latin typeface="Times New Roman" panose="02020603050405020304" pitchFamily="18" charset="0"/>
              </a:rPr>
              <a:t>Step2</a:t>
            </a:r>
            <a:r>
              <a:rPr lang="en-US" altLang="zh-CN" sz="2400" dirty="0">
                <a:latin typeface="Times New Roman" panose="02020603050405020304" pitchFamily="18" charset="0"/>
              </a:rPr>
              <a:t>(</a:t>
            </a:r>
            <a:r>
              <a:rPr lang="zh-CN" altLang="en-US" sz="2400" dirty="0">
                <a:latin typeface="Times New Roman" panose="02020603050405020304" pitchFamily="18" charset="0"/>
              </a:rPr>
              <a:t>回退阶段</a:t>
            </a:r>
            <a:r>
              <a:rPr lang="en-US" altLang="zh-CN" sz="2400" dirty="0">
                <a:latin typeface="Times New Roman" panose="02020603050405020304" pitchFamily="18" charset="0"/>
              </a:rPr>
              <a:t>)</a:t>
            </a:r>
            <a:r>
              <a:rPr lang="zh-CN" altLang="en-US" sz="2400" dirty="0">
                <a:latin typeface="Times New Roman" panose="02020603050405020304" pitchFamily="18" charset="0"/>
              </a:rPr>
              <a:t>：从汇点</a:t>
            </a:r>
            <a:r>
              <a:rPr lang="en-US" altLang="zh-CN" sz="2400" i="1" dirty="0">
                <a:latin typeface="Times New Roman" panose="02020603050405020304" pitchFamily="18" charset="0"/>
              </a:rPr>
              <a:t>V</a:t>
            </a:r>
            <a:r>
              <a:rPr lang="en-US" altLang="zh-CN" sz="2400" i="1" baseline="-25000" dirty="0">
                <a:latin typeface="Times New Roman" panose="02020603050405020304" pitchFamily="18" charset="0"/>
              </a:rPr>
              <a:t>n</a:t>
            </a:r>
            <a:r>
              <a:rPr lang="zh-CN" altLang="en-US" sz="2400" dirty="0">
                <a:latin typeface="Times New Roman" panose="02020603050405020304" pitchFamily="18" charset="0"/>
              </a:rPr>
              <a:t>出发，令</a:t>
            </a:r>
            <a:r>
              <a:rPr lang="en-US" altLang="zh-CN" sz="2400" i="1" dirty="0">
                <a:latin typeface="Times New Roman" panose="02020603050405020304" pitchFamily="18" charset="0"/>
              </a:rPr>
              <a:t>VL(n) = VE(n)</a:t>
            </a:r>
            <a:r>
              <a:rPr lang="zh-CN" altLang="en-US" sz="2400" dirty="0">
                <a:latin typeface="Times New Roman" panose="02020603050405020304" pitchFamily="18" charset="0"/>
              </a:rPr>
              <a:t>，按逆拓   </a:t>
            </a:r>
            <a:endParaRPr lang="zh-CN" altLang="en-US" sz="2400" dirty="0">
              <a:latin typeface="Times New Roman" panose="02020603050405020304" pitchFamily="18" charset="0"/>
            </a:endParaRPr>
          </a:p>
          <a:p>
            <a:pPr marL="342900" indent="-342900" algn="just" eaLnBrk="1" hangingPunct="1">
              <a:lnSpc>
                <a:spcPct val="120000"/>
              </a:lnSpc>
              <a:spcBef>
                <a:spcPct val="20000"/>
              </a:spcBef>
              <a:buClr>
                <a:srgbClr val="99FF33"/>
              </a:buClr>
              <a:buFont typeface="Wingdings" panose="05000000000000000000" pitchFamily="2" charset="2"/>
            </a:pPr>
            <a:r>
              <a:rPr lang="zh-CN" altLang="en-US" sz="2400" dirty="0">
                <a:latin typeface="Times New Roman" panose="02020603050405020304" pitchFamily="18" charset="0"/>
              </a:rPr>
              <a:t>  扑有序求其余各顶点的最晚发生时间：</a:t>
            </a:r>
            <a:endParaRPr lang="zh-CN" altLang="en-US" sz="2400" dirty="0">
              <a:latin typeface="Times New Roman" panose="02020603050405020304" pitchFamily="18" charset="0"/>
            </a:endParaRPr>
          </a:p>
        </p:txBody>
      </p:sp>
      <p:grpSp>
        <p:nvGrpSpPr>
          <p:cNvPr id="133128" name="Group 10"/>
          <p:cNvGrpSpPr/>
          <p:nvPr/>
        </p:nvGrpSpPr>
        <p:grpSpPr>
          <a:xfrm>
            <a:off x="2428875" y="5457825"/>
            <a:ext cx="4194175" cy="701675"/>
            <a:chOff x="1442" y="1536"/>
            <a:chExt cx="2642" cy="442"/>
          </a:xfrm>
        </p:grpSpPr>
        <p:sp>
          <p:nvSpPr>
            <p:cNvPr id="133129" name="Text Box 11"/>
            <p:cNvSpPr txBox="1"/>
            <p:nvPr/>
          </p:nvSpPr>
          <p:spPr>
            <a:xfrm>
              <a:off x="2112" y="1728"/>
              <a:ext cx="480" cy="250"/>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000" dirty="0">
                  <a:latin typeface="Times New Roman" panose="02020603050405020304" pitchFamily="18" charset="0"/>
                </a:rPr>
                <a:t>k∈S</a:t>
              </a:r>
              <a:endParaRPr lang="en-US" altLang="zh-CN" sz="2000" dirty="0">
                <a:latin typeface="Times New Roman" panose="02020603050405020304" pitchFamily="18" charset="0"/>
              </a:endParaRPr>
            </a:p>
          </p:txBody>
        </p:sp>
        <p:sp>
          <p:nvSpPr>
            <p:cNvPr id="133130" name="Rectangle 12"/>
            <p:cNvSpPr/>
            <p:nvPr/>
          </p:nvSpPr>
          <p:spPr>
            <a:xfrm>
              <a:off x="1442" y="1536"/>
              <a:ext cx="2642" cy="288"/>
            </a:xfrm>
            <a:prstGeom prst="rect">
              <a:avLst/>
            </a:prstGeom>
            <a:noFill/>
            <a:ln w="9525">
              <a:noFill/>
            </a:ln>
          </p:spPr>
          <p:txBody>
            <a:bodyPr wrap="none">
              <a:spAutoFit/>
            </a:bodyPr>
            <a:p>
              <a:pPr algn="ctr" eaLnBrk="1" hangingPunct="1">
                <a:spcBef>
                  <a:spcPct val="50000"/>
                </a:spcBef>
                <a:buClr>
                  <a:schemeClr val="accent2"/>
                </a:buClr>
                <a:buSzPct val="50000"/>
                <a:buFont typeface="Wingdings" panose="05000000000000000000" pitchFamily="2" charset="2"/>
              </a:pPr>
              <a:r>
                <a:rPr lang="en-US" altLang="zh-CN" sz="2400" i="1" dirty="0">
                  <a:latin typeface="Times New Roman" panose="02020603050405020304" pitchFamily="18" charset="0"/>
                </a:rPr>
                <a:t>VL(j) = min{ VL(k)-ACT[j][k] }</a:t>
              </a:r>
              <a:endParaRPr lang="en-US" altLang="zh-CN" sz="2400" i="1" dirty="0">
                <a:latin typeface="Times New Roman" panose="02020603050405020304" pitchFamily="18" charset="0"/>
              </a:endParaRPr>
            </a:p>
          </p:txBody>
        </p:sp>
      </p:gr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70" name="Rectangle 2"/>
          <p:cNvSpPr/>
          <p:nvPr/>
        </p:nvSpPr>
        <p:spPr>
          <a:xfrm>
            <a:off x="152400" y="762000"/>
            <a:ext cx="8686800" cy="2720975"/>
          </a:xfrm>
          <a:prstGeom prst="rect">
            <a:avLst/>
          </a:prstGeom>
          <a:noFill/>
          <a:ln w="9525">
            <a:noFill/>
          </a:ln>
        </p:spPr>
        <p:txBody>
          <a:bodyPr>
            <a:spAutoFit/>
          </a:bodyPr>
          <a:p>
            <a:pPr marL="342900" indent="-342900" algn="just" eaLnBrk="1" hangingPunct="1">
              <a:lnSpc>
                <a:spcPct val="120000"/>
              </a:lnSpc>
              <a:buClr>
                <a:srgbClr val="FF0000"/>
              </a:buClr>
              <a:buFont typeface="Wingdings" panose="05000000000000000000" pitchFamily="2" charset="2"/>
              <a:buChar char="u"/>
            </a:pPr>
            <a:r>
              <a:rPr lang="en-US" altLang="zh-CN" sz="2400" dirty="0">
                <a:solidFill>
                  <a:srgbClr val="FF3300"/>
                </a:solidFill>
                <a:latin typeface="Times New Roman" panose="02020603050405020304" pitchFamily="18" charset="0"/>
              </a:rPr>
              <a:t>Step3</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a:p>
            <a:pPr marL="342900" indent="-342900" algn="just" eaLnBrk="1" hangingPunct="1">
              <a:lnSpc>
                <a:spcPct val="120000"/>
              </a:lnSpc>
              <a:buClr>
                <a:srgbClr val="99FF33"/>
              </a:buClr>
              <a:buFont typeface="Wingdings" panose="05000000000000000000" pitchFamily="2" charset="2"/>
            </a:pPr>
            <a:r>
              <a:rPr lang="zh-CN" altLang="en-US" sz="2400" dirty="0">
                <a:latin typeface="Times New Roman" panose="02020603050405020304" pitchFamily="18" charset="0"/>
              </a:rPr>
              <a:t>        求每一项活动</a:t>
            </a: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i</a:t>
            </a:r>
            <a:r>
              <a:rPr lang="zh-CN" altLang="en-US" sz="2400" dirty="0">
                <a:latin typeface="Times New Roman" panose="02020603050405020304" pitchFamily="18" charset="0"/>
              </a:rPr>
              <a:t>的最早开始时间</a:t>
            </a:r>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a:p>
            <a:pPr marL="342900" indent="-342900" algn="just" eaLnBrk="1" hangingPunct="1">
              <a:lnSpc>
                <a:spcPct val="120000"/>
              </a:lnSpc>
              <a:buClr>
                <a:srgbClr val="99FF33"/>
              </a:buClr>
              <a:buFont typeface="Wingdings" panose="05000000000000000000" pitchFamily="2" charset="2"/>
            </a:pPr>
            <a:r>
              <a:rPr lang="en-US" altLang="zh-CN" sz="2400" dirty="0">
                <a:latin typeface="Times New Roman" panose="02020603050405020304" pitchFamily="18" charset="0"/>
              </a:rPr>
              <a:t>                      </a:t>
            </a:r>
            <a:r>
              <a:rPr lang="en-US" altLang="zh-CN" sz="2400" i="1" dirty="0">
                <a:latin typeface="Times New Roman" panose="02020603050405020304" pitchFamily="18" charset="0"/>
              </a:rPr>
              <a:t>E( i ) = VE( j )</a:t>
            </a:r>
            <a:endParaRPr lang="en-US" altLang="zh-CN" sz="2400" i="1" dirty="0">
              <a:latin typeface="Times New Roman" panose="02020603050405020304" pitchFamily="18" charset="0"/>
            </a:endParaRPr>
          </a:p>
          <a:p>
            <a:pPr marL="342900" indent="-342900" algn="just" eaLnBrk="1" hangingPunct="1">
              <a:lnSpc>
                <a:spcPct val="120000"/>
              </a:lnSpc>
              <a:buClr>
                <a:srgbClr val="99FF33"/>
              </a:buClr>
              <a:buFont typeface="Wingdings" panose="05000000000000000000" pitchFamily="2" charset="2"/>
            </a:pPr>
            <a:r>
              <a:rPr lang="en-US" altLang="zh-CN" sz="2400" dirty="0">
                <a:latin typeface="Times New Roman" panose="02020603050405020304" pitchFamily="18" charset="0"/>
              </a:rPr>
              <a:t>         </a:t>
            </a:r>
            <a:r>
              <a:rPr lang="zh-CN" altLang="en-US" sz="2400" dirty="0">
                <a:latin typeface="Times New Roman" panose="02020603050405020304" pitchFamily="18" charset="0"/>
              </a:rPr>
              <a:t>最晚开始时间</a:t>
            </a:r>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a:p>
            <a:pPr marL="342900" indent="-342900" algn="just" eaLnBrk="1" hangingPunct="1">
              <a:lnSpc>
                <a:spcPct val="120000"/>
              </a:lnSpc>
              <a:buClr>
                <a:srgbClr val="99FF33"/>
              </a:buClr>
              <a:buFont typeface="Wingdings" panose="05000000000000000000" pitchFamily="2" charset="2"/>
            </a:pPr>
            <a:r>
              <a:rPr lang="en-US" altLang="zh-CN" sz="2400" dirty="0">
                <a:latin typeface="Times New Roman" panose="02020603050405020304" pitchFamily="18" charset="0"/>
              </a:rPr>
              <a:t>                      </a:t>
            </a:r>
            <a:r>
              <a:rPr lang="en-US" altLang="zh-CN" sz="2400" i="1" dirty="0">
                <a:latin typeface="Times New Roman" panose="02020603050405020304" pitchFamily="18" charset="0"/>
              </a:rPr>
              <a:t>L( i ) = VL( k ) - ACT[j][k]</a:t>
            </a:r>
            <a:endParaRPr lang="en-US" altLang="zh-CN" sz="2400" i="1" dirty="0">
              <a:latin typeface="Times New Roman" panose="02020603050405020304" pitchFamily="18" charset="0"/>
            </a:endParaRPr>
          </a:p>
          <a:p>
            <a:pPr marL="342900" indent="-342900" algn="just" eaLnBrk="1" hangingPunct="1">
              <a:lnSpc>
                <a:spcPct val="120000"/>
              </a:lnSpc>
              <a:buClr>
                <a:srgbClr val="99FF33"/>
              </a:buClr>
              <a:buFont typeface="Wingdings" panose="05000000000000000000" pitchFamily="2" charset="2"/>
            </a:pPr>
            <a:r>
              <a:rPr lang="en-US" altLang="zh-CN" sz="2400" dirty="0">
                <a:latin typeface="Times New Roman" panose="02020603050405020304" pitchFamily="18" charset="0"/>
              </a:rPr>
              <a:t>         </a:t>
            </a:r>
            <a:r>
              <a:rPr lang="zh-CN" altLang="en-US" sz="2400" dirty="0">
                <a:latin typeface="Times New Roman" panose="02020603050405020304" pitchFamily="18" charset="0"/>
              </a:rPr>
              <a:t>若某条边满足</a:t>
            </a:r>
            <a:r>
              <a:rPr lang="en-US" altLang="zh-CN" sz="2400" i="1" dirty="0">
                <a:latin typeface="Times New Roman" panose="02020603050405020304" pitchFamily="18" charset="0"/>
              </a:rPr>
              <a:t>E( i ) = L( i )</a:t>
            </a:r>
            <a:r>
              <a:rPr lang="zh-CN" altLang="en-US" sz="2400" dirty="0">
                <a:latin typeface="Times New Roman" panose="02020603050405020304" pitchFamily="18" charset="0"/>
              </a:rPr>
              <a:t>，则它是关键活动。</a:t>
            </a:r>
            <a:endParaRPr lang="zh-CN" altLang="en-US" sz="2400" dirty="0">
              <a:latin typeface="Times New Roman" panose="02020603050405020304" pitchFamily="18" charset="0"/>
            </a:endParaRPr>
          </a:p>
        </p:txBody>
      </p:sp>
      <p:sp>
        <p:nvSpPr>
          <p:cNvPr id="99332" name="Rectangle 4"/>
          <p:cNvSpPr>
            <a:spLocks noChangeArrowheads="1"/>
          </p:cNvSpPr>
          <p:nvPr/>
        </p:nvSpPr>
        <p:spPr bwMode="auto">
          <a:xfrm>
            <a:off x="228600" y="4173538"/>
            <a:ext cx="8610600" cy="2085975"/>
          </a:xfrm>
          <a:prstGeom prst="rect">
            <a:avLst/>
          </a:prstGeom>
          <a:noFill/>
          <a:ln>
            <a:noFill/>
          </a:ln>
          <a:effectLst/>
        </p:spPr>
        <p:txBody>
          <a:bodyPr>
            <a:spAutoFit/>
          </a:bodyPr>
          <a:lstStyle>
            <a:lvl1pPr marL="342900" indent="-342900">
              <a:defRPr kumimoji="1" b="1">
                <a:solidFill>
                  <a:schemeClr val="tx1"/>
                </a:solidFill>
                <a:latin typeface="Times New Roman" panose="02020603050405020304" pitchFamily="18" charset="0"/>
                <a:ea typeface="宋体" panose="02010600030101010101" pitchFamily="2" charset="-122"/>
              </a:defRPr>
            </a:lvl1pPr>
            <a:lvl2pPr marL="742950" indent="-285750">
              <a:defRPr kumimoji="1" b="1">
                <a:solidFill>
                  <a:schemeClr val="tx1"/>
                </a:solidFill>
                <a:latin typeface="Times New Roman" panose="02020603050405020304" pitchFamily="18" charset="0"/>
                <a:ea typeface="宋体" panose="02010600030101010101" pitchFamily="2" charset="-122"/>
              </a:defRPr>
            </a:lvl2pPr>
            <a:lvl3pPr marL="1143000" indent="-228600">
              <a:defRPr kumimoji="1" b="1">
                <a:solidFill>
                  <a:schemeClr val="tx1"/>
                </a:solidFill>
                <a:latin typeface="Times New Roman" panose="02020603050405020304" pitchFamily="18" charset="0"/>
                <a:ea typeface="宋体" panose="02010600030101010101" pitchFamily="2" charset="-122"/>
              </a:defRPr>
            </a:lvl3pPr>
            <a:lvl4pPr marL="1600200" indent="-228600">
              <a:defRPr kumimoji="1" b="1">
                <a:solidFill>
                  <a:schemeClr val="tx1"/>
                </a:solidFill>
                <a:latin typeface="Times New Roman" panose="02020603050405020304" pitchFamily="18" charset="0"/>
                <a:ea typeface="宋体" panose="02010600030101010101" pitchFamily="2" charset="-122"/>
              </a:defRPr>
            </a:lvl4pPr>
            <a:lvl5pPr marL="2057400" indent="-2286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20000"/>
              </a:lnSpc>
              <a:spcBef>
                <a:spcPct val="30000"/>
              </a:spcBef>
              <a:spcAft>
                <a:spcPct val="0"/>
              </a:spcAft>
              <a:buClr>
                <a:srgbClr val="0000FF"/>
              </a:buClr>
              <a:buSzTx/>
              <a:buFont typeface="Wingdings" panose="05000000000000000000" pitchFamily="2" charset="2"/>
              <a:buChar char="ü"/>
              <a:defRPr/>
            </a:pPr>
            <a:r>
              <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为了简化算法</a:t>
            </a:r>
            <a:r>
              <a:rPr kumimoji="1"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可以在求关键路径之前已经对各顶点实现拓扑排序</a:t>
            </a:r>
            <a:r>
              <a:rPr kumimoji="1"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并按拓扑有序的顺序对各顶点重新进行编号。</a:t>
            </a:r>
            <a:endPar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20000"/>
              </a:lnSpc>
              <a:spcBef>
                <a:spcPct val="30000"/>
              </a:spcBef>
              <a:spcAft>
                <a:spcPct val="0"/>
              </a:spcAft>
              <a:buClr>
                <a:srgbClr val="0000FF"/>
              </a:buClr>
              <a:buSzTx/>
              <a:buFont typeface="Wingdings" panose="05000000000000000000" pitchFamily="2" charset="2"/>
              <a:buChar char="ü"/>
              <a:defRPr/>
            </a:pPr>
            <a:r>
              <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不是任意一个关键活动的加速一定能使整个工程提前。</a:t>
            </a:r>
            <a:endPar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20000"/>
              </a:lnSpc>
              <a:spcBef>
                <a:spcPct val="30000"/>
              </a:spcBef>
              <a:spcAft>
                <a:spcPct val="0"/>
              </a:spcAft>
              <a:buClr>
                <a:srgbClr val="0000FF"/>
              </a:buClr>
              <a:buSzTx/>
              <a:buFont typeface="Wingdings" panose="05000000000000000000" pitchFamily="2" charset="2"/>
              <a:buChar char="ü"/>
              <a:defRPr/>
            </a:pPr>
            <a:r>
              <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想使整个工程提前，要考虑各个关键路径上所有关键活动</a:t>
            </a:r>
            <a:r>
              <a:rPr kumimoji="1" lang="zh-CN" altLang="en-US" sz="2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anose="02010609030101010101" pitchFamily="49" charset="-122"/>
                <a:cs typeface="+mn-cs"/>
              </a:rPr>
              <a:t>。</a:t>
            </a:r>
            <a:endParaRPr kumimoji="1" lang="zh-CN" altLang="en-US" sz="2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anose="02010609030101010101" pitchFamily="49" charset="-122"/>
              <a:cs typeface="+mn-cs"/>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8" name="Text Box 48"/>
          <p:cNvSpPr txBox="1"/>
          <p:nvPr/>
        </p:nvSpPr>
        <p:spPr>
          <a:xfrm>
            <a:off x="481013" y="669925"/>
            <a:ext cx="2911475" cy="463550"/>
          </a:xfrm>
          <a:prstGeom prst="rect">
            <a:avLst/>
          </a:prstGeom>
          <a:noFill/>
          <a:ln w="9525">
            <a:noFill/>
          </a:ln>
        </p:spPr>
        <p:txBody>
          <a:bodyPr wrap="none" lIns="90000" tIns="46800" rIns="90000" bIns="46800">
            <a:spAutoFit/>
          </a:bodyPr>
          <a:p>
            <a:pPr eaLnBrk="1" hangingPunct="1"/>
            <a:r>
              <a:rPr lang="en-US" altLang="zh-CN" sz="2400" dirty="0">
                <a:solidFill>
                  <a:schemeClr val="accent2"/>
                </a:solidFill>
                <a:latin typeface="Times New Roman" panose="02020603050405020304" pitchFamily="18" charset="0"/>
              </a:rPr>
              <a:t>【</a:t>
            </a:r>
            <a:r>
              <a:rPr lang="zh-CN" altLang="en-US" sz="2400" dirty="0">
                <a:solidFill>
                  <a:schemeClr val="accent2"/>
                </a:solidFill>
                <a:latin typeface="Times New Roman" panose="02020603050405020304" pitchFamily="18" charset="0"/>
              </a:rPr>
              <a:t>例</a:t>
            </a:r>
            <a:r>
              <a:rPr lang="en-US" altLang="zh-CN" sz="2400" dirty="0">
                <a:solidFill>
                  <a:schemeClr val="accent2"/>
                </a:solidFill>
                <a:latin typeface="Times New Roman" panose="02020603050405020304" pitchFamily="18" charset="0"/>
              </a:rPr>
              <a:t>4-9】</a:t>
            </a:r>
            <a:r>
              <a:rPr lang="zh-CN" altLang="en-US" sz="2400" dirty="0">
                <a:solidFill>
                  <a:schemeClr val="accent2"/>
                </a:solidFill>
                <a:latin typeface="Times New Roman" panose="02020603050405020304" pitchFamily="18" charset="0"/>
              </a:rPr>
              <a:t>关键路径</a:t>
            </a:r>
            <a:r>
              <a:rPr lang="en-US" altLang="zh-CN" sz="2400" dirty="0">
                <a:solidFill>
                  <a:schemeClr val="accent2"/>
                </a:solidFill>
                <a:latin typeface="Times New Roman" panose="02020603050405020304" pitchFamily="18" charset="0"/>
              </a:rPr>
              <a:t>1</a:t>
            </a:r>
            <a:endParaRPr lang="en-US" altLang="zh-CN" sz="2400" dirty="0">
              <a:solidFill>
                <a:schemeClr val="accent2"/>
              </a:solidFill>
              <a:latin typeface="Times New Roman" panose="02020603050405020304" pitchFamily="18" charset="0"/>
            </a:endParaRPr>
          </a:p>
        </p:txBody>
      </p:sp>
      <p:graphicFrame>
        <p:nvGraphicFramePr>
          <p:cNvPr id="191718" name="Group 1254"/>
          <p:cNvGraphicFramePr>
            <a:graphicFrameLocks noGrp="1"/>
          </p:cNvGraphicFramePr>
          <p:nvPr/>
        </p:nvGraphicFramePr>
        <p:xfrm>
          <a:off x="2411413" y="3822700"/>
          <a:ext cx="2520950" cy="2782888"/>
        </p:xfrm>
        <a:graphic>
          <a:graphicData uri="http://schemas.openxmlformats.org/drawingml/2006/table">
            <a:tbl>
              <a:tblPr/>
              <a:tblGrid>
                <a:gridCol w="719137"/>
                <a:gridCol w="504825"/>
                <a:gridCol w="504825"/>
                <a:gridCol w="792163"/>
              </a:tblGrid>
              <a:tr h="23177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Tx/>
                        <a:buSzTx/>
                        <a:buFontTx/>
                        <a:buNone/>
                      </a:pPr>
                      <a:r>
                        <a:rPr kumimoji="1" lang="zh-CN" altLang="en-US" sz="16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活动</a:t>
                      </a:r>
                      <a:endParaRPr kumimoji="1" lang="zh-CN" altLang="en-US" sz="1600" b="0"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e(i)</a:t>
                      </a:r>
                      <a:endParaRPr kumimoji="1" lang="en-US" altLang="zh-CN" sz="1600" b="0"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l(i)</a:t>
                      </a:r>
                      <a:endParaRPr kumimoji="1" lang="en-US" altLang="zh-CN" sz="1600" b="0"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l(i)-e(i)</a:t>
                      </a:r>
                      <a:endParaRPr kumimoji="1" lang="en-US" altLang="zh-CN" sz="1600" b="0"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177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a1</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Tx/>
                        <a:buSzTx/>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Tx/>
                        <a:buSzTx/>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Tx/>
                        <a:buSzTx/>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177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a2</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Tx/>
                        <a:buSzTx/>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Tx/>
                        <a:buSzTx/>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Tx/>
                        <a:buSzTx/>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177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a3</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Tx/>
                        <a:buSzTx/>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Tx/>
                        <a:buSzTx/>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Tx/>
                        <a:buSzTx/>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177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a4</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Tx/>
                        <a:buSzTx/>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Tx/>
                        <a:buSzTx/>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Tx/>
                        <a:buSzTx/>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177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a5</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Tx/>
                        <a:buSzTx/>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Tx/>
                        <a:buSzTx/>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Tx/>
                        <a:buSzTx/>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177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a6</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Tx/>
                        <a:buSzTx/>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Tx/>
                        <a:buSzTx/>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Tx/>
                        <a:buSzTx/>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177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a7</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Tx/>
                        <a:buSzTx/>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Tx/>
                        <a:buSzTx/>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Tx/>
                        <a:buSzTx/>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177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a8</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Tx/>
                        <a:buSzTx/>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Tx/>
                        <a:buSzTx/>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Tx/>
                        <a:buSzTx/>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33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a9</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Tx/>
                        <a:buSzTx/>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Tx/>
                        <a:buSzTx/>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Tx/>
                        <a:buSzTx/>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177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a10</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Tx/>
                        <a:buSzTx/>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Tx/>
                        <a:buSzTx/>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Tx/>
                        <a:buSzTx/>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177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a11</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Tx/>
                        <a:buSzTx/>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Tx/>
                        <a:buSzTx/>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Tx/>
                        <a:buSzTx/>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91799" name="Group 1335"/>
          <p:cNvGraphicFramePr>
            <a:graphicFrameLocks noGrp="1"/>
          </p:cNvGraphicFramePr>
          <p:nvPr/>
        </p:nvGraphicFramePr>
        <p:xfrm>
          <a:off x="3130550" y="4052888"/>
          <a:ext cx="1801813" cy="2544765"/>
        </p:xfrm>
        <a:graphic>
          <a:graphicData uri="http://schemas.openxmlformats.org/drawingml/2006/table">
            <a:tbl>
              <a:tblPr/>
              <a:tblGrid>
                <a:gridCol w="504825"/>
                <a:gridCol w="504825"/>
                <a:gridCol w="792163"/>
              </a:tblGrid>
              <a:tr h="231134">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cap="flat">
                      <a:noFill/>
                    </a:lnL>
                    <a:lnR cap="flat">
                      <a:noFill/>
                    </a:lnR>
                    <a:lnT cap="flat">
                      <a:noFill/>
                    </a:lnT>
                    <a:lnB cap="flat">
                      <a:noFill/>
                    </a:lnB>
                    <a:lnTlToBr>
                      <a:noFill/>
                    </a:lnTlToBr>
                    <a:lnBlToTr>
                      <a:noFill/>
                    </a:lnBlToTr>
                    <a:noFill/>
                  </a:tcPr>
                </a:tc>
              </a:tr>
              <a:tr h="231134">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cap="flat">
                      <a:noFill/>
                    </a:lnL>
                    <a:lnR cap="flat">
                      <a:noFill/>
                    </a:lnR>
                    <a:lnT cap="flat">
                      <a:noFill/>
                    </a:lnT>
                    <a:lnB cap="flat">
                      <a:noFill/>
                    </a:lnB>
                    <a:lnTlToBr>
                      <a:noFill/>
                    </a:lnTlToBr>
                    <a:lnBlToTr>
                      <a:noFill/>
                    </a:lnBlToTr>
                    <a:noFill/>
                  </a:tcPr>
                </a:tc>
              </a:tr>
              <a:tr h="231134">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cap="flat">
                      <a:noFill/>
                    </a:lnL>
                    <a:lnR cap="flat">
                      <a:noFill/>
                    </a:lnR>
                    <a:lnT cap="flat">
                      <a:noFill/>
                    </a:lnT>
                    <a:lnB cap="flat">
                      <a:noFill/>
                    </a:lnB>
                    <a:lnTlToBr>
                      <a:noFill/>
                    </a:lnTlToBr>
                    <a:lnBlToTr>
                      <a:noFill/>
                    </a:lnBlToTr>
                    <a:noFill/>
                  </a:tcPr>
                </a:tc>
              </a:tr>
              <a:tr h="231134">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cap="flat">
                      <a:noFill/>
                    </a:lnL>
                    <a:lnR cap="flat">
                      <a:noFill/>
                    </a:lnR>
                    <a:lnT cap="flat">
                      <a:noFill/>
                    </a:lnT>
                    <a:lnB cap="flat">
                      <a:noFill/>
                    </a:lnB>
                    <a:lnTlToBr>
                      <a:noFill/>
                    </a:lnTlToBr>
                    <a:lnBlToTr>
                      <a:noFill/>
                    </a:lnBlToTr>
                    <a:noFill/>
                  </a:tcPr>
                </a:tc>
              </a:tr>
              <a:tr h="231134">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cap="flat">
                      <a:noFill/>
                    </a:lnL>
                    <a:lnR cap="flat">
                      <a:noFill/>
                    </a:lnR>
                    <a:lnT cap="flat">
                      <a:noFill/>
                    </a:lnT>
                    <a:lnB cap="flat">
                      <a:noFill/>
                    </a:lnB>
                    <a:lnTlToBr>
                      <a:noFill/>
                    </a:lnTlToBr>
                    <a:lnBlToTr>
                      <a:noFill/>
                    </a:lnBlToTr>
                    <a:noFill/>
                  </a:tcPr>
                </a:tc>
              </a:tr>
              <a:tr h="231134">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cap="flat">
                      <a:noFill/>
                    </a:lnL>
                    <a:lnR cap="flat">
                      <a:noFill/>
                    </a:lnR>
                    <a:lnT cap="flat">
                      <a:noFill/>
                    </a:lnT>
                    <a:lnB cap="flat">
                      <a:noFill/>
                    </a:lnB>
                    <a:lnTlToBr>
                      <a:noFill/>
                    </a:lnTlToBr>
                    <a:lnBlToTr>
                      <a:noFill/>
                    </a:lnBlToTr>
                    <a:noFill/>
                  </a:tcPr>
                </a:tc>
              </a:tr>
              <a:tr h="231134">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cap="flat">
                      <a:noFill/>
                    </a:lnL>
                    <a:lnR cap="flat">
                      <a:noFill/>
                    </a:lnR>
                    <a:lnT cap="flat">
                      <a:noFill/>
                    </a:lnT>
                    <a:lnB cap="flat">
                      <a:noFill/>
                    </a:lnB>
                    <a:lnTlToBr>
                      <a:noFill/>
                    </a:lnTlToBr>
                    <a:lnBlToTr>
                      <a:noFill/>
                    </a:lnBlToTr>
                    <a:noFill/>
                  </a:tcPr>
                </a:tc>
              </a:tr>
              <a:tr h="231134">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cap="flat">
                      <a:noFill/>
                    </a:lnL>
                    <a:lnR cap="flat">
                      <a:noFill/>
                    </a:lnR>
                    <a:lnT cap="flat">
                      <a:noFill/>
                    </a:lnT>
                    <a:lnB cap="flat">
                      <a:noFill/>
                    </a:lnB>
                    <a:lnTlToBr>
                      <a:noFill/>
                    </a:lnTlToBr>
                    <a:lnBlToTr>
                      <a:noFill/>
                    </a:lnBlToTr>
                    <a:noFill/>
                  </a:tcPr>
                </a:tc>
              </a:tr>
              <a:tr h="233425">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cap="flat">
                      <a:noFill/>
                    </a:lnL>
                    <a:lnR cap="flat">
                      <a:noFill/>
                    </a:lnR>
                    <a:lnT cap="flat">
                      <a:noFill/>
                    </a:lnT>
                    <a:lnB cap="flat">
                      <a:noFill/>
                    </a:lnB>
                    <a:lnTlToBr>
                      <a:noFill/>
                    </a:lnTlToBr>
                    <a:lnBlToTr>
                      <a:noFill/>
                    </a:lnBlToTr>
                    <a:noFill/>
                  </a:tcPr>
                </a:tc>
              </a:tr>
              <a:tr h="231134">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16</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16</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cap="flat">
                      <a:noFill/>
                    </a:lnL>
                    <a:lnR cap="flat">
                      <a:noFill/>
                    </a:lnR>
                    <a:lnT cap="flat">
                      <a:noFill/>
                    </a:lnT>
                    <a:lnB cap="flat">
                      <a:noFill/>
                    </a:lnB>
                    <a:lnTlToBr>
                      <a:noFill/>
                    </a:lnTlToBr>
                    <a:lnBlToTr>
                      <a:noFill/>
                    </a:lnBlToTr>
                    <a:noFill/>
                  </a:tcPr>
                </a:tc>
              </a:tr>
              <a:tr h="231134">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14</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14</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cap="flat">
                      <a:noFill/>
                    </a:lnL>
                    <a:lnR cap="flat">
                      <a:noFill/>
                    </a:lnR>
                    <a:lnT cap="flat">
                      <a:noFill/>
                    </a:lnT>
                    <a:lnB cap="flat">
                      <a:noFill/>
                    </a:lnB>
                    <a:lnTlToBr>
                      <a:noFill/>
                    </a:lnTlToBr>
                    <a:lnBlToTr>
                      <a:noFill/>
                    </a:lnBlToTr>
                    <a:noFill/>
                  </a:tcPr>
                </a:tc>
              </a:tr>
            </a:tbl>
          </a:graphicData>
        </a:graphic>
      </p:graphicFrame>
      <p:sp>
        <p:nvSpPr>
          <p:cNvPr id="137320" name="Rectangle 677"/>
          <p:cNvSpPr/>
          <p:nvPr/>
        </p:nvSpPr>
        <p:spPr>
          <a:xfrm>
            <a:off x="5219700" y="3763963"/>
            <a:ext cx="3384550" cy="2703512"/>
          </a:xfrm>
          <a:prstGeom prst="rect">
            <a:avLst/>
          </a:prstGeom>
          <a:noFill/>
          <a:ln w="9525">
            <a:noFill/>
          </a:ln>
        </p:spPr>
        <p:txBody>
          <a:bodyPr lIns="90000" tIns="46800" rIns="90000" bIns="46800">
            <a:spAutoFit/>
          </a:bodyPr>
          <a:p>
            <a:pPr eaLnBrk="1" hangingPunct="1">
              <a:lnSpc>
                <a:spcPct val="110000"/>
              </a:lnSpc>
            </a:pPr>
            <a:r>
              <a:rPr lang="zh-CN" altLang="en-US" sz="1600" dirty="0">
                <a:latin typeface="Times New Roman" panose="02020603050405020304" pitchFamily="18" charset="0"/>
              </a:rPr>
              <a:t>注：</a:t>
            </a:r>
            <a:endParaRPr lang="zh-CN" altLang="en-US" sz="1600" dirty="0">
              <a:latin typeface="Times New Roman" panose="02020603050405020304" pitchFamily="18" charset="0"/>
            </a:endParaRPr>
          </a:p>
          <a:p>
            <a:pPr eaLnBrk="1" hangingPunct="1">
              <a:lnSpc>
                <a:spcPct val="110000"/>
              </a:lnSpc>
            </a:pPr>
            <a:r>
              <a:rPr lang="en-US" altLang="zh-CN" sz="1600" i="1" dirty="0">
                <a:solidFill>
                  <a:srgbClr val="FF3300"/>
                </a:solidFill>
                <a:latin typeface="Times New Roman" panose="02020603050405020304" pitchFamily="18" charset="0"/>
              </a:rPr>
              <a:t>Ve(i)</a:t>
            </a:r>
            <a:r>
              <a:rPr lang="zh-CN" altLang="en-US" sz="1600" dirty="0">
                <a:latin typeface="Times New Roman" panose="02020603050405020304" pitchFamily="18" charset="0"/>
              </a:rPr>
              <a:t>：事件最早可能发生时间</a:t>
            </a:r>
            <a:endParaRPr lang="zh-CN" altLang="en-US" sz="1600" i="1" dirty="0">
              <a:latin typeface="Times New Roman" panose="02020603050405020304" pitchFamily="18" charset="0"/>
            </a:endParaRPr>
          </a:p>
          <a:p>
            <a:pPr eaLnBrk="1" hangingPunct="1">
              <a:lnSpc>
                <a:spcPct val="110000"/>
              </a:lnSpc>
            </a:pPr>
            <a:r>
              <a:rPr lang="zh-CN" altLang="en-US" sz="1600" i="1" dirty="0">
                <a:latin typeface="Times New Roman" panose="02020603050405020304" pitchFamily="18" charset="0"/>
              </a:rPr>
              <a:t>           源点到达该事件的最长路经</a:t>
            </a:r>
            <a:endParaRPr lang="zh-CN" altLang="en-US" sz="1600" i="1" dirty="0">
              <a:latin typeface="Times New Roman" panose="02020603050405020304" pitchFamily="18" charset="0"/>
            </a:endParaRPr>
          </a:p>
          <a:p>
            <a:pPr eaLnBrk="1" hangingPunct="1">
              <a:lnSpc>
                <a:spcPct val="110000"/>
              </a:lnSpc>
            </a:pPr>
            <a:r>
              <a:rPr lang="en-US" altLang="zh-CN" sz="1600" i="1" dirty="0">
                <a:solidFill>
                  <a:srgbClr val="FF3300"/>
                </a:solidFill>
                <a:latin typeface="Times New Roman" panose="02020603050405020304" pitchFamily="18" charset="0"/>
              </a:rPr>
              <a:t>Vl(i)</a:t>
            </a:r>
            <a:r>
              <a:rPr lang="zh-CN" altLang="en-US" sz="1600" dirty="0">
                <a:latin typeface="Times New Roman" panose="02020603050405020304" pitchFamily="18" charset="0"/>
              </a:rPr>
              <a:t>：事件最迟发生时间</a:t>
            </a:r>
            <a:r>
              <a:rPr lang="zh-CN" altLang="en-US" sz="1600" i="1" dirty="0">
                <a:latin typeface="Times New Roman" panose="02020603050405020304" pitchFamily="18" charset="0"/>
              </a:rPr>
              <a:t>    </a:t>
            </a:r>
            <a:endParaRPr lang="zh-CN" altLang="en-US" sz="1600" i="1" dirty="0">
              <a:latin typeface="Times New Roman" panose="02020603050405020304" pitchFamily="18" charset="0"/>
            </a:endParaRPr>
          </a:p>
          <a:p>
            <a:pPr eaLnBrk="1" hangingPunct="1">
              <a:lnSpc>
                <a:spcPct val="110000"/>
              </a:lnSpc>
            </a:pPr>
            <a:r>
              <a:rPr lang="zh-CN" altLang="en-US" sz="1600" i="1" dirty="0">
                <a:latin typeface="Times New Roman" panose="02020603050405020304" pitchFamily="18" charset="0"/>
              </a:rPr>
              <a:t>            </a:t>
            </a:r>
            <a:r>
              <a:rPr lang="en-US" altLang="zh-CN" sz="1600" i="1" dirty="0">
                <a:latin typeface="Times New Roman" panose="02020603050405020304" pitchFamily="18" charset="0"/>
              </a:rPr>
              <a:t>VE(n) - maxL</a:t>
            </a:r>
            <a:r>
              <a:rPr lang="en-US" altLang="zh-CN" sz="1600" i="1" baseline="-25000" dirty="0">
                <a:latin typeface="Times New Roman" panose="02020603050405020304" pitchFamily="18" charset="0"/>
              </a:rPr>
              <a:t>ik</a:t>
            </a:r>
            <a:endParaRPr lang="en-US" altLang="zh-CN" sz="1600" i="1" baseline="-25000" dirty="0">
              <a:latin typeface="Times New Roman" panose="02020603050405020304" pitchFamily="18" charset="0"/>
            </a:endParaRPr>
          </a:p>
          <a:p>
            <a:pPr eaLnBrk="1" hangingPunct="1">
              <a:lnSpc>
                <a:spcPct val="110000"/>
              </a:lnSpc>
              <a:spcBef>
                <a:spcPct val="20000"/>
              </a:spcBef>
              <a:buFont typeface="Monotype Sorts" pitchFamily="2" charset="2"/>
            </a:pPr>
            <a:r>
              <a:rPr lang="en-US" altLang="zh-CN" sz="1600" i="1" dirty="0">
                <a:latin typeface="Times New Roman" panose="02020603050405020304" pitchFamily="18" charset="0"/>
              </a:rPr>
              <a:t>  </a:t>
            </a:r>
            <a:r>
              <a:rPr lang="en-US" altLang="zh-CN" sz="1600" i="1" dirty="0">
                <a:solidFill>
                  <a:srgbClr val="FF3300"/>
                </a:solidFill>
                <a:latin typeface="Times New Roman" panose="02020603050405020304" pitchFamily="18" charset="0"/>
              </a:rPr>
              <a:t>e(i)</a:t>
            </a:r>
            <a:r>
              <a:rPr lang="zh-CN" altLang="en-US" sz="1600" dirty="0">
                <a:latin typeface="Times New Roman" panose="02020603050405020304" pitchFamily="18" charset="0"/>
              </a:rPr>
              <a:t>：活动最早可能开始时间</a:t>
            </a:r>
            <a:endParaRPr lang="zh-CN" altLang="en-US" sz="1600" i="1" dirty="0">
              <a:latin typeface="Times New Roman" panose="02020603050405020304" pitchFamily="18" charset="0"/>
            </a:endParaRPr>
          </a:p>
          <a:p>
            <a:pPr eaLnBrk="1" hangingPunct="1">
              <a:lnSpc>
                <a:spcPct val="110000"/>
              </a:lnSpc>
              <a:spcBef>
                <a:spcPct val="20000"/>
              </a:spcBef>
              <a:buFont typeface="Monotype Sorts" pitchFamily="2" charset="2"/>
            </a:pPr>
            <a:r>
              <a:rPr lang="zh-CN" altLang="en-US" sz="1600" i="1" dirty="0">
                <a:latin typeface="Times New Roman" panose="02020603050405020304" pitchFamily="18" charset="0"/>
              </a:rPr>
              <a:t>            </a:t>
            </a:r>
            <a:r>
              <a:rPr lang="en-US" altLang="zh-CN" sz="1600" i="1" dirty="0">
                <a:latin typeface="Times New Roman" panose="02020603050405020304" pitchFamily="18" charset="0"/>
              </a:rPr>
              <a:t>Ve( </a:t>
            </a:r>
            <a:r>
              <a:rPr lang="zh-CN" altLang="en-US" sz="1600" i="1" dirty="0">
                <a:latin typeface="Times New Roman" panose="02020603050405020304" pitchFamily="18" charset="0"/>
              </a:rPr>
              <a:t>活动起点 </a:t>
            </a:r>
            <a:r>
              <a:rPr lang="en-US" altLang="zh-CN" sz="1600" i="1" dirty="0">
                <a:latin typeface="Times New Roman" panose="02020603050405020304" pitchFamily="18" charset="0"/>
              </a:rPr>
              <a:t>)</a:t>
            </a:r>
            <a:endParaRPr lang="en-US" altLang="zh-CN" sz="1600" i="1" dirty="0">
              <a:latin typeface="Times New Roman" panose="02020603050405020304" pitchFamily="18" charset="0"/>
            </a:endParaRPr>
          </a:p>
          <a:p>
            <a:pPr eaLnBrk="1" hangingPunct="1">
              <a:lnSpc>
                <a:spcPct val="110000"/>
              </a:lnSpc>
              <a:spcBef>
                <a:spcPct val="20000"/>
              </a:spcBef>
              <a:buFont typeface="Monotype Sorts" pitchFamily="2" charset="2"/>
            </a:pPr>
            <a:r>
              <a:rPr lang="en-US" altLang="zh-CN" sz="1600" i="1" dirty="0">
                <a:latin typeface="Times New Roman" panose="02020603050405020304" pitchFamily="18" charset="0"/>
              </a:rPr>
              <a:t>  </a:t>
            </a:r>
            <a:r>
              <a:rPr lang="en-US" altLang="zh-CN" sz="1600" i="1" dirty="0">
                <a:solidFill>
                  <a:srgbClr val="FF3300"/>
                </a:solidFill>
                <a:latin typeface="Times New Roman" panose="02020603050405020304" pitchFamily="18" charset="0"/>
              </a:rPr>
              <a:t>l(i)</a:t>
            </a:r>
            <a:r>
              <a:rPr lang="zh-CN" altLang="en-US" sz="1600" dirty="0">
                <a:latin typeface="Times New Roman" panose="02020603050405020304" pitchFamily="18" charset="0"/>
              </a:rPr>
              <a:t>：活动最迟允许开始时间</a:t>
            </a:r>
            <a:endParaRPr lang="zh-CN" altLang="en-US" sz="1600" dirty="0">
              <a:latin typeface="Times New Roman" panose="02020603050405020304" pitchFamily="18" charset="0"/>
            </a:endParaRPr>
          </a:p>
          <a:p>
            <a:pPr eaLnBrk="1" hangingPunct="1">
              <a:lnSpc>
                <a:spcPct val="110000"/>
              </a:lnSpc>
              <a:spcBef>
                <a:spcPct val="20000"/>
              </a:spcBef>
              <a:buFont typeface="Monotype Sorts" pitchFamily="2" charset="2"/>
            </a:pPr>
            <a:r>
              <a:rPr lang="zh-CN" altLang="en-US" sz="1600" dirty="0">
                <a:latin typeface="Times New Roman" panose="02020603050405020304" pitchFamily="18" charset="0"/>
              </a:rPr>
              <a:t>            </a:t>
            </a:r>
            <a:r>
              <a:rPr lang="en-US" altLang="zh-CN" sz="1600" i="1" dirty="0">
                <a:latin typeface="Times New Roman" panose="02020603050405020304" pitchFamily="18" charset="0"/>
              </a:rPr>
              <a:t>Vl( </a:t>
            </a:r>
            <a:r>
              <a:rPr lang="zh-CN" altLang="en-US" sz="1600" i="1" dirty="0">
                <a:latin typeface="Times New Roman" panose="02020603050405020304" pitchFamily="18" charset="0"/>
              </a:rPr>
              <a:t>活动终点 </a:t>
            </a:r>
            <a:r>
              <a:rPr lang="en-US" altLang="zh-CN" sz="1600" i="1" dirty="0">
                <a:latin typeface="Times New Roman" panose="02020603050405020304" pitchFamily="18" charset="0"/>
              </a:rPr>
              <a:t>) - a</a:t>
            </a:r>
            <a:r>
              <a:rPr lang="en-US" altLang="zh-CN" sz="1600" i="1" baseline="-25000" dirty="0">
                <a:latin typeface="Times New Roman" panose="02020603050405020304" pitchFamily="18" charset="0"/>
              </a:rPr>
              <a:t>i</a:t>
            </a:r>
            <a:r>
              <a:rPr lang="en-US" altLang="zh-CN" sz="1600" dirty="0">
                <a:latin typeface="Times New Roman" panose="02020603050405020304" pitchFamily="18" charset="0"/>
              </a:rPr>
              <a:t>     </a:t>
            </a:r>
            <a:endParaRPr lang="en-US" altLang="zh-CN" sz="1600" dirty="0">
              <a:latin typeface="Times New Roman" panose="02020603050405020304" pitchFamily="18" charset="0"/>
            </a:endParaRPr>
          </a:p>
        </p:txBody>
      </p:sp>
      <p:graphicFrame>
        <p:nvGraphicFramePr>
          <p:cNvPr id="191717" name="Group 1253"/>
          <p:cNvGraphicFramePr>
            <a:graphicFrameLocks noGrp="1"/>
          </p:cNvGraphicFramePr>
          <p:nvPr/>
        </p:nvGraphicFramePr>
        <p:xfrm>
          <a:off x="755650" y="3824288"/>
          <a:ext cx="1655763" cy="2311400"/>
        </p:xfrm>
        <a:graphic>
          <a:graphicData uri="http://schemas.openxmlformats.org/drawingml/2006/table">
            <a:tbl>
              <a:tblPr/>
              <a:tblGrid>
                <a:gridCol w="647700"/>
                <a:gridCol w="504825"/>
                <a:gridCol w="503238"/>
              </a:tblGrid>
              <a:tr h="231140">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zh-CN" altLang="en-US" sz="16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事件</a:t>
                      </a:r>
                      <a:endParaRPr kumimoji="1" lang="zh-CN" altLang="en-US" sz="1600" b="0"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ve</a:t>
                      </a:r>
                      <a:endParaRPr kumimoji="1" lang="en-US" altLang="zh-CN" sz="1600" b="0"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vl</a:t>
                      </a:r>
                      <a:endParaRPr kumimoji="1" lang="en-US" altLang="zh-CN" sz="1600" b="0"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1140">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v</a:t>
                      </a:r>
                      <a:r>
                        <a:rPr kumimoji="1" lang="en-US" altLang="zh-CN" sz="16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6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1140">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v</a:t>
                      </a:r>
                      <a:r>
                        <a:rPr kumimoji="1" lang="en-US" altLang="zh-CN" sz="16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6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1140">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v</a:t>
                      </a:r>
                      <a:r>
                        <a:rPr kumimoji="1" lang="en-US" altLang="zh-CN" sz="16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6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1140">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v</a:t>
                      </a:r>
                      <a:r>
                        <a:rPr kumimoji="1" lang="en-US" altLang="zh-CN" sz="16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4</a:t>
                      </a:r>
                      <a:endParaRPr kumimoji="1" lang="en-US" altLang="zh-CN" sz="16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1140">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v</a:t>
                      </a:r>
                      <a:r>
                        <a:rPr kumimoji="1" lang="en-US" altLang="zh-CN" sz="16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5</a:t>
                      </a:r>
                      <a:endParaRPr kumimoji="1" lang="en-US" altLang="zh-CN" sz="16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1140">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v</a:t>
                      </a:r>
                      <a:r>
                        <a:rPr kumimoji="1" lang="en-US" altLang="zh-CN" sz="16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6</a:t>
                      </a:r>
                      <a:endParaRPr kumimoji="1" lang="en-US" altLang="zh-CN" sz="16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1140">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v</a:t>
                      </a:r>
                      <a:r>
                        <a:rPr kumimoji="1" lang="en-US" altLang="zh-CN" sz="16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7</a:t>
                      </a:r>
                      <a:endParaRPr kumimoji="1" lang="en-US" altLang="zh-CN" sz="16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1140">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v</a:t>
                      </a:r>
                      <a:r>
                        <a:rPr kumimoji="1" lang="en-US" altLang="zh-CN" sz="16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8</a:t>
                      </a:r>
                      <a:endParaRPr kumimoji="1" lang="en-US" altLang="zh-CN" sz="16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1140">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v</a:t>
                      </a:r>
                      <a:r>
                        <a:rPr kumimoji="1" lang="en-US" altLang="zh-CN" sz="16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9</a:t>
                      </a:r>
                      <a:endParaRPr kumimoji="1" lang="en-US" altLang="zh-CN" sz="16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5" marB="180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91849" name="Group 1385"/>
          <p:cNvGraphicFramePr>
            <a:graphicFrameLocks noGrp="1"/>
          </p:cNvGraphicFramePr>
          <p:nvPr/>
        </p:nvGraphicFramePr>
        <p:xfrm>
          <a:off x="1403350" y="4040188"/>
          <a:ext cx="1008063" cy="2092329"/>
        </p:xfrm>
        <a:graphic>
          <a:graphicData uri="http://schemas.openxmlformats.org/drawingml/2006/table">
            <a:tbl>
              <a:tblPr/>
              <a:tblGrid>
                <a:gridCol w="504825"/>
                <a:gridCol w="503238"/>
              </a:tblGrid>
              <a:tr h="244121">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77" marB="17977"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77" marB="17977"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r>
              <a:tr h="231026">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77" marB="17977"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77" marB="17977"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r>
              <a:tr h="231026">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77" marB="17977"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77" marB="17977"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r>
              <a:tr h="231026">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77" marB="17977"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77" marB="17977"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r>
              <a:tr h="231026">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77" marB="17977"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77" marB="17977"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r>
              <a:tr h="231026">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77" marB="17977"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77" marB="17977"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r>
              <a:tr h="231026">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16</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77" marB="17977"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16</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77" marB="17977"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r>
              <a:tr h="231026">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14</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77" marB="17977"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14</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77" marB="17977"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r>
              <a:tr h="231026">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18</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77" marB="17977"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18</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7977" marB="17977"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r>
            </a:tbl>
          </a:graphicData>
        </a:graphic>
      </p:graphicFrame>
      <p:grpSp>
        <p:nvGrpSpPr>
          <p:cNvPr id="137387" name="Group 1386"/>
          <p:cNvGrpSpPr/>
          <p:nvPr/>
        </p:nvGrpSpPr>
        <p:grpSpPr>
          <a:xfrm>
            <a:off x="539750" y="1171575"/>
            <a:ext cx="8064500" cy="2257425"/>
            <a:chOff x="295" y="2688"/>
            <a:chExt cx="5080" cy="1422"/>
          </a:xfrm>
        </p:grpSpPr>
        <p:sp>
          <p:nvSpPr>
            <p:cNvPr id="137388" name="Text Box 1387"/>
            <p:cNvSpPr txBox="1"/>
            <p:nvPr/>
          </p:nvSpPr>
          <p:spPr>
            <a:xfrm>
              <a:off x="3637" y="2733"/>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7</a:t>
              </a:r>
              <a:endParaRPr lang="en-US" altLang="zh-CN" sz="2400" b="0" baseline="-25000" dirty="0">
                <a:latin typeface="Times New Roman" panose="02020603050405020304" pitchFamily="18" charset="0"/>
              </a:endParaRPr>
            </a:p>
          </p:txBody>
        </p:sp>
        <p:sp>
          <p:nvSpPr>
            <p:cNvPr id="137389" name="Oval 1388"/>
            <p:cNvSpPr/>
            <p:nvPr/>
          </p:nvSpPr>
          <p:spPr>
            <a:xfrm>
              <a:off x="3653" y="2789"/>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37390" name="Text Box 1389"/>
            <p:cNvSpPr txBox="1"/>
            <p:nvPr/>
          </p:nvSpPr>
          <p:spPr>
            <a:xfrm>
              <a:off x="295" y="3053"/>
              <a:ext cx="720" cy="523"/>
            </a:xfrm>
            <a:prstGeom prst="rect">
              <a:avLst/>
            </a:prstGeom>
            <a:noFill/>
            <a:ln w="9525">
              <a:noFill/>
            </a:ln>
          </p:spPr>
          <p:txBody>
            <a:bodyPr>
              <a:spAutoFit/>
            </a:bodyPr>
            <a:p>
              <a:pPr algn="ctr" eaLnBrk="1" hangingPunct="1">
                <a:buClr>
                  <a:schemeClr val="accent2"/>
                </a:buClr>
                <a:buSzPct val="50000"/>
                <a:buFont typeface="Wingdings" panose="05000000000000000000" pitchFamily="2" charset="2"/>
              </a:pPr>
              <a:r>
                <a:rPr lang="zh-CN" altLang="en-US" sz="2400" dirty="0">
                  <a:solidFill>
                    <a:schemeClr val="accent2"/>
                  </a:solidFill>
                  <a:latin typeface="Times New Roman" panose="02020603050405020304" pitchFamily="18" charset="0"/>
                </a:rPr>
                <a:t>源点</a:t>
              </a:r>
              <a:endParaRPr lang="zh-CN" altLang="en-US" sz="2400" dirty="0">
                <a:solidFill>
                  <a:schemeClr val="accent2"/>
                </a:solidFill>
                <a:latin typeface="Times New Roman" panose="02020603050405020304" pitchFamily="18" charset="0"/>
              </a:endParaRPr>
            </a:p>
            <a:p>
              <a:pPr algn="ctr" eaLnBrk="1" hangingPunct="1">
                <a:buClr>
                  <a:schemeClr val="accent2"/>
                </a:buClr>
                <a:buSzPct val="50000"/>
                <a:buFont typeface="Wingdings" panose="05000000000000000000" pitchFamily="2" charset="2"/>
              </a:pPr>
              <a:r>
                <a:rPr lang="zh-CN" altLang="en-US" sz="2400" dirty="0">
                  <a:solidFill>
                    <a:schemeClr val="accent2"/>
                  </a:solidFill>
                  <a:latin typeface="Times New Roman" panose="02020603050405020304" pitchFamily="18" charset="0"/>
                </a:rPr>
                <a:t>起始点</a:t>
              </a:r>
              <a:endParaRPr lang="zh-CN" altLang="en-US" sz="2400" dirty="0">
                <a:solidFill>
                  <a:schemeClr val="accent2"/>
                </a:solidFill>
                <a:latin typeface="Times New Roman" panose="02020603050405020304" pitchFamily="18" charset="0"/>
              </a:endParaRPr>
            </a:p>
          </p:txBody>
        </p:sp>
        <p:sp>
          <p:nvSpPr>
            <p:cNvPr id="137391" name="Text Box 1390"/>
            <p:cNvSpPr txBox="1"/>
            <p:nvPr/>
          </p:nvSpPr>
          <p:spPr>
            <a:xfrm>
              <a:off x="971" y="3106"/>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1</a:t>
              </a:r>
              <a:endParaRPr lang="en-US" altLang="zh-CN" sz="2400" b="0" baseline="-25000" dirty="0">
                <a:latin typeface="Times New Roman" panose="02020603050405020304" pitchFamily="18" charset="0"/>
              </a:endParaRPr>
            </a:p>
          </p:txBody>
        </p:sp>
        <p:sp>
          <p:nvSpPr>
            <p:cNvPr id="137392" name="Oval 1391"/>
            <p:cNvSpPr/>
            <p:nvPr/>
          </p:nvSpPr>
          <p:spPr>
            <a:xfrm>
              <a:off x="987" y="3162"/>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37393" name="Text Box 1392"/>
            <p:cNvSpPr txBox="1"/>
            <p:nvPr/>
          </p:nvSpPr>
          <p:spPr>
            <a:xfrm>
              <a:off x="1765" y="3674"/>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4</a:t>
              </a:r>
              <a:endParaRPr lang="en-US" altLang="zh-CN" sz="2400" b="0" baseline="-25000" dirty="0">
                <a:latin typeface="Times New Roman" panose="02020603050405020304" pitchFamily="18" charset="0"/>
              </a:endParaRPr>
            </a:p>
          </p:txBody>
        </p:sp>
        <p:sp>
          <p:nvSpPr>
            <p:cNvPr id="137394" name="Oval 1393"/>
            <p:cNvSpPr/>
            <p:nvPr/>
          </p:nvSpPr>
          <p:spPr>
            <a:xfrm>
              <a:off x="1781" y="3738"/>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37395" name="Text Box 1394"/>
            <p:cNvSpPr txBox="1"/>
            <p:nvPr/>
          </p:nvSpPr>
          <p:spPr>
            <a:xfrm>
              <a:off x="1853" y="3285"/>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3</a:t>
              </a:r>
              <a:endParaRPr lang="en-US" altLang="zh-CN" sz="2400" b="0" baseline="-25000" dirty="0">
                <a:latin typeface="Times New Roman" panose="02020603050405020304" pitchFamily="18" charset="0"/>
              </a:endParaRPr>
            </a:p>
          </p:txBody>
        </p:sp>
        <p:sp>
          <p:nvSpPr>
            <p:cNvPr id="137396" name="Oval 1395"/>
            <p:cNvSpPr/>
            <p:nvPr/>
          </p:nvSpPr>
          <p:spPr>
            <a:xfrm>
              <a:off x="1877" y="3341"/>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37397" name="Text Box 1396"/>
            <p:cNvSpPr txBox="1"/>
            <p:nvPr/>
          </p:nvSpPr>
          <p:spPr>
            <a:xfrm>
              <a:off x="1853" y="2818"/>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2</a:t>
              </a:r>
              <a:endParaRPr lang="en-US" altLang="zh-CN" sz="2400" b="0" baseline="-25000" dirty="0">
                <a:latin typeface="Times New Roman" panose="02020603050405020304" pitchFamily="18" charset="0"/>
              </a:endParaRPr>
            </a:p>
          </p:txBody>
        </p:sp>
        <p:sp>
          <p:nvSpPr>
            <p:cNvPr id="137398" name="Oval 1397"/>
            <p:cNvSpPr/>
            <p:nvPr/>
          </p:nvSpPr>
          <p:spPr>
            <a:xfrm>
              <a:off x="1877" y="2874"/>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37399" name="Text Box 1398"/>
            <p:cNvSpPr txBox="1"/>
            <p:nvPr/>
          </p:nvSpPr>
          <p:spPr>
            <a:xfrm>
              <a:off x="2717" y="3085"/>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5</a:t>
              </a:r>
              <a:endParaRPr lang="en-US" altLang="zh-CN" sz="2400" b="0" baseline="-25000" dirty="0">
                <a:latin typeface="Times New Roman" panose="02020603050405020304" pitchFamily="18" charset="0"/>
              </a:endParaRPr>
            </a:p>
          </p:txBody>
        </p:sp>
        <p:sp>
          <p:nvSpPr>
            <p:cNvPr id="137400" name="Oval 1399"/>
            <p:cNvSpPr/>
            <p:nvPr/>
          </p:nvSpPr>
          <p:spPr>
            <a:xfrm>
              <a:off x="2741" y="3149"/>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37401" name="Text Box 1400"/>
            <p:cNvSpPr txBox="1"/>
            <p:nvPr/>
          </p:nvSpPr>
          <p:spPr>
            <a:xfrm>
              <a:off x="2717" y="3674"/>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6</a:t>
              </a:r>
              <a:endParaRPr lang="en-US" altLang="zh-CN" sz="2400" b="0" baseline="-25000" dirty="0">
                <a:latin typeface="Times New Roman" panose="02020603050405020304" pitchFamily="18" charset="0"/>
              </a:endParaRPr>
            </a:p>
          </p:txBody>
        </p:sp>
        <p:sp>
          <p:nvSpPr>
            <p:cNvPr id="137402" name="Oval 1401"/>
            <p:cNvSpPr/>
            <p:nvPr/>
          </p:nvSpPr>
          <p:spPr>
            <a:xfrm>
              <a:off x="2741" y="3738"/>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37403" name="Text Box 1402"/>
            <p:cNvSpPr txBox="1"/>
            <p:nvPr/>
          </p:nvSpPr>
          <p:spPr>
            <a:xfrm>
              <a:off x="4467" y="2989"/>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9</a:t>
              </a:r>
              <a:endParaRPr lang="en-US" altLang="zh-CN" sz="2400" b="0" baseline="-25000" dirty="0">
                <a:latin typeface="Times New Roman" panose="02020603050405020304" pitchFamily="18" charset="0"/>
              </a:endParaRPr>
            </a:p>
          </p:txBody>
        </p:sp>
        <p:sp>
          <p:nvSpPr>
            <p:cNvPr id="137404" name="Oval 1403"/>
            <p:cNvSpPr/>
            <p:nvPr/>
          </p:nvSpPr>
          <p:spPr>
            <a:xfrm>
              <a:off x="4491" y="3053"/>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sp>
          <p:nvSpPr>
            <p:cNvPr id="137405" name="Line 1404"/>
            <p:cNvSpPr/>
            <p:nvPr/>
          </p:nvSpPr>
          <p:spPr>
            <a:xfrm flipV="1">
              <a:off x="1201" y="3005"/>
              <a:ext cx="672" cy="192"/>
            </a:xfrm>
            <a:prstGeom prst="line">
              <a:avLst/>
            </a:prstGeom>
            <a:ln w="38100" cap="flat" cmpd="sng">
              <a:solidFill>
                <a:srgbClr val="FF3300"/>
              </a:solidFill>
              <a:prstDash val="solid"/>
              <a:headEnd type="none" w="med" len="med"/>
              <a:tailEnd type="triangle" w="med" len="med"/>
            </a:ln>
          </p:spPr>
        </p:sp>
        <p:sp>
          <p:nvSpPr>
            <p:cNvPr id="137406" name="Line 1405"/>
            <p:cNvSpPr/>
            <p:nvPr/>
          </p:nvSpPr>
          <p:spPr>
            <a:xfrm>
              <a:off x="1201" y="3341"/>
              <a:ext cx="672" cy="144"/>
            </a:xfrm>
            <a:prstGeom prst="line">
              <a:avLst/>
            </a:prstGeom>
            <a:ln w="38100" cap="flat" cmpd="sng">
              <a:solidFill>
                <a:schemeClr val="tx1"/>
              </a:solidFill>
              <a:prstDash val="solid"/>
              <a:headEnd type="none" w="med" len="med"/>
              <a:tailEnd type="triangle" w="med" len="med"/>
            </a:ln>
          </p:spPr>
        </p:sp>
        <p:sp>
          <p:nvSpPr>
            <p:cNvPr id="137407" name="Line 1406"/>
            <p:cNvSpPr/>
            <p:nvPr/>
          </p:nvSpPr>
          <p:spPr>
            <a:xfrm>
              <a:off x="1153" y="3389"/>
              <a:ext cx="624" cy="432"/>
            </a:xfrm>
            <a:prstGeom prst="line">
              <a:avLst/>
            </a:prstGeom>
            <a:ln w="38100" cap="flat" cmpd="sng">
              <a:solidFill>
                <a:schemeClr val="tx1"/>
              </a:solidFill>
              <a:prstDash val="solid"/>
              <a:headEnd type="none" w="med" len="med"/>
              <a:tailEnd type="triangle" w="med" len="med"/>
            </a:ln>
          </p:spPr>
        </p:sp>
        <p:sp>
          <p:nvSpPr>
            <p:cNvPr id="137408" name="Line 1407"/>
            <p:cNvSpPr/>
            <p:nvPr/>
          </p:nvSpPr>
          <p:spPr>
            <a:xfrm>
              <a:off x="2017" y="3869"/>
              <a:ext cx="720" cy="0"/>
            </a:xfrm>
            <a:prstGeom prst="line">
              <a:avLst/>
            </a:prstGeom>
            <a:ln w="38100" cap="flat" cmpd="sng">
              <a:solidFill>
                <a:schemeClr val="tx1"/>
              </a:solidFill>
              <a:prstDash val="solid"/>
              <a:headEnd type="none" w="med" len="med"/>
              <a:tailEnd type="triangle" w="med" len="med"/>
            </a:ln>
          </p:spPr>
        </p:sp>
        <p:sp>
          <p:nvSpPr>
            <p:cNvPr id="137409" name="Line 1408"/>
            <p:cNvSpPr/>
            <p:nvPr/>
          </p:nvSpPr>
          <p:spPr>
            <a:xfrm flipV="1">
              <a:off x="2113" y="3341"/>
              <a:ext cx="672" cy="144"/>
            </a:xfrm>
            <a:prstGeom prst="line">
              <a:avLst/>
            </a:prstGeom>
            <a:ln w="38100" cap="flat" cmpd="sng">
              <a:solidFill>
                <a:schemeClr val="tx1"/>
              </a:solidFill>
              <a:prstDash val="solid"/>
              <a:headEnd type="none" w="med" len="med"/>
              <a:tailEnd type="triangle" w="med" len="med"/>
            </a:ln>
          </p:spPr>
        </p:sp>
        <p:sp>
          <p:nvSpPr>
            <p:cNvPr id="137410" name="Line 1409"/>
            <p:cNvSpPr/>
            <p:nvPr/>
          </p:nvSpPr>
          <p:spPr>
            <a:xfrm>
              <a:off x="2113" y="3005"/>
              <a:ext cx="624" cy="240"/>
            </a:xfrm>
            <a:prstGeom prst="line">
              <a:avLst/>
            </a:prstGeom>
            <a:ln w="38100" cap="flat" cmpd="sng">
              <a:solidFill>
                <a:srgbClr val="FF3300"/>
              </a:solidFill>
              <a:prstDash val="solid"/>
              <a:headEnd type="none" w="med" len="med"/>
              <a:tailEnd type="triangle" w="med" len="med"/>
            </a:ln>
          </p:spPr>
        </p:sp>
        <p:sp>
          <p:nvSpPr>
            <p:cNvPr id="137411" name="Line 1410"/>
            <p:cNvSpPr/>
            <p:nvPr/>
          </p:nvSpPr>
          <p:spPr>
            <a:xfrm>
              <a:off x="2929" y="3341"/>
              <a:ext cx="720" cy="144"/>
            </a:xfrm>
            <a:prstGeom prst="line">
              <a:avLst/>
            </a:prstGeom>
            <a:ln w="38100" cap="flat" cmpd="sng">
              <a:solidFill>
                <a:srgbClr val="FF3300"/>
              </a:solidFill>
              <a:prstDash val="solid"/>
              <a:headEnd type="none" w="med" len="med"/>
              <a:tailEnd type="triangle" w="med" len="med"/>
            </a:ln>
          </p:spPr>
        </p:sp>
        <p:sp>
          <p:nvSpPr>
            <p:cNvPr id="137412" name="Line 1411"/>
            <p:cNvSpPr/>
            <p:nvPr/>
          </p:nvSpPr>
          <p:spPr>
            <a:xfrm flipV="1">
              <a:off x="2977" y="2915"/>
              <a:ext cx="674" cy="330"/>
            </a:xfrm>
            <a:prstGeom prst="line">
              <a:avLst/>
            </a:prstGeom>
            <a:ln w="38100" cap="flat" cmpd="sng">
              <a:solidFill>
                <a:srgbClr val="FF3300"/>
              </a:solidFill>
              <a:prstDash val="solid"/>
              <a:headEnd type="none" w="med" len="med"/>
              <a:tailEnd type="triangle" w="med" len="med"/>
            </a:ln>
          </p:spPr>
        </p:sp>
        <p:sp>
          <p:nvSpPr>
            <p:cNvPr id="137413" name="Line 1412"/>
            <p:cNvSpPr/>
            <p:nvPr/>
          </p:nvSpPr>
          <p:spPr>
            <a:xfrm flipV="1">
              <a:off x="2977" y="3533"/>
              <a:ext cx="720" cy="336"/>
            </a:xfrm>
            <a:prstGeom prst="line">
              <a:avLst/>
            </a:prstGeom>
            <a:ln w="38100" cap="flat" cmpd="sng">
              <a:solidFill>
                <a:schemeClr val="tx1"/>
              </a:solidFill>
              <a:prstDash val="solid"/>
              <a:headEnd type="none" w="med" len="med"/>
              <a:tailEnd type="triangle" w="med" len="med"/>
            </a:ln>
          </p:spPr>
        </p:sp>
        <p:sp>
          <p:nvSpPr>
            <p:cNvPr id="137414" name="Line 1413"/>
            <p:cNvSpPr/>
            <p:nvPr/>
          </p:nvSpPr>
          <p:spPr>
            <a:xfrm>
              <a:off x="3889" y="2909"/>
              <a:ext cx="624" cy="192"/>
            </a:xfrm>
            <a:prstGeom prst="line">
              <a:avLst/>
            </a:prstGeom>
            <a:ln w="38100" cap="flat" cmpd="sng">
              <a:solidFill>
                <a:srgbClr val="FF3300"/>
              </a:solidFill>
              <a:prstDash val="solid"/>
              <a:headEnd type="none" w="med" len="med"/>
              <a:tailEnd type="triangle" w="med" len="med"/>
            </a:ln>
          </p:spPr>
        </p:sp>
        <p:sp>
          <p:nvSpPr>
            <p:cNvPr id="137415" name="Line 1414"/>
            <p:cNvSpPr/>
            <p:nvPr/>
          </p:nvSpPr>
          <p:spPr>
            <a:xfrm flipV="1">
              <a:off x="3878" y="3245"/>
              <a:ext cx="635" cy="214"/>
            </a:xfrm>
            <a:prstGeom prst="line">
              <a:avLst/>
            </a:prstGeom>
            <a:ln w="38100" cap="flat" cmpd="sng">
              <a:solidFill>
                <a:srgbClr val="FF3300"/>
              </a:solidFill>
              <a:prstDash val="solid"/>
              <a:headEnd type="none" w="med" len="med"/>
              <a:tailEnd type="triangle" w="med" len="med"/>
            </a:ln>
          </p:spPr>
        </p:sp>
        <p:sp>
          <p:nvSpPr>
            <p:cNvPr id="137416" name="Text Box 1415"/>
            <p:cNvSpPr txBox="1"/>
            <p:nvPr/>
          </p:nvSpPr>
          <p:spPr>
            <a:xfrm>
              <a:off x="1175" y="2861"/>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=6</a:t>
              </a:r>
              <a:endParaRPr lang="en-US" altLang="zh-CN" sz="2400" dirty="0">
                <a:latin typeface="Times New Roman" panose="02020603050405020304" pitchFamily="18" charset="0"/>
              </a:endParaRPr>
            </a:p>
          </p:txBody>
        </p:sp>
        <p:sp>
          <p:nvSpPr>
            <p:cNvPr id="137417" name="Text Box 1416"/>
            <p:cNvSpPr txBox="1"/>
            <p:nvPr/>
          </p:nvSpPr>
          <p:spPr>
            <a:xfrm>
              <a:off x="2080" y="3822"/>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6</a:t>
              </a:r>
              <a:r>
                <a:rPr lang="en-US" altLang="zh-CN" sz="2400" dirty="0">
                  <a:latin typeface="Times New Roman" panose="02020603050405020304" pitchFamily="18" charset="0"/>
                </a:rPr>
                <a:t>=2</a:t>
              </a:r>
              <a:endParaRPr lang="en-US" altLang="zh-CN" sz="2400" dirty="0">
                <a:latin typeface="Times New Roman" panose="02020603050405020304" pitchFamily="18" charset="0"/>
              </a:endParaRPr>
            </a:p>
          </p:txBody>
        </p:sp>
        <p:sp>
          <p:nvSpPr>
            <p:cNvPr id="137418" name="Text Box 1417"/>
            <p:cNvSpPr txBox="1"/>
            <p:nvPr/>
          </p:nvSpPr>
          <p:spPr>
            <a:xfrm>
              <a:off x="983" y="3505"/>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3</a:t>
              </a:r>
              <a:r>
                <a:rPr lang="en-US" altLang="zh-CN" sz="2400" dirty="0">
                  <a:latin typeface="Times New Roman" panose="02020603050405020304" pitchFamily="18" charset="0"/>
                </a:rPr>
                <a:t>=5</a:t>
              </a:r>
              <a:endParaRPr lang="en-US" altLang="zh-CN" sz="2400" dirty="0">
                <a:latin typeface="Times New Roman" panose="02020603050405020304" pitchFamily="18" charset="0"/>
              </a:endParaRPr>
            </a:p>
          </p:txBody>
        </p:sp>
        <p:sp>
          <p:nvSpPr>
            <p:cNvPr id="137419" name="Text Box 1418"/>
            <p:cNvSpPr txBox="1"/>
            <p:nvPr/>
          </p:nvSpPr>
          <p:spPr>
            <a:xfrm>
              <a:off x="1319" y="3096"/>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=4</a:t>
              </a:r>
              <a:endParaRPr lang="en-US" altLang="zh-CN" sz="2400" dirty="0">
                <a:latin typeface="Times New Roman" panose="02020603050405020304" pitchFamily="18" charset="0"/>
              </a:endParaRPr>
            </a:p>
          </p:txBody>
        </p:sp>
        <p:sp>
          <p:nvSpPr>
            <p:cNvPr id="137420" name="Text Box 1419"/>
            <p:cNvSpPr txBox="1"/>
            <p:nvPr/>
          </p:nvSpPr>
          <p:spPr>
            <a:xfrm>
              <a:off x="2216" y="3368"/>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5</a:t>
              </a:r>
              <a:r>
                <a:rPr lang="en-US" altLang="zh-CN" sz="2400" dirty="0">
                  <a:latin typeface="Times New Roman" panose="02020603050405020304" pitchFamily="18" charset="0"/>
                </a:rPr>
                <a:t>=1</a:t>
              </a:r>
              <a:endParaRPr lang="en-US" altLang="zh-CN" sz="2400" dirty="0">
                <a:latin typeface="Times New Roman" panose="02020603050405020304" pitchFamily="18" charset="0"/>
              </a:endParaRPr>
            </a:p>
          </p:txBody>
        </p:sp>
        <p:sp>
          <p:nvSpPr>
            <p:cNvPr id="137421" name="Text Box 1420"/>
            <p:cNvSpPr txBox="1"/>
            <p:nvPr/>
          </p:nvSpPr>
          <p:spPr>
            <a:xfrm>
              <a:off x="2183" y="2808"/>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4</a:t>
              </a:r>
              <a:r>
                <a:rPr lang="en-US" altLang="zh-CN" sz="2400" dirty="0">
                  <a:latin typeface="Times New Roman" panose="02020603050405020304" pitchFamily="18" charset="0"/>
                </a:rPr>
                <a:t>=1</a:t>
              </a:r>
              <a:endParaRPr lang="en-US" altLang="zh-CN" sz="2400" dirty="0">
                <a:latin typeface="Times New Roman" panose="02020603050405020304" pitchFamily="18" charset="0"/>
              </a:endParaRPr>
            </a:p>
          </p:txBody>
        </p:sp>
        <p:sp>
          <p:nvSpPr>
            <p:cNvPr id="137422" name="Text Box 1421"/>
            <p:cNvSpPr txBox="1"/>
            <p:nvPr/>
          </p:nvSpPr>
          <p:spPr>
            <a:xfrm>
              <a:off x="2987" y="2824"/>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7</a:t>
              </a:r>
              <a:r>
                <a:rPr lang="en-US" altLang="zh-CN" sz="2400" dirty="0">
                  <a:latin typeface="Times New Roman" panose="02020603050405020304" pitchFamily="18" charset="0"/>
                </a:rPr>
                <a:t>=9</a:t>
              </a:r>
              <a:endParaRPr lang="en-US" altLang="zh-CN" sz="2400" dirty="0">
                <a:latin typeface="Times New Roman" panose="02020603050405020304" pitchFamily="18" charset="0"/>
              </a:endParaRPr>
            </a:p>
          </p:txBody>
        </p:sp>
        <p:sp>
          <p:nvSpPr>
            <p:cNvPr id="137423" name="Text Box 1422"/>
            <p:cNvSpPr txBox="1"/>
            <p:nvPr/>
          </p:nvSpPr>
          <p:spPr>
            <a:xfrm>
              <a:off x="2855" y="3353"/>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8</a:t>
              </a:r>
              <a:r>
                <a:rPr lang="en-US" altLang="zh-CN" sz="2400" dirty="0">
                  <a:latin typeface="Times New Roman" panose="02020603050405020304" pitchFamily="18" charset="0"/>
                </a:rPr>
                <a:t>=7</a:t>
              </a:r>
              <a:endParaRPr lang="en-US" altLang="zh-CN" sz="2400" dirty="0">
                <a:latin typeface="Times New Roman" panose="02020603050405020304" pitchFamily="18" charset="0"/>
              </a:endParaRPr>
            </a:p>
          </p:txBody>
        </p:sp>
        <p:sp>
          <p:nvSpPr>
            <p:cNvPr id="137424" name="Text Box 1423"/>
            <p:cNvSpPr txBox="1"/>
            <p:nvPr/>
          </p:nvSpPr>
          <p:spPr>
            <a:xfrm>
              <a:off x="3214" y="3641"/>
              <a:ext cx="528"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9</a:t>
              </a:r>
              <a:r>
                <a:rPr lang="en-US" altLang="zh-CN" sz="2400" dirty="0">
                  <a:latin typeface="Times New Roman" panose="02020603050405020304" pitchFamily="18" charset="0"/>
                </a:rPr>
                <a:t>=4</a:t>
              </a:r>
              <a:endParaRPr lang="en-US" altLang="zh-CN" sz="2400" dirty="0">
                <a:latin typeface="Times New Roman" panose="02020603050405020304" pitchFamily="18" charset="0"/>
              </a:endParaRPr>
            </a:p>
          </p:txBody>
        </p:sp>
        <p:sp>
          <p:nvSpPr>
            <p:cNvPr id="137425" name="Text Box 1424"/>
            <p:cNvSpPr txBox="1"/>
            <p:nvPr/>
          </p:nvSpPr>
          <p:spPr>
            <a:xfrm>
              <a:off x="4025" y="3278"/>
              <a:ext cx="624"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11</a:t>
              </a:r>
              <a:r>
                <a:rPr lang="en-US" altLang="zh-CN" sz="2400" dirty="0">
                  <a:latin typeface="Times New Roman" panose="02020603050405020304" pitchFamily="18" charset="0"/>
                </a:rPr>
                <a:t>=4</a:t>
              </a:r>
              <a:endParaRPr lang="en-US" altLang="zh-CN" sz="2400" dirty="0">
                <a:latin typeface="Times New Roman" panose="02020603050405020304" pitchFamily="18" charset="0"/>
              </a:endParaRPr>
            </a:p>
          </p:txBody>
        </p:sp>
        <p:sp>
          <p:nvSpPr>
            <p:cNvPr id="137426" name="Text Box 1425"/>
            <p:cNvSpPr txBox="1"/>
            <p:nvPr/>
          </p:nvSpPr>
          <p:spPr>
            <a:xfrm>
              <a:off x="4007" y="2688"/>
              <a:ext cx="624" cy="288"/>
            </a:xfrm>
            <a:prstGeom prst="rect">
              <a:avLst/>
            </a:prstGeom>
            <a:noFill/>
            <a:ln w="9525">
              <a:noFill/>
            </a:ln>
          </p:spPr>
          <p:txBody>
            <a:bodyPr>
              <a:spAutoFit/>
            </a:bodyPr>
            <a:p>
              <a:pPr eaLnBrk="1" hangingPunct="1">
                <a:spcBef>
                  <a:spcPct val="50000"/>
                </a:spcBef>
                <a:buClr>
                  <a:schemeClr val="accent2"/>
                </a:buClr>
                <a:buSzPct val="50000"/>
                <a:buFont typeface="Wingdings" panose="05000000000000000000" pitchFamily="2" charset="2"/>
              </a:pP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10</a:t>
              </a:r>
              <a:r>
                <a:rPr lang="en-US" altLang="zh-CN" sz="2400" dirty="0">
                  <a:latin typeface="Times New Roman" panose="02020603050405020304" pitchFamily="18" charset="0"/>
                </a:rPr>
                <a:t>=2</a:t>
              </a:r>
              <a:endParaRPr lang="en-US" altLang="zh-CN" sz="2400" dirty="0">
                <a:latin typeface="Times New Roman" panose="02020603050405020304" pitchFamily="18" charset="0"/>
              </a:endParaRPr>
            </a:p>
          </p:txBody>
        </p:sp>
        <p:sp>
          <p:nvSpPr>
            <p:cNvPr id="137427" name="Text Box 1426"/>
            <p:cNvSpPr txBox="1"/>
            <p:nvPr/>
          </p:nvSpPr>
          <p:spPr>
            <a:xfrm>
              <a:off x="4655" y="3015"/>
              <a:ext cx="720" cy="523"/>
            </a:xfrm>
            <a:prstGeom prst="rect">
              <a:avLst/>
            </a:prstGeom>
            <a:noFill/>
            <a:ln w="9525">
              <a:noFill/>
            </a:ln>
          </p:spPr>
          <p:txBody>
            <a:bodyPr>
              <a:spAutoFit/>
            </a:bodyPr>
            <a:p>
              <a:pPr algn="ctr" eaLnBrk="1" hangingPunct="1">
                <a:buClr>
                  <a:schemeClr val="accent2"/>
                </a:buClr>
                <a:buSzPct val="50000"/>
                <a:buFont typeface="Wingdings" panose="05000000000000000000" pitchFamily="2" charset="2"/>
              </a:pPr>
              <a:r>
                <a:rPr lang="zh-CN" altLang="en-US" sz="2400" dirty="0">
                  <a:solidFill>
                    <a:schemeClr val="accent2"/>
                  </a:solidFill>
                  <a:latin typeface="Times New Roman" panose="02020603050405020304" pitchFamily="18" charset="0"/>
                </a:rPr>
                <a:t>汇点</a:t>
              </a:r>
              <a:endParaRPr lang="zh-CN" altLang="en-US" sz="2400" dirty="0">
                <a:solidFill>
                  <a:schemeClr val="accent2"/>
                </a:solidFill>
                <a:latin typeface="Times New Roman" panose="02020603050405020304" pitchFamily="18" charset="0"/>
              </a:endParaRPr>
            </a:p>
            <a:p>
              <a:pPr algn="ctr" eaLnBrk="1" hangingPunct="1">
                <a:buClr>
                  <a:schemeClr val="accent2"/>
                </a:buClr>
                <a:buSzPct val="50000"/>
                <a:buFont typeface="Wingdings" panose="05000000000000000000" pitchFamily="2" charset="2"/>
              </a:pPr>
              <a:r>
                <a:rPr lang="zh-CN" altLang="en-US" sz="2400" dirty="0">
                  <a:solidFill>
                    <a:schemeClr val="accent2"/>
                  </a:solidFill>
                  <a:latin typeface="Times New Roman" panose="02020603050405020304" pitchFamily="18" charset="0"/>
                </a:rPr>
                <a:t>结束点</a:t>
              </a:r>
              <a:endParaRPr lang="zh-CN" altLang="en-US" sz="2400" dirty="0">
                <a:solidFill>
                  <a:schemeClr val="accent2"/>
                </a:solidFill>
                <a:latin typeface="Times New Roman" panose="02020603050405020304" pitchFamily="18" charset="0"/>
              </a:endParaRPr>
            </a:p>
          </p:txBody>
        </p:sp>
        <p:sp>
          <p:nvSpPr>
            <p:cNvPr id="137428" name="Rectangle 1427"/>
            <p:cNvSpPr/>
            <p:nvPr/>
          </p:nvSpPr>
          <p:spPr>
            <a:xfrm>
              <a:off x="4150" y="3777"/>
              <a:ext cx="724" cy="288"/>
            </a:xfrm>
            <a:prstGeom prst="rect">
              <a:avLst/>
            </a:prstGeom>
            <a:noFill/>
            <a:ln w="9525">
              <a:noFill/>
            </a:ln>
          </p:spPr>
          <p:txBody>
            <a:bodyPr wrap="none">
              <a:spAutoFit/>
            </a:bodyPr>
            <a:p>
              <a:pPr algn="ctr" eaLnBrk="1" hangingPunct="1">
                <a:spcBef>
                  <a:spcPct val="50000"/>
                </a:spcBef>
                <a:buClr>
                  <a:schemeClr val="accent2"/>
                </a:buClr>
                <a:buSzPct val="50000"/>
                <a:buFont typeface="Wingdings" panose="05000000000000000000" pitchFamily="2" charset="2"/>
              </a:pPr>
              <a:r>
                <a:rPr lang="en-US" altLang="zh-CN" sz="2400" dirty="0">
                  <a:solidFill>
                    <a:srgbClr val="0000FF"/>
                  </a:solidFill>
                  <a:latin typeface="Times New Roman" panose="02020603050405020304" pitchFamily="18" charset="0"/>
                </a:rPr>
                <a:t>AOE</a:t>
              </a:r>
              <a:r>
                <a:rPr lang="zh-CN" altLang="en-US" sz="2400" dirty="0">
                  <a:solidFill>
                    <a:srgbClr val="0000FF"/>
                  </a:solidFill>
                  <a:latin typeface="Times New Roman" panose="02020603050405020304" pitchFamily="18" charset="0"/>
                </a:rPr>
                <a:t>网</a:t>
              </a:r>
              <a:endParaRPr lang="zh-CN" altLang="en-US" sz="2400" dirty="0">
                <a:solidFill>
                  <a:srgbClr val="0000FF"/>
                </a:solidFill>
                <a:latin typeface="Times New Roman" panose="02020603050405020304" pitchFamily="18" charset="0"/>
              </a:endParaRPr>
            </a:p>
          </p:txBody>
        </p:sp>
        <p:sp>
          <p:nvSpPr>
            <p:cNvPr id="137429" name="Text Box 1428"/>
            <p:cNvSpPr txBox="1"/>
            <p:nvPr/>
          </p:nvSpPr>
          <p:spPr>
            <a:xfrm>
              <a:off x="3659" y="3323"/>
              <a:ext cx="310" cy="289"/>
            </a:xfrm>
            <a:prstGeom prst="rect">
              <a:avLst/>
            </a:prstGeom>
            <a:noFill/>
            <a:ln w="9525">
              <a:noFill/>
            </a:ln>
          </p:spPr>
          <p:txBody>
            <a:bodyPr/>
            <a:p>
              <a:pPr algn="just"/>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8</a:t>
              </a:r>
              <a:endParaRPr lang="en-US" altLang="zh-CN" sz="2400" b="0" baseline="-25000" dirty="0">
                <a:latin typeface="Times New Roman" panose="02020603050405020304" pitchFamily="18" charset="0"/>
              </a:endParaRPr>
            </a:p>
          </p:txBody>
        </p:sp>
        <p:sp>
          <p:nvSpPr>
            <p:cNvPr id="137430" name="Oval 1429"/>
            <p:cNvSpPr/>
            <p:nvPr/>
          </p:nvSpPr>
          <p:spPr>
            <a:xfrm>
              <a:off x="3675" y="3379"/>
              <a:ext cx="227" cy="227"/>
            </a:xfrm>
            <a:prstGeom prst="ellipse">
              <a:avLst/>
            </a:prstGeom>
            <a:noFill/>
            <a:ln w="38100" cap="flat" cmpd="sng">
              <a:solidFill>
                <a:schemeClr val="tx1"/>
              </a:solidFill>
              <a:prstDash val="solid"/>
              <a:headEnd type="none" w="med" len="med"/>
              <a:tailEnd type="none" w="med" len="med"/>
            </a:ln>
          </p:spPr>
          <p:txBody>
            <a:bodyPr wrap="none" anchor="ctr" anchorCtr="0">
              <a:spAutoFit/>
            </a:bodyPr>
            <a:p>
              <a:pPr eaLnBrk="1" hangingPunct="1"/>
              <a:endParaRPr lang="zh-CN" altLang="en-US" dirty="0">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1849"/>
                                        </p:tgtEl>
                                        <p:attrNameLst>
                                          <p:attrName>style.visibility</p:attrName>
                                        </p:attrNameLst>
                                      </p:cBhvr>
                                      <p:to>
                                        <p:strVal val="visible"/>
                                      </p:to>
                                    </p:set>
                                    <p:animEffect transition="in" filter="blinds(horizontal)">
                                      <p:cBhvr>
                                        <p:cTn id="7" dur="500"/>
                                        <p:tgtEl>
                                          <p:spTgt spid="19184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1799"/>
                                        </p:tgtEl>
                                        <p:attrNameLst>
                                          <p:attrName>style.visibility</p:attrName>
                                        </p:attrNameLst>
                                      </p:cBhvr>
                                      <p:to>
                                        <p:strVal val="visible"/>
                                      </p:to>
                                    </p:set>
                                    <p:animEffect transition="in" filter="blinds(horizontal)">
                                      <p:cBhvr>
                                        <p:cTn id="12" dur="500"/>
                                        <p:tgtEl>
                                          <p:spTgt spid="1917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39266" name="Group 444"/>
          <p:cNvGrpSpPr/>
          <p:nvPr/>
        </p:nvGrpSpPr>
        <p:grpSpPr>
          <a:xfrm>
            <a:off x="1476375" y="1036638"/>
            <a:ext cx="5757863" cy="2263775"/>
            <a:chOff x="930" y="517"/>
            <a:chExt cx="3627" cy="1426"/>
          </a:xfrm>
        </p:grpSpPr>
        <p:sp>
          <p:nvSpPr>
            <p:cNvPr id="139307" name="Line 442"/>
            <p:cNvSpPr/>
            <p:nvPr/>
          </p:nvSpPr>
          <p:spPr>
            <a:xfrm>
              <a:off x="2744" y="1344"/>
              <a:ext cx="1497" cy="0"/>
            </a:xfrm>
            <a:prstGeom prst="line">
              <a:avLst/>
            </a:prstGeom>
            <a:ln w="9525" cap="flat" cmpd="sng">
              <a:solidFill>
                <a:schemeClr val="tx1"/>
              </a:solidFill>
              <a:prstDash val="solid"/>
              <a:headEnd type="none" w="med" len="med"/>
              <a:tailEnd type="triangle" w="med" len="med"/>
            </a:ln>
          </p:spPr>
        </p:sp>
        <p:sp>
          <p:nvSpPr>
            <p:cNvPr id="139308" name="Line 441"/>
            <p:cNvSpPr/>
            <p:nvPr/>
          </p:nvSpPr>
          <p:spPr>
            <a:xfrm flipV="1">
              <a:off x="1882" y="1389"/>
              <a:ext cx="544" cy="317"/>
            </a:xfrm>
            <a:prstGeom prst="line">
              <a:avLst/>
            </a:prstGeom>
            <a:ln w="9525" cap="flat" cmpd="sng">
              <a:solidFill>
                <a:schemeClr val="tx1"/>
              </a:solidFill>
              <a:prstDash val="solid"/>
              <a:headEnd type="none" w="med" len="med"/>
              <a:tailEnd type="triangle" w="med" len="med"/>
            </a:ln>
          </p:spPr>
        </p:sp>
        <p:sp>
          <p:nvSpPr>
            <p:cNvPr id="139309" name="Line 440"/>
            <p:cNvSpPr/>
            <p:nvPr/>
          </p:nvSpPr>
          <p:spPr>
            <a:xfrm>
              <a:off x="1202" y="1389"/>
              <a:ext cx="499" cy="317"/>
            </a:xfrm>
            <a:prstGeom prst="line">
              <a:avLst/>
            </a:prstGeom>
            <a:ln w="9525" cap="flat" cmpd="sng">
              <a:solidFill>
                <a:schemeClr val="tx1"/>
              </a:solidFill>
              <a:prstDash val="solid"/>
              <a:headEnd type="none" w="med" len="med"/>
              <a:tailEnd type="triangle" w="med" len="sm"/>
            </a:ln>
          </p:spPr>
        </p:sp>
        <p:sp>
          <p:nvSpPr>
            <p:cNvPr id="139310" name="Oval 4"/>
            <p:cNvSpPr/>
            <p:nvPr/>
          </p:nvSpPr>
          <p:spPr>
            <a:xfrm>
              <a:off x="930" y="1190"/>
              <a:ext cx="271" cy="300"/>
            </a:xfrm>
            <a:prstGeom prst="ellipse">
              <a:avLst/>
            </a:prstGeom>
            <a:noFill/>
            <a:ln w="38100" cap="flat" cmpd="sng">
              <a:solidFill>
                <a:schemeClr val="tx1"/>
              </a:solidFill>
              <a:prstDash val="solid"/>
              <a:headEnd type="none" w="med" len="med"/>
              <a:tailEnd type="none" w="med" len="med"/>
            </a:ln>
          </p:spPr>
          <p:txBody>
            <a:bodyPr lIns="90000" tIns="46800" rIns="90000" bIns="46800" anchor="ctr" anchorCtr="0">
              <a:spAutoFit/>
            </a:bodyPr>
            <a:p>
              <a:pPr algn="ctr" eaLnBrk="1" hangingPunct="1"/>
              <a:r>
                <a:rPr lang="en-US" altLang="zh-CN" sz="1600" dirty="0">
                  <a:latin typeface="Times New Roman" panose="02020603050405020304" pitchFamily="18" charset="0"/>
                </a:rPr>
                <a:t>1</a:t>
              </a:r>
              <a:endParaRPr lang="en-US" altLang="zh-CN" sz="1600" dirty="0">
                <a:latin typeface="Times New Roman" panose="02020603050405020304" pitchFamily="18" charset="0"/>
              </a:endParaRPr>
            </a:p>
          </p:txBody>
        </p:sp>
        <p:sp>
          <p:nvSpPr>
            <p:cNvPr id="139311" name="Oval 5"/>
            <p:cNvSpPr/>
            <p:nvPr/>
          </p:nvSpPr>
          <p:spPr>
            <a:xfrm>
              <a:off x="1655" y="646"/>
              <a:ext cx="271" cy="300"/>
            </a:xfrm>
            <a:prstGeom prst="ellipse">
              <a:avLst/>
            </a:prstGeom>
            <a:noFill/>
            <a:ln w="38100" cap="flat" cmpd="sng">
              <a:solidFill>
                <a:schemeClr val="tx1"/>
              </a:solidFill>
              <a:prstDash val="solid"/>
              <a:headEnd type="none" w="med" len="med"/>
              <a:tailEnd type="none" w="med" len="med"/>
            </a:ln>
          </p:spPr>
          <p:txBody>
            <a:bodyPr lIns="90000" tIns="46800" rIns="90000" bIns="46800" anchor="ctr" anchorCtr="0">
              <a:spAutoFit/>
            </a:bodyPr>
            <a:p>
              <a:pPr algn="ctr" eaLnBrk="1" hangingPunct="1"/>
              <a:r>
                <a:rPr lang="en-US" altLang="zh-CN" sz="1600" dirty="0">
                  <a:latin typeface="Times New Roman" panose="02020603050405020304" pitchFamily="18" charset="0"/>
                </a:rPr>
                <a:t>2</a:t>
              </a:r>
              <a:endParaRPr lang="en-US" altLang="zh-CN" sz="1600" dirty="0">
                <a:latin typeface="Times New Roman" panose="02020603050405020304" pitchFamily="18" charset="0"/>
              </a:endParaRPr>
            </a:p>
          </p:txBody>
        </p:sp>
        <p:sp>
          <p:nvSpPr>
            <p:cNvPr id="139312" name="Oval 6"/>
            <p:cNvSpPr/>
            <p:nvPr/>
          </p:nvSpPr>
          <p:spPr>
            <a:xfrm>
              <a:off x="1655" y="1643"/>
              <a:ext cx="271" cy="300"/>
            </a:xfrm>
            <a:prstGeom prst="ellipse">
              <a:avLst/>
            </a:prstGeom>
            <a:noFill/>
            <a:ln w="38100" cap="flat" cmpd="sng">
              <a:solidFill>
                <a:schemeClr val="tx1"/>
              </a:solidFill>
              <a:prstDash val="solid"/>
              <a:headEnd type="none" w="med" len="med"/>
              <a:tailEnd type="none" w="med" len="med"/>
            </a:ln>
          </p:spPr>
          <p:txBody>
            <a:bodyPr lIns="90000" tIns="46800" rIns="90000" bIns="46800" anchor="ctr" anchorCtr="0">
              <a:spAutoFit/>
            </a:bodyPr>
            <a:p>
              <a:pPr algn="ctr" eaLnBrk="1" hangingPunct="1"/>
              <a:r>
                <a:rPr lang="en-US" altLang="zh-CN" sz="1600" dirty="0">
                  <a:latin typeface="Times New Roman" panose="02020603050405020304" pitchFamily="18" charset="0"/>
                </a:rPr>
                <a:t>3</a:t>
              </a:r>
              <a:endParaRPr lang="en-US" altLang="zh-CN" sz="1600" dirty="0">
                <a:latin typeface="Times New Roman" panose="02020603050405020304" pitchFamily="18" charset="0"/>
              </a:endParaRPr>
            </a:p>
          </p:txBody>
        </p:sp>
        <p:sp>
          <p:nvSpPr>
            <p:cNvPr id="139313" name="Oval 7"/>
            <p:cNvSpPr/>
            <p:nvPr/>
          </p:nvSpPr>
          <p:spPr>
            <a:xfrm>
              <a:off x="4286" y="1190"/>
              <a:ext cx="271" cy="300"/>
            </a:xfrm>
            <a:prstGeom prst="ellipse">
              <a:avLst/>
            </a:prstGeom>
            <a:noFill/>
            <a:ln w="38100" cap="flat" cmpd="sng">
              <a:solidFill>
                <a:schemeClr val="tx1"/>
              </a:solidFill>
              <a:prstDash val="solid"/>
              <a:headEnd type="none" w="med" len="med"/>
              <a:tailEnd type="none" w="med" len="med"/>
            </a:ln>
          </p:spPr>
          <p:txBody>
            <a:bodyPr lIns="90000" tIns="46800" rIns="90000" bIns="46800" anchor="ctr" anchorCtr="0">
              <a:spAutoFit/>
            </a:bodyPr>
            <a:p>
              <a:pPr algn="ctr" eaLnBrk="1" hangingPunct="1"/>
              <a:r>
                <a:rPr lang="en-US" altLang="zh-CN" sz="1600" dirty="0">
                  <a:latin typeface="Times New Roman" panose="02020603050405020304" pitchFamily="18" charset="0"/>
                </a:rPr>
                <a:t>6</a:t>
              </a:r>
              <a:endParaRPr lang="en-US" altLang="zh-CN" sz="1600" dirty="0">
                <a:latin typeface="Times New Roman" panose="02020603050405020304" pitchFamily="18" charset="0"/>
              </a:endParaRPr>
            </a:p>
          </p:txBody>
        </p:sp>
        <p:sp>
          <p:nvSpPr>
            <p:cNvPr id="139314" name="Oval 8"/>
            <p:cNvSpPr/>
            <p:nvPr/>
          </p:nvSpPr>
          <p:spPr>
            <a:xfrm>
              <a:off x="3198" y="600"/>
              <a:ext cx="271" cy="300"/>
            </a:xfrm>
            <a:prstGeom prst="ellipse">
              <a:avLst/>
            </a:prstGeom>
            <a:noFill/>
            <a:ln w="38100" cap="flat" cmpd="sng">
              <a:solidFill>
                <a:schemeClr val="tx1"/>
              </a:solidFill>
              <a:prstDash val="solid"/>
              <a:headEnd type="none" w="med" len="med"/>
              <a:tailEnd type="none" w="med" len="med"/>
            </a:ln>
          </p:spPr>
          <p:txBody>
            <a:bodyPr lIns="90000" tIns="46800" rIns="90000" bIns="46800" anchor="ctr" anchorCtr="0">
              <a:spAutoFit/>
            </a:bodyPr>
            <a:p>
              <a:pPr algn="ctr" eaLnBrk="1" hangingPunct="1"/>
              <a:r>
                <a:rPr lang="en-US" altLang="zh-CN" sz="1600" dirty="0">
                  <a:latin typeface="Times New Roman" panose="02020603050405020304" pitchFamily="18" charset="0"/>
                </a:rPr>
                <a:t>5</a:t>
              </a:r>
              <a:endParaRPr lang="en-US" altLang="zh-CN" sz="1600" dirty="0">
                <a:latin typeface="Times New Roman" panose="02020603050405020304" pitchFamily="18" charset="0"/>
              </a:endParaRPr>
            </a:p>
          </p:txBody>
        </p:sp>
        <p:sp>
          <p:nvSpPr>
            <p:cNvPr id="139315" name="Oval 9"/>
            <p:cNvSpPr/>
            <p:nvPr/>
          </p:nvSpPr>
          <p:spPr>
            <a:xfrm>
              <a:off x="2472" y="1190"/>
              <a:ext cx="271" cy="300"/>
            </a:xfrm>
            <a:prstGeom prst="ellipse">
              <a:avLst/>
            </a:prstGeom>
            <a:noFill/>
            <a:ln w="38100" cap="flat" cmpd="sng">
              <a:solidFill>
                <a:schemeClr val="tx1"/>
              </a:solidFill>
              <a:prstDash val="solid"/>
              <a:headEnd type="none" w="med" len="med"/>
              <a:tailEnd type="none" w="med" len="med"/>
            </a:ln>
          </p:spPr>
          <p:txBody>
            <a:bodyPr lIns="90000" tIns="46800" rIns="90000" bIns="46800" anchor="ctr" anchorCtr="0">
              <a:spAutoFit/>
            </a:bodyPr>
            <a:p>
              <a:pPr algn="ctr" eaLnBrk="1" hangingPunct="1"/>
              <a:r>
                <a:rPr lang="en-US" altLang="zh-CN" sz="1600" dirty="0">
                  <a:latin typeface="Times New Roman" panose="02020603050405020304" pitchFamily="18" charset="0"/>
                </a:rPr>
                <a:t>4</a:t>
              </a:r>
              <a:endParaRPr lang="en-US" altLang="zh-CN" sz="1600" dirty="0">
                <a:latin typeface="Times New Roman" panose="02020603050405020304" pitchFamily="18" charset="0"/>
              </a:endParaRPr>
            </a:p>
          </p:txBody>
        </p:sp>
        <p:sp>
          <p:nvSpPr>
            <p:cNvPr id="139316" name="Line 10"/>
            <p:cNvSpPr/>
            <p:nvPr/>
          </p:nvSpPr>
          <p:spPr>
            <a:xfrm flipV="1">
              <a:off x="1156" y="880"/>
              <a:ext cx="499" cy="363"/>
            </a:xfrm>
            <a:prstGeom prst="line">
              <a:avLst/>
            </a:prstGeom>
            <a:ln w="38100" cap="flat" cmpd="sng">
              <a:solidFill>
                <a:schemeClr val="tx1"/>
              </a:solidFill>
              <a:prstDash val="solid"/>
              <a:headEnd type="none" w="med" len="med"/>
              <a:tailEnd type="triangle" w="med" len="med"/>
            </a:ln>
          </p:spPr>
        </p:sp>
        <p:sp>
          <p:nvSpPr>
            <p:cNvPr id="139317" name="Line 12"/>
            <p:cNvSpPr/>
            <p:nvPr/>
          </p:nvSpPr>
          <p:spPr>
            <a:xfrm>
              <a:off x="1927" y="835"/>
              <a:ext cx="590" cy="408"/>
            </a:xfrm>
            <a:prstGeom prst="line">
              <a:avLst/>
            </a:prstGeom>
            <a:ln w="38100" cap="flat" cmpd="sng">
              <a:solidFill>
                <a:schemeClr val="tx1"/>
              </a:solidFill>
              <a:prstDash val="solid"/>
              <a:headEnd type="none" w="med" len="med"/>
              <a:tailEnd type="triangle" w="med" len="med"/>
            </a:ln>
          </p:spPr>
        </p:sp>
        <p:sp>
          <p:nvSpPr>
            <p:cNvPr id="139318" name="Line 14"/>
            <p:cNvSpPr/>
            <p:nvPr/>
          </p:nvSpPr>
          <p:spPr>
            <a:xfrm>
              <a:off x="1927" y="744"/>
              <a:ext cx="1271" cy="0"/>
            </a:xfrm>
            <a:prstGeom prst="line">
              <a:avLst/>
            </a:prstGeom>
            <a:ln w="38100" cap="flat" cmpd="sng">
              <a:solidFill>
                <a:schemeClr val="tx1"/>
              </a:solidFill>
              <a:prstDash val="solid"/>
              <a:headEnd type="none" w="med" len="med"/>
              <a:tailEnd type="triangle" w="med" len="med"/>
            </a:ln>
          </p:spPr>
        </p:sp>
        <p:sp>
          <p:nvSpPr>
            <p:cNvPr id="139319" name="Line 16"/>
            <p:cNvSpPr/>
            <p:nvPr/>
          </p:nvSpPr>
          <p:spPr>
            <a:xfrm flipV="1">
              <a:off x="1927" y="1425"/>
              <a:ext cx="2405" cy="362"/>
            </a:xfrm>
            <a:prstGeom prst="line">
              <a:avLst/>
            </a:prstGeom>
            <a:ln w="38100" cap="flat" cmpd="sng">
              <a:solidFill>
                <a:schemeClr val="tx1"/>
              </a:solidFill>
              <a:prstDash val="solid"/>
              <a:headEnd type="none" w="med" len="med"/>
              <a:tailEnd type="triangle" w="med" len="med"/>
            </a:ln>
          </p:spPr>
        </p:sp>
        <p:sp>
          <p:nvSpPr>
            <p:cNvPr id="139320" name="Line 17"/>
            <p:cNvSpPr/>
            <p:nvPr/>
          </p:nvSpPr>
          <p:spPr>
            <a:xfrm>
              <a:off x="3470" y="744"/>
              <a:ext cx="862" cy="499"/>
            </a:xfrm>
            <a:prstGeom prst="line">
              <a:avLst/>
            </a:prstGeom>
            <a:ln w="38100" cap="flat" cmpd="sng">
              <a:solidFill>
                <a:schemeClr val="tx1"/>
              </a:solidFill>
              <a:prstDash val="solid"/>
              <a:headEnd type="none" w="med" len="med"/>
              <a:tailEnd type="triangle" w="med" len="med"/>
            </a:ln>
          </p:spPr>
        </p:sp>
        <p:sp>
          <p:nvSpPr>
            <p:cNvPr id="139321" name="Text Box 18"/>
            <p:cNvSpPr txBox="1"/>
            <p:nvPr/>
          </p:nvSpPr>
          <p:spPr>
            <a:xfrm>
              <a:off x="1124" y="848"/>
              <a:ext cx="388" cy="231"/>
            </a:xfrm>
            <a:prstGeom prst="rect">
              <a:avLst/>
            </a:prstGeom>
            <a:noFill/>
            <a:ln w="9525">
              <a:noFill/>
            </a:ln>
          </p:spPr>
          <p:txBody>
            <a:bodyPr wrap="none" lIns="90000" tIns="46800" rIns="90000" bIns="46800">
              <a:spAutoFit/>
            </a:bodyPr>
            <a:p>
              <a:pPr algn="ctr" eaLnBrk="1" hangingPunct="1"/>
              <a:r>
                <a:rPr lang="en-US" altLang="zh-CN" dirty="0">
                  <a:latin typeface="Times New Roman" panose="02020603050405020304" pitchFamily="18" charset="0"/>
                </a:rPr>
                <a:t>a</a:t>
              </a:r>
              <a:r>
                <a:rPr lang="en-US" altLang="zh-CN" baseline="-25000" dirty="0">
                  <a:latin typeface="Times New Roman" panose="02020603050405020304" pitchFamily="18" charset="0"/>
                </a:rPr>
                <a:t>1</a:t>
              </a:r>
              <a:r>
                <a:rPr lang="en-US" altLang="zh-CN" dirty="0">
                  <a:latin typeface="Times New Roman" panose="02020603050405020304" pitchFamily="18" charset="0"/>
                </a:rPr>
                <a:t>=3</a:t>
              </a:r>
              <a:endParaRPr lang="en-US" altLang="zh-CN" dirty="0">
                <a:latin typeface="Times New Roman" panose="02020603050405020304" pitchFamily="18" charset="0"/>
              </a:endParaRPr>
            </a:p>
          </p:txBody>
        </p:sp>
        <p:sp>
          <p:nvSpPr>
            <p:cNvPr id="139322" name="Text Box 19"/>
            <p:cNvSpPr txBox="1"/>
            <p:nvPr/>
          </p:nvSpPr>
          <p:spPr>
            <a:xfrm>
              <a:off x="1164" y="1561"/>
              <a:ext cx="388" cy="231"/>
            </a:xfrm>
            <a:prstGeom prst="rect">
              <a:avLst/>
            </a:prstGeom>
            <a:noFill/>
            <a:ln w="9525">
              <a:noFill/>
            </a:ln>
          </p:spPr>
          <p:txBody>
            <a:bodyPr wrap="none" lIns="90000" tIns="46800" rIns="90000" bIns="46800">
              <a:spAutoFit/>
            </a:bodyPr>
            <a:p>
              <a:pPr algn="ctr" eaLnBrk="1" hangingPunct="1"/>
              <a:r>
                <a:rPr lang="en-US" altLang="zh-CN" dirty="0">
                  <a:latin typeface="Times New Roman" panose="02020603050405020304" pitchFamily="18" charset="0"/>
                </a:rPr>
                <a:t>a</a:t>
              </a:r>
              <a:r>
                <a:rPr lang="en-US" altLang="zh-CN" baseline="-25000" dirty="0">
                  <a:latin typeface="Times New Roman" panose="02020603050405020304" pitchFamily="18" charset="0"/>
                </a:rPr>
                <a:t>2</a:t>
              </a:r>
              <a:r>
                <a:rPr lang="en-US" altLang="zh-CN" dirty="0">
                  <a:latin typeface="Times New Roman" panose="02020603050405020304" pitchFamily="18" charset="0"/>
                </a:rPr>
                <a:t>=2</a:t>
              </a:r>
              <a:endParaRPr lang="en-US" altLang="zh-CN" dirty="0">
                <a:latin typeface="Times New Roman" panose="02020603050405020304" pitchFamily="18" charset="0"/>
              </a:endParaRPr>
            </a:p>
          </p:txBody>
        </p:sp>
        <p:sp>
          <p:nvSpPr>
            <p:cNvPr id="139323" name="Text Box 20"/>
            <p:cNvSpPr txBox="1"/>
            <p:nvPr/>
          </p:nvSpPr>
          <p:spPr>
            <a:xfrm>
              <a:off x="2389" y="517"/>
              <a:ext cx="388" cy="231"/>
            </a:xfrm>
            <a:prstGeom prst="rect">
              <a:avLst/>
            </a:prstGeom>
            <a:noFill/>
            <a:ln w="9525">
              <a:noFill/>
            </a:ln>
          </p:spPr>
          <p:txBody>
            <a:bodyPr wrap="none" lIns="90000" tIns="46800" rIns="90000" bIns="46800">
              <a:spAutoFit/>
            </a:bodyPr>
            <a:p>
              <a:pPr algn="ctr" eaLnBrk="1" hangingPunct="1"/>
              <a:r>
                <a:rPr lang="en-US" altLang="zh-CN" dirty="0">
                  <a:latin typeface="Times New Roman" panose="02020603050405020304" pitchFamily="18" charset="0"/>
                </a:rPr>
                <a:t>a</a:t>
              </a:r>
              <a:r>
                <a:rPr lang="en-US" altLang="zh-CN" baseline="-25000" dirty="0">
                  <a:latin typeface="Times New Roman" panose="02020603050405020304" pitchFamily="18" charset="0"/>
                </a:rPr>
                <a:t>4</a:t>
              </a:r>
              <a:r>
                <a:rPr lang="en-US" altLang="zh-CN" dirty="0">
                  <a:latin typeface="Times New Roman" panose="02020603050405020304" pitchFamily="18" charset="0"/>
                </a:rPr>
                <a:t>=3</a:t>
              </a:r>
              <a:endParaRPr lang="en-US" altLang="zh-CN" dirty="0">
                <a:latin typeface="Times New Roman" panose="02020603050405020304" pitchFamily="18" charset="0"/>
              </a:endParaRPr>
            </a:p>
          </p:txBody>
        </p:sp>
        <p:sp>
          <p:nvSpPr>
            <p:cNvPr id="139324" name="Text Box 21"/>
            <p:cNvSpPr txBox="1"/>
            <p:nvPr/>
          </p:nvSpPr>
          <p:spPr>
            <a:xfrm>
              <a:off x="1890" y="1016"/>
              <a:ext cx="388" cy="231"/>
            </a:xfrm>
            <a:prstGeom prst="rect">
              <a:avLst/>
            </a:prstGeom>
            <a:noFill/>
            <a:ln w="9525">
              <a:noFill/>
            </a:ln>
          </p:spPr>
          <p:txBody>
            <a:bodyPr wrap="none" lIns="90000" tIns="46800" rIns="90000" bIns="46800">
              <a:spAutoFit/>
            </a:bodyPr>
            <a:p>
              <a:pPr algn="ctr" eaLnBrk="1" hangingPunct="1"/>
              <a:r>
                <a:rPr lang="en-US" altLang="zh-CN" dirty="0">
                  <a:latin typeface="Times New Roman" panose="02020603050405020304" pitchFamily="18" charset="0"/>
                </a:rPr>
                <a:t>a</a:t>
              </a:r>
              <a:r>
                <a:rPr lang="en-US" altLang="zh-CN" baseline="-25000" dirty="0">
                  <a:latin typeface="Times New Roman" panose="02020603050405020304" pitchFamily="18" charset="0"/>
                </a:rPr>
                <a:t>3</a:t>
              </a:r>
              <a:r>
                <a:rPr lang="en-US" altLang="zh-CN" dirty="0">
                  <a:latin typeface="Times New Roman" panose="02020603050405020304" pitchFamily="18" charset="0"/>
                </a:rPr>
                <a:t>=2</a:t>
              </a:r>
              <a:endParaRPr lang="en-US" altLang="zh-CN" dirty="0">
                <a:latin typeface="Times New Roman" panose="02020603050405020304" pitchFamily="18" charset="0"/>
              </a:endParaRPr>
            </a:p>
          </p:txBody>
        </p:sp>
        <p:sp>
          <p:nvSpPr>
            <p:cNvPr id="139325" name="Text Box 22"/>
            <p:cNvSpPr txBox="1"/>
            <p:nvPr/>
          </p:nvSpPr>
          <p:spPr>
            <a:xfrm>
              <a:off x="1890" y="1379"/>
              <a:ext cx="388" cy="231"/>
            </a:xfrm>
            <a:prstGeom prst="rect">
              <a:avLst/>
            </a:prstGeom>
            <a:noFill/>
            <a:ln w="9525">
              <a:noFill/>
            </a:ln>
          </p:spPr>
          <p:txBody>
            <a:bodyPr wrap="none" lIns="90000" tIns="46800" rIns="90000" bIns="46800">
              <a:spAutoFit/>
            </a:bodyPr>
            <a:p>
              <a:pPr algn="ctr" eaLnBrk="1" hangingPunct="1"/>
              <a:r>
                <a:rPr lang="en-US" altLang="zh-CN" dirty="0">
                  <a:latin typeface="Times New Roman" panose="02020603050405020304" pitchFamily="18" charset="0"/>
                </a:rPr>
                <a:t>a</a:t>
              </a:r>
              <a:r>
                <a:rPr lang="en-US" altLang="zh-CN" baseline="-25000" dirty="0">
                  <a:latin typeface="Times New Roman" panose="02020603050405020304" pitchFamily="18" charset="0"/>
                </a:rPr>
                <a:t>5</a:t>
              </a:r>
              <a:r>
                <a:rPr lang="en-US" altLang="zh-CN" dirty="0">
                  <a:latin typeface="Times New Roman" panose="02020603050405020304" pitchFamily="18" charset="0"/>
                </a:rPr>
                <a:t>=4</a:t>
              </a:r>
              <a:endParaRPr lang="en-US" altLang="zh-CN" dirty="0">
                <a:latin typeface="Times New Roman" panose="02020603050405020304" pitchFamily="18" charset="0"/>
              </a:endParaRPr>
            </a:p>
          </p:txBody>
        </p:sp>
        <p:sp>
          <p:nvSpPr>
            <p:cNvPr id="139326" name="Text Box 23"/>
            <p:cNvSpPr txBox="1"/>
            <p:nvPr/>
          </p:nvSpPr>
          <p:spPr>
            <a:xfrm>
              <a:off x="3841" y="790"/>
              <a:ext cx="388" cy="231"/>
            </a:xfrm>
            <a:prstGeom prst="rect">
              <a:avLst/>
            </a:prstGeom>
            <a:noFill/>
            <a:ln w="9525">
              <a:noFill/>
            </a:ln>
          </p:spPr>
          <p:txBody>
            <a:bodyPr wrap="none" lIns="90000" tIns="46800" rIns="90000" bIns="46800">
              <a:spAutoFit/>
            </a:bodyPr>
            <a:p>
              <a:pPr algn="ctr" eaLnBrk="1" hangingPunct="1"/>
              <a:r>
                <a:rPr lang="en-US" altLang="zh-CN" dirty="0">
                  <a:latin typeface="Times New Roman" panose="02020603050405020304" pitchFamily="18" charset="0"/>
                </a:rPr>
                <a:t>a</a:t>
              </a:r>
              <a:r>
                <a:rPr lang="en-US" altLang="zh-CN" baseline="-25000" dirty="0">
                  <a:latin typeface="Times New Roman" panose="02020603050405020304" pitchFamily="18" charset="0"/>
                </a:rPr>
                <a:t>6</a:t>
              </a:r>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139327" name="Text Box 24"/>
            <p:cNvSpPr txBox="1"/>
            <p:nvPr/>
          </p:nvSpPr>
          <p:spPr>
            <a:xfrm>
              <a:off x="3160" y="1107"/>
              <a:ext cx="388" cy="231"/>
            </a:xfrm>
            <a:prstGeom prst="rect">
              <a:avLst/>
            </a:prstGeom>
            <a:noFill/>
            <a:ln w="9525">
              <a:noFill/>
            </a:ln>
          </p:spPr>
          <p:txBody>
            <a:bodyPr wrap="none" lIns="90000" tIns="46800" rIns="90000" bIns="46800">
              <a:spAutoFit/>
            </a:bodyPr>
            <a:p>
              <a:pPr algn="ctr" eaLnBrk="1" hangingPunct="1"/>
              <a:r>
                <a:rPr lang="en-US" altLang="zh-CN" dirty="0">
                  <a:latin typeface="Times New Roman" panose="02020603050405020304" pitchFamily="18" charset="0"/>
                </a:rPr>
                <a:t>a</a:t>
              </a:r>
              <a:r>
                <a:rPr lang="en-US" altLang="zh-CN" baseline="-25000" dirty="0">
                  <a:latin typeface="Times New Roman" panose="02020603050405020304" pitchFamily="18" charset="0"/>
                </a:rPr>
                <a:t>7</a:t>
              </a:r>
              <a:r>
                <a:rPr lang="en-US" altLang="zh-CN" dirty="0">
                  <a:latin typeface="Times New Roman" panose="02020603050405020304" pitchFamily="18" charset="0"/>
                </a:rPr>
                <a:t>=2</a:t>
              </a:r>
              <a:endParaRPr lang="en-US" altLang="zh-CN" dirty="0">
                <a:latin typeface="Times New Roman" panose="02020603050405020304" pitchFamily="18" charset="0"/>
              </a:endParaRPr>
            </a:p>
          </p:txBody>
        </p:sp>
        <p:sp>
          <p:nvSpPr>
            <p:cNvPr id="139328" name="Text Box 25"/>
            <p:cNvSpPr txBox="1"/>
            <p:nvPr/>
          </p:nvSpPr>
          <p:spPr>
            <a:xfrm>
              <a:off x="3024" y="1651"/>
              <a:ext cx="388" cy="231"/>
            </a:xfrm>
            <a:prstGeom prst="rect">
              <a:avLst/>
            </a:prstGeom>
            <a:noFill/>
            <a:ln w="9525">
              <a:noFill/>
            </a:ln>
          </p:spPr>
          <p:txBody>
            <a:bodyPr wrap="none" lIns="90000" tIns="46800" rIns="90000" bIns="46800">
              <a:spAutoFit/>
            </a:bodyPr>
            <a:p>
              <a:pPr algn="ctr" eaLnBrk="1" hangingPunct="1"/>
              <a:r>
                <a:rPr lang="en-US" altLang="zh-CN" dirty="0">
                  <a:latin typeface="Times New Roman" panose="02020603050405020304" pitchFamily="18" charset="0"/>
                </a:rPr>
                <a:t>a</a:t>
              </a:r>
              <a:r>
                <a:rPr lang="en-US" altLang="zh-CN" baseline="-25000" dirty="0">
                  <a:latin typeface="Times New Roman" panose="02020603050405020304" pitchFamily="18" charset="0"/>
                </a:rPr>
                <a:t>8</a:t>
              </a:r>
              <a:r>
                <a:rPr lang="en-US" altLang="zh-CN" dirty="0">
                  <a:latin typeface="Times New Roman" panose="02020603050405020304" pitchFamily="18" charset="0"/>
                </a:rPr>
                <a:t>=3</a:t>
              </a:r>
              <a:endParaRPr lang="en-US" altLang="zh-CN" dirty="0">
                <a:latin typeface="Times New Roman" panose="02020603050405020304" pitchFamily="18" charset="0"/>
              </a:endParaRPr>
            </a:p>
          </p:txBody>
        </p:sp>
      </p:grpSp>
      <p:grpSp>
        <p:nvGrpSpPr>
          <p:cNvPr id="115131" name="Group 443"/>
          <p:cNvGrpSpPr/>
          <p:nvPr/>
        </p:nvGrpSpPr>
        <p:grpSpPr>
          <a:xfrm>
            <a:off x="1908175" y="2333625"/>
            <a:ext cx="4895850" cy="576263"/>
            <a:chOff x="1202" y="1334"/>
            <a:chExt cx="3084" cy="363"/>
          </a:xfrm>
        </p:grpSpPr>
        <p:sp>
          <p:nvSpPr>
            <p:cNvPr id="139304" name="Line 11"/>
            <p:cNvSpPr/>
            <p:nvPr/>
          </p:nvSpPr>
          <p:spPr>
            <a:xfrm>
              <a:off x="1202" y="1379"/>
              <a:ext cx="499" cy="318"/>
            </a:xfrm>
            <a:prstGeom prst="line">
              <a:avLst/>
            </a:prstGeom>
            <a:ln w="28575" cap="flat" cmpd="sng">
              <a:solidFill>
                <a:srgbClr val="FF3300"/>
              </a:solidFill>
              <a:prstDash val="solid"/>
              <a:headEnd type="none" w="med" len="med"/>
              <a:tailEnd type="triangle" w="med" len="med"/>
            </a:ln>
          </p:spPr>
        </p:sp>
        <p:sp>
          <p:nvSpPr>
            <p:cNvPr id="139305" name="Line 13"/>
            <p:cNvSpPr/>
            <p:nvPr/>
          </p:nvSpPr>
          <p:spPr>
            <a:xfrm flipV="1">
              <a:off x="1882" y="1379"/>
              <a:ext cx="590" cy="318"/>
            </a:xfrm>
            <a:prstGeom prst="line">
              <a:avLst/>
            </a:prstGeom>
            <a:ln w="28575" cap="flat" cmpd="sng">
              <a:solidFill>
                <a:srgbClr val="FF3300"/>
              </a:solidFill>
              <a:prstDash val="solid"/>
              <a:headEnd type="none" w="med" len="med"/>
              <a:tailEnd type="triangle" w="med" len="med"/>
            </a:ln>
          </p:spPr>
        </p:sp>
        <p:sp>
          <p:nvSpPr>
            <p:cNvPr id="139306" name="Line 15"/>
            <p:cNvSpPr/>
            <p:nvPr/>
          </p:nvSpPr>
          <p:spPr>
            <a:xfrm>
              <a:off x="2744" y="1334"/>
              <a:ext cx="1542" cy="0"/>
            </a:xfrm>
            <a:prstGeom prst="line">
              <a:avLst/>
            </a:prstGeom>
            <a:ln w="28575" cap="flat" cmpd="sng">
              <a:solidFill>
                <a:srgbClr val="FF3300"/>
              </a:solidFill>
              <a:prstDash val="solid"/>
              <a:headEnd type="none" w="med" len="med"/>
              <a:tailEnd type="triangle" w="med" len="med"/>
            </a:ln>
          </p:spPr>
        </p:sp>
      </p:grpSp>
      <p:sp>
        <p:nvSpPr>
          <p:cNvPr id="139268" name="Text Box 373"/>
          <p:cNvSpPr txBox="1"/>
          <p:nvPr/>
        </p:nvSpPr>
        <p:spPr>
          <a:xfrm>
            <a:off x="525463" y="693738"/>
            <a:ext cx="3049587" cy="463550"/>
          </a:xfrm>
          <a:prstGeom prst="rect">
            <a:avLst/>
          </a:prstGeom>
          <a:noFill/>
          <a:ln w="9525">
            <a:noFill/>
          </a:ln>
        </p:spPr>
        <p:txBody>
          <a:bodyPr wrap="none" lIns="90000" tIns="46800" rIns="90000" bIns="46800">
            <a:spAutoFit/>
          </a:bodyPr>
          <a:p>
            <a:pPr eaLnBrk="1" hangingPunct="1"/>
            <a:r>
              <a:rPr lang="en-US" altLang="zh-CN" sz="2400" dirty="0">
                <a:solidFill>
                  <a:schemeClr val="accent2"/>
                </a:solidFill>
                <a:latin typeface="Times New Roman" panose="02020603050405020304" pitchFamily="18" charset="0"/>
              </a:rPr>
              <a:t>【</a:t>
            </a:r>
            <a:r>
              <a:rPr lang="zh-CN" altLang="en-US" sz="2400" dirty="0">
                <a:solidFill>
                  <a:schemeClr val="accent2"/>
                </a:solidFill>
                <a:latin typeface="Times New Roman" panose="02020603050405020304" pitchFamily="18" charset="0"/>
              </a:rPr>
              <a:t>例</a:t>
            </a:r>
            <a:r>
              <a:rPr lang="en-US" altLang="zh-CN" sz="2400" dirty="0">
                <a:solidFill>
                  <a:schemeClr val="accent2"/>
                </a:solidFill>
                <a:latin typeface="Times New Roman" panose="02020603050405020304" pitchFamily="18" charset="0"/>
              </a:rPr>
              <a:t>4-10】</a:t>
            </a:r>
            <a:r>
              <a:rPr lang="zh-CN" altLang="en-US" sz="2400" dirty="0">
                <a:solidFill>
                  <a:schemeClr val="accent2"/>
                </a:solidFill>
                <a:latin typeface="Times New Roman" panose="02020603050405020304" pitchFamily="18" charset="0"/>
              </a:rPr>
              <a:t>关键路径</a:t>
            </a:r>
            <a:r>
              <a:rPr lang="en-US" altLang="zh-CN" sz="2400" dirty="0">
                <a:solidFill>
                  <a:schemeClr val="accent2"/>
                </a:solidFill>
                <a:latin typeface="Times New Roman" panose="02020603050405020304" pitchFamily="18" charset="0"/>
              </a:rPr>
              <a:t>2</a:t>
            </a:r>
            <a:endParaRPr lang="en-US" altLang="zh-CN" sz="2400" dirty="0">
              <a:solidFill>
                <a:schemeClr val="accent2"/>
              </a:solidFill>
              <a:latin typeface="Times New Roman" panose="02020603050405020304" pitchFamily="18" charset="0"/>
            </a:endParaRPr>
          </a:p>
        </p:txBody>
      </p:sp>
      <p:graphicFrame>
        <p:nvGraphicFramePr>
          <p:cNvPr id="115260" name="Group 572"/>
          <p:cNvGraphicFramePr>
            <a:graphicFrameLocks noGrp="1"/>
          </p:cNvGraphicFramePr>
          <p:nvPr/>
        </p:nvGraphicFramePr>
        <p:xfrm>
          <a:off x="684213" y="3571875"/>
          <a:ext cx="5688013" cy="2952750"/>
        </p:xfrm>
        <a:graphic>
          <a:graphicData uri="http://schemas.openxmlformats.org/drawingml/2006/table">
            <a:tbl>
              <a:tblPr/>
              <a:tblGrid>
                <a:gridCol w="812800"/>
                <a:gridCol w="812800"/>
                <a:gridCol w="812800"/>
                <a:gridCol w="811212"/>
                <a:gridCol w="812800"/>
                <a:gridCol w="812800"/>
                <a:gridCol w="812800"/>
              </a:tblGrid>
              <a:tr h="33178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8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顶点</a:t>
                      </a:r>
                      <a:endParaRPr kumimoji="1" lang="zh-CN" altLang="en-US" sz="1800" b="0"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89990" marR="8999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Tx/>
                        <a:buNone/>
                      </a:pPr>
                      <a:r>
                        <a:rPr kumimoji="1" lang="en-US" altLang="zh-CN" sz="18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Ve(i)</a:t>
                      </a:r>
                      <a:endParaRPr kumimoji="1" lang="en-US" altLang="zh-CN" sz="1800" b="0"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89990" marR="8999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Vl(i)</a:t>
                      </a:r>
                      <a:endParaRPr kumimoji="1" lang="en-US" altLang="zh-CN" sz="1800" b="0"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89990" marR="8999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8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活动</a:t>
                      </a:r>
                      <a:endParaRPr kumimoji="1" lang="zh-CN" altLang="en-US" sz="1800" b="0"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89990" marR="8999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e(i)</a:t>
                      </a:r>
                      <a:endParaRPr kumimoji="1" lang="en-US" altLang="zh-CN" sz="1800" b="0"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89990" marR="8999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l(i)</a:t>
                      </a:r>
                      <a:endParaRPr kumimoji="1" lang="en-US" altLang="zh-CN" sz="1800" b="0"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89990" marR="8999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l(i)-e(i)</a:t>
                      </a:r>
                      <a:endParaRPr kumimoji="1" lang="en-US" altLang="zh-CN" sz="1800" b="0"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89990" marR="8999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20962">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89990" marR="8999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89990" marR="8999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89990" marR="8999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a1</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a2</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a3</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a4</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a5</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a6</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a7</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a8</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89990" marR="8999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89990" marR="8999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89990" marR="8999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89990" marR="8999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15296" name="Group 608"/>
          <p:cNvGraphicFramePr>
            <a:graphicFrameLocks noGrp="1"/>
          </p:cNvGraphicFramePr>
          <p:nvPr/>
        </p:nvGraphicFramePr>
        <p:xfrm>
          <a:off x="1233488" y="3903663"/>
          <a:ext cx="5151438" cy="2614613"/>
        </p:xfrm>
        <a:graphic>
          <a:graphicData uri="http://schemas.openxmlformats.org/drawingml/2006/table">
            <a:tbl>
              <a:tblPr/>
              <a:tblGrid>
                <a:gridCol w="776287"/>
                <a:gridCol w="881063"/>
                <a:gridCol w="889000"/>
                <a:gridCol w="863600"/>
                <a:gridCol w="865187"/>
                <a:gridCol w="876300"/>
              </a:tblGrid>
              <a:tr h="2614612">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a:t>
                      </a:r>
                      <a:endPar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6</a:t>
                      </a:r>
                      <a:endPar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6</a:t>
                      </a:r>
                      <a:endPar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8</a:t>
                      </a:r>
                      <a:endPar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18000" marB="18000"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a:t>
                      </a:r>
                      <a:endPar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4</a:t>
                      </a:r>
                      <a:endPar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6</a:t>
                      </a:r>
                      <a:endPar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7</a:t>
                      </a:r>
                      <a:endPar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8</a:t>
                      </a:r>
                      <a:endPar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18000" marB="1800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0" marB="1800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a:t>
                      </a:r>
                      <a:endPar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a:t>
                      </a:r>
                      <a:endPar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6</a:t>
                      </a:r>
                      <a:endPar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6</a:t>
                      </a:r>
                      <a:endPar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18000" marB="1800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18000" marB="1800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a:t>
                      </a:r>
                      <a:endPar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a:t>
                      </a:r>
                      <a:endPar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a:t>
                      </a:r>
                      <a:endPar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18000" marB="18000"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39303" name="Rectangle 439"/>
          <p:cNvSpPr/>
          <p:nvPr/>
        </p:nvSpPr>
        <p:spPr>
          <a:xfrm>
            <a:off x="6524625" y="3571875"/>
            <a:ext cx="2771775" cy="2390775"/>
          </a:xfrm>
          <a:prstGeom prst="rect">
            <a:avLst/>
          </a:prstGeom>
          <a:noFill/>
          <a:ln w="9525">
            <a:noFill/>
          </a:ln>
        </p:spPr>
        <p:txBody>
          <a:bodyPr lIns="90000" tIns="46800" rIns="90000" bIns="46800">
            <a:spAutoFit/>
          </a:bodyPr>
          <a:p>
            <a:pPr eaLnBrk="1" hangingPunct="1"/>
            <a:r>
              <a:rPr lang="zh-CN" altLang="en-US" sz="1400" dirty="0">
                <a:latin typeface="Times New Roman" panose="02020603050405020304" pitchFamily="18" charset="0"/>
              </a:rPr>
              <a:t>注：</a:t>
            </a:r>
            <a:endParaRPr lang="zh-CN" altLang="en-US" sz="1400" dirty="0">
              <a:latin typeface="Times New Roman" panose="02020603050405020304" pitchFamily="18" charset="0"/>
            </a:endParaRPr>
          </a:p>
          <a:p>
            <a:pPr eaLnBrk="1" hangingPunct="1"/>
            <a:endParaRPr lang="zh-CN" altLang="en-US" sz="1400" dirty="0">
              <a:latin typeface="Times New Roman" panose="02020603050405020304" pitchFamily="18" charset="0"/>
            </a:endParaRPr>
          </a:p>
          <a:p>
            <a:pPr eaLnBrk="1" hangingPunct="1"/>
            <a:r>
              <a:rPr lang="zh-CN" altLang="en-US" sz="1400" dirty="0">
                <a:latin typeface="Times New Roman" panose="02020603050405020304" pitchFamily="18" charset="0"/>
              </a:rPr>
              <a:t>事件最早可能发生时间</a:t>
            </a:r>
            <a:r>
              <a:rPr lang="en-US" altLang="zh-CN" sz="1400" i="1" dirty="0">
                <a:solidFill>
                  <a:srgbClr val="FF3300"/>
                </a:solidFill>
                <a:latin typeface="Times New Roman" panose="02020603050405020304" pitchFamily="18" charset="0"/>
              </a:rPr>
              <a:t>Ve(i)</a:t>
            </a:r>
            <a:endParaRPr lang="en-US" altLang="zh-CN" sz="1400" i="1" dirty="0">
              <a:solidFill>
                <a:srgbClr val="FF3300"/>
              </a:solidFill>
              <a:latin typeface="Times New Roman" panose="02020603050405020304" pitchFamily="18" charset="0"/>
            </a:endParaRPr>
          </a:p>
          <a:p>
            <a:pPr eaLnBrk="1" hangingPunct="1"/>
            <a:r>
              <a:rPr lang="en-US" altLang="zh-CN" sz="1400" i="1" dirty="0">
                <a:latin typeface="Times New Roman" panose="02020603050405020304" pitchFamily="18" charset="0"/>
              </a:rPr>
              <a:t>    </a:t>
            </a:r>
            <a:r>
              <a:rPr lang="zh-CN" altLang="en-US" sz="1400" i="1" dirty="0">
                <a:latin typeface="Times New Roman" panose="02020603050405020304" pitchFamily="18" charset="0"/>
              </a:rPr>
              <a:t>源点到达该事件的最长路经</a:t>
            </a:r>
            <a:endParaRPr lang="zh-CN" altLang="en-US" sz="1400" i="1" dirty="0">
              <a:latin typeface="Times New Roman" panose="02020603050405020304" pitchFamily="18" charset="0"/>
            </a:endParaRPr>
          </a:p>
          <a:p>
            <a:pPr eaLnBrk="1" hangingPunct="1"/>
            <a:r>
              <a:rPr lang="zh-CN" altLang="en-US" sz="1400" dirty="0">
                <a:latin typeface="Times New Roman" panose="02020603050405020304" pitchFamily="18" charset="0"/>
              </a:rPr>
              <a:t>事件最迟发生时间</a:t>
            </a:r>
            <a:r>
              <a:rPr lang="en-US" altLang="zh-CN" sz="1400" i="1" dirty="0">
                <a:solidFill>
                  <a:srgbClr val="FF3300"/>
                </a:solidFill>
                <a:latin typeface="Times New Roman" panose="02020603050405020304" pitchFamily="18" charset="0"/>
              </a:rPr>
              <a:t>Vl(i)</a:t>
            </a:r>
            <a:endParaRPr lang="en-US" altLang="zh-CN" sz="1400" i="1" dirty="0">
              <a:solidFill>
                <a:srgbClr val="FF3300"/>
              </a:solidFill>
              <a:latin typeface="Times New Roman" panose="02020603050405020304" pitchFamily="18" charset="0"/>
            </a:endParaRPr>
          </a:p>
          <a:p>
            <a:pPr eaLnBrk="1" hangingPunct="1"/>
            <a:r>
              <a:rPr lang="en-US" altLang="zh-CN" sz="1400" i="1" dirty="0">
                <a:latin typeface="Times New Roman" panose="02020603050405020304" pitchFamily="18" charset="0"/>
              </a:rPr>
              <a:t>    VE(n)-maxL</a:t>
            </a:r>
            <a:r>
              <a:rPr lang="en-US" altLang="zh-CN" sz="1400" i="1" baseline="-25000" dirty="0">
                <a:latin typeface="Times New Roman" panose="02020603050405020304" pitchFamily="18" charset="0"/>
              </a:rPr>
              <a:t>ik</a:t>
            </a:r>
            <a:endParaRPr lang="en-US" altLang="zh-CN" sz="1400" i="1" baseline="-25000" dirty="0">
              <a:latin typeface="Times New Roman" panose="02020603050405020304" pitchFamily="18" charset="0"/>
            </a:endParaRPr>
          </a:p>
          <a:p>
            <a:pPr eaLnBrk="1" hangingPunct="1">
              <a:spcBef>
                <a:spcPct val="20000"/>
              </a:spcBef>
              <a:buFont typeface="Monotype Sorts" pitchFamily="2" charset="2"/>
            </a:pPr>
            <a:r>
              <a:rPr lang="zh-CN" altLang="en-US" sz="1400" dirty="0">
                <a:latin typeface="Times New Roman" panose="02020603050405020304" pitchFamily="18" charset="0"/>
              </a:rPr>
              <a:t>活动最早可能开始时间 </a:t>
            </a:r>
            <a:r>
              <a:rPr lang="en-US" altLang="zh-CN" sz="1400" i="1" dirty="0">
                <a:solidFill>
                  <a:srgbClr val="FF3300"/>
                </a:solidFill>
                <a:latin typeface="Times New Roman" panose="02020603050405020304" pitchFamily="18" charset="0"/>
              </a:rPr>
              <a:t>e(i)</a:t>
            </a:r>
            <a:endParaRPr lang="en-US" altLang="zh-CN" sz="1400" i="1" dirty="0">
              <a:solidFill>
                <a:srgbClr val="FF3300"/>
              </a:solidFill>
              <a:latin typeface="Times New Roman" panose="02020603050405020304" pitchFamily="18" charset="0"/>
            </a:endParaRPr>
          </a:p>
          <a:p>
            <a:pPr eaLnBrk="1" hangingPunct="1">
              <a:spcBef>
                <a:spcPct val="20000"/>
              </a:spcBef>
              <a:buFont typeface="Monotype Sorts" pitchFamily="2" charset="2"/>
            </a:pPr>
            <a:r>
              <a:rPr lang="en-US" altLang="zh-CN" sz="1400" i="1" dirty="0">
                <a:latin typeface="Times New Roman" panose="02020603050405020304" pitchFamily="18" charset="0"/>
              </a:rPr>
              <a:t>    Ve(</a:t>
            </a:r>
            <a:r>
              <a:rPr lang="zh-CN" altLang="en-US" sz="1400" i="1" dirty="0">
                <a:latin typeface="Times New Roman" panose="02020603050405020304" pitchFamily="18" charset="0"/>
              </a:rPr>
              <a:t>活动起点</a:t>
            </a:r>
            <a:r>
              <a:rPr lang="en-US" altLang="zh-CN" sz="1400" i="1" dirty="0">
                <a:latin typeface="Times New Roman" panose="02020603050405020304" pitchFamily="18" charset="0"/>
              </a:rPr>
              <a:t>)</a:t>
            </a:r>
            <a:endParaRPr lang="en-US" altLang="zh-CN" sz="1400" i="1" dirty="0">
              <a:latin typeface="Times New Roman" panose="02020603050405020304" pitchFamily="18" charset="0"/>
            </a:endParaRPr>
          </a:p>
          <a:p>
            <a:pPr eaLnBrk="1" hangingPunct="1">
              <a:spcBef>
                <a:spcPct val="20000"/>
              </a:spcBef>
              <a:buFont typeface="Monotype Sorts" pitchFamily="2" charset="2"/>
            </a:pPr>
            <a:r>
              <a:rPr lang="zh-CN" altLang="en-US" sz="1400" dirty="0">
                <a:latin typeface="Times New Roman" panose="02020603050405020304" pitchFamily="18" charset="0"/>
              </a:rPr>
              <a:t>活动最迟允许开始时间 </a:t>
            </a:r>
            <a:r>
              <a:rPr lang="en-US" altLang="zh-CN" sz="1400" i="1" dirty="0">
                <a:solidFill>
                  <a:srgbClr val="FF3300"/>
                </a:solidFill>
                <a:latin typeface="Times New Roman" panose="02020603050405020304" pitchFamily="18" charset="0"/>
              </a:rPr>
              <a:t>l(i)</a:t>
            </a:r>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a:p>
            <a:pPr eaLnBrk="1" hangingPunct="1">
              <a:spcBef>
                <a:spcPct val="20000"/>
              </a:spcBef>
              <a:buFont typeface="Monotype Sorts" pitchFamily="2" charset="2"/>
            </a:pPr>
            <a:r>
              <a:rPr lang="en-US" altLang="zh-CN" sz="1400" dirty="0">
                <a:latin typeface="Times New Roman" panose="02020603050405020304" pitchFamily="18" charset="0"/>
              </a:rPr>
              <a:t>    </a:t>
            </a:r>
            <a:r>
              <a:rPr lang="en-US" altLang="zh-CN" sz="1400" i="1" dirty="0">
                <a:latin typeface="Times New Roman" panose="02020603050405020304" pitchFamily="18" charset="0"/>
              </a:rPr>
              <a:t>Vl(</a:t>
            </a:r>
            <a:r>
              <a:rPr lang="zh-CN" altLang="en-US" sz="1400" i="1" dirty="0">
                <a:latin typeface="Times New Roman" panose="02020603050405020304" pitchFamily="18" charset="0"/>
              </a:rPr>
              <a:t>活动终点</a:t>
            </a:r>
            <a:r>
              <a:rPr lang="en-US" altLang="zh-CN" sz="1400" i="1" dirty="0">
                <a:latin typeface="Times New Roman" panose="02020603050405020304" pitchFamily="18" charset="0"/>
              </a:rPr>
              <a:t>)-a</a:t>
            </a:r>
            <a:r>
              <a:rPr lang="en-US" altLang="zh-CN" sz="1400" i="1" baseline="-25000" dirty="0">
                <a:latin typeface="Times New Roman" panose="02020603050405020304" pitchFamily="18" charset="0"/>
              </a:rPr>
              <a:t>i</a:t>
            </a:r>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115131"/>
                                        </p:tgtEl>
                                        <p:attrNameLst>
                                          <p:attrName>style.visibility</p:attrName>
                                        </p:attrNameLst>
                                      </p:cBhvr>
                                      <p:to>
                                        <p:strVal val="visible"/>
                                      </p:to>
                                    </p:set>
                                    <p:anim calcmode="lin" valueType="num">
                                      <p:cBhvr>
                                        <p:cTn id="7" dur="500" fill="hold"/>
                                        <p:tgtEl>
                                          <p:spTgt spid="115131"/>
                                        </p:tgtEl>
                                        <p:attrNameLst>
                                          <p:attrName>ppt_x</p:attrName>
                                        </p:attrNameLst>
                                      </p:cBhvr>
                                      <p:tavLst>
                                        <p:tav tm="0">
                                          <p:val>
                                            <p:strVal val="#ppt_x-#ppt_w/2"/>
                                          </p:val>
                                        </p:tav>
                                        <p:tav tm="100000">
                                          <p:val>
                                            <p:strVal val="#ppt_x"/>
                                          </p:val>
                                        </p:tav>
                                      </p:tavLst>
                                    </p:anim>
                                    <p:anim calcmode="lin" valueType="num">
                                      <p:cBhvr>
                                        <p:cTn id="8" dur="500" fill="hold"/>
                                        <p:tgtEl>
                                          <p:spTgt spid="115131"/>
                                        </p:tgtEl>
                                        <p:attrNameLst>
                                          <p:attrName>ppt_y</p:attrName>
                                        </p:attrNameLst>
                                      </p:cBhvr>
                                      <p:tavLst>
                                        <p:tav tm="0">
                                          <p:val>
                                            <p:strVal val="#ppt_y"/>
                                          </p:val>
                                        </p:tav>
                                        <p:tav tm="100000">
                                          <p:val>
                                            <p:strVal val="#ppt_y"/>
                                          </p:val>
                                        </p:tav>
                                      </p:tavLst>
                                    </p:anim>
                                    <p:anim calcmode="lin" valueType="num">
                                      <p:cBhvr>
                                        <p:cTn id="9" dur="500" fill="hold"/>
                                        <p:tgtEl>
                                          <p:spTgt spid="115131"/>
                                        </p:tgtEl>
                                        <p:attrNameLst>
                                          <p:attrName>ppt_w</p:attrName>
                                        </p:attrNameLst>
                                      </p:cBhvr>
                                      <p:tavLst>
                                        <p:tav tm="0">
                                          <p:val>
                                            <p:fltVal val="0.000000"/>
                                          </p:val>
                                        </p:tav>
                                        <p:tav tm="100000">
                                          <p:val>
                                            <p:strVal val="#ppt_w"/>
                                          </p:val>
                                        </p:tav>
                                      </p:tavLst>
                                    </p:anim>
                                    <p:anim calcmode="lin" valueType="num">
                                      <p:cBhvr>
                                        <p:cTn id="10" dur="500" fill="hold"/>
                                        <p:tgtEl>
                                          <p:spTgt spid="115131"/>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15296"/>
                                        </p:tgtEl>
                                        <p:attrNameLst>
                                          <p:attrName>style.visibility</p:attrName>
                                        </p:attrNameLst>
                                      </p:cBhvr>
                                      <p:to>
                                        <p:strVal val="visible"/>
                                      </p:to>
                                    </p:set>
                                    <p:animEffect transition="in" filter="blinds(horizontal)">
                                      <p:cBhvr>
                                        <p:cTn id="15" dur="500"/>
                                        <p:tgtEl>
                                          <p:spTgt spid="115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2"/>
          <p:cNvSpPr txBox="1">
            <a:spLocks noChangeArrowheads="1"/>
          </p:cNvSpPr>
          <p:nvPr/>
        </p:nvSpPr>
        <p:spPr bwMode="auto">
          <a:xfrm>
            <a:off x="557213" y="549275"/>
            <a:ext cx="8407400"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kumimoji="1" b="1">
                <a:solidFill>
                  <a:schemeClr val="tx1"/>
                </a:solidFill>
                <a:latin typeface="Times New Roman" panose="02020603050405020304" pitchFamily="18" charset="0"/>
                <a:ea typeface="宋体" panose="02010600030101010101" pitchFamily="2" charset="-122"/>
              </a:defRPr>
            </a:lvl1pPr>
            <a:lvl2pPr marL="742950" indent="-285750">
              <a:defRPr kumimoji="1" b="1">
                <a:solidFill>
                  <a:schemeClr val="tx1"/>
                </a:solidFill>
                <a:latin typeface="Times New Roman" panose="02020603050405020304" pitchFamily="18" charset="0"/>
                <a:ea typeface="宋体" panose="02010600030101010101" pitchFamily="2" charset="-122"/>
              </a:defRPr>
            </a:lvl2pPr>
            <a:lvl3pPr marL="1143000" indent="-228600">
              <a:defRPr kumimoji="1" b="1">
                <a:solidFill>
                  <a:schemeClr val="tx1"/>
                </a:solidFill>
                <a:latin typeface="Times New Roman" panose="02020603050405020304" pitchFamily="18" charset="0"/>
                <a:ea typeface="宋体" panose="02010600030101010101" pitchFamily="2" charset="-122"/>
              </a:defRPr>
            </a:lvl3pPr>
            <a:lvl4pPr marL="1600200" indent="-228600">
              <a:defRPr kumimoji="1" b="1">
                <a:solidFill>
                  <a:schemeClr val="tx1"/>
                </a:solidFill>
                <a:latin typeface="Times New Roman" panose="02020603050405020304" pitchFamily="18" charset="0"/>
                <a:ea typeface="宋体" panose="02010600030101010101" pitchFamily="2" charset="-122"/>
              </a:defRPr>
            </a:lvl4pPr>
            <a:lvl5pPr marL="2057400" indent="-2286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Char char="n"/>
              <a:defRPr/>
            </a:pPr>
            <a:r>
              <a:rPr kumimoji="1" lang="zh-CN" altLang="en-US" sz="2400" b="1" i="0" u="none" strike="noStrike" kern="1200" cap="none" spc="0" normalizeH="0" baseline="0" noProof="0" dirty="0">
                <a:ln>
                  <a:noFill/>
                </a:ln>
                <a:solidFill>
                  <a:schemeClr val="tx2"/>
                </a:solidFill>
                <a:effectLst/>
                <a:uLnTx/>
                <a:uFillTx/>
                <a:latin typeface="+mn-ea"/>
                <a:ea typeface="+mn-ea"/>
                <a:cs typeface="+mn-cs"/>
              </a:rPr>
              <a:t>图（有向图、无向图）与树的联系</a:t>
            </a:r>
            <a:endParaRPr kumimoji="1" lang="en-US" altLang="zh-CN" sz="2400" b="1" i="0" u="none" strike="noStrike" kern="1200" cap="none" spc="0" normalizeH="0" baseline="0" noProof="0" dirty="0">
              <a:ln>
                <a:noFill/>
              </a:ln>
              <a:solidFill>
                <a:schemeClr val="tx2"/>
              </a:solidFill>
              <a:effectLst/>
              <a:uLnTx/>
              <a:uFillTx/>
              <a:latin typeface="+mn-ea"/>
              <a:ea typeface="+mn-ea"/>
              <a:cs typeface="+mn-cs"/>
            </a:endParaRPr>
          </a:p>
          <a:p>
            <a:pPr marL="0" marR="0" lvl="0" indent="0" algn="l" defTabSz="914400" rtl="0" eaLnBrk="1" fontAlgn="base" latinLnBrk="0" hangingPunct="1">
              <a:lnSpc>
                <a:spcPct val="100000"/>
              </a:lnSpc>
              <a:spcBef>
                <a:spcPct val="0"/>
              </a:spcBef>
              <a:spcAft>
                <a:spcPct val="0"/>
              </a:spcAft>
              <a:buClr>
                <a:srgbClr val="FF0000"/>
              </a:buClr>
              <a:buSzTx/>
              <a:buFontTx/>
              <a:buNone/>
              <a:defRPr/>
            </a:pPr>
            <a:r>
              <a:rPr kumimoji="1" lang="en-US" altLang="zh-CN" sz="2400" b="1" i="0" u="none" strike="noStrike" kern="1200" cap="none" spc="0" normalizeH="0" baseline="0" noProof="0" dirty="0">
                <a:ln>
                  <a:noFill/>
                </a:ln>
                <a:solidFill>
                  <a:schemeClr val="tx2"/>
                </a:solidFill>
                <a:effectLst/>
                <a:uLnTx/>
                <a:uFillTx/>
                <a:latin typeface="+mn-ea"/>
                <a:ea typeface="+mn-ea"/>
                <a:cs typeface="+mn-cs"/>
              </a:rPr>
              <a:t>      </a:t>
            </a:r>
            <a:r>
              <a:rPr kumimoji="1" lang="zh-CN" altLang="en-US" sz="2400" b="1" i="0" u="none" strike="noStrike" kern="1200" cap="none" spc="0" normalizeH="0" baseline="0" noProof="0" dirty="0">
                <a:ln>
                  <a:noFill/>
                </a:ln>
                <a:solidFill>
                  <a:schemeClr val="tx2"/>
                </a:solidFill>
                <a:effectLst/>
                <a:uLnTx/>
                <a:uFillTx/>
                <a:latin typeface="+mn-ea"/>
                <a:ea typeface="+mn-ea"/>
                <a:cs typeface="+mn-cs"/>
              </a:rPr>
              <a:t>深度优先（先深</a:t>
            </a:r>
            <a:r>
              <a:rPr kumimoji="1" lang="en-US" altLang="zh-CN" sz="2400" b="1" i="0" u="none" strike="noStrike" kern="1200" cap="none" spc="0" normalizeH="0" baseline="0" noProof="0" dirty="0" err="1">
                <a:ln>
                  <a:noFill/>
                </a:ln>
                <a:solidFill>
                  <a:schemeClr val="tx2"/>
                </a:solidFill>
                <a:effectLst/>
                <a:uLnTx/>
                <a:uFillTx/>
                <a:latin typeface="+mn-ea"/>
                <a:ea typeface="+mn-ea"/>
                <a:cs typeface="+mn-cs"/>
              </a:rPr>
              <a:t>dfs</a:t>
            </a:r>
            <a:r>
              <a:rPr kumimoji="1" lang="zh-CN" altLang="en-US" sz="2400" b="1" i="0" u="none" strike="noStrike" kern="1200" cap="none" spc="0" normalizeH="0" baseline="0" noProof="0" dirty="0">
                <a:ln>
                  <a:noFill/>
                </a:ln>
                <a:solidFill>
                  <a:schemeClr val="tx2"/>
                </a:solidFill>
                <a:effectLst/>
                <a:uLnTx/>
                <a:uFillTx/>
                <a:latin typeface="+mn-ea"/>
                <a:ea typeface="+mn-ea"/>
                <a:cs typeface="+mn-cs"/>
              </a:rPr>
              <a:t>）</a:t>
            </a:r>
            <a:r>
              <a:rPr kumimoji="1" lang="en-US" altLang="zh-CN" sz="2400" b="1" i="0" u="none" strike="noStrike" kern="1200" cap="none" spc="0" normalizeH="0" baseline="0" noProof="0" dirty="0">
                <a:ln>
                  <a:noFill/>
                </a:ln>
                <a:solidFill>
                  <a:schemeClr val="tx2"/>
                </a:solidFill>
                <a:effectLst/>
                <a:uLnTx/>
                <a:uFillTx/>
                <a:latin typeface="+mn-ea"/>
                <a:ea typeface="+mn-ea"/>
                <a:cs typeface="+mn-cs"/>
              </a:rPr>
              <a:t>/</a:t>
            </a:r>
            <a:r>
              <a:rPr kumimoji="1" lang="zh-CN" altLang="en-US" sz="2400" b="1" i="0" u="none" strike="noStrike" kern="1200" cap="none" spc="0" normalizeH="0" baseline="0" noProof="0" dirty="0">
                <a:ln>
                  <a:noFill/>
                </a:ln>
                <a:solidFill>
                  <a:schemeClr val="tx2"/>
                </a:solidFill>
                <a:effectLst/>
                <a:uLnTx/>
                <a:uFillTx/>
                <a:latin typeface="+mn-ea"/>
                <a:ea typeface="+mn-ea"/>
                <a:cs typeface="+mn-cs"/>
              </a:rPr>
              <a:t>广度优先</a:t>
            </a:r>
            <a:r>
              <a:rPr kumimoji="1" lang="en-US" altLang="zh-CN" sz="2400" b="1" i="0" u="none" strike="noStrike" kern="1200" cap="none" spc="0" normalizeH="0" baseline="0" noProof="0" dirty="0">
                <a:ln>
                  <a:noFill/>
                </a:ln>
                <a:solidFill>
                  <a:schemeClr val="tx2"/>
                </a:solidFill>
                <a:effectLst/>
                <a:uLnTx/>
                <a:uFillTx/>
                <a:latin typeface="+mn-ea"/>
                <a:ea typeface="+mn-ea"/>
                <a:cs typeface="+mn-cs"/>
              </a:rPr>
              <a:t>(</a:t>
            </a:r>
            <a:r>
              <a:rPr kumimoji="1" lang="zh-CN" altLang="en-US" sz="2400" b="1" i="0" u="none" strike="noStrike" kern="1200" cap="none" spc="0" normalizeH="0" baseline="0" noProof="0" dirty="0">
                <a:ln>
                  <a:noFill/>
                </a:ln>
                <a:solidFill>
                  <a:schemeClr val="tx2"/>
                </a:solidFill>
                <a:effectLst/>
                <a:uLnTx/>
                <a:uFillTx/>
                <a:latin typeface="+mn-ea"/>
                <a:ea typeface="+mn-ea"/>
                <a:cs typeface="+mn-cs"/>
              </a:rPr>
              <a:t>先广</a:t>
            </a:r>
            <a:r>
              <a:rPr kumimoji="1" lang="en-US" altLang="zh-CN" sz="2400" b="1" i="0" u="none" strike="noStrike" kern="1200" cap="none" spc="0" normalizeH="0" baseline="0" noProof="0" dirty="0" err="1">
                <a:ln>
                  <a:noFill/>
                </a:ln>
                <a:solidFill>
                  <a:schemeClr val="tx2"/>
                </a:solidFill>
                <a:effectLst/>
                <a:uLnTx/>
                <a:uFillTx/>
                <a:latin typeface="+mn-ea"/>
                <a:ea typeface="+mn-ea"/>
                <a:cs typeface="+mn-cs"/>
              </a:rPr>
              <a:t>bfs</a:t>
            </a:r>
            <a:r>
              <a:rPr kumimoji="1" lang="en-US" altLang="zh-CN" sz="2400" b="1" i="0" u="none" strike="noStrike" kern="1200" cap="none" spc="0" normalizeH="0" baseline="0" noProof="0" dirty="0">
                <a:ln>
                  <a:noFill/>
                </a:ln>
                <a:solidFill>
                  <a:schemeClr val="tx2"/>
                </a:solidFill>
                <a:effectLst/>
                <a:uLnTx/>
                <a:uFillTx/>
                <a:latin typeface="+mn-ea"/>
                <a:ea typeface="+mn-ea"/>
                <a:cs typeface="+mn-cs"/>
              </a:rPr>
              <a:t>)</a:t>
            </a:r>
            <a:r>
              <a:rPr kumimoji="1" lang="zh-CN" altLang="en-US" sz="2400" b="1" i="0" u="none" strike="noStrike" kern="1200" cap="none" spc="0" normalizeH="0" baseline="0" noProof="0" dirty="0">
                <a:ln>
                  <a:noFill/>
                </a:ln>
                <a:solidFill>
                  <a:schemeClr val="tx2"/>
                </a:solidFill>
                <a:effectLst/>
                <a:uLnTx/>
                <a:uFillTx/>
                <a:latin typeface="+mn-ea"/>
                <a:ea typeface="+mn-ea"/>
                <a:cs typeface="+mn-cs"/>
              </a:rPr>
              <a:t>遍历</a:t>
            </a:r>
            <a:r>
              <a:rPr kumimoji="1" lang="en-US" altLang="zh-CN" sz="2400" b="1" i="0" u="none" strike="noStrike" kern="1200" cap="none" spc="0" normalizeH="0" baseline="0" noProof="0" dirty="0">
                <a:ln>
                  <a:noFill/>
                </a:ln>
                <a:solidFill>
                  <a:schemeClr val="tx2"/>
                </a:solidFill>
                <a:effectLst/>
                <a:uLnTx/>
                <a:uFillTx/>
                <a:latin typeface="+mn-ea"/>
                <a:ea typeface="+mn-ea"/>
                <a:cs typeface="+mn-cs"/>
              </a:rPr>
              <a:t>(</a:t>
            </a:r>
            <a:r>
              <a:rPr kumimoji="1" lang="zh-CN" altLang="en-US" sz="2400" b="1" i="0" u="none" strike="noStrike" kern="1200" cap="none" spc="0" normalizeH="0" baseline="0" noProof="0" dirty="0">
                <a:ln>
                  <a:noFill/>
                </a:ln>
                <a:solidFill>
                  <a:schemeClr val="tx2"/>
                </a:solidFill>
                <a:effectLst/>
                <a:uLnTx/>
                <a:uFillTx/>
                <a:latin typeface="+mn-ea"/>
                <a:ea typeface="+mn-ea"/>
                <a:cs typeface="+mn-cs"/>
              </a:rPr>
              <a:t>算法</a:t>
            </a:r>
            <a:r>
              <a:rPr kumimoji="1" lang="en-US" altLang="zh-CN" sz="2400" b="1" i="0" u="none" strike="noStrike" kern="1200" cap="none" spc="0" normalizeH="0" baseline="0" noProof="0" dirty="0">
                <a:ln>
                  <a:noFill/>
                </a:ln>
                <a:solidFill>
                  <a:schemeClr val="tx2"/>
                </a:solidFill>
                <a:effectLst/>
                <a:uLnTx/>
                <a:uFillTx/>
                <a:latin typeface="+mn-ea"/>
                <a:ea typeface="+mn-ea"/>
                <a:cs typeface="+mn-cs"/>
              </a:rPr>
              <a:t>)</a:t>
            </a:r>
            <a:endParaRPr kumimoji="1" lang="en-US" altLang="zh-CN" sz="2400" b="1" i="0" u="none" strike="noStrike" kern="1200" cap="none" spc="0" normalizeH="0" baseline="0" noProof="0" dirty="0">
              <a:ln>
                <a:noFill/>
              </a:ln>
              <a:solidFill>
                <a:schemeClr val="tx2"/>
              </a:solidFill>
              <a:effectLst/>
              <a:uLnTx/>
              <a:uFillTx/>
              <a:latin typeface="+mn-ea"/>
              <a:ea typeface="+mn-ea"/>
              <a:cs typeface="+mn-cs"/>
            </a:endParaRPr>
          </a:p>
          <a:p>
            <a:pPr marL="0" marR="0" lvl="0" indent="0" algn="l" defTabSz="914400" rtl="0" eaLnBrk="1" fontAlgn="base" latinLnBrk="0" hangingPunct="1">
              <a:lnSpc>
                <a:spcPct val="100000"/>
              </a:lnSpc>
              <a:spcBef>
                <a:spcPct val="0"/>
              </a:spcBef>
              <a:spcAft>
                <a:spcPct val="0"/>
              </a:spcAft>
              <a:buClr>
                <a:srgbClr val="FF0000"/>
              </a:buClr>
              <a:buSzTx/>
              <a:buFontTx/>
              <a:buNone/>
              <a:defRPr/>
            </a:pPr>
            <a:r>
              <a:rPr kumimoji="1" lang="en-US" altLang="zh-CN" sz="2400" b="1" i="0" u="none" strike="noStrike" kern="1200" cap="none" spc="0" normalizeH="0" baseline="0" noProof="0" dirty="0">
                <a:ln>
                  <a:noFill/>
                </a:ln>
                <a:solidFill>
                  <a:schemeClr val="tx2"/>
                </a:solidFill>
                <a:effectLst/>
                <a:uLnTx/>
                <a:uFillTx/>
                <a:latin typeface="+mn-ea"/>
                <a:ea typeface="+mn-ea"/>
                <a:cs typeface="+mn-cs"/>
              </a:rPr>
              <a:t>      </a:t>
            </a:r>
            <a:r>
              <a:rPr kumimoji="1" lang="zh-CN" altLang="en-US" sz="2400" b="1" i="0" u="none" strike="noStrike" kern="1200" cap="none" spc="0" normalizeH="0" baseline="0" noProof="0" dirty="0">
                <a:ln>
                  <a:noFill/>
                </a:ln>
                <a:solidFill>
                  <a:schemeClr val="tx2"/>
                </a:solidFill>
                <a:effectLst/>
                <a:uLnTx/>
                <a:uFillTx/>
                <a:latin typeface="+mn-ea"/>
                <a:ea typeface="+mn-ea"/>
                <a:cs typeface="+mn-cs"/>
              </a:rPr>
              <a:t>先深生成森林和先广生成森林</a:t>
            </a:r>
            <a:endParaRPr kumimoji="1" lang="en-US" altLang="zh-CN" sz="2400" b="1" i="0" u="none" strike="noStrike" kern="1200" cap="none" spc="0" normalizeH="0" baseline="0" noProof="0" dirty="0">
              <a:ln>
                <a:noFill/>
              </a:ln>
              <a:solidFill>
                <a:schemeClr val="tx2"/>
              </a:solidFill>
              <a:effectLst/>
              <a:uLnTx/>
              <a:uFillTx/>
              <a:latin typeface="+mn-ea"/>
              <a:ea typeface="+mn-ea"/>
              <a:cs typeface="+mn-cs"/>
            </a:endParaRPr>
          </a:p>
          <a:p>
            <a:pPr marL="0" marR="0" lvl="0" indent="0" algn="l" defTabSz="914400" rtl="0" eaLnBrk="1" fontAlgn="base" latinLnBrk="0" hangingPunct="1">
              <a:lnSpc>
                <a:spcPct val="100000"/>
              </a:lnSpc>
              <a:spcBef>
                <a:spcPct val="0"/>
              </a:spcBef>
              <a:spcAft>
                <a:spcPct val="0"/>
              </a:spcAft>
              <a:buClr>
                <a:srgbClr val="FF0000"/>
              </a:buClr>
              <a:buSzTx/>
              <a:buFontTx/>
              <a:buNone/>
              <a:defRPr/>
            </a:pPr>
            <a:r>
              <a:rPr kumimoji="1" lang="en-US" altLang="zh-CN" sz="2400" b="1" i="0" u="none" strike="noStrike" kern="1200" cap="none" spc="0" normalizeH="0" baseline="0" noProof="0" dirty="0">
                <a:ln>
                  <a:noFill/>
                </a:ln>
                <a:solidFill>
                  <a:schemeClr val="tx2"/>
                </a:solidFill>
                <a:effectLst/>
                <a:uLnTx/>
                <a:uFillTx/>
                <a:latin typeface="+mn-ea"/>
                <a:ea typeface="+mn-ea"/>
                <a:cs typeface="+mn-cs"/>
              </a:rPr>
              <a:t>      </a:t>
            </a:r>
            <a:r>
              <a:rPr kumimoji="1" lang="zh-CN" altLang="en-US" sz="2400" b="1" i="0" u="none" strike="noStrike" kern="1200" cap="none" spc="0" normalizeH="0" baseline="0" noProof="0" dirty="0">
                <a:ln>
                  <a:noFill/>
                </a:ln>
                <a:solidFill>
                  <a:schemeClr val="tx2"/>
                </a:solidFill>
                <a:effectLst/>
                <a:uLnTx/>
                <a:uFillTx/>
                <a:latin typeface="+mn-ea"/>
                <a:ea typeface="+mn-ea"/>
                <a:cs typeface="+mn-cs"/>
              </a:rPr>
              <a:t>树边、非树边</a:t>
            </a:r>
            <a:endParaRPr kumimoji="1" lang="zh-CN" altLang="en-US" sz="2400" b="1" i="0" u="none" strike="noStrike" kern="1200" cap="none" spc="0" normalizeH="0" baseline="0" noProof="0" dirty="0">
              <a:ln>
                <a:noFill/>
              </a:ln>
              <a:solidFill>
                <a:schemeClr val="tx2"/>
              </a:solidFill>
              <a:effectLst/>
              <a:uLnTx/>
              <a:uFillTx/>
              <a:latin typeface="+mn-ea"/>
              <a:ea typeface="+mn-ea"/>
              <a:cs typeface="+mn-cs"/>
            </a:endParaRPr>
          </a:p>
        </p:txBody>
      </p:sp>
      <p:sp>
        <p:nvSpPr>
          <p:cNvPr id="5" name="矩形 4"/>
          <p:cNvSpPr/>
          <p:nvPr/>
        </p:nvSpPr>
        <p:spPr>
          <a:xfrm>
            <a:off x="539750" y="2133600"/>
            <a:ext cx="5892800" cy="1568450"/>
          </a:xfrm>
          <a:prstGeom prst="rect">
            <a:avLst/>
          </a:prstGeom>
        </p:spPr>
        <p:txBody>
          <a:bodyPr wrap="square">
            <a:spAutoFit/>
          </a:bodyPr>
          <a:lstStyle/>
          <a:p>
            <a:pPr marL="342900" marR="0" lvl="0" indent="-342900" algn="l" defTabSz="914400" rtl="0" eaLnBrk="0" fontAlgn="base" latinLnBrk="0" hangingPunct="0">
              <a:lnSpc>
                <a:spcPct val="100000"/>
              </a:lnSpc>
              <a:spcBef>
                <a:spcPct val="0"/>
              </a:spcBef>
              <a:spcAft>
                <a:spcPct val="0"/>
              </a:spcAft>
              <a:buClr>
                <a:srgbClr val="FF0000"/>
              </a:buClr>
              <a:buSzTx/>
              <a:buFont typeface="Wingdings" panose="05000000000000000000" pitchFamily="2" charset="2"/>
              <a:buChar char="n"/>
              <a:defRPr/>
            </a:pPr>
            <a:r>
              <a:rPr kumimoji="1" lang="zh-CN" altLang="en-US" sz="2400" b="1" i="0" u="none" strike="noStrike" kern="1200" cap="none" spc="0" normalizeH="0" baseline="0" noProof="0" dirty="0">
                <a:ln>
                  <a:noFill/>
                </a:ln>
                <a:solidFill>
                  <a:schemeClr val="tx2"/>
                </a:solidFill>
                <a:effectLst/>
                <a:uLnTx/>
                <a:uFillTx/>
                <a:latin typeface="+mn-ea"/>
                <a:ea typeface="+mn-ea"/>
                <a:cs typeface="+mn-cs"/>
              </a:rPr>
              <a:t>无向图</a:t>
            </a:r>
            <a:r>
              <a:rPr kumimoji="1" lang="en-US" altLang="zh-CN" sz="2400" b="1" i="0" u="none" strike="noStrike" kern="1200" cap="none" spc="0" normalizeH="0" baseline="0" noProof="0" dirty="0">
                <a:ln>
                  <a:noFill/>
                </a:ln>
                <a:solidFill>
                  <a:schemeClr val="tx2"/>
                </a:solidFill>
                <a:effectLst/>
                <a:uLnTx/>
                <a:uFillTx/>
                <a:latin typeface="+mn-ea"/>
                <a:ea typeface="+mn-ea"/>
                <a:cs typeface="+mn-cs"/>
              </a:rPr>
              <a:t>/</a:t>
            </a:r>
            <a:r>
              <a:rPr kumimoji="1" lang="zh-CN" altLang="en-US" sz="2400" b="1" i="0" u="none" strike="noStrike" kern="1200" cap="none" spc="0" normalizeH="0" baseline="0" noProof="0" dirty="0">
                <a:ln>
                  <a:noFill/>
                </a:ln>
                <a:solidFill>
                  <a:schemeClr val="tx2"/>
                </a:solidFill>
                <a:effectLst/>
                <a:uLnTx/>
                <a:uFillTx/>
                <a:latin typeface="+mn-ea"/>
                <a:ea typeface="+mn-ea"/>
                <a:cs typeface="+mn-cs"/>
              </a:rPr>
              <a:t>网</a:t>
            </a:r>
            <a:endParaRPr kumimoji="1" lang="en-US" altLang="zh-CN" sz="2400" b="1" i="0" u="none" strike="noStrike" kern="1200" cap="none" spc="0" normalizeH="0" baseline="0" noProof="0" dirty="0">
              <a:ln>
                <a:noFill/>
              </a:ln>
              <a:solidFill>
                <a:schemeClr val="tx2"/>
              </a:solidFill>
              <a:effectLst/>
              <a:uLnTx/>
              <a:uFillTx/>
              <a:latin typeface="+mn-ea"/>
              <a:ea typeface="+mn-ea"/>
              <a:cs typeface="+mn-cs"/>
            </a:endParaRPr>
          </a:p>
          <a:p>
            <a:pPr marL="0" marR="0" lvl="0" indent="0" algn="l" defTabSz="914400" rtl="0" eaLnBrk="1" fontAlgn="base" latinLnBrk="0" hangingPunct="1">
              <a:lnSpc>
                <a:spcPct val="100000"/>
              </a:lnSpc>
              <a:spcBef>
                <a:spcPct val="0"/>
              </a:spcBef>
              <a:spcAft>
                <a:spcPct val="0"/>
              </a:spcAft>
              <a:buClr>
                <a:schemeClr val="accent2"/>
              </a:buClr>
              <a:buSzTx/>
              <a:buFontTx/>
              <a:buNone/>
              <a:defRPr/>
            </a:pPr>
            <a:r>
              <a:rPr kumimoji="1" lang="zh-CN" altLang="en-US" sz="2400" b="1" i="0" u="none" strike="noStrike" kern="1200" cap="none" spc="0" normalizeH="0" baseline="0" noProof="0" dirty="0">
                <a:ln>
                  <a:noFill/>
                </a:ln>
                <a:solidFill>
                  <a:schemeClr val="tx2"/>
                </a:solidFill>
                <a:effectLst/>
                <a:uLnTx/>
                <a:uFillTx/>
                <a:latin typeface="+mn-ea"/>
                <a:ea typeface="宋体" panose="02010600030101010101" pitchFamily="2" charset="-122"/>
                <a:cs typeface="+mn-cs"/>
              </a:rPr>
              <a:t>      开放树、最小生成树（算法）</a:t>
            </a:r>
            <a:endParaRPr kumimoji="1" lang="zh-CN" altLang="en-US" sz="2400" b="1" i="0" u="none" strike="noStrike" kern="1200" cap="none" spc="0" normalizeH="0" baseline="0" noProof="0" dirty="0">
              <a:ln>
                <a:noFill/>
              </a:ln>
              <a:solidFill>
                <a:schemeClr val="tx2"/>
              </a:solidFill>
              <a:effectLst/>
              <a:uLnTx/>
              <a:uFillTx/>
              <a:latin typeface="+mn-ea"/>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chemeClr val="tx2"/>
                </a:solidFill>
                <a:effectLst/>
                <a:uLnTx/>
                <a:uFillTx/>
                <a:latin typeface="+mn-ea"/>
                <a:ea typeface="+mn-ea"/>
                <a:cs typeface="+mn-cs"/>
              </a:rPr>
              <a:t>      由边的等价，引出双连通分量</a:t>
            </a:r>
            <a:r>
              <a:rPr kumimoji="1" lang="en-US" altLang="zh-CN" sz="2400" b="1" i="0" u="none" strike="noStrike" kern="1200" cap="none" spc="0" normalizeH="0" baseline="0" noProof="0" dirty="0">
                <a:ln>
                  <a:noFill/>
                </a:ln>
                <a:solidFill>
                  <a:schemeClr val="tx2"/>
                </a:solidFill>
                <a:effectLst/>
                <a:uLnTx/>
                <a:uFillTx/>
                <a:latin typeface="+mn-ea"/>
                <a:ea typeface="+mn-ea"/>
                <a:cs typeface="+mn-cs"/>
              </a:rPr>
              <a:t>                   </a:t>
            </a:r>
            <a:endParaRPr kumimoji="1" lang="en-US" altLang="zh-CN" sz="2400" b="1" i="0" u="none" strike="noStrike" kern="1200" cap="none" spc="0" normalizeH="0" baseline="0" noProof="0" dirty="0">
              <a:ln>
                <a:noFill/>
              </a:ln>
              <a:solidFill>
                <a:schemeClr val="tx2"/>
              </a:solidFill>
              <a:effectLst/>
              <a:uLnTx/>
              <a:uFillTx/>
              <a:latin typeface="+mn-ea"/>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chemeClr val="tx2"/>
                </a:solidFill>
                <a:effectLst/>
                <a:uLnTx/>
                <a:uFillTx/>
                <a:latin typeface="+mn-ea"/>
                <a:ea typeface="+mn-ea"/>
                <a:cs typeface="+mn-cs"/>
              </a:rPr>
              <a:t>      关节点、双连通图</a:t>
            </a:r>
            <a:endParaRPr kumimoji="1" lang="zh-CN" altLang="en-US" sz="2400" b="1" i="0" u="none" strike="noStrike" kern="1200" cap="none" spc="0" normalizeH="0" baseline="0" noProof="0" dirty="0">
              <a:ln>
                <a:noFill/>
              </a:ln>
              <a:solidFill>
                <a:schemeClr val="tx2"/>
              </a:solidFill>
              <a:effectLst/>
              <a:uLnTx/>
              <a:uFillTx/>
              <a:latin typeface="+mn-ea"/>
              <a:ea typeface="+mn-ea"/>
              <a:cs typeface="+mn-cs"/>
            </a:endParaRPr>
          </a:p>
        </p:txBody>
      </p:sp>
      <p:sp>
        <p:nvSpPr>
          <p:cNvPr id="6" name="矩形 5"/>
          <p:cNvSpPr/>
          <p:nvPr/>
        </p:nvSpPr>
        <p:spPr>
          <a:xfrm>
            <a:off x="539750" y="3716338"/>
            <a:ext cx="6253163" cy="1939925"/>
          </a:xfrm>
          <a:prstGeom prst="rect">
            <a:avLst/>
          </a:prstGeom>
        </p:spPr>
        <p:txBody>
          <a:bodyPr wrap="square">
            <a:spAutoFit/>
          </a:bodyPr>
          <a:lstStyle/>
          <a:p>
            <a:pPr marL="342900" marR="0" lvl="0" indent="-342900" algn="l" defTabSz="914400" rtl="0" eaLnBrk="1" fontAlgn="base" latinLnBrk="0" hangingPunct="1">
              <a:lnSpc>
                <a:spcPct val="100000"/>
              </a:lnSpc>
              <a:spcBef>
                <a:spcPct val="0"/>
              </a:spcBef>
              <a:spcAft>
                <a:spcPct val="0"/>
              </a:spcAft>
              <a:buClr>
                <a:srgbClr val="FF0000"/>
              </a:buClr>
              <a:buSzTx/>
              <a:buFont typeface="Wingdings" panose="05000000000000000000" pitchFamily="2" charset="2"/>
              <a:buChar char="n"/>
              <a:defRPr/>
            </a:pPr>
            <a:r>
              <a:rPr kumimoji="1" lang="zh-CN" altLang="en-US" sz="2400" b="1" i="0" u="none" strike="noStrike" kern="1200" cap="none" spc="0" normalizeH="0" baseline="0" noProof="0" dirty="0">
                <a:ln>
                  <a:noFill/>
                </a:ln>
                <a:solidFill>
                  <a:schemeClr val="tx2"/>
                </a:solidFill>
                <a:effectLst/>
                <a:uLnTx/>
                <a:uFillTx/>
                <a:latin typeface="+mn-ea"/>
                <a:ea typeface="+mn-ea"/>
                <a:cs typeface="+mn-cs"/>
              </a:rPr>
              <a:t>有向图</a:t>
            </a:r>
            <a:r>
              <a:rPr kumimoji="1" lang="en-US" altLang="zh-CN" sz="2400" b="1" i="0" u="none" strike="noStrike" kern="1200" cap="none" spc="0" normalizeH="0" baseline="0" noProof="0" dirty="0">
                <a:ln>
                  <a:noFill/>
                </a:ln>
                <a:solidFill>
                  <a:schemeClr val="tx2"/>
                </a:solidFill>
                <a:effectLst/>
                <a:uLnTx/>
                <a:uFillTx/>
                <a:latin typeface="+mn-ea"/>
                <a:ea typeface="+mn-ea"/>
                <a:cs typeface="+mn-cs"/>
              </a:rPr>
              <a:t>/</a:t>
            </a:r>
            <a:r>
              <a:rPr kumimoji="1" lang="zh-CN" altLang="en-US" sz="2400" b="1" i="0" u="none" strike="noStrike" kern="1200" cap="none" spc="0" normalizeH="0" baseline="0" noProof="0" dirty="0">
                <a:ln>
                  <a:noFill/>
                </a:ln>
                <a:solidFill>
                  <a:schemeClr val="tx2"/>
                </a:solidFill>
                <a:effectLst/>
                <a:uLnTx/>
                <a:uFillTx/>
                <a:latin typeface="+mn-ea"/>
                <a:ea typeface="+mn-ea"/>
                <a:cs typeface="+mn-cs"/>
              </a:rPr>
              <a:t>网</a:t>
            </a:r>
            <a:endParaRPr kumimoji="1" lang="en-US" altLang="zh-CN" sz="2400" b="1" i="0" u="none" strike="noStrike" kern="1200" cap="none" spc="0" normalizeH="0" baseline="0" noProof="0" dirty="0">
              <a:ln>
                <a:noFill/>
              </a:ln>
              <a:solidFill>
                <a:schemeClr val="tx2"/>
              </a:solidFill>
              <a:effectLst/>
              <a:uLnTx/>
              <a:uFillTx/>
              <a:latin typeface="+mn-e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chemeClr val="tx2"/>
                </a:solidFill>
                <a:effectLst/>
                <a:uLnTx/>
                <a:uFillTx/>
                <a:latin typeface="+mn-ea"/>
                <a:ea typeface="+mn-ea"/>
                <a:cs typeface="+mn-cs"/>
              </a:rPr>
              <a:t>      </a:t>
            </a:r>
            <a:r>
              <a:rPr kumimoji="1" lang="zh-CN" altLang="en-US" sz="2400" b="1" i="0" u="none" strike="noStrike" kern="1200" cap="none" spc="0" normalizeH="0" baseline="0" noProof="0" dirty="0">
                <a:ln>
                  <a:noFill/>
                </a:ln>
                <a:solidFill>
                  <a:schemeClr val="tx2"/>
                </a:solidFill>
                <a:effectLst/>
                <a:uLnTx/>
                <a:uFillTx/>
                <a:latin typeface="+mn-ea"/>
                <a:ea typeface="+mn-ea"/>
                <a:cs typeface="+mn-cs"/>
              </a:rPr>
              <a:t>树边、向前边、回退边、和横边</a:t>
            </a:r>
            <a:endParaRPr kumimoji="1" lang="en-US" altLang="zh-CN" sz="2400" b="1" i="0" u="none" strike="noStrike" kern="1200" cap="none" spc="0" normalizeH="0" baseline="0" noProof="0" dirty="0">
              <a:ln>
                <a:noFill/>
              </a:ln>
              <a:solidFill>
                <a:schemeClr val="tx2"/>
              </a:solidFill>
              <a:effectLst/>
              <a:uLnTx/>
              <a:uFillTx/>
              <a:latin typeface="+mn-e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chemeClr val="tx2"/>
                </a:solidFill>
                <a:effectLst/>
                <a:uLnTx/>
                <a:uFillTx/>
                <a:latin typeface="+mn-ea"/>
                <a:ea typeface="+mn-ea"/>
                <a:cs typeface="+mn-cs"/>
              </a:rPr>
              <a:t>      </a:t>
            </a:r>
            <a:r>
              <a:rPr kumimoji="1" lang="zh-CN" altLang="en-US" sz="2400" b="1" i="0" u="none" strike="noStrike" kern="1200" cap="none" spc="0" normalizeH="0" baseline="0" noProof="0" dirty="0">
                <a:ln>
                  <a:noFill/>
                </a:ln>
                <a:solidFill>
                  <a:schemeClr val="tx2"/>
                </a:solidFill>
                <a:effectLst/>
                <a:uLnTx/>
                <a:uFillTx/>
                <a:latin typeface="+mn-ea"/>
                <a:ea typeface="+mn-ea"/>
                <a:cs typeface="+mn-cs"/>
              </a:rPr>
              <a:t>由顶点的等价，引出强分量</a:t>
            </a:r>
            <a:endParaRPr kumimoji="1" lang="en-US" altLang="zh-CN" sz="2400" b="1" i="0" u="none" strike="noStrike" kern="1200" cap="none" spc="0" normalizeH="0" baseline="0" noProof="0" dirty="0">
              <a:ln>
                <a:noFill/>
              </a:ln>
              <a:solidFill>
                <a:schemeClr val="tx2"/>
              </a:solidFill>
              <a:effectLst/>
              <a:uLnTx/>
              <a:uFillTx/>
              <a:latin typeface="+mn-e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chemeClr val="tx2"/>
                </a:solidFill>
                <a:effectLst/>
                <a:uLnTx/>
                <a:uFillTx/>
                <a:latin typeface="+mn-ea"/>
                <a:ea typeface="+mn-ea"/>
                <a:cs typeface="+mn-cs"/>
              </a:rPr>
              <a:t>      </a:t>
            </a:r>
            <a:r>
              <a:rPr kumimoji="1" lang="zh-CN" altLang="en-US" sz="2400" b="1" i="0" u="none" strike="noStrike" kern="1200" cap="none" spc="0" normalizeH="0" baseline="0" noProof="0" dirty="0">
                <a:ln>
                  <a:noFill/>
                </a:ln>
                <a:solidFill>
                  <a:schemeClr val="tx2"/>
                </a:solidFill>
                <a:effectLst/>
                <a:uLnTx/>
                <a:uFillTx/>
                <a:latin typeface="+mn-ea"/>
                <a:ea typeface="+mn-ea"/>
                <a:cs typeface="+mn-cs"/>
              </a:rPr>
              <a:t>强连通图</a:t>
            </a:r>
            <a:endParaRPr kumimoji="1" lang="en-US" altLang="zh-CN" sz="2400" b="1" i="0" u="none" strike="noStrike" kern="1200" cap="none" spc="0" normalizeH="0" baseline="0" noProof="0" dirty="0">
              <a:ln>
                <a:noFill/>
              </a:ln>
              <a:solidFill>
                <a:schemeClr val="tx2"/>
              </a:solidFill>
              <a:effectLst/>
              <a:uLnTx/>
              <a:uFillTx/>
              <a:latin typeface="+mn-e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chemeClr val="tx2"/>
                </a:solidFill>
                <a:effectLst/>
                <a:uLnTx/>
                <a:uFillTx/>
                <a:latin typeface="+mn-ea"/>
                <a:ea typeface="+mn-ea"/>
                <a:cs typeface="+mn-cs"/>
              </a:rPr>
              <a:t>      </a:t>
            </a:r>
            <a:r>
              <a:rPr kumimoji="1" lang="zh-CN" altLang="en-US" sz="2400" b="1" i="0" u="none" strike="noStrike" kern="1200" cap="none" spc="0" normalizeH="0" baseline="0" noProof="0" dirty="0">
                <a:ln>
                  <a:noFill/>
                </a:ln>
                <a:solidFill>
                  <a:schemeClr val="tx2"/>
                </a:solidFill>
                <a:effectLst/>
                <a:uLnTx/>
                <a:uFillTx/>
                <a:latin typeface="+mn-ea"/>
                <a:ea typeface="+mn-ea"/>
                <a:cs typeface="+mn-cs"/>
              </a:rPr>
              <a:t>归约图</a:t>
            </a:r>
            <a:endParaRPr kumimoji="1" lang="zh-CN" altLang="en-US" sz="2400" b="1" i="0" u="none" strike="noStrike" kern="1200" cap="none" spc="0" normalizeH="0" baseline="0" noProof="0" dirty="0">
              <a:ln>
                <a:noFill/>
              </a:ln>
              <a:solidFill>
                <a:schemeClr val="tx2"/>
              </a:solidFill>
              <a:effectLst/>
              <a:uLnTx/>
              <a:uFillTx/>
              <a:latin typeface="+mn-ea"/>
              <a:ea typeface="+mn-ea"/>
              <a:cs typeface="+mn-cs"/>
            </a:endParaRPr>
          </a:p>
        </p:txBody>
      </p:sp>
      <p:sp>
        <p:nvSpPr>
          <p:cNvPr id="7" name="文本框 6"/>
          <p:cNvSpPr txBox="1"/>
          <p:nvPr/>
        </p:nvSpPr>
        <p:spPr>
          <a:xfrm>
            <a:off x="574675" y="5732463"/>
            <a:ext cx="7092950" cy="831850"/>
          </a:xfrm>
          <a:prstGeom prst="rect">
            <a:avLst/>
          </a:prstGeom>
          <a:noFill/>
        </p:spPr>
        <p:txBody>
          <a:bodyPr wrap="square" rtlCol="0">
            <a:spAutoFit/>
          </a:bodyPr>
          <a:lstStyle/>
          <a:p>
            <a:pPr marL="342900" marR="0" indent="-342900" defTabSz="914400">
              <a:buClr>
                <a:schemeClr val="accent2"/>
              </a:buClr>
              <a:buSzTx/>
              <a:buFont typeface="Wingdings" panose="05000000000000000000" pitchFamily="2" charset="2"/>
              <a:buChar char="n"/>
              <a:defRPr/>
            </a:pPr>
            <a:r>
              <a:rPr kumimoji="1" lang="zh-CN" altLang="en-US" sz="2400" kern="1200" cap="none" spc="0" normalizeH="0" baseline="0" noProof="0" dirty="0">
                <a:latin typeface="+mn-ea"/>
                <a:ea typeface="+mn-ea"/>
                <a:cs typeface="+mn-cs"/>
              </a:rPr>
              <a:t>有向无环图</a:t>
            </a:r>
            <a:endParaRPr kumimoji="1" lang="en-US" altLang="zh-CN" sz="2400" kern="1200" cap="none" spc="0" normalizeH="0" baseline="0" noProof="0" dirty="0">
              <a:latin typeface="+mn-ea"/>
              <a:ea typeface="+mn-ea"/>
              <a:cs typeface="+mn-cs"/>
            </a:endParaRPr>
          </a:p>
          <a:p>
            <a:pPr marR="0" defTabSz="914400">
              <a:buClrTx/>
              <a:buSzTx/>
              <a:buFontTx/>
              <a:buNone/>
              <a:defRPr/>
            </a:pPr>
            <a:r>
              <a:rPr kumimoji="1" lang="zh-CN" altLang="en-US" sz="2400" kern="1200" cap="none" spc="0" normalizeH="0" baseline="0" noProof="0" dirty="0">
                <a:latin typeface="+mn-ea"/>
                <a:ea typeface="+mn-ea"/>
                <a:cs typeface="+mn-cs"/>
              </a:rPr>
              <a:t>      拓扑排序</a:t>
            </a:r>
            <a:r>
              <a:rPr kumimoji="1" lang="en-US" altLang="zh-CN" sz="2400" kern="1200" cap="none" spc="0" normalizeH="0" baseline="0" noProof="0" dirty="0">
                <a:latin typeface="+mn-ea"/>
                <a:ea typeface="+mn-ea"/>
                <a:cs typeface="+mn-cs"/>
              </a:rPr>
              <a:t>(</a:t>
            </a:r>
            <a:r>
              <a:rPr kumimoji="1" lang="zh-CN" altLang="en-US" sz="2400" kern="1200" cap="none" spc="0" normalizeH="0" baseline="0" noProof="0" dirty="0">
                <a:latin typeface="+mn-ea"/>
                <a:ea typeface="+mn-ea"/>
                <a:cs typeface="+mn-cs"/>
              </a:rPr>
              <a:t>算法</a:t>
            </a:r>
            <a:r>
              <a:rPr kumimoji="1" lang="en-US" altLang="zh-CN" sz="2400" kern="1200" cap="none" spc="0" normalizeH="0" baseline="0" noProof="0" dirty="0">
                <a:latin typeface="+mn-ea"/>
                <a:ea typeface="+mn-ea"/>
                <a:cs typeface="+mn-cs"/>
              </a:rPr>
              <a:t>)</a:t>
            </a:r>
            <a:r>
              <a:rPr kumimoji="1" lang="zh-CN" altLang="en-US" sz="2400" kern="1200" cap="none" spc="0" normalizeH="0" baseline="0" noProof="0" dirty="0">
                <a:latin typeface="+mn-ea"/>
                <a:ea typeface="+mn-ea"/>
                <a:cs typeface="+mn-cs"/>
              </a:rPr>
              <a:t>、关键路径</a:t>
            </a:r>
            <a:r>
              <a:rPr kumimoji="1" lang="en-US" altLang="zh-CN" sz="2400" kern="1200" cap="none" spc="0" normalizeH="0" baseline="0" noProof="0" dirty="0">
                <a:latin typeface="+mn-ea"/>
                <a:ea typeface="+mn-ea"/>
                <a:cs typeface="+mn-cs"/>
              </a:rPr>
              <a:t>(</a:t>
            </a:r>
            <a:r>
              <a:rPr kumimoji="1" lang="zh-CN" altLang="en-US" sz="2400" kern="1200" cap="none" spc="0" normalizeH="0" baseline="0" noProof="0" dirty="0">
                <a:latin typeface="+mn-ea"/>
                <a:ea typeface="+mn-ea"/>
                <a:cs typeface="+mn-cs"/>
              </a:rPr>
              <a:t>算法</a:t>
            </a:r>
            <a:r>
              <a:rPr kumimoji="1" lang="en-US" altLang="zh-CN" sz="2400" kern="1200" cap="none" spc="0" normalizeH="0" baseline="0" noProof="0" dirty="0">
                <a:latin typeface="+mn-ea"/>
                <a:ea typeface="+mn-ea"/>
                <a:cs typeface="+mn-cs"/>
              </a:rPr>
              <a:t>)</a:t>
            </a:r>
            <a:endParaRPr kumimoji="1" lang="zh-CN" altLang="en-US" sz="2400" kern="1200" cap="none" spc="0" normalizeH="0" baseline="0" noProof="0" dirty="0">
              <a:latin typeface="+mn-ea"/>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141314" name="直接连接符 172"/>
          <p:cNvCxnSpPr/>
          <p:nvPr/>
        </p:nvCxnSpPr>
        <p:spPr>
          <a:xfrm>
            <a:off x="5170488" y="5610225"/>
            <a:ext cx="914400" cy="914400"/>
          </a:xfrm>
          <a:prstGeom prst="line">
            <a:avLst/>
          </a:prstGeom>
          <a:ln w="28575">
            <a:noFill/>
          </a:ln>
        </p:spPr>
      </p:cxnSp>
      <p:grpSp>
        <p:nvGrpSpPr>
          <p:cNvPr id="141315" name="组合 184"/>
          <p:cNvGrpSpPr/>
          <p:nvPr/>
        </p:nvGrpSpPr>
        <p:grpSpPr>
          <a:xfrm>
            <a:off x="979488" y="2973388"/>
            <a:ext cx="5105400" cy="3533775"/>
            <a:chOff x="1811973" y="1759053"/>
            <a:chExt cx="5339990" cy="4287591"/>
          </a:xfrm>
        </p:grpSpPr>
        <p:sp>
          <p:nvSpPr>
            <p:cNvPr id="3" name="五角星 2"/>
            <p:cNvSpPr/>
            <p:nvPr/>
          </p:nvSpPr>
          <p:spPr bwMode="auto">
            <a:xfrm>
              <a:off x="4198031" y="2371566"/>
              <a:ext cx="237444" cy="181057"/>
            </a:xfrm>
            <a:prstGeom prst="star5">
              <a:avLst/>
            </a:prstGeom>
            <a:solidFill>
              <a:srgbClr val="FF0000"/>
            </a:solidFill>
            <a:ln w="19050" cap="flat" cmpd="sng" algn="ctr">
              <a:solidFill>
                <a:srgbClr val="FF0000"/>
              </a:solidFill>
              <a:prstDash val="solid"/>
              <a:round/>
              <a:headEnd type="none" w="med" len="med"/>
              <a:tailEnd type="none" w="med" len="med"/>
            </a:ln>
            <a:effectLst/>
          </p:spPr>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五角星 3"/>
            <p:cNvSpPr/>
            <p:nvPr/>
          </p:nvSpPr>
          <p:spPr bwMode="auto">
            <a:xfrm>
              <a:off x="2946056" y="4301560"/>
              <a:ext cx="268992" cy="240767"/>
            </a:xfrm>
            <a:prstGeom prst="star5">
              <a:avLst/>
            </a:prstGeom>
            <a:solidFill>
              <a:srgbClr val="FFC000"/>
            </a:solidFill>
            <a:ln w="19050" cap="flat" cmpd="sng" algn="ctr">
              <a:solidFill>
                <a:srgbClr val="FF0000"/>
              </a:solidFill>
              <a:prstDash val="solid"/>
              <a:round/>
              <a:headEnd type="none" w="med" len="med"/>
              <a:tailEnd type="none" w="med" len="med"/>
            </a:ln>
            <a:effectLst/>
          </p:spPr>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41324" name="流程图: 联系 4"/>
            <p:cNvSpPr/>
            <p:nvPr/>
          </p:nvSpPr>
          <p:spPr>
            <a:xfrm>
              <a:off x="2332704" y="3129386"/>
              <a:ext cx="178959" cy="172765"/>
            </a:xfrm>
            <a:prstGeom prst="flowChartConnector">
              <a:avLst/>
            </a:prstGeom>
            <a:solidFill>
              <a:schemeClr val="tx1"/>
            </a:solidFill>
            <a:ln w="19050" cap="flat" cmpd="sng">
              <a:solidFill>
                <a:schemeClr val="tx1"/>
              </a:solidFill>
              <a:prstDash val="solid"/>
              <a:headEnd type="none" w="med" len="med"/>
              <a:tailEnd type="none" w="med" len="med"/>
            </a:ln>
          </p:spPr>
          <p:txBody>
            <a:bodyPr wrap="none" lIns="90000" tIns="46800" rIns="90000" bIns="46800">
              <a:spAutoFit/>
            </a:bodyPr>
            <a:p>
              <a:pPr eaLnBrk="1" hangingPunct="1"/>
              <a:endParaRPr lang="zh-CN" altLang="en-US" dirty="0">
                <a:latin typeface="Times New Roman" panose="02020603050405020304" pitchFamily="18" charset="0"/>
              </a:endParaRPr>
            </a:p>
          </p:txBody>
        </p:sp>
        <p:sp>
          <p:nvSpPr>
            <p:cNvPr id="6" name="流程图: 联系 5"/>
            <p:cNvSpPr/>
            <p:nvPr/>
          </p:nvSpPr>
          <p:spPr bwMode="auto">
            <a:xfrm>
              <a:off x="2766728" y="1926627"/>
              <a:ext cx="179328" cy="173353"/>
            </a:xfrm>
            <a:prstGeom prst="flowChartConnector">
              <a:avLst/>
            </a:prstGeom>
            <a:solidFill>
              <a:schemeClr val="bg2">
                <a:lumMod val="60000"/>
                <a:lumOff val="40000"/>
              </a:schemeClr>
            </a:solidFill>
            <a:ln w="19050" cap="flat" cmpd="sng" algn="ctr">
              <a:solidFill>
                <a:schemeClr val="tx2">
                  <a:lumMod val="75000"/>
                  <a:lumOff val="25000"/>
                </a:schemeClr>
              </a:solidFill>
              <a:prstDash val="solid"/>
              <a:round/>
              <a:headEnd type="none" w="med" len="med"/>
              <a:tailEnd type="none" w="med" len="med"/>
            </a:ln>
            <a:effectLst/>
          </p:spPr>
          <p:txBody>
            <a:bodyPr wrap="none"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41326" name="流程图: 联系 6"/>
            <p:cNvSpPr/>
            <p:nvPr/>
          </p:nvSpPr>
          <p:spPr>
            <a:xfrm>
              <a:off x="2319467" y="4261305"/>
              <a:ext cx="178959" cy="172765"/>
            </a:xfrm>
            <a:prstGeom prst="flowChartConnector">
              <a:avLst/>
            </a:prstGeom>
            <a:solidFill>
              <a:schemeClr val="tx1"/>
            </a:solidFill>
            <a:ln w="19050" cap="flat" cmpd="sng">
              <a:solidFill>
                <a:schemeClr val="tx1"/>
              </a:solidFill>
              <a:prstDash val="solid"/>
              <a:headEnd type="none" w="med" len="med"/>
              <a:tailEnd type="none" w="med" len="med"/>
            </a:ln>
          </p:spPr>
          <p:txBody>
            <a:bodyPr wrap="none" lIns="90000" tIns="46800" rIns="90000" bIns="46800">
              <a:spAutoFit/>
            </a:bodyPr>
            <a:p>
              <a:pPr eaLnBrk="1" hangingPunct="1"/>
              <a:endParaRPr lang="zh-CN" altLang="en-US" dirty="0">
                <a:latin typeface="Times New Roman" panose="02020603050405020304" pitchFamily="18" charset="0"/>
              </a:endParaRPr>
            </a:p>
          </p:txBody>
        </p:sp>
        <p:sp>
          <p:nvSpPr>
            <p:cNvPr id="8" name="流程图: 联系 7"/>
            <p:cNvSpPr/>
            <p:nvPr/>
          </p:nvSpPr>
          <p:spPr bwMode="auto">
            <a:xfrm>
              <a:off x="3386075" y="2687453"/>
              <a:ext cx="179328" cy="175278"/>
            </a:xfrm>
            <a:prstGeom prst="flowChartConnector">
              <a:avLst/>
            </a:prstGeom>
            <a:solidFill>
              <a:schemeClr val="bg2">
                <a:lumMod val="60000"/>
                <a:lumOff val="40000"/>
              </a:schemeClr>
            </a:solidFill>
            <a:ln w="19050" cap="flat" cmpd="sng" algn="ctr">
              <a:solidFill>
                <a:schemeClr val="tx2">
                  <a:lumMod val="75000"/>
                  <a:lumOff val="25000"/>
                </a:schemeClr>
              </a:solidFill>
              <a:prstDash val="solid"/>
              <a:round/>
              <a:headEnd type="none" w="med" len="med"/>
              <a:tailEnd type="none" w="med" len="med"/>
            </a:ln>
            <a:effectLst/>
          </p:spPr>
          <p:txBody>
            <a:bodyPr wrap="none"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流程图: 联系 8"/>
            <p:cNvSpPr/>
            <p:nvPr/>
          </p:nvSpPr>
          <p:spPr bwMode="auto">
            <a:xfrm>
              <a:off x="3573704" y="4788873"/>
              <a:ext cx="179328" cy="173353"/>
            </a:xfrm>
            <a:prstGeom prst="flowChartConnector">
              <a:avLst/>
            </a:prstGeom>
            <a:solidFill>
              <a:schemeClr val="bg2">
                <a:lumMod val="60000"/>
                <a:lumOff val="40000"/>
              </a:schemeClr>
            </a:solidFill>
            <a:ln w="19050" cap="flat" cmpd="sng" algn="ctr">
              <a:solidFill>
                <a:schemeClr val="tx2">
                  <a:lumMod val="75000"/>
                  <a:lumOff val="25000"/>
                </a:schemeClr>
              </a:solidFill>
              <a:prstDash val="solid"/>
              <a:round/>
              <a:headEnd type="none" w="med" len="med"/>
              <a:tailEnd type="none" w="med" len="med"/>
            </a:ln>
            <a:effectLst/>
          </p:spPr>
          <p:txBody>
            <a:bodyPr wrap="none"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41329" name="流程图: 联系 9"/>
            <p:cNvSpPr/>
            <p:nvPr/>
          </p:nvSpPr>
          <p:spPr>
            <a:xfrm>
              <a:off x="4020124" y="3493724"/>
              <a:ext cx="178959" cy="172765"/>
            </a:xfrm>
            <a:prstGeom prst="flowChartConnector">
              <a:avLst/>
            </a:prstGeom>
            <a:solidFill>
              <a:schemeClr val="tx1"/>
            </a:solidFill>
            <a:ln w="19050" cap="flat" cmpd="sng">
              <a:solidFill>
                <a:schemeClr val="tx1"/>
              </a:solidFill>
              <a:prstDash val="solid"/>
              <a:headEnd type="none" w="med" len="med"/>
              <a:tailEnd type="none" w="med" len="med"/>
            </a:ln>
          </p:spPr>
          <p:txBody>
            <a:bodyPr wrap="none" lIns="90000" tIns="46800" rIns="90000" bIns="46800">
              <a:spAutoFit/>
            </a:bodyPr>
            <a:p>
              <a:pPr eaLnBrk="1" hangingPunct="1"/>
              <a:endParaRPr lang="zh-CN" altLang="en-US" dirty="0">
                <a:latin typeface="Times New Roman" panose="02020603050405020304" pitchFamily="18" charset="0"/>
              </a:endParaRPr>
            </a:p>
          </p:txBody>
        </p:sp>
        <p:sp>
          <p:nvSpPr>
            <p:cNvPr id="141330" name="流程图: 联系 10"/>
            <p:cNvSpPr/>
            <p:nvPr/>
          </p:nvSpPr>
          <p:spPr>
            <a:xfrm>
              <a:off x="4914917" y="4418630"/>
              <a:ext cx="178959" cy="172765"/>
            </a:xfrm>
            <a:prstGeom prst="flowChartConnector">
              <a:avLst/>
            </a:prstGeom>
            <a:solidFill>
              <a:schemeClr val="tx1"/>
            </a:solidFill>
            <a:ln w="19050" cap="flat" cmpd="sng">
              <a:solidFill>
                <a:schemeClr val="tx1"/>
              </a:solidFill>
              <a:prstDash val="solid"/>
              <a:headEnd type="none" w="med" len="med"/>
              <a:tailEnd type="none" w="med" len="med"/>
            </a:ln>
          </p:spPr>
          <p:txBody>
            <a:bodyPr wrap="none" lIns="90000" tIns="46800" rIns="90000" bIns="46800">
              <a:spAutoFit/>
            </a:bodyPr>
            <a:p>
              <a:pPr eaLnBrk="1" hangingPunct="1"/>
              <a:endParaRPr lang="zh-CN" altLang="en-US" dirty="0">
                <a:latin typeface="Times New Roman" panose="02020603050405020304" pitchFamily="18" charset="0"/>
              </a:endParaRPr>
            </a:p>
          </p:txBody>
        </p:sp>
        <p:sp>
          <p:nvSpPr>
            <p:cNvPr id="12" name="流程图: 联系 11"/>
            <p:cNvSpPr/>
            <p:nvPr/>
          </p:nvSpPr>
          <p:spPr bwMode="auto">
            <a:xfrm>
              <a:off x="4825680" y="3224846"/>
              <a:ext cx="179328" cy="173353"/>
            </a:xfrm>
            <a:prstGeom prst="flowChartConnector">
              <a:avLst/>
            </a:prstGeom>
            <a:solidFill>
              <a:schemeClr val="bg2">
                <a:lumMod val="60000"/>
                <a:lumOff val="40000"/>
              </a:schemeClr>
            </a:solidFill>
            <a:ln w="19050" cap="flat" cmpd="sng" algn="ctr">
              <a:solidFill>
                <a:schemeClr val="tx2">
                  <a:lumMod val="75000"/>
                  <a:lumOff val="25000"/>
                </a:schemeClr>
              </a:solidFill>
              <a:prstDash val="solid"/>
              <a:round/>
              <a:headEnd type="none" w="med" len="med"/>
              <a:tailEnd type="none" w="med" len="med"/>
            </a:ln>
            <a:effectLst/>
          </p:spPr>
          <p:txBody>
            <a:bodyPr wrap="none"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41332" name="流程图: 联系 12"/>
            <p:cNvSpPr/>
            <p:nvPr/>
          </p:nvSpPr>
          <p:spPr>
            <a:xfrm>
              <a:off x="5272835" y="1926952"/>
              <a:ext cx="178959" cy="172765"/>
            </a:xfrm>
            <a:prstGeom prst="flowChartConnector">
              <a:avLst/>
            </a:prstGeom>
            <a:solidFill>
              <a:schemeClr val="tx1"/>
            </a:solidFill>
            <a:ln w="19050" cap="flat" cmpd="sng">
              <a:solidFill>
                <a:schemeClr val="tx1"/>
              </a:solidFill>
              <a:prstDash val="solid"/>
              <a:headEnd type="none" w="med" len="med"/>
              <a:tailEnd type="none" w="med" len="med"/>
            </a:ln>
          </p:spPr>
          <p:txBody>
            <a:bodyPr wrap="none" lIns="90000" tIns="46800" rIns="90000" bIns="46800">
              <a:spAutoFit/>
            </a:bodyPr>
            <a:p>
              <a:pPr eaLnBrk="1" hangingPunct="1"/>
              <a:endParaRPr lang="zh-CN" altLang="en-US" dirty="0">
                <a:latin typeface="Times New Roman" panose="02020603050405020304" pitchFamily="18" charset="0"/>
              </a:endParaRPr>
            </a:p>
          </p:txBody>
        </p:sp>
        <p:sp>
          <p:nvSpPr>
            <p:cNvPr id="141333" name="流程图: 联系 13"/>
            <p:cNvSpPr/>
            <p:nvPr/>
          </p:nvSpPr>
          <p:spPr>
            <a:xfrm>
              <a:off x="5630752" y="2716281"/>
              <a:ext cx="178959" cy="172765"/>
            </a:xfrm>
            <a:prstGeom prst="flowChartConnector">
              <a:avLst/>
            </a:prstGeom>
            <a:solidFill>
              <a:schemeClr val="tx1"/>
            </a:solidFill>
            <a:ln w="19050" cap="flat" cmpd="sng">
              <a:solidFill>
                <a:schemeClr val="tx1"/>
              </a:solidFill>
              <a:prstDash val="solid"/>
              <a:headEnd type="none" w="med" len="med"/>
              <a:tailEnd type="none" w="med" len="med"/>
            </a:ln>
          </p:spPr>
          <p:txBody>
            <a:bodyPr wrap="none" lIns="90000" tIns="46800" rIns="90000" bIns="46800">
              <a:spAutoFit/>
            </a:bodyPr>
            <a:p>
              <a:pPr eaLnBrk="1" hangingPunct="1"/>
              <a:endParaRPr lang="zh-CN" altLang="en-US" dirty="0">
                <a:latin typeface="Times New Roman" panose="02020603050405020304" pitchFamily="18" charset="0"/>
              </a:endParaRPr>
            </a:p>
          </p:txBody>
        </p:sp>
        <p:sp>
          <p:nvSpPr>
            <p:cNvPr id="15" name="流程图: 联系 14"/>
            <p:cNvSpPr/>
            <p:nvPr/>
          </p:nvSpPr>
          <p:spPr bwMode="auto">
            <a:xfrm>
              <a:off x="6439632" y="2695158"/>
              <a:ext cx="179328" cy="173353"/>
            </a:xfrm>
            <a:prstGeom prst="flowChartConnector">
              <a:avLst/>
            </a:prstGeom>
            <a:solidFill>
              <a:schemeClr val="bg2">
                <a:lumMod val="60000"/>
                <a:lumOff val="40000"/>
              </a:schemeClr>
            </a:solidFill>
            <a:ln w="19050" cap="flat" cmpd="sng" algn="ctr">
              <a:solidFill>
                <a:schemeClr val="tx2">
                  <a:lumMod val="75000"/>
                  <a:lumOff val="25000"/>
                </a:schemeClr>
              </a:solidFill>
              <a:prstDash val="solid"/>
              <a:round/>
              <a:headEnd type="none" w="med" len="med"/>
              <a:tailEnd type="none" w="med" len="med"/>
            </a:ln>
            <a:effectLst/>
          </p:spPr>
          <p:txBody>
            <a:bodyPr wrap="none"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6" name="流程图: 联系 15"/>
            <p:cNvSpPr/>
            <p:nvPr/>
          </p:nvSpPr>
          <p:spPr bwMode="auto">
            <a:xfrm>
              <a:off x="6374875" y="3325005"/>
              <a:ext cx="177667" cy="173353"/>
            </a:xfrm>
            <a:prstGeom prst="flowChartConnector">
              <a:avLst/>
            </a:prstGeom>
            <a:solidFill>
              <a:schemeClr val="bg2">
                <a:lumMod val="60000"/>
                <a:lumOff val="40000"/>
              </a:schemeClr>
            </a:solidFill>
            <a:ln w="19050" cap="flat" cmpd="sng" algn="ctr">
              <a:solidFill>
                <a:schemeClr val="tx2">
                  <a:lumMod val="75000"/>
                  <a:lumOff val="25000"/>
                </a:schemeClr>
              </a:solidFill>
              <a:prstDash val="solid"/>
              <a:round/>
              <a:headEnd type="none" w="med" len="med"/>
              <a:tailEnd type="none" w="med" len="med"/>
            </a:ln>
            <a:effectLst/>
          </p:spPr>
          <p:txBody>
            <a:bodyPr wrap="none"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7" name="流程图: 联系 16"/>
            <p:cNvSpPr/>
            <p:nvPr/>
          </p:nvSpPr>
          <p:spPr bwMode="auto">
            <a:xfrm>
              <a:off x="6374875" y="4051161"/>
              <a:ext cx="177667" cy="171426"/>
            </a:xfrm>
            <a:prstGeom prst="flowChartConnector">
              <a:avLst/>
            </a:prstGeom>
            <a:solidFill>
              <a:schemeClr val="bg2">
                <a:lumMod val="60000"/>
                <a:lumOff val="40000"/>
              </a:schemeClr>
            </a:solidFill>
            <a:ln w="19050" cap="flat" cmpd="sng" algn="ctr">
              <a:solidFill>
                <a:schemeClr val="tx2">
                  <a:lumMod val="75000"/>
                  <a:lumOff val="25000"/>
                </a:schemeClr>
              </a:solidFill>
              <a:prstDash val="solid"/>
              <a:round/>
              <a:headEnd type="none" w="med" len="med"/>
              <a:tailEnd type="none" w="med" len="med"/>
            </a:ln>
            <a:effectLst/>
          </p:spPr>
          <p:txBody>
            <a:bodyPr wrap="none"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41337" name="流程图: 联系 17"/>
            <p:cNvSpPr/>
            <p:nvPr/>
          </p:nvSpPr>
          <p:spPr>
            <a:xfrm>
              <a:off x="5593871" y="4292435"/>
              <a:ext cx="178959" cy="172765"/>
            </a:xfrm>
            <a:prstGeom prst="flowChartConnector">
              <a:avLst/>
            </a:prstGeom>
            <a:solidFill>
              <a:schemeClr val="tx1"/>
            </a:solidFill>
            <a:ln w="19050" cap="flat" cmpd="sng">
              <a:solidFill>
                <a:schemeClr val="tx1"/>
              </a:solidFill>
              <a:prstDash val="solid"/>
              <a:headEnd type="none" w="med" len="med"/>
              <a:tailEnd type="none" w="med" len="med"/>
            </a:ln>
          </p:spPr>
          <p:txBody>
            <a:bodyPr wrap="none" lIns="90000" tIns="46800" rIns="90000" bIns="46800">
              <a:spAutoFit/>
            </a:bodyPr>
            <a:p>
              <a:pPr eaLnBrk="1" hangingPunct="1"/>
              <a:endParaRPr lang="zh-CN" altLang="en-US" dirty="0">
                <a:latin typeface="Times New Roman" panose="02020603050405020304" pitchFamily="18" charset="0"/>
              </a:endParaRPr>
            </a:p>
          </p:txBody>
        </p:sp>
        <p:cxnSp>
          <p:nvCxnSpPr>
            <p:cNvPr id="20" name="直接连接符 19"/>
            <p:cNvCxnSpPr>
              <a:stCxn id="6" idx="3"/>
              <a:endCxn id="141324" idx="0"/>
            </p:cNvCxnSpPr>
            <p:nvPr/>
          </p:nvCxnSpPr>
          <p:spPr bwMode="auto">
            <a:xfrm flipH="1">
              <a:off x="2421356" y="2074940"/>
              <a:ext cx="371940" cy="1055526"/>
            </a:xfrm>
            <a:prstGeom prst="line">
              <a:avLst/>
            </a:prstGeom>
            <a:ln w="19050">
              <a:headEnd type="none" w="med" len="med"/>
              <a:tailEnd type="none" w="med" len="med"/>
            </a:ln>
          </p:spPr>
          <p:style>
            <a:lnRef idx="2">
              <a:schemeClr val="accent4"/>
            </a:lnRef>
            <a:fillRef idx="0">
              <a:schemeClr val="accent4"/>
            </a:fillRef>
            <a:effectRef idx="1">
              <a:schemeClr val="accent4"/>
            </a:effectRef>
            <a:fontRef idx="minor">
              <a:schemeClr val="tx1"/>
            </a:fontRef>
          </p:style>
        </p:cxnSp>
        <p:cxnSp>
          <p:nvCxnSpPr>
            <p:cNvPr id="141339" name="直接连接符 22"/>
            <p:cNvCxnSpPr>
              <a:stCxn id="6" idx="5"/>
              <a:endCxn id="3" idx="1"/>
            </p:cNvCxnSpPr>
            <p:nvPr/>
          </p:nvCxnSpPr>
          <p:spPr>
            <a:xfrm>
              <a:off x="2919330" y="2074416"/>
              <a:ext cx="1279752" cy="365910"/>
            </a:xfrm>
            <a:prstGeom prst="line">
              <a:avLst/>
            </a:prstGeom>
            <a:ln w="19050" cap="flat" cmpd="sng">
              <a:solidFill>
                <a:schemeClr val="tx1"/>
              </a:solidFill>
              <a:prstDash val="solid"/>
              <a:headEnd type="none" w="med" len="med"/>
              <a:tailEnd type="none" w="med" len="med"/>
            </a:ln>
          </p:spPr>
        </p:cxnSp>
        <p:cxnSp>
          <p:nvCxnSpPr>
            <p:cNvPr id="141340" name="直接连接符 27"/>
            <p:cNvCxnSpPr>
              <a:stCxn id="141324" idx="4"/>
              <a:endCxn id="141326" idx="0"/>
            </p:cNvCxnSpPr>
            <p:nvPr/>
          </p:nvCxnSpPr>
          <p:spPr>
            <a:xfrm flipH="1">
              <a:off x="2408946" y="3302151"/>
              <a:ext cx="13237" cy="959154"/>
            </a:xfrm>
            <a:prstGeom prst="line">
              <a:avLst/>
            </a:prstGeom>
            <a:ln w="19050" cap="flat" cmpd="sng">
              <a:solidFill>
                <a:schemeClr val="tx1"/>
              </a:solidFill>
              <a:prstDash val="solid"/>
              <a:headEnd type="none" w="med" len="med"/>
              <a:tailEnd type="none" w="med" len="med"/>
            </a:ln>
          </p:spPr>
        </p:cxnSp>
        <p:cxnSp>
          <p:nvCxnSpPr>
            <p:cNvPr id="141341" name="直接连接符 29"/>
            <p:cNvCxnSpPr>
              <a:stCxn id="141326" idx="6"/>
              <a:endCxn id="4" idx="1"/>
            </p:cNvCxnSpPr>
            <p:nvPr/>
          </p:nvCxnSpPr>
          <p:spPr>
            <a:xfrm>
              <a:off x="2498426" y="4347688"/>
              <a:ext cx="447112" cy="45630"/>
            </a:xfrm>
            <a:prstGeom prst="line">
              <a:avLst/>
            </a:prstGeom>
            <a:ln w="19050" cap="flat" cmpd="sng">
              <a:solidFill>
                <a:schemeClr val="tx1"/>
              </a:solidFill>
              <a:prstDash val="solid"/>
              <a:headEnd type="none" w="med" len="med"/>
              <a:tailEnd type="none" w="med" len="med"/>
            </a:ln>
          </p:spPr>
        </p:cxnSp>
        <p:cxnSp>
          <p:nvCxnSpPr>
            <p:cNvPr id="141342" name="直接连接符 31"/>
            <p:cNvCxnSpPr>
              <a:stCxn id="4" idx="3"/>
              <a:endCxn id="9" idx="2"/>
            </p:cNvCxnSpPr>
            <p:nvPr/>
          </p:nvCxnSpPr>
          <p:spPr>
            <a:xfrm>
              <a:off x="3163940" y="4542863"/>
              <a:ext cx="408787" cy="332981"/>
            </a:xfrm>
            <a:prstGeom prst="line">
              <a:avLst/>
            </a:prstGeom>
            <a:ln w="19050" cap="flat" cmpd="sng">
              <a:solidFill>
                <a:schemeClr val="tx1"/>
              </a:solidFill>
              <a:prstDash val="solid"/>
              <a:headEnd type="none" w="med" len="med"/>
              <a:tailEnd type="none" w="med" len="med"/>
            </a:ln>
          </p:spPr>
        </p:cxnSp>
        <p:cxnSp>
          <p:nvCxnSpPr>
            <p:cNvPr id="141343" name="直接连接符 33"/>
            <p:cNvCxnSpPr>
              <a:stCxn id="9" idx="6"/>
              <a:endCxn id="141330" idx="3"/>
            </p:cNvCxnSpPr>
            <p:nvPr/>
          </p:nvCxnSpPr>
          <p:spPr>
            <a:xfrm flipV="1">
              <a:off x="3751686" y="4566094"/>
              <a:ext cx="1189440" cy="309750"/>
            </a:xfrm>
            <a:prstGeom prst="line">
              <a:avLst/>
            </a:prstGeom>
            <a:ln w="19050" cap="flat" cmpd="sng">
              <a:solidFill>
                <a:schemeClr val="tx1"/>
              </a:solidFill>
              <a:prstDash val="solid"/>
              <a:headEnd type="none" w="med" len="med"/>
              <a:tailEnd type="none" w="med" len="med"/>
            </a:ln>
          </p:spPr>
        </p:cxnSp>
        <p:cxnSp>
          <p:nvCxnSpPr>
            <p:cNvPr id="141344" name="直接连接符 35"/>
            <p:cNvCxnSpPr>
              <a:stCxn id="141330" idx="3"/>
              <a:endCxn id="141337" idx="2"/>
            </p:cNvCxnSpPr>
            <p:nvPr/>
          </p:nvCxnSpPr>
          <p:spPr>
            <a:xfrm flipV="1">
              <a:off x="4941126" y="4378818"/>
              <a:ext cx="652745" cy="187276"/>
            </a:xfrm>
            <a:prstGeom prst="line">
              <a:avLst/>
            </a:prstGeom>
            <a:ln w="19050" cap="flat" cmpd="sng">
              <a:solidFill>
                <a:schemeClr val="tx1"/>
              </a:solidFill>
              <a:prstDash val="solid"/>
              <a:headEnd type="none" w="med" len="med"/>
              <a:tailEnd type="none" w="med" len="med"/>
            </a:ln>
          </p:spPr>
        </p:cxnSp>
        <p:cxnSp>
          <p:nvCxnSpPr>
            <p:cNvPr id="141345" name="直接连接符 40"/>
            <p:cNvCxnSpPr>
              <a:stCxn id="141337" idx="7"/>
              <a:endCxn id="17" idx="3"/>
            </p:cNvCxnSpPr>
            <p:nvPr/>
          </p:nvCxnSpPr>
          <p:spPr>
            <a:xfrm flipV="1">
              <a:off x="5746621" y="4197666"/>
              <a:ext cx="654516" cy="120070"/>
            </a:xfrm>
            <a:prstGeom prst="line">
              <a:avLst/>
            </a:prstGeom>
            <a:ln w="19050" cap="flat" cmpd="sng">
              <a:solidFill>
                <a:schemeClr val="tx1"/>
              </a:solidFill>
              <a:prstDash val="solid"/>
              <a:headEnd type="none" w="med" len="med"/>
              <a:tailEnd type="none" w="med" len="med"/>
            </a:ln>
          </p:spPr>
        </p:cxnSp>
        <p:cxnSp>
          <p:nvCxnSpPr>
            <p:cNvPr id="141346" name="直接连接符 42"/>
            <p:cNvCxnSpPr>
              <a:stCxn id="16" idx="4"/>
              <a:endCxn id="17" idx="0"/>
            </p:cNvCxnSpPr>
            <p:nvPr/>
          </p:nvCxnSpPr>
          <p:spPr>
            <a:xfrm>
              <a:off x="6464408" y="3497812"/>
              <a:ext cx="0" cy="552391"/>
            </a:xfrm>
            <a:prstGeom prst="line">
              <a:avLst/>
            </a:prstGeom>
            <a:ln w="19050" cap="flat" cmpd="sng">
              <a:solidFill>
                <a:schemeClr val="tx1"/>
              </a:solidFill>
              <a:prstDash val="solid"/>
              <a:headEnd type="none" w="med" len="med"/>
              <a:tailEnd type="none" w="med" len="med"/>
            </a:ln>
          </p:spPr>
        </p:cxnSp>
        <p:cxnSp>
          <p:nvCxnSpPr>
            <p:cNvPr id="141347" name="直接连接符 44"/>
            <p:cNvCxnSpPr>
              <a:stCxn id="15" idx="4"/>
              <a:endCxn id="16" idx="0"/>
            </p:cNvCxnSpPr>
            <p:nvPr/>
          </p:nvCxnSpPr>
          <p:spPr>
            <a:xfrm flipH="1">
              <a:off x="6464408" y="2868439"/>
              <a:ext cx="64736" cy="456608"/>
            </a:xfrm>
            <a:prstGeom prst="line">
              <a:avLst/>
            </a:prstGeom>
            <a:ln w="19050" cap="flat" cmpd="sng">
              <a:solidFill>
                <a:schemeClr val="tx1"/>
              </a:solidFill>
              <a:prstDash val="solid"/>
              <a:headEnd type="none" w="med" len="med"/>
              <a:tailEnd type="none" w="med" len="med"/>
            </a:ln>
          </p:spPr>
        </p:cxnSp>
        <p:cxnSp>
          <p:nvCxnSpPr>
            <p:cNvPr id="141348" name="直接连接符 46"/>
            <p:cNvCxnSpPr>
              <a:stCxn id="141332" idx="6"/>
              <a:endCxn id="15" idx="1"/>
            </p:cNvCxnSpPr>
            <p:nvPr/>
          </p:nvCxnSpPr>
          <p:spPr>
            <a:xfrm>
              <a:off x="5451793" y="2013335"/>
              <a:ext cx="1014080" cy="707640"/>
            </a:xfrm>
            <a:prstGeom prst="line">
              <a:avLst/>
            </a:prstGeom>
            <a:ln w="19050" cap="flat" cmpd="sng">
              <a:solidFill>
                <a:schemeClr val="tx1"/>
              </a:solidFill>
              <a:prstDash val="solid"/>
              <a:headEnd type="none" w="med" len="med"/>
              <a:tailEnd type="none" w="med" len="med"/>
            </a:ln>
          </p:spPr>
        </p:cxnSp>
        <p:cxnSp>
          <p:nvCxnSpPr>
            <p:cNvPr id="141349" name="直接连接符 48"/>
            <p:cNvCxnSpPr>
              <a:stCxn id="3" idx="4"/>
              <a:endCxn id="141332" idx="2"/>
            </p:cNvCxnSpPr>
            <p:nvPr/>
          </p:nvCxnSpPr>
          <p:spPr>
            <a:xfrm flipV="1">
              <a:off x="4435883" y="2013335"/>
              <a:ext cx="836951" cy="426992"/>
            </a:xfrm>
            <a:prstGeom prst="line">
              <a:avLst/>
            </a:prstGeom>
            <a:ln w="19050" cap="flat" cmpd="sng">
              <a:solidFill>
                <a:schemeClr val="tx1"/>
              </a:solidFill>
              <a:prstDash val="solid"/>
              <a:headEnd type="none" w="med" len="med"/>
              <a:tailEnd type="none" w="med" len="med"/>
            </a:ln>
          </p:spPr>
        </p:cxnSp>
        <p:cxnSp>
          <p:nvCxnSpPr>
            <p:cNvPr id="141350" name="直接连接符 50"/>
            <p:cNvCxnSpPr>
              <a:stCxn id="3" idx="3"/>
              <a:endCxn id="12" idx="0"/>
            </p:cNvCxnSpPr>
            <p:nvPr/>
          </p:nvCxnSpPr>
          <p:spPr>
            <a:xfrm>
              <a:off x="4390658" y="2552900"/>
              <a:ext cx="524260" cy="672729"/>
            </a:xfrm>
            <a:prstGeom prst="line">
              <a:avLst/>
            </a:prstGeom>
            <a:ln w="19050" cap="flat" cmpd="sng">
              <a:solidFill>
                <a:schemeClr val="tx1"/>
              </a:solidFill>
              <a:prstDash val="solid"/>
              <a:headEnd type="none" w="med" len="med"/>
              <a:tailEnd type="none" w="med" len="med"/>
            </a:ln>
          </p:spPr>
        </p:cxnSp>
        <p:cxnSp>
          <p:nvCxnSpPr>
            <p:cNvPr id="141351" name="直接连接符 54"/>
            <p:cNvCxnSpPr>
              <a:stCxn id="8" idx="7"/>
              <a:endCxn id="3" idx="2"/>
            </p:cNvCxnSpPr>
            <p:nvPr/>
          </p:nvCxnSpPr>
          <p:spPr>
            <a:xfrm flipV="1">
              <a:off x="3538695" y="2552900"/>
              <a:ext cx="705612" cy="160694"/>
            </a:xfrm>
            <a:prstGeom prst="line">
              <a:avLst/>
            </a:prstGeom>
            <a:ln w="19050" cap="flat" cmpd="sng">
              <a:solidFill>
                <a:schemeClr val="accent2"/>
              </a:solidFill>
              <a:prstDash val="sysDash"/>
              <a:headEnd type="none" w="med" len="med"/>
              <a:tailEnd type="none" w="med" len="med"/>
            </a:ln>
          </p:spPr>
        </p:cxnSp>
        <p:cxnSp>
          <p:nvCxnSpPr>
            <p:cNvPr id="141352" name="直接连接符 56"/>
            <p:cNvCxnSpPr>
              <a:stCxn id="8" idx="3"/>
              <a:endCxn id="4" idx="0"/>
            </p:cNvCxnSpPr>
            <p:nvPr/>
          </p:nvCxnSpPr>
          <p:spPr>
            <a:xfrm flipH="1">
              <a:off x="3080519" y="2835757"/>
              <a:ext cx="331634" cy="1465135"/>
            </a:xfrm>
            <a:prstGeom prst="line">
              <a:avLst/>
            </a:prstGeom>
            <a:ln w="19050" cap="flat" cmpd="sng">
              <a:solidFill>
                <a:schemeClr val="accent2"/>
              </a:solidFill>
              <a:prstDash val="sysDash"/>
              <a:headEnd type="none" w="med" len="med"/>
              <a:tailEnd type="none" w="med" len="med"/>
            </a:ln>
          </p:spPr>
        </p:cxnSp>
        <p:cxnSp>
          <p:nvCxnSpPr>
            <p:cNvPr id="141353" name="直接连接符 57"/>
            <p:cNvCxnSpPr>
              <a:endCxn id="141329" idx="3"/>
            </p:cNvCxnSpPr>
            <p:nvPr/>
          </p:nvCxnSpPr>
          <p:spPr>
            <a:xfrm flipV="1">
              <a:off x="3236583" y="3641187"/>
              <a:ext cx="809749" cy="738990"/>
            </a:xfrm>
            <a:prstGeom prst="line">
              <a:avLst/>
            </a:prstGeom>
            <a:ln w="19050" cap="flat" cmpd="sng">
              <a:solidFill>
                <a:schemeClr val="accent2"/>
              </a:solidFill>
              <a:prstDash val="sysDash"/>
              <a:headEnd type="none" w="med" len="med"/>
              <a:tailEnd type="none" w="med" len="med"/>
            </a:ln>
          </p:spPr>
        </p:cxnSp>
        <p:cxnSp>
          <p:nvCxnSpPr>
            <p:cNvPr id="141354" name="直接连接符 59"/>
            <p:cNvCxnSpPr>
              <a:stCxn id="141329" idx="7"/>
              <a:endCxn id="12" idx="3"/>
            </p:cNvCxnSpPr>
            <p:nvPr/>
          </p:nvCxnSpPr>
          <p:spPr>
            <a:xfrm flipV="1">
              <a:off x="4172874" y="3373093"/>
              <a:ext cx="678772" cy="145932"/>
            </a:xfrm>
            <a:prstGeom prst="line">
              <a:avLst/>
            </a:prstGeom>
            <a:ln w="19050" cap="flat" cmpd="sng">
              <a:solidFill>
                <a:schemeClr val="accent2"/>
              </a:solidFill>
              <a:prstDash val="sysDash"/>
              <a:headEnd type="none" w="med" len="med"/>
              <a:tailEnd type="none" w="med" len="med"/>
            </a:ln>
          </p:spPr>
        </p:cxnSp>
        <p:cxnSp>
          <p:nvCxnSpPr>
            <p:cNvPr id="141355" name="直接连接符 61"/>
            <p:cNvCxnSpPr>
              <a:stCxn id="141329" idx="5"/>
              <a:endCxn id="141330" idx="1"/>
            </p:cNvCxnSpPr>
            <p:nvPr/>
          </p:nvCxnSpPr>
          <p:spPr>
            <a:xfrm>
              <a:off x="4172874" y="3641187"/>
              <a:ext cx="768251" cy="802744"/>
            </a:xfrm>
            <a:prstGeom prst="line">
              <a:avLst/>
            </a:prstGeom>
            <a:ln w="19050" cap="flat" cmpd="sng">
              <a:solidFill>
                <a:schemeClr val="accent2"/>
              </a:solidFill>
              <a:prstDash val="sysDash"/>
              <a:headEnd type="none" w="med" len="med"/>
              <a:tailEnd type="none" w="med" len="med"/>
            </a:ln>
          </p:spPr>
        </p:cxnSp>
        <p:cxnSp>
          <p:nvCxnSpPr>
            <p:cNvPr id="141356" name="直接连接符 63"/>
            <p:cNvCxnSpPr>
              <a:stCxn id="141330" idx="0"/>
              <a:endCxn id="12" idx="4"/>
            </p:cNvCxnSpPr>
            <p:nvPr/>
          </p:nvCxnSpPr>
          <p:spPr>
            <a:xfrm flipH="1" flipV="1">
              <a:off x="4914917" y="3398394"/>
              <a:ext cx="89479" cy="1020236"/>
            </a:xfrm>
            <a:prstGeom prst="line">
              <a:avLst/>
            </a:prstGeom>
            <a:ln w="19050" cap="flat" cmpd="sng">
              <a:solidFill>
                <a:schemeClr val="accent2"/>
              </a:solidFill>
              <a:prstDash val="sysDash"/>
              <a:headEnd type="none" w="med" len="med"/>
              <a:tailEnd type="none" w="med" len="med"/>
            </a:ln>
          </p:spPr>
        </p:cxnSp>
        <p:cxnSp>
          <p:nvCxnSpPr>
            <p:cNvPr id="141357" name="直接连接符 65"/>
            <p:cNvCxnSpPr>
              <a:stCxn id="4" idx="4"/>
              <a:endCxn id="141330" idx="2"/>
            </p:cNvCxnSpPr>
            <p:nvPr/>
          </p:nvCxnSpPr>
          <p:spPr>
            <a:xfrm>
              <a:off x="3215498" y="4393318"/>
              <a:ext cx="1699419" cy="111695"/>
            </a:xfrm>
            <a:prstGeom prst="line">
              <a:avLst/>
            </a:prstGeom>
            <a:ln w="19050" cap="flat" cmpd="sng">
              <a:solidFill>
                <a:schemeClr val="accent2"/>
              </a:solidFill>
              <a:prstDash val="sysDash"/>
              <a:headEnd type="none" w="med" len="med"/>
              <a:tailEnd type="none" w="med" len="med"/>
            </a:ln>
          </p:spPr>
        </p:cxnSp>
        <p:cxnSp>
          <p:nvCxnSpPr>
            <p:cNvPr id="141358" name="直接连接符 67"/>
            <p:cNvCxnSpPr>
              <a:stCxn id="141330" idx="7"/>
              <a:endCxn id="141333" idx="3"/>
            </p:cNvCxnSpPr>
            <p:nvPr/>
          </p:nvCxnSpPr>
          <p:spPr>
            <a:xfrm flipV="1">
              <a:off x="5067668" y="2863745"/>
              <a:ext cx="589293" cy="1580187"/>
            </a:xfrm>
            <a:prstGeom prst="line">
              <a:avLst/>
            </a:prstGeom>
            <a:ln w="19050" cap="flat" cmpd="sng">
              <a:solidFill>
                <a:schemeClr val="accent2"/>
              </a:solidFill>
              <a:prstDash val="sysDash"/>
              <a:headEnd type="none" w="med" len="med"/>
              <a:tailEnd type="none" w="med" len="med"/>
            </a:ln>
          </p:spPr>
        </p:cxnSp>
        <p:cxnSp>
          <p:nvCxnSpPr>
            <p:cNvPr id="141359" name="直接连接符 69"/>
            <p:cNvCxnSpPr>
              <a:stCxn id="141337" idx="0"/>
              <a:endCxn id="141333" idx="4"/>
            </p:cNvCxnSpPr>
            <p:nvPr/>
          </p:nvCxnSpPr>
          <p:spPr>
            <a:xfrm flipV="1">
              <a:off x="5683350" y="2889046"/>
              <a:ext cx="36881" cy="1403390"/>
            </a:xfrm>
            <a:prstGeom prst="line">
              <a:avLst/>
            </a:prstGeom>
            <a:ln w="19050" cap="flat" cmpd="sng">
              <a:solidFill>
                <a:schemeClr val="accent2"/>
              </a:solidFill>
              <a:prstDash val="sysDash"/>
              <a:headEnd type="none" w="med" len="med"/>
              <a:tailEnd type="none" w="med" len="med"/>
            </a:ln>
          </p:spPr>
        </p:cxnSp>
        <p:cxnSp>
          <p:nvCxnSpPr>
            <p:cNvPr id="141360" name="直接连接符 71"/>
            <p:cNvCxnSpPr>
              <a:stCxn id="141333" idx="5"/>
              <a:endCxn id="16" idx="1"/>
            </p:cNvCxnSpPr>
            <p:nvPr/>
          </p:nvCxnSpPr>
          <p:spPr>
            <a:xfrm>
              <a:off x="5783502" y="2863745"/>
              <a:ext cx="617635" cy="486603"/>
            </a:xfrm>
            <a:prstGeom prst="line">
              <a:avLst/>
            </a:prstGeom>
            <a:ln w="19050" cap="flat" cmpd="sng">
              <a:solidFill>
                <a:schemeClr val="accent2"/>
              </a:solidFill>
              <a:prstDash val="sysDash"/>
              <a:headEnd type="none" w="med" len="med"/>
              <a:tailEnd type="none" w="med" len="med"/>
            </a:ln>
          </p:spPr>
        </p:cxnSp>
        <p:cxnSp>
          <p:nvCxnSpPr>
            <p:cNvPr id="141361" name="直接连接符 73"/>
            <p:cNvCxnSpPr>
              <a:stCxn id="141333" idx="1"/>
            </p:cNvCxnSpPr>
            <p:nvPr/>
          </p:nvCxnSpPr>
          <p:spPr>
            <a:xfrm flipH="1" flipV="1">
              <a:off x="5328564" y="2013335"/>
              <a:ext cx="328396" cy="728247"/>
            </a:xfrm>
            <a:prstGeom prst="line">
              <a:avLst/>
            </a:prstGeom>
            <a:ln w="19050" cap="flat" cmpd="sng">
              <a:solidFill>
                <a:schemeClr val="accent2"/>
              </a:solidFill>
              <a:prstDash val="sysDash"/>
              <a:headEnd type="none" w="med" len="med"/>
              <a:tailEnd type="none" w="med" len="med"/>
            </a:ln>
          </p:spPr>
        </p:cxnSp>
        <p:sp>
          <p:nvSpPr>
            <p:cNvPr id="141" name="TextBox 140"/>
            <p:cNvSpPr txBox="1"/>
            <p:nvPr/>
          </p:nvSpPr>
          <p:spPr>
            <a:xfrm>
              <a:off x="4179767" y="2159690"/>
              <a:ext cx="335410" cy="194540"/>
            </a:xfrm>
            <a:prstGeom prst="rect">
              <a:avLst/>
            </a:prstGeom>
            <a:noFill/>
            <a:ln w="19050">
              <a:noFill/>
            </a:ln>
          </p:spPr>
          <p:txBody>
            <a:bodyPr wrap="none" lIns="0" tIns="0" rIns="0" bIns="0">
              <a:spAutoFit/>
            </a:bodyPr>
            <a:lstStyle/>
            <a:p>
              <a:pPr marR="0" defTabSz="914400">
                <a:buClrTx/>
                <a:buSzTx/>
                <a:buFontTx/>
                <a:buNone/>
                <a:defRPr/>
              </a:pPr>
              <a:r>
                <a:rPr kumimoji="1" lang="zh-CN" altLang="en-US" sz="1050" kern="1200" cap="none" spc="0" normalizeH="0" baseline="0" noProof="0" dirty="0">
                  <a:latin typeface="仿宋" panose="02010609060101010101" pitchFamily="49" charset="-122"/>
                  <a:ea typeface="仿宋" panose="02010609060101010101" pitchFamily="49" charset="-122"/>
                  <a:cs typeface="+mn-cs"/>
                </a:rPr>
                <a:t>罗马</a:t>
              </a:r>
              <a:endParaRPr kumimoji="1" lang="zh-CN" altLang="en-US" sz="1050" kern="1200" cap="none" spc="0" normalizeH="0" baseline="0" noProof="0" dirty="0">
                <a:latin typeface="仿宋" panose="02010609060101010101" pitchFamily="49" charset="-122"/>
                <a:ea typeface="仿宋" panose="02010609060101010101" pitchFamily="49" charset="-122"/>
                <a:cs typeface="+mn-cs"/>
              </a:endParaRPr>
            </a:p>
          </p:txBody>
        </p:sp>
        <p:sp>
          <p:nvSpPr>
            <p:cNvPr id="141363" name="TextBox 141"/>
            <p:cNvSpPr txBox="1"/>
            <p:nvPr/>
          </p:nvSpPr>
          <p:spPr>
            <a:xfrm>
              <a:off x="2919489" y="1759053"/>
              <a:ext cx="333750" cy="194540"/>
            </a:xfrm>
            <a:prstGeom prst="rect">
              <a:avLst/>
            </a:prstGeom>
            <a:noFill/>
            <a:ln w="19050">
              <a:noFill/>
            </a:ln>
          </p:spPr>
          <p:txBody>
            <a:bodyPr wrap="none" lIns="0" tIns="0" rIns="0" bIns="0">
              <a:spAutoFit/>
            </a:bodyPr>
            <a:p>
              <a:r>
                <a:rPr lang="zh-CN" altLang="en-US" sz="1000" dirty="0">
                  <a:latin typeface="仿宋" panose="02010609060101010101" pitchFamily="49" charset="-122"/>
                  <a:ea typeface="仿宋" panose="02010609060101010101" pitchFamily="49" charset="-122"/>
                </a:rPr>
                <a:t>高卢</a:t>
              </a:r>
              <a:endParaRPr lang="zh-CN" altLang="en-US" sz="1000" dirty="0">
                <a:latin typeface="仿宋" panose="02010609060101010101" pitchFamily="49" charset="-122"/>
                <a:ea typeface="仿宋" panose="02010609060101010101" pitchFamily="49" charset="-122"/>
              </a:endParaRPr>
            </a:p>
          </p:txBody>
        </p:sp>
        <p:sp>
          <p:nvSpPr>
            <p:cNvPr id="143" name="TextBox 142"/>
            <p:cNvSpPr txBox="1"/>
            <p:nvPr/>
          </p:nvSpPr>
          <p:spPr>
            <a:xfrm>
              <a:off x="1811973" y="3049568"/>
              <a:ext cx="501454" cy="192614"/>
            </a:xfrm>
            <a:prstGeom prst="rect">
              <a:avLst/>
            </a:prstGeom>
            <a:noFill/>
            <a:ln w="19050">
              <a:noFill/>
            </a:ln>
          </p:spPr>
          <p:txBody>
            <a:bodyPr wrap="none" lIns="0" tIns="0" rIns="0" bIns="0">
              <a:spAutoFit/>
            </a:bodyPr>
            <a:lstStyle/>
            <a:p>
              <a:pPr marR="0" defTabSz="914400">
                <a:buClrTx/>
                <a:buSzTx/>
                <a:buFontTx/>
                <a:buNone/>
                <a:defRPr/>
              </a:pPr>
              <a:r>
                <a:rPr kumimoji="1" lang="zh-CN" altLang="en-US" sz="1050" kern="1200" cap="none" spc="0" normalizeH="0" baseline="0" noProof="0" dirty="0">
                  <a:latin typeface="仿宋" panose="02010609060101010101" pitchFamily="49" charset="-122"/>
                  <a:ea typeface="仿宋" panose="02010609060101010101" pitchFamily="49" charset="-122"/>
                  <a:cs typeface="+mn-cs"/>
                </a:rPr>
                <a:t>西班牙</a:t>
              </a:r>
              <a:endParaRPr kumimoji="1" lang="zh-CN" altLang="en-US" sz="1050" kern="1200" cap="none" spc="0" normalizeH="0" baseline="0" noProof="0" dirty="0">
                <a:latin typeface="仿宋" panose="02010609060101010101" pitchFamily="49" charset="-122"/>
                <a:ea typeface="仿宋" panose="02010609060101010101" pitchFamily="49" charset="-122"/>
                <a:cs typeface="+mn-cs"/>
              </a:endParaRPr>
            </a:p>
          </p:txBody>
        </p:sp>
        <p:sp>
          <p:nvSpPr>
            <p:cNvPr id="144" name="TextBox 143"/>
            <p:cNvSpPr txBox="1"/>
            <p:nvPr/>
          </p:nvSpPr>
          <p:spPr>
            <a:xfrm>
              <a:off x="1956431" y="4214883"/>
              <a:ext cx="335410" cy="194541"/>
            </a:xfrm>
            <a:prstGeom prst="rect">
              <a:avLst/>
            </a:prstGeom>
            <a:noFill/>
            <a:ln w="19050">
              <a:noFill/>
            </a:ln>
          </p:spPr>
          <p:txBody>
            <a:bodyPr wrap="none" lIns="0" tIns="0" rIns="0" bIns="0">
              <a:spAutoFit/>
            </a:bodyPr>
            <a:lstStyle/>
            <a:p>
              <a:pPr marR="0" defTabSz="914400">
                <a:buClrTx/>
                <a:buSzTx/>
                <a:buFontTx/>
                <a:buNone/>
                <a:defRPr/>
              </a:pPr>
              <a:r>
                <a:rPr kumimoji="1" lang="zh-CN" altLang="en-US" sz="1050" kern="1200" cap="none" spc="0" normalizeH="0" baseline="0" noProof="0" dirty="0">
                  <a:latin typeface="仿宋" panose="02010609060101010101" pitchFamily="49" charset="-122"/>
                  <a:ea typeface="仿宋" panose="02010609060101010101" pitchFamily="49" charset="-122"/>
                  <a:cs typeface="+mn-cs"/>
                </a:rPr>
                <a:t>北非</a:t>
              </a:r>
              <a:endParaRPr kumimoji="1" lang="zh-CN" altLang="en-US" sz="1050" kern="1200" cap="none" spc="0" normalizeH="0" baseline="0" noProof="0" dirty="0">
                <a:latin typeface="仿宋" panose="02010609060101010101" pitchFamily="49" charset="-122"/>
                <a:ea typeface="仿宋" panose="02010609060101010101" pitchFamily="49" charset="-122"/>
                <a:cs typeface="+mn-cs"/>
              </a:endParaRPr>
            </a:p>
          </p:txBody>
        </p:sp>
        <p:sp>
          <p:nvSpPr>
            <p:cNvPr id="145" name="TextBox 144"/>
            <p:cNvSpPr txBox="1"/>
            <p:nvPr/>
          </p:nvSpPr>
          <p:spPr>
            <a:xfrm>
              <a:off x="3032399" y="2616185"/>
              <a:ext cx="335410" cy="194541"/>
            </a:xfrm>
            <a:prstGeom prst="rect">
              <a:avLst/>
            </a:prstGeom>
            <a:noFill/>
            <a:ln w="19050">
              <a:noFill/>
            </a:ln>
          </p:spPr>
          <p:txBody>
            <a:bodyPr wrap="none" lIns="0" tIns="0" rIns="0" bIns="0">
              <a:spAutoFit/>
            </a:bodyPr>
            <a:lstStyle/>
            <a:p>
              <a:pPr marR="0" defTabSz="914400">
                <a:buClrTx/>
                <a:buSzTx/>
                <a:buFontTx/>
                <a:buNone/>
                <a:defRPr/>
              </a:pPr>
              <a:r>
                <a:rPr kumimoji="1" lang="zh-CN" altLang="en-US" sz="1050" kern="1200" cap="none" spc="0" normalizeH="0" baseline="0" noProof="0" dirty="0">
                  <a:latin typeface="仿宋" panose="02010609060101010101" pitchFamily="49" charset="-122"/>
                  <a:ea typeface="仿宋" panose="02010609060101010101" pitchFamily="49" charset="-122"/>
                  <a:cs typeface="+mn-cs"/>
                </a:rPr>
                <a:t>撒丁</a:t>
              </a:r>
              <a:endParaRPr kumimoji="1" lang="zh-CN" altLang="en-US" sz="1050" kern="1200" cap="none" spc="0" normalizeH="0" baseline="0" noProof="0" dirty="0">
                <a:latin typeface="仿宋" panose="02010609060101010101" pitchFamily="49" charset="-122"/>
                <a:ea typeface="仿宋" panose="02010609060101010101" pitchFamily="49" charset="-122"/>
                <a:cs typeface="+mn-cs"/>
              </a:endParaRPr>
            </a:p>
          </p:txBody>
        </p:sp>
        <p:sp>
          <p:nvSpPr>
            <p:cNvPr id="146" name="TextBox 145"/>
            <p:cNvSpPr txBox="1"/>
            <p:nvPr/>
          </p:nvSpPr>
          <p:spPr>
            <a:xfrm>
              <a:off x="2604005" y="4567367"/>
              <a:ext cx="503115" cy="192614"/>
            </a:xfrm>
            <a:prstGeom prst="rect">
              <a:avLst/>
            </a:prstGeom>
            <a:noFill/>
            <a:ln w="19050">
              <a:noFill/>
            </a:ln>
          </p:spPr>
          <p:txBody>
            <a:bodyPr wrap="none" lIns="0" tIns="0" rIns="0" bIns="0">
              <a:spAutoFit/>
            </a:bodyPr>
            <a:lstStyle/>
            <a:p>
              <a:pPr marR="0" defTabSz="914400">
                <a:buClrTx/>
                <a:buSzTx/>
                <a:buFontTx/>
                <a:buNone/>
                <a:defRPr/>
              </a:pPr>
              <a:r>
                <a:rPr kumimoji="1" lang="zh-CN" altLang="en-US" sz="1050" kern="1200" cap="none" spc="0" normalizeH="0" baseline="0" noProof="0" dirty="0">
                  <a:latin typeface="仿宋" panose="02010609060101010101" pitchFamily="49" charset="-122"/>
                  <a:ea typeface="仿宋" panose="02010609060101010101" pitchFamily="49" charset="-122"/>
                  <a:cs typeface="+mn-cs"/>
                </a:rPr>
                <a:t>迦太基</a:t>
              </a:r>
              <a:endParaRPr kumimoji="1" lang="zh-CN" altLang="en-US" sz="1050" kern="1200" cap="none" spc="0" normalizeH="0" baseline="0" noProof="0" dirty="0">
                <a:latin typeface="仿宋" panose="02010609060101010101" pitchFamily="49" charset="-122"/>
                <a:ea typeface="仿宋" panose="02010609060101010101" pitchFamily="49" charset="-122"/>
                <a:cs typeface="+mn-cs"/>
              </a:endParaRPr>
            </a:p>
          </p:txBody>
        </p:sp>
        <p:sp>
          <p:nvSpPr>
            <p:cNvPr id="141368" name="TextBox 146"/>
            <p:cNvSpPr txBox="1"/>
            <p:nvPr/>
          </p:nvSpPr>
          <p:spPr>
            <a:xfrm>
              <a:off x="3547137" y="4586629"/>
              <a:ext cx="335410" cy="194540"/>
            </a:xfrm>
            <a:prstGeom prst="rect">
              <a:avLst/>
            </a:prstGeom>
            <a:noFill/>
            <a:ln w="19050">
              <a:noFill/>
            </a:ln>
          </p:spPr>
          <p:txBody>
            <a:bodyPr wrap="none" lIns="0" tIns="0" rIns="0" bIns="0">
              <a:spAutoFit/>
            </a:bodyPr>
            <a:p>
              <a:r>
                <a:rPr lang="zh-CN" altLang="en-US" sz="1000" dirty="0">
                  <a:latin typeface="仿宋" panose="02010609060101010101" pitchFamily="49" charset="-122"/>
                  <a:ea typeface="仿宋" panose="02010609060101010101" pitchFamily="49" charset="-122"/>
                </a:rPr>
                <a:t>扎马</a:t>
              </a:r>
              <a:endParaRPr lang="zh-CN" altLang="en-US" sz="1000" dirty="0">
                <a:latin typeface="仿宋" panose="02010609060101010101" pitchFamily="49" charset="-122"/>
                <a:ea typeface="仿宋" panose="02010609060101010101" pitchFamily="49" charset="-122"/>
              </a:endParaRPr>
            </a:p>
          </p:txBody>
        </p:sp>
        <p:sp>
          <p:nvSpPr>
            <p:cNvPr id="148" name="TextBox 147"/>
            <p:cNvSpPr txBox="1"/>
            <p:nvPr/>
          </p:nvSpPr>
          <p:spPr>
            <a:xfrm>
              <a:off x="3769637" y="3276853"/>
              <a:ext cx="501454" cy="194540"/>
            </a:xfrm>
            <a:prstGeom prst="rect">
              <a:avLst/>
            </a:prstGeom>
            <a:noFill/>
            <a:ln w="19050">
              <a:noFill/>
            </a:ln>
          </p:spPr>
          <p:txBody>
            <a:bodyPr wrap="none" lIns="0" tIns="0" rIns="0" bIns="0">
              <a:spAutoFit/>
            </a:bodyPr>
            <a:lstStyle/>
            <a:p>
              <a:pPr marR="0" defTabSz="914400">
                <a:buClrTx/>
                <a:buSzTx/>
                <a:buFontTx/>
                <a:buNone/>
                <a:defRPr/>
              </a:pPr>
              <a:r>
                <a:rPr kumimoji="1" lang="zh-CN" altLang="en-US" sz="1050" kern="1200" cap="none" spc="0" normalizeH="0" baseline="0" noProof="0" dirty="0">
                  <a:latin typeface="仿宋" panose="02010609060101010101" pitchFamily="49" charset="-122"/>
                  <a:ea typeface="仿宋" panose="02010609060101010101" pitchFamily="49" charset="-122"/>
                  <a:cs typeface="+mn-cs"/>
                </a:rPr>
                <a:t>叙拉古</a:t>
              </a:r>
              <a:endParaRPr kumimoji="1" lang="zh-CN" altLang="en-US" sz="1050" kern="1200" cap="none" spc="0" normalizeH="0" baseline="0" noProof="0" dirty="0">
                <a:latin typeface="仿宋" panose="02010609060101010101" pitchFamily="49" charset="-122"/>
                <a:ea typeface="仿宋" panose="02010609060101010101" pitchFamily="49" charset="-122"/>
                <a:cs typeface="+mn-cs"/>
              </a:endParaRPr>
            </a:p>
          </p:txBody>
        </p:sp>
        <p:sp>
          <p:nvSpPr>
            <p:cNvPr id="149" name="TextBox 148"/>
            <p:cNvSpPr txBox="1"/>
            <p:nvPr/>
          </p:nvSpPr>
          <p:spPr>
            <a:xfrm>
              <a:off x="4936930" y="3011045"/>
              <a:ext cx="335410" cy="194540"/>
            </a:xfrm>
            <a:prstGeom prst="rect">
              <a:avLst/>
            </a:prstGeom>
            <a:noFill/>
            <a:ln w="19050">
              <a:noFill/>
            </a:ln>
          </p:spPr>
          <p:txBody>
            <a:bodyPr wrap="none" lIns="0" tIns="0" rIns="0" bIns="0">
              <a:spAutoFit/>
            </a:bodyPr>
            <a:lstStyle/>
            <a:p>
              <a:pPr marR="0" defTabSz="914400">
                <a:buClrTx/>
                <a:buSzTx/>
                <a:buFontTx/>
                <a:buNone/>
                <a:defRPr/>
              </a:pPr>
              <a:r>
                <a:rPr kumimoji="1" lang="zh-CN" altLang="en-US" sz="1050" kern="1200" cap="none" spc="0" normalizeH="0" baseline="0" noProof="0" dirty="0">
                  <a:latin typeface="仿宋" panose="02010609060101010101" pitchFamily="49" charset="-122"/>
                  <a:ea typeface="仿宋" panose="02010609060101010101" pitchFamily="49" charset="-122"/>
                  <a:cs typeface="+mn-cs"/>
                </a:rPr>
                <a:t>坎尼</a:t>
              </a:r>
              <a:endParaRPr kumimoji="1" lang="zh-CN" altLang="en-US" sz="1050" kern="1200" cap="none" spc="0" normalizeH="0" baseline="0" noProof="0" dirty="0">
                <a:latin typeface="仿宋" panose="02010609060101010101" pitchFamily="49" charset="-122"/>
                <a:ea typeface="仿宋" panose="02010609060101010101" pitchFamily="49" charset="-122"/>
                <a:cs typeface="+mn-cs"/>
              </a:endParaRPr>
            </a:p>
          </p:txBody>
        </p:sp>
        <p:sp>
          <p:nvSpPr>
            <p:cNvPr id="141371" name="TextBox 149"/>
            <p:cNvSpPr txBox="1"/>
            <p:nvPr/>
          </p:nvSpPr>
          <p:spPr>
            <a:xfrm>
              <a:off x="5463290" y="1759053"/>
              <a:ext cx="503115" cy="194540"/>
            </a:xfrm>
            <a:prstGeom prst="rect">
              <a:avLst/>
            </a:prstGeom>
            <a:noFill/>
            <a:ln w="19050">
              <a:noFill/>
            </a:ln>
          </p:spPr>
          <p:txBody>
            <a:bodyPr wrap="none" lIns="0" tIns="0" rIns="0" bIns="0">
              <a:spAutoFit/>
            </a:bodyPr>
            <a:p>
              <a:r>
                <a:rPr lang="zh-CN" altLang="en-US" sz="1000" dirty="0">
                  <a:latin typeface="仿宋" panose="02010609060101010101" pitchFamily="49" charset="-122"/>
                  <a:ea typeface="仿宋" panose="02010609060101010101" pitchFamily="49" charset="-122"/>
                </a:rPr>
                <a:t>马其顿</a:t>
              </a:r>
              <a:endParaRPr lang="zh-CN" altLang="en-US" sz="1000" dirty="0">
                <a:latin typeface="仿宋" panose="02010609060101010101" pitchFamily="49" charset="-122"/>
                <a:ea typeface="仿宋" panose="02010609060101010101" pitchFamily="49" charset="-122"/>
              </a:endParaRPr>
            </a:p>
          </p:txBody>
        </p:sp>
        <p:sp>
          <p:nvSpPr>
            <p:cNvPr id="141372" name="TextBox 150"/>
            <p:cNvSpPr txBox="1"/>
            <p:nvPr/>
          </p:nvSpPr>
          <p:spPr>
            <a:xfrm>
              <a:off x="5124560" y="2600776"/>
              <a:ext cx="501454" cy="194541"/>
            </a:xfrm>
            <a:prstGeom prst="rect">
              <a:avLst/>
            </a:prstGeom>
            <a:noFill/>
            <a:ln w="19050">
              <a:noFill/>
            </a:ln>
          </p:spPr>
          <p:txBody>
            <a:bodyPr wrap="none" lIns="0" tIns="0" rIns="0" bIns="0">
              <a:spAutoFit/>
            </a:bodyPr>
            <a:p>
              <a:r>
                <a:rPr lang="zh-CN" altLang="en-US" sz="1000" dirty="0">
                  <a:latin typeface="仿宋" panose="02010609060101010101" pitchFamily="49" charset="-122"/>
                  <a:ea typeface="仿宋" panose="02010609060101010101" pitchFamily="49" charset="-122"/>
                </a:rPr>
                <a:t>斯巴达</a:t>
              </a:r>
              <a:endParaRPr lang="zh-CN" altLang="en-US" sz="1000" dirty="0">
                <a:latin typeface="仿宋" panose="02010609060101010101" pitchFamily="49" charset="-122"/>
                <a:ea typeface="仿宋" panose="02010609060101010101" pitchFamily="49" charset="-122"/>
              </a:endParaRPr>
            </a:p>
          </p:txBody>
        </p:sp>
        <p:sp>
          <p:nvSpPr>
            <p:cNvPr id="152" name="TextBox 151"/>
            <p:cNvSpPr txBox="1"/>
            <p:nvPr/>
          </p:nvSpPr>
          <p:spPr>
            <a:xfrm>
              <a:off x="6584091" y="2506396"/>
              <a:ext cx="501454" cy="192614"/>
            </a:xfrm>
            <a:prstGeom prst="rect">
              <a:avLst/>
            </a:prstGeom>
            <a:noFill/>
            <a:ln w="19050">
              <a:noFill/>
            </a:ln>
          </p:spPr>
          <p:txBody>
            <a:bodyPr wrap="none" lIns="0" tIns="0" rIns="0" bIns="0">
              <a:spAutoFit/>
            </a:bodyPr>
            <a:lstStyle/>
            <a:p>
              <a:pPr marR="0" defTabSz="914400">
                <a:buClrTx/>
                <a:buSzTx/>
                <a:buFontTx/>
                <a:buNone/>
                <a:defRPr/>
              </a:pPr>
              <a:r>
                <a:rPr kumimoji="1" lang="zh-CN" altLang="en-US" sz="1050" kern="1200" cap="none" spc="0" normalizeH="0" baseline="0" noProof="0" dirty="0">
                  <a:latin typeface="仿宋" panose="02010609060101010101" pitchFamily="49" charset="-122"/>
                  <a:ea typeface="仿宋" panose="02010609060101010101" pitchFamily="49" charset="-122"/>
                  <a:cs typeface="+mn-cs"/>
                </a:rPr>
                <a:t>拜占庭</a:t>
              </a:r>
              <a:endParaRPr kumimoji="1" lang="zh-CN" altLang="en-US" sz="1050" kern="1200" cap="none" spc="0" normalizeH="0" baseline="0" noProof="0" dirty="0">
                <a:latin typeface="仿宋" panose="02010609060101010101" pitchFamily="49" charset="-122"/>
                <a:ea typeface="仿宋" panose="02010609060101010101" pitchFamily="49" charset="-122"/>
                <a:cs typeface="+mn-cs"/>
              </a:endParaRPr>
            </a:p>
          </p:txBody>
        </p:sp>
        <p:sp>
          <p:nvSpPr>
            <p:cNvPr id="141374" name="TextBox 152"/>
            <p:cNvSpPr txBox="1"/>
            <p:nvPr/>
          </p:nvSpPr>
          <p:spPr>
            <a:xfrm>
              <a:off x="6572467" y="3240255"/>
              <a:ext cx="335410" cy="194541"/>
            </a:xfrm>
            <a:prstGeom prst="rect">
              <a:avLst/>
            </a:prstGeom>
            <a:noFill/>
            <a:ln w="19050">
              <a:noFill/>
            </a:ln>
          </p:spPr>
          <p:txBody>
            <a:bodyPr wrap="none" lIns="0" tIns="0" rIns="0" bIns="0">
              <a:spAutoFit/>
            </a:bodyPr>
            <a:p>
              <a:r>
                <a:rPr lang="zh-CN" altLang="en-US" sz="1000" dirty="0">
                  <a:latin typeface="仿宋" panose="02010609060101010101" pitchFamily="49" charset="-122"/>
                  <a:ea typeface="仿宋" panose="02010609060101010101" pitchFamily="49" charset="-122"/>
                </a:rPr>
                <a:t>堆罗</a:t>
              </a:r>
              <a:endParaRPr lang="zh-CN" altLang="en-US" sz="1000" dirty="0">
                <a:latin typeface="仿宋" panose="02010609060101010101" pitchFamily="49" charset="-122"/>
                <a:ea typeface="仿宋" panose="02010609060101010101" pitchFamily="49" charset="-122"/>
              </a:endParaRPr>
            </a:p>
          </p:txBody>
        </p:sp>
        <p:sp>
          <p:nvSpPr>
            <p:cNvPr id="154" name="TextBox 153"/>
            <p:cNvSpPr txBox="1"/>
            <p:nvPr/>
          </p:nvSpPr>
          <p:spPr>
            <a:xfrm>
              <a:off x="6481143" y="3831581"/>
              <a:ext cx="670820" cy="194540"/>
            </a:xfrm>
            <a:prstGeom prst="rect">
              <a:avLst/>
            </a:prstGeom>
            <a:noFill/>
            <a:ln w="19050">
              <a:noFill/>
            </a:ln>
          </p:spPr>
          <p:txBody>
            <a:bodyPr wrap="none" lIns="0" tIns="0" rIns="0" bIns="0">
              <a:spAutoFit/>
            </a:bodyPr>
            <a:lstStyle/>
            <a:p>
              <a:pPr marR="0" defTabSz="914400">
                <a:buClrTx/>
                <a:buSzTx/>
                <a:buFontTx/>
                <a:buNone/>
                <a:defRPr/>
              </a:pPr>
              <a:r>
                <a:rPr kumimoji="1" lang="zh-CN" altLang="en-US" sz="1050" kern="1200" cap="none" spc="0" normalizeH="0" baseline="0" noProof="0" dirty="0">
                  <a:latin typeface="仿宋" panose="02010609060101010101" pitchFamily="49" charset="-122"/>
                  <a:ea typeface="仿宋" panose="02010609060101010101" pitchFamily="49" charset="-122"/>
                  <a:cs typeface="+mn-cs"/>
                </a:rPr>
                <a:t>耶路撒冷</a:t>
              </a:r>
              <a:endParaRPr kumimoji="1" lang="zh-CN" altLang="en-US" sz="1050" kern="1200" cap="none" spc="0" normalizeH="0" baseline="0" noProof="0" dirty="0">
                <a:latin typeface="仿宋" panose="02010609060101010101" pitchFamily="49" charset="-122"/>
                <a:ea typeface="仿宋" panose="02010609060101010101" pitchFamily="49" charset="-122"/>
                <a:cs typeface="+mn-cs"/>
              </a:endParaRPr>
            </a:p>
          </p:txBody>
        </p:sp>
        <p:sp>
          <p:nvSpPr>
            <p:cNvPr id="141376" name="TextBox 154"/>
            <p:cNvSpPr txBox="1"/>
            <p:nvPr/>
          </p:nvSpPr>
          <p:spPr>
            <a:xfrm>
              <a:off x="5772133" y="4394015"/>
              <a:ext cx="670820" cy="192614"/>
            </a:xfrm>
            <a:prstGeom prst="rect">
              <a:avLst/>
            </a:prstGeom>
            <a:noFill/>
            <a:ln w="19050">
              <a:noFill/>
            </a:ln>
          </p:spPr>
          <p:txBody>
            <a:bodyPr wrap="none" lIns="0" tIns="0" rIns="0" bIns="0">
              <a:spAutoFit/>
            </a:bodyPr>
            <a:p>
              <a:r>
                <a:rPr lang="zh-CN" altLang="en-US" sz="1000" dirty="0">
                  <a:latin typeface="仿宋" panose="02010609060101010101" pitchFamily="49" charset="-122"/>
                  <a:ea typeface="仿宋" panose="02010609060101010101" pitchFamily="49" charset="-122"/>
                </a:rPr>
                <a:t>亚历山大</a:t>
              </a:r>
              <a:endParaRPr lang="zh-CN" altLang="en-US" sz="1000" dirty="0">
                <a:latin typeface="仿宋" panose="02010609060101010101" pitchFamily="49" charset="-122"/>
                <a:ea typeface="仿宋" panose="02010609060101010101" pitchFamily="49" charset="-122"/>
              </a:endParaRPr>
            </a:p>
          </p:txBody>
        </p:sp>
        <p:sp>
          <p:nvSpPr>
            <p:cNvPr id="141377" name="TextBox 155"/>
            <p:cNvSpPr txBox="1"/>
            <p:nvPr/>
          </p:nvSpPr>
          <p:spPr>
            <a:xfrm>
              <a:off x="4953534" y="4600111"/>
              <a:ext cx="503114" cy="194541"/>
            </a:xfrm>
            <a:prstGeom prst="rect">
              <a:avLst/>
            </a:prstGeom>
            <a:noFill/>
            <a:ln w="19050">
              <a:noFill/>
            </a:ln>
          </p:spPr>
          <p:txBody>
            <a:bodyPr wrap="none" lIns="0" tIns="0" rIns="0" bIns="0">
              <a:spAutoFit/>
            </a:bodyPr>
            <a:p>
              <a:r>
                <a:rPr lang="zh-CN" altLang="en-US" sz="1000" dirty="0">
                  <a:latin typeface="仿宋" panose="02010609060101010101" pitchFamily="49" charset="-122"/>
                  <a:ea typeface="仿宋" panose="02010609060101010101" pitchFamily="49" charset="-122"/>
                </a:rPr>
                <a:t>普兰尼</a:t>
              </a:r>
              <a:endParaRPr lang="zh-CN" altLang="en-US" sz="1000" dirty="0">
                <a:latin typeface="仿宋" panose="02010609060101010101" pitchFamily="49" charset="-122"/>
                <a:ea typeface="仿宋" panose="02010609060101010101" pitchFamily="49" charset="-122"/>
              </a:endParaRPr>
            </a:p>
          </p:txBody>
        </p:sp>
        <p:cxnSp>
          <p:nvCxnSpPr>
            <p:cNvPr id="141378" name="直接连接符 167"/>
            <p:cNvCxnSpPr/>
            <p:nvPr/>
          </p:nvCxnSpPr>
          <p:spPr>
            <a:xfrm>
              <a:off x="2858387" y="5178360"/>
              <a:ext cx="494681" cy="0"/>
            </a:xfrm>
            <a:prstGeom prst="line">
              <a:avLst/>
            </a:prstGeom>
            <a:ln w="28575" cap="flat" cmpd="sng">
              <a:solidFill>
                <a:schemeClr val="tx1"/>
              </a:solidFill>
              <a:prstDash val="solid"/>
              <a:headEnd type="none" w="med" len="med"/>
              <a:tailEnd type="none" w="med" len="med"/>
            </a:ln>
          </p:spPr>
        </p:cxnSp>
        <p:cxnSp>
          <p:nvCxnSpPr>
            <p:cNvPr id="141379" name="直接连接符 170"/>
            <p:cNvCxnSpPr/>
            <p:nvPr/>
          </p:nvCxnSpPr>
          <p:spPr>
            <a:xfrm>
              <a:off x="2858387" y="5437508"/>
              <a:ext cx="520888" cy="0"/>
            </a:xfrm>
            <a:prstGeom prst="line">
              <a:avLst/>
            </a:prstGeom>
            <a:ln w="28575" cap="flat" cmpd="sng">
              <a:solidFill>
                <a:schemeClr val="accent2"/>
              </a:solidFill>
              <a:prstDash val="sysDash"/>
              <a:headEnd type="none" w="med" len="med"/>
              <a:tailEnd type="none" w="med" len="med"/>
            </a:ln>
          </p:spPr>
        </p:cxnSp>
        <p:sp>
          <p:nvSpPr>
            <p:cNvPr id="141380" name="流程图: 联系 174"/>
            <p:cNvSpPr/>
            <p:nvPr/>
          </p:nvSpPr>
          <p:spPr>
            <a:xfrm>
              <a:off x="4612921" y="5060336"/>
              <a:ext cx="178959" cy="172765"/>
            </a:xfrm>
            <a:prstGeom prst="flowChartConnector">
              <a:avLst/>
            </a:prstGeom>
            <a:solidFill>
              <a:schemeClr val="tx1"/>
            </a:solidFill>
            <a:ln w="19050" cap="flat" cmpd="sng">
              <a:solidFill>
                <a:schemeClr val="tx1"/>
              </a:solidFill>
              <a:prstDash val="solid"/>
              <a:headEnd type="none" w="med" len="med"/>
              <a:tailEnd type="none" w="med" len="med"/>
            </a:ln>
          </p:spPr>
          <p:txBody>
            <a:bodyPr wrap="none" lIns="90000" tIns="46800" rIns="90000" bIns="46800">
              <a:spAutoFit/>
            </a:bodyPr>
            <a:p>
              <a:pPr eaLnBrk="1" hangingPunct="1"/>
              <a:endParaRPr lang="zh-CN" altLang="en-US" dirty="0">
                <a:latin typeface="Times New Roman" panose="02020603050405020304" pitchFamily="18" charset="0"/>
              </a:endParaRPr>
            </a:p>
          </p:txBody>
        </p:sp>
        <p:sp>
          <p:nvSpPr>
            <p:cNvPr id="176" name="流程图: 联系 175"/>
            <p:cNvSpPr/>
            <p:nvPr/>
          </p:nvSpPr>
          <p:spPr bwMode="auto">
            <a:xfrm>
              <a:off x="4613143" y="5318563"/>
              <a:ext cx="177668" cy="173353"/>
            </a:xfrm>
            <a:prstGeom prst="flowChartConnector">
              <a:avLst/>
            </a:prstGeom>
            <a:solidFill>
              <a:schemeClr val="bg2">
                <a:lumMod val="60000"/>
                <a:lumOff val="40000"/>
              </a:schemeClr>
            </a:solidFill>
            <a:ln w="19050" cap="flat" cmpd="sng" algn="ctr">
              <a:solidFill>
                <a:schemeClr val="tx2">
                  <a:lumMod val="75000"/>
                  <a:lumOff val="25000"/>
                </a:schemeClr>
              </a:solidFill>
              <a:prstDash val="solid"/>
              <a:round/>
              <a:headEnd type="none" w="med" len="med"/>
              <a:tailEnd type="none" w="med" len="med"/>
            </a:ln>
            <a:effectLst/>
          </p:spPr>
          <p:txBody>
            <a:bodyPr wrap="none"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41382" name="TextBox 176"/>
            <p:cNvSpPr txBox="1"/>
            <p:nvPr/>
          </p:nvSpPr>
          <p:spPr>
            <a:xfrm>
              <a:off x="3415963" y="5060460"/>
              <a:ext cx="669159" cy="194540"/>
            </a:xfrm>
            <a:prstGeom prst="rect">
              <a:avLst/>
            </a:prstGeom>
            <a:noFill/>
            <a:ln w="9525">
              <a:noFill/>
            </a:ln>
          </p:spPr>
          <p:txBody>
            <a:bodyPr wrap="none" lIns="0" tIns="0" rIns="0" bIns="0">
              <a:spAutoFit/>
            </a:bodyPr>
            <a:p>
              <a:r>
                <a:rPr lang="zh-CN" altLang="en-US" sz="1000" dirty="0">
                  <a:latin typeface="仿宋" panose="02010609060101010101" pitchFamily="49" charset="-122"/>
                  <a:ea typeface="仿宋" panose="02010609060101010101" pitchFamily="49" charset="-122"/>
                </a:rPr>
                <a:t>路上线路</a:t>
              </a:r>
              <a:endParaRPr lang="zh-CN" altLang="en-US" sz="1000" dirty="0">
                <a:latin typeface="仿宋" panose="02010609060101010101" pitchFamily="49" charset="-122"/>
                <a:ea typeface="仿宋" panose="02010609060101010101" pitchFamily="49" charset="-122"/>
              </a:endParaRPr>
            </a:p>
          </p:txBody>
        </p:sp>
        <p:sp>
          <p:nvSpPr>
            <p:cNvPr id="141383" name="TextBox 177"/>
            <p:cNvSpPr txBox="1"/>
            <p:nvPr/>
          </p:nvSpPr>
          <p:spPr>
            <a:xfrm>
              <a:off x="3406000" y="5318563"/>
              <a:ext cx="669159" cy="194540"/>
            </a:xfrm>
            <a:prstGeom prst="rect">
              <a:avLst/>
            </a:prstGeom>
            <a:noFill/>
            <a:ln w="9525">
              <a:noFill/>
            </a:ln>
          </p:spPr>
          <p:txBody>
            <a:bodyPr wrap="none" lIns="0" tIns="0" rIns="0" bIns="0">
              <a:spAutoFit/>
            </a:bodyPr>
            <a:p>
              <a:r>
                <a:rPr lang="zh-CN" altLang="en-US" sz="1000" dirty="0">
                  <a:latin typeface="仿宋" panose="02010609060101010101" pitchFamily="49" charset="-122"/>
                  <a:ea typeface="仿宋" panose="02010609060101010101" pitchFamily="49" charset="-122"/>
                </a:rPr>
                <a:t>水上线路</a:t>
              </a:r>
              <a:endParaRPr lang="zh-CN" altLang="en-US" sz="1000" dirty="0">
                <a:latin typeface="仿宋" panose="02010609060101010101" pitchFamily="49" charset="-122"/>
                <a:ea typeface="仿宋" panose="02010609060101010101" pitchFamily="49" charset="-122"/>
              </a:endParaRPr>
            </a:p>
          </p:txBody>
        </p:sp>
        <p:sp>
          <p:nvSpPr>
            <p:cNvPr id="179" name="TextBox 178"/>
            <p:cNvSpPr txBox="1"/>
            <p:nvPr/>
          </p:nvSpPr>
          <p:spPr>
            <a:xfrm>
              <a:off x="4892097" y="5056607"/>
              <a:ext cx="1672068" cy="194540"/>
            </a:xfrm>
            <a:prstGeom prst="rect">
              <a:avLst/>
            </a:prstGeom>
            <a:noFill/>
          </p:spPr>
          <p:txBody>
            <a:bodyPr wrap="none" lIns="0" tIns="0" rIns="0" bIns="0">
              <a:spAutoFit/>
            </a:bodyPr>
            <a:lstStyle/>
            <a:p>
              <a:pPr marR="0" defTabSz="914400">
                <a:buClrTx/>
                <a:buSzTx/>
                <a:buFontTx/>
                <a:buNone/>
                <a:defRPr/>
              </a:pPr>
              <a:r>
                <a:rPr kumimoji="1" lang="zh-CN" altLang="en-US" sz="1050" kern="1200" cap="none" spc="0" normalizeH="0" baseline="0" noProof="0" dirty="0">
                  <a:latin typeface="仿宋" panose="02010609060101010101" pitchFamily="49" charset="-122"/>
                  <a:ea typeface="仿宋" panose="02010609060101010101" pitchFamily="49" charset="-122"/>
                  <a:cs typeface="+mn-cs"/>
                </a:rPr>
                <a:t>迦太基及其同盟控制地</a:t>
              </a:r>
              <a:endParaRPr kumimoji="1" lang="zh-CN" altLang="en-US" sz="1050" kern="1200" cap="none" spc="0" normalizeH="0" baseline="0" noProof="0" dirty="0">
                <a:latin typeface="仿宋" panose="02010609060101010101" pitchFamily="49" charset="-122"/>
                <a:ea typeface="仿宋" panose="02010609060101010101" pitchFamily="49" charset="-122"/>
                <a:cs typeface="+mn-cs"/>
              </a:endParaRPr>
            </a:p>
          </p:txBody>
        </p:sp>
        <p:sp>
          <p:nvSpPr>
            <p:cNvPr id="141385" name="TextBox 179"/>
            <p:cNvSpPr txBox="1"/>
            <p:nvPr/>
          </p:nvSpPr>
          <p:spPr>
            <a:xfrm>
              <a:off x="4893758" y="5307006"/>
              <a:ext cx="1506023" cy="194540"/>
            </a:xfrm>
            <a:prstGeom prst="rect">
              <a:avLst/>
            </a:prstGeom>
            <a:noFill/>
            <a:ln w="9525">
              <a:noFill/>
            </a:ln>
          </p:spPr>
          <p:txBody>
            <a:bodyPr wrap="none" lIns="0" tIns="0" rIns="0" bIns="0">
              <a:spAutoFit/>
            </a:bodyPr>
            <a:p>
              <a:r>
                <a:rPr lang="zh-CN" altLang="en-US" sz="1000" dirty="0">
                  <a:latin typeface="仿宋" panose="02010609060101010101" pitchFamily="49" charset="-122"/>
                  <a:ea typeface="仿宋" panose="02010609060101010101" pitchFamily="49" charset="-122"/>
                </a:rPr>
                <a:t>罗马及其同盟控制地</a:t>
              </a:r>
              <a:endParaRPr lang="zh-CN" altLang="en-US" sz="1000" dirty="0">
                <a:latin typeface="仿宋" panose="02010609060101010101" pitchFamily="49" charset="-122"/>
                <a:ea typeface="仿宋" panose="02010609060101010101" pitchFamily="49" charset="-122"/>
              </a:endParaRPr>
            </a:p>
          </p:txBody>
        </p:sp>
        <p:sp>
          <p:nvSpPr>
            <p:cNvPr id="141386" name="TextBox 180"/>
            <p:cNvSpPr txBox="1"/>
            <p:nvPr/>
          </p:nvSpPr>
          <p:spPr>
            <a:xfrm>
              <a:off x="3406000" y="5830916"/>
              <a:ext cx="2155257" cy="215728"/>
            </a:xfrm>
            <a:prstGeom prst="rect">
              <a:avLst/>
            </a:prstGeom>
            <a:noFill/>
            <a:ln w="9525">
              <a:noFill/>
            </a:ln>
          </p:spPr>
          <p:txBody>
            <a:bodyPr wrap="none" lIns="0" tIns="0" rIns="0" bIns="0">
              <a:spAutoFit/>
            </a:bodyPr>
            <a:p>
              <a:pPr algn="ctr"/>
              <a:r>
                <a:rPr lang="zh-CN" altLang="en-US" sz="1400" dirty="0">
                  <a:solidFill>
                    <a:schemeClr val="accent2"/>
                  </a:solidFill>
                  <a:latin typeface="宋体" panose="02010600030101010101" pitchFamily="2" charset="-122"/>
                </a:rPr>
                <a:t>罗马帝国的海陆交通示意图</a:t>
              </a:r>
              <a:endParaRPr lang="zh-CN" altLang="en-US" sz="1400" dirty="0">
                <a:solidFill>
                  <a:schemeClr val="accent2"/>
                </a:solidFill>
                <a:latin typeface="宋体" panose="02010600030101010101" pitchFamily="2" charset="-122"/>
              </a:endParaRPr>
            </a:p>
          </p:txBody>
        </p:sp>
      </p:grpSp>
      <p:sp>
        <p:nvSpPr>
          <p:cNvPr id="141316" name="Rectangle 3"/>
          <p:cNvSpPr/>
          <p:nvPr/>
        </p:nvSpPr>
        <p:spPr>
          <a:xfrm>
            <a:off x="615950" y="955675"/>
            <a:ext cx="3063875" cy="561975"/>
          </a:xfrm>
          <a:prstGeom prst="rect">
            <a:avLst/>
          </a:prstGeom>
          <a:noFill/>
          <a:ln w="9525">
            <a:noFill/>
          </a:ln>
        </p:spPr>
        <p:txBody>
          <a:bodyPr wrap="none" lIns="90000" tIns="46800" rIns="90000" bIns="46800">
            <a:spAutoFit/>
          </a:bodyPr>
          <a:p>
            <a:pPr eaLnBrk="1" hangingPunct="1">
              <a:lnSpc>
                <a:spcPct val="120000"/>
              </a:lnSpc>
            </a:pPr>
            <a:r>
              <a:rPr lang="en-US" altLang="zh-CN" sz="2800" dirty="0">
                <a:solidFill>
                  <a:srgbClr val="C00000"/>
                </a:solidFill>
                <a:latin typeface="Times New Roman" panose="02020603050405020304" pitchFamily="18" charset="0"/>
              </a:rPr>
              <a:t>4.10 </a:t>
            </a:r>
            <a:r>
              <a:rPr lang="zh-CN" altLang="en-US" sz="2800" dirty="0">
                <a:solidFill>
                  <a:srgbClr val="C00000"/>
                </a:solidFill>
                <a:latin typeface="Times New Roman" panose="02020603050405020304" pitchFamily="18" charset="0"/>
              </a:rPr>
              <a:t>单源最短路径</a:t>
            </a:r>
            <a:endParaRPr lang="zh-CN" altLang="en-US" sz="2800" dirty="0">
              <a:solidFill>
                <a:srgbClr val="C00000"/>
              </a:solidFill>
              <a:latin typeface="Times New Roman" panose="02020603050405020304" pitchFamily="18" charset="0"/>
            </a:endParaRPr>
          </a:p>
        </p:txBody>
      </p:sp>
      <p:pic>
        <p:nvPicPr>
          <p:cNvPr id="141317" name="Picture 2" descr="http://img2.imgtn.bdimg.com/it/u=2634618912,3137228256&amp;fm=21&amp;gp=0.jpg"/>
          <p:cNvPicPr>
            <a:picLocks noChangeAspect="1"/>
          </p:cNvPicPr>
          <p:nvPr/>
        </p:nvPicPr>
        <p:blipFill>
          <a:blip r:embed="rId1"/>
          <a:stretch>
            <a:fillRect/>
          </a:stretch>
        </p:blipFill>
        <p:spPr>
          <a:xfrm>
            <a:off x="3963988" y="708025"/>
            <a:ext cx="957262" cy="1154113"/>
          </a:xfrm>
          <a:prstGeom prst="rect">
            <a:avLst/>
          </a:prstGeom>
          <a:noFill/>
          <a:ln w="9525">
            <a:noFill/>
          </a:ln>
        </p:spPr>
      </p:pic>
      <p:sp>
        <p:nvSpPr>
          <p:cNvPr id="141318" name="矩形 187"/>
          <p:cNvSpPr/>
          <p:nvPr/>
        </p:nvSpPr>
        <p:spPr>
          <a:xfrm>
            <a:off x="5072063" y="635000"/>
            <a:ext cx="3736975" cy="1568450"/>
          </a:xfrm>
          <a:prstGeom prst="rect">
            <a:avLst/>
          </a:prstGeom>
          <a:noFill/>
          <a:ln w="9525">
            <a:noFill/>
          </a:ln>
        </p:spPr>
        <p:txBody>
          <a:bodyPr>
            <a:spAutoFit/>
          </a:bodyPr>
          <a:p>
            <a:r>
              <a:rPr lang="zh-CN" altLang="en-US" sz="1600" dirty="0">
                <a:latin typeface="宋体" panose="02010600030101010101" pitchFamily="2" charset="-122"/>
              </a:rPr>
              <a:t>汉尼拔</a:t>
            </a:r>
            <a:r>
              <a:rPr lang="en-US" altLang="zh-CN" sz="1600" dirty="0">
                <a:latin typeface="宋体" panose="02010600030101010101" pitchFamily="2" charset="-122"/>
              </a:rPr>
              <a:t>·</a:t>
            </a:r>
            <a:r>
              <a:rPr lang="zh-CN" altLang="en-US" sz="1600" dirty="0">
                <a:latin typeface="宋体" panose="02010600030101010101" pitchFamily="2" charset="-122"/>
              </a:rPr>
              <a:t>巴卡（</a:t>
            </a:r>
            <a:r>
              <a:rPr lang="en-US" altLang="zh-CN" sz="1600" dirty="0">
                <a:latin typeface="宋体" panose="02010600030101010101" pitchFamily="2" charset="-122"/>
              </a:rPr>
              <a:t>Hannibal Barca</a:t>
            </a:r>
            <a:r>
              <a:rPr lang="zh-CN" altLang="en-US" sz="1600" dirty="0">
                <a:latin typeface="宋体" panose="02010600030101010101" pitchFamily="2" charset="-122"/>
              </a:rPr>
              <a:t>）；</a:t>
            </a:r>
            <a:endParaRPr lang="en-US" altLang="zh-CN" sz="1600" dirty="0">
              <a:latin typeface="宋体" panose="02010600030101010101" pitchFamily="2" charset="-122"/>
            </a:endParaRPr>
          </a:p>
          <a:p>
            <a:r>
              <a:rPr lang="zh-CN" altLang="en-US" sz="1600" dirty="0">
                <a:latin typeface="宋体" panose="02010600030101010101" pitchFamily="2" charset="-122"/>
              </a:rPr>
              <a:t>公元前</a:t>
            </a:r>
            <a:r>
              <a:rPr lang="en-US" altLang="zh-CN" sz="1600" dirty="0">
                <a:latin typeface="宋体" panose="02010600030101010101" pitchFamily="2" charset="-122"/>
              </a:rPr>
              <a:t>247</a:t>
            </a:r>
            <a:r>
              <a:rPr lang="zh-CN" altLang="en-US" sz="1600" dirty="0">
                <a:latin typeface="宋体" panose="02010600030101010101" pitchFamily="2" charset="-122"/>
              </a:rPr>
              <a:t>年</a:t>
            </a:r>
            <a:r>
              <a:rPr lang="en-US" altLang="zh-CN" sz="1600" dirty="0">
                <a:latin typeface="宋体" panose="02010600030101010101" pitchFamily="2" charset="-122"/>
              </a:rPr>
              <a:t>—</a:t>
            </a:r>
            <a:r>
              <a:rPr lang="zh-CN" altLang="en-US" sz="1600" dirty="0">
                <a:latin typeface="宋体" panose="02010600030101010101" pitchFamily="2" charset="-122"/>
              </a:rPr>
              <a:t>前</a:t>
            </a:r>
            <a:r>
              <a:rPr lang="en-US" altLang="zh-CN" sz="1600" dirty="0">
                <a:latin typeface="宋体" panose="02010600030101010101" pitchFamily="2" charset="-122"/>
              </a:rPr>
              <a:t>183</a:t>
            </a:r>
            <a:r>
              <a:rPr lang="zh-CN" altLang="en-US" sz="1600" dirty="0">
                <a:latin typeface="宋体" panose="02010600030101010101" pitchFamily="2" charset="-122"/>
              </a:rPr>
              <a:t>年；</a:t>
            </a:r>
            <a:endParaRPr lang="en-US" altLang="zh-CN" sz="1600" dirty="0">
              <a:latin typeface="宋体" panose="02010600030101010101" pitchFamily="2" charset="-122"/>
            </a:endParaRPr>
          </a:p>
          <a:p>
            <a:r>
              <a:rPr lang="zh-CN" altLang="en-US" sz="1600" dirty="0">
                <a:latin typeface="宋体" panose="02010600030101010101" pitchFamily="2" charset="-122"/>
              </a:rPr>
              <a:t>北非古国迦太基名将，军事家；</a:t>
            </a:r>
            <a:endParaRPr lang="en-US" altLang="zh-CN" sz="1600" dirty="0">
              <a:latin typeface="宋体" panose="02010600030101010101" pitchFamily="2" charset="-122"/>
            </a:endParaRPr>
          </a:p>
          <a:p>
            <a:r>
              <a:rPr lang="zh-CN" altLang="en-US" sz="1600" dirty="0">
                <a:latin typeface="宋体" panose="02010600030101010101" pitchFamily="2" charset="-122"/>
              </a:rPr>
              <a:t>是欧洲历史最伟大四大军事统帅之一；</a:t>
            </a:r>
            <a:endParaRPr lang="en-US" altLang="zh-CN" sz="1600" dirty="0">
              <a:latin typeface="宋体" panose="02010600030101010101" pitchFamily="2" charset="-122"/>
            </a:endParaRPr>
          </a:p>
          <a:p>
            <a:r>
              <a:rPr lang="zh-CN" altLang="en-US" sz="1600" dirty="0">
                <a:latin typeface="宋体" panose="02010600030101010101" pitchFamily="2" charset="-122"/>
              </a:rPr>
              <a:t>誓言终身与古罗马为敌；</a:t>
            </a:r>
            <a:endParaRPr lang="en-US" altLang="zh-CN" sz="1600" dirty="0">
              <a:latin typeface="宋体" panose="02010600030101010101" pitchFamily="2" charset="-122"/>
            </a:endParaRPr>
          </a:p>
          <a:p>
            <a:r>
              <a:rPr lang="zh-CN" altLang="en-US" sz="1600" dirty="0">
                <a:latin typeface="宋体" panose="02010600030101010101" pitchFamily="2" charset="-122"/>
              </a:rPr>
              <a:t>被誉为战略之父。</a:t>
            </a:r>
            <a:endParaRPr lang="zh-CN" altLang="en-US" sz="1600" dirty="0">
              <a:latin typeface="宋体" panose="02010600030101010101" pitchFamily="2" charset="-122"/>
            </a:endParaRPr>
          </a:p>
        </p:txBody>
      </p:sp>
      <p:sp>
        <p:nvSpPr>
          <p:cNvPr id="141319" name="TextBox 188"/>
          <p:cNvSpPr txBox="1"/>
          <p:nvPr/>
        </p:nvSpPr>
        <p:spPr>
          <a:xfrm>
            <a:off x="750888" y="1943100"/>
            <a:ext cx="8058150" cy="1016000"/>
          </a:xfrm>
          <a:prstGeom prst="rect">
            <a:avLst/>
          </a:prstGeom>
          <a:noFill/>
          <a:ln w="9525">
            <a:noFill/>
          </a:ln>
        </p:spPr>
        <p:txBody>
          <a:bodyPr>
            <a:spAutoFit/>
          </a:bodyPr>
          <a:p>
            <a:r>
              <a:rPr lang="zh-CN" altLang="en-US" sz="2000" dirty="0">
                <a:latin typeface="Times New Roman" panose="02020603050405020304" pitchFamily="18" charset="0"/>
              </a:rPr>
              <a:t>公元前</a:t>
            </a:r>
            <a:r>
              <a:rPr lang="en-US" altLang="zh-CN" sz="2000" dirty="0">
                <a:latin typeface="Times New Roman" panose="02020603050405020304" pitchFamily="18" charset="0"/>
              </a:rPr>
              <a:t>218</a:t>
            </a:r>
            <a:r>
              <a:rPr lang="zh-CN" altLang="en-US" sz="2000" dirty="0">
                <a:latin typeface="Times New Roman" panose="02020603050405020304" pitchFamily="18" charset="0"/>
              </a:rPr>
              <a:t>年，</a:t>
            </a:r>
            <a:endParaRPr lang="en-US" altLang="zh-CN" sz="2000" dirty="0">
              <a:latin typeface="Times New Roman" panose="02020603050405020304" pitchFamily="18" charset="0"/>
            </a:endParaRPr>
          </a:p>
          <a:p>
            <a:r>
              <a:rPr lang="zh-CN" altLang="en-US" sz="2000" dirty="0">
                <a:latin typeface="Times New Roman" panose="02020603050405020304" pitchFamily="18" charset="0"/>
              </a:rPr>
              <a:t>迦太基卓越的军事统帅汉尼拔决定进军罗马，准备最后解决罗马问题。选择行军路线成为首要问题。</a:t>
            </a:r>
            <a:endParaRPr lang="zh-CN" altLang="en-US" sz="2000" dirty="0">
              <a:latin typeface="Times New Roman" panose="02020603050405020304" pitchFamily="18" charset="0"/>
            </a:endParaRPr>
          </a:p>
        </p:txBody>
      </p:sp>
      <p:pic>
        <p:nvPicPr>
          <p:cNvPr id="141320" name="Picture 74" descr="http://h.hiphotos.baidu.com/baike/c0%3Dbaike80%2C5%2C5%2C80%2C26/sign=934151b5349b033b3885f48874a75db6/6609c93d70cf3bc7d856815dd100baa1cd112a28.jpg"/>
          <p:cNvPicPr>
            <a:picLocks noChangeAspect="1"/>
          </p:cNvPicPr>
          <p:nvPr/>
        </p:nvPicPr>
        <p:blipFill>
          <a:blip r:embed="rId2"/>
          <a:stretch>
            <a:fillRect/>
          </a:stretch>
        </p:blipFill>
        <p:spPr>
          <a:xfrm>
            <a:off x="7246938" y="3709988"/>
            <a:ext cx="1250950" cy="2271712"/>
          </a:xfrm>
          <a:prstGeom prst="rect">
            <a:avLst/>
          </a:prstGeom>
          <a:noFill/>
          <a:ln w="9525">
            <a:noFill/>
          </a:ln>
        </p:spPr>
      </p:pic>
      <p:sp>
        <p:nvSpPr>
          <p:cNvPr id="141321" name="TextBox 1"/>
          <p:cNvSpPr txBox="1"/>
          <p:nvPr/>
        </p:nvSpPr>
        <p:spPr>
          <a:xfrm>
            <a:off x="7164388" y="6105525"/>
            <a:ext cx="1416050" cy="276225"/>
          </a:xfrm>
          <a:prstGeom prst="rect">
            <a:avLst/>
          </a:prstGeom>
          <a:noFill/>
          <a:ln w="9525">
            <a:noFill/>
          </a:ln>
        </p:spPr>
        <p:txBody>
          <a:bodyPr wrap="none">
            <a:spAutoFit/>
          </a:bodyPr>
          <a:p>
            <a:r>
              <a:rPr lang="zh-CN" altLang="en-US" sz="1200" dirty="0">
                <a:latin typeface="Times New Roman" panose="02020603050405020304" pitchFamily="18" charset="0"/>
              </a:rPr>
              <a:t>卢浮宫汉尼拔雕像</a:t>
            </a:r>
            <a:endParaRPr lang="zh-CN" altLang="en-US" sz="1200" dirty="0">
              <a:latin typeface="Times New Roman" panose="02020603050405020304" pitchFamily="18"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42338" name="组合 162"/>
          <p:cNvGrpSpPr/>
          <p:nvPr/>
        </p:nvGrpSpPr>
        <p:grpSpPr>
          <a:xfrm>
            <a:off x="1079500" y="1196975"/>
            <a:ext cx="6985000" cy="4751388"/>
            <a:chOff x="1764596" y="1195456"/>
            <a:chExt cx="5386463" cy="3745132"/>
          </a:xfrm>
        </p:grpSpPr>
        <p:sp>
          <p:nvSpPr>
            <p:cNvPr id="71" name="五角星 70"/>
            <p:cNvSpPr/>
            <p:nvPr/>
          </p:nvSpPr>
          <p:spPr bwMode="auto">
            <a:xfrm>
              <a:off x="4151778" y="1807341"/>
              <a:ext cx="237494" cy="182689"/>
            </a:xfrm>
            <a:prstGeom prst="star5">
              <a:avLst/>
            </a:prstGeom>
            <a:solidFill>
              <a:srgbClr val="FF0000"/>
            </a:solidFill>
            <a:ln w="19050" cap="flat" cmpd="sng" algn="ctr">
              <a:solidFill>
                <a:srgbClr val="FF0000"/>
              </a:solidFill>
              <a:prstDash val="solid"/>
              <a:round/>
              <a:headEnd type="none" w="med" len="med"/>
              <a:tailEnd type="none" w="med" len="med"/>
            </a:ln>
            <a:effectLst/>
          </p:spPr>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2" name="五角星 71"/>
            <p:cNvSpPr/>
            <p:nvPr/>
          </p:nvSpPr>
          <p:spPr bwMode="auto">
            <a:xfrm>
              <a:off x="2898202" y="3736840"/>
              <a:ext cx="270548" cy="241500"/>
            </a:xfrm>
            <a:prstGeom prst="star5">
              <a:avLst/>
            </a:prstGeom>
            <a:solidFill>
              <a:srgbClr val="FFC000"/>
            </a:solidFill>
            <a:ln w="19050" cap="flat" cmpd="sng" algn="ctr">
              <a:solidFill>
                <a:srgbClr val="FF0000"/>
              </a:solidFill>
              <a:prstDash val="solid"/>
              <a:round/>
              <a:headEnd type="none" w="med" len="med"/>
              <a:tailEnd type="none" w="med" len="med"/>
            </a:ln>
            <a:effectLst/>
          </p:spPr>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3" name="流程图: 联系 72"/>
            <p:cNvSpPr/>
            <p:nvPr/>
          </p:nvSpPr>
          <p:spPr bwMode="auto">
            <a:xfrm>
              <a:off x="2286104" y="2565626"/>
              <a:ext cx="177509" cy="172679"/>
            </a:xfrm>
            <a:prstGeom prst="flowChartConnector">
              <a:avLst/>
            </a:prstGeom>
            <a:solidFill>
              <a:schemeClr val="bg1">
                <a:lumMod val="75000"/>
              </a:schemeClr>
            </a:solidFill>
            <a:ln w="19050" cap="flat" cmpd="sng" algn="ctr">
              <a:solidFill>
                <a:schemeClr val="tx1"/>
              </a:solidFill>
              <a:prstDash val="solid"/>
              <a:round/>
              <a:headEnd type="none" w="med" len="med"/>
              <a:tailEnd type="none" w="med" len="med"/>
            </a:ln>
            <a:effectLst/>
          </p:spPr>
          <p:txBody>
            <a:bodyPr wrap="none"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4" name="流程图: 联系 73"/>
            <p:cNvSpPr/>
            <p:nvPr/>
          </p:nvSpPr>
          <p:spPr bwMode="auto">
            <a:xfrm>
              <a:off x="2719469" y="1363130"/>
              <a:ext cx="178733" cy="172679"/>
            </a:xfrm>
            <a:prstGeom prst="flowChartConnector">
              <a:avLst/>
            </a:prstGeom>
            <a:solidFill>
              <a:schemeClr val="bg2">
                <a:lumMod val="60000"/>
                <a:lumOff val="40000"/>
              </a:schemeClr>
            </a:solidFill>
            <a:ln w="19050" cap="flat" cmpd="sng" algn="ctr">
              <a:solidFill>
                <a:schemeClr val="tx2">
                  <a:lumMod val="75000"/>
                  <a:lumOff val="25000"/>
                </a:schemeClr>
              </a:solidFill>
              <a:prstDash val="solid"/>
              <a:round/>
              <a:headEnd type="none" w="med" len="med"/>
              <a:tailEnd type="none" w="med" len="med"/>
            </a:ln>
            <a:effectLst/>
          </p:spPr>
          <p:txBody>
            <a:bodyPr wrap="none"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5" name="流程图: 联系 74"/>
            <p:cNvSpPr/>
            <p:nvPr/>
          </p:nvSpPr>
          <p:spPr bwMode="auto">
            <a:xfrm>
              <a:off x="2272638" y="3698050"/>
              <a:ext cx="177508" cy="172679"/>
            </a:xfrm>
            <a:prstGeom prst="flowChartConnector">
              <a:avLst/>
            </a:prstGeom>
            <a:solidFill>
              <a:schemeClr val="bg1">
                <a:lumMod val="75000"/>
              </a:schemeClr>
            </a:solidFill>
            <a:ln w="19050" cap="flat" cmpd="sng" algn="ctr">
              <a:solidFill>
                <a:schemeClr val="tx1"/>
              </a:solidFill>
              <a:prstDash val="solid"/>
              <a:round/>
              <a:headEnd type="none" w="med" len="med"/>
              <a:tailEnd type="none" w="med" len="med"/>
            </a:ln>
            <a:effectLst/>
          </p:spPr>
          <p:txBody>
            <a:bodyPr wrap="none"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6" name="流程图: 联系 75"/>
            <p:cNvSpPr/>
            <p:nvPr/>
          </p:nvSpPr>
          <p:spPr bwMode="auto">
            <a:xfrm>
              <a:off x="3337688" y="2125170"/>
              <a:ext cx="179956" cy="171427"/>
            </a:xfrm>
            <a:prstGeom prst="flowChartConnector">
              <a:avLst/>
            </a:prstGeom>
            <a:solidFill>
              <a:schemeClr val="bg2">
                <a:lumMod val="60000"/>
                <a:lumOff val="40000"/>
              </a:schemeClr>
            </a:solidFill>
            <a:ln w="19050" cap="flat" cmpd="sng" algn="ctr">
              <a:solidFill>
                <a:schemeClr val="tx2">
                  <a:lumMod val="75000"/>
                  <a:lumOff val="25000"/>
                </a:schemeClr>
              </a:solidFill>
              <a:prstDash val="solid"/>
              <a:round/>
              <a:headEnd type="none" w="med" len="med"/>
              <a:tailEnd type="none" w="med" len="med"/>
            </a:ln>
            <a:effectLst/>
          </p:spPr>
          <p:txBody>
            <a:bodyPr wrap="none"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7" name="流程图: 联系 76"/>
            <p:cNvSpPr/>
            <p:nvPr/>
          </p:nvSpPr>
          <p:spPr bwMode="auto">
            <a:xfrm>
              <a:off x="3524990" y="4226097"/>
              <a:ext cx="179957" cy="172679"/>
            </a:xfrm>
            <a:prstGeom prst="flowChartConnector">
              <a:avLst/>
            </a:prstGeom>
            <a:solidFill>
              <a:schemeClr val="bg2">
                <a:lumMod val="60000"/>
                <a:lumOff val="40000"/>
              </a:schemeClr>
            </a:solidFill>
            <a:ln w="19050" cap="flat" cmpd="sng" algn="ctr">
              <a:solidFill>
                <a:schemeClr val="tx2">
                  <a:lumMod val="75000"/>
                  <a:lumOff val="25000"/>
                </a:schemeClr>
              </a:solidFill>
              <a:prstDash val="solid"/>
              <a:round/>
              <a:headEnd type="none" w="med" len="med"/>
              <a:tailEnd type="none" w="med" len="med"/>
            </a:ln>
            <a:effectLst/>
          </p:spPr>
          <p:txBody>
            <a:bodyPr wrap="none"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8" name="流程图: 联系 77"/>
            <p:cNvSpPr/>
            <p:nvPr/>
          </p:nvSpPr>
          <p:spPr bwMode="auto">
            <a:xfrm>
              <a:off x="3973046" y="2929753"/>
              <a:ext cx="178733" cy="173931"/>
            </a:xfrm>
            <a:prstGeom prst="flowChartConnector">
              <a:avLst/>
            </a:prstGeom>
            <a:solidFill>
              <a:schemeClr val="bg1">
                <a:lumMod val="75000"/>
              </a:schemeClr>
            </a:solidFill>
            <a:ln w="19050" cap="flat" cmpd="sng" algn="ctr">
              <a:solidFill>
                <a:schemeClr val="tx1"/>
              </a:solidFill>
              <a:prstDash val="solid"/>
              <a:round/>
              <a:headEnd type="none" w="med" len="med"/>
              <a:tailEnd type="none" w="med" len="med"/>
            </a:ln>
            <a:effectLst/>
          </p:spPr>
          <p:txBody>
            <a:bodyPr wrap="none"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9" name="流程图: 联系 78"/>
            <p:cNvSpPr/>
            <p:nvPr/>
          </p:nvSpPr>
          <p:spPr bwMode="auto">
            <a:xfrm>
              <a:off x="4867934" y="3854462"/>
              <a:ext cx="178733" cy="173930"/>
            </a:xfrm>
            <a:prstGeom prst="flowChartConnector">
              <a:avLst/>
            </a:prstGeom>
            <a:solidFill>
              <a:schemeClr val="bg1">
                <a:lumMod val="75000"/>
              </a:schemeClr>
            </a:solidFill>
            <a:ln w="19050" cap="flat" cmpd="sng" algn="ctr">
              <a:solidFill>
                <a:schemeClr val="tx1"/>
              </a:solidFill>
              <a:prstDash val="solid"/>
              <a:round/>
              <a:headEnd type="none" w="med" len="med"/>
              <a:tailEnd type="none" w="med" len="med"/>
            </a:ln>
            <a:effectLst/>
          </p:spPr>
          <p:txBody>
            <a:bodyPr wrap="none"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0" name="流程图: 联系 79"/>
            <p:cNvSpPr/>
            <p:nvPr/>
          </p:nvSpPr>
          <p:spPr bwMode="auto">
            <a:xfrm>
              <a:off x="4777343" y="2661976"/>
              <a:ext cx="179956" cy="172679"/>
            </a:xfrm>
            <a:prstGeom prst="flowChartConnector">
              <a:avLst/>
            </a:prstGeom>
            <a:solidFill>
              <a:schemeClr val="bg2">
                <a:lumMod val="60000"/>
                <a:lumOff val="40000"/>
              </a:schemeClr>
            </a:solidFill>
            <a:ln w="19050" cap="flat" cmpd="sng" algn="ctr">
              <a:solidFill>
                <a:schemeClr val="tx2">
                  <a:lumMod val="75000"/>
                  <a:lumOff val="25000"/>
                </a:schemeClr>
              </a:solidFill>
              <a:prstDash val="solid"/>
              <a:round/>
              <a:headEnd type="none" w="med" len="med"/>
              <a:tailEnd type="none" w="med" len="med"/>
            </a:ln>
            <a:effectLst/>
          </p:spPr>
          <p:txBody>
            <a:bodyPr wrap="none"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1" name="流程图: 联系 80"/>
            <p:cNvSpPr/>
            <p:nvPr/>
          </p:nvSpPr>
          <p:spPr bwMode="auto">
            <a:xfrm>
              <a:off x="5225399" y="1363130"/>
              <a:ext cx="178733" cy="172679"/>
            </a:xfrm>
            <a:prstGeom prst="flowChartConnector">
              <a:avLst/>
            </a:prstGeom>
            <a:solidFill>
              <a:schemeClr val="bg1">
                <a:lumMod val="75000"/>
              </a:schemeClr>
            </a:solidFill>
            <a:ln w="19050" cap="flat" cmpd="sng" algn="ctr">
              <a:solidFill>
                <a:schemeClr val="tx1"/>
              </a:solidFill>
              <a:prstDash val="solid"/>
              <a:round/>
              <a:headEnd type="none" w="med" len="med"/>
              <a:tailEnd type="none" w="med" len="med"/>
            </a:ln>
            <a:effectLst/>
          </p:spPr>
          <p:txBody>
            <a:bodyPr wrap="none"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2" name="流程图: 联系 81"/>
            <p:cNvSpPr/>
            <p:nvPr/>
          </p:nvSpPr>
          <p:spPr bwMode="auto">
            <a:xfrm>
              <a:off x="5584088" y="2152699"/>
              <a:ext cx="177509" cy="172679"/>
            </a:xfrm>
            <a:prstGeom prst="flowChartConnector">
              <a:avLst/>
            </a:prstGeom>
            <a:solidFill>
              <a:schemeClr val="bg1">
                <a:lumMod val="75000"/>
              </a:schemeClr>
            </a:solidFill>
            <a:ln w="19050" cap="flat" cmpd="sng" algn="ctr">
              <a:solidFill>
                <a:schemeClr val="tx1"/>
              </a:solidFill>
              <a:prstDash val="solid"/>
              <a:round/>
              <a:headEnd type="none" w="med" len="med"/>
              <a:tailEnd type="none" w="med" len="med"/>
            </a:ln>
            <a:effectLst/>
          </p:spPr>
          <p:txBody>
            <a:bodyPr wrap="none"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3" name="流程图: 联系 82"/>
            <p:cNvSpPr/>
            <p:nvPr/>
          </p:nvSpPr>
          <p:spPr bwMode="auto">
            <a:xfrm>
              <a:off x="6392057" y="2131426"/>
              <a:ext cx="178733" cy="173931"/>
            </a:xfrm>
            <a:prstGeom prst="flowChartConnector">
              <a:avLst/>
            </a:prstGeom>
            <a:solidFill>
              <a:schemeClr val="bg2">
                <a:lumMod val="60000"/>
                <a:lumOff val="40000"/>
              </a:schemeClr>
            </a:solidFill>
            <a:ln w="19050" cap="flat" cmpd="sng" algn="ctr">
              <a:solidFill>
                <a:schemeClr val="tx2">
                  <a:lumMod val="75000"/>
                  <a:lumOff val="25000"/>
                </a:schemeClr>
              </a:solidFill>
              <a:prstDash val="solid"/>
              <a:round/>
              <a:headEnd type="none" w="med" len="med"/>
              <a:tailEnd type="none" w="med" len="med"/>
            </a:ln>
            <a:effectLst/>
          </p:spPr>
          <p:txBody>
            <a:bodyPr wrap="none"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4" name="流程图: 联系 83"/>
            <p:cNvSpPr/>
            <p:nvPr/>
          </p:nvSpPr>
          <p:spPr bwMode="auto">
            <a:xfrm>
              <a:off x="6327175" y="2762080"/>
              <a:ext cx="179956" cy="172679"/>
            </a:xfrm>
            <a:prstGeom prst="flowChartConnector">
              <a:avLst/>
            </a:prstGeom>
            <a:solidFill>
              <a:schemeClr val="bg2">
                <a:lumMod val="60000"/>
                <a:lumOff val="40000"/>
              </a:schemeClr>
            </a:solidFill>
            <a:ln w="19050" cap="flat" cmpd="sng" algn="ctr">
              <a:solidFill>
                <a:schemeClr val="tx2">
                  <a:lumMod val="75000"/>
                  <a:lumOff val="25000"/>
                </a:schemeClr>
              </a:solidFill>
              <a:prstDash val="solid"/>
              <a:round/>
              <a:headEnd type="none" w="med" len="med"/>
              <a:tailEnd type="none" w="med" len="med"/>
            </a:ln>
            <a:effectLst/>
          </p:spPr>
          <p:txBody>
            <a:bodyPr wrap="none"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5" name="流程图: 联系 84"/>
            <p:cNvSpPr/>
            <p:nvPr/>
          </p:nvSpPr>
          <p:spPr bwMode="auto">
            <a:xfrm>
              <a:off x="6327175" y="3486581"/>
              <a:ext cx="179956" cy="173930"/>
            </a:xfrm>
            <a:prstGeom prst="flowChartConnector">
              <a:avLst/>
            </a:prstGeom>
            <a:solidFill>
              <a:schemeClr val="bg2">
                <a:lumMod val="60000"/>
                <a:lumOff val="40000"/>
              </a:schemeClr>
            </a:solidFill>
            <a:ln w="19050" cap="flat" cmpd="sng" algn="ctr">
              <a:solidFill>
                <a:schemeClr val="tx2">
                  <a:lumMod val="75000"/>
                  <a:lumOff val="25000"/>
                </a:schemeClr>
              </a:solidFill>
              <a:prstDash val="solid"/>
              <a:round/>
              <a:headEnd type="none" w="med" len="med"/>
              <a:tailEnd type="none" w="med" len="med"/>
            </a:ln>
            <a:effectLst/>
          </p:spPr>
          <p:txBody>
            <a:bodyPr wrap="none"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6" name="流程图: 联系 85"/>
            <p:cNvSpPr/>
            <p:nvPr/>
          </p:nvSpPr>
          <p:spPr bwMode="auto">
            <a:xfrm>
              <a:off x="5546138" y="3728081"/>
              <a:ext cx="179956" cy="173931"/>
            </a:xfrm>
            <a:prstGeom prst="flowChartConnector">
              <a:avLst/>
            </a:prstGeom>
            <a:solidFill>
              <a:schemeClr val="bg1">
                <a:lumMod val="75000"/>
              </a:schemeClr>
            </a:solidFill>
            <a:ln w="19050" cap="flat" cmpd="sng" algn="ctr">
              <a:solidFill>
                <a:schemeClr val="tx1"/>
              </a:solidFill>
              <a:prstDash val="solid"/>
              <a:round/>
              <a:headEnd type="none" w="med" len="med"/>
              <a:tailEnd type="none" w="med" len="med"/>
            </a:ln>
            <a:effectLst/>
          </p:spPr>
          <p:txBody>
            <a:bodyPr wrap="none"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cxnSp>
          <p:nvCxnSpPr>
            <p:cNvPr id="87" name="直接连接符 86"/>
            <p:cNvCxnSpPr>
              <a:stCxn id="74" idx="3"/>
              <a:endCxn id="73" idx="0"/>
            </p:cNvCxnSpPr>
            <p:nvPr/>
          </p:nvCxnSpPr>
          <p:spPr bwMode="auto">
            <a:xfrm flipH="1">
              <a:off x="2374246" y="1510783"/>
              <a:ext cx="370932" cy="1054844"/>
            </a:xfrm>
            <a:prstGeom prst="line">
              <a:avLst/>
            </a:prstGeom>
            <a:ln w="19050">
              <a:headEnd type="none" w="med" len="med"/>
              <a:tailEnd type="none" w="med" len="med"/>
            </a:ln>
          </p:spPr>
          <p:style>
            <a:lnRef idx="2">
              <a:schemeClr val="accent4"/>
            </a:lnRef>
            <a:fillRef idx="0">
              <a:schemeClr val="accent4"/>
            </a:fillRef>
            <a:effectRef idx="1">
              <a:schemeClr val="accent4"/>
            </a:effectRef>
            <a:fontRef idx="minor">
              <a:schemeClr val="tx1"/>
            </a:fontRef>
          </p:style>
        </p:cxnSp>
        <p:cxnSp>
          <p:nvCxnSpPr>
            <p:cNvPr id="142356" name="直接连接符 87"/>
            <p:cNvCxnSpPr>
              <a:stCxn id="74" idx="5"/>
              <a:endCxn id="71" idx="1"/>
            </p:cNvCxnSpPr>
            <p:nvPr/>
          </p:nvCxnSpPr>
          <p:spPr>
            <a:xfrm>
              <a:off x="2871953" y="1510819"/>
              <a:ext cx="1279752" cy="365910"/>
            </a:xfrm>
            <a:prstGeom prst="line">
              <a:avLst/>
            </a:prstGeom>
            <a:ln w="19050" cap="flat" cmpd="sng">
              <a:solidFill>
                <a:schemeClr val="tx1"/>
              </a:solidFill>
              <a:prstDash val="solid"/>
              <a:headEnd type="none" w="med" len="med"/>
              <a:tailEnd type="none" w="med" len="med"/>
            </a:ln>
          </p:spPr>
        </p:cxnSp>
        <p:cxnSp>
          <p:nvCxnSpPr>
            <p:cNvPr id="142357" name="直接连接符 88"/>
            <p:cNvCxnSpPr>
              <a:stCxn id="73" idx="4"/>
              <a:endCxn id="75" idx="0"/>
            </p:cNvCxnSpPr>
            <p:nvPr/>
          </p:nvCxnSpPr>
          <p:spPr>
            <a:xfrm flipH="1">
              <a:off x="2361569" y="2738554"/>
              <a:ext cx="13237" cy="959154"/>
            </a:xfrm>
            <a:prstGeom prst="line">
              <a:avLst/>
            </a:prstGeom>
            <a:ln w="19050" cap="flat" cmpd="sng">
              <a:solidFill>
                <a:schemeClr val="tx1"/>
              </a:solidFill>
              <a:prstDash val="solid"/>
              <a:headEnd type="none" w="med" len="med"/>
              <a:tailEnd type="none" w="med" len="med"/>
            </a:ln>
          </p:spPr>
        </p:cxnSp>
        <p:cxnSp>
          <p:nvCxnSpPr>
            <p:cNvPr id="142358" name="直接连接符 89"/>
            <p:cNvCxnSpPr>
              <a:stCxn id="75" idx="6"/>
              <a:endCxn id="72" idx="1"/>
            </p:cNvCxnSpPr>
            <p:nvPr/>
          </p:nvCxnSpPr>
          <p:spPr>
            <a:xfrm>
              <a:off x="2451049" y="3784091"/>
              <a:ext cx="447112" cy="45630"/>
            </a:xfrm>
            <a:prstGeom prst="line">
              <a:avLst/>
            </a:prstGeom>
            <a:ln w="19050" cap="flat" cmpd="sng">
              <a:solidFill>
                <a:schemeClr val="tx1"/>
              </a:solidFill>
              <a:prstDash val="solid"/>
              <a:headEnd type="none" w="med" len="med"/>
              <a:tailEnd type="none" w="med" len="med"/>
            </a:ln>
          </p:spPr>
        </p:cxnSp>
        <p:cxnSp>
          <p:nvCxnSpPr>
            <p:cNvPr id="142359" name="直接连接符 90"/>
            <p:cNvCxnSpPr>
              <a:stCxn id="72" idx="3"/>
              <a:endCxn id="77" idx="2"/>
            </p:cNvCxnSpPr>
            <p:nvPr/>
          </p:nvCxnSpPr>
          <p:spPr>
            <a:xfrm>
              <a:off x="3116563" y="3979266"/>
              <a:ext cx="408787" cy="332981"/>
            </a:xfrm>
            <a:prstGeom prst="line">
              <a:avLst/>
            </a:prstGeom>
            <a:ln w="19050" cap="flat" cmpd="sng">
              <a:solidFill>
                <a:schemeClr val="tx1"/>
              </a:solidFill>
              <a:prstDash val="solid"/>
              <a:headEnd type="none" w="med" len="med"/>
              <a:tailEnd type="none" w="med" len="med"/>
            </a:ln>
          </p:spPr>
        </p:cxnSp>
        <p:cxnSp>
          <p:nvCxnSpPr>
            <p:cNvPr id="142360" name="直接连接符 91"/>
            <p:cNvCxnSpPr>
              <a:stCxn id="77" idx="6"/>
              <a:endCxn id="79" idx="3"/>
            </p:cNvCxnSpPr>
            <p:nvPr/>
          </p:nvCxnSpPr>
          <p:spPr>
            <a:xfrm flipV="1">
              <a:off x="3704309" y="4002497"/>
              <a:ext cx="1189440" cy="309750"/>
            </a:xfrm>
            <a:prstGeom prst="line">
              <a:avLst/>
            </a:prstGeom>
            <a:ln w="19050" cap="flat" cmpd="sng">
              <a:solidFill>
                <a:schemeClr val="tx1"/>
              </a:solidFill>
              <a:prstDash val="solid"/>
              <a:headEnd type="none" w="med" len="med"/>
              <a:tailEnd type="none" w="med" len="med"/>
            </a:ln>
          </p:spPr>
        </p:cxnSp>
        <p:cxnSp>
          <p:nvCxnSpPr>
            <p:cNvPr id="142361" name="直接连接符 92"/>
            <p:cNvCxnSpPr>
              <a:stCxn id="79" idx="6"/>
              <a:endCxn id="86" idx="2"/>
            </p:cNvCxnSpPr>
            <p:nvPr/>
          </p:nvCxnSpPr>
          <p:spPr>
            <a:xfrm flipV="1">
              <a:off x="5046499" y="3815221"/>
              <a:ext cx="499995" cy="126195"/>
            </a:xfrm>
            <a:prstGeom prst="line">
              <a:avLst/>
            </a:prstGeom>
            <a:ln w="19050" cap="flat" cmpd="sng">
              <a:solidFill>
                <a:schemeClr val="tx1"/>
              </a:solidFill>
              <a:prstDash val="solid"/>
              <a:headEnd type="none" w="med" len="med"/>
              <a:tailEnd type="none" w="med" len="med"/>
            </a:ln>
          </p:spPr>
        </p:cxnSp>
        <p:cxnSp>
          <p:nvCxnSpPr>
            <p:cNvPr id="142362" name="直接连接符 93"/>
            <p:cNvCxnSpPr>
              <a:stCxn id="86" idx="7"/>
              <a:endCxn id="85" idx="3"/>
            </p:cNvCxnSpPr>
            <p:nvPr/>
          </p:nvCxnSpPr>
          <p:spPr>
            <a:xfrm flipV="1">
              <a:off x="5699244" y="3634069"/>
              <a:ext cx="654516" cy="120070"/>
            </a:xfrm>
            <a:prstGeom prst="line">
              <a:avLst/>
            </a:prstGeom>
            <a:ln w="19050" cap="flat" cmpd="sng">
              <a:solidFill>
                <a:schemeClr val="tx1"/>
              </a:solidFill>
              <a:prstDash val="solid"/>
              <a:headEnd type="none" w="med" len="med"/>
              <a:tailEnd type="none" w="med" len="med"/>
            </a:ln>
          </p:spPr>
        </p:cxnSp>
        <p:cxnSp>
          <p:nvCxnSpPr>
            <p:cNvPr id="142363" name="直接连接符 94"/>
            <p:cNvCxnSpPr>
              <a:stCxn id="84" idx="4"/>
              <a:endCxn id="85" idx="0"/>
            </p:cNvCxnSpPr>
            <p:nvPr/>
          </p:nvCxnSpPr>
          <p:spPr>
            <a:xfrm>
              <a:off x="6417031" y="2934215"/>
              <a:ext cx="0" cy="552391"/>
            </a:xfrm>
            <a:prstGeom prst="line">
              <a:avLst/>
            </a:prstGeom>
            <a:ln w="19050" cap="flat" cmpd="sng">
              <a:solidFill>
                <a:schemeClr val="tx1"/>
              </a:solidFill>
              <a:prstDash val="solid"/>
              <a:headEnd type="none" w="med" len="med"/>
              <a:tailEnd type="none" w="med" len="med"/>
            </a:ln>
          </p:spPr>
        </p:cxnSp>
        <p:cxnSp>
          <p:nvCxnSpPr>
            <p:cNvPr id="142364" name="直接连接符 95"/>
            <p:cNvCxnSpPr>
              <a:stCxn id="83" idx="4"/>
              <a:endCxn id="84" idx="0"/>
            </p:cNvCxnSpPr>
            <p:nvPr/>
          </p:nvCxnSpPr>
          <p:spPr>
            <a:xfrm flipH="1">
              <a:off x="6417031" y="2304842"/>
              <a:ext cx="64736" cy="456608"/>
            </a:xfrm>
            <a:prstGeom prst="line">
              <a:avLst/>
            </a:prstGeom>
            <a:ln w="19050" cap="flat" cmpd="sng">
              <a:solidFill>
                <a:schemeClr val="tx1"/>
              </a:solidFill>
              <a:prstDash val="solid"/>
              <a:headEnd type="none" w="med" len="med"/>
              <a:tailEnd type="none" w="med" len="med"/>
            </a:ln>
          </p:spPr>
        </p:cxnSp>
        <p:cxnSp>
          <p:nvCxnSpPr>
            <p:cNvPr id="142365" name="直接连接符 96"/>
            <p:cNvCxnSpPr>
              <a:stCxn id="81" idx="6"/>
              <a:endCxn id="83" idx="1"/>
            </p:cNvCxnSpPr>
            <p:nvPr/>
          </p:nvCxnSpPr>
          <p:spPr>
            <a:xfrm>
              <a:off x="5404416" y="1449738"/>
              <a:ext cx="1014080" cy="707640"/>
            </a:xfrm>
            <a:prstGeom prst="line">
              <a:avLst/>
            </a:prstGeom>
            <a:ln w="19050" cap="flat" cmpd="sng">
              <a:solidFill>
                <a:schemeClr val="tx1"/>
              </a:solidFill>
              <a:prstDash val="solid"/>
              <a:headEnd type="none" w="med" len="med"/>
              <a:tailEnd type="none" w="med" len="med"/>
            </a:ln>
          </p:spPr>
        </p:cxnSp>
        <p:cxnSp>
          <p:nvCxnSpPr>
            <p:cNvPr id="142366" name="直接连接符 97"/>
            <p:cNvCxnSpPr>
              <a:stCxn id="71" idx="4"/>
              <a:endCxn id="81" idx="2"/>
            </p:cNvCxnSpPr>
            <p:nvPr/>
          </p:nvCxnSpPr>
          <p:spPr>
            <a:xfrm flipV="1">
              <a:off x="4388506" y="1449738"/>
              <a:ext cx="836951" cy="426992"/>
            </a:xfrm>
            <a:prstGeom prst="line">
              <a:avLst/>
            </a:prstGeom>
            <a:ln w="19050" cap="flat" cmpd="sng">
              <a:solidFill>
                <a:schemeClr val="tx1"/>
              </a:solidFill>
              <a:prstDash val="solid"/>
              <a:headEnd type="none" w="med" len="med"/>
              <a:tailEnd type="none" w="med" len="med"/>
            </a:ln>
          </p:spPr>
        </p:cxnSp>
        <p:cxnSp>
          <p:nvCxnSpPr>
            <p:cNvPr id="142367" name="直接连接符 98"/>
            <p:cNvCxnSpPr>
              <a:stCxn id="71" idx="3"/>
              <a:endCxn id="80" idx="0"/>
            </p:cNvCxnSpPr>
            <p:nvPr/>
          </p:nvCxnSpPr>
          <p:spPr>
            <a:xfrm>
              <a:off x="4343281" y="1989303"/>
              <a:ext cx="524260" cy="672729"/>
            </a:xfrm>
            <a:prstGeom prst="line">
              <a:avLst/>
            </a:prstGeom>
            <a:ln w="19050" cap="flat" cmpd="sng">
              <a:solidFill>
                <a:schemeClr val="tx1"/>
              </a:solidFill>
              <a:prstDash val="solid"/>
              <a:headEnd type="none" w="med" len="med"/>
              <a:tailEnd type="none" w="med" len="med"/>
            </a:ln>
          </p:spPr>
        </p:cxnSp>
        <p:cxnSp>
          <p:nvCxnSpPr>
            <p:cNvPr id="142368" name="直接连接符 99"/>
            <p:cNvCxnSpPr>
              <a:stCxn id="76" idx="7"/>
              <a:endCxn id="71" idx="2"/>
            </p:cNvCxnSpPr>
            <p:nvPr/>
          </p:nvCxnSpPr>
          <p:spPr>
            <a:xfrm flipV="1">
              <a:off x="3491318" y="1989303"/>
              <a:ext cx="705612" cy="160694"/>
            </a:xfrm>
            <a:prstGeom prst="line">
              <a:avLst/>
            </a:prstGeom>
            <a:ln w="19050" cap="flat" cmpd="sng">
              <a:solidFill>
                <a:schemeClr val="tx1"/>
              </a:solidFill>
              <a:prstDash val="solid"/>
              <a:headEnd type="none" w="med" len="med"/>
              <a:tailEnd type="none" w="med" len="med"/>
            </a:ln>
          </p:spPr>
        </p:cxnSp>
        <p:cxnSp>
          <p:nvCxnSpPr>
            <p:cNvPr id="142369" name="直接连接符 100"/>
            <p:cNvCxnSpPr>
              <a:stCxn id="76" idx="3"/>
              <a:endCxn id="72" idx="0"/>
            </p:cNvCxnSpPr>
            <p:nvPr/>
          </p:nvCxnSpPr>
          <p:spPr>
            <a:xfrm flipH="1">
              <a:off x="3033142" y="2272160"/>
              <a:ext cx="331634" cy="1465135"/>
            </a:xfrm>
            <a:prstGeom prst="line">
              <a:avLst/>
            </a:prstGeom>
            <a:ln w="19050" cap="flat" cmpd="sng">
              <a:solidFill>
                <a:schemeClr val="tx1"/>
              </a:solidFill>
              <a:prstDash val="solid"/>
              <a:headEnd type="none" w="med" len="med"/>
              <a:tailEnd type="none" w="med" len="med"/>
            </a:ln>
          </p:spPr>
        </p:cxnSp>
        <p:cxnSp>
          <p:nvCxnSpPr>
            <p:cNvPr id="142370" name="直接连接符 101"/>
            <p:cNvCxnSpPr>
              <a:endCxn id="78" idx="3"/>
            </p:cNvCxnSpPr>
            <p:nvPr/>
          </p:nvCxnSpPr>
          <p:spPr>
            <a:xfrm flipV="1">
              <a:off x="3189206" y="3077590"/>
              <a:ext cx="809749" cy="738990"/>
            </a:xfrm>
            <a:prstGeom prst="line">
              <a:avLst/>
            </a:prstGeom>
            <a:ln w="19050" cap="flat" cmpd="sng">
              <a:solidFill>
                <a:schemeClr val="tx1"/>
              </a:solidFill>
              <a:prstDash val="solid"/>
              <a:headEnd type="none" w="med" len="med"/>
              <a:tailEnd type="none" w="med" len="med"/>
            </a:ln>
          </p:spPr>
        </p:cxnSp>
        <p:cxnSp>
          <p:nvCxnSpPr>
            <p:cNvPr id="142371" name="直接连接符 102"/>
            <p:cNvCxnSpPr>
              <a:stCxn id="78" idx="7"/>
              <a:endCxn id="80" idx="3"/>
            </p:cNvCxnSpPr>
            <p:nvPr/>
          </p:nvCxnSpPr>
          <p:spPr>
            <a:xfrm flipV="1">
              <a:off x="4125497" y="2809496"/>
              <a:ext cx="678772" cy="145932"/>
            </a:xfrm>
            <a:prstGeom prst="line">
              <a:avLst/>
            </a:prstGeom>
            <a:ln w="19050" cap="flat" cmpd="sng">
              <a:solidFill>
                <a:schemeClr val="tx1"/>
              </a:solidFill>
              <a:prstDash val="solid"/>
              <a:headEnd type="none" w="med" len="med"/>
              <a:tailEnd type="none" w="med" len="med"/>
            </a:ln>
          </p:spPr>
        </p:cxnSp>
        <p:cxnSp>
          <p:nvCxnSpPr>
            <p:cNvPr id="142372" name="直接连接符 103"/>
            <p:cNvCxnSpPr>
              <a:stCxn id="78" idx="5"/>
              <a:endCxn id="79" idx="1"/>
            </p:cNvCxnSpPr>
            <p:nvPr/>
          </p:nvCxnSpPr>
          <p:spPr>
            <a:xfrm>
              <a:off x="4125497" y="3077590"/>
              <a:ext cx="768251" cy="802744"/>
            </a:xfrm>
            <a:prstGeom prst="line">
              <a:avLst/>
            </a:prstGeom>
            <a:ln w="19050" cap="flat" cmpd="sng">
              <a:solidFill>
                <a:schemeClr val="tx1"/>
              </a:solidFill>
              <a:prstDash val="solid"/>
              <a:headEnd type="none" w="med" len="med"/>
              <a:tailEnd type="none" w="med" len="med"/>
            </a:ln>
          </p:spPr>
        </p:cxnSp>
        <p:cxnSp>
          <p:nvCxnSpPr>
            <p:cNvPr id="142373" name="直接连接符 104"/>
            <p:cNvCxnSpPr>
              <a:stCxn id="79" idx="0"/>
              <a:endCxn id="80" idx="4"/>
            </p:cNvCxnSpPr>
            <p:nvPr/>
          </p:nvCxnSpPr>
          <p:spPr>
            <a:xfrm flipH="1" flipV="1">
              <a:off x="4867540" y="2834797"/>
              <a:ext cx="89479" cy="1020236"/>
            </a:xfrm>
            <a:prstGeom prst="line">
              <a:avLst/>
            </a:prstGeom>
            <a:ln w="19050" cap="flat" cmpd="sng">
              <a:solidFill>
                <a:schemeClr val="tx1"/>
              </a:solidFill>
              <a:prstDash val="solid"/>
              <a:headEnd type="none" w="med" len="med"/>
              <a:tailEnd type="none" w="med" len="med"/>
            </a:ln>
          </p:spPr>
        </p:cxnSp>
        <p:cxnSp>
          <p:nvCxnSpPr>
            <p:cNvPr id="142374" name="直接连接符 105"/>
            <p:cNvCxnSpPr>
              <a:stCxn id="72" idx="4"/>
              <a:endCxn id="79" idx="2"/>
            </p:cNvCxnSpPr>
            <p:nvPr/>
          </p:nvCxnSpPr>
          <p:spPr>
            <a:xfrm>
              <a:off x="3168121" y="3829721"/>
              <a:ext cx="1699419" cy="111695"/>
            </a:xfrm>
            <a:prstGeom prst="line">
              <a:avLst/>
            </a:prstGeom>
            <a:ln w="19050" cap="flat" cmpd="sng">
              <a:solidFill>
                <a:schemeClr val="tx1"/>
              </a:solidFill>
              <a:prstDash val="solid"/>
              <a:headEnd type="none" w="med" len="med"/>
              <a:tailEnd type="none" w="med" len="med"/>
            </a:ln>
          </p:spPr>
        </p:cxnSp>
        <p:cxnSp>
          <p:nvCxnSpPr>
            <p:cNvPr id="142375" name="直接连接符 106"/>
            <p:cNvCxnSpPr>
              <a:stCxn id="79" idx="7"/>
              <a:endCxn id="82" idx="3"/>
            </p:cNvCxnSpPr>
            <p:nvPr/>
          </p:nvCxnSpPr>
          <p:spPr>
            <a:xfrm flipV="1">
              <a:off x="5020291" y="2300148"/>
              <a:ext cx="589293" cy="1580187"/>
            </a:xfrm>
            <a:prstGeom prst="line">
              <a:avLst/>
            </a:prstGeom>
            <a:ln w="19050" cap="flat" cmpd="sng">
              <a:solidFill>
                <a:schemeClr val="tx1"/>
              </a:solidFill>
              <a:prstDash val="solid"/>
              <a:headEnd type="none" w="med" len="med"/>
              <a:tailEnd type="none" w="med" len="med"/>
            </a:ln>
          </p:spPr>
        </p:cxnSp>
        <p:cxnSp>
          <p:nvCxnSpPr>
            <p:cNvPr id="142376" name="直接连接符 107"/>
            <p:cNvCxnSpPr>
              <a:stCxn id="86" idx="0"/>
              <a:endCxn id="82" idx="4"/>
            </p:cNvCxnSpPr>
            <p:nvPr/>
          </p:nvCxnSpPr>
          <p:spPr>
            <a:xfrm flipV="1">
              <a:off x="5635973" y="2325449"/>
              <a:ext cx="36881" cy="1403390"/>
            </a:xfrm>
            <a:prstGeom prst="line">
              <a:avLst/>
            </a:prstGeom>
            <a:ln w="19050" cap="flat" cmpd="sng">
              <a:solidFill>
                <a:schemeClr val="tx1"/>
              </a:solidFill>
              <a:prstDash val="solid"/>
              <a:headEnd type="none" w="med" len="med"/>
              <a:tailEnd type="none" w="med" len="med"/>
            </a:ln>
          </p:spPr>
        </p:cxnSp>
        <p:cxnSp>
          <p:nvCxnSpPr>
            <p:cNvPr id="142377" name="直接连接符 108"/>
            <p:cNvCxnSpPr>
              <a:stCxn id="82" idx="5"/>
              <a:endCxn id="84" idx="1"/>
            </p:cNvCxnSpPr>
            <p:nvPr/>
          </p:nvCxnSpPr>
          <p:spPr>
            <a:xfrm>
              <a:off x="5736125" y="2300148"/>
              <a:ext cx="617635" cy="486603"/>
            </a:xfrm>
            <a:prstGeom prst="line">
              <a:avLst/>
            </a:prstGeom>
            <a:ln w="19050" cap="flat" cmpd="sng">
              <a:solidFill>
                <a:schemeClr val="tx1"/>
              </a:solidFill>
              <a:prstDash val="solid"/>
              <a:headEnd type="none" w="med" len="med"/>
              <a:tailEnd type="none" w="med" len="med"/>
            </a:ln>
          </p:spPr>
        </p:cxnSp>
        <p:cxnSp>
          <p:nvCxnSpPr>
            <p:cNvPr id="142378" name="直接连接符 109"/>
            <p:cNvCxnSpPr>
              <a:stCxn id="82" idx="1"/>
              <a:endCxn id="81" idx="4"/>
            </p:cNvCxnSpPr>
            <p:nvPr/>
          </p:nvCxnSpPr>
          <p:spPr>
            <a:xfrm flipH="1" flipV="1">
              <a:off x="5314938" y="1536120"/>
              <a:ext cx="294645" cy="641865"/>
            </a:xfrm>
            <a:prstGeom prst="line">
              <a:avLst/>
            </a:prstGeom>
            <a:ln w="19050" cap="flat" cmpd="sng">
              <a:solidFill>
                <a:schemeClr val="tx1"/>
              </a:solidFill>
              <a:prstDash val="solid"/>
              <a:headEnd type="none" w="med" len="med"/>
              <a:tailEnd type="none" w="med" len="med"/>
            </a:ln>
          </p:spPr>
        </p:cxnSp>
        <p:sp>
          <p:nvSpPr>
            <p:cNvPr id="111" name="TextBox 110"/>
            <p:cNvSpPr txBox="1"/>
            <p:nvPr/>
          </p:nvSpPr>
          <p:spPr>
            <a:xfrm>
              <a:off x="4132191" y="1597123"/>
              <a:ext cx="334206" cy="192700"/>
            </a:xfrm>
            <a:prstGeom prst="rect">
              <a:avLst/>
            </a:prstGeom>
            <a:noFill/>
            <a:ln w="19050">
              <a:noFill/>
            </a:ln>
          </p:spPr>
          <p:txBody>
            <a:bodyPr wrap="none" lIns="0" tIns="0" rIns="0" bIns="0">
              <a:spAutoFit/>
            </a:bodyPr>
            <a:lstStyle/>
            <a:p>
              <a:pPr marR="0" defTabSz="914400">
                <a:buClrTx/>
                <a:buSzTx/>
                <a:buFontTx/>
                <a:buNone/>
                <a:defRPr/>
              </a:pPr>
              <a:r>
                <a:rPr kumimoji="1" lang="zh-CN" altLang="en-US" sz="1050" kern="1200" cap="none" spc="0" normalizeH="0" baseline="0" noProof="0" dirty="0">
                  <a:latin typeface="仿宋" panose="02010609060101010101" pitchFamily="49" charset="-122"/>
                  <a:ea typeface="仿宋" panose="02010609060101010101" pitchFamily="49" charset="-122"/>
                  <a:cs typeface="+mn-cs"/>
                </a:rPr>
                <a:t>罗马</a:t>
              </a:r>
              <a:endParaRPr kumimoji="1" lang="zh-CN" altLang="en-US" sz="1050" kern="1200" cap="none" spc="0" normalizeH="0" baseline="0" noProof="0" dirty="0">
                <a:latin typeface="仿宋" panose="02010609060101010101" pitchFamily="49" charset="-122"/>
                <a:ea typeface="仿宋" panose="02010609060101010101" pitchFamily="49" charset="-122"/>
                <a:cs typeface="+mn-cs"/>
              </a:endParaRPr>
            </a:p>
          </p:txBody>
        </p:sp>
        <p:sp>
          <p:nvSpPr>
            <p:cNvPr id="142380" name="TextBox 111"/>
            <p:cNvSpPr txBox="1"/>
            <p:nvPr/>
          </p:nvSpPr>
          <p:spPr>
            <a:xfrm>
              <a:off x="2871269" y="1195456"/>
              <a:ext cx="336654" cy="193951"/>
            </a:xfrm>
            <a:prstGeom prst="rect">
              <a:avLst/>
            </a:prstGeom>
            <a:noFill/>
            <a:ln w="19050">
              <a:noFill/>
            </a:ln>
          </p:spPr>
          <p:txBody>
            <a:bodyPr wrap="none" lIns="0" tIns="0" rIns="0" bIns="0">
              <a:spAutoFit/>
            </a:bodyPr>
            <a:p>
              <a:r>
                <a:rPr lang="zh-CN" altLang="en-US" sz="1000" dirty="0">
                  <a:latin typeface="仿宋" panose="02010609060101010101" pitchFamily="49" charset="-122"/>
                  <a:ea typeface="仿宋" panose="02010609060101010101" pitchFamily="49" charset="-122"/>
                </a:rPr>
                <a:t>高卢</a:t>
              </a:r>
              <a:endParaRPr lang="zh-CN" altLang="en-US" sz="1000" dirty="0">
                <a:latin typeface="仿宋" panose="02010609060101010101" pitchFamily="49" charset="-122"/>
                <a:ea typeface="仿宋" panose="02010609060101010101" pitchFamily="49" charset="-122"/>
              </a:endParaRPr>
            </a:p>
          </p:txBody>
        </p:sp>
        <p:sp>
          <p:nvSpPr>
            <p:cNvPr id="113" name="TextBox 112"/>
            <p:cNvSpPr txBox="1"/>
            <p:nvPr/>
          </p:nvSpPr>
          <p:spPr>
            <a:xfrm>
              <a:off x="1764596" y="2484292"/>
              <a:ext cx="501920" cy="193951"/>
            </a:xfrm>
            <a:prstGeom prst="rect">
              <a:avLst/>
            </a:prstGeom>
            <a:noFill/>
            <a:ln w="19050">
              <a:noFill/>
            </a:ln>
          </p:spPr>
          <p:txBody>
            <a:bodyPr wrap="none" lIns="0" tIns="0" rIns="0" bIns="0">
              <a:spAutoFit/>
            </a:bodyPr>
            <a:lstStyle/>
            <a:p>
              <a:pPr marR="0" defTabSz="914400">
                <a:buClrTx/>
                <a:buSzTx/>
                <a:buFontTx/>
                <a:buNone/>
                <a:defRPr/>
              </a:pPr>
              <a:r>
                <a:rPr kumimoji="1" lang="zh-CN" altLang="en-US" sz="1050" kern="1200" cap="none" spc="0" normalizeH="0" baseline="0" noProof="0" dirty="0">
                  <a:latin typeface="仿宋" panose="02010609060101010101" pitchFamily="49" charset="-122"/>
                  <a:ea typeface="仿宋" panose="02010609060101010101" pitchFamily="49" charset="-122"/>
                  <a:cs typeface="+mn-cs"/>
                </a:rPr>
                <a:t>西班牙</a:t>
              </a:r>
              <a:endParaRPr kumimoji="1" lang="zh-CN" altLang="en-US" sz="1050" kern="1200" cap="none" spc="0" normalizeH="0" baseline="0" noProof="0" dirty="0">
                <a:latin typeface="仿宋" panose="02010609060101010101" pitchFamily="49" charset="-122"/>
                <a:ea typeface="仿宋" panose="02010609060101010101" pitchFamily="49" charset="-122"/>
                <a:cs typeface="+mn-cs"/>
              </a:endParaRPr>
            </a:p>
          </p:txBody>
        </p:sp>
        <p:sp>
          <p:nvSpPr>
            <p:cNvPr id="114" name="TextBox 113"/>
            <p:cNvSpPr txBox="1"/>
            <p:nvPr/>
          </p:nvSpPr>
          <p:spPr>
            <a:xfrm>
              <a:off x="1910276" y="3651752"/>
              <a:ext cx="334205" cy="192700"/>
            </a:xfrm>
            <a:prstGeom prst="rect">
              <a:avLst/>
            </a:prstGeom>
            <a:noFill/>
            <a:ln w="19050">
              <a:noFill/>
            </a:ln>
          </p:spPr>
          <p:txBody>
            <a:bodyPr wrap="none" lIns="0" tIns="0" rIns="0" bIns="0">
              <a:spAutoFit/>
            </a:bodyPr>
            <a:lstStyle/>
            <a:p>
              <a:pPr marR="0" defTabSz="914400">
                <a:buClrTx/>
                <a:buSzTx/>
                <a:buFontTx/>
                <a:buNone/>
                <a:defRPr/>
              </a:pPr>
              <a:r>
                <a:rPr kumimoji="1" lang="zh-CN" altLang="en-US" sz="1050" kern="1200" cap="none" spc="0" normalizeH="0" baseline="0" noProof="0" dirty="0">
                  <a:latin typeface="仿宋" panose="02010609060101010101" pitchFamily="49" charset="-122"/>
                  <a:ea typeface="仿宋" panose="02010609060101010101" pitchFamily="49" charset="-122"/>
                  <a:cs typeface="+mn-cs"/>
                </a:rPr>
                <a:t>北非</a:t>
              </a:r>
              <a:endParaRPr kumimoji="1" lang="zh-CN" altLang="en-US" sz="1050" kern="1200" cap="none" spc="0" normalizeH="0" baseline="0" noProof="0" dirty="0">
                <a:latin typeface="仿宋" panose="02010609060101010101" pitchFamily="49" charset="-122"/>
                <a:ea typeface="仿宋" panose="02010609060101010101" pitchFamily="49" charset="-122"/>
                <a:cs typeface="+mn-cs"/>
              </a:endParaRPr>
            </a:p>
          </p:txBody>
        </p:sp>
        <p:sp>
          <p:nvSpPr>
            <p:cNvPr id="115" name="TextBox 114"/>
            <p:cNvSpPr txBox="1"/>
            <p:nvPr/>
          </p:nvSpPr>
          <p:spPr>
            <a:xfrm>
              <a:off x="2986344" y="2053846"/>
              <a:ext cx="335430" cy="192700"/>
            </a:xfrm>
            <a:prstGeom prst="rect">
              <a:avLst/>
            </a:prstGeom>
            <a:noFill/>
            <a:ln w="19050">
              <a:noFill/>
            </a:ln>
          </p:spPr>
          <p:txBody>
            <a:bodyPr wrap="none" lIns="0" tIns="0" rIns="0" bIns="0">
              <a:spAutoFit/>
            </a:bodyPr>
            <a:lstStyle/>
            <a:p>
              <a:pPr marR="0" defTabSz="914400">
                <a:buClrTx/>
                <a:buSzTx/>
                <a:buFontTx/>
                <a:buNone/>
                <a:defRPr/>
              </a:pPr>
              <a:r>
                <a:rPr kumimoji="1" lang="zh-CN" altLang="en-US" sz="1050" kern="1200" cap="none" spc="0" normalizeH="0" baseline="0" noProof="0" dirty="0">
                  <a:latin typeface="仿宋" panose="02010609060101010101" pitchFamily="49" charset="-122"/>
                  <a:ea typeface="仿宋" panose="02010609060101010101" pitchFamily="49" charset="-122"/>
                  <a:cs typeface="+mn-cs"/>
                </a:rPr>
                <a:t>撒丁</a:t>
              </a:r>
              <a:endParaRPr kumimoji="1" lang="zh-CN" altLang="en-US" sz="1050" kern="1200" cap="none" spc="0" normalizeH="0" baseline="0" noProof="0" dirty="0">
                <a:latin typeface="仿宋" panose="02010609060101010101" pitchFamily="49" charset="-122"/>
                <a:ea typeface="仿宋" panose="02010609060101010101" pitchFamily="49" charset="-122"/>
                <a:cs typeface="+mn-cs"/>
              </a:endParaRPr>
            </a:p>
          </p:txBody>
        </p:sp>
        <p:sp>
          <p:nvSpPr>
            <p:cNvPr id="116" name="TextBox 115"/>
            <p:cNvSpPr txBox="1"/>
            <p:nvPr/>
          </p:nvSpPr>
          <p:spPr>
            <a:xfrm>
              <a:off x="2556651" y="4003366"/>
              <a:ext cx="503144" cy="192700"/>
            </a:xfrm>
            <a:prstGeom prst="rect">
              <a:avLst/>
            </a:prstGeom>
            <a:noFill/>
            <a:ln w="19050">
              <a:noFill/>
            </a:ln>
          </p:spPr>
          <p:txBody>
            <a:bodyPr wrap="none" lIns="0" tIns="0" rIns="0" bIns="0">
              <a:spAutoFit/>
            </a:bodyPr>
            <a:lstStyle/>
            <a:p>
              <a:pPr marR="0" defTabSz="914400">
                <a:buClrTx/>
                <a:buSzTx/>
                <a:buFontTx/>
                <a:buNone/>
                <a:defRPr/>
              </a:pPr>
              <a:r>
                <a:rPr kumimoji="1" lang="zh-CN" altLang="en-US" sz="1050" kern="1200" cap="none" spc="0" normalizeH="0" baseline="0" noProof="0" dirty="0">
                  <a:latin typeface="仿宋" panose="02010609060101010101" pitchFamily="49" charset="-122"/>
                  <a:ea typeface="仿宋" panose="02010609060101010101" pitchFamily="49" charset="-122"/>
                  <a:cs typeface="+mn-cs"/>
                </a:rPr>
                <a:t>迦太基</a:t>
              </a:r>
              <a:endParaRPr kumimoji="1" lang="zh-CN" altLang="en-US" sz="1050" kern="1200" cap="none" spc="0" normalizeH="0" baseline="0" noProof="0" dirty="0">
                <a:latin typeface="仿宋" panose="02010609060101010101" pitchFamily="49" charset="-122"/>
                <a:ea typeface="仿宋" panose="02010609060101010101" pitchFamily="49" charset="-122"/>
                <a:cs typeface="+mn-cs"/>
              </a:endParaRPr>
            </a:p>
          </p:txBody>
        </p:sp>
        <p:sp>
          <p:nvSpPr>
            <p:cNvPr id="142385" name="TextBox 116"/>
            <p:cNvSpPr txBox="1"/>
            <p:nvPr/>
          </p:nvSpPr>
          <p:spPr>
            <a:xfrm>
              <a:off x="3501731" y="4024639"/>
              <a:ext cx="332981" cy="192700"/>
            </a:xfrm>
            <a:prstGeom prst="rect">
              <a:avLst/>
            </a:prstGeom>
            <a:noFill/>
            <a:ln w="19050">
              <a:noFill/>
            </a:ln>
          </p:spPr>
          <p:txBody>
            <a:bodyPr wrap="none" lIns="0" tIns="0" rIns="0" bIns="0">
              <a:spAutoFit/>
            </a:bodyPr>
            <a:p>
              <a:r>
                <a:rPr lang="zh-CN" altLang="en-US" sz="1000" dirty="0">
                  <a:latin typeface="仿宋" panose="02010609060101010101" pitchFamily="49" charset="-122"/>
                  <a:ea typeface="仿宋" panose="02010609060101010101" pitchFamily="49" charset="-122"/>
                </a:rPr>
                <a:t>扎马</a:t>
              </a:r>
              <a:endParaRPr lang="zh-CN" altLang="en-US" sz="1000" dirty="0">
                <a:latin typeface="仿宋" panose="02010609060101010101" pitchFamily="49" charset="-122"/>
                <a:ea typeface="仿宋" panose="02010609060101010101" pitchFamily="49" charset="-122"/>
              </a:endParaRPr>
            </a:p>
          </p:txBody>
        </p:sp>
        <p:sp>
          <p:nvSpPr>
            <p:cNvPr id="118" name="TextBox 117"/>
            <p:cNvSpPr txBox="1"/>
            <p:nvPr/>
          </p:nvSpPr>
          <p:spPr>
            <a:xfrm>
              <a:off x="3722086" y="2713280"/>
              <a:ext cx="501920" cy="193951"/>
            </a:xfrm>
            <a:prstGeom prst="rect">
              <a:avLst/>
            </a:prstGeom>
            <a:noFill/>
            <a:ln w="19050">
              <a:noFill/>
            </a:ln>
          </p:spPr>
          <p:txBody>
            <a:bodyPr wrap="none" lIns="0" tIns="0" rIns="0" bIns="0">
              <a:spAutoFit/>
            </a:bodyPr>
            <a:lstStyle/>
            <a:p>
              <a:pPr marR="0" defTabSz="914400">
                <a:buClrTx/>
                <a:buSzTx/>
                <a:buFontTx/>
                <a:buNone/>
                <a:defRPr/>
              </a:pPr>
              <a:r>
                <a:rPr kumimoji="1" lang="zh-CN" altLang="en-US" sz="1050" kern="1200" cap="none" spc="0" normalizeH="0" baseline="0" noProof="0" dirty="0">
                  <a:latin typeface="仿宋" panose="02010609060101010101" pitchFamily="49" charset="-122"/>
                  <a:ea typeface="仿宋" panose="02010609060101010101" pitchFamily="49" charset="-122"/>
                  <a:cs typeface="+mn-cs"/>
                </a:rPr>
                <a:t>叙拉古</a:t>
              </a:r>
              <a:endParaRPr kumimoji="1" lang="zh-CN" altLang="en-US" sz="1050" kern="1200" cap="none" spc="0" normalizeH="0" baseline="0" noProof="0" dirty="0">
                <a:latin typeface="仿宋" panose="02010609060101010101" pitchFamily="49" charset="-122"/>
                <a:ea typeface="仿宋" panose="02010609060101010101" pitchFamily="49" charset="-122"/>
                <a:cs typeface="+mn-cs"/>
              </a:endParaRPr>
            </a:p>
          </p:txBody>
        </p:sp>
        <p:sp>
          <p:nvSpPr>
            <p:cNvPr id="119" name="TextBox 118"/>
            <p:cNvSpPr txBox="1"/>
            <p:nvPr/>
          </p:nvSpPr>
          <p:spPr>
            <a:xfrm>
              <a:off x="4889969" y="2448005"/>
              <a:ext cx="334205" cy="192700"/>
            </a:xfrm>
            <a:prstGeom prst="rect">
              <a:avLst/>
            </a:prstGeom>
            <a:noFill/>
            <a:ln w="19050">
              <a:noFill/>
            </a:ln>
          </p:spPr>
          <p:txBody>
            <a:bodyPr wrap="none" lIns="0" tIns="0" rIns="0" bIns="0">
              <a:spAutoFit/>
            </a:bodyPr>
            <a:lstStyle/>
            <a:p>
              <a:pPr marR="0" defTabSz="914400">
                <a:buClrTx/>
                <a:buSzTx/>
                <a:buFontTx/>
                <a:buNone/>
                <a:defRPr/>
              </a:pPr>
              <a:r>
                <a:rPr kumimoji="1" lang="zh-CN" altLang="en-US" sz="1050" kern="1200" cap="none" spc="0" normalizeH="0" baseline="0" noProof="0" dirty="0">
                  <a:latin typeface="仿宋" panose="02010609060101010101" pitchFamily="49" charset="-122"/>
                  <a:ea typeface="仿宋" panose="02010609060101010101" pitchFamily="49" charset="-122"/>
                  <a:cs typeface="+mn-cs"/>
                </a:rPr>
                <a:t>坎尼</a:t>
              </a:r>
              <a:endParaRPr kumimoji="1" lang="zh-CN" altLang="en-US" sz="1050" kern="1200" cap="none" spc="0" normalizeH="0" baseline="0" noProof="0" dirty="0">
                <a:latin typeface="仿宋" panose="02010609060101010101" pitchFamily="49" charset="-122"/>
                <a:ea typeface="仿宋" panose="02010609060101010101" pitchFamily="49" charset="-122"/>
                <a:cs typeface="+mn-cs"/>
              </a:endParaRPr>
            </a:p>
          </p:txBody>
        </p:sp>
        <p:sp>
          <p:nvSpPr>
            <p:cNvPr id="142388" name="TextBox 119"/>
            <p:cNvSpPr txBox="1"/>
            <p:nvPr/>
          </p:nvSpPr>
          <p:spPr>
            <a:xfrm>
              <a:off x="5416373" y="1195456"/>
              <a:ext cx="500696" cy="193951"/>
            </a:xfrm>
            <a:prstGeom prst="rect">
              <a:avLst/>
            </a:prstGeom>
            <a:noFill/>
            <a:ln w="19050">
              <a:noFill/>
            </a:ln>
          </p:spPr>
          <p:txBody>
            <a:bodyPr wrap="none" lIns="0" tIns="0" rIns="0" bIns="0">
              <a:spAutoFit/>
            </a:bodyPr>
            <a:p>
              <a:r>
                <a:rPr lang="zh-CN" altLang="en-US" sz="1000" dirty="0">
                  <a:latin typeface="仿宋" panose="02010609060101010101" pitchFamily="49" charset="-122"/>
                  <a:ea typeface="仿宋" panose="02010609060101010101" pitchFamily="49" charset="-122"/>
                </a:rPr>
                <a:t>马其顿</a:t>
              </a:r>
              <a:endParaRPr lang="zh-CN" altLang="en-US" sz="1000" dirty="0">
                <a:latin typeface="仿宋" panose="02010609060101010101" pitchFamily="49" charset="-122"/>
                <a:ea typeface="仿宋" panose="02010609060101010101" pitchFamily="49" charset="-122"/>
              </a:endParaRPr>
            </a:p>
          </p:txBody>
        </p:sp>
        <p:sp>
          <p:nvSpPr>
            <p:cNvPr id="142389" name="TextBox 120"/>
            <p:cNvSpPr txBox="1"/>
            <p:nvPr/>
          </p:nvSpPr>
          <p:spPr>
            <a:xfrm>
              <a:off x="5148274" y="2045087"/>
              <a:ext cx="503145" cy="193951"/>
            </a:xfrm>
            <a:prstGeom prst="rect">
              <a:avLst/>
            </a:prstGeom>
            <a:noFill/>
            <a:ln w="19050">
              <a:noFill/>
            </a:ln>
          </p:spPr>
          <p:txBody>
            <a:bodyPr wrap="none" lIns="0" tIns="0" rIns="0" bIns="0">
              <a:spAutoFit/>
            </a:bodyPr>
            <a:p>
              <a:r>
                <a:rPr lang="zh-CN" altLang="en-US" sz="1000" dirty="0">
                  <a:latin typeface="仿宋" panose="02010609060101010101" pitchFamily="49" charset="-122"/>
                  <a:ea typeface="仿宋" panose="02010609060101010101" pitchFamily="49" charset="-122"/>
                </a:rPr>
                <a:t>斯巴达</a:t>
              </a:r>
              <a:endParaRPr lang="zh-CN" altLang="en-US" sz="1000" dirty="0">
                <a:latin typeface="仿宋" panose="02010609060101010101" pitchFamily="49" charset="-122"/>
                <a:ea typeface="仿宋" panose="02010609060101010101" pitchFamily="49" charset="-122"/>
              </a:endParaRPr>
            </a:p>
          </p:txBody>
        </p:sp>
        <p:sp>
          <p:nvSpPr>
            <p:cNvPr id="122" name="TextBox 121"/>
            <p:cNvSpPr txBox="1"/>
            <p:nvPr/>
          </p:nvSpPr>
          <p:spPr>
            <a:xfrm>
              <a:off x="6536513" y="1942481"/>
              <a:ext cx="501920" cy="193951"/>
            </a:xfrm>
            <a:prstGeom prst="rect">
              <a:avLst/>
            </a:prstGeom>
            <a:noFill/>
            <a:ln w="19050">
              <a:noFill/>
            </a:ln>
          </p:spPr>
          <p:txBody>
            <a:bodyPr wrap="none" lIns="0" tIns="0" rIns="0" bIns="0">
              <a:spAutoFit/>
            </a:bodyPr>
            <a:lstStyle/>
            <a:p>
              <a:pPr marR="0" defTabSz="914400">
                <a:buClrTx/>
                <a:buSzTx/>
                <a:buFontTx/>
                <a:buNone/>
                <a:defRPr/>
              </a:pPr>
              <a:r>
                <a:rPr kumimoji="1" lang="zh-CN" altLang="en-US" sz="1050" kern="1200" cap="none" spc="0" normalizeH="0" baseline="0" noProof="0" dirty="0">
                  <a:latin typeface="仿宋" panose="02010609060101010101" pitchFamily="49" charset="-122"/>
                  <a:ea typeface="仿宋" panose="02010609060101010101" pitchFamily="49" charset="-122"/>
                  <a:cs typeface="+mn-cs"/>
                </a:rPr>
                <a:t>拜占庭</a:t>
              </a:r>
              <a:endParaRPr kumimoji="1" lang="zh-CN" altLang="en-US" sz="1050" kern="1200" cap="none" spc="0" normalizeH="0" baseline="0" noProof="0" dirty="0">
                <a:latin typeface="仿宋" panose="02010609060101010101" pitchFamily="49" charset="-122"/>
                <a:ea typeface="仿宋" panose="02010609060101010101" pitchFamily="49" charset="-122"/>
                <a:cs typeface="+mn-cs"/>
              </a:endParaRPr>
            </a:p>
          </p:txBody>
        </p:sp>
        <p:sp>
          <p:nvSpPr>
            <p:cNvPr id="142391" name="TextBox 122"/>
            <p:cNvSpPr txBox="1"/>
            <p:nvPr/>
          </p:nvSpPr>
          <p:spPr>
            <a:xfrm>
              <a:off x="6526719" y="2678243"/>
              <a:ext cx="332981" cy="193951"/>
            </a:xfrm>
            <a:prstGeom prst="rect">
              <a:avLst/>
            </a:prstGeom>
            <a:noFill/>
            <a:ln w="19050">
              <a:noFill/>
            </a:ln>
          </p:spPr>
          <p:txBody>
            <a:bodyPr wrap="none" lIns="0" tIns="0" rIns="0" bIns="0">
              <a:spAutoFit/>
            </a:bodyPr>
            <a:p>
              <a:r>
                <a:rPr lang="zh-CN" altLang="en-US" sz="1000" dirty="0">
                  <a:latin typeface="仿宋" panose="02010609060101010101" pitchFamily="49" charset="-122"/>
                  <a:ea typeface="仿宋" panose="02010609060101010101" pitchFamily="49" charset="-122"/>
                </a:rPr>
                <a:t>堆罗</a:t>
              </a:r>
              <a:endParaRPr lang="zh-CN" altLang="en-US" sz="1000" dirty="0">
                <a:latin typeface="仿宋" panose="02010609060101010101" pitchFamily="49" charset="-122"/>
                <a:ea typeface="仿宋" panose="02010609060101010101" pitchFamily="49" charset="-122"/>
              </a:endParaRPr>
            </a:p>
          </p:txBody>
        </p:sp>
        <p:sp>
          <p:nvSpPr>
            <p:cNvPr id="124" name="TextBox 123"/>
            <p:cNvSpPr txBox="1"/>
            <p:nvPr/>
          </p:nvSpPr>
          <p:spPr>
            <a:xfrm>
              <a:off x="6481424" y="3372713"/>
              <a:ext cx="669635" cy="195202"/>
            </a:xfrm>
            <a:prstGeom prst="rect">
              <a:avLst/>
            </a:prstGeom>
            <a:noFill/>
            <a:ln w="19050">
              <a:noFill/>
            </a:ln>
          </p:spPr>
          <p:txBody>
            <a:bodyPr wrap="none" lIns="0" tIns="0" rIns="0" bIns="0">
              <a:spAutoFit/>
            </a:bodyPr>
            <a:lstStyle/>
            <a:p>
              <a:pPr marR="0" defTabSz="914400">
                <a:buClrTx/>
                <a:buSzTx/>
                <a:buFontTx/>
                <a:buNone/>
                <a:defRPr/>
              </a:pPr>
              <a:r>
                <a:rPr kumimoji="1" lang="zh-CN" altLang="en-US" sz="1050" kern="1200" cap="none" spc="0" normalizeH="0" baseline="0" noProof="0" dirty="0">
                  <a:latin typeface="仿宋" panose="02010609060101010101" pitchFamily="49" charset="-122"/>
                  <a:ea typeface="仿宋" panose="02010609060101010101" pitchFamily="49" charset="-122"/>
                  <a:cs typeface="+mn-cs"/>
                </a:rPr>
                <a:t>耶路撒冷</a:t>
              </a:r>
              <a:endParaRPr kumimoji="1" lang="zh-CN" altLang="en-US" sz="1050" kern="1200" cap="none" spc="0" normalizeH="0" baseline="0" noProof="0" dirty="0">
                <a:latin typeface="仿宋" panose="02010609060101010101" pitchFamily="49" charset="-122"/>
                <a:ea typeface="仿宋" panose="02010609060101010101" pitchFamily="49" charset="-122"/>
                <a:cs typeface="+mn-cs"/>
              </a:endParaRPr>
            </a:p>
          </p:txBody>
        </p:sp>
        <p:sp>
          <p:nvSpPr>
            <p:cNvPr id="142393" name="TextBox 124"/>
            <p:cNvSpPr txBox="1"/>
            <p:nvPr/>
          </p:nvSpPr>
          <p:spPr>
            <a:xfrm>
              <a:off x="5726095" y="3829436"/>
              <a:ext cx="668411" cy="195202"/>
            </a:xfrm>
            <a:prstGeom prst="rect">
              <a:avLst/>
            </a:prstGeom>
            <a:noFill/>
            <a:ln w="19050">
              <a:noFill/>
            </a:ln>
          </p:spPr>
          <p:txBody>
            <a:bodyPr wrap="none" lIns="0" tIns="0" rIns="0" bIns="0">
              <a:spAutoFit/>
            </a:bodyPr>
            <a:p>
              <a:r>
                <a:rPr lang="zh-CN" altLang="en-US" sz="1000" dirty="0">
                  <a:latin typeface="仿宋" panose="02010609060101010101" pitchFamily="49" charset="-122"/>
                  <a:ea typeface="仿宋" panose="02010609060101010101" pitchFamily="49" charset="-122"/>
                </a:rPr>
                <a:t>亚历山大</a:t>
              </a:r>
              <a:endParaRPr lang="zh-CN" altLang="en-US" sz="1000" dirty="0">
                <a:latin typeface="仿宋" panose="02010609060101010101" pitchFamily="49" charset="-122"/>
                <a:ea typeface="仿宋" panose="02010609060101010101" pitchFamily="49" charset="-122"/>
              </a:endParaRPr>
            </a:p>
          </p:txBody>
        </p:sp>
        <p:sp>
          <p:nvSpPr>
            <p:cNvPr id="142394" name="TextBox 125"/>
            <p:cNvSpPr txBox="1"/>
            <p:nvPr/>
          </p:nvSpPr>
          <p:spPr>
            <a:xfrm>
              <a:off x="4907108" y="4037152"/>
              <a:ext cx="503144" cy="193951"/>
            </a:xfrm>
            <a:prstGeom prst="rect">
              <a:avLst/>
            </a:prstGeom>
            <a:noFill/>
            <a:ln w="19050">
              <a:noFill/>
            </a:ln>
          </p:spPr>
          <p:txBody>
            <a:bodyPr wrap="none" lIns="0" tIns="0" rIns="0" bIns="0">
              <a:spAutoFit/>
            </a:bodyPr>
            <a:p>
              <a:r>
                <a:rPr lang="zh-CN" altLang="en-US" sz="1000" dirty="0">
                  <a:latin typeface="仿宋" panose="02010609060101010101" pitchFamily="49" charset="-122"/>
                  <a:ea typeface="仿宋" panose="02010609060101010101" pitchFamily="49" charset="-122"/>
                </a:rPr>
                <a:t>普兰尼</a:t>
              </a:r>
              <a:endParaRPr lang="zh-CN" altLang="en-US" sz="1000" dirty="0">
                <a:latin typeface="仿宋" panose="02010609060101010101" pitchFamily="49" charset="-122"/>
                <a:ea typeface="仿宋" panose="02010609060101010101" pitchFamily="49" charset="-122"/>
              </a:endParaRPr>
            </a:p>
          </p:txBody>
        </p:sp>
        <p:sp>
          <p:nvSpPr>
            <p:cNvPr id="142395" name="TextBox 134"/>
            <p:cNvSpPr txBox="1"/>
            <p:nvPr/>
          </p:nvSpPr>
          <p:spPr>
            <a:xfrm>
              <a:off x="2745177" y="4725365"/>
              <a:ext cx="3231878" cy="215223"/>
            </a:xfrm>
            <a:prstGeom prst="rect">
              <a:avLst/>
            </a:prstGeom>
            <a:noFill/>
            <a:ln w="9525">
              <a:noFill/>
            </a:ln>
          </p:spPr>
          <p:txBody>
            <a:bodyPr wrap="none" lIns="0" tIns="0" rIns="0" bIns="0">
              <a:spAutoFit/>
            </a:bodyPr>
            <a:p>
              <a:pPr algn="ctr"/>
              <a:r>
                <a:rPr lang="zh-CN" altLang="en-US" sz="1400" dirty="0">
                  <a:solidFill>
                    <a:schemeClr val="accent2"/>
                  </a:solidFill>
                  <a:latin typeface="宋体" panose="02010600030101010101" pitchFamily="2" charset="-122"/>
                </a:rPr>
                <a:t>罗马帝国的海陆交通示意图</a:t>
              </a:r>
              <a:r>
                <a:rPr lang="en-US" altLang="zh-CN" sz="1400" dirty="0">
                  <a:solidFill>
                    <a:schemeClr val="accent2"/>
                  </a:solidFill>
                  <a:latin typeface="宋体" panose="02010600030101010101" pitchFamily="2" charset="-122"/>
                </a:rPr>
                <a:t>—</a:t>
              </a:r>
              <a:r>
                <a:rPr lang="zh-CN" altLang="en-US" sz="1400" dirty="0">
                  <a:solidFill>
                    <a:schemeClr val="accent2"/>
                  </a:solidFill>
                  <a:latin typeface="宋体" panose="02010600030101010101" pitchFamily="2" charset="-122"/>
                </a:rPr>
                <a:t>时间抽象版</a:t>
              </a:r>
              <a:endParaRPr lang="zh-CN" altLang="en-US" sz="1400" dirty="0">
                <a:solidFill>
                  <a:schemeClr val="accent2"/>
                </a:solidFill>
                <a:latin typeface="宋体" panose="02010600030101010101" pitchFamily="2" charset="-122"/>
              </a:endParaRPr>
            </a:p>
          </p:txBody>
        </p:sp>
        <p:sp>
          <p:nvSpPr>
            <p:cNvPr id="142396" name="TextBox 135"/>
            <p:cNvSpPr txBox="1"/>
            <p:nvPr/>
          </p:nvSpPr>
          <p:spPr>
            <a:xfrm>
              <a:off x="2339359" y="1775447"/>
              <a:ext cx="274434" cy="307777"/>
            </a:xfrm>
            <a:prstGeom prst="rect">
              <a:avLst/>
            </a:prstGeom>
            <a:noFill/>
            <a:ln w="9525">
              <a:noFill/>
            </a:ln>
          </p:spPr>
          <p:txBody>
            <a:bodyPr wrap="none">
              <a:spAutoFit/>
            </a:bodyPr>
            <a:p>
              <a:r>
                <a:rPr lang="en-US" altLang="zh-CN" sz="1400" b="0" dirty="0">
                  <a:latin typeface="Times New Roman" panose="02020603050405020304" pitchFamily="18" charset="0"/>
                </a:rPr>
                <a:t>1</a:t>
              </a:r>
              <a:endParaRPr lang="zh-CN" altLang="en-US" sz="1400" b="0" dirty="0">
                <a:latin typeface="Times New Roman" panose="02020603050405020304" pitchFamily="18" charset="0"/>
              </a:endParaRPr>
            </a:p>
          </p:txBody>
        </p:sp>
        <p:sp>
          <p:nvSpPr>
            <p:cNvPr id="142397" name="TextBox 136"/>
            <p:cNvSpPr txBox="1"/>
            <p:nvPr/>
          </p:nvSpPr>
          <p:spPr>
            <a:xfrm>
              <a:off x="2115114" y="3027144"/>
              <a:ext cx="274434" cy="307777"/>
            </a:xfrm>
            <a:prstGeom prst="rect">
              <a:avLst/>
            </a:prstGeom>
            <a:noFill/>
            <a:ln w="9525">
              <a:noFill/>
            </a:ln>
          </p:spPr>
          <p:txBody>
            <a:bodyPr wrap="none">
              <a:spAutoFit/>
            </a:bodyPr>
            <a:p>
              <a:r>
                <a:rPr lang="en-US" altLang="zh-CN" sz="1400" b="0" dirty="0">
                  <a:latin typeface="Times New Roman" panose="02020603050405020304" pitchFamily="18" charset="0"/>
                </a:rPr>
                <a:t>1</a:t>
              </a:r>
              <a:endParaRPr lang="zh-CN" altLang="en-US" sz="1400" b="0" dirty="0">
                <a:latin typeface="Times New Roman" panose="02020603050405020304" pitchFamily="18" charset="0"/>
              </a:endParaRPr>
            </a:p>
          </p:txBody>
        </p:sp>
        <p:sp>
          <p:nvSpPr>
            <p:cNvPr id="142398" name="TextBox 137"/>
            <p:cNvSpPr txBox="1"/>
            <p:nvPr/>
          </p:nvSpPr>
          <p:spPr>
            <a:xfrm>
              <a:off x="2534246" y="3567012"/>
              <a:ext cx="274434" cy="307777"/>
            </a:xfrm>
            <a:prstGeom prst="rect">
              <a:avLst/>
            </a:prstGeom>
            <a:noFill/>
            <a:ln w="9525">
              <a:noFill/>
            </a:ln>
          </p:spPr>
          <p:txBody>
            <a:bodyPr wrap="none">
              <a:spAutoFit/>
            </a:bodyPr>
            <a:p>
              <a:r>
                <a:rPr lang="en-US" altLang="zh-CN" sz="1400" b="0" dirty="0">
                  <a:latin typeface="Times New Roman" panose="02020603050405020304" pitchFamily="18" charset="0"/>
                </a:rPr>
                <a:t>1</a:t>
              </a:r>
              <a:endParaRPr lang="zh-CN" altLang="en-US" sz="1400" b="0" dirty="0">
                <a:latin typeface="Times New Roman" panose="02020603050405020304" pitchFamily="18" charset="0"/>
              </a:endParaRPr>
            </a:p>
          </p:txBody>
        </p:sp>
        <p:sp>
          <p:nvSpPr>
            <p:cNvPr id="142399" name="TextBox 138"/>
            <p:cNvSpPr txBox="1"/>
            <p:nvPr/>
          </p:nvSpPr>
          <p:spPr>
            <a:xfrm>
              <a:off x="3340395" y="1385996"/>
              <a:ext cx="274434" cy="307777"/>
            </a:xfrm>
            <a:prstGeom prst="rect">
              <a:avLst/>
            </a:prstGeom>
            <a:noFill/>
            <a:ln w="9525">
              <a:noFill/>
            </a:ln>
          </p:spPr>
          <p:txBody>
            <a:bodyPr wrap="none">
              <a:spAutoFit/>
            </a:bodyPr>
            <a:p>
              <a:r>
                <a:rPr lang="en-US" altLang="zh-CN" sz="1400" b="0" dirty="0">
                  <a:latin typeface="Times New Roman" panose="02020603050405020304" pitchFamily="18" charset="0"/>
                </a:rPr>
                <a:t>2</a:t>
              </a:r>
              <a:endParaRPr lang="zh-CN" altLang="en-US" sz="1400" b="0" dirty="0">
                <a:latin typeface="Times New Roman" panose="02020603050405020304" pitchFamily="18" charset="0"/>
              </a:endParaRPr>
            </a:p>
          </p:txBody>
        </p:sp>
        <p:sp>
          <p:nvSpPr>
            <p:cNvPr id="142400" name="TextBox 139"/>
            <p:cNvSpPr txBox="1"/>
            <p:nvPr/>
          </p:nvSpPr>
          <p:spPr>
            <a:xfrm>
              <a:off x="2987027" y="2708732"/>
              <a:ext cx="274434" cy="307777"/>
            </a:xfrm>
            <a:prstGeom prst="rect">
              <a:avLst/>
            </a:prstGeom>
            <a:noFill/>
            <a:ln w="9525">
              <a:noFill/>
            </a:ln>
          </p:spPr>
          <p:txBody>
            <a:bodyPr wrap="none">
              <a:spAutoFit/>
            </a:bodyPr>
            <a:p>
              <a:r>
                <a:rPr lang="en-US" altLang="zh-CN" sz="1400" b="0" dirty="0">
                  <a:latin typeface="Times New Roman" panose="02020603050405020304" pitchFamily="18" charset="0"/>
                </a:rPr>
                <a:t>4</a:t>
              </a:r>
              <a:endParaRPr lang="zh-CN" altLang="en-US" sz="1400" b="0" dirty="0">
                <a:latin typeface="Times New Roman" panose="02020603050405020304" pitchFamily="18" charset="0"/>
              </a:endParaRPr>
            </a:p>
          </p:txBody>
        </p:sp>
        <p:sp>
          <p:nvSpPr>
            <p:cNvPr id="142401" name="TextBox 140"/>
            <p:cNvSpPr txBox="1"/>
            <p:nvPr/>
          </p:nvSpPr>
          <p:spPr>
            <a:xfrm>
              <a:off x="3428047" y="3210410"/>
              <a:ext cx="274434" cy="307777"/>
            </a:xfrm>
            <a:prstGeom prst="rect">
              <a:avLst/>
            </a:prstGeom>
            <a:noFill/>
            <a:ln w="9525">
              <a:noFill/>
            </a:ln>
          </p:spPr>
          <p:txBody>
            <a:bodyPr wrap="none">
              <a:spAutoFit/>
            </a:bodyPr>
            <a:p>
              <a:r>
                <a:rPr lang="en-US" altLang="zh-CN" sz="1400" b="0" dirty="0">
                  <a:latin typeface="Times New Roman" panose="02020603050405020304" pitchFamily="18" charset="0"/>
                </a:rPr>
                <a:t>2</a:t>
              </a:r>
              <a:endParaRPr lang="zh-CN" altLang="en-US" sz="1400" b="0" dirty="0">
                <a:latin typeface="Times New Roman" panose="02020603050405020304" pitchFamily="18" charset="0"/>
              </a:endParaRPr>
            </a:p>
          </p:txBody>
        </p:sp>
        <p:sp>
          <p:nvSpPr>
            <p:cNvPr id="142402" name="TextBox 141"/>
            <p:cNvSpPr txBox="1"/>
            <p:nvPr/>
          </p:nvSpPr>
          <p:spPr>
            <a:xfrm>
              <a:off x="3788508" y="3601082"/>
              <a:ext cx="274434" cy="307777"/>
            </a:xfrm>
            <a:prstGeom prst="rect">
              <a:avLst/>
            </a:prstGeom>
            <a:noFill/>
            <a:ln w="9525">
              <a:noFill/>
            </a:ln>
          </p:spPr>
          <p:txBody>
            <a:bodyPr wrap="none">
              <a:spAutoFit/>
            </a:bodyPr>
            <a:p>
              <a:r>
                <a:rPr lang="en-US" altLang="zh-CN" sz="1400" b="0" dirty="0">
                  <a:latin typeface="Times New Roman" panose="02020603050405020304" pitchFamily="18" charset="0"/>
                </a:rPr>
                <a:t>2</a:t>
              </a:r>
              <a:endParaRPr lang="zh-CN" altLang="en-US" sz="1400" b="0" dirty="0">
                <a:latin typeface="Times New Roman" panose="02020603050405020304" pitchFamily="18" charset="0"/>
              </a:endParaRPr>
            </a:p>
          </p:txBody>
        </p:sp>
        <p:sp>
          <p:nvSpPr>
            <p:cNvPr id="142403" name="TextBox 142"/>
            <p:cNvSpPr txBox="1"/>
            <p:nvPr/>
          </p:nvSpPr>
          <p:spPr>
            <a:xfrm>
              <a:off x="3108487" y="4033115"/>
              <a:ext cx="274434" cy="307777"/>
            </a:xfrm>
            <a:prstGeom prst="rect">
              <a:avLst/>
            </a:prstGeom>
            <a:noFill/>
            <a:ln w="9525">
              <a:noFill/>
            </a:ln>
          </p:spPr>
          <p:txBody>
            <a:bodyPr wrap="none">
              <a:spAutoFit/>
            </a:bodyPr>
            <a:p>
              <a:r>
                <a:rPr lang="en-US" altLang="zh-CN" sz="1400" b="0" dirty="0">
                  <a:latin typeface="Times New Roman" panose="02020603050405020304" pitchFamily="18" charset="0"/>
                </a:rPr>
                <a:t>1</a:t>
              </a:r>
              <a:endParaRPr lang="zh-CN" altLang="en-US" sz="1400" b="0" dirty="0">
                <a:latin typeface="Times New Roman" panose="02020603050405020304" pitchFamily="18" charset="0"/>
              </a:endParaRPr>
            </a:p>
          </p:txBody>
        </p:sp>
        <p:sp>
          <p:nvSpPr>
            <p:cNvPr id="142404" name="TextBox 143"/>
            <p:cNvSpPr txBox="1"/>
            <p:nvPr/>
          </p:nvSpPr>
          <p:spPr>
            <a:xfrm>
              <a:off x="4151704" y="4120479"/>
              <a:ext cx="274434" cy="307777"/>
            </a:xfrm>
            <a:prstGeom prst="rect">
              <a:avLst/>
            </a:prstGeom>
            <a:noFill/>
            <a:ln w="9525">
              <a:noFill/>
            </a:ln>
          </p:spPr>
          <p:txBody>
            <a:bodyPr wrap="none">
              <a:spAutoFit/>
            </a:bodyPr>
            <a:p>
              <a:r>
                <a:rPr lang="en-US" altLang="zh-CN" sz="1400" b="0" dirty="0">
                  <a:latin typeface="Times New Roman" panose="02020603050405020304" pitchFamily="18" charset="0"/>
                </a:rPr>
                <a:t>2</a:t>
              </a:r>
              <a:endParaRPr lang="zh-CN" altLang="en-US" sz="1400" b="0" dirty="0">
                <a:latin typeface="Times New Roman" panose="02020603050405020304" pitchFamily="18" charset="0"/>
              </a:endParaRPr>
            </a:p>
          </p:txBody>
        </p:sp>
        <p:sp>
          <p:nvSpPr>
            <p:cNvPr id="142405" name="TextBox 144"/>
            <p:cNvSpPr txBox="1"/>
            <p:nvPr/>
          </p:nvSpPr>
          <p:spPr>
            <a:xfrm>
              <a:off x="4270105" y="3334921"/>
              <a:ext cx="274434" cy="307777"/>
            </a:xfrm>
            <a:prstGeom prst="rect">
              <a:avLst/>
            </a:prstGeom>
            <a:noFill/>
            <a:ln w="9525">
              <a:noFill/>
            </a:ln>
          </p:spPr>
          <p:txBody>
            <a:bodyPr wrap="none">
              <a:spAutoFit/>
            </a:bodyPr>
            <a:p>
              <a:r>
                <a:rPr lang="en-US" altLang="zh-CN" sz="1400" b="0" dirty="0">
                  <a:latin typeface="Times New Roman" panose="02020603050405020304" pitchFamily="18" charset="0"/>
                </a:rPr>
                <a:t>3</a:t>
              </a:r>
              <a:endParaRPr lang="zh-CN" altLang="en-US" sz="1400" b="0" dirty="0">
                <a:latin typeface="Times New Roman" panose="02020603050405020304" pitchFamily="18" charset="0"/>
              </a:endParaRPr>
            </a:p>
          </p:txBody>
        </p:sp>
        <p:sp>
          <p:nvSpPr>
            <p:cNvPr id="142406" name="TextBox 145"/>
            <p:cNvSpPr txBox="1"/>
            <p:nvPr/>
          </p:nvSpPr>
          <p:spPr>
            <a:xfrm>
              <a:off x="4655023" y="3072233"/>
              <a:ext cx="274434" cy="307777"/>
            </a:xfrm>
            <a:prstGeom prst="rect">
              <a:avLst/>
            </a:prstGeom>
            <a:noFill/>
            <a:ln w="9525">
              <a:noFill/>
            </a:ln>
          </p:spPr>
          <p:txBody>
            <a:bodyPr wrap="none">
              <a:spAutoFit/>
            </a:bodyPr>
            <a:p>
              <a:r>
                <a:rPr lang="en-US" altLang="zh-CN" sz="1400" b="0" dirty="0">
                  <a:latin typeface="Times New Roman" panose="02020603050405020304" pitchFamily="18" charset="0"/>
                </a:rPr>
                <a:t>2</a:t>
              </a:r>
              <a:endParaRPr lang="zh-CN" altLang="en-US" sz="1400" b="0" dirty="0">
                <a:latin typeface="Times New Roman" panose="02020603050405020304" pitchFamily="18" charset="0"/>
              </a:endParaRPr>
            </a:p>
          </p:txBody>
        </p:sp>
        <p:sp>
          <p:nvSpPr>
            <p:cNvPr id="142407" name="TextBox 146"/>
            <p:cNvSpPr txBox="1"/>
            <p:nvPr/>
          </p:nvSpPr>
          <p:spPr>
            <a:xfrm>
              <a:off x="5129982" y="2815491"/>
              <a:ext cx="274434" cy="307777"/>
            </a:xfrm>
            <a:prstGeom prst="rect">
              <a:avLst/>
            </a:prstGeom>
            <a:noFill/>
            <a:ln w="9525">
              <a:noFill/>
            </a:ln>
          </p:spPr>
          <p:txBody>
            <a:bodyPr wrap="none">
              <a:spAutoFit/>
            </a:bodyPr>
            <a:p>
              <a:r>
                <a:rPr lang="en-US" altLang="zh-CN" sz="1400" b="0" dirty="0">
                  <a:latin typeface="Times New Roman" panose="02020603050405020304" pitchFamily="18" charset="0"/>
                </a:rPr>
                <a:t>1</a:t>
              </a:r>
              <a:endParaRPr lang="zh-CN" altLang="en-US" sz="1400" b="0" dirty="0">
                <a:latin typeface="Times New Roman" panose="02020603050405020304" pitchFamily="18" charset="0"/>
              </a:endParaRPr>
            </a:p>
          </p:txBody>
        </p:sp>
        <p:sp>
          <p:nvSpPr>
            <p:cNvPr id="142408" name="TextBox 147"/>
            <p:cNvSpPr txBox="1"/>
            <p:nvPr/>
          </p:nvSpPr>
          <p:spPr>
            <a:xfrm>
              <a:off x="5170951" y="3630201"/>
              <a:ext cx="274434" cy="307777"/>
            </a:xfrm>
            <a:prstGeom prst="rect">
              <a:avLst/>
            </a:prstGeom>
            <a:noFill/>
            <a:ln w="9525">
              <a:noFill/>
            </a:ln>
          </p:spPr>
          <p:txBody>
            <a:bodyPr wrap="none">
              <a:spAutoFit/>
            </a:bodyPr>
            <a:p>
              <a:r>
                <a:rPr lang="en-US" altLang="zh-CN" sz="1400" b="0" dirty="0">
                  <a:latin typeface="Times New Roman" panose="02020603050405020304" pitchFamily="18" charset="0"/>
                </a:rPr>
                <a:t>1</a:t>
              </a:r>
              <a:endParaRPr lang="zh-CN" altLang="en-US" sz="1400" b="0" dirty="0">
                <a:latin typeface="Times New Roman" panose="02020603050405020304" pitchFamily="18" charset="0"/>
              </a:endParaRPr>
            </a:p>
          </p:txBody>
        </p:sp>
        <p:sp>
          <p:nvSpPr>
            <p:cNvPr id="142409" name="TextBox 149"/>
            <p:cNvSpPr txBox="1"/>
            <p:nvPr/>
          </p:nvSpPr>
          <p:spPr>
            <a:xfrm>
              <a:off x="5660424" y="2885522"/>
              <a:ext cx="274434" cy="307777"/>
            </a:xfrm>
            <a:prstGeom prst="rect">
              <a:avLst/>
            </a:prstGeom>
            <a:noFill/>
            <a:ln w="9525">
              <a:noFill/>
            </a:ln>
          </p:spPr>
          <p:txBody>
            <a:bodyPr wrap="none">
              <a:spAutoFit/>
            </a:bodyPr>
            <a:p>
              <a:r>
                <a:rPr lang="en-US" altLang="zh-CN" sz="1400" b="0" dirty="0">
                  <a:latin typeface="Times New Roman" panose="02020603050405020304" pitchFamily="18" charset="0"/>
                </a:rPr>
                <a:t>2</a:t>
              </a:r>
              <a:endParaRPr lang="zh-CN" altLang="en-US" sz="1400" b="0" dirty="0">
                <a:latin typeface="Times New Roman" panose="02020603050405020304" pitchFamily="18" charset="0"/>
              </a:endParaRPr>
            </a:p>
          </p:txBody>
        </p:sp>
        <p:sp>
          <p:nvSpPr>
            <p:cNvPr id="142410" name="TextBox 150"/>
            <p:cNvSpPr txBox="1"/>
            <p:nvPr/>
          </p:nvSpPr>
          <p:spPr>
            <a:xfrm>
              <a:off x="5907725" y="3389931"/>
              <a:ext cx="274434" cy="307777"/>
            </a:xfrm>
            <a:prstGeom prst="rect">
              <a:avLst/>
            </a:prstGeom>
            <a:noFill/>
            <a:ln w="9525">
              <a:noFill/>
            </a:ln>
          </p:spPr>
          <p:txBody>
            <a:bodyPr wrap="none">
              <a:spAutoFit/>
            </a:bodyPr>
            <a:p>
              <a:r>
                <a:rPr lang="en-US" altLang="zh-CN" sz="1400" b="0" dirty="0">
                  <a:latin typeface="Times New Roman" panose="02020603050405020304" pitchFamily="18" charset="0"/>
                </a:rPr>
                <a:t>1</a:t>
              </a:r>
              <a:endParaRPr lang="zh-CN" altLang="en-US" sz="1400" b="0" dirty="0">
                <a:latin typeface="Times New Roman" panose="02020603050405020304" pitchFamily="18" charset="0"/>
              </a:endParaRPr>
            </a:p>
          </p:txBody>
        </p:sp>
        <p:sp>
          <p:nvSpPr>
            <p:cNvPr id="142411" name="TextBox 151"/>
            <p:cNvSpPr txBox="1"/>
            <p:nvPr/>
          </p:nvSpPr>
          <p:spPr>
            <a:xfrm>
              <a:off x="6398940" y="3004727"/>
              <a:ext cx="274434" cy="307777"/>
            </a:xfrm>
            <a:prstGeom prst="rect">
              <a:avLst/>
            </a:prstGeom>
            <a:noFill/>
            <a:ln w="9525">
              <a:noFill/>
            </a:ln>
          </p:spPr>
          <p:txBody>
            <a:bodyPr wrap="none">
              <a:spAutoFit/>
            </a:bodyPr>
            <a:p>
              <a:r>
                <a:rPr lang="en-US" altLang="zh-CN" sz="1400" b="0" dirty="0">
                  <a:latin typeface="Times New Roman" panose="02020603050405020304" pitchFamily="18" charset="0"/>
                </a:rPr>
                <a:t>1</a:t>
              </a:r>
              <a:endParaRPr lang="zh-CN" altLang="en-US" sz="1400" b="0" dirty="0">
                <a:latin typeface="Times New Roman" panose="02020603050405020304" pitchFamily="18" charset="0"/>
              </a:endParaRPr>
            </a:p>
          </p:txBody>
        </p:sp>
        <p:sp>
          <p:nvSpPr>
            <p:cNvPr id="142412" name="TextBox 152"/>
            <p:cNvSpPr txBox="1"/>
            <p:nvPr/>
          </p:nvSpPr>
          <p:spPr>
            <a:xfrm>
              <a:off x="5917989" y="2246917"/>
              <a:ext cx="274434" cy="307777"/>
            </a:xfrm>
            <a:prstGeom prst="rect">
              <a:avLst/>
            </a:prstGeom>
            <a:noFill/>
            <a:ln w="9525">
              <a:noFill/>
            </a:ln>
          </p:spPr>
          <p:txBody>
            <a:bodyPr wrap="none">
              <a:spAutoFit/>
            </a:bodyPr>
            <a:p>
              <a:r>
                <a:rPr lang="en-US" altLang="zh-CN" sz="1400" b="0" dirty="0">
                  <a:latin typeface="Times New Roman" panose="02020603050405020304" pitchFamily="18" charset="0"/>
                </a:rPr>
                <a:t>2</a:t>
              </a:r>
              <a:endParaRPr lang="zh-CN" altLang="en-US" sz="1400" b="0" dirty="0">
                <a:latin typeface="Times New Roman" panose="02020603050405020304" pitchFamily="18" charset="0"/>
              </a:endParaRPr>
            </a:p>
          </p:txBody>
        </p:sp>
        <p:sp>
          <p:nvSpPr>
            <p:cNvPr id="142413" name="TextBox 153"/>
            <p:cNvSpPr txBox="1"/>
            <p:nvPr/>
          </p:nvSpPr>
          <p:spPr>
            <a:xfrm>
              <a:off x="5281187" y="1730526"/>
              <a:ext cx="274434" cy="307777"/>
            </a:xfrm>
            <a:prstGeom prst="rect">
              <a:avLst/>
            </a:prstGeom>
            <a:noFill/>
            <a:ln w="9525">
              <a:noFill/>
            </a:ln>
          </p:spPr>
          <p:txBody>
            <a:bodyPr wrap="none">
              <a:spAutoFit/>
            </a:bodyPr>
            <a:p>
              <a:r>
                <a:rPr lang="en-US" altLang="zh-CN" sz="1400" b="0" dirty="0">
                  <a:latin typeface="Times New Roman" panose="02020603050405020304" pitchFamily="18" charset="0"/>
                </a:rPr>
                <a:t>1</a:t>
              </a:r>
              <a:endParaRPr lang="zh-CN" altLang="en-US" sz="1400" b="0" dirty="0">
                <a:latin typeface="Times New Roman" panose="02020603050405020304" pitchFamily="18" charset="0"/>
              </a:endParaRPr>
            </a:p>
          </p:txBody>
        </p:sp>
        <p:sp>
          <p:nvSpPr>
            <p:cNvPr id="142414" name="TextBox 154"/>
            <p:cNvSpPr txBox="1"/>
            <p:nvPr/>
          </p:nvSpPr>
          <p:spPr>
            <a:xfrm>
              <a:off x="5889285" y="1566965"/>
              <a:ext cx="274434" cy="307777"/>
            </a:xfrm>
            <a:prstGeom prst="rect">
              <a:avLst/>
            </a:prstGeom>
            <a:noFill/>
            <a:ln w="9525">
              <a:noFill/>
            </a:ln>
          </p:spPr>
          <p:txBody>
            <a:bodyPr wrap="none">
              <a:spAutoFit/>
            </a:bodyPr>
            <a:p>
              <a:r>
                <a:rPr lang="en-US" altLang="zh-CN" sz="1400" b="0" dirty="0">
                  <a:latin typeface="Times New Roman" panose="02020603050405020304" pitchFamily="18" charset="0"/>
                </a:rPr>
                <a:t>1</a:t>
              </a:r>
              <a:endParaRPr lang="zh-CN" altLang="en-US" sz="1400" b="0" dirty="0">
                <a:latin typeface="Times New Roman" panose="02020603050405020304" pitchFamily="18" charset="0"/>
              </a:endParaRPr>
            </a:p>
          </p:txBody>
        </p:sp>
        <p:sp>
          <p:nvSpPr>
            <p:cNvPr id="142415" name="TextBox 155"/>
            <p:cNvSpPr txBox="1"/>
            <p:nvPr/>
          </p:nvSpPr>
          <p:spPr>
            <a:xfrm>
              <a:off x="6417031" y="2335155"/>
              <a:ext cx="274434" cy="307777"/>
            </a:xfrm>
            <a:prstGeom prst="rect">
              <a:avLst/>
            </a:prstGeom>
            <a:noFill/>
            <a:ln w="9525">
              <a:noFill/>
            </a:ln>
          </p:spPr>
          <p:txBody>
            <a:bodyPr wrap="none">
              <a:spAutoFit/>
            </a:bodyPr>
            <a:p>
              <a:r>
                <a:rPr lang="en-US" altLang="zh-CN" sz="1400" b="0" dirty="0">
                  <a:latin typeface="Times New Roman" panose="02020603050405020304" pitchFamily="18" charset="0"/>
                </a:rPr>
                <a:t>1</a:t>
              </a:r>
              <a:endParaRPr lang="zh-CN" altLang="en-US" sz="1400" b="0" dirty="0">
                <a:latin typeface="Times New Roman" panose="02020603050405020304" pitchFamily="18" charset="0"/>
              </a:endParaRPr>
            </a:p>
          </p:txBody>
        </p:sp>
        <p:sp>
          <p:nvSpPr>
            <p:cNvPr id="142416" name="TextBox 157"/>
            <p:cNvSpPr txBox="1"/>
            <p:nvPr/>
          </p:nvSpPr>
          <p:spPr>
            <a:xfrm>
              <a:off x="4314108" y="2632862"/>
              <a:ext cx="274434" cy="307777"/>
            </a:xfrm>
            <a:prstGeom prst="rect">
              <a:avLst/>
            </a:prstGeom>
            <a:noFill/>
            <a:ln w="9525">
              <a:noFill/>
            </a:ln>
          </p:spPr>
          <p:txBody>
            <a:bodyPr wrap="none">
              <a:spAutoFit/>
            </a:bodyPr>
            <a:p>
              <a:r>
                <a:rPr lang="en-US" altLang="zh-CN" sz="1400" b="0" dirty="0">
                  <a:latin typeface="Times New Roman" panose="02020603050405020304" pitchFamily="18" charset="0"/>
                </a:rPr>
                <a:t>2</a:t>
              </a:r>
              <a:endParaRPr lang="zh-CN" altLang="en-US" sz="1400" b="0" dirty="0">
                <a:latin typeface="Times New Roman" panose="02020603050405020304" pitchFamily="18" charset="0"/>
              </a:endParaRPr>
            </a:p>
          </p:txBody>
        </p:sp>
        <p:sp>
          <p:nvSpPr>
            <p:cNvPr id="142417" name="TextBox 158"/>
            <p:cNvSpPr txBox="1"/>
            <p:nvPr/>
          </p:nvSpPr>
          <p:spPr>
            <a:xfrm>
              <a:off x="4501546" y="2081237"/>
              <a:ext cx="274434" cy="307777"/>
            </a:xfrm>
            <a:prstGeom prst="rect">
              <a:avLst/>
            </a:prstGeom>
            <a:noFill/>
            <a:ln w="9525">
              <a:noFill/>
            </a:ln>
          </p:spPr>
          <p:txBody>
            <a:bodyPr wrap="none">
              <a:spAutoFit/>
            </a:bodyPr>
            <a:p>
              <a:r>
                <a:rPr lang="en-US" altLang="zh-CN" sz="1400" b="0" dirty="0">
                  <a:latin typeface="Times New Roman" panose="02020603050405020304" pitchFamily="18" charset="0"/>
                </a:rPr>
                <a:t>2</a:t>
              </a:r>
              <a:endParaRPr lang="zh-CN" altLang="en-US" sz="1400" b="0" dirty="0">
                <a:latin typeface="Times New Roman" panose="02020603050405020304" pitchFamily="18" charset="0"/>
              </a:endParaRPr>
            </a:p>
          </p:txBody>
        </p:sp>
        <p:sp>
          <p:nvSpPr>
            <p:cNvPr id="142418" name="TextBox 159"/>
            <p:cNvSpPr txBox="1"/>
            <p:nvPr/>
          </p:nvSpPr>
          <p:spPr>
            <a:xfrm>
              <a:off x="3702481" y="2038303"/>
              <a:ext cx="274434" cy="307777"/>
            </a:xfrm>
            <a:prstGeom prst="rect">
              <a:avLst/>
            </a:prstGeom>
            <a:noFill/>
            <a:ln w="9525">
              <a:noFill/>
            </a:ln>
          </p:spPr>
          <p:txBody>
            <a:bodyPr wrap="none">
              <a:spAutoFit/>
            </a:bodyPr>
            <a:p>
              <a:r>
                <a:rPr lang="en-US" altLang="zh-CN" sz="1400" b="0" dirty="0">
                  <a:latin typeface="Times New Roman" panose="02020603050405020304" pitchFamily="18" charset="0"/>
                </a:rPr>
                <a:t>2</a:t>
              </a:r>
              <a:endParaRPr lang="zh-CN" altLang="en-US" sz="1400" b="0" dirty="0">
                <a:latin typeface="Times New Roman" panose="02020603050405020304" pitchFamily="18" charset="0"/>
              </a:endParaRPr>
            </a:p>
          </p:txBody>
        </p:sp>
        <p:sp>
          <p:nvSpPr>
            <p:cNvPr id="142419" name="TextBox 160"/>
            <p:cNvSpPr txBox="1"/>
            <p:nvPr/>
          </p:nvSpPr>
          <p:spPr>
            <a:xfrm>
              <a:off x="4654449" y="1385995"/>
              <a:ext cx="274434" cy="307777"/>
            </a:xfrm>
            <a:prstGeom prst="rect">
              <a:avLst/>
            </a:prstGeom>
            <a:noFill/>
            <a:ln w="9525">
              <a:noFill/>
            </a:ln>
          </p:spPr>
          <p:txBody>
            <a:bodyPr wrap="none">
              <a:spAutoFit/>
            </a:bodyPr>
            <a:p>
              <a:r>
                <a:rPr lang="en-US" altLang="zh-CN" sz="1400" b="0" dirty="0">
                  <a:latin typeface="Times New Roman" panose="02020603050405020304" pitchFamily="18" charset="0"/>
                </a:rPr>
                <a:t>1</a:t>
              </a:r>
              <a:endParaRPr lang="zh-CN" altLang="en-US" sz="1400" b="0" dirty="0">
                <a:latin typeface="Times New Roman" panose="02020603050405020304" pitchFamily="18" charset="0"/>
              </a:endParaRPr>
            </a:p>
          </p:txBody>
        </p:sp>
      </p:gr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2" name="Rectangle 3"/>
          <p:cNvSpPr/>
          <p:nvPr/>
        </p:nvSpPr>
        <p:spPr>
          <a:xfrm>
            <a:off x="552450" y="974725"/>
            <a:ext cx="3063875" cy="561975"/>
          </a:xfrm>
          <a:prstGeom prst="rect">
            <a:avLst/>
          </a:prstGeom>
          <a:noFill/>
          <a:ln w="9525">
            <a:noFill/>
          </a:ln>
        </p:spPr>
        <p:txBody>
          <a:bodyPr wrap="none" lIns="90000" tIns="46800" rIns="90000" bIns="46800">
            <a:spAutoFit/>
          </a:bodyPr>
          <a:p>
            <a:pPr eaLnBrk="1" hangingPunct="1">
              <a:lnSpc>
                <a:spcPct val="120000"/>
              </a:lnSpc>
            </a:pPr>
            <a:r>
              <a:rPr lang="en-US" altLang="zh-CN" sz="2800" dirty="0">
                <a:solidFill>
                  <a:srgbClr val="C00000"/>
                </a:solidFill>
                <a:latin typeface="Times New Roman" panose="02020603050405020304" pitchFamily="18" charset="0"/>
              </a:rPr>
              <a:t>4.10 </a:t>
            </a:r>
            <a:r>
              <a:rPr lang="zh-CN" altLang="en-US" sz="2800" dirty="0">
                <a:solidFill>
                  <a:srgbClr val="C00000"/>
                </a:solidFill>
                <a:latin typeface="Times New Roman" panose="02020603050405020304" pitchFamily="18" charset="0"/>
              </a:rPr>
              <a:t>单源最短路径</a:t>
            </a:r>
            <a:endParaRPr lang="zh-CN" altLang="en-US" sz="2800" dirty="0">
              <a:solidFill>
                <a:srgbClr val="C00000"/>
              </a:solidFill>
              <a:latin typeface="Times New Roman" panose="02020603050405020304" pitchFamily="18" charset="0"/>
            </a:endParaRPr>
          </a:p>
        </p:txBody>
      </p:sp>
      <p:grpSp>
        <p:nvGrpSpPr>
          <p:cNvPr id="46171" name="Group 91"/>
          <p:cNvGrpSpPr/>
          <p:nvPr/>
        </p:nvGrpSpPr>
        <p:grpSpPr>
          <a:xfrm>
            <a:off x="358775" y="4340225"/>
            <a:ext cx="3549650" cy="990600"/>
            <a:chOff x="94" y="2840"/>
            <a:chExt cx="2236" cy="624"/>
          </a:xfrm>
        </p:grpSpPr>
        <p:sp>
          <p:nvSpPr>
            <p:cNvPr id="143398" name="Text Box 83"/>
            <p:cNvSpPr txBox="1"/>
            <p:nvPr/>
          </p:nvSpPr>
          <p:spPr>
            <a:xfrm>
              <a:off x="327" y="2843"/>
              <a:ext cx="2003" cy="584"/>
            </a:xfrm>
            <a:prstGeom prst="rect">
              <a:avLst/>
            </a:prstGeom>
            <a:noFill/>
            <a:ln w="9525" cap="flat" cmpd="sng">
              <a:solidFill>
                <a:schemeClr val="tx1"/>
              </a:solidFill>
              <a:prstDash val="solid"/>
              <a:miter/>
              <a:headEnd type="none" w="med" len="med"/>
              <a:tailEnd type="none" w="med" len="med"/>
            </a:ln>
          </p:spPr>
          <p:txBody>
            <a:bodyPr wrap="none" lIns="90000" tIns="46800" rIns="90000" bIns="46800">
              <a:spAutoFit/>
            </a:bodyPr>
            <a:p>
              <a:pPr algn="ctr" eaLnBrk="1" hangingPunct="1">
                <a:lnSpc>
                  <a:spcPct val="130000"/>
                </a:lnSpc>
              </a:pPr>
              <a:r>
                <a:rPr lang="en-US" altLang="zh-CN" sz="2000" dirty="0">
                  <a:latin typeface="Times New Roman" panose="02020603050405020304" pitchFamily="18" charset="0"/>
                </a:rPr>
                <a:t>D[1]  D[2]  D[3]  D[4]   D[5]</a:t>
              </a:r>
              <a:endParaRPr lang="en-US" altLang="zh-CN" sz="2000" dirty="0">
                <a:latin typeface="Times New Roman" panose="02020603050405020304" pitchFamily="18" charset="0"/>
              </a:endParaRPr>
            </a:p>
            <a:p>
              <a:pPr algn="ctr" eaLnBrk="1" hangingPunct="1">
                <a:lnSpc>
                  <a:spcPct val="130000"/>
                </a:lnSpc>
              </a:pPr>
              <a:r>
                <a:rPr lang="en-US" altLang="zh-CN" sz="2400" dirty="0">
                  <a:latin typeface="Times New Roman" panose="02020603050405020304" pitchFamily="18" charset="0"/>
                  <a:ea typeface="仿宋_GB2312" panose="02010609030101010101" pitchFamily="49" charset="-122"/>
                </a:rPr>
                <a:t> ∞    10     ∞     30    100</a:t>
              </a:r>
              <a:endParaRPr lang="en-US" altLang="zh-CN" sz="2400" dirty="0">
                <a:latin typeface="Times New Roman" panose="02020603050405020304" pitchFamily="18" charset="0"/>
                <a:ea typeface="仿宋_GB2312" panose="02010609030101010101" pitchFamily="49" charset="-122"/>
              </a:endParaRPr>
            </a:p>
          </p:txBody>
        </p:sp>
        <p:sp>
          <p:nvSpPr>
            <p:cNvPr id="143399" name="Line 84"/>
            <p:cNvSpPr/>
            <p:nvPr/>
          </p:nvSpPr>
          <p:spPr>
            <a:xfrm>
              <a:off x="336" y="3168"/>
              <a:ext cx="1920" cy="0"/>
            </a:xfrm>
            <a:prstGeom prst="line">
              <a:avLst/>
            </a:prstGeom>
            <a:ln w="9525" cap="flat" cmpd="sng">
              <a:solidFill>
                <a:schemeClr val="tx1"/>
              </a:solidFill>
              <a:prstDash val="solid"/>
              <a:headEnd type="none" w="med" len="med"/>
              <a:tailEnd type="none" w="med" len="med"/>
            </a:ln>
          </p:spPr>
        </p:sp>
        <p:sp>
          <p:nvSpPr>
            <p:cNvPr id="143400" name="Line 85"/>
            <p:cNvSpPr/>
            <p:nvPr/>
          </p:nvSpPr>
          <p:spPr>
            <a:xfrm>
              <a:off x="720" y="2840"/>
              <a:ext cx="0" cy="624"/>
            </a:xfrm>
            <a:prstGeom prst="line">
              <a:avLst/>
            </a:prstGeom>
            <a:ln w="9525" cap="flat" cmpd="sng">
              <a:solidFill>
                <a:schemeClr val="tx1"/>
              </a:solidFill>
              <a:prstDash val="solid"/>
              <a:headEnd type="none" w="med" len="med"/>
              <a:tailEnd type="none" w="med" len="med"/>
            </a:ln>
          </p:spPr>
        </p:sp>
        <p:sp>
          <p:nvSpPr>
            <p:cNvPr id="143401" name="Line 86"/>
            <p:cNvSpPr/>
            <p:nvPr/>
          </p:nvSpPr>
          <p:spPr>
            <a:xfrm>
              <a:off x="1104" y="2840"/>
              <a:ext cx="0" cy="624"/>
            </a:xfrm>
            <a:prstGeom prst="line">
              <a:avLst/>
            </a:prstGeom>
            <a:ln w="9525" cap="flat" cmpd="sng">
              <a:solidFill>
                <a:schemeClr val="tx1"/>
              </a:solidFill>
              <a:prstDash val="solid"/>
              <a:headEnd type="none" w="med" len="med"/>
              <a:tailEnd type="none" w="med" len="med"/>
            </a:ln>
          </p:spPr>
        </p:sp>
        <p:sp>
          <p:nvSpPr>
            <p:cNvPr id="143402" name="Line 87"/>
            <p:cNvSpPr/>
            <p:nvPr/>
          </p:nvSpPr>
          <p:spPr>
            <a:xfrm>
              <a:off x="1488" y="2840"/>
              <a:ext cx="0" cy="624"/>
            </a:xfrm>
            <a:prstGeom prst="line">
              <a:avLst/>
            </a:prstGeom>
            <a:ln w="9525" cap="flat" cmpd="sng">
              <a:solidFill>
                <a:schemeClr val="tx1"/>
              </a:solidFill>
              <a:prstDash val="solid"/>
              <a:headEnd type="none" w="med" len="med"/>
              <a:tailEnd type="none" w="med" len="med"/>
            </a:ln>
          </p:spPr>
        </p:sp>
        <p:sp>
          <p:nvSpPr>
            <p:cNvPr id="143403" name="Line 88"/>
            <p:cNvSpPr/>
            <p:nvPr/>
          </p:nvSpPr>
          <p:spPr>
            <a:xfrm>
              <a:off x="1872" y="2840"/>
              <a:ext cx="0" cy="624"/>
            </a:xfrm>
            <a:prstGeom prst="line">
              <a:avLst/>
            </a:prstGeom>
            <a:ln w="9525" cap="flat" cmpd="sng">
              <a:solidFill>
                <a:schemeClr val="tx1"/>
              </a:solidFill>
              <a:prstDash val="solid"/>
              <a:headEnd type="none" w="med" len="med"/>
              <a:tailEnd type="none" w="med" len="med"/>
            </a:ln>
          </p:spPr>
        </p:sp>
        <p:sp>
          <p:nvSpPr>
            <p:cNvPr id="143404" name="Text Box 89"/>
            <p:cNvSpPr txBox="1"/>
            <p:nvPr/>
          </p:nvSpPr>
          <p:spPr>
            <a:xfrm>
              <a:off x="94" y="3002"/>
              <a:ext cx="255" cy="292"/>
            </a:xfrm>
            <a:prstGeom prst="rect">
              <a:avLst/>
            </a:prstGeom>
            <a:noFill/>
            <a:ln w="9525">
              <a:noFill/>
            </a:ln>
          </p:spPr>
          <p:txBody>
            <a:bodyPr wrap="none" lIns="90000" tIns="46800" rIns="90000" bIns="46800">
              <a:spAutoFit/>
            </a:bodyPr>
            <a:p>
              <a:pPr algn="ctr" eaLnBrk="1" hangingPunct="1"/>
              <a:r>
                <a:rPr lang="en-US" altLang="zh-CN" sz="2400" dirty="0">
                  <a:latin typeface="Times New Roman" panose="02020603050405020304" pitchFamily="18" charset="0"/>
                </a:rPr>
                <a:t>D</a:t>
              </a:r>
              <a:endParaRPr lang="en-US" altLang="zh-CN" sz="2400" dirty="0">
                <a:latin typeface="Times New Roman" panose="02020603050405020304" pitchFamily="18" charset="0"/>
              </a:endParaRPr>
            </a:p>
          </p:txBody>
        </p:sp>
      </p:grpSp>
      <p:grpSp>
        <p:nvGrpSpPr>
          <p:cNvPr id="143364" name="Group 92"/>
          <p:cNvGrpSpPr/>
          <p:nvPr/>
        </p:nvGrpSpPr>
        <p:grpSpPr>
          <a:xfrm>
            <a:off x="496888" y="1893888"/>
            <a:ext cx="3119437" cy="1943100"/>
            <a:chOff x="195" y="1440"/>
            <a:chExt cx="1965" cy="1223"/>
          </a:xfrm>
        </p:grpSpPr>
        <p:grpSp>
          <p:nvGrpSpPr>
            <p:cNvPr id="143393" name="Group 82"/>
            <p:cNvGrpSpPr/>
            <p:nvPr/>
          </p:nvGrpSpPr>
          <p:grpSpPr>
            <a:xfrm>
              <a:off x="432" y="1440"/>
              <a:ext cx="1728" cy="1223"/>
              <a:chOff x="192" y="1514"/>
              <a:chExt cx="1728" cy="1223"/>
            </a:xfrm>
          </p:grpSpPr>
          <p:sp>
            <p:nvSpPr>
              <p:cNvPr id="143395" name="Text Box 79"/>
              <p:cNvSpPr txBox="1"/>
              <p:nvPr/>
            </p:nvSpPr>
            <p:spPr>
              <a:xfrm>
                <a:off x="231" y="1514"/>
                <a:ext cx="1603" cy="1223"/>
              </a:xfrm>
              <a:prstGeom prst="rect">
                <a:avLst/>
              </a:prstGeom>
              <a:noFill/>
              <a:ln w="9525">
                <a:noFill/>
              </a:ln>
            </p:spPr>
            <p:txBody>
              <a:bodyPr wrap="none" lIns="90000" tIns="46800" rIns="90000" bIns="46800">
                <a:spAutoFit/>
              </a:bodyPr>
              <a:p>
                <a:pPr eaLnBrk="1" hangingPunct="1"/>
                <a:r>
                  <a:rPr lang="en-US" altLang="zh-CN" sz="2400" dirty="0">
                    <a:latin typeface="Times New Roman" panose="02020603050405020304" pitchFamily="18" charset="0"/>
                    <a:ea typeface="仿宋_GB2312" panose="02010609030101010101" pitchFamily="49" charset="-122"/>
                  </a:rPr>
                  <a:t>∞  10   ∞   30   100</a:t>
                </a:r>
                <a:endParaRPr lang="en-US" altLang="zh-CN" sz="2400" dirty="0">
                  <a:latin typeface="Times New Roman" panose="02020603050405020304" pitchFamily="18" charset="0"/>
                  <a:ea typeface="仿宋_GB2312" panose="02010609030101010101" pitchFamily="49" charset="-122"/>
                </a:endParaRPr>
              </a:p>
              <a:p>
                <a:pPr eaLnBrk="1" hangingPunct="1"/>
                <a:r>
                  <a:rPr lang="en-US" altLang="zh-CN" sz="2400" dirty="0">
                    <a:latin typeface="Times New Roman" panose="02020603050405020304" pitchFamily="18" charset="0"/>
                    <a:ea typeface="仿宋_GB2312" panose="02010609030101010101" pitchFamily="49" charset="-122"/>
                  </a:rPr>
                  <a:t>∞  ∞    50   ∞    ∞</a:t>
                </a:r>
                <a:endParaRPr lang="en-US" altLang="zh-CN" sz="2400" dirty="0">
                  <a:latin typeface="Times New Roman" panose="02020603050405020304" pitchFamily="18" charset="0"/>
                  <a:ea typeface="仿宋_GB2312" panose="02010609030101010101" pitchFamily="49" charset="-122"/>
                </a:endParaRPr>
              </a:p>
              <a:p>
                <a:pPr eaLnBrk="1" hangingPunct="1"/>
                <a:r>
                  <a:rPr lang="en-US" altLang="zh-CN" sz="2400" dirty="0">
                    <a:latin typeface="Times New Roman" panose="02020603050405020304" pitchFamily="18" charset="0"/>
                    <a:ea typeface="仿宋_GB2312" panose="02010609030101010101" pitchFamily="49" charset="-122"/>
                  </a:rPr>
                  <a:t>∞  ∞    ∞    20   10</a:t>
                </a:r>
                <a:endParaRPr lang="en-US" altLang="zh-CN" sz="2400" dirty="0">
                  <a:latin typeface="Times New Roman" panose="02020603050405020304" pitchFamily="18" charset="0"/>
                  <a:ea typeface="仿宋_GB2312" panose="02010609030101010101" pitchFamily="49" charset="-122"/>
                </a:endParaRPr>
              </a:p>
              <a:p>
                <a:pPr eaLnBrk="1" hangingPunct="1"/>
                <a:r>
                  <a:rPr lang="en-US" altLang="zh-CN" sz="2400" dirty="0">
                    <a:latin typeface="Times New Roman" panose="02020603050405020304" pitchFamily="18" charset="0"/>
                    <a:ea typeface="仿宋_GB2312" panose="02010609030101010101" pitchFamily="49" charset="-122"/>
                  </a:rPr>
                  <a:t>∞  ∞    20   ∞    60</a:t>
                </a:r>
                <a:endParaRPr lang="en-US" altLang="zh-CN" sz="2400" dirty="0">
                  <a:latin typeface="Times New Roman" panose="02020603050405020304" pitchFamily="18" charset="0"/>
                  <a:ea typeface="仿宋_GB2312" panose="02010609030101010101" pitchFamily="49" charset="-122"/>
                </a:endParaRPr>
              </a:p>
              <a:p>
                <a:pPr eaLnBrk="1" hangingPunct="1"/>
                <a:r>
                  <a:rPr lang="en-US" altLang="zh-CN" sz="2400" dirty="0">
                    <a:latin typeface="Times New Roman" panose="02020603050405020304" pitchFamily="18" charset="0"/>
                    <a:ea typeface="仿宋_GB2312" panose="02010609030101010101" pitchFamily="49" charset="-122"/>
                  </a:rPr>
                  <a:t>∞  ∞    ∞    ∞    ∞</a:t>
                </a:r>
                <a:endParaRPr lang="en-US" altLang="zh-CN" sz="2400" dirty="0">
                  <a:latin typeface="Times New Roman" panose="02020603050405020304" pitchFamily="18" charset="0"/>
                  <a:ea typeface="仿宋_GB2312" panose="02010609030101010101" pitchFamily="49" charset="-122"/>
                </a:endParaRPr>
              </a:p>
            </p:txBody>
          </p:sp>
          <p:sp>
            <p:nvSpPr>
              <p:cNvPr id="143396" name="AutoShape 80"/>
              <p:cNvSpPr/>
              <p:nvPr/>
            </p:nvSpPr>
            <p:spPr>
              <a:xfrm>
                <a:off x="192" y="1680"/>
                <a:ext cx="48" cy="864"/>
              </a:xfrm>
              <a:prstGeom prst="leftBracket">
                <a:avLst>
                  <a:gd name="adj" fmla="val 150000"/>
                </a:avLst>
              </a:prstGeom>
              <a:noFill/>
              <a:ln w="38100" cap="flat" cmpd="sng">
                <a:solidFill>
                  <a:schemeClr val="tx1"/>
                </a:solidFill>
                <a:prstDash val="solid"/>
                <a:headEnd type="none" w="med" len="med"/>
                <a:tailEnd type="none" w="med" len="med"/>
              </a:ln>
            </p:spPr>
            <p:txBody>
              <a:bodyPr wrap="none" lIns="90000" tIns="46800" rIns="90000" bIns="46800" anchor="ctr" anchorCtr="0">
                <a:spAutoFit/>
              </a:bodyPr>
              <a:p>
                <a:pPr eaLnBrk="1" hangingPunct="1"/>
                <a:endParaRPr lang="zh-CN" altLang="en-US" dirty="0">
                  <a:latin typeface="Times New Roman" panose="02020603050405020304" pitchFamily="18" charset="0"/>
                </a:endParaRPr>
              </a:p>
            </p:txBody>
          </p:sp>
          <p:sp>
            <p:nvSpPr>
              <p:cNvPr id="143397" name="AutoShape 81"/>
              <p:cNvSpPr/>
              <p:nvPr/>
            </p:nvSpPr>
            <p:spPr>
              <a:xfrm>
                <a:off x="1872" y="1680"/>
                <a:ext cx="48" cy="864"/>
              </a:xfrm>
              <a:prstGeom prst="rightBracket">
                <a:avLst>
                  <a:gd name="adj" fmla="val 150000"/>
                </a:avLst>
              </a:prstGeom>
              <a:noFill/>
              <a:ln w="38100" cap="flat" cmpd="sng">
                <a:solidFill>
                  <a:schemeClr val="tx1"/>
                </a:solidFill>
                <a:prstDash val="solid"/>
                <a:headEnd type="none" w="med" len="med"/>
                <a:tailEnd type="none" w="med" len="med"/>
              </a:ln>
            </p:spPr>
            <p:txBody>
              <a:bodyPr wrap="none" lIns="90000" tIns="46800" rIns="90000" bIns="46800" anchor="ctr" anchorCtr="0">
                <a:spAutoFit/>
              </a:bodyPr>
              <a:p>
                <a:pPr eaLnBrk="1" hangingPunct="1"/>
                <a:endParaRPr lang="zh-CN" altLang="en-US" dirty="0">
                  <a:latin typeface="Times New Roman" panose="02020603050405020304" pitchFamily="18" charset="0"/>
                </a:endParaRPr>
              </a:p>
            </p:txBody>
          </p:sp>
        </p:grpSp>
        <p:sp>
          <p:nvSpPr>
            <p:cNvPr id="143394" name="Text Box 90"/>
            <p:cNvSpPr txBox="1"/>
            <p:nvPr/>
          </p:nvSpPr>
          <p:spPr>
            <a:xfrm>
              <a:off x="195" y="1904"/>
              <a:ext cx="253" cy="288"/>
            </a:xfrm>
            <a:prstGeom prst="rect">
              <a:avLst/>
            </a:prstGeom>
            <a:noFill/>
            <a:ln w="9525">
              <a:noFill/>
            </a:ln>
          </p:spPr>
          <p:txBody>
            <a:bodyPr wrap="none" lIns="90000" tIns="46800" rIns="90000" bIns="46800">
              <a:spAutoFit/>
            </a:bodyPr>
            <a:p>
              <a:pPr eaLnBrk="1" hangingPunct="1"/>
              <a:r>
                <a:rPr lang="en-US" altLang="zh-CN" sz="2400" dirty="0">
                  <a:latin typeface="Times New Roman" panose="02020603050405020304" pitchFamily="18" charset="0"/>
                </a:rPr>
                <a:t>C</a:t>
              </a:r>
              <a:endParaRPr lang="en-US" altLang="zh-CN" sz="2400" dirty="0">
                <a:latin typeface="Times New Roman" panose="02020603050405020304" pitchFamily="18" charset="0"/>
              </a:endParaRPr>
            </a:p>
          </p:txBody>
        </p:sp>
      </p:grpSp>
      <p:grpSp>
        <p:nvGrpSpPr>
          <p:cNvPr id="46182" name="Group 102"/>
          <p:cNvGrpSpPr/>
          <p:nvPr/>
        </p:nvGrpSpPr>
        <p:grpSpPr>
          <a:xfrm>
            <a:off x="298450" y="5738813"/>
            <a:ext cx="4130675" cy="457200"/>
            <a:chOff x="231" y="3792"/>
            <a:chExt cx="2602" cy="288"/>
          </a:xfrm>
        </p:grpSpPr>
        <p:sp>
          <p:nvSpPr>
            <p:cNvPr id="143391" name="Text Box 93"/>
            <p:cNvSpPr txBox="1"/>
            <p:nvPr/>
          </p:nvSpPr>
          <p:spPr>
            <a:xfrm>
              <a:off x="231" y="3792"/>
              <a:ext cx="2602" cy="288"/>
            </a:xfrm>
            <a:prstGeom prst="rect">
              <a:avLst/>
            </a:prstGeom>
            <a:noFill/>
            <a:ln w="9525">
              <a:noFill/>
            </a:ln>
          </p:spPr>
          <p:txBody>
            <a:bodyPr wrap="none" lIns="90000" tIns="46800" rIns="90000" bIns="46800">
              <a:spAutoFit/>
            </a:bodyPr>
            <a:p>
              <a:pPr eaLnBrk="1" hangingPunct="1"/>
              <a:r>
                <a:rPr lang="zh-CN" altLang="en-US" sz="2400" dirty="0">
                  <a:latin typeface="Times New Roman" panose="02020603050405020304" pitchFamily="18" charset="0"/>
                </a:rPr>
                <a:t>集合  </a:t>
              </a:r>
              <a:r>
                <a:rPr lang="en-US" altLang="zh-CN" sz="2400" dirty="0">
                  <a:latin typeface="Times New Roman" panose="02020603050405020304" pitchFamily="18" charset="0"/>
                </a:rPr>
                <a:t>S = { 1 }      {1, 2, 3, 4, 5 }</a:t>
              </a:r>
              <a:endParaRPr lang="en-US" altLang="zh-CN" sz="2400" dirty="0">
                <a:latin typeface="Times New Roman" panose="02020603050405020304" pitchFamily="18" charset="0"/>
              </a:endParaRPr>
            </a:p>
          </p:txBody>
        </p:sp>
        <p:sp>
          <p:nvSpPr>
            <p:cNvPr id="143392" name="Line 94"/>
            <p:cNvSpPr/>
            <p:nvPr/>
          </p:nvSpPr>
          <p:spPr>
            <a:xfrm>
              <a:off x="1488" y="3936"/>
              <a:ext cx="192" cy="0"/>
            </a:xfrm>
            <a:prstGeom prst="line">
              <a:avLst/>
            </a:prstGeom>
            <a:ln w="34925" cap="flat" cmpd="sng">
              <a:solidFill>
                <a:schemeClr val="bg1"/>
              </a:solidFill>
              <a:prstDash val="solid"/>
              <a:headEnd type="none" w="med" len="med"/>
              <a:tailEnd type="triangle" w="med" len="med"/>
            </a:ln>
          </p:spPr>
        </p:sp>
      </p:grpSp>
      <p:sp>
        <p:nvSpPr>
          <p:cNvPr id="143366" name="Text Box 73"/>
          <p:cNvSpPr txBox="1"/>
          <p:nvPr/>
        </p:nvSpPr>
        <p:spPr>
          <a:xfrm>
            <a:off x="6891338" y="2420938"/>
            <a:ext cx="409575" cy="366712"/>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20</a:t>
            </a:r>
            <a:endParaRPr lang="en-US" altLang="zh-CN" dirty="0">
              <a:latin typeface="Times New Roman" panose="02020603050405020304" pitchFamily="18" charset="0"/>
            </a:endParaRPr>
          </a:p>
        </p:txBody>
      </p:sp>
      <p:grpSp>
        <p:nvGrpSpPr>
          <p:cNvPr id="143367" name="Group 105"/>
          <p:cNvGrpSpPr/>
          <p:nvPr/>
        </p:nvGrpSpPr>
        <p:grpSpPr>
          <a:xfrm>
            <a:off x="5334000" y="654050"/>
            <a:ext cx="2819400" cy="2014538"/>
            <a:chOff x="3360" y="336"/>
            <a:chExt cx="1776" cy="1269"/>
          </a:xfrm>
        </p:grpSpPr>
        <p:sp>
          <p:nvSpPr>
            <p:cNvPr id="143369" name="Oval 47"/>
            <p:cNvSpPr/>
            <p:nvPr/>
          </p:nvSpPr>
          <p:spPr>
            <a:xfrm>
              <a:off x="4215" y="336"/>
              <a:ext cx="191" cy="213"/>
            </a:xfrm>
            <a:prstGeom prst="ellipse">
              <a:avLst/>
            </a:prstGeom>
            <a:noFill/>
            <a:ln w="3810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1</a:t>
              </a:r>
              <a:endParaRPr lang="en-US" altLang="zh-CN" sz="1400" dirty="0">
                <a:latin typeface="Times New Roman" panose="02020603050405020304" pitchFamily="18" charset="0"/>
              </a:endParaRPr>
            </a:p>
          </p:txBody>
        </p:sp>
        <p:sp>
          <p:nvSpPr>
            <p:cNvPr id="143370" name="Oval 48"/>
            <p:cNvSpPr/>
            <p:nvPr/>
          </p:nvSpPr>
          <p:spPr>
            <a:xfrm>
              <a:off x="3591" y="864"/>
              <a:ext cx="191" cy="213"/>
            </a:xfrm>
            <a:prstGeom prst="ellipse">
              <a:avLst/>
            </a:prstGeom>
            <a:noFill/>
            <a:ln w="3810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2</a:t>
              </a:r>
              <a:endParaRPr lang="en-US" altLang="zh-CN" sz="1400" dirty="0">
                <a:latin typeface="Times New Roman" panose="02020603050405020304" pitchFamily="18" charset="0"/>
              </a:endParaRPr>
            </a:p>
          </p:txBody>
        </p:sp>
        <p:sp>
          <p:nvSpPr>
            <p:cNvPr id="143371" name="Oval 49"/>
            <p:cNvSpPr/>
            <p:nvPr/>
          </p:nvSpPr>
          <p:spPr>
            <a:xfrm>
              <a:off x="4663" y="1376"/>
              <a:ext cx="191" cy="213"/>
            </a:xfrm>
            <a:prstGeom prst="ellipse">
              <a:avLst/>
            </a:prstGeom>
            <a:noFill/>
            <a:ln w="3810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4</a:t>
              </a:r>
              <a:endParaRPr lang="en-US" altLang="zh-CN" sz="1400" dirty="0">
                <a:latin typeface="Times New Roman" panose="02020603050405020304" pitchFamily="18" charset="0"/>
              </a:endParaRPr>
            </a:p>
          </p:txBody>
        </p:sp>
        <p:sp>
          <p:nvSpPr>
            <p:cNvPr id="143372" name="Oval 50"/>
            <p:cNvSpPr/>
            <p:nvPr/>
          </p:nvSpPr>
          <p:spPr>
            <a:xfrm>
              <a:off x="4071" y="1392"/>
              <a:ext cx="191" cy="213"/>
            </a:xfrm>
            <a:prstGeom prst="ellipse">
              <a:avLst/>
            </a:prstGeom>
            <a:noFill/>
            <a:ln w="3810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3</a:t>
              </a:r>
              <a:endParaRPr lang="en-US" altLang="zh-CN" sz="1400" dirty="0">
                <a:latin typeface="Times New Roman" panose="02020603050405020304" pitchFamily="18" charset="0"/>
              </a:endParaRPr>
            </a:p>
          </p:txBody>
        </p:sp>
        <p:sp>
          <p:nvSpPr>
            <p:cNvPr id="143373" name="Oval 52"/>
            <p:cNvSpPr/>
            <p:nvPr/>
          </p:nvSpPr>
          <p:spPr>
            <a:xfrm>
              <a:off x="4935" y="864"/>
              <a:ext cx="191" cy="213"/>
            </a:xfrm>
            <a:prstGeom prst="ellipse">
              <a:avLst/>
            </a:prstGeom>
            <a:noFill/>
            <a:ln w="3810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5</a:t>
              </a:r>
              <a:endParaRPr lang="en-US" altLang="zh-CN" sz="1400" dirty="0">
                <a:latin typeface="Times New Roman" panose="02020603050405020304" pitchFamily="18" charset="0"/>
              </a:endParaRPr>
            </a:p>
          </p:txBody>
        </p:sp>
        <p:sp>
          <p:nvSpPr>
            <p:cNvPr id="143374" name="Line 61"/>
            <p:cNvSpPr/>
            <p:nvPr/>
          </p:nvSpPr>
          <p:spPr>
            <a:xfrm flipH="1">
              <a:off x="3783" y="537"/>
              <a:ext cx="480" cy="384"/>
            </a:xfrm>
            <a:prstGeom prst="line">
              <a:avLst/>
            </a:prstGeom>
            <a:ln w="38100" cap="flat" cmpd="sng">
              <a:solidFill>
                <a:schemeClr val="tx1"/>
              </a:solidFill>
              <a:prstDash val="solid"/>
              <a:headEnd type="none" w="med" len="med"/>
              <a:tailEnd type="triangle" w="med" len="med"/>
            </a:ln>
          </p:spPr>
        </p:sp>
        <p:sp>
          <p:nvSpPr>
            <p:cNvPr id="143375" name="Line 62"/>
            <p:cNvSpPr/>
            <p:nvPr/>
          </p:nvSpPr>
          <p:spPr>
            <a:xfrm>
              <a:off x="4311" y="537"/>
              <a:ext cx="384" cy="864"/>
            </a:xfrm>
            <a:prstGeom prst="line">
              <a:avLst/>
            </a:prstGeom>
            <a:ln w="38100" cap="flat" cmpd="sng">
              <a:solidFill>
                <a:schemeClr val="tx1"/>
              </a:solidFill>
              <a:prstDash val="solid"/>
              <a:headEnd type="none" w="med" len="med"/>
              <a:tailEnd type="triangle" w="med" len="med"/>
            </a:ln>
          </p:spPr>
        </p:sp>
        <p:sp>
          <p:nvSpPr>
            <p:cNvPr id="143376" name="Line 63"/>
            <p:cNvSpPr/>
            <p:nvPr/>
          </p:nvSpPr>
          <p:spPr>
            <a:xfrm>
              <a:off x="4359" y="537"/>
              <a:ext cx="624" cy="336"/>
            </a:xfrm>
            <a:prstGeom prst="line">
              <a:avLst/>
            </a:prstGeom>
            <a:ln w="38100" cap="flat" cmpd="sng">
              <a:solidFill>
                <a:schemeClr val="tx1"/>
              </a:solidFill>
              <a:prstDash val="solid"/>
              <a:headEnd type="none" w="med" len="med"/>
              <a:tailEnd type="triangle" w="med" len="med"/>
            </a:ln>
          </p:spPr>
        </p:sp>
        <p:sp>
          <p:nvSpPr>
            <p:cNvPr id="143377" name="Line 64"/>
            <p:cNvSpPr/>
            <p:nvPr/>
          </p:nvSpPr>
          <p:spPr>
            <a:xfrm>
              <a:off x="3687" y="1065"/>
              <a:ext cx="432" cy="336"/>
            </a:xfrm>
            <a:prstGeom prst="line">
              <a:avLst/>
            </a:prstGeom>
            <a:ln w="38100" cap="flat" cmpd="sng">
              <a:solidFill>
                <a:schemeClr val="tx1"/>
              </a:solidFill>
              <a:prstDash val="solid"/>
              <a:headEnd type="none" w="med" len="med"/>
              <a:tailEnd type="triangle" w="med" len="med"/>
            </a:ln>
          </p:spPr>
        </p:sp>
        <p:sp>
          <p:nvSpPr>
            <p:cNvPr id="143378" name="Line 65"/>
            <p:cNvSpPr/>
            <p:nvPr/>
          </p:nvSpPr>
          <p:spPr>
            <a:xfrm>
              <a:off x="4263" y="1497"/>
              <a:ext cx="384" cy="0"/>
            </a:xfrm>
            <a:prstGeom prst="line">
              <a:avLst/>
            </a:prstGeom>
            <a:ln w="38100" cap="flat" cmpd="sng">
              <a:solidFill>
                <a:schemeClr val="tx1"/>
              </a:solidFill>
              <a:prstDash val="solid"/>
              <a:headEnd type="triangle" w="med" len="med"/>
              <a:tailEnd type="triangle" w="med" len="med"/>
            </a:ln>
          </p:spPr>
        </p:sp>
        <p:sp>
          <p:nvSpPr>
            <p:cNvPr id="143379" name="Line 66"/>
            <p:cNvSpPr/>
            <p:nvPr/>
          </p:nvSpPr>
          <p:spPr>
            <a:xfrm flipV="1">
              <a:off x="4839" y="1065"/>
              <a:ext cx="192" cy="336"/>
            </a:xfrm>
            <a:prstGeom prst="line">
              <a:avLst/>
            </a:prstGeom>
            <a:ln w="9525" cap="flat" cmpd="sng">
              <a:solidFill>
                <a:schemeClr val="tx1"/>
              </a:solidFill>
              <a:prstDash val="solid"/>
              <a:headEnd type="none" w="med" len="med"/>
              <a:tailEnd type="triangle" w="med" len="med"/>
            </a:ln>
          </p:spPr>
        </p:sp>
        <p:sp>
          <p:nvSpPr>
            <p:cNvPr id="143380" name="Line 67"/>
            <p:cNvSpPr/>
            <p:nvPr/>
          </p:nvSpPr>
          <p:spPr>
            <a:xfrm flipV="1">
              <a:off x="4215" y="1017"/>
              <a:ext cx="720" cy="384"/>
            </a:xfrm>
            <a:prstGeom prst="line">
              <a:avLst/>
            </a:prstGeom>
            <a:ln w="38100" cap="flat" cmpd="sng">
              <a:solidFill>
                <a:schemeClr val="tx1"/>
              </a:solidFill>
              <a:prstDash val="solid"/>
              <a:headEnd type="none" w="med" len="med"/>
              <a:tailEnd type="triangle" w="med" len="med"/>
            </a:ln>
          </p:spPr>
        </p:sp>
        <p:sp>
          <p:nvSpPr>
            <p:cNvPr id="143381" name="Text Box 68"/>
            <p:cNvSpPr txBox="1"/>
            <p:nvPr/>
          </p:nvSpPr>
          <p:spPr>
            <a:xfrm>
              <a:off x="3831" y="561"/>
              <a:ext cx="258" cy="231"/>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10</a:t>
              </a:r>
              <a:endParaRPr lang="en-US" altLang="zh-CN" dirty="0">
                <a:latin typeface="Times New Roman" panose="02020603050405020304" pitchFamily="18" charset="0"/>
              </a:endParaRPr>
            </a:p>
          </p:txBody>
        </p:sp>
        <p:sp>
          <p:nvSpPr>
            <p:cNvPr id="143382" name="Text Box 69"/>
            <p:cNvSpPr txBox="1"/>
            <p:nvPr/>
          </p:nvSpPr>
          <p:spPr>
            <a:xfrm>
              <a:off x="4605" y="489"/>
              <a:ext cx="330" cy="231"/>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100</a:t>
              </a:r>
              <a:endParaRPr lang="en-US" altLang="zh-CN" dirty="0">
                <a:latin typeface="Times New Roman" panose="02020603050405020304" pitchFamily="18" charset="0"/>
              </a:endParaRPr>
            </a:p>
          </p:txBody>
        </p:sp>
        <p:sp>
          <p:nvSpPr>
            <p:cNvPr id="143383" name="Text Box 70"/>
            <p:cNvSpPr txBox="1"/>
            <p:nvPr/>
          </p:nvSpPr>
          <p:spPr>
            <a:xfrm>
              <a:off x="4206" y="705"/>
              <a:ext cx="258" cy="231"/>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30</a:t>
              </a:r>
              <a:endParaRPr lang="en-US" altLang="zh-CN" dirty="0">
                <a:latin typeface="Times New Roman" panose="02020603050405020304" pitchFamily="18" charset="0"/>
              </a:endParaRPr>
            </a:p>
          </p:txBody>
        </p:sp>
        <p:sp>
          <p:nvSpPr>
            <p:cNvPr id="143384" name="Text Box 71"/>
            <p:cNvSpPr txBox="1"/>
            <p:nvPr/>
          </p:nvSpPr>
          <p:spPr>
            <a:xfrm>
              <a:off x="4254" y="1113"/>
              <a:ext cx="258" cy="231"/>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10</a:t>
              </a:r>
              <a:endParaRPr lang="en-US" altLang="zh-CN" dirty="0">
                <a:latin typeface="Times New Roman" panose="02020603050405020304" pitchFamily="18" charset="0"/>
              </a:endParaRPr>
            </a:p>
          </p:txBody>
        </p:sp>
        <p:sp>
          <p:nvSpPr>
            <p:cNvPr id="143385" name="Text Box 72"/>
            <p:cNvSpPr txBox="1"/>
            <p:nvPr/>
          </p:nvSpPr>
          <p:spPr>
            <a:xfrm>
              <a:off x="3822" y="1041"/>
              <a:ext cx="258" cy="231"/>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50</a:t>
              </a:r>
              <a:endParaRPr lang="en-US" altLang="zh-CN" dirty="0">
                <a:latin typeface="Times New Roman" panose="02020603050405020304" pitchFamily="18" charset="0"/>
              </a:endParaRPr>
            </a:p>
          </p:txBody>
        </p:sp>
        <p:sp>
          <p:nvSpPr>
            <p:cNvPr id="143386" name="Text Box 74"/>
            <p:cNvSpPr txBox="1"/>
            <p:nvPr/>
          </p:nvSpPr>
          <p:spPr>
            <a:xfrm>
              <a:off x="4878" y="1185"/>
              <a:ext cx="258" cy="231"/>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60</a:t>
              </a:r>
              <a:endParaRPr lang="en-US" altLang="zh-CN" dirty="0">
                <a:latin typeface="Times New Roman" panose="02020603050405020304" pitchFamily="18" charset="0"/>
              </a:endParaRPr>
            </a:p>
          </p:txBody>
        </p:sp>
        <p:sp>
          <p:nvSpPr>
            <p:cNvPr id="143387" name="Line 97"/>
            <p:cNvSpPr/>
            <p:nvPr/>
          </p:nvSpPr>
          <p:spPr>
            <a:xfrm flipV="1">
              <a:off x="3552" y="384"/>
              <a:ext cx="336" cy="96"/>
            </a:xfrm>
            <a:prstGeom prst="line">
              <a:avLst/>
            </a:prstGeom>
            <a:ln w="38100" cap="flat" cmpd="sng">
              <a:solidFill>
                <a:schemeClr val="tx1"/>
              </a:solidFill>
              <a:prstDash val="solid"/>
              <a:headEnd type="none" w="med" len="med"/>
              <a:tailEnd type="none" w="med" len="med"/>
            </a:ln>
          </p:spPr>
        </p:sp>
        <p:sp>
          <p:nvSpPr>
            <p:cNvPr id="143388" name="Line 98"/>
            <p:cNvSpPr/>
            <p:nvPr/>
          </p:nvSpPr>
          <p:spPr>
            <a:xfrm>
              <a:off x="3888" y="384"/>
              <a:ext cx="0" cy="96"/>
            </a:xfrm>
            <a:prstGeom prst="line">
              <a:avLst/>
            </a:prstGeom>
            <a:ln w="38100" cap="flat" cmpd="sng">
              <a:solidFill>
                <a:schemeClr val="tx1"/>
              </a:solidFill>
              <a:prstDash val="solid"/>
              <a:headEnd type="none" w="med" len="med"/>
              <a:tailEnd type="none" w="med" len="med"/>
            </a:ln>
          </p:spPr>
        </p:sp>
        <p:sp>
          <p:nvSpPr>
            <p:cNvPr id="143389" name="Line 99"/>
            <p:cNvSpPr/>
            <p:nvPr/>
          </p:nvSpPr>
          <p:spPr>
            <a:xfrm flipV="1">
              <a:off x="3888" y="384"/>
              <a:ext cx="336" cy="96"/>
            </a:xfrm>
            <a:prstGeom prst="line">
              <a:avLst/>
            </a:prstGeom>
            <a:ln w="38100" cap="flat" cmpd="sng">
              <a:solidFill>
                <a:schemeClr val="tx1"/>
              </a:solidFill>
              <a:prstDash val="solid"/>
              <a:headEnd type="none" w="med" len="med"/>
              <a:tailEnd type="triangle" w="med" len="med"/>
            </a:ln>
          </p:spPr>
        </p:sp>
        <p:sp>
          <p:nvSpPr>
            <p:cNvPr id="143390" name="Text Box 100"/>
            <p:cNvSpPr txBox="1"/>
            <p:nvPr/>
          </p:nvSpPr>
          <p:spPr>
            <a:xfrm>
              <a:off x="3360" y="362"/>
              <a:ext cx="317" cy="288"/>
            </a:xfrm>
            <a:prstGeom prst="rect">
              <a:avLst/>
            </a:prstGeom>
            <a:noFill/>
            <a:ln w="9525">
              <a:noFill/>
            </a:ln>
          </p:spPr>
          <p:txBody>
            <a:bodyPr wrap="none" lIns="90000" tIns="46800" rIns="90000" bIns="46800">
              <a:spAutoFit/>
            </a:bodyPr>
            <a:p>
              <a:pPr eaLnBrk="1" hangingPunct="1"/>
              <a:r>
                <a:rPr lang="en-US" altLang="zh-CN" sz="2400" dirty="0">
                  <a:latin typeface="Times New Roman" panose="02020603050405020304" pitchFamily="18" charset="0"/>
                </a:rPr>
                <a:t>V</a:t>
              </a:r>
              <a:r>
                <a:rPr lang="en-US" altLang="zh-CN" sz="2400" baseline="-25000" dirty="0">
                  <a:latin typeface="Times New Roman" panose="02020603050405020304" pitchFamily="18" charset="0"/>
                </a:rPr>
                <a:t>0</a:t>
              </a:r>
              <a:endParaRPr lang="en-US" altLang="zh-CN" sz="2400" baseline="-25000" dirty="0">
                <a:latin typeface="Times New Roman" panose="02020603050405020304" pitchFamily="18" charset="0"/>
              </a:endParaRPr>
            </a:p>
          </p:txBody>
        </p:sp>
      </p:grpSp>
      <p:sp>
        <p:nvSpPr>
          <p:cNvPr id="46184" name="Text Box 104"/>
          <p:cNvSpPr txBox="1"/>
          <p:nvPr/>
        </p:nvSpPr>
        <p:spPr>
          <a:xfrm>
            <a:off x="4429125" y="2981325"/>
            <a:ext cx="4630738" cy="3382963"/>
          </a:xfrm>
          <a:prstGeom prst="rect">
            <a:avLst/>
          </a:prstGeom>
          <a:noFill/>
          <a:ln w="9525">
            <a:noFill/>
          </a:ln>
        </p:spPr>
        <p:txBody>
          <a:bodyPr wrap="none" lIns="90000" tIns="46800" rIns="90000" bIns="46800">
            <a:spAutoFit/>
          </a:bodyPr>
          <a:p>
            <a:pPr eaLnBrk="1" hangingPunct="1">
              <a:lnSpc>
                <a:spcPct val="120000"/>
              </a:lnSpc>
            </a:pPr>
            <a:r>
              <a:rPr lang="en-US" altLang="zh-CN" sz="2000" dirty="0">
                <a:solidFill>
                  <a:srgbClr val="0000FF"/>
                </a:solidFill>
                <a:latin typeface="Times New Roman" panose="02020603050405020304" pitchFamily="18" charset="0"/>
              </a:rPr>
              <a:t>Dijkstra</a:t>
            </a:r>
            <a:r>
              <a:rPr lang="zh-CN" altLang="en-US" sz="2000" dirty="0">
                <a:solidFill>
                  <a:srgbClr val="0000FF"/>
                </a:solidFill>
                <a:latin typeface="Times New Roman" panose="02020603050405020304" pitchFamily="18" charset="0"/>
              </a:rPr>
              <a:t>算法基本思想：</a:t>
            </a:r>
            <a:endParaRPr lang="zh-CN" altLang="en-US" sz="2000" dirty="0">
              <a:solidFill>
                <a:srgbClr val="0000FF"/>
              </a:solidFill>
              <a:latin typeface="Times New Roman" panose="02020603050405020304" pitchFamily="18" charset="0"/>
            </a:endParaRPr>
          </a:p>
          <a:p>
            <a:pPr eaLnBrk="1" hangingPunct="1">
              <a:lnSpc>
                <a:spcPct val="120000"/>
              </a:lnSpc>
              <a:buClr>
                <a:srgbClr val="0000FF"/>
              </a:buClr>
              <a:buFont typeface="Wingdings" panose="05000000000000000000" pitchFamily="2" charset="2"/>
              <a:buChar char="Ø"/>
            </a:pPr>
            <a:r>
              <a:rPr lang="zh-CN" altLang="en-US" sz="2000" dirty="0">
                <a:latin typeface="Times New Roman" panose="02020603050405020304" pitchFamily="18" charset="0"/>
              </a:rPr>
              <a:t>集合</a:t>
            </a:r>
            <a:r>
              <a:rPr lang="en-US" altLang="zh-CN" sz="2000" dirty="0">
                <a:latin typeface="Times New Roman" panose="02020603050405020304" pitchFamily="18" charset="0"/>
              </a:rPr>
              <a:t>S</a:t>
            </a:r>
            <a:r>
              <a:rPr lang="zh-CN" altLang="en-US" sz="2000" dirty="0">
                <a:latin typeface="Times New Roman" panose="02020603050405020304" pitchFamily="18" charset="0"/>
              </a:rPr>
              <a:t>的 初值为</a:t>
            </a:r>
            <a:r>
              <a:rPr lang="en-US" altLang="zh-CN" sz="2000" dirty="0">
                <a:latin typeface="Times New Roman" panose="02020603050405020304" pitchFamily="18" charset="0"/>
              </a:rPr>
              <a:t>S={1}</a:t>
            </a:r>
            <a:r>
              <a:rPr lang="zh-CN" altLang="en-US" sz="2000" dirty="0">
                <a:latin typeface="Times New Roman" panose="02020603050405020304" pitchFamily="18" charset="0"/>
              </a:rPr>
              <a:t>；</a:t>
            </a:r>
            <a:endParaRPr lang="en-US" altLang="zh-CN" sz="2000" dirty="0">
              <a:latin typeface="Times New Roman" panose="02020603050405020304" pitchFamily="18" charset="0"/>
            </a:endParaRPr>
          </a:p>
          <a:p>
            <a:pPr eaLnBrk="1" hangingPunct="1">
              <a:lnSpc>
                <a:spcPct val="120000"/>
              </a:lnSpc>
              <a:buClr>
                <a:srgbClr val="0000FF"/>
              </a:buClr>
              <a:buFont typeface="Wingdings" panose="05000000000000000000" pitchFamily="2" charset="2"/>
              <a:buChar char="Ø"/>
            </a:pPr>
            <a:r>
              <a:rPr lang="en-US" altLang="zh-CN" sz="2000" dirty="0">
                <a:latin typeface="Times New Roman" panose="02020603050405020304" pitchFamily="18" charset="0"/>
              </a:rPr>
              <a:t>D</a:t>
            </a:r>
            <a:r>
              <a:rPr lang="zh-CN" altLang="en-US" sz="2000" dirty="0">
                <a:latin typeface="Times New Roman" panose="02020603050405020304" pitchFamily="18" charset="0"/>
              </a:rPr>
              <a:t>为各顶点当前最小路径</a:t>
            </a:r>
            <a:endParaRPr lang="zh-CN" altLang="en-US" sz="2000" dirty="0">
              <a:latin typeface="Times New Roman" panose="02020603050405020304" pitchFamily="18" charset="0"/>
            </a:endParaRPr>
          </a:p>
          <a:p>
            <a:pPr eaLnBrk="1" hangingPunct="1">
              <a:lnSpc>
                <a:spcPct val="120000"/>
              </a:lnSpc>
              <a:buClr>
                <a:srgbClr val="0000FF"/>
              </a:buClr>
              <a:buFont typeface="Wingdings" panose="05000000000000000000" pitchFamily="2" charset="2"/>
              <a:buChar char="Ø"/>
            </a:pPr>
            <a:r>
              <a:rPr lang="zh-CN" altLang="en-US" sz="2000" dirty="0">
                <a:latin typeface="Times New Roman" panose="02020603050405020304" pitchFamily="18" charset="0"/>
              </a:rPr>
              <a:t>从</a:t>
            </a:r>
            <a:r>
              <a:rPr lang="en-US" altLang="zh-CN" sz="2000" dirty="0">
                <a:latin typeface="Times New Roman" panose="02020603050405020304" pitchFamily="18" charset="0"/>
              </a:rPr>
              <a:t>V-S</a:t>
            </a:r>
            <a:r>
              <a:rPr lang="zh-CN" altLang="en-US" sz="2000" dirty="0">
                <a:latin typeface="Times New Roman" panose="02020603050405020304" pitchFamily="18" charset="0"/>
              </a:rPr>
              <a:t>中选择顶点</a:t>
            </a:r>
            <a:r>
              <a:rPr lang="en-US" altLang="zh-CN" sz="2000" dirty="0">
                <a:latin typeface="Times New Roman" panose="02020603050405020304" pitchFamily="18" charset="0"/>
              </a:rPr>
              <a:t>w</a:t>
            </a:r>
            <a:r>
              <a:rPr lang="zh-CN" altLang="en-US" sz="2000" dirty="0">
                <a:latin typeface="Times New Roman" panose="02020603050405020304" pitchFamily="18" charset="0"/>
              </a:rPr>
              <a:t>，使</a:t>
            </a:r>
            <a:r>
              <a:rPr lang="en-US" altLang="zh-CN" sz="2000" dirty="0">
                <a:latin typeface="Times New Roman" panose="02020603050405020304" pitchFamily="18" charset="0"/>
              </a:rPr>
              <a:t>D[w]</a:t>
            </a:r>
            <a:r>
              <a:rPr lang="zh-CN" altLang="en-US" sz="2000" dirty="0">
                <a:latin typeface="Times New Roman" panose="02020603050405020304" pitchFamily="18" charset="0"/>
              </a:rPr>
              <a:t>的值最小</a:t>
            </a:r>
            <a:endParaRPr lang="zh-CN" altLang="en-US" sz="2000" dirty="0">
              <a:latin typeface="Times New Roman" panose="02020603050405020304" pitchFamily="18" charset="0"/>
            </a:endParaRPr>
          </a:p>
          <a:p>
            <a:pPr eaLnBrk="1" hangingPunct="1">
              <a:lnSpc>
                <a:spcPct val="120000"/>
              </a:lnSpc>
              <a:buClr>
                <a:srgbClr val="0000FF"/>
              </a:buClr>
              <a:buFont typeface="Wingdings" panose="05000000000000000000" pitchFamily="2" charset="2"/>
            </a:pPr>
            <a:r>
              <a:rPr lang="zh-CN" altLang="en-US" sz="2000" dirty="0">
                <a:latin typeface="Times New Roman" panose="02020603050405020304" pitchFamily="18" charset="0"/>
              </a:rPr>
              <a:t>   并将 </a:t>
            </a:r>
            <a:r>
              <a:rPr lang="en-US" altLang="zh-CN" sz="2000" dirty="0">
                <a:latin typeface="Times New Roman" panose="02020603050405020304" pitchFamily="18" charset="0"/>
              </a:rPr>
              <a:t>w</a:t>
            </a:r>
            <a:r>
              <a:rPr lang="zh-CN" altLang="en-US" sz="2000" dirty="0">
                <a:latin typeface="Times New Roman" panose="02020603050405020304" pitchFamily="18" charset="0"/>
              </a:rPr>
              <a:t>加入集合 </a:t>
            </a:r>
            <a:r>
              <a:rPr lang="en-US" altLang="zh-CN" sz="2000" dirty="0">
                <a:latin typeface="Times New Roman" panose="02020603050405020304" pitchFamily="18" charset="0"/>
              </a:rPr>
              <a:t>S</a:t>
            </a:r>
            <a:r>
              <a:rPr lang="zh-CN" altLang="en-US" sz="2000" dirty="0">
                <a:latin typeface="Times New Roman" panose="02020603050405020304" pitchFamily="18" charset="0"/>
              </a:rPr>
              <a:t>，则</a:t>
            </a:r>
            <a:r>
              <a:rPr lang="en-US" altLang="zh-CN" sz="2000" dirty="0">
                <a:latin typeface="Times New Roman" panose="02020603050405020304" pitchFamily="18" charset="0"/>
              </a:rPr>
              <a:t>w</a:t>
            </a:r>
            <a:r>
              <a:rPr lang="zh-CN" altLang="en-US" sz="2000" dirty="0">
                <a:latin typeface="Times New Roman" panose="02020603050405020304" pitchFamily="18" charset="0"/>
              </a:rPr>
              <a:t>的最短路径已</a:t>
            </a:r>
            <a:endParaRPr lang="zh-CN" altLang="en-US" sz="2000" dirty="0">
              <a:latin typeface="Times New Roman" panose="02020603050405020304" pitchFamily="18" charset="0"/>
            </a:endParaRPr>
          </a:p>
          <a:p>
            <a:pPr eaLnBrk="1" hangingPunct="1">
              <a:lnSpc>
                <a:spcPct val="120000"/>
              </a:lnSpc>
              <a:buClr>
                <a:srgbClr val="0000FF"/>
              </a:buClr>
              <a:buFont typeface="Wingdings" panose="05000000000000000000" pitchFamily="2" charset="2"/>
            </a:pPr>
            <a:r>
              <a:rPr lang="zh-CN" altLang="en-US" sz="2000" dirty="0">
                <a:latin typeface="Times New Roman" panose="02020603050405020304" pitchFamily="18" charset="0"/>
              </a:rPr>
              <a:t>   求出；</a:t>
            </a:r>
            <a:endParaRPr lang="zh-CN" altLang="en-US" sz="2000" dirty="0">
              <a:latin typeface="Times New Roman" panose="02020603050405020304" pitchFamily="18" charset="0"/>
            </a:endParaRPr>
          </a:p>
          <a:p>
            <a:pPr eaLnBrk="1" hangingPunct="1">
              <a:lnSpc>
                <a:spcPct val="120000"/>
              </a:lnSpc>
              <a:buClr>
                <a:srgbClr val="0000FF"/>
              </a:buClr>
              <a:buFont typeface="Wingdings" panose="05000000000000000000" pitchFamily="2" charset="2"/>
              <a:buChar char="Ø"/>
            </a:pPr>
            <a:r>
              <a:rPr lang="zh-CN" altLang="en-US" sz="2000" dirty="0">
                <a:latin typeface="Times New Roman" panose="02020603050405020304" pitchFamily="18" charset="0"/>
              </a:rPr>
              <a:t>调整其他各结点的当前最小路径</a:t>
            </a:r>
            <a:endParaRPr lang="zh-CN" altLang="en-US" sz="2000" dirty="0">
              <a:latin typeface="Times New Roman" panose="02020603050405020304" pitchFamily="18" charset="0"/>
            </a:endParaRPr>
          </a:p>
          <a:p>
            <a:pPr eaLnBrk="1" hangingPunct="1">
              <a:lnSpc>
                <a:spcPct val="120000"/>
              </a:lnSpc>
              <a:buClr>
                <a:srgbClr val="0000FF"/>
              </a:buClr>
              <a:buFont typeface="Wingdings" panose="05000000000000000000" pitchFamily="2" charset="2"/>
            </a:pPr>
            <a:r>
              <a:rPr lang="zh-CN" altLang="en-US" sz="2000" dirty="0">
                <a:latin typeface="Times New Roman" panose="02020603050405020304" pitchFamily="18" charset="0"/>
              </a:rPr>
              <a:t>    </a:t>
            </a:r>
            <a:r>
              <a:rPr lang="en-US" altLang="zh-CN" sz="2000" dirty="0">
                <a:latin typeface="Times New Roman" panose="02020603050405020304" pitchFamily="18" charset="0"/>
              </a:rPr>
              <a:t>D[k]=min{D[k], D[w]+C[w][k]}</a:t>
            </a:r>
            <a:endParaRPr lang="en-US" altLang="zh-CN" sz="2000" dirty="0">
              <a:latin typeface="Times New Roman" panose="02020603050405020304" pitchFamily="18" charset="0"/>
            </a:endParaRPr>
          </a:p>
          <a:p>
            <a:pPr eaLnBrk="1" hangingPunct="1">
              <a:lnSpc>
                <a:spcPct val="120000"/>
              </a:lnSpc>
              <a:buClr>
                <a:srgbClr val="0000FF"/>
              </a:buClr>
              <a:buFont typeface="Wingdings" panose="05000000000000000000" pitchFamily="2" charset="2"/>
              <a:buChar char="Ø"/>
            </a:pPr>
            <a:r>
              <a:rPr lang="zh-CN" altLang="en-US" sz="2000" dirty="0">
                <a:latin typeface="Times New Roman" panose="02020603050405020304" pitchFamily="18" charset="0"/>
              </a:rPr>
              <a:t>直到</a:t>
            </a:r>
            <a:r>
              <a:rPr lang="en-US" altLang="zh-CN" sz="2000" dirty="0">
                <a:latin typeface="Times New Roman" panose="02020603050405020304" pitchFamily="18" charset="0"/>
              </a:rPr>
              <a:t>S</a:t>
            </a:r>
            <a:r>
              <a:rPr lang="zh-CN" altLang="en-US" sz="2000" dirty="0">
                <a:latin typeface="Times New Roman" panose="02020603050405020304" pitchFamily="18" charset="0"/>
              </a:rPr>
              <a:t>中包含所有顶点。</a:t>
            </a:r>
            <a:endParaRPr lang="zh-CN" altLang="en-US" sz="20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6171"/>
                                        </p:tgtEl>
                                        <p:attrNameLst>
                                          <p:attrName>style.visibility</p:attrName>
                                        </p:attrNameLst>
                                      </p:cBhvr>
                                      <p:to>
                                        <p:strVal val="visible"/>
                                      </p:to>
                                    </p:set>
                                    <p:anim calcmode="lin" valueType="num">
                                      <p:cBhvr additive="base">
                                        <p:cTn id="7" dur="500" fill="hold"/>
                                        <p:tgtEl>
                                          <p:spTgt spid="46171"/>
                                        </p:tgtEl>
                                        <p:attrNameLst>
                                          <p:attrName>ppt_x</p:attrName>
                                        </p:attrNameLst>
                                      </p:cBhvr>
                                      <p:tavLst>
                                        <p:tav tm="0">
                                          <p:val>
                                            <p:strVal val="#ppt_x"/>
                                          </p:val>
                                        </p:tav>
                                        <p:tav tm="100000">
                                          <p:val>
                                            <p:strVal val="#ppt_x"/>
                                          </p:val>
                                        </p:tav>
                                      </p:tavLst>
                                    </p:anim>
                                    <p:anim calcmode="lin" valueType="num">
                                      <p:cBhvr additive="base">
                                        <p:cTn id="8" dur="500" fill="hold"/>
                                        <p:tgtEl>
                                          <p:spTgt spid="4617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6182"/>
                                        </p:tgtEl>
                                        <p:attrNameLst>
                                          <p:attrName>style.visibility</p:attrName>
                                        </p:attrNameLst>
                                      </p:cBhvr>
                                      <p:to>
                                        <p:strVal val="visible"/>
                                      </p:to>
                                    </p:set>
                                    <p:anim calcmode="lin" valueType="num">
                                      <p:cBhvr additive="base">
                                        <p:cTn id="11" dur="500" fill="hold"/>
                                        <p:tgtEl>
                                          <p:spTgt spid="46182"/>
                                        </p:tgtEl>
                                        <p:attrNameLst>
                                          <p:attrName>ppt_x</p:attrName>
                                        </p:attrNameLst>
                                      </p:cBhvr>
                                      <p:tavLst>
                                        <p:tav tm="0">
                                          <p:val>
                                            <p:strVal val="#ppt_x"/>
                                          </p:val>
                                        </p:tav>
                                        <p:tav tm="100000">
                                          <p:val>
                                            <p:strVal val="#ppt_x"/>
                                          </p:val>
                                        </p:tav>
                                      </p:tavLst>
                                    </p:anim>
                                    <p:anim calcmode="lin" valueType="num">
                                      <p:cBhvr additive="base">
                                        <p:cTn id="12" dur="500" fill="hold"/>
                                        <p:tgtEl>
                                          <p:spTgt spid="4618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6184"/>
                                        </p:tgtEl>
                                        <p:attrNameLst>
                                          <p:attrName>style.visibility</p:attrName>
                                        </p:attrNameLst>
                                      </p:cBhvr>
                                      <p:to>
                                        <p:strVal val="visible"/>
                                      </p:to>
                                    </p:set>
                                    <p:animEffect transition="in" filter="blinds(horizontal)">
                                      <p:cBhvr>
                                        <p:cTn id="17" dur="500"/>
                                        <p:tgtEl>
                                          <p:spTgt spid="46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8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45410" name="Group 34"/>
          <p:cNvGrpSpPr/>
          <p:nvPr/>
        </p:nvGrpSpPr>
        <p:grpSpPr>
          <a:xfrm>
            <a:off x="900113" y="827088"/>
            <a:ext cx="2452687" cy="2424112"/>
            <a:chOff x="567" y="441"/>
            <a:chExt cx="1545" cy="1527"/>
          </a:xfrm>
        </p:grpSpPr>
        <p:sp>
          <p:nvSpPr>
            <p:cNvPr id="145417" name="Oval 7"/>
            <p:cNvSpPr/>
            <p:nvPr/>
          </p:nvSpPr>
          <p:spPr>
            <a:xfrm>
              <a:off x="1191" y="624"/>
              <a:ext cx="191" cy="213"/>
            </a:xfrm>
            <a:prstGeom prst="ellipse">
              <a:avLst/>
            </a:prstGeom>
            <a:noFill/>
            <a:ln w="3810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1</a:t>
              </a:r>
              <a:endParaRPr lang="en-US" altLang="zh-CN" sz="1400" dirty="0">
                <a:latin typeface="Times New Roman" panose="02020603050405020304" pitchFamily="18" charset="0"/>
              </a:endParaRPr>
            </a:p>
          </p:txBody>
        </p:sp>
        <p:sp>
          <p:nvSpPr>
            <p:cNvPr id="145418" name="Oval 8"/>
            <p:cNvSpPr/>
            <p:nvPr/>
          </p:nvSpPr>
          <p:spPr>
            <a:xfrm>
              <a:off x="567" y="1152"/>
              <a:ext cx="191" cy="213"/>
            </a:xfrm>
            <a:prstGeom prst="ellipse">
              <a:avLst/>
            </a:prstGeom>
            <a:noFill/>
            <a:ln w="3810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2</a:t>
              </a:r>
              <a:endParaRPr lang="en-US" altLang="zh-CN" sz="1400" dirty="0">
                <a:latin typeface="Times New Roman" panose="02020603050405020304" pitchFamily="18" charset="0"/>
              </a:endParaRPr>
            </a:p>
          </p:txBody>
        </p:sp>
        <p:sp>
          <p:nvSpPr>
            <p:cNvPr id="145419" name="Oval 9"/>
            <p:cNvSpPr/>
            <p:nvPr/>
          </p:nvSpPr>
          <p:spPr>
            <a:xfrm>
              <a:off x="1639" y="1664"/>
              <a:ext cx="191" cy="213"/>
            </a:xfrm>
            <a:prstGeom prst="ellipse">
              <a:avLst/>
            </a:prstGeom>
            <a:noFill/>
            <a:ln w="3810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4</a:t>
              </a:r>
              <a:endParaRPr lang="en-US" altLang="zh-CN" sz="1400" dirty="0">
                <a:latin typeface="Times New Roman" panose="02020603050405020304" pitchFamily="18" charset="0"/>
              </a:endParaRPr>
            </a:p>
          </p:txBody>
        </p:sp>
        <p:sp>
          <p:nvSpPr>
            <p:cNvPr id="145420" name="Oval 10"/>
            <p:cNvSpPr/>
            <p:nvPr/>
          </p:nvSpPr>
          <p:spPr>
            <a:xfrm>
              <a:off x="1047" y="1680"/>
              <a:ext cx="191" cy="213"/>
            </a:xfrm>
            <a:prstGeom prst="ellipse">
              <a:avLst/>
            </a:prstGeom>
            <a:noFill/>
            <a:ln w="3810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3</a:t>
              </a:r>
              <a:endParaRPr lang="en-US" altLang="zh-CN" sz="1400" dirty="0">
                <a:latin typeface="Times New Roman" panose="02020603050405020304" pitchFamily="18" charset="0"/>
              </a:endParaRPr>
            </a:p>
          </p:txBody>
        </p:sp>
        <p:sp>
          <p:nvSpPr>
            <p:cNvPr id="145421" name="Oval 11"/>
            <p:cNvSpPr/>
            <p:nvPr/>
          </p:nvSpPr>
          <p:spPr>
            <a:xfrm>
              <a:off x="1911" y="1161"/>
              <a:ext cx="191" cy="196"/>
            </a:xfrm>
            <a:prstGeom prst="ellipse">
              <a:avLst/>
            </a:prstGeom>
            <a:noFill/>
            <a:ln w="952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5</a:t>
              </a:r>
              <a:endParaRPr lang="en-US" altLang="zh-CN" sz="1400" dirty="0">
                <a:latin typeface="Times New Roman" panose="02020603050405020304" pitchFamily="18" charset="0"/>
              </a:endParaRPr>
            </a:p>
          </p:txBody>
        </p:sp>
        <p:sp>
          <p:nvSpPr>
            <p:cNvPr id="145422" name="Line 12"/>
            <p:cNvSpPr/>
            <p:nvPr/>
          </p:nvSpPr>
          <p:spPr>
            <a:xfrm flipH="1">
              <a:off x="759" y="825"/>
              <a:ext cx="480" cy="384"/>
            </a:xfrm>
            <a:prstGeom prst="line">
              <a:avLst/>
            </a:prstGeom>
            <a:ln w="38100" cap="flat" cmpd="sng">
              <a:solidFill>
                <a:schemeClr val="tx1"/>
              </a:solidFill>
              <a:prstDash val="solid"/>
              <a:headEnd type="none" w="med" len="med"/>
              <a:tailEnd type="triangle" w="med" len="med"/>
            </a:ln>
          </p:spPr>
        </p:sp>
        <p:sp>
          <p:nvSpPr>
            <p:cNvPr id="145423" name="Line 13"/>
            <p:cNvSpPr/>
            <p:nvPr/>
          </p:nvSpPr>
          <p:spPr>
            <a:xfrm>
              <a:off x="1287" y="825"/>
              <a:ext cx="384" cy="864"/>
            </a:xfrm>
            <a:prstGeom prst="line">
              <a:avLst/>
            </a:prstGeom>
            <a:ln w="38100" cap="flat" cmpd="sng">
              <a:solidFill>
                <a:schemeClr val="tx1"/>
              </a:solidFill>
              <a:prstDash val="solid"/>
              <a:headEnd type="none" w="med" len="med"/>
              <a:tailEnd type="triangle" w="med" len="med"/>
            </a:ln>
          </p:spPr>
        </p:sp>
        <p:sp>
          <p:nvSpPr>
            <p:cNvPr id="145424" name="Line 14"/>
            <p:cNvSpPr/>
            <p:nvPr/>
          </p:nvSpPr>
          <p:spPr>
            <a:xfrm>
              <a:off x="1335" y="825"/>
              <a:ext cx="624" cy="336"/>
            </a:xfrm>
            <a:prstGeom prst="line">
              <a:avLst/>
            </a:prstGeom>
            <a:ln w="38100" cap="flat" cmpd="sng">
              <a:solidFill>
                <a:schemeClr val="tx1"/>
              </a:solidFill>
              <a:prstDash val="solid"/>
              <a:headEnd type="none" w="med" len="med"/>
              <a:tailEnd type="triangle" w="med" len="med"/>
            </a:ln>
          </p:spPr>
        </p:sp>
        <p:sp>
          <p:nvSpPr>
            <p:cNvPr id="145425" name="Line 15"/>
            <p:cNvSpPr/>
            <p:nvPr/>
          </p:nvSpPr>
          <p:spPr>
            <a:xfrm>
              <a:off x="663" y="1353"/>
              <a:ext cx="432" cy="336"/>
            </a:xfrm>
            <a:prstGeom prst="line">
              <a:avLst/>
            </a:prstGeom>
            <a:ln w="38100" cap="flat" cmpd="sng">
              <a:solidFill>
                <a:schemeClr val="tx1"/>
              </a:solidFill>
              <a:prstDash val="solid"/>
              <a:headEnd type="none" w="med" len="med"/>
              <a:tailEnd type="triangle" w="med" len="med"/>
            </a:ln>
          </p:spPr>
        </p:sp>
        <p:sp>
          <p:nvSpPr>
            <p:cNvPr id="145426" name="Line 16"/>
            <p:cNvSpPr/>
            <p:nvPr/>
          </p:nvSpPr>
          <p:spPr>
            <a:xfrm flipV="1">
              <a:off x="1248" y="1785"/>
              <a:ext cx="375" cy="39"/>
            </a:xfrm>
            <a:prstGeom prst="line">
              <a:avLst/>
            </a:prstGeom>
            <a:ln w="38100" cap="flat" cmpd="sng">
              <a:solidFill>
                <a:schemeClr val="tx1"/>
              </a:solidFill>
              <a:prstDash val="solid"/>
              <a:headEnd type="triangle" w="med" len="med"/>
              <a:tailEnd type="triangle" w="med" len="med"/>
            </a:ln>
          </p:spPr>
        </p:sp>
        <p:sp>
          <p:nvSpPr>
            <p:cNvPr id="145427" name="Line 17"/>
            <p:cNvSpPr/>
            <p:nvPr/>
          </p:nvSpPr>
          <p:spPr>
            <a:xfrm flipV="1">
              <a:off x="1815" y="1353"/>
              <a:ext cx="192" cy="336"/>
            </a:xfrm>
            <a:prstGeom prst="line">
              <a:avLst/>
            </a:prstGeom>
            <a:ln w="38100" cap="flat" cmpd="sng">
              <a:solidFill>
                <a:schemeClr val="tx1"/>
              </a:solidFill>
              <a:prstDash val="solid"/>
              <a:headEnd type="none" w="med" len="med"/>
              <a:tailEnd type="triangle" w="med" len="med"/>
            </a:ln>
          </p:spPr>
        </p:sp>
        <p:sp>
          <p:nvSpPr>
            <p:cNvPr id="145428" name="Line 18"/>
            <p:cNvSpPr/>
            <p:nvPr/>
          </p:nvSpPr>
          <p:spPr>
            <a:xfrm flipV="1">
              <a:off x="1191" y="1305"/>
              <a:ext cx="720" cy="384"/>
            </a:xfrm>
            <a:prstGeom prst="line">
              <a:avLst/>
            </a:prstGeom>
            <a:ln w="38100" cap="flat" cmpd="sng">
              <a:solidFill>
                <a:schemeClr val="tx1"/>
              </a:solidFill>
              <a:prstDash val="solid"/>
              <a:headEnd type="none" w="med" len="med"/>
              <a:tailEnd type="triangle" w="med" len="med"/>
            </a:ln>
          </p:spPr>
        </p:sp>
        <p:sp>
          <p:nvSpPr>
            <p:cNvPr id="145429" name="Text Box 19"/>
            <p:cNvSpPr txBox="1"/>
            <p:nvPr/>
          </p:nvSpPr>
          <p:spPr>
            <a:xfrm>
              <a:off x="807" y="849"/>
              <a:ext cx="258" cy="231"/>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10</a:t>
              </a:r>
              <a:endParaRPr lang="en-US" altLang="zh-CN" dirty="0">
                <a:latin typeface="Times New Roman" panose="02020603050405020304" pitchFamily="18" charset="0"/>
              </a:endParaRPr>
            </a:p>
          </p:txBody>
        </p:sp>
        <p:sp>
          <p:nvSpPr>
            <p:cNvPr id="145430" name="Text Box 20"/>
            <p:cNvSpPr txBox="1"/>
            <p:nvPr/>
          </p:nvSpPr>
          <p:spPr>
            <a:xfrm>
              <a:off x="1581" y="777"/>
              <a:ext cx="330" cy="231"/>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100</a:t>
              </a:r>
              <a:endParaRPr lang="en-US" altLang="zh-CN" dirty="0">
                <a:latin typeface="Times New Roman" panose="02020603050405020304" pitchFamily="18" charset="0"/>
              </a:endParaRPr>
            </a:p>
          </p:txBody>
        </p:sp>
        <p:sp>
          <p:nvSpPr>
            <p:cNvPr id="145431" name="Text Box 21"/>
            <p:cNvSpPr txBox="1"/>
            <p:nvPr/>
          </p:nvSpPr>
          <p:spPr>
            <a:xfrm>
              <a:off x="1182" y="993"/>
              <a:ext cx="258" cy="231"/>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30</a:t>
              </a:r>
              <a:endParaRPr lang="en-US" altLang="zh-CN" dirty="0">
                <a:latin typeface="Times New Roman" panose="02020603050405020304" pitchFamily="18" charset="0"/>
              </a:endParaRPr>
            </a:p>
          </p:txBody>
        </p:sp>
        <p:sp>
          <p:nvSpPr>
            <p:cNvPr id="145432" name="Text Box 22"/>
            <p:cNvSpPr txBox="1"/>
            <p:nvPr/>
          </p:nvSpPr>
          <p:spPr>
            <a:xfrm>
              <a:off x="1230" y="1401"/>
              <a:ext cx="258" cy="231"/>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10</a:t>
              </a:r>
              <a:endParaRPr lang="en-US" altLang="zh-CN" dirty="0">
                <a:latin typeface="Times New Roman" panose="02020603050405020304" pitchFamily="18" charset="0"/>
              </a:endParaRPr>
            </a:p>
          </p:txBody>
        </p:sp>
        <p:sp>
          <p:nvSpPr>
            <p:cNvPr id="145433" name="Text Box 23"/>
            <p:cNvSpPr txBox="1"/>
            <p:nvPr/>
          </p:nvSpPr>
          <p:spPr>
            <a:xfrm>
              <a:off x="798" y="1329"/>
              <a:ext cx="258" cy="231"/>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50</a:t>
              </a:r>
              <a:endParaRPr lang="en-US" altLang="zh-CN" dirty="0">
                <a:latin typeface="Times New Roman" panose="02020603050405020304" pitchFamily="18" charset="0"/>
              </a:endParaRPr>
            </a:p>
          </p:txBody>
        </p:sp>
        <p:sp>
          <p:nvSpPr>
            <p:cNvPr id="145434" name="Text Box 24"/>
            <p:cNvSpPr txBox="1"/>
            <p:nvPr/>
          </p:nvSpPr>
          <p:spPr>
            <a:xfrm>
              <a:off x="1317" y="1737"/>
              <a:ext cx="258" cy="231"/>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20</a:t>
              </a:r>
              <a:endParaRPr lang="en-US" altLang="zh-CN" dirty="0">
                <a:latin typeface="Times New Roman" panose="02020603050405020304" pitchFamily="18" charset="0"/>
              </a:endParaRPr>
            </a:p>
          </p:txBody>
        </p:sp>
        <p:sp>
          <p:nvSpPr>
            <p:cNvPr id="145435" name="Text Box 25"/>
            <p:cNvSpPr txBox="1"/>
            <p:nvPr/>
          </p:nvSpPr>
          <p:spPr>
            <a:xfrm>
              <a:off x="1854" y="1473"/>
              <a:ext cx="258" cy="231"/>
            </a:xfrm>
            <a:prstGeom prst="rect">
              <a:avLst/>
            </a:prstGeom>
            <a:noFill/>
            <a:ln w="38100">
              <a:noFill/>
            </a:ln>
          </p:spPr>
          <p:txBody>
            <a:bodyPr wrap="none" lIns="90000" tIns="46800" rIns="90000" bIns="46800">
              <a:spAutoFit/>
            </a:bodyPr>
            <a:p>
              <a:pPr eaLnBrk="1" hangingPunct="1"/>
              <a:r>
                <a:rPr lang="en-US" altLang="zh-CN" dirty="0">
                  <a:latin typeface="Times New Roman" panose="02020603050405020304" pitchFamily="18" charset="0"/>
                </a:rPr>
                <a:t>60</a:t>
              </a:r>
              <a:endParaRPr lang="en-US" altLang="zh-CN" dirty="0">
                <a:latin typeface="Times New Roman" panose="02020603050405020304" pitchFamily="18" charset="0"/>
              </a:endParaRPr>
            </a:p>
          </p:txBody>
        </p:sp>
        <p:sp>
          <p:nvSpPr>
            <p:cNvPr id="145436" name="Line 28"/>
            <p:cNvSpPr/>
            <p:nvPr/>
          </p:nvSpPr>
          <p:spPr>
            <a:xfrm>
              <a:off x="960" y="585"/>
              <a:ext cx="240" cy="87"/>
            </a:xfrm>
            <a:prstGeom prst="line">
              <a:avLst/>
            </a:prstGeom>
            <a:ln w="38100" cap="flat" cmpd="sng">
              <a:solidFill>
                <a:schemeClr val="tx1"/>
              </a:solidFill>
              <a:prstDash val="solid"/>
              <a:headEnd type="none" w="med" len="med"/>
              <a:tailEnd type="triangle" w="med" len="med"/>
            </a:ln>
          </p:spPr>
        </p:sp>
        <p:sp>
          <p:nvSpPr>
            <p:cNvPr id="145437" name="Text Box 29"/>
            <p:cNvSpPr txBox="1"/>
            <p:nvPr/>
          </p:nvSpPr>
          <p:spPr>
            <a:xfrm>
              <a:off x="720" y="441"/>
              <a:ext cx="319" cy="292"/>
            </a:xfrm>
            <a:prstGeom prst="rect">
              <a:avLst/>
            </a:prstGeom>
            <a:noFill/>
            <a:ln w="9525">
              <a:noFill/>
            </a:ln>
          </p:spPr>
          <p:txBody>
            <a:bodyPr wrap="none" lIns="90000" tIns="46800" rIns="90000" bIns="46800">
              <a:spAutoFit/>
            </a:bodyPr>
            <a:p>
              <a:pPr eaLnBrk="1" hangingPunct="1"/>
              <a:r>
                <a:rPr lang="en-US" altLang="zh-CN" sz="2400" dirty="0">
                  <a:solidFill>
                    <a:srgbClr val="FF0000"/>
                  </a:solidFill>
                  <a:latin typeface="Times New Roman" panose="02020603050405020304" pitchFamily="18" charset="0"/>
                </a:rPr>
                <a:t>V</a:t>
              </a:r>
              <a:r>
                <a:rPr lang="en-US" altLang="zh-CN" sz="2400" baseline="-25000" dirty="0">
                  <a:solidFill>
                    <a:srgbClr val="FF0000"/>
                  </a:solidFill>
                  <a:latin typeface="Times New Roman" panose="02020603050405020304" pitchFamily="18" charset="0"/>
                </a:rPr>
                <a:t>0</a:t>
              </a:r>
              <a:endParaRPr lang="en-US" altLang="zh-CN" sz="2400" baseline="-25000" dirty="0">
                <a:solidFill>
                  <a:srgbClr val="FF0000"/>
                </a:solidFill>
                <a:latin typeface="Times New Roman" panose="02020603050405020304" pitchFamily="18" charset="0"/>
              </a:endParaRPr>
            </a:p>
          </p:txBody>
        </p:sp>
      </p:grpSp>
      <p:grpSp>
        <p:nvGrpSpPr>
          <p:cNvPr id="71715" name="Group 35"/>
          <p:cNvGrpSpPr/>
          <p:nvPr/>
        </p:nvGrpSpPr>
        <p:grpSpPr>
          <a:xfrm>
            <a:off x="152400" y="3424238"/>
            <a:ext cx="4381500" cy="3028950"/>
            <a:chOff x="96" y="2077"/>
            <a:chExt cx="2760" cy="1908"/>
          </a:xfrm>
        </p:grpSpPr>
        <p:grpSp>
          <p:nvGrpSpPr>
            <p:cNvPr id="145413" name="Group 33"/>
            <p:cNvGrpSpPr/>
            <p:nvPr/>
          </p:nvGrpSpPr>
          <p:grpSpPr>
            <a:xfrm>
              <a:off x="96" y="2469"/>
              <a:ext cx="2760" cy="1516"/>
              <a:chOff x="192" y="2469"/>
              <a:chExt cx="2760" cy="1516"/>
            </a:xfrm>
          </p:grpSpPr>
          <p:sp>
            <p:nvSpPr>
              <p:cNvPr id="145415" name="Text Box 3"/>
              <p:cNvSpPr txBox="1"/>
              <p:nvPr/>
            </p:nvSpPr>
            <p:spPr>
              <a:xfrm>
                <a:off x="192" y="2469"/>
                <a:ext cx="2760" cy="1516"/>
              </a:xfrm>
              <a:prstGeom prst="rect">
                <a:avLst/>
              </a:prstGeom>
              <a:noFill/>
              <a:ln w="9525" cap="flat" cmpd="sng">
                <a:solidFill>
                  <a:schemeClr val="tx1"/>
                </a:solidFill>
                <a:prstDash val="solid"/>
                <a:miter/>
                <a:headEnd type="none" w="med" len="med"/>
                <a:tailEnd type="none" w="med" len="med"/>
              </a:ln>
            </p:spPr>
            <p:txBody>
              <a:bodyPr wrap="none" lIns="90000" tIns="46800" rIns="90000" bIns="46800">
                <a:spAutoFit/>
              </a:bodyPr>
              <a:p>
                <a:pPr eaLnBrk="1" hangingPunct="1">
                  <a:lnSpc>
                    <a:spcPct val="140000"/>
                  </a:lnSpc>
                </a:pPr>
                <a:r>
                  <a:rPr lang="zh-CN" altLang="en-US" dirty="0">
                    <a:latin typeface="Times New Roman" panose="02020603050405020304" pitchFamily="18" charset="0"/>
                  </a:rPr>
                  <a:t>循环       </a:t>
                </a:r>
                <a:r>
                  <a:rPr lang="en-US" altLang="zh-CN" dirty="0">
                    <a:latin typeface="Times New Roman" panose="02020603050405020304" pitchFamily="18" charset="0"/>
                  </a:rPr>
                  <a:t>S          w    D[2]   D[3]   D[4]   D[5]</a:t>
                </a:r>
                <a:endParaRPr lang="en-US" altLang="zh-CN" dirty="0">
                  <a:latin typeface="Times New Roman" panose="02020603050405020304" pitchFamily="18" charset="0"/>
                </a:endParaRPr>
              </a:p>
              <a:p>
                <a:pPr eaLnBrk="1" hangingPunct="1">
                  <a:lnSpc>
                    <a:spcPct val="140000"/>
                  </a:lnSpc>
                </a:pPr>
                <a:r>
                  <a:rPr lang="zh-CN" altLang="en-US" dirty="0">
                    <a:latin typeface="Times New Roman" panose="02020603050405020304" pitchFamily="18" charset="0"/>
                  </a:rPr>
                  <a:t>初态  </a:t>
                </a:r>
                <a:r>
                  <a:rPr lang="en-US" altLang="zh-CN" dirty="0">
                    <a:latin typeface="Times New Roman" panose="02020603050405020304" pitchFamily="18" charset="0"/>
                  </a:rPr>
                  <a:t>{1}            -       10      </a:t>
                </a:r>
                <a:r>
                  <a:rPr lang="en-US" altLang="zh-CN" dirty="0">
                    <a:latin typeface="Times New Roman" panose="02020603050405020304" pitchFamily="18" charset="0"/>
                    <a:ea typeface="仿宋_GB2312" panose="02010609030101010101" pitchFamily="49" charset="-122"/>
                  </a:rPr>
                  <a:t>∞      30       100</a:t>
                </a:r>
                <a:endParaRPr lang="en-US" altLang="zh-CN" dirty="0">
                  <a:latin typeface="Times New Roman" panose="02020603050405020304" pitchFamily="18" charset="0"/>
                  <a:ea typeface="仿宋_GB2312" panose="02010609030101010101" pitchFamily="49" charset="-122"/>
                </a:endParaRPr>
              </a:p>
              <a:p>
                <a:pPr eaLnBrk="1" hangingPunct="1">
                  <a:lnSpc>
                    <a:spcPct val="140000"/>
                  </a:lnSpc>
                </a:pPr>
                <a:r>
                  <a:rPr lang="en-US" altLang="zh-CN" dirty="0">
                    <a:latin typeface="Times New Roman" panose="02020603050405020304" pitchFamily="18" charset="0"/>
                    <a:ea typeface="仿宋_GB2312" panose="02010609030101010101" pitchFamily="49" charset="-122"/>
                  </a:rPr>
                  <a:t>   1     {1,2}         2       </a:t>
                </a:r>
                <a:r>
                  <a:rPr lang="en-US" altLang="zh-CN" u="sng" dirty="0">
                    <a:latin typeface="Times New Roman" panose="02020603050405020304" pitchFamily="18" charset="0"/>
                    <a:ea typeface="仿宋_GB2312" panose="02010609030101010101" pitchFamily="49" charset="-122"/>
                  </a:rPr>
                  <a:t>10</a:t>
                </a:r>
                <a:r>
                  <a:rPr lang="en-US" altLang="zh-CN" dirty="0">
                    <a:latin typeface="Times New Roman" panose="02020603050405020304" pitchFamily="18" charset="0"/>
                    <a:ea typeface="仿宋_GB2312" panose="02010609030101010101" pitchFamily="49" charset="-122"/>
                  </a:rPr>
                  <a:t>      60     30       100</a:t>
                </a:r>
                <a:endParaRPr lang="en-US" altLang="zh-CN" dirty="0">
                  <a:latin typeface="Times New Roman" panose="02020603050405020304" pitchFamily="18" charset="0"/>
                  <a:ea typeface="仿宋_GB2312" panose="02010609030101010101" pitchFamily="49" charset="-122"/>
                </a:endParaRPr>
              </a:p>
              <a:p>
                <a:pPr eaLnBrk="1" hangingPunct="1">
                  <a:lnSpc>
                    <a:spcPct val="140000"/>
                  </a:lnSpc>
                </a:pPr>
                <a:r>
                  <a:rPr lang="en-US" altLang="zh-CN" dirty="0">
                    <a:latin typeface="Times New Roman" panose="02020603050405020304" pitchFamily="18" charset="0"/>
                    <a:ea typeface="仿宋_GB2312" panose="02010609030101010101" pitchFamily="49" charset="-122"/>
                  </a:rPr>
                  <a:t>   2     {1,2,4}      4       10      50     </a:t>
                </a:r>
                <a:r>
                  <a:rPr lang="en-US" altLang="zh-CN" u="sng" dirty="0">
                    <a:latin typeface="Times New Roman" panose="02020603050405020304" pitchFamily="18" charset="0"/>
                    <a:ea typeface="仿宋_GB2312" panose="02010609030101010101" pitchFamily="49" charset="-122"/>
                  </a:rPr>
                  <a:t>30</a:t>
                </a:r>
                <a:r>
                  <a:rPr lang="en-US" altLang="zh-CN" dirty="0">
                    <a:latin typeface="Times New Roman" panose="02020603050405020304" pitchFamily="18" charset="0"/>
                    <a:ea typeface="仿宋_GB2312" panose="02010609030101010101" pitchFamily="49" charset="-122"/>
                  </a:rPr>
                  <a:t>         90</a:t>
                </a:r>
                <a:endParaRPr lang="en-US" altLang="zh-CN" dirty="0">
                  <a:latin typeface="Times New Roman" panose="02020603050405020304" pitchFamily="18" charset="0"/>
                  <a:ea typeface="仿宋_GB2312" panose="02010609030101010101" pitchFamily="49" charset="-122"/>
                </a:endParaRPr>
              </a:p>
              <a:p>
                <a:pPr eaLnBrk="1" hangingPunct="1">
                  <a:lnSpc>
                    <a:spcPct val="140000"/>
                  </a:lnSpc>
                </a:pPr>
                <a:r>
                  <a:rPr lang="en-US" altLang="zh-CN" dirty="0">
                    <a:latin typeface="Times New Roman" panose="02020603050405020304" pitchFamily="18" charset="0"/>
                    <a:ea typeface="仿宋_GB2312" panose="02010609030101010101" pitchFamily="49" charset="-122"/>
                  </a:rPr>
                  <a:t>   3     {1,2,4,3}   3       10      </a:t>
                </a:r>
                <a:r>
                  <a:rPr lang="en-US" altLang="zh-CN" u="sng" dirty="0">
                    <a:latin typeface="Times New Roman" panose="02020603050405020304" pitchFamily="18" charset="0"/>
                    <a:ea typeface="仿宋_GB2312" panose="02010609030101010101" pitchFamily="49" charset="-122"/>
                  </a:rPr>
                  <a:t>50</a:t>
                </a:r>
                <a:r>
                  <a:rPr lang="en-US" altLang="zh-CN" dirty="0">
                    <a:latin typeface="Times New Roman" panose="02020603050405020304" pitchFamily="18" charset="0"/>
                    <a:ea typeface="仿宋_GB2312" panose="02010609030101010101" pitchFamily="49" charset="-122"/>
                  </a:rPr>
                  <a:t>     30         60</a:t>
                </a:r>
                <a:endParaRPr lang="en-US" altLang="zh-CN" dirty="0">
                  <a:latin typeface="Times New Roman" panose="02020603050405020304" pitchFamily="18" charset="0"/>
                  <a:ea typeface="仿宋_GB2312" panose="02010609030101010101" pitchFamily="49" charset="-122"/>
                </a:endParaRPr>
              </a:p>
              <a:p>
                <a:pPr eaLnBrk="1" hangingPunct="1">
                  <a:lnSpc>
                    <a:spcPct val="140000"/>
                  </a:lnSpc>
                </a:pPr>
                <a:r>
                  <a:rPr lang="en-US" altLang="zh-CN" dirty="0">
                    <a:latin typeface="Times New Roman" panose="02020603050405020304" pitchFamily="18" charset="0"/>
                    <a:ea typeface="仿宋_GB2312" panose="02010609030101010101" pitchFamily="49" charset="-122"/>
                  </a:rPr>
                  <a:t>   4     {1,2,4,3,5}5       10      50     30         </a:t>
                </a:r>
                <a:r>
                  <a:rPr lang="en-US" altLang="zh-CN" u="sng" dirty="0">
                    <a:latin typeface="Times New Roman" panose="02020603050405020304" pitchFamily="18" charset="0"/>
                    <a:ea typeface="仿宋_GB2312" panose="02010609030101010101" pitchFamily="49" charset="-122"/>
                  </a:rPr>
                  <a:t>60</a:t>
                </a:r>
                <a:endParaRPr lang="en-US" altLang="zh-CN" u="sng" dirty="0">
                  <a:latin typeface="Times New Roman" panose="02020603050405020304" pitchFamily="18" charset="0"/>
                  <a:ea typeface="仿宋_GB2312" panose="02010609030101010101" pitchFamily="49" charset="-122"/>
                </a:endParaRPr>
              </a:p>
            </p:txBody>
          </p:sp>
          <p:sp>
            <p:nvSpPr>
              <p:cNvPr id="145416" name="Line 4"/>
              <p:cNvSpPr/>
              <p:nvPr/>
            </p:nvSpPr>
            <p:spPr>
              <a:xfrm>
                <a:off x="200" y="2768"/>
                <a:ext cx="2736" cy="0"/>
              </a:xfrm>
              <a:prstGeom prst="line">
                <a:avLst/>
              </a:prstGeom>
              <a:ln w="9525" cap="flat" cmpd="sng">
                <a:solidFill>
                  <a:schemeClr val="tx1"/>
                </a:solidFill>
                <a:prstDash val="solid"/>
                <a:headEnd type="none" w="med" len="med"/>
                <a:tailEnd type="none" w="med" len="med"/>
              </a:ln>
            </p:spPr>
          </p:sp>
        </p:grpSp>
        <p:sp>
          <p:nvSpPr>
            <p:cNvPr id="145414" name="Text Box 31"/>
            <p:cNvSpPr txBox="1"/>
            <p:nvPr/>
          </p:nvSpPr>
          <p:spPr>
            <a:xfrm>
              <a:off x="174" y="2077"/>
              <a:ext cx="2034" cy="288"/>
            </a:xfrm>
            <a:prstGeom prst="rect">
              <a:avLst/>
            </a:prstGeom>
            <a:noFill/>
            <a:ln w="9525">
              <a:noFill/>
            </a:ln>
          </p:spPr>
          <p:txBody>
            <a:bodyPr wrap="none" lIns="90000" tIns="46800" rIns="90000" bIns="46800">
              <a:spAutoFit/>
            </a:bodyPr>
            <a:p>
              <a:pPr eaLnBrk="1" hangingPunct="1"/>
              <a:r>
                <a:rPr lang="zh-CN" altLang="en-US" sz="2400" dirty="0">
                  <a:latin typeface="Times New Roman" panose="02020603050405020304" pitchFamily="18" charset="0"/>
                </a:rPr>
                <a:t>算法的逐步求精过程：</a:t>
              </a:r>
              <a:endParaRPr lang="zh-CN" altLang="en-US" sz="2400" dirty="0">
                <a:latin typeface="Times New Roman" panose="02020603050405020304" pitchFamily="18" charset="0"/>
              </a:endParaRPr>
            </a:p>
          </p:txBody>
        </p:sp>
      </p:grpSp>
      <p:sp>
        <p:nvSpPr>
          <p:cNvPr id="145412" name="Text Box 32"/>
          <p:cNvSpPr txBox="1"/>
          <p:nvPr/>
        </p:nvSpPr>
        <p:spPr>
          <a:xfrm>
            <a:off x="4675188" y="749300"/>
            <a:ext cx="4405312" cy="5561013"/>
          </a:xfrm>
          <a:prstGeom prst="rect">
            <a:avLst/>
          </a:prstGeom>
          <a:noFill/>
          <a:ln w="9525">
            <a:noFill/>
          </a:ln>
        </p:spPr>
        <p:txBody>
          <a:bodyPr wrap="none" lIns="90000" tIns="46800" rIns="90000" bIns="46800">
            <a:spAutoFit/>
          </a:bodyPr>
          <a:p>
            <a:pPr eaLnBrk="1" hangingPunct="1">
              <a:lnSpc>
                <a:spcPct val="160000"/>
              </a:lnSpc>
            </a:pPr>
            <a:r>
              <a:rPr lang="en-US" altLang="zh-CN" sz="2400" dirty="0">
                <a:solidFill>
                  <a:schemeClr val="accent2"/>
                </a:solidFill>
                <a:latin typeface="Times New Roman" panose="02020603050405020304" pitchFamily="18" charset="0"/>
              </a:rPr>
              <a:t>Dijkstra</a:t>
            </a:r>
            <a:r>
              <a:rPr lang="zh-CN" altLang="en-US" sz="2400" dirty="0">
                <a:solidFill>
                  <a:schemeClr val="accent2"/>
                </a:solidFill>
                <a:latin typeface="Times New Roman" panose="02020603050405020304" pitchFamily="18" charset="0"/>
              </a:rPr>
              <a:t>算法框架：</a:t>
            </a:r>
            <a:endParaRPr lang="zh-CN" altLang="en-US" sz="2400" dirty="0">
              <a:solidFill>
                <a:schemeClr val="accent2"/>
              </a:solidFill>
              <a:latin typeface="Times New Roman" panose="02020603050405020304" pitchFamily="18" charset="0"/>
            </a:endParaRPr>
          </a:p>
          <a:p>
            <a:pPr eaLnBrk="1" hangingPunct="1">
              <a:lnSpc>
                <a:spcPct val="160000"/>
              </a:lnSpc>
            </a:pPr>
            <a:r>
              <a:rPr lang="en-US" altLang="zh-CN" dirty="0">
                <a:latin typeface="Times New Roman" panose="02020603050405020304" pitchFamily="18" charset="0"/>
              </a:rPr>
              <a:t>Void  Dijkstra( G )</a:t>
            </a:r>
            <a:endParaRPr lang="en-US" altLang="zh-CN" dirty="0">
              <a:latin typeface="Times New Roman" panose="02020603050405020304" pitchFamily="18" charset="0"/>
            </a:endParaRPr>
          </a:p>
          <a:p>
            <a:pPr eaLnBrk="1" hangingPunct="1">
              <a:lnSpc>
                <a:spcPct val="160000"/>
              </a:lnSpc>
            </a:pPr>
            <a:r>
              <a:rPr lang="en-US" altLang="zh-CN" dirty="0">
                <a:latin typeface="Times New Roman" panose="02020603050405020304" pitchFamily="18" charset="0"/>
              </a:rPr>
              <a:t>{ S = { 1 } ;</a:t>
            </a:r>
            <a:endParaRPr lang="en-US" altLang="zh-CN" dirty="0">
              <a:latin typeface="Times New Roman" panose="02020603050405020304" pitchFamily="18" charset="0"/>
            </a:endParaRPr>
          </a:p>
          <a:p>
            <a:pPr eaLnBrk="1" hangingPunct="1">
              <a:lnSpc>
                <a:spcPct val="160000"/>
              </a:lnSpc>
            </a:pPr>
            <a:r>
              <a:rPr lang="en-US" altLang="zh-CN" dirty="0">
                <a:latin typeface="Times New Roman" panose="02020603050405020304" pitchFamily="18" charset="0"/>
              </a:rPr>
              <a:t>   for( i=2; i&lt;=n; i++ )</a:t>
            </a:r>
            <a:endParaRPr lang="en-US" altLang="zh-CN" dirty="0">
              <a:latin typeface="Times New Roman" panose="02020603050405020304" pitchFamily="18" charset="0"/>
            </a:endParaRPr>
          </a:p>
          <a:p>
            <a:pPr eaLnBrk="1" hangingPunct="1">
              <a:lnSpc>
                <a:spcPct val="160000"/>
              </a:lnSpc>
            </a:pPr>
            <a:r>
              <a:rPr lang="en-US" altLang="zh-CN" dirty="0">
                <a:latin typeface="Times New Roman" panose="02020603050405020304" pitchFamily="18" charset="0"/>
              </a:rPr>
              <a:t>                D[i] = C[1][i];</a:t>
            </a:r>
            <a:endParaRPr lang="en-US" altLang="zh-CN" dirty="0">
              <a:latin typeface="Times New Roman" panose="02020603050405020304" pitchFamily="18" charset="0"/>
            </a:endParaRPr>
          </a:p>
          <a:p>
            <a:pPr eaLnBrk="1" hangingPunct="1">
              <a:lnSpc>
                <a:spcPct val="160000"/>
              </a:lnSpc>
            </a:pPr>
            <a:r>
              <a:rPr lang="en-US" altLang="zh-CN" dirty="0">
                <a:latin typeface="Times New Roman" panose="02020603050405020304" pitchFamily="18" charset="0"/>
              </a:rPr>
              <a:t>   for( i=2; i&lt;=n; i++ )</a:t>
            </a:r>
            <a:endParaRPr lang="en-US" altLang="zh-CN" dirty="0">
              <a:latin typeface="Times New Roman" panose="02020603050405020304" pitchFamily="18" charset="0"/>
            </a:endParaRPr>
          </a:p>
          <a:p>
            <a:pPr eaLnBrk="1" hangingPunct="1">
              <a:lnSpc>
                <a:spcPct val="160000"/>
              </a:lnSpc>
            </a:pPr>
            <a:r>
              <a:rPr lang="en-US" altLang="zh-CN" dirty="0">
                <a:latin typeface="Times New Roman" panose="02020603050405020304" pitchFamily="18" charset="0"/>
              </a:rPr>
              <a:t>   {  </a:t>
            </a:r>
            <a:r>
              <a:rPr lang="zh-CN" altLang="en-US" dirty="0">
                <a:latin typeface="Times New Roman" panose="02020603050405020304" pitchFamily="18" charset="0"/>
              </a:rPr>
              <a:t>从</a:t>
            </a:r>
            <a:r>
              <a:rPr lang="en-US" altLang="zh-CN" dirty="0">
                <a:latin typeface="Times New Roman" panose="02020603050405020304" pitchFamily="18" charset="0"/>
              </a:rPr>
              <a:t>V-S</a:t>
            </a:r>
            <a:r>
              <a:rPr lang="zh-CN" altLang="en-US" dirty="0">
                <a:latin typeface="Times New Roman" panose="02020603050405020304" pitchFamily="18" charset="0"/>
              </a:rPr>
              <a:t>中选出一个顶点</a:t>
            </a:r>
            <a:r>
              <a:rPr lang="en-US" altLang="zh-CN" dirty="0">
                <a:latin typeface="Times New Roman" panose="02020603050405020304" pitchFamily="18" charset="0"/>
              </a:rPr>
              <a:t>w,</a:t>
            </a:r>
            <a:r>
              <a:rPr lang="zh-CN" altLang="en-US" dirty="0">
                <a:latin typeface="Times New Roman" panose="02020603050405020304" pitchFamily="18" charset="0"/>
              </a:rPr>
              <a:t>使</a:t>
            </a:r>
            <a:r>
              <a:rPr lang="en-US" altLang="zh-CN" dirty="0">
                <a:latin typeface="Times New Roman" panose="02020603050405020304" pitchFamily="18" charset="0"/>
              </a:rPr>
              <a:t>D[w]</a:t>
            </a:r>
            <a:r>
              <a:rPr lang="zh-CN" altLang="en-US" dirty="0">
                <a:latin typeface="Times New Roman" panose="02020603050405020304" pitchFamily="18" charset="0"/>
              </a:rPr>
              <a:t>最小；</a:t>
            </a:r>
            <a:endParaRPr lang="zh-CN" altLang="en-US" dirty="0">
              <a:latin typeface="Times New Roman" panose="02020603050405020304" pitchFamily="18" charset="0"/>
            </a:endParaRPr>
          </a:p>
          <a:p>
            <a:pPr eaLnBrk="1" hangingPunct="1">
              <a:lnSpc>
                <a:spcPct val="160000"/>
              </a:lnSpc>
            </a:pPr>
            <a:r>
              <a:rPr lang="zh-CN" altLang="en-US" dirty="0">
                <a:latin typeface="Times New Roman" panose="02020603050405020304" pitchFamily="18" charset="0"/>
              </a:rPr>
              <a:t>       </a:t>
            </a:r>
            <a:r>
              <a:rPr lang="en-US" altLang="zh-CN" dirty="0">
                <a:latin typeface="Times New Roman" panose="02020603050405020304" pitchFamily="18" charset="0"/>
              </a:rPr>
              <a:t>S = S + {w} ;</a:t>
            </a:r>
            <a:endParaRPr lang="en-US" altLang="zh-CN" dirty="0">
              <a:latin typeface="Times New Roman" panose="02020603050405020304" pitchFamily="18" charset="0"/>
            </a:endParaRPr>
          </a:p>
          <a:p>
            <a:pPr eaLnBrk="1" hangingPunct="1">
              <a:lnSpc>
                <a:spcPct val="160000"/>
              </a:lnSpc>
            </a:pPr>
            <a:r>
              <a:rPr lang="en-US" altLang="zh-CN" dirty="0">
                <a:latin typeface="Times New Roman" panose="02020603050405020304" pitchFamily="18" charset="0"/>
              </a:rPr>
              <a:t>       for ( V-S</a:t>
            </a:r>
            <a:r>
              <a:rPr lang="zh-CN" altLang="en-US" dirty="0">
                <a:latin typeface="Times New Roman" panose="02020603050405020304" pitchFamily="18" charset="0"/>
              </a:rPr>
              <a:t>中的每一个顶点</a:t>
            </a:r>
            <a:r>
              <a:rPr lang="en-US" altLang="zh-CN" dirty="0">
                <a:latin typeface="Times New Roman" panose="02020603050405020304" pitchFamily="18" charset="0"/>
              </a:rPr>
              <a:t>v )</a:t>
            </a:r>
            <a:endParaRPr lang="en-US" altLang="zh-CN" dirty="0">
              <a:latin typeface="Times New Roman" panose="02020603050405020304" pitchFamily="18" charset="0"/>
            </a:endParaRPr>
          </a:p>
          <a:p>
            <a:pPr eaLnBrk="1" hangingPunct="1">
              <a:lnSpc>
                <a:spcPct val="160000"/>
              </a:lnSpc>
            </a:pPr>
            <a:r>
              <a:rPr lang="en-US" altLang="zh-CN" dirty="0">
                <a:latin typeface="Times New Roman" panose="02020603050405020304" pitchFamily="18" charset="0"/>
              </a:rPr>
              <a:t>       D[v]=min( D[v],  D[w]+C[w][v] );</a:t>
            </a:r>
            <a:endParaRPr lang="en-US" altLang="zh-CN" dirty="0">
              <a:latin typeface="Times New Roman" panose="02020603050405020304" pitchFamily="18" charset="0"/>
            </a:endParaRPr>
          </a:p>
          <a:p>
            <a:pPr eaLnBrk="1" hangingPunct="1">
              <a:lnSpc>
                <a:spcPct val="160000"/>
              </a:lnSpc>
            </a:pPr>
            <a:r>
              <a:rPr lang="en-US" altLang="zh-CN" dirty="0">
                <a:latin typeface="Times New Roman" panose="02020603050405020304" pitchFamily="18" charset="0"/>
              </a:rPr>
              <a:t>    }</a:t>
            </a:r>
            <a:endParaRPr lang="en-US" altLang="zh-CN" dirty="0">
              <a:latin typeface="Times New Roman" panose="02020603050405020304" pitchFamily="18" charset="0"/>
            </a:endParaRPr>
          </a:p>
          <a:p>
            <a:pPr eaLnBrk="1" hangingPunct="1">
              <a:lnSpc>
                <a:spcPct val="160000"/>
              </a:lnSpc>
            </a:pP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71715"/>
                                        </p:tgtEl>
                                        <p:attrNameLst>
                                          <p:attrName>style.visibility</p:attrName>
                                        </p:attrNameLst>
                                      </p:cBhvr>
                                      <p:to>
                                        <p:strVal val="visible"/>
                                      </p:to>
                                    </p:set>
                                    <p:anim calcmode="lin" valueType="num">
                                      <p:cBhvr>
                                        <p:cTn id="7" dur="500" fill="hold"/>
                                        <p:tgtEl>
                                          <p:spTgt spid="71715"/>
                                        </p:tgtEl>
                                        <p:attrNameLst>
                                          <p:attrName>ppt_x</p:attrName>
                                        </p:attrNameLst>
                                      </p:cBhvr>
                                      <p:tavLst>
                                        <p:tav tm="0">
                                          <p:val>
                                            <p:strVal val="#ppt_x"/>
                                          </p:val>
                                        </p:tav>
                                        <p:tav tm="100000">
                                          <p:val>
                                            <p:strVal val="#ppt_x"/>
                                          </p:val>
                                        </p:tav>
                                      </p:tavLst>
                                    </p:anim>
                                    <p:anim calcmode="lin" valueType="num">
                                      <p:cBhvr>
                                        <p:cTn id="8" dur="500" fill="hold"/>
                                        <p:tgtEl>
                                          <p:spTgt spid="71715"/>
                                        </p:tgtEl>
                                        <p:attrNameLst>
                                          <p:attrName>ppt_y</p:attrName>
                                        </p:attrNameLst>
                                      </p:cBhvr>
                                      <p:tavLst>
                                        <p:tav tm="0">
                                          <p:val>
                                            <p:strVal val="#ppt_y-#ppt_h/2"/>
                                          </p:val>
                                        </p:tav>
                                        <p:tav tm="100000">
                                          <p:val>
                                            <p:strVal val="#ppt_y"/>
                                          </p:val>
                                        </p:tav>
                                      </p:tavLst>
                                    </p:anim>
                                    <p:anim calcmode="lin" valueType="num">
                                      <p:cBhvr>
                                        <p:cTn id="9" dur="500" fill="hold"/>
                                        <p:tgtEl>
                                          <p:spTgt spid="71715"/>
                                        </p:tgtEl>
                                        <p:attrNameLst>
                                          <p:attrName>ppt_w</p:attrName>
                                        </p:attrNameLst>
                                      </p:cBhvr>
                                      <p:tavLst>
                                        <p:tav tm="0">
                                          <p:val>
                                            <p:strVal val="#ppt_w"/>
                                          </p:val>
                                        </p:tav>
                                        <p:tav tm="100000">
                                          <p:val>
                                            <p:strVal val="#ppt_w"/>
                                          </p:val>
                                        </p:tav>
                                      </p:tavLst>
                                    </p:anim>
                                    <p:anim calcmode="lin" valueType="num">
                                      <p:cBhvr>
                                        <p:cTn id="10" dur="500" fill="hold"/>
                                        <p:tgtEl>
                                          <p:spTgt spid="71715"/>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8" name="Text Box 2"/>
          <p:cNvSpPr txBox="1"/>
          <p:nvPr/>
        </p:nvSpPr>
        <p:spPr>
          <a:xfrm>
            <a:off x="323850" y="620713"/>
            <a:ext cx="5497513" cy="6040437"/>
          </a:xfrm>
          <a:prstGeom prst="rect">
            <a:avLst/>
          </a:prstGeom>
          <a:noFill/>
          <a:ln w="9525">
            <a:noFill/>
          </a:ln>
        </p:spPr>
        <p:txBody>
          <a:bodyPr wrap="none" lIns="90000" tIns="46800" rIns="90000" bIns="46800">
            <a:spAutoFit/>
          </a:bodyPr>
          <a:p>
            <a:pPr eaLnBrk="1" hangingPunct="1">
              <a:lnSpc>
                <a:spcPct val="140000"/>
              </a:lnSpc>
            </a:pPr>
            <a:r>
              <a:rPr lang="en-US" altLang="zh-CN" sz="2400" dirty="0">
                <a:solidFill>
                  <a:srgbClr val="0000FF"/>
                </a:solidFill>
                <a:latin typeface="Times New Roman" panose="02020603050405020304" pitchFamily="18" charset="0"/>
              </a:rPr>
              <a:t>Dijkstra</a:t>
            </a:r>
            <a:r>
              <a:rPr lang="zh-CN" altLang="en-US" sz="2400" dirty="0">
                <a:solidFill>
                  <a:srgbClr val="0000FF"/>
                </a:solidFill>
                <a:latin typeface="Times New Roman" panose="02020603050405020304" pitchFamily="18" charset="0"/>
              </a:rPr>
              <a:t>算法：</a:t>
            </a:r>
            <a:endParaRPr lang="zh-CN" altLang="en-US" sz="2400" dirty="0">
              <a:solidFill>
                <a:srgbClr val="0000FF"/>
              </a:solidFill>
              <a:latin typeface="Times New Roman" panose="02020603050405020304" pitchFamily="18" charset="0"/>
            </a:endParaRPr>
          </a:p>
          <a:p>
            <a:pPr eaLnBrk="1" hangingPunct="1">
              <a:lnSpc>
                <a:spcPct val="140000"/>
              </a:lnSpc>
            </a:pPr>
            <a:r>
              <a:rPr lang="en-US" altLang="zh-CN" dirty="0">
                <a:latin typeface="Times New Roman" panose="02020603050405020304" pitchFamily="18" charset="0"/>
              </a:rPr>
              <a:t>Void  Dijkstra(GRAPH  G, costtype D[MAXVEX+1] )</a:t>
            </a:r>
            <a:endParaRPr lang="en-US" altLang="zh-CN" dirty="0">
              <a:latin typeface="Times New Roman" panose="02020603050405020304" pitchFamily="18" charset="0"/>
            </a:endParaRPr>
          </a:p>
          <a:p>
            <a:pPr eaLnBrk="1" hangingPunct="1">
              <a:lnSpc>
                <a:spcPct val="140000"/>
              </a:lnSpc>
            </a:pPr>
            <a:r>
              <a:rPr lang="en-US" altLang="zh-CN" dirty="0">
                <a:latin typeface="Times New Roman" panose="02020603050405020304" pitchFamily="18" charset="0"/>
              </a:rPr>
              <a:t>{  int  S[MAXVEX+1] ;</a:t>
            </a:r>
            <a:endParaRPr lang="en-US" altLang="zh-CN" dirty="0">
              <a:latin typeface="Times New Roman" panose="02020603050405020304" pitchFamily="18" charset="0"/>
            </a:endParaRPr>
          </a:p>
          <a:p>
            <a:pPr eaLnBrk="1" hangingPunct="1">
              <a:lnSpc>
                <a:spcPct val="140000"/>
              </a:lnSpc>
            </a:pPr>
            <a:r>
              <a:rPr lang="en-US" altLang="zh-CN" dirty="0">
                <a:latin typeface="Times New Roman" panose="02020603050405020304" pitchFamily="18" charset="0"/>
              </a:rPr>
              <a:t>    for ( i=1 ; i&lt;=n; i++ ) </a:t>
            </a:r>
            <a:endParaRPr lang="en-US" altLang="zh-CN" dirty="0">
              <a:latin typeface="Times New Roman" panose="02020603050405020304" pitchFamily="18" charset="0"/>
            </a:endParaRPr>
          </a:p>
          <a:p>
            <a:pPr eaLnBrk="1" hangingPunct="1">
              <a:lnSpc>
                <a:spcPct val="140000"/>
              </a:lnSpc>
            </a:pPr>
            <a:r>
              <a:rPr lang="en-US" altLang="zh-CN" dirty="0">
                <a:latin typeface="Times New Roman" panose="02020603050405020304" pitchFamily="18" charset="0"/>
              </a:rPr>
              <a:t>          {  D[i]=G[1][i] ;  S[i]=FALSE ;  }</a:t>
            </a:r>
            <a:endParaRPr lang="en-US" altLang="zh-CN" dirty="0">
              <a:latin typeface="Times New Roman" panose="02020603050405020304" pitchFamily="18" charset="0"/>
            </a:endParaRPr>
          </a:p>
          <a:p>
            <a:pPr eaLnBrk="1" hangingPunct="1">
              <a:lnSpc>
                <a:spcPct val="140000"/>
              </a:lnSpc>
            </a:pPr>
            <a:r>
              <a:rPr lang="en-US" altLang="zh-CN" dirty="0">
                <a:latin typeface="Times New Roman" panose="02020603050405020304" pitchFamily="18" charset="0"/>
              </a:rPr>
              <a:t>   S [1]= TRUE ;</a:t>
            </a:r>
            <a:endParaRPr lang="en-US" altLang="zh-CN" dirty="0">
              <a:latin typeface="Times New Roman" panose="02020603050405020304" pitchFamily="18" charset="0"/>
            </a:endParaRPr>
          </a:p>
          <a:p>
            <a:pPr eaLnBrk="1" hangingPunct="1">
              <a:lnSpc>
                <a:spcPct val="140000"/>
              </a:lnSpc>
            </a:pPr>
            <a:r>
              <a:rPr lang="en-US" altLang="zh-CN" dirty="0">
                <a:latin typeface="Times New Roman" panose="02020603050405020304" pitchFamily="18" charset="0"/>
              </a:rPr>
              <a:t>   for( i=2; i&lt;=n; i++)</a:t>
            </a:r>
            <a:endParaRPr lang="en-US" altLang="zh-CN" dirty="0">
              <a:latin typeface="Times New Roman" panose="02020603050405020304" pitchFamily="18" charset="0"/>
            </a:endParaRPr>
          </a:p>
          <a:p>
            <a:pPr eaLnBrk="1" hangingPunct="1">
              <a:lnSpc>
                <a:spcPct val="140000"/>
              </a:lnSpc>
            </a:pPr>
            <a:r>
              <a:rPr lang="en-US" altLang="zh-CN" dirty="0">
                <a:latin typeface="Times New Roman" panose="02020603050405020304" pitchFamily="18" charset="0"/>
              </a:rPr>
              <a:t>   {  w=mincost ( D, S ) ;</a:t>
            </a:r>
            <a:endParaRPr lang="en-US" altLang="zh-CN" dirty="0">
              <a:latin typeface="Times New Roman" panose="02020603050405020304" pitchFamily="18" charset="0"/>
            </a:endParaRPr>
          </a:p>
          <a:p>
            <a:pPr eaLnBrk="1" hangingPunct="1">
              <a:lnSpc>
                <a:spcPct val="140000"/>
              </a:lnSpc>
            </a:pPr>
            <a:r>
              <a:rPr lang="en-US" altLang="zh-CN" dirty="0">
                <a:latin typeface="Times New Roman" panose="02020603050405020304" pitchFamily="18" charset="0"/>
              </a:rPr>
              <a:t>       S[w]=TRUE ;</a:t>
            </a:r>
            <a:endParaRPr lang="en-US" altLang="zh-CN" dirty="0">
              <a:latin typeface="Times New Roman" panose="02020603050405020304" pitchFamily="18" charset="0"/>
            </a:endParaRPr>
          </a:p>
          <a:p>
            <a:pPr eaLnBrk="1" hangingPunct="1">
              <a:lnSpc>
                <a:spcPct val="140000"/>
              </a:lnSpc>
            </a:pPr>
            <a:r>
              <a:rPr lang="en-US" altLang="zh-CN" dirty="0">
                <a:latin typeface="Times New Roman" panose="02020603050405020304" pitchFamily="18" charset="0"/>
              </a:rPr>
              <a:t>       for ( v=2 ; v&lt;= n ; n++ )</a:t>
            </a:r>
            <a:endParaRPr lang="en-US" altLang="zh-CN" dirty="0">
              <a:latin typeface="Times New Roman" panose="02020603050405020304" pitchFamily="18" charset="0"/>
            </a:endParaRPr>
          </a:p>
          <a:p>
            <a:pPr eaLnBrk="1" hangingPunct="1">
              <a:lnSpc>
                <a:spcPct val="140000"/>
              </a:lnSpc>
            </a:pPr>
            <a:r>
              <a:rPr lang="en-US" altLang="zh-CN" dirty="0">
                <a:latin typeface="Times New Roman" panose="02020603050405020304" pitchFamily="18" charset="0"/>
              </a:rPr>
              <a:t>             if ( S[v]!=TRUE )</a:t>
            </a:r>
            <a:endParaRPr lang="en-US" altLang="zh-CN" dirty="0">
              <a:latin typeface="Times New Roman" panose="02020603050405020304" pitchFamily="18" charset="0"/>
            </a:endParaRPr>
          </a:p>
          <a:p>
            <a:pPr eaLnBrk="1" hangingPunct="1">
              <a:lnSpc>
                <a:spcPct val="140000"/>
              </a:lnSpc>
            </a:pPr>
            <a:r>
              <a:rPr lang="en-US" altLang="zh-CN" dirty="0">
                <a:latin typeface="Times New Roman" panose="02020603050405020304" pitchFamily="18" charset="0"/>
              </a:rPr>
              <a:t>                 {   sum=D[w] + G[w][v] ;</a:t>
            </a:r>
            <a:endParaRPr lang="en-US" altLang="zh-CN" dirty="0">
              <a:latin typeface="Times New Roman" panose="02020603050405020304" pitchFamily="18" charset="0"/>
            </a:endParaRPr>
          </a:p>
          <a:p>
            <a:pPr eaLnBrk="1" hangingPunct="1">
              <a:lnSpc>
                <a:spcPct val="140000"/>
              </a:lnSpc>
            </a:pPr>
            <a:r>
              <a:rPr lang="en-US" altLang="zh-CN" dirty="0">
                <a:latin typeface="Times New Roman" panose="02020603050405020304" pitchFamily="18" charset="0"/>
              </a:rPr>
              <a:t>                      if (sum &lt; D[v] )   D[v] = sum ; }</a:t>
            </a:r>
            <a:endParaRPr lang="en-US" altLang="zh-CN" dirty="0">
              <a:latin typeface="Times New Roman" panose="02020603050405020304" pitchFamily="18" charset="0"/>
            </a:endParaRPr>
          </a:p>
          <a:p>
            <a:pPr eaLnBrk="1" hangingPunct="1">
              <a:lnSpc>
                <a:spcPct val="140000"/>
              </a:lnSpc>
            </a:pPr>
            <a:r>
              <a:rPr lang="en-US" altLang="zh-CN" dirty="0">
                <a:latin typeface="Times New Roman" panose="02020603050405020304" pitchFamily="18" charset="0"/>
              </a:rPr>
              <a:t>   }</a:t>
            </a:r>
            <a:endParaRPr lang="en-US" altLang="zh-CN" dirty="0">
              <a:latin typeface="Times New Roman" panose="02020603050405020304" pitchFamily="18" charset="0"/>
            </a:endParaRPr>
          </a:p>
          <a:p>
            <a:pPr eaLnBrk="1" hangingPunct="1">
              <a:lnSpc>
                <a:spcPct val="140000"/>
              </a:lnSpc>
            </a:pP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147459" name="Text Box 3"/>
          <p:cNvSpPr txBox="1"/>
          <p:nvPr/>
        </p:nvSpPr>
        <p:spPr>
          <a:xfrm>
            <a:off x="5302250" y="3087688"/>
            <a:ext cx="3467100" cy="3454400"/>
          </a:xfrm>
          <a:prstGeom prst="rect">
            <a:avLst/>
          </a:prstGeom>
          <a:noFill/>
          <a:ln w="9525" cap="flat" cmpd="sng">
            <a:solidFill>
              <a:srgbClr val="0000FF"/>
            </a:solidFill>
            <a:prstDash val="solid"/>
            <a:miter/>
            <a:headEnd type="none" w="med" len="med"/>
            <a:tailEnd type="none" w="med" len="med"/>
          </a:ln>
        </p:spPr>
        <p:txBody>
          <a:bodyPr wrap="none" lIns="90000" tIns="46800" rIns="90000" bIns="46800">
            <a:spAutoFit/>
          </a:bodyPr>
          <a:p>
            <a:pPr eaLnBrk="1" hangingPunct="1"/>
            <a:r>
              <a:rPr lang="en-US" altLang="zh-CN" sz="2000" dirty="0">
                <a:latin typeface="Times New Roman" panose="02020603050405020304" pitchFamily="18" charset="0"/>
              </a:rPr>
              <a:t>int  mincost ( D, S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temp = INFINITY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w = 2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for ( i=2 ; i&lt;=n ; i++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if ( !S[i] &amp;&amp; D[i]&lt;temp)</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  temp = D[i]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w = i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return  w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p:txBody>
      </p:sp>
      <p:sp>
        <p:nvSpPr>
          <p:cNvPr id="73733" name="AutoShape 5"/>
          <p:cNvSpPr/>
          <p:nvPr/>
        </p:nvSpPr>
        <p:spPr>
          <a:xfrm>
            <a:off x="6084888" y="855663"/>
            <a:ext cx="1871662" cy="1152525"/>
          </a:xfrm>
          <a:prstGeom prst="wedgeRoundRectCallout">
            <a:avLst>
              <a:gd name="adj1" fmla="val -109116"/>
              <a:gd name="adj2" fmla="val 138292"/>
              <a:gd name="adj3" fmla="val 16667"/>
            </a:avLst>
          </a:prstGeom>
          <a:noFill/>
          <a:ln w="28575" cap="flat" cmpd="sng">
            <a:solidFill>
              <a:srgbClr val="FF3300"/>
            </a:solidFill>
            <a:prstDash val="solid"/>
            <a:miter/>
            <a:headEnd type="none" w="med" len="med"/>
            <a:tailEnd type="none" w="med" len="med"/>
          </a:ln>
        </p:spPr>
        <p:txBody>
          <a:bodyPr lIns="90000" tIns="46800" rIns="90000" bIns="46800"/>
          <a:p>
            <a:pPr algn="ctr" eaLnBrk="1" hangingPunct="1">
              <a:lnSpc>
                <a:spcPct val="150000"/>
              </a:lnSpc>
            </a:pPr>
            <a:r>
              <a:rPr lang="zh-CN" altLang="en-US" dirty="0">
                <a:latin typeface="Times New Roman" panose="02020603050405020304" pitchFamily="18" charset="0"/>
              </a:rPr>
              <a:t>最小路径</a:t>
            </a:r>
            <a:endParaRPr lang="zh-CN" altLang="en-US" dirty="0">
              <a:latin typeface="Times New Roman" panose="02020603050405020304" pitchFamily="18" charset="0"/>
            </a:endParaRPr>
          </a:p>
          <a:p>
            <a:pPr algn="ctr" eaLnBrk="1" hangingPunct="1">
              <a:lnSpc>
                <a:spcPct val="150000"/>
              </a:lnSpc>
            </a:pPr>
            <a:r>
              <a:rPr lang="zh-CN" altLang="en-US" dirty="0">
                <a:latin typeface="Times New Roman" panose="02020603050405020304" pitchFamily="18" charset="0"/>
              </a:rPr>
              <a:t>经过哪些点？</a:t>
            </a:r>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733"/>
                                        </p:tgtEl>
                                        <p:attrNameLst>
                                          <p:attrName>style.visibility</p:attrName>
                                        </p:attrNameLst>
                                      </p:cBhvr>
                                      <p:to>
                                        <p:strVal val="visible"/>
                                      </p:to>
                                    </p:set>
                                    <p:animEffect transition="in" filter="blinds(horizontal)">
                                      <p:cBhvr>
                                        <p:cTn id="7" dur="500"/>
                                        <p:tgtEl>
                                          <p:spTgt spid="737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Text Box 4"/>
          <p:cNvSpPr txBox="1"/>
          <p:nvPr/>
        </p:nvSpPr>
        <p:spPr>
          <a:xfrm>
            <a:off x="539750" y="757238"/>
            <a:ext cx="8188325" cy="938212"/>
          </a:xfrm>
          <a:prstGeom prst="rect">
            <a:avLst/>
          </a:prstGeom>
          <a:noFill/>
          <a:ln w="9525">
            <a:noFill/>
          </a:ln>
        </p:spPr>
        <p:txBody>
          <a:bodyPr lIns="90000" tIns="46800" rIns="90000" bIns="46800">
            <a:spAutoFit/>
          </a:bodyPr>
          <a:p>
            <a:pPr eaLnBrk="1" hangingPunct="1">
              <a:lnSpc>
                <a:spcPct val="120000"/>
              </a:lnSpc>
            </a:pPr>
            <a:r>
              <a:rPr lang="zh-CN" altLang="en-US" sz="2400" dirty="0">
                <a:latin typeface="Times New Roman" panose="02020603050405020304" pitchFamily="18" charset="0"/>
              </a:rPr>
              <a:t>设图</a:t>
            </a:r>
            <a:r>
              <a:rPr lang="en-US" altLang="zh-CN" sz="2400" dirty="0">
                <a:latin typeface="Times New Roman" panose="02020603050405020304" pitchFamily="18" charset="0"/>
              </a:rPr>
              <a:t>G = ( V,  E ) </a:t>
            </a:r>
            <a:r>
              <a:rPr lang="zh-CN" altLang="en-US" sz="2400" dirty="0">
                <a:latin typeface="Times New Roman" panose="02020603050405020304" pitchFamily="18" charset="0"/>
              </a:rPr>
              <a:t>，</a:t>
            </a:r>
            <a:r>
              <a:rPr lang="en-US" altLang="zh-CN" sz="2400" dirty="0">
                <a:latin typeface="Times New Roman" panose="02020603050405020304" pitchFamily="18" charset="0"/>
              </a:rPr>
              <a:t>V = { 0</a:t>
            </a:r>
            <a:r>
              <a:rPr lang="zh-CN" altLang="en-US" sz="2400" dirty="0">
                <a:latin typeface="Times New Roman" panose="02020603050405020304" pitchFamily="18" charset="0"/>
              </a:rPr>
              <a:t>， </a:t>
            </a:r>
            <a:r>
              <a:rPr lang="en-US" altLang="zh-CN" sz="2400" dirty="0">
                <a:latin typeface="Times New Roman" panose="02020603050405020304" pitchFamily="18" charset="0"/>
              </a:rPr>
              <a:t>1</a:t>
            </a:r>
            <a:r>
              <a:rPr lang="zh-CN" altLang="en-US" sz="2400" dirty="0">
                <a:latin typeface="Times New Roman" panose="02020603050405020304" pitchFamily="18" charset="0"/>
              </a:rPr>
              <a:t>，</a:t>
            </a:r>
            <a:r>
              <a:rPr lang="en-US" altLang="zh-CN" sz="2400" dirty="0">
                <a:latin typeface="Times New Roman" panose="02020603050405020304" pitchFamily="18" charset="0"/>
              </a:rPr>
              <a:t>…</a:t>
            </a:r>
            <a:r>
              <a:rPr lang="zh-CN" altLang="en-US" sz="2400" dirty="0">
                <a:latin typeface="Times New Roman" panose="02020603050405020304" pitchFamily="18" charset="0"/>
              </a:rPr>
              <a:t>，</a:t>
            </a:r>
            <a:r>
              <a:rPr lang="en-US" altLang="zh-CN" sz="2400" dirty="0">
                <a:latin typeface="Times New Roman" panose="02020603050405020304" pitchFamily="18" charset="0"/>
              </a:rPr>
              <a:t>n-1 }</a:t>
            </a:r>
            <a:r>
              <a:rPr lang="zh-CN" altLang="en-US" sz="2400" dirty="0">
                <a:latin typeface="Times New Roman" panose="02020603050405020304" pitchFamily="18" charset="0"/>
              </a:rPr>
              <a:t>则表示</a:t>
            </a:r>
            <a:r>
              <a:rPr lang="en-US" altLang="zh-CN" sz="2400" dirty="0">
                <a:latin typeface="Times New Roman" panose="02020603050405020304" pitchFamily="18" charset="0"/>
              </a:rPr>
              <a:t>G</a:t>
            </a:r>
            <a:r>
              <a:rPr lang="zh-CN" altLang="en-US" sz="2400" dirty="0">
                <a:latin typeface="Times New Roman" panose="02020603050405020304" pitchFamily="18" charset="0"/>
              </a:rPr>
              <a:t>的邻接矩阵 </a:t>
            </a:r>
            <a:r>
              <a:rPr lang="en-US" altLang="zh-CN" sz="2400" dirty="0">
                <a:latin typeface="Times New Roman" panose="02020603050405020304" pitchFamily="18" charset="0"/>
              </a:rPr>
              <a:t>A </a:t>
            </a:r>
            <a:r>
              <a:rPr lang="zh-CN" altLang="en-US" sz="2400" dirty="0">
                <a:latin typeface="Times New Roman" panose="02020603050405020304" pitchFamily="18" charset="0"/>
              </a:rPr>
              <a:t>是其元素按下式定义的</a:t>
            </a:r>
            <a:r>
              <a:rPr lang="en-US" altLang="zh-CN" sz="2400" dirty="0">
                <a:latin typeface="Times New Roman" panose="02020603050405020304" pitchFamily="18" charset="0"/>
              </a:rPr>
              <a:t>n×n</a:t>
            </a:r>
            <a:r>
              <a:rPr lang="zh-CN" altLang="en-US" sz="2400" dirty="0">
                <a:latin typeface="Times New Roman" panose="02020603050405020304" pitchFamily="18" charset="0"/>
              </a:rPr>
              <a:t>矩阵</a:t>
            </a:r>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p:txBody>
      </p:sp>
      <p:grpSp>
        <p:nvGrpSpPr>
          <p:cNvPr id="16387" name="Group 5"/>
          <p:cNvGrpSpPr/>
          <p:nvPr/>
        </p:nvGrpSpPr>
        <p:grpSpPr>
          <a:xfrm>
            <a:off x="1600200" y="2243138"/>
            <a:ext cx="3659188" cy="1041400"/>
            <a:chOff x="1008" y="1792"/>
            <a:chExt cx="2305" cy="656"/>
          </a:xfrm>
        </p:grpSpPr>
        <p:grpSp>
          <p:nvGrpSpPr>
            <p:cNvPr id="16406" name="Group 6"/>
            <p:cNvGrpSpPr/>
            <p:nvPr/>
          </p:nvGrpSpPr>
          <p:grpSpPr>
            <a:xfrm>
              <a:off x="1008" y="1792"/>
              <a:ext cx="2305" cy="656"/>
              <a:chOff x="999" y="1602"/>
              <a:chExt cx="2305" cy="656"/>
            </a:xfrm>
          </p:grpSpPr>
          <p:sp>
            <p:nvSpPr>
              <p:cNvPr id="16408" name="Text Box 7"/>
              <p:cNvSpPr txBox="1"/>
              <p:nvPr/>
            </p:nvSpPr>
            <p:spPr>
              <a:xfrm>
                <a:off x="999" y="1788"/>
                <a:ext cx="819" cy="288"/>
              </a:xfrm>
              <a:prstGeom prst="rect">
                <a:avLst/>
              </a:prstGeom>
              <a:noFill/>
              <a:ln w="9525">
                <a:noFill/>
              </a:ln>
            </p:spPr>
            <p:txBody>
              <a:bodyPr wrap="none" lIns="90000" tIns="46800" rIns="90000" bIns="46800">
                <a:spAutoFit/>
              </a:bodyPr>
              <a:p>
                <a:pPr eaLnBrk="1" hangingPunct="1"/>
                <a:r>
                  <a:rPr lang="en-US" altLang="zh-CN" sz="2400" b="0" dirty="0">
                    <a:latin typeface="Times New Roman" panose="02020603050405020304" pitchFamily="18" charset="0"/>
                  </a:rPr>
                  <a:t>A[i][j] = </a:t>
                </a:r>
                <a:endParaRPr lang="en-US" altLang="zh-CN" sz="2400" b="0" dirty="0">
                  <a:latin typeface="Times New Roman" panose="02020603050405020304" pitchFamily="18" charset="0"/>
                </a:endParaRPr>
              </a:p>
            </p:txBody>
          </p:sp>
          <p:sp>
            <p:nvSpPr>
              <p:cNvPr id="16409" name="Text Box 8"/>
              <p:cNvSpPr txBox="1"/>
              <p:nvPr/>
            </p:nvSpPr>
            <p:spPr>
              <a:xfrm>
                <a:off x="1863" y="1602"/>
                <a:ext cx="1441" cy="656"/>
              </a:xfrm>
              <a:prstGeom prst="rect">
                <a:avLst/>
              </a:prstGeom>
              <a:noFill/>
              <a:ln w="9525">
                <a:noFill/>
              </a:ln>
            </p:spPr>
            <p:txBody>
              <a:bodyPr wrap="none" lIns="90000" tIns="46800" rIns="90000" bIns="46800">
                <a:spAutoFit/>
              </a:bodyPr>
              <a:p>
                <a:pPr eaLnBrk="1" hangingPunct="1">
                  <a:lnSpc>
                    <a:spcPct val="130000"/>
                  </a:lnSpc>
                </a:pPr>
                <a:r>
                  <a:rPr lang="en-US" altLang="zh-CN" sz="2400" b="0" dirty="0">
                    <a:latin typeface="Times New Roman" panose="02020603050405020304" pitchFamily="18" charset="0"/>
                  </a:rPr>
                  <a:t>1   </a:t>
                </a:r>
                <a:r>
                  <a:rPr lang="zh-CN" altLang="en-US" sz="2400" b="0" dirty="0">
                    <a:latin typeface="Times New Roman" panose="02020603050405020304" pitchFamily="18" charset="0"/>
                  </a:rPr>
                  <a:t>若（</a:t>
                </a:r>
                <a:r>
                  <a:rPr lang="en-US" altLang="zh-CN" sz="2400" b="0" dirty="0">
                    <a:latin typeface="Times New Roman" panose="02020603050405020304" pitchFamily="18" charset="0"/>
                  </a:rPr>
                  <a:t>i, j</a:t>
                </a:r>
                <a:r>
                  <a:rPr lang="zh-CN" altLang="en-US" sz="2400" b="0" dirty="0">
                    <a:latin typeface="Times New Roman" panose="02020603050405020304" pitchFamily="18" charset="0"/>
                  </a:rPr>
                  <a:t>）∈</a:t>
                </a:r>
                <a:r>
                  <a:rPr lang="en-US" altLang="zh-CN" sz="2400" b="0" dirty="0">
                    <a:latin typeface="Times New Roman" panose="02020603050405020304" pitchFamily="18" charset="0"/>
                  </a:rPr>
                  <a:t>E</a:t>
                </a:r>
                <a:endParaRPr lang="en-US" altLang="zh-CN" sz="2400" b="0" dirty="0">
                  <a:latin typeface="Times New Roman" panose="02020603050405020304" pitchFamily="18" charset="0"/>
                </a:endParaRPr>
              </a:p>
              <a:p>
                <a:pPr eaLnBrk="1" hangingPunct="1">
                  <a:lnSpc>
                    <a:spcPct val="130000"/>
                  </a:lnSpc>
                </a:pPr>
                <a:r>
                  <a:rPr lang="en-US" altLang="zh-CN" sz="2400" b="0" dirty="0">
                    <a:latin typeface="Times New Roman" panose="02020603050405020304" pitchFamily="18" charset="0"/>
                  </a:rPr>
                  <a:t>0   </a:t>
                </a:r>
                <a:r>
                  <a:rPr lang="zh-CN" altLang="en-US" sz="2400" b="0" dirty="0">
                    <a:latin typeface="Times New Roman" panose="02020603050405020304" pitchFamily="18" charset="0"/>
                  </a:rPr>
                  <a:t>若（</a:t>
                </a:r>
                <a:r>
                  <a:rPr lang="en-US" altLang="zh-CN" sz="2400" b="0" dirty="0">
                    <a:latin typeface="Times New Roman" panose="02020603050405020304" pitchFamily="18" charset="0"/>
                  </a:rPr>
                  <a:t>i, j</a:t>
                </a:r>
                <a:r>
                  <a:rPr lang="zh-CN" altLang="en-US" sz="2400" b="0" dirty="0">
                    <a:latin typeface="Times New Roman" panose="02020603050405020304" pitchFamily="18" charset="0"/>
                  </a:rPr>
                  <a:t>）∈</a:t>
                </a:r>
                <a:r>
                  <a:rPr lang="en-US" altLang="zh-CN" sz="2400" b="0" dirty="0">
                    <a:latin typeface="Times New Roman" panose="02020603050405020304" pitchFamily="18" charset="0"/>
                  </a:rPr>
                  <a:t>E</a:t>
                </a:r>
                <a:endParaRPr lang="en-US" altLang="zh-CN" sz="2400" b="0" dirty="0">
                  <a:latin typeface="Times New Roman" panose="02020603050405020304" pitchFamily="18" charset="0"/>
                </a:endParaRPr>
              </a:p>
            </p:txBody>
          </p:sp>
          <p:sp>
            <p:nvSpPr>
              <p:cNvPr id="16410" name="AutoShape 9"/>
              <p:cNvSpPr/>
              <p:nvPr/>
            </p:nvSpPr>
            <p:spPr>
              <a:xfrm>
                <a:off x="1824" y="1776"/>
                <a:ext cx="48" cy="336"/>
              </a:xfrm>
              <a:prstGeom prst="leftBrace">
                <a:avLst>
                  <a:gd name="adj1" fmla="val 58333"/>
                  <a:gd name="adj2" fmla="val 50000"/>
                </a:avLst>
              </a:prstGeom>
              <a:noFill/>
              <a:ln w="28575" cap="flat" cmpd="sng">
                <a:solidFill>
                  <a:schemeClr val="tx1"/>
                </a:solidFill>
                <a:prstDash val="solid"/>
                <a:headEnd type="none" w="med" len="med"/>
                <a:tailEnd type="none" w="med" len="med"/>
              </a:ln>
            </p:spPr>
            <p:txBody>
              <a:bodyPr wrap="none" lIns="90000" tIns="46800" rIns="90000" bIns="46800" anchor="ctr" anchorCtr="0">
                <a:spAutoFit/>
              </a:bodyPr>
              <a:p>
                <a:pPr eaLnBrk="1" hangingPunct="1"/>
                <a:endParaRPr lang="zh-CN" altLang="en-US" dirty="0">
                  <a:latin typeface="Times New Roman" panose="02020603050405020304" pitchFamily="18" charset="0"/>
                </a:endParaRPr>
              </a:p>
            </p:txBody>
          </p:sp>
        </p:grpSp>
        <p:sp>
          <p:nvSpPr>
            <p:cNvPr id="16407" name="Line 10"/>
            <p:cNvSpPr/>
            <p:nvPr/>
          </p:nvSpPr>
          <p:spPr>
            <a:xfrm>
              <a:off x="3008" y="2160"/>
              <a:ext cx="48" cy="240"/>
            </a:xfrm>
            <a:prstGeom prst="line">
              <a:avLst/>
            </a:prstGeom>
            <a:ln w="9525" cap="flat" cmpd="sng">
              <a:solidFill>
                <a:schemeClr val="tx1"/>
              </a:solidFill>
              <a:prstDash val="solid"/>
              <a:headEnd type="none" w="med" len="med"/>
              <a:tailEnd type="none" w="med" len="med"/>
            </a:ln>
          </p:spPr>
        </p:sp>
      </p:grpSp>
      <p:sp>
        <p:nvSpPr>
          <p:cNvPr id="16388" name="Text Box 11"/>
          <p:cNvSpPr txBox="1"/>
          <p:nvPr/>
        </p:nvSpPr>
        <p:spPr>
          <a:xfrm>
            <a:off x="671513" y="3800475"/>
            <a:ext cx="3584575" cy="463550"/>
          </a:xfrm>
          <a:prstGeom prst="rect">
            <a:avLst/>
          </a:prstGeom>
          <a:noFill/>
          <a:ln w="9525">
            <a:noFill/>
          </a:ln>
        </p:spPr>
        <p:txBody>
          <a:bodyPr wrap="none" lIns="90000" tIns="46800" rIns="90000" bIns="46800">
            <a:spAutoFit/>
          </a:bodyPr>
          <a:p>
            <a:pPr eaLnBrk="1" hangingPunct="1"/>
            <a:r>
              <a:rPr lang="zh-CN" altLang="en-US" sz="2400" dirty="0">
                <a:latin typeface="Times New Roman" panose="02020603050405020304" pitchFamily="18" charset="0"/>
              </a:rPr>
              <a:t>网的邻接矩阵可定义为：</a:t>
            </a:r>
            <a:endParaRPr lang="zh-CN" altLang="en-US" sz="2400" dirty="0">
              <a:latin typeface="Times New Roman" panose="02020603050405020304" pitchFamily="18" charset="0"/>
            </a:endParaRPr>
          </a:p>
        </p:txBody>
      </p:sp>
      <p:grpSp>
        <p:nvGrpSpPr>
          <p:cNvPr id="16389" name="Group 12"/>
          <p:cNvGrpSpPr/>
          <p:nvPr/>
        </p:nvGrpSpPr>
        <p:grpSpPr>
          <a:xfrm>
            <a:off x="4267200" y="3500438"/>
            <a:ext cx="3900488" cy="1003300"/>
            <a:chOff x="2688" y="2464"/>
            <a:chExt cx="2457" cy="632"/>
          </a:xfrm>
        </p:grpSpPr>
        <p:grpSp>
          <p:nvGrpSpPr>
            <p:cNvPr id="16401" name="Group 13"/>
            <p:cNvGrpSpPr/>
            <p:nvPr/>
          </p:nvGrpSpPr>
          <p:grpSpPr>
            <a:xfrm>
              <a:off x="2688" y="2464"/>
              <a:ext cx="2457" cy="632"/>
              <a:chOff x="999" y="1602"/>
              <a:chExt cx="2457" cy="632"/>
            </a:xfrm>
          </p:grpSpPr>
          <p:sp>
            <p:nvSpPr>
              <p:cNvPr id="16403" name="Text Box 14"/>
              <p:cNvSpPr txBox="1"/>
              <p:nvPr/>
            </p:nvSpPr>
            <p:spPr>
              <a:xfrm>
                <a:off x="999" y="1788"/>
                <a:ext cx="819" cy="288"/>
              </a:xfrm>
              <a:prstGeom prst="rect">
                <a:avLst/>
              </a:prstGeom>
              <a:noFill/>
              <a:ln w="9525">
                <a:noFill/>
              </a:ln>
            </p:spPr>
            <p:txBody>
              <a:bodyPr wrap="none" lIns="90000" tIns="46800" rIns="90000" bIns="46800">
                <a:spAutoFit/>
              </a:bodyPr>
              <a:p>
                <a:pPr eaLnBrk="1" hangingPunct="1"/>
                <a:r>
                  <a:rPr lang="en-US" altLang="zh-CN" sz="2400" b="0" dirty="0">
                    <a:latin typeface="Times New Roman" panose="02020603050405020304" pitchFamily="18" charset="0"/>
                  </a:rPr>
                  <a:t>A[i][j] = </a:t>
                </a:r>
                <a:endParaRPr lang="en-US" altLang="zh-CN" sz="2400" b="0" dirty="0">
                  <a:latin typeface="Times New Roman" panose="02020603050405020304" pitchFamily="18" charset="0"/>
                </a:endParaRPr>
              </a:p>
            </p:txBody>
          </p:sp>
          <p:sp>
            <p:nvSpPr>
              <p:cNvPr id="16404" name="Text Box 15"/>
              <p:cNvSpPr txBox="1"/>
              <p:nvPr/>
            </p:nvSpPr>
            <p:spPr>
              <a:xfrm>
                <a:off x="1863" y="1602"/>
                <a:ext cx="1593" cy="632"/>
              </a:xfrm>
              <a:prstGeom prst="rect">
                <a:avLst/>
              </a:prstGeom>
              <a:noFill/>
              <a:ln w="9525">
                <a:noFill/>
              </a:ln>
            </p:spPr>
            <p:txBody>
              <a:bodyPr wrap="none" lIns="90000" tIns="46800" rIns="90000" bIns="46800">
                <a:spAutoFit/>
              </a:bodyPr>
              <a:p>
                <a:pPr eaLnBrk="1" hangingPunct="1">
                  <a:lnSpc>
                    <a:spcPct val="130000"/>
                  </a:lnSpc>
                </a:pPr>
                <a:r>
                  <a:rPr lang="en-US" altLang="zh-CN" sz="2400" b="0" dirty="0">
                    <a:latin typeface="Times New Roman" panose="02020603050405020304" pitchFamily="18" charset="0"/>
                  </a:rPr>
                  <a:t>w</a:t>
                </a:r>
                <a:r>
                  <a:rPr lang="en-US" altLang="zh-CN" sz="2400" b="0" baseline="-25000" dirty="0">
                    <a:latin typeface="Times New Roman" panose="02020603050405020304" pitchFamily="18" charset="0"/>
                  </a:rPr>
                  <a:t>ij</a:t>
                </a:r>
                <a:r>
                  <a:rPr lang="en-US" altLang="zh-CN" sz="2400" b="0" dirty="0">
                    <a:latin typeface="Times New Roman" panose="02020603050405020304" pitchFamily="18" charset="0"/>
                  </a:rPr>
                  <a:t>   </a:t>
                </a:r>
                <a:r>
                  <a:rPr lang="zh-CN" altLang="en-US" sz="2400" b="0" dirty="0">
                    <a:latin typeface="Times New Roman" panose="02020603050405020304" pitchFamily="18" charset="0"/>
                  </a:rPr>
                  <a:t>若（</a:t>
                </a:r>
                <a:r>
                  <a:rPr lang="en-US" altLang="zh-CN" sz="2400" b="0" dirty="0">
                    <a:latin typeface="Times New Roman" panose="02020603050405020304" pitchFamily="18" charset="0"/>
                  </a:rPr>
                  <a:t>i, j</a:t>
                </a:r>
                <a:r>
                  <a:rPr lang="zh-CN" altLang="en-US" sz="2400" b="0" dirty="0">
                    <a:latin typeface="Times New Roman" panose="02020603050405020304" pitchFamily="18" charset="0"/>
                  </a:rPr>
                  <a:t>）∈</a:t>
                </a:r>
                <a:r>
                  <a:rPr lang="en-US" altLang="zh-CN" sz="2400" b="0" dirty="0">
                    <a:latin typeface="Times New Roman" panose="02020603050405020304" pitchFamily="18" charset="0"/>
                  </a:rPr>
                  <a:t>E</a:t>
                </a:r>
                <a:endParaRPr lang="en-US" altLang="zh-CN" sz="2400" b="0" dirty="0">
                  <a:latin typeface="Times New Roman" panose="02020603050405020304" pitchFamily="18" charset="0"/>
                </a:endParaRPr>
              </a:p>
              <a:p>
                <a:pPr eaLnBrk="1" hangingPunct="1">
                  <a:lnSpc>
                    <a:spcPct val="130000"/>
                  </a:lnSpc>
                </a:pPr>
                <a:r>
                  <a:rPr lang="en-US" altLang="zh-CN" sz="2400" b="0" dirty="0">
                    <a:latin typeface="Times New Roman" panose="02020603050405020304" pitchFamily="18" charset="0"/>
                    <a:ea typeface="仿宋_GB2312" panose="02010609030101010101" pitchFamily="49" charset="-122"/>
                  </a:rPr>
                  <a:t>∞</a:t>
                </a:r>
                <a:r>
                  <a:rPr lang="en-US" altLang="zh-CN" sz="2400" b="0" dirty="0">
                    <a:latin typeface="Times New Roman" panose="02020603050405020304" pitchFamily="18" charset="0"/>
                  </a:rPr>
                  <a:t>     </a:t>
                </a:r>
                <a:r>
                  <a:rPr lang="zh-CN" altLang="en-US" sz="2400" b="0" dirty="0">
                    <a:latin typeface="Times New Roman" panose="02020603050405020304" pitchFamily="18" charset="0"/>
                  </a:rPr>
                  <a:t>若（</a:t>
                </a:r>
                <a:r>
                  <a:rPr lang="en-US" altLang="zh-CN" sz="2400" b="0" dirty="0">
                    <a:latin typeface="Times New Roman" panose="02020603050405020304" pitchFamily="18" charset="0"/>
                  </a:rPr>
                  <a:t>i, j</a:t>
                </a:r>
                <a:r>
                  <a:rPr lang="zh-CN" altLang="en-US" sz="2400" b="0" dirty="0">
                    <a:latin typeface="Times New Roman" panose="02020603050405020304" pitchFamily="18" charset="0"/>
                  </a:rPr>
                  <a:t>）∈</a:t>
                </a:r>
                <a:r>
                  <a:rPr lang="en-US" altLang="zh-CN" sz="2400" b="0" dirty="0">
                    <a:latin typeface="Times New Roman" panose="02020603050405020304" pitchFamily="18" charset="0"/>
                  </a:rPr>
                  <a:t>E</a:t>
                </a:r>
                <a:endParaRPr lang="en-US" altLang="zh-CN" sz="2400" b="0" dirty="0">
                  <a:latin typeface="Times New Roman" panose="02020603050405020304" pitchFamily="18" charset="0"/>
                </a:endParaRPr>
              </a:p>
            </p:txBody>
          </p:sp>
          <p:sp>
            <p:nvSpPr>
              <p:cNvPr id="16405" name="AutoShape 16"/>
              <p:cNvSpPr/>
              <p:nvPr/>
            </p:nvSpPr>
            <p:spPr>
              <a:xfrm>
                <a:off x="1824" y="1776"/>
                <a:ext cx="48" cy="336"/>
              </a:xfrm>
              <a:prstGeom prst="leftBrace">
                <a:avLst>
                  <a:gd name="adj1" fmla="val 58333"/>
                  <a:gd name="adj2" fmla="val 50000"/>
                </a:avLst>
              </a:prstGeom>
              <a:noFill/>
              <a:ln w="28575" cap="flat" cmpd="sng">
                <a:solidFill>
                  <a:schemeClr val="tx1"/>
                </a:solidFill>
                <a:prstDash val="solid"/>
                <a:headEnd type="none" w="med" len="med"/>
                <a:tailEnd type="none" w="med" len="med"/>
              </a:ln>
            </p:spPr>
            <p:txBody>
              <a:bodyPr wrap="none" lIns="90000" tIns="46800" rIns="90000" bIns="46800" anchor="ctr" anchorCtr="0">
                <a:spAutoFit/>
              </a:bodyPr>
              <a:p>
                <a:pPr eaLnBrk="1" hangingPunct="1"/>
                <a:endParaRPr lang="zh-CN" altLang="en-US" dirty="0">
                  <a:latin typeface="Times New Roman" panose="02020603050405020304" pitchFamily="18" charset="0"/>
                </a:endParaRPr>
              </a:p>
            </p:txBody>
          </p:sp>
        </p:grpSp>
        <p:sp>
          <p:nvSpPr>
            <p:cNvPr id="16402" name="Line 17"/>
            <p:cNvSpPr/>
            <p:nvPr/>
          </p:nvSpPr>
          <p:spPr>
            <a:xfrm>
              <a:off x="4828" y="2832"/>
              <a:ext cx="48" cy="240"/>
            </a:xfrm>
            <a:prstGeom prst="line">
              <a:avLst/>
            </a:prstGeom>
            <a:ln w="9525" cap="flat" cmpd="sng">
              <a:solidFill>
                <a:schemeClr val="tx1"/>
              </a:solidFill>
              <a:prstDash val="solid"/>
              <a:headEnd type="none" w="med" len="med"/>
              <a:tailEnd type="none" w="med" len="med"/>
            </a:ln>
          </p:spPr>
        </p:sp>
      </p:grpSp>
      <p:sp>
        <p:nvSpPr>
          <p:cNvPr id="16390" name="Text Box 18"/>
          <p:cNvSpPr txBox="1"/>
          <p:nvPr/>
        </p:nvSpPr>
        <p:spPr>
          <a:xfrm>
            <a:off x="685800" y="4703763"/>
            <a:ext cx="6546850" cy="463550"/>
          </a:xfrm>
          <a:prstGeom prst="rect">
            <a:avLst/>
          </a:prstGeom>
          <a:noFill/>
          <a:ln w="9525">
            <a:noFill/>
          </a:ln>
        </p:spPr>
        <p:txBody>
          <a:bodyPr wrap="none" lIns="90000" tIns="46800" rIns="90000" bIns="46800">
            <a:spAutoFit/>
          </a:bodyPr>
          <a:p>
            <a:pPr eaLnBrk="1" hangingPunct="1"/>
            <a:r>
              <a:rPr lang="en-US" altLang="zh-CN" sz="2400" b="0" i="1" dirty="0">
                <a:latin typeface="Times New Roman" panose="02020603050405020304" pitchFamily="18" charset="0"/>
              </a:rPr>
              <a:t>TD</a:t>
            </a:r>
            <a:r>
              <a:rPr lang="en-US" altLang="zh-CN" sz="2400" b="0" dirty="0">
                <a:latin typeface="Times New Roman" panose="02020603050405020304" pitchFamily="18" charset="0"/>
              </a:rPr>
              <a:t>(v </a:t>
            </a:r>
            <a:r>
              <a:rPr lang="en-US" altLang="zh-CN" sz="2400" b="0" baseline="-25000" dirty="0">
                <a:latin typeface="Times New Roman" panose="02020603050405020304" pitchFamily="18" charset="0"/>
              </a:rPr>
              <a:t>i </a:t>
            </a:r>
            <a:r>
              <a:rPr lang="en-US" altLang="zh-CN" sz="2400" b="0" dirty="0">
                <a:latin typeface="Times New Roman" panose="02020603050405020304" pitchFamily="18" charset="0"/>
              </a:rPr>
              <a:t>) = ∑A[i][j] = ∑A[i][j]        ( n :</a:t>
            </a:r>
            <a:r>
              <a:rPr lang="zh-CN" altLang="en-US" sz="2400" b="0" dirty="0">
                <a:latin typeface="Times New Roman" panose="02020603050405020304" pitchFamily="18" charset="0"/>
              </a:rPr>
              <a:t>顶点个数 ）</a:t>
            </a:r>
            <a:endParaRPr lang="zh-CN" altLang="en-US" sz="2400" b="0" dirty="0">
              <a:latin typeface="Times New Roman" panose="02020603050405020304" pitchFamily="18" charset="0"/>
            </a:endParaRPr>
          </a:p>
        </p:txBody>
      </p:sp>
      <p:sp>
        <p:nvSpPr>
          <p:cNvPr id="16391" name="Text Box 19"/>
          <p:cNvSpPr txBox="1"/>
          <p:nvPr/>
        </p:nvSpPr>
        <p:spPr>
          <a:xfrm>
            <a:off x="1941513" y="5048250"/>
            <a:ext cx="520700" cy="396875"/>
          </a:xfrm>
          <a:prstGeom prst="rect">
            <a:avLst/>
          </a:prstGeom>
          <a:noFill/>
          <a:ln w="9525">
            <a:noFill/>
          </a:ln>
        </p:spPr>
        <p:txBody>
          <a:bodyPr wrap="none" lIns="90000" tIns="46800" rIns="90000" bIns="46800">
            <a:spAutoFit/>
          </a:bodyPr>
          <a:p>
            <a:pPr eaLnBrk="1" hangingPunct="1"/>
            <a:r>
              <a:rPr lang="en-US" altLang="zh-CN" sz="2000" b="0" dirty="0">
                <a:latin typeface="Times New Roman" panose="02020603050405020304" pitchFamily="18" charset="0"/>
              </a:rPr>
              <a:t>j=0</a:t>
            </a:r>
            <a:endParaRPr lang="en-US" altLang="zh-CN" sz="2000" b="0" dirty="0">
              <a:latin typeface="Times New Roman" panose="02020603050405020304" pitchFamily="18" charset="0"/>
            </a:endParaRPr>
          </a:p>
        </p:txBody>
      </p:sp>
      <p:sp>
        <p:nvSpPr>
          <p:cNvPr id="16392" name="Text Box 20"/>
          <p:cNvSpPr txBox="1"/>
          <p:nvPr/>
        </p:nvSpPr>
        <p:spPr>
          <a:xfrm>
            <a:off x="1970088" y="4449763"/>
            <a:ext cx="519112" cy="396875"/>
          </a:xfrm>
          <a:prstGeom prst="rect">
            <a:avLst/>
          </a:prstGeom>
          <a:noFill/>
          <a:ln w="9525">
            <a:noFill/>
          </a:ln>
        </p:spPr>
        <p:txBody>
          <a:bodyPr wrap="none" lIns="90000" tIns="46800" rIns="90000" bIns="46800">
            <a:spAutoFit/>
          </a:bodyPr>
          <a:p>
            <a:pPr eaLnBrk="1" hangingPunct="1"/>
            <a:r>
              <a:rPr lang="en-US" altLang="zh-CN" sz="2000" b="0" dirty="0">
                <a:latin typeface="Times New Roman" panose="02020603050405020304" pitchFamily="18" charset="0"/>
              </a:rPr>
              <a:t>n-1</a:t>
            </a:r>
            <a:endParaRPr lang="en-US" altLang="zh-CN" sz="2000" b="0" dirty="0">
              <a:latin typeface="Times New Roman" panose="02020603050405020304" pitchFamily="18" charset="0"/>
            </a:endParaRPr>
          </a:p>
        </p:txBody>
      </p:sp>
      <p:sp>
        <p:nvSpPr>
          <p:cNvPr id="16393" name="Text Box 21"/>
          <p:cNvSpPr txBox="1"/>
          <p:nvPr/>
        </p:nvSpPr>
        <p:spPr>
          <a:xfrm>
            <a:off x="3276600" y="5043488"/>
            <a:ext cx="523875" cy="401637"/>
          </a:xfrm>
          <a:prstGeom prst="rect">
            <a:avLst/>
          </a:prstGeom>
          <a:noFill/>
          <a:ln w="9525">
            <a:noFill/>
          </a:ln>
        </p:spPr>
        <p:txBody>
          <a:bodyPr wrap="none" lIns="90000" tIns="46800" rIns="90000" bIns="46800">
            <a:spAutoFit/>
          </a:bodyPr>
          <a:p>
            <a:pPr eaLnBrk="1" hangingPunct="1"/>
            <a:r>
              <a:rPr lang="en-US" altLang="zh-CN" sz="2000" b="0" dirty="0">
                <a:latin typeface="Times New Roman" panose="02020603050405020304" pitchFamily="18" charset="0"/>
              </a:rPr>
              <a:t>i=0</a:t>
            </a:r>
            <a:endParaRPr lang="en-US" altLang="zh-CN" sz="2000" b="0" dirty="0">
              <a:latin typeface="Times New Roman" panose="02020603050405020304" pitchFamily="18" charset="0"/>
            </a:endParaRPr>
          </a:p>
        </p:txBody>
      </p:sp>
      <p:sp>
        <p:nvSpPr>
          <p:cNvPr id="16394" name="Text Box 22"/>
          <p:cNvSpPr txBox="1"/>
          <p:nvPr/>
        </p:nvSpPr>
        <p:spPr>
          <a:xfrm>
            <a:off x="3305175" y="4427538"/>
            <a:ext cx="519113" cy="396875"/>
          </a:xfrm>
          <a:prstGeom prst="rect">
            <a:avLst/>
          </a:prstGeom>
          <a:noFill/>
          <a:ln w="9525">
            <a:noFill/>
          </a:ln>
        </p:spPr>
        <p:txBody>
          <a:bodyPr wrap="none" lIns="90000" tIns="46800" rIns="90000" bIns="46800">
            <a:spAutoFit/>
          </a:bodyPr>
          <a:p>
            <a:pPr eaLnBrk="1" hangingPunct="1"/>
            <a:r>
              <a:rPr lang="en-US" altLang="zh-CN" sz="2000" b="0" dirty="0">
                <a:latin typeface="Times New Roman" panose="02020603050405020304" pitchFamily="18" charset="0"/>
              </a:rPr>
              <a:t>n-1</a:t>
            </a:r>
            <a:endParaRPr lang="en-US" altLang="zh-CN" sz="2000" b="0" dirty="0">
              <a:latin typeface="Times New Roman" panose="02020603050405020304" pitchFamily="18" charset="0"/>
            </a:endParaRPr>
          </a:p>
        </p:txBody>
      </p:sp>
      <p:grpSp>
        <p:nvGrpSpPr>
          <p:cNvPr id="16395" name="Group 23"/>
          <p:cNvGrpSpPr/>
          <p:nvPr/>
        </p:nvGrpSpPr>
        <p:grpSpPr>
          <a:xfrm>
            <a:off x="665163" y="5500688"/>
            <a:ext cx="8334375" cy="1023937"/>
            <a:chOff x="419" y="3576"/>
            <a:chExt cx="5250" cy="645"/>
          </a:xfrm>
        </p:grpSpPr>
        <p:sp>
          <p:nvSpPr>
            <p:cNvPr id="16396" name="Rectangle 24"/>
            <p:cNvSpPr/>
            <p:nvPr/>
          </p:nvSpPr>
          <p:spPr>
            <a:xfrm>
              <a:off x="419" y="3744"/>
              <a:ext cx="5250" cy="292"/>
            </a:xfrm>
            <a:prstGeom prst="rect">
              <a:avLst/>
            </a:prstGeom>
            <a:noFill/>
            <a:ln w="9525">
              <a:noFill/>
            </a:ln>
          </p:spPr>
          <p:txBody>
            <a:bodyPr wrap="none" lIns="90000" tIns="46800" rIns="90000" bIns="46800">
              <a:spAutoFit/>
            </a:bodyPr>
            <a:p>
              <a:pPr eaLnBrk="1" hangingPunct="1"/>
              <a:r>
                <a:rPr lang="en-US" altLang="zh-CN" sz="2400" b="0" i="1" dirty="0">
                  <a:latin typeface="Times New Roman" panose="02020603050405020304" pitchFamily="18" charset="0"/>
                </a:rPr>
                <a:t>TD</a:t>
              </a:r>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i</a:t>
              </a:r>
              <a:r>
                <a:rPr lang="en-US" altLang="zh-CN" sz="2400" b="0" dirty="0">
                  <a:latin typeface="Times New Roman" panose="02020603050405020304" pitchFamily="18" charset="0"/>
                </a:rPr>
                <a:t>)=</a:t>
              </a:r>
              <a:r>
                <a:rPr lang="en-US" altLang="zh-CN" sz="2400" b="0" i="1" dirty="0">
                  <a:latin typeface="Times New Roman" panose="02020603050405020304" pitchFamily="18" charset="0"/>
                </a:rPr>
                <a:t>OD</a:t>
              </a:r>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i</a:t>
              </a:r>
              <a:r>
                <a:rPr lang="en-US" altLang="zh-CN" sz="2400" b="0" dirty="0">
                  <a:latin typeface="Times New Roman" panose="02020603050405020304" pitchFamily="18" charset="0"/>
                </a:rPr>
                <a:t>)+</a:t>
              </a:r>
              <a:r>
                <a:rPr lang="en-US" altLang="zh-CN" sz="2400" b="0" i="1" dirty="0">
                  <a:latin typeface="Times New Roman" panose="02020603050405020304" pitchFamily="18" charset="0"/>
                </a:rPr>
                <a:t>ID</a:t>
              </a:r>
              <a:r>
                <a:rPr lang="en-US" altLang="zh-CN" sz="2400" b="0" dirty="0">
                  <a:latin typeface="Times New Roman" panose="02020603050405020304" pitchFamily="18" charset="0"/>
                </a:rPr>
                <a:t>(v</a:t>
              </a:r>
              <a:r>
                <a:rPr lang="en-US" altLang="zh-CN" sz="2400" b="0" baseline="-25000" dirty="0">
                  <a:latin typeface="Times New Roman" panose="02020603050405020304" pitchFamily="18" charset="0"/>
                </a:rPr>
                <a:t>i</a:t>
              </a:r>
              <a:r>
                <a:rPr lang="en-US" altLang="zh-CN" sz="2400" b="0" dirty="0">
                  <a:latin typeface="Times New Roman" panose="02020603050405020304" pitchFamily="18" charset="0"/>
                </a:rPr>
                <a:t>) = ∑A[i][j] </a:t>
              </a:r>
              <a:r>
                <a:rPr lang="zh-CN" altLang="en-US" sz="2400" b="0" dirty="0">
                  <a:latin typeface="Times New Roman" panose="02020603050405020304" pitchFamily="18" charset="0"/>
                </a:rPr>
                <a:t>＋ ∑</a:t>
              </a:r>
              <a:r>
                <a:rPr lang="en-US" altLang="zh-CN" sz="2400" b="0" dirty="0">
                  <a:latin typeface="Times New Roman" panose="02020603050405020304" pitchFamily="18" charset="0"/>
                </a:rPr>
                <a:t>A[i][j]    ( n: </a:t>
              </a:r>
              <a:r>
                <a:rPr lang="zh-CN" altLang="en-US" sz="2400" b="0" dirty="0">
                  <a:latin typeface="Times New Roman" panose="02020603050405020304" pitchFamily="18" charset="0"/>
                </a:rPr>
                <a:t>顶点个数 ）</a:t>
              </a:r>
              <a:endParaRPr lang="zh-CN" altLang="en-US" sz="2400" b="0" dirty="0">
                <a:latin typeface="Times New Roman" panose="02020603050405020304" pitchFamily="18" charset="0"/>
              </a:endParaRPr>
            </a:p>
          </p:txBody>
        </p:sp>
        <p:sp>
          <p:nvSpPr>
            <p:cNvPr id="16397" name="Text Box 25"/>
            <p:cNvSpPr txBox="1"/>
            <p:nvPr/>
          </p:nvSpPr>
          <p:spPr>
            <a:xfrm>
              <a:off x="2352" y="3971"/>
              <a:ext cx="328" cy="250"/>
            </a:xfrm>
            <a:prstGeom prst="rect">
              <a:avLst/>
            </a:prstGeom>
            <a:noFill/>
            <a:ln w="9525">
              <a:noFill/>
            </a:ln>
          </p:spPr>
          <p:txBody>
            <a:bodyPr wrap="none" lIns="90000" tIns="46800" rIns="90000" bIns="46800">
              <a:spAutoFit/>
            </a:bodyPr>
            <a:p>
              <a:pPr eaLnBrk="1" hangingPunct="1"/>
              <a:r>
                <a:rPr lang="en-US" altLang="zh-CN" sz="2000" b="0" dirty="0">
                  <a:latin typeface="Times New Roman" panose="02020603050405020304" pitchFamily="18" charset="0"/>
                </a:rPr>
                <a:t>j=0</a:t>
              </a:r>
              <a:endParaRPr lang="en-US" altLang="zh-CN" sz="2000" b="0" dirty="0">
                <a:latin typeface="Times New Roman" panose="02020603050405020304" pitchFamily="18" charset="0"/>
              </a:endParaRPr>
            </a:p>
          </p:txBody>
        </p:sp>
        <p:sp>
          <p:nvSpPr>
            <p:cNvPr id="16398" name="Text Box 26"/>
            <p:cNvSpPr txBox="1"/>
            <p:nvPr/>
          </p:nvSpPr>
          <p:spPr>
            <a:xfrm>
              <a:off x="2370" y="3590"/>
              <a:ext cx="327" cy="250"/>
            </a:xfrm>
            <a:prstGeom prst="rect">
              <a:avLst/>
            </a:prstGeom>
            <a:noFill/>
            <a:ln w="9525">
              <a:noFill/>
            </a:ln>
          </p:spPr>
          <p:txBody>
            <a:bodyPr wrap="none" lIns="90000" tIns="46800" rIns="90000" bIns="46800">
              <a:spAutoFit/>
            </a:bodyPr>
            <a:p>
              <a:pPr eaLnBrk="1" hangingPunct="1"/>
              <a:r>
                <a:rPr lang="en-US" altLang="zh-CN" sz="2000" b="0" dirty="0">
                  <a:latin typeface="Times New Roman" panose="02020603050405020304" pitchFamily="18" charset="0"/>
                </a:rPr>
                <a:t>n-1</a:t>
              </a:r>
              <a:endParaRPr lang="en-US" altLang="zh-CN" sz="2000" b="0" dirty="0">
                <a:latin typeface="Times New Roman" panose="02020603050405020304" pitchFamily="18" charset="0"/>
              </a:endParaRPr>
            </a:p>
          </p:txBody>
        </p:sp>
        <p:sp>
          <p:nvSpPr>
            <p:cNvPr id="16399" name="Text Box 27"/>
            <p:cNvSpPr txBox="1"/>
            <p:nvPr/>
          </p:nvSpPr>
          <p:spPr>
            <a:xfrm>
              <a:off x="3288" y="3949"/>
              <a:ext cx="331" cy="253"/>
            </a:xfrm>
            <a:prstGeom prst="rect">
              <a:avLst/>
            </a:prstGeom>
            <a:noFill/>
            <a:ln w="9525">
              <a:noFill/>
            </a:ln>
          </p:spPr>
          <p:txBody>
            <a:bodyPr wrap="none" lIns="90000" tIns="46800" rIns="90000" bIns="46800">
              <a:spAutoFit/>
            </a:bodyPr>
            <a:p>
              <a:pPr eaLnBrk="1" hangingPunct="1"/>
              <a:r>
                <a:rPr lang="en-US" altLang="zh-CN" sz="2000" b="0" dirty="0">
                  <a:latin typeface="Times New Roman" panose="02020603050405020304" pitchFamily="18" charset="0"/>
                </a:rPr>
                <a:t>i=0</a:t>
              </a:r>
              <a:endParaRPr lang="en-US" altLang="zh-CN" sz="2000" b="0" dirty="0">
                <a:latin typeface="Times New Roman" panose="02020603050405020304" pitchFamily="18" charset="0"/>
              </a:endParaRPr>
            </a:p>
          </p:txBody>
        </p:sp>
        <p:sp>
          <p:nvSpPr>
            <p:cNvPr id="16400" name="Text Box 28"/>
            <p:cNvSpPr txBox="1"/>
            <p:nvPr/>
          </p:nvSpPr>
          <p:spPr>
            <a:xfrm>
              <a:off x="3288" y="3576"/>
              <a:ext cx="327" cy="250"/>
            </a:xfrm>
            <a:prstGeom prst="rect">
              <a:avLst/>
            </a:prstGeom>
            <a:noFill/>
            <a:ln w="9525">
              <a:noFill/>
            </a:ln>
          </p:spPr>
          <p:txBody>
            <a:bodyPr wrap="none" lIns="90000" tIns="46800" rIns="90000" bIns="46800">
              <a:spAutoFit/>
            </a:bodyPr>
            <a:p>
              <a:pPr eaLnBrk="1" hangingPunct="1"/>
              <a:r>
                <a:rPr lang="en-US" altLang="zh-CN" sz="2000" b="0" dirty="0">
                  <a:latin typeface="Times New Roman" panose="02020603050405020304" pitchFamily="18" charset="0"/>
                </a:rPr>
                <a:t>n-1</a:t>
              </a:r>
              <a:endParaRPr lang="en-US" altLang="zh-CN" sz="2000" b="0" dirty="0">
                <a:latin typeface="Times New Roman" panose="02020603050405020304" pitchFamily="18" charset="0"/>
              </a:endParaRPr>
            </a:p>
          </p:txBody>
        </p:sp>
      </p:gr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6" name="Text Box 4"/>
          <p:cNvSpPr txBox="1"/>
          <p:nvPr/>
        </p:nvSpPr>
        <p:spPr>
          <a:xfrm>
            <a:off x="412750" y="561975"/>
            <a:ext cx="5599113" cy="6180138"/>
          </a:xfrm>
          <a:prstGeom prst="rect">
            <a:avLst/>
          </a:prstGeom>
          <a:noFill/>
          <a:ln w="9525">
            <a:noFill/>
          </a:ln>
        </p:spPr>
        <p:txBody>
          <a:bodyPr wrap="none" lIns="90000" tIns="46800" rIns="90000" bIns="46800">
            <a:spAutoFit/>
          </a:bodyPr>
          <a:p>
            <a:pPr eaLnBrk="1" hangingPunct="1">
              <a:lnSpc>
                <a:spcPct val="140000"/>
              </a:lnSpc>
            </a:pPr>
            <a:r>
              <a:rPr lang="en-US" altLang="zh-CN" sz="2400" dirty="0">
                <a:solidFill>
                  <a:srgbClr val="0000FF"/>
                </a:solidFill>
                <a:latin typeface="Times New Roman" panose="02020603050405020304" pitchFamily="18" charset="0"/>
              </a:rPr>
              <a:t>Dijkstra</a:t>
            </a:r>
            <a:r>
              <a:rPr lang="zh-CN" altLang="en-US" sz="2400" dirty="0">
                <a:solidFill>
                  <a:srgbClr val="0000FF"/>
                </a:solidFill>
                <a:latin typeface="Times New Roman" panose="02020603050405020304" pitchFamily="18" charset="0"/>
              </a:rPr>
              <a:t>算法（带路径）：</a:t>
            </a:r>
            <a:endParaRPr lang="zh-CN" altLang="en-US" sz="2400" dirty="0">
              <a:solidFill>
                <a:srgbClr val="0000FF"/>
              </a:solidFill>
              <a:latin typeface="Times New Roman" panose="02020603050405020304" pitchFamily="18" charset="0"/>
            </a:endParaRPr>
          </a:p>
          <a:p>
            <a:pPr eaLnBrk="1" hangingPunct="1">
              <a:lnSpc>
                <a:spcPct val="140000"/>
              </a:lnSpc>
            </a:pPr>
            <a:r>
              <a:rPr lang="en-US" altLang="zh-CN" dirty="0">
                <a:latin typeface="Times New Roman" panose="02020603050405020304" pitchFamily="18" charset="0"/>
              </a:rPr>
              <a:t>Void  Dijkstra(GRAPH  G, costtype D[MAXVEX+1] )</a:t>
            </a:r>
            <a:endParaRPr lang="en-US" altLang="zh-CN" dirty="0">
              <a:latin typeface="Times New Roman" panose="02020603050405020304" pitchFamily="18" charset="0"/>
            </a:endParaRPr>
          </a:p>
          <a:p>
            <a:pPr eaLnBrk="1" hangingPunct="1">
              <a:lnSpc>
                <a:spcPct val="140000"/>
              </a:lnSpc>
            </a:pPr>
            <a:r>
              <a:rPr lang="en-US" altLang="zh-CN" dirty="0">
                <a:latin typeface="Times New Roman" panose="02020603050405020304" pitchFamily="18" charset="0"/>
              </a:rPr>
              <a:t>{  int  S[MAXVEX+1],  </a:t>
            </a:r>
            <a:r>
              <a:rPr lang="en-US" altLang="zh-CN" dirty="0">
                <a:solidFill>
                  <a:srgbClr val="FF3300"/>
                </a:solidFill>
                <a:latin typeface="Times New Roman" panose="02020603050405020304" pitchFamily="18" charset="0"/>
              </a:rPr>
              <a:t>P[MAXVEX+1]</a:t>
            </a:r>
            <a:r>
              <a:rPr lang="en-US" altLang="zh-CN" dirty="0">
                <a:latin typeface="Times New Roman" panose="02020603050405020304" pitchFamily="18" charset="0"/>
              </a:rPr>
              <a:t>;</a:t>
            </a:r>
            <a:endParaRPr lang="en-US" altLang="zh-CN" dirty="0">
              <a:latin typeface="Times New Roman" panose="02020603050405020304" pitchFamily="18" charset="0"/>
            </a:endParaRPr>
          </a:p>
          <a:p>
            <a:pPr eaLnBrk="1" hangingPunct="1">
              <a:lnSpc>
                <a:spcPct val="140000"/>
              </a:lnSpc>
            </a:pPr>
            <a:r>
              <a:rPr lang="en-US" altLang="zh-CN" dirty="0">
                <a:latin typeface="Times New Roman" panose="02020603050405020304" pitchFamily="18" charset="0"/>
              </a:rPr>
              <a:t>    for ( i=1 ; i&lt;=n; i++ ) </a:t>
            </a:r>
            <a:endParaRPr lang="en-US" altLang="zh-CN" dirty="0">
              <a:latin typeface="Times New Roman" panose="02020603050405020304" pitchFamily="18" charset="0"/>
            </a:endParaRPr>
          </a:p>
          <a:p>
            <a:pPr eaLnBrk="1" hangingPunct="1">
              <a:lnSpc>
                <a:spcPct val="140000"/>
              </a:lnSpc>
            </a:pPr>
            <a:r>
              <a:rPr lang="en-US" altLang="zh-CN" dirty="0">
                <a:latin typeface="Times New Roman" panose="02020603050405020304" pitchFamily="18" charset="0"/>
              </a:rPr>
              <a:t>          {  D[i]=G[1][i] ;  S[i]=FALSE ; </a:t>
            </a:r>
            <a:r>
              <a:rPr lang="en-US" altLang="zh-CN" dirty="0">
                <a:solidFill>
                  <a:srgbClr val="FF3300"/>
                </a:solidFill>
                <a:latin typeface="Times New Roman" panose="02020603050405020304" pitchFamily="18" charset="0"/>
              </a:rPr>
              <a:t>P[i]=1</a:t>
            </a:r>
            <a:r>
              <a:rPr lang="en-US" altLang="zh-CN" dirty="0">
                <a:latin typeface="Times New Roman" panose="02020603050405020304" pitchFamily="18" charset="0"/>
              </a:rPr>
              <a:t> ; }</a:t>
            </a:r>
            <a:endParaRPr lang="en-US" altLang="zh-CN" dirty="0">
              <a:latin typeface="Times New Roman" panose="02020603050405020304" pitchFamily="18" charset="0"/>
            </a:endParaRPr>
          </a:p>
          <a:p>
            <a:pPr eaLnBrk="1" hangingPunct="1">
              <a:lnSpc>
                <a:spcPct val="140000"/>
              </a:lnSpc>
            </a:pPr>
            <a:r>
              <a:rPr lang="en-US" altLang="zh-CN" dirty="0">
                <a:latin typeface="Times New Roman" panose="02020603050405020304" pitchFamily="18" charset="0"/>
              </a:rPr>
              <a:t>   S [1]= TRUE ;</a:t>
            </a:r>
            <a:endParaRPr lang="en-US" altLang="zh-CN" dirty="0">
              <a:latin typeface="Times New Roman" panose="02020603050405020304" pitchFamily="18" charset="0"/>
            </a:endParaRPr>
          </a:p>
          <a:p>
            <a:pPr eaLnBrk="1" hangingPunct="1">
              <a:lnSpc>
                <a:spcPct val="140000"/>
              </a:lnSpc>
            </a:pPr>
            <a:r>
              <a:rPr lang="en-US" altLang="zh-CN" dirty="0">
                <a:latin typeface="Times New Roman" panose="02020603050405020304" pitchFamily="18" charset="0"/>
              </a:rPr>
              <a:t>   for( i=2; i&lt;=n; i++)</a:t>
            </a:r>
            <a:endParaRPr lang="en-US" altLang="zh-CN" dirty="0">
              <a:latin typeface="Times New Roman" panose="02020603050405020304" pitchFamily="18" charset="0"/>
            </a:endParaRPr>
          </a:p>
          <a:p>
            <a:pPr eaLnBrk="1" hangingPunct="1">
              <a:lnSpc>
                <a:spcPct val="140000"/>
              </a:lnSpc>
            </a:pPr>
            <a:r>
              <a:rPr lang="en-US" altLang="zh-CN" dirty="0">
                <a:latin typeface="Times New Roman" panose="02020603050405020304" pitchFamily="18" charset="0"/>
              </a:rPr>
              <a:t>   {  w=mincost ( D, S ) ;</a:t>
            </a:r>
            <a:endParaRPr lang="en-US" altLang="zh-CN" dirty="0">
              <a:latin typeface="Times New Roman" panose="02020603050405020304" pitchFamily="18" charset="0"/>
            </a:endParaRPr>
          </a:p>
          <a:p>
            <a:pPr eaLnBrk="1" hangingPunct="1">
              <a:lnSpc>
                <a:spcPct val="140000"/>
              </a:lnSpc>
            </a:pPr>
            <a:r>
              <a:rPr lang="en-US" altLang="zh-CN" dirty="0">
                <a:latin typeface="Times New Roman" panose="02020603050405020304" pitchFamily="18" charset="0"/>
              </a:rPr>
              <a:t>       S[w]=TRUE ;</a:t>
            </a:r>
            <a:endParaRPr lang="en-US" altLang="zh-CN" dirty="0">
              <a:latin typeface="Times New Roman" panose="02020603050405020304" pitchFamily="18" charset="0"/>
            </a:endParaRPr>
          </a:p>
          <a:p>
            <a:pPr eaLnBrk="1" hangingPunct="1">
              <a:lnSpc>
                <a:spcPct val="140000"/>
              </a:lnSpc>
            </a:pPr>
            <a:r>
              <a:rPr lang="en-US" altLang="zh-CN" dirty="0">
                <a:latin typeface="Times New Roman" panose="02020603050405020304" pitchFamily="18" charset="0"/>
              </a:rPr>
              <a:t>       for ( v=2 ; v&lt;= n ; n++ )</a:t>
            </a:r>
            <a:endParaRPr lang="en-US" altLang="zh-CN" dirty="0">
              <a:latin typeface="Times New Roman" panose="02020603050405020304" pitchFamily="18" charset="0"/>
            </a:endParaRPr>
          </a:p>
          <a:p>
            <a:pPr eaLnBrk="1" hangingPunct="1">
              <a:lnSpc>
                <a:spcPct val="140000"/>
              </a:lnSpc>
            </a:pPr>
            <a:r>
              <a:rPr lang="en-US" altLang="zh-CN" dirty="0">
                <a:latin typeface="Times New Roman" panose="02020603050405020304" pitchFamily="18" charset="0"/>
              </a:rPr>
              <a:t>             if ( S[v]!=TRUE )</a:t>
            </a:r>
            <a:endParaRPr lang="en-US" altLang="zh-CN" dirty="0">
              <a:latin typeface="Times New Roman" panose="02020603050405020304" pitchFamily="18" charset="0"/>
            </a:endParaRPr>
          </a:p>
          <a:p>
            <a:pPr eaLnBrk="1" hangingPunct="1">
              <a:lnSpc>
                <a:spcPct val="140000"/>
              </a:lnSpc>
            </a:pPr>
            <a:r>
              <a:rPr lang="en-US" altLang="zh-CN" dirty="0">
                <a:latin typeface="Times New Roman" panose="02020603050405020304" pitchFamily="18" charset="0"/>
              </a:rPr>
              <a:t>                 {   sum=D[w] + G[w][v] ;</a:t>
            </a:r>
            <a:endParaRPr lang="en-US" altLang="zh-CN" dirty="0">
              <a:latin typeface="Times New Roman" panose="02020603050405020304" pitchFamily="18" charset="0"/>
            </a:endParaRPr>
          </a:p>
          <a:p>
            <a:pPr eaLnBrk="1" hangingPunct="1">
              <a:lnSpc>
                <a:spcPct val="140000"/>
              </a:lnSpc>
            </a:pPr>
            <a:r>
              <a:rPr lang="en-US" altLang="zh-CN" dirty="0">
                <a:latin typeface="Times New Roman" panose="02020603050405020304" pitchFamily="18" charset="0"/>
              </a:rPr>
              <a:t>                      if (sum &lt; D[v] )</a:t>
            </a:r>
            <a:r>
              <a:rPr lang="en-US" altLang="zh-CN" dirty="0">
                <a:solidFill>
                  <a:srgbClr val="FF3300"/>
                </a:solidFill>
                <a:latin typeface="Times New Roman" panose="02020603050405020304" pitchFamily="18" charset="0"/>
              </a:rPr>
              <a:t>  {</a:t>
            </a:r>
            <a:r>
              <a:rPr lang="en-US" altLang="zh-CN" dirty="0">
                <a:latin typeface="Times New Roman" panose="02020603050405020304" pitchFamily="18" charset="0"/>
              </a:rPr>
              <a:t>  D[v] = sum ;   </a:t>
            </a:r>
            <a:r>
              <a:rPr lang="en-US" altLang="zh-CN" dirty="0">
                <a:solidFill>
                  <a:srgbClr val="FF3300"/>
                </a:solidFill>
                <a:latin typeface="Times New Roman" panose="02020603050405020304" pitchFamily="18" charset="0"/>
              </a:rPr>
              <a:t>p[v]=w;</a:t>
            </a:r>
            <a:r>
              <a:rPr lang="en-US" altLang="zh-CN" dirty="0">
                <a:latin typeface="Times New Roman" panose="02020603050405020304" pitchFamily="18" charset="0"/>
              </a:rPr>
              <a:t> </a:t>
            </a:r>
            <a:r>
              <a:rPr lang="en-US" altLang="zh-CN" dirty="0">
                <a:solidFill>
                  <a:srgbClr val="FF3300"/>
                </a:solidFill>
                <a:latin typeface="Times New Roman" panose="02020603050405020304" pitchFamily="18" charset="0"/>
              </a:rPr>
              <a:t>}</a:t>
            </a:r>
            <a:endParaRPr lang="en-US" altLang="zh-CN" dirty="0">
              <a:solidFill>
                <a:srgbClr val="FF3300"/>
              </a:solidFill>
              <a:latin typeface="Times New Roman" panose="02020603050405020304" pitchFamily="18" charset="0"/>
            </a:endParaRPr>
          </a:p>
          <a:p>
            <a:pPr eaLnBrk="1" hangingPunct="1">
              <a:lnSpc>
                <a:spcPct val="110000"/>
              </a:lnSpc>
            </a:pPr>
            <a:r>
              <a:rPr lang="en-US" altLang="zh-CN" dirty="0">
                <a:latin typeface="Times New Roman" panose="02020603050405020304" pitchFamily="18" charset="0"/>
              </a:rPr>
              <a:t>                 }</a:t>
            </a:r>
            <a:endParaRPr lang="en-US" altLang="zh-CN" dirty="0">
              <a:latin typeface="Times New Roman" panose="02020603050405020304" pitchFamily="18" charset="0"/>
            </a:endParaRPr>
          </a:p>
          <a:p>
            <a:pPr eaLnBrk="1" hangingPunct="1">
              <a:lnSpc>
                <a:spcPct val="110000"/>
              </a:lnSpc>
            </a:pPr>
            <a:r>
              <a:rPr lang="en-US" altLang="zh-CN" dirty="0">
                <a:latin typeface="Times New Roman" panose="02020603050405020304" pitchFamily="18" charset="0"/>
              </a:rPr>
              <a:t>   }</a:t>
            </a:r>
            <a:endParaRPr lang="en-US" altLang="zh-CN" dirty="0">
              <a:latin typeface="Times New Roman" panose="02020603050405020304" pitchFamily="18" charset="0"/>
            </a:endParaRPr>
          </a:p>
          <a:p>
            <a:pPr eaLnBrk="1" hangingPunct="1">
              <a:lnSpc>
                <a:spcPct val="110000"/>
              </a:lnSpc>
            </a:pP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grpSp>
        <p:nvGrpSpPr>
          <p:cNvPr id="209926" name="Group 6"/>
          <p:cNvGrpSpPr/>
          <p:nvPr/>
        </p:nvGrpSpPr>
        <p:grpSpPr>
          <a:xfrm>
            <a:off x="5514975" y="1633538"/>
            <a:ext cx="3400425" cy="990600"/>
            <a:chOff x="95" y="2840"/>
            <a:chExt cx="2142" cy="624"/>
          </a:xfrm>
        </p:grpSpPr>
        <p:sp>
          <p:nvSpPr>
            <p:cNvPr id="149509" name="Text Box 7"/>
            <p:cNvSpPr txBox="1"/>
            <p:nvPr/>
          </p:nvSpPr>
          <p:spPr>
            <a:xfrm>
              <a:off x="327" y="2843"/>
              <a:ext cx="1900" cy="613"/>
            </a:xfrm>
            <a:prstGeom prst="rect">
              <a:avLst/>
            </a:prstGeom>
            <a:noFill/>
            <a:ln w="9525" cap="flat" cmpd="sng">
              <a:solidFill>
                <a:schemeClr val="tx1"/>
              </a:solidFill>
              <a:prstDash val="solid"/>
              <a:miter/>
              <a:headEnd type="none" w="med" len="med"/>
              <a:tailEnd type="none" w="med" len="med"/>
            </a:ln>
          </p:spPr>
          <p:txBody>
            <a:bodyPr wrap="none" lIns="90000" tIns="46800" rIns="90000" bIns="46800">
              <a:spAutoFit/>
            </a:bodyPr>
            <a:p>
              <a:pPr eaLnBrk="1" hangingPunct="1">
                <a:lnSpc>
                  <a:spcPct val="130000"/>
                </a:lnSpc>
              </a:pPr>
              <a:r>
                <a:rPr lang="en-US" altLang="zh-CN" sz="2000" dirty="0">
                  <a:latin typeface="Times New Roman" panose="02020603050405020304" pitchFamily="18" charset="0"/>
                </a:rPr>
                <a:t>P[1]  P[2]  P[3]   P[4]  P[5]</a:t>
              </a:r>
              <a:endParaRPr lang="en-US" altLang="zh-CN" sz="2000" dirty="0">
                <a:latin typeface="Times New Roman" panose="02020603050405020304" pitchFamily="18" charset="0"/>
              </a:endParaRPr>
            </a:p>
            <a:p>
              <a:pPr eaLnBrk="1" hangingPunct="1">
                <a:lnSpc>
                  <a:spcPct val="130000"/>
                </a:lnSpc>
              </a:pPr>
              <a:r>
                <a:rPr lang="en-US" altLang="zh-CN" sz="2400" dirty="0">
                  <a:latin typeface="Times New Roman" panose="02020603050405020304" pitchFamily="18" charset="0"/>
                  <a:ea typeface="仿宋_GB2312" panose="02010609030101010101" pitchFamily="49" charset="-122"/>
                </a:rPr>
                <a:t>  1      1      4       1     3</a:t>
              </a:r>
              <a:endParaRPr lang="en-US" altLang="zh-CN" sz="2400" dirty="0">
                <a:latin typeface="Times New Roman" panose="02020603050405020304" pitchFamily="18" charset="0"/>
                <a:ea typeface="仿宋_GB2312" panose="02010609030101010101" pitchFamily="49" charset="-122"/>
              </a:endParaRPr>
            </a:p>
          </p:txBody>
        </p:sp>
        <p:sp>
          <p:nvSpPr>
            <p:cNvPr id="149510" name="Line 8"/>
            <p:cNvSpPr/>
            <p:nvPr/>
          </p:nvSpPr>
          <p:spPr>
            <a:xfrm>
              <a:off x="317" y="3168"/>
              <a:ext cx="1920" cy="0"/>
            </a:xfrm>
            <a:prstGeom prst="line">
              <a:avLst/>
            </a:prstGeom>
            <a:ln w="9525" cap="flat" cmpd="sng">
              <a:solidFill>
                <a:schemeClr val="tx1"/>
              </a:solidFill>
              <a:prstDash val="solid"/>
              <a:headEnd type="none" w="med" len="med"/>
              <a:tailEnd type="none" w="med" len="med"/>
            </a:ln>
          </p:spPr>
        </p:sp>
        <p:sp>
          <p:nvSpPr>
            <p:cNvPr id="149511" name="Line 9"/>
            <p:cNvSpPr/>
            <p:nvPr/>
          </p:nvSpPr>
          <p:spPr>
            <a:xfrm>
              <a:off x="720" y="2840"/>
              <a:ext cx="0" cy="624"/>
            </a:xfrm>
            <a:prstGeom prst="line">
              <a:avLst/>
            </a:prstGeom>
            <a:ln w="9525" cap="flat" cmpd="sng">
              <a:solidFill>
                <a:schemeClr val="tx1"/>
              </a:solidFill>
              <a:prstDash val="solid"/>
              <a:headEnd type="none" w="med" len="med"/>
              <a:tailEnd type="none" w="med" len="med"/>
            </a:ln>
          </p:spPr>
        </p:sp>
        <p:sp>
          <p:nvSpPr>
            <p:cNvPr id="149512" name="Line 10"/>
            <p:cNvSpPr/>
            <p:nvPr/>
          </p:nvSpPr>
          <p:spPr>
            <a:xfrm>
              <a:off x="1104" y="2840"/>
              <a:ext cx="0" cy="624"/>
            </a:xfrm>
            <a:prstGeom prst="line">
              <a:avLst/>
            </a:prstGeom>
            <a:ln w="9525" cap="flat" cmpd="sng">
              <a:solidFill>
                <a:schemeClr val="tx1"/>
              </a:solidFill>
              <a:prstDash val="solid"/>
              <a:headEnd type="none" w="med" len="med"/>
              <a:tailEnd type="none" w="med" len="med"/>
            </a:ln>
          </p:spPr>
        </p:sp>
        <p:sp>
          <p:nvSpPr>
            <p:cNvPr id="149513" name="Line 11"/>
            <p:cNvSpPr/>
            <p:nvPr/>
          </p:nvSpPr>
          <p:spPr>
            <a:xfrm>
              <a:off x="1488" y="2840"/>
              <a:ext cx="0" cy="624"/>
            </a:xfrm>
            <a:prstGeom prst="line">
              <a:avLst/>
            </a:prstGeom>
            <a:ln w="9525" cap="flat" cmpd="sng">
              <a:solidFill>
                <a:schemeClr val="tx1"/>
              </a:solidFill>
              <a:prstDash val="solid"/>
              <a:headEnd type="none" w="med" len="med"/>
              <a:tailEnd type="none" w="med" len="med"/>
            </a:ln>
          </p:spPr>
        </p:sp>
        <p:sp>
          <p:nvSpPr>
            <p:cNvPr id="149514" name="Line 12"/>
            <p:cNvSpPr/>
            <p:nvPr/>
          </p:nvSpPr>
          <p:spPr>
            <a:xfrm>
              <a:off x="1872" y="2840"/>
              <a:ext cx="0" cy="624"/>
            </a:xfrm>
            <a:prstGeom prst="line">
              <a:avLst/>
            </a:prstGeom>
            <a:ln w="9525" cap="flat" cmpd="sng">
              <a:solidFill>
                <a:schemeClr val="tx1"/>
              </a:solidFill>
              <a:prstDash val="solid"/>
              <a:headEnd type="none" w="med" len="med"/>
              <a:tailEnd type="none" w="med" len="med"/>
            </a:ln>
          </p:spPr>
        </p:sp>
        <p:sp>
          <p:nvSpPr>
            <p:cNvPr id="149515" name="Text Box 13"/>
            <p:cNvSpPr txBox="1"/>
            <p:nvPr/>
          </p:nvSpPr>
          <p:spPr>
            <a:xfrm>
              <a:off x="95" y="3002"/>
              <a:ext cx="231" cy="288"/>
            </a:xfrm>
            <a:prstGeom prst="rect">
              <a:avLst/>
            </a:prstGeom>
            <a:noFill/>
            <a:ln w="9525">
              <a:noFill/>
            </a:ln>
          </p:spPr>
          <p:txBody>
            <a:bodyPr wrap="none" lIns="90000" tIns="46800" rIns="90000" bIns="46800">
              <a:spAutoFit/>
            </a:bodyPr>
            <a:p>
              <a:pPr eaLnBrk="1" hangingPunct="1"/>
              <a:r>
                <a:rPr lang="en-US" altLang="zh-CN" sz="2400" dirty="0">
                  <a:latin typeface="Times New Roman" panose="02020603050405020304" pitchFamily="18" charset="0"/>
                </a:rPr>
                <a:t>P</a:t>
              </a:r>
              <a:endParaRPr lang="en-US" altLang="zh-CN" sz="2400" dirty="0">
                <a:latin typeface="Times New Roman" panose="02020603050405020304" pitchFamily="18" charset="0"/>
              </a:endParaRPr>
            </a:p>
          </p:txBody>
        </p:sp>
      </p:grpSp>
      <p:sp>
        <p:nvSpPr>
          <p:cNvPr id="3" name="矩形 2"/>
          <p:cNvSpPr/>
          <p:nvPr/>
        </p:nvSpPr>
        <p:spPr>
          <a:xfrm>
            <a:off x="5865813" y="3324225"/>
            <a:ext cx="3033713" cy="2308225"/>
          </a:xfrm>
          <a:prstGeom prst="rect">
            <a:avLst/>
          </a:prstGeom>
          <a:solidFill>
            <a:schemeClr val="accent3">
              <a:lumMod val="85000"/>
            </a:schemeClr>
          </a:solidFill>
          <a:ln>
            <a:solidFill>
              <a:schemeClr val="accent1">
                <a:lumMod val="60000"/>
                <a:lumOff val="40000"/>
              </a:schemeClr>
            </a:solidFill>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void </a:t>
            </a:r>
            <a:r>
              <a:rPr kumimoji="1" lang="en-US" altLang="zh-CN" sz="1800" b="0"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rPr>
              <a:t>DisplayPath</a:t>
            </a:r>
            <a:r>
              <a:rPr kumimoji="1" lang="en-US" altLang="zh-CN"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1" lang="en-US" altLang="zh-CN" sz="1800" b="0"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rPr>
              <a:t>int</a:t>
            </a:r>
            <a:r>
              <a:rPr kumimoji="1" lang="en-US" altLang="zh-CN"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*P, </a:t>
            </a:r>
            <a:r>
              <a:rPr kumimoji="1" lang="en-US" altLang="zh-CN" sz="1800" b="0"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rPr>
              <a:t>int</a:t>
            </a:r>
            <a:r>
              <a:rPr kumimoji="1" lang="en-US" altLang="zh-CN"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v)</a:t>
            </a:r>
            <a:endParaRPr kumimoji="1" lang="en-US" altLang="zh-CN"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1" lang="zh-CN" altLang="en-US"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源点到</a:t>
            </a:r>
            <a:r>
              <a:rPr kumimoji="1" lang="en-US" altLang="zh-CN"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v</a:t>
            </a:r>
            <a:r>
              <a:rPr kumimoji="1" lang="zh-CN" altLang="en-US"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的最短路径</a:t>
            </a:r>
            <a:endParaRPr kumimoji="1" lang="en-US" altLang="zh-CN"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if(P[v]!=1)</a:t>
            </a:r>
            <a:endParaRPr kumimoji="1" lang="en-US" altLang="zh-CN"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endParaRPr kumimoji="1" lang="en-US" altLang="zh-CN"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1" lang="en-US" altLang="zh-CN" sz="1800" b="0"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rPr>
              <a:t>DisplayPath</a:t>
            </a:r>
            <a:r>
              <a:rPr kumimoji="1" lang="en-US" altLang="zh-CN"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(P,P[v]);</a:t>
            </a:r>
            <a:endParaRPr kumimoji="1" lang="en-US" altLang="zh-CN"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1" lang="en-US" altLang="zh-CN" sz="1800" b="0"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rPr>
              <a:t>printf</a:t>
            </a:r>
            <a:r>
              <a:rPr kumimoji="1" lang="en-US" altLang="zh-CN"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("%d--",P[v]);</a:t>
            </a:r>
            <a:endParaRPr kumimoji="1" lang="en-US" altLang="zh-CN"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endParaRPr kumimoji="1" lang="en-US" altLang="zh-CN"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endParaRPr kumimoji="1" lang="zh-CN" altLang="en-US"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09926"/>
                                        </p:tgtEl>
                                        <p:attrNameLst>
                                          <p:attrName>style.visibility</p:attrName>
                                        </p:attrNameLst>
                                      </p:cBhvr>
                                      <p:to>
                                        <p:strVal val="visible"/>
                                      </p:to>
                                    </p:set>
                                    <p:anim calcmode="lin" valueType="num">
                                      <p:cBhvr additive="base">
                                        <p:cTn id="7" dur="500" fill="hold"/>
                                        <p:tgtEl>
                                          <p:spTgt spid="209926"/>
                                        </p:tgtEl>
                                        <p:attrNameLst>
                                          <p:attrName>ppt_x</p:attrName>
                                        </p:attrNameLst>
                                      </p:cBhvr>
                                      <p:tavLst>
                                        <p:tav tm="0">
                                          <p:val>
                                            <p:strVal val="1+#ppt_w/2"/>
                                          </p:val>
                                        </p:tav>
                                        <p:tav tm="100000">
                                          <p:val>
                                            <p:strVal val="#ppt_x"/>
                                          </p:val>
                                        </p:tav>
                                      </p:tavLst>
                                    </p:anim>
                                    <p:anim calcmode="lin" valueType="num">
                                      <p:cBhvr additive="base">
                                        <p:cTn id="8" dur="500" fill="hold"/>
                                        <p:tgtEl>
                                          <p:spTgt spid="20992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2753" name="Group 49"/>
          <p:cNvGrpSpPr/>
          <p:nvPr/>
        </p:nvGrpSpPr>
        <p:grpSpPr>
          <a:xfrm>
            <a:off x="76200" y="3867150"/>
            <a:ext cx="5867400" cy="2657475"/>
            <a:chOff x="1976" y="2406"/>
            <a:chExt cx="3696" cy="1674"/>
          </a:xfrm>
        </p:grpSpPr>
        <p:sp>
          <p:nvSpPr>
            <p:cNvPr id="150595" name="Text Box 3"/>
            <p:cNvSpPr txBox="1"/>
            <p:nvPr/>
          </p:nvSpPr>
          <p:spPr>
            <a:xfrm>
              <a:off x="1989" y="2406"/>
              <a:ext cx="3675" cy="1674"/>
            </a:xfrm>
            <a:prstGeom prst="rect">
              <a:avLst/>
            </a:prstGeom>
            <a:noFill/>
            <a:ln w="9525" cap="flat" cmpd="sng">
              <a:solidFill>
                <a:schemeClr val="tx1"/>
              </a:solidFill>
              <a:prstDash val="solid"/>
              <a:miter/>
              <a:headEnd type="none" w="med" len="med"/>
              <a:tailEnd type="none" w="med" len="med"/>
            </a:ln>
          </p:spPr>
          <p:txBody>
            <a:bodyPr wrap="none" lIns="90000" tIns="46800" rIns="90000" bIns="46800">
              <a:spAutoFit/>
            </a:bodyPr>
            <a:p>
              <a:pPr eaLnBrk="1" hangingPunct="1">
                <a:lnSpc>
                  <a:spcPct val="120000"/>
                </a:lnSpc>
              </a:pPr>
              <a:r>
                <a:rPr lang="zh-CN" altLang="en-US" sz="2000" dirty="0">
                  <a:latin typeface="Times New Roman" panose="02020603050405020304" pitchFamily="18" charset="0"/>
                </a:rPr>
                <a:t>循环       </a:t>
              </a:r>
              <a:r>
                <a:rPr lang="en-US" altLang="zh-CN" sz="2000" dirty="0">
                  <a:latin typeface="Times New Roman" panose="02020603050405020304" pitchFamily="18" charset="0"/>
                </a:rPr>
                <a:t>S              w    D[2]   D[3]   D[4]   D[5]    D[6]</a:t>
              </a:r>
              <a:endParaRPr lang="en-US" altLang="zh-CN" sz="2000" dirty="0">
                <a:latin typeface="Times New Roman" panose="02020603050405020304" pitchFamily="18" charset="0"/>
              </a:endParaRPr>
            </a:p>
            <a:p>
              <a:pPr eaLnBrk="1" hangingPunct="1">
                <a:lnSpc>
                  <a:spcPct val="120000"/>
                </a:lnSpc>
              </a:pPr>
              <a:r>
                <a:rPr lang="zh-CN" altLang="en-US" sz="2000" dirty="0">
                  <a:latin typeface="Times New Roman" panose="02020603050405020304" pitchFamily="18" charset="0"/>
                </a:rPr>
                <a:t>初态  </a:t>
              </a:r>
              <a:r>
                <a:rPr lang="en-US" altLang="zh-CN" sz="2000" dirty="0">
                  <a:latin typeface="Times New Roman" panose="02020603050405020304" pitchFamily="18" charset="0"/>
                </a:rPr>
                <a:t>{1}                -       </a:t>
              </a:r>
              <a:r>
                <a:rPr lang="en-US" altLang="zh-CN" sz="2000" dirty="0">
                  <a:latin typeface="Times New Roman" panose="02020603050405020304" pitchFamily="18" charset="0"/>
                  <a:ea typeface="仿宋_GB2312" panose="02010609030101010101" pitchFamily="49" charset="-122"/>
                </a:rPr>
                <a:t>∞</a:t>
              </a:r>
              <a:r>
                <a:rPr lang="en-US" altLang="zh-CN" sz="2000" dirty="0">
                  <a:latin typeface="Times New Roman" panose="02020603050405020304" pitchFamily="18" charset="0"/>
                </a:rPr>
                <a:t>      </a:t>
              </a:r>
              <a:r>
                <a:rPr lang="en-US" altLang="zh-CN" sz="2000" u="sng" dirty="0">
                  <a:latin typeface="Times New Roman" panose="02020603050405020304" pitchFamily="18" charset="0"/>
                  <a:ea typeface="仿宋_GB2312" panose="02010609030101010101" pitchFamily="49" charset="-122"/>
                </a:rPr>
                <a:t>10</a:t>
              </a:r>
              <a:r>
                <a:rPr lang="en-US" altLang="zh-CN" sz="2000" dirty="0">
                  <a:latin typeface="Times New Roman" panose="02020603050405020304" pitchFamily="18" charset="0"/>
                  <a:ea typeface="仿宋_GB2312" panose="02010609030101010101" pitchFamily="49" charset="-122"/>
                </a:rPr>
                <a:t>      ∞       30       100</a:t>
              </a:r>
              <a:endParaRPr lang="en-US" altLang="zh-CN" sz="2000" dirty="0">
                <a:latin typeface="Times New Roman" panose="02020603050405020304" pitchFamily="18" charset="0"/>
                <a:ea typeface="仿宋_GB2312" panose="02010609030101010101" pitchFamily="49" charset="-122"/>
              </a:endParaRPr>
            </a:p>
            <a:p>
              <a:pPr eaLnBrk="1" hangingPunct="1">
                <a:lnSpc>
                  <a:spcPct val="120000"/>
                </a:lnSpc>
              </a:pPr>
              <a:r>
                <a:rPr lang="en-US" altLang="zh-CN" sz="2000" dirty="0">
                  <a:latin typeface="Times New Roman" panose="02020603050405020304" pitchFamily="18" charset="0"/>
                  <a:ea typeface="仿宋_GB2312" panose="02010609030101010101" pitchFamily="49" charset="-122"/>
                </a:rPr>
                <a:t>   1     {1,3}             3      ∞      10      60       </a:t>
              </a:r>
              <a:r>
                <a:rPr lang="en-US" altLang="zh-CN" sz="2000" u="sng" dirty="0">
                  <a:latin typeface="Times New Roman" panose="02020603050405020304" pitchFamily="18" charset="0"/>
                  <a:ea typeface="仿宋_GB2312" panose="02010609030101010101" pitchFamily="49" charset="-122"/>
                </a:rPr>
                <a:t>30</a:t>
              </a:r>
              <a:r>
                <a:rPr lang="en-US" altLang="zh-CN" sz="2000" dirty="0">
                  <a:latin typeface="Times New Roman" panose="02020603050405020304" pitchFamily="18" charset="0"/>
                  <a:ea typeface="仿宋_GB2312" panose="02010609030101010101" pitchFamily="49" charset="-122"/>
                </a:rPr>
                <a:t>       100</a:t>
              </a:r>
              <a:endParaRPr lang="en-US" altLang="zh-CN" sz="2000" dirty="0">
                <a:latin typeface="Times New Roman" panose="02020603050405020304" pitchFamily="18" charset="0"/>
                <a:ea typeface="仿宋_GB2312" panose="02010609030101010101" pitchFamily="49" charset="-122"/>
              </a:endParaRPr>
            </a:p>
            <a:p>
              <a:pPr eaLnBrk="1" hangingPunct="1">
                <a:lnSpc>
                  <a:spcPct val="120000"/>
                </a:lnSpc>
              </a:pPr>
              <a:r>
                <a:rPr lang="en-US" altLang="zh-CN" sz="2000" dirty="0">
                  <a:latin typeface="Times New Roman" panose="02020603050405020304" pitchFamily="18" charset="0"/>
                  <a:ea typeface="仿宋_GB2312" panose="02010609030101010101" pitchFamily="49" charset="-122"/>
                </a:rPr>
                <a:t>   2     {1,3,5}          5      ∞      10      </a:t>
              </a:r>
              <a:r>
                <a:rPr lang="en-US" altLang="zh-CN" sz="2000" u="sng" dirty="0">
                  <a:latin typeface="Times New Roman" panose="02020603050405020304" pitchFamily="18" charset="0"/>
                  <a:ea typeface="仿宋_GB2312" panose="02010609030101010101" pitchFamily="49" charset="-122"/>
                </a:rPr>
                <a:t>50 </a:t>
              </a:r>
              <a:r>
                <a:rPr lang="en-US" altLang="zh-CN" sz="2000" dirty="0">
                  <a:latin typeface="Times New Roman" panose="02020603050405020304" pitchFamily="18" charset="0"/>
                  <a:ea typeface="仿宋_GB2312" panose="02010609030101010101" pitchFamily="49" charset="-122"/>
                </a:rPr>
                <a:t>      30         90</a:t>
              </a:r>
              <a:endParaRPr lang="en-US" altLang="zh-CN" sz="2000" dirty="0">
                <a:latin typeface="Times New Roman" panose="02020603050405020304" pitchFamily="18" charset="0"/>
                <a:ea typeface="仿宋_GB2312" panose="02010609030101010101" pitchFamily="49" charset="-122"/>
              </a:endParaRPr>
            </a:p>
            <a:p>
              <a:pPr eaLnBrk="1" hangingPunct="1">
                <a:lnSpc>
                  <a:spcPct val="120000"/>
                </a:lnSpc>
              </a:pPr>
              <a:r>
                <a:rPr lang="en-US" altLang="zh-CN" sz="2000" dirty="0">
                  <a:latin typeface="Times New Roman" panose="02020603050405020304" pitchFamily="18" charset="0"/>
                  <a:ea typeface="仿宋_GB2312" panose="02010609030101010101" pitchFamily="49" charset="-122"/>
                </a:rPr>
                <a:t>   3     {1,3,5,4}       4      ∞      10      50       30         </a:t>
              </a:r>
              <a:r>
                <a:rPr lang="en-US" altLang="zh-CN" sz="2000" u="sng" dirty="0">
                  <a:latin typeface="Times New Roman" panose="02020603050405020304" pitchFamily="18" charset="0"/>
                  <a:ea typeface="仿宋_GB2312" panose="02010609030101010101" pitchFamily="49" charset="-122"/>
                </a:rPr>
                <a:t>60</a:t>
              </a:r>
              <a:endParaRPr lang="en-US" altLang="zh-CN" sz="2000" u="sng" dirty="0">
                <a:latin typeface="Times New Roman" panose="02020603050405020304" pitchFamily="18" charset="0"/>
                <a:ea typeface="仿宋_GB2312" panose="02010609030101010101" pitchFamily="49" charset="-122"/>
              </a:endParaRPr>
            </a:p>
            <a:p>
              <a:pPr eaLnBrk="1" hangingPunct="1">
                <a:lnSpc>
                  <a:spcPct val="120000"/>
                </a:lnSpc>
              </a:pPr>
              <a:r>
                <a:rPr lang="en-US" altLang="zh-CN" sz="2000" dirty="0">
                  <a:latin typeface="Times New Roman" panose="02020603050405020304" pitchFamily="18" charset="0"/>
                  <a:ea typeface="仿宋_GB2312" panose="02010609030101010101" pitchFamily="49" charset="-122"/>
                </a:rPr>
                <a:t>   4     {1,3,5,4,6}    6      </a:t>
              </a:r>
              <a:r>
                <a:rPr lang="en-US" altLang="zh-CN" sz="2000" u="sng" dirty="0">
                  <a:latin typeface="Times New Roman" panose="02020603050405020304" pitchFamily="18" charset="0"/>
                  <a:ea typeface="仿宋_GB2312" panose="02010609030101010101" pitchFamily="49" charset="-122"/>
                </a:rPr>
                <a:t>∞</a:t>
              </a:r>
              <a:r>
                <a:rPr lang="en-US" altLang="zh-CN" sz="2000" dirty="0">
                  <a:latin typeface="Times New Roman" panose="02020603050405020304" pitchFamily="18" charset="0"/>
                  <a:ea typeface="仿宋_GB2312" panose="02010609030101010101" pitchFamily="49" charset="-122"/>
                </a:rPr>
                <a:t>      10      50       30         60</a:t>
              </a:r>
              <a:endParaRPr lang="en-US" altLang="zh-CN" sz="2000" dirty="0">
                <a:latin typeface="Times New Roman" panose="02020603050405020304" pitchFamily="18" charset="0"/>
                <a:ea typeface="仿宋_GB2312" panose="02010609030101010101" pitchFamily="49" charset="-122"/>
              </a:endParaRPr>
            </a:p>
            <a:p>
              <a:pPr eaLnBrk="1" hangingPunct="1">
                <a:lnSpc>
                  <a:spcPct val="120000"/>
                </a:lnSpc>
              </a:pPr>
              <a:r>
                <a:rPr lang="en-US" altLang="zh-CN" sz="2000" dirty="0">
                  <a:latin typeface="Times New Roman" panose="02020603050405020304" pitchFamily="18" charset="0"/>
                  <a:ea typeface="仿宋_GB2312" panose="02010609030101010101" pitchFamily="49" charset="-122"/>
                </a:rPr>
                <a:t>   5     {1,3,5,4,6,2} 2      ∞      10      50       30         60</a:t>
              </a:r>
              <a:endParaRPr lang="en-US" altLang="zh-CN" sz="2000" dirty="0">
                <a:latin typeface="Times New Roman" panose="02020603050405020304" pitchFamily="18" charset="0"/>
                <a:ea typeface="仿宋_GB2312" panose="02010609030101010101" pitchFamily="49" charset="-122"/>
              </a:endParaRPr>
            </a:p>
          </p:txBody>
        </p:sp>
        <p:sp>
          <p:nvSpPr>
            <p:cNvPr id="150596" name="Line 31"/>
            <p:cNvSpPr/>
            <p:nvPr/>
          </p:nvSpPr>
          <p:spPr>
            <a:xfrm>
              <a:off x="1976" y="2688"/>
              <a:ext cx="3696" cy="0"/>
            </a:xfrm>
            <a:prstGeom prst="line">
              <a:avLst/>
            </a:prstGeom>
            <a:ln w="9525" cap="flat" cmpd="sng">
              <a:solidFill>
                <a:schemeClr val="tx1"/>
              </a:solidFill>
              <a:prstDash val="solid"/>
              <a:headEnd type="none" w="med" len="med"/>
              <a:tailEnd type="none" w="med" len="med"/>
            </a:ln>
          </p:spPr>
        </p:sp>
      </p:grpSp>
      <p:grpSp>
        <p:nvGrpSpPr>
          <p:cNvPr id="150531" name="Group 54"/>
          <p:cNvGrpSpPr/>
          <p:nvPr/>
        </p:nvGrpSpPr>
        <p:grpSpPr>
          <a:xfrm>
            <a:off x="685800" y="1190625"/>
            <a:ext cx="3200400" cy="2133600"/>
            <a:chOff x="432" y="720"/>
            <a:chExt cx="2016" cy="1344"/>
          </a:xfrm>
        </p:grpSpPr>
        <p:sp>
          <p:nvSpPr>
            <p:cNvPr id="150571" name="Oval 7"/>
            <p:cNvSpPr/>
            <p:nvPr/>
          </p:nvSpPr>
          <p:spPr>
            <a:xfrm>
              <a:off x="1527" y="720"/>
              <a:ext cx="191" cy="213"/>
            </a:xfrm>
            <a:prstGeom prst="ellipse">
              <a:avLst/>
            </a:prstGeom>
            <a:noFill/>
            <a:ln w="3810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6</a:t>
              </a:r>
              <a:endParaRPr lang="en-US" altLang="zh-CN" sz="1400" dirty="0">
                <a:latin typeface="Times New Roman" panose="02020603050405020304" pitchFamily="18" charset="0"/>
              </a:endParaRPr>
            </a:p>
          </p:txBody>
        </p:sp>
        <p:sp>
          <p:nvSpPr>
            <p:cNvPr id="150572" name="Oval 8"/>
            <p:cNvSpPr/>
            <p:nvPr/>
          </p:nvSpPr>
          <p:spPr>
            <a:xfrm>
              <a:off x="903" y="1248"/>
              <a:ext cx="191" cy="213"/>
            </a:xfrm>
            <a:prstGeom prst="ellipse">
              <a:avLst/>
            </a:prstGeom>
            <a:noFill/>
            <a:ln w="3810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1</a:t>
              </a:r>
              <a:endParaRPr lang="en-US" altLang="zh-CN" sz="1400" dirty="0">
                <a:latin typeface="Times New Roman" panose="02020603050405020304" pitchFamily="18" charset="0"/>
              </a:endParaRPr>
            </a:p>
          </p:txBody>
        </p:sp>
        <p:sp>
          <p:nvSpPr>
            <p:cNvPr id="150573" name="Oval 9"/>
            <p:cNvSpPr/>
            <p:nvPr/>
          </p:nvSpPr>
          <p:spPr>
            <a:xfrm>
              <a:off x="1975" y="1760"/>
              <a:ext cx="191" cy="213"/>
            </a:xfrm>
            <a:prstGeom prst="ellipse">
              <a:avLst/>
            </a:prstGeom>
            <a:noFill/>
            <a:ln w="3810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4</a:t>
              </a:r>
              <a:endParaRPr lang="en-US" altLang="zh-CN" sz="1400" dirty="0">
                <a:latin typeface="Times New Roman" panose="02020603050405020304" pitchFamily="18" charset="0"/>
              </a:endParaRPr>
            </a:p>
          </p:txBody>
        </p:sp>
        <p:sp>
          <p:nvSpPr>
            <p:cNvPr id="150574" name="Oval 10"/>
            <p:cNvSpPr/>
            <p:nvPr/>
          </p:nvSpPr>
          <p:spPr>
            <a:xfrm>
              <a:off x="1383" y="1776"/>
              <a:ext cx="191" cy="213"/>
            </a:xfrm>
            <a:prstGeom prst="ellipse">
              <a:avLst/>
            </a:prstGeom>
            <a:noFill/>
            <a:ln w="3810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3</a:t>
              </a:r>
              <a:endParaRPr lang="en-US" altLang="zh-CN" sz="1400" dirty="0">
                <a:latin typeface="Times New Roman" panose="02020603050405020304" pitchFamily="18" charset="0"/>
              </a:endParaRPr>
            </a:p>
          </p:txBody>
        </p:sp>
        <p:sp>
          <p:nvSpPr>
            <p:cNvPr id="150575" name="Oval 11"/>
            <p:cNvSpPr/>
            <p:nvPr/>
          </p:nvSpPr>
          <p:spPr>
            <a:xfrm>
              <a:off x="2247" y="1248"/>
              <a:ext cx="191" cy="213"/>
            </a:xfrm>
            <a:prstGeom prst="ellipse">
              <a:avLst/>
            </a:prstGeom>
            <a:noFill/>
            <a:ln w="3810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5</a:t>
              </a:r>
              <a:endParaRPr lang="en-US" altLang="zh-CN" sz="1400" dirty="0">
                <a:latin typeface="Times New Roman" panose="02020603050405020304" pitchFamily="18" charset="0"/>
              </a:endParaRPr>
            </a:p>
          </p:txBody>
        </p:sp>
        <p:sp>
          <p:nvSpPr>
            <p:cNvPr id="150576" name="Line 12"/>
            <p:cNvSpPr/>
            <p:nvPr/>
          </p:nvSpPr>
          <p:spPr>
            <a:xfrm flipH="1">
              <a:off x="1095" y="921"/>
              <a:ext cx="480" cy="384"/>
            </a:xfrm>
            <a:prstGeom prst="line">
              <a:avLst/>
            </a:prstGeom>
            <a:ln w="38100" cap="flat" cmpd="sng">
              <a:solidFill>
                <a:schemeClr val="tx1"/>
              </a:solidFill>
              <a:prstDash val="solid"/>
              <a:headEnd type="triangle" w="med" len="med"/>
              <a:tailEnd type="none" w="med" len="med"/>
            </a:ln>
          </p:spPr>
        </p:sp>
        <p:sp>
          <p:nvSpPr>
            <p:cNvPr id="150577" name="Line 13"/>
            <p:cNvSpPr/>
            <p:nvPr/>
          </p:nvSpPr>
          <p:spPr>
            <a:xfrm>
              <a:off x="1623" y="921"/>
              <a:ext cx="384" cy="864"/>
            </a:xfrm>
            <a:prstGeom prst="line">
              <a:avLst/>
            </a:prstGeom>
            <a:ln w="38100" cap="flat" cmpd="sng">
              <a:solidFill>
                <a:schemeClr val="tx1"/>
              </a:solidFill>
              <a:prstDash val="solid"/>
              <a:headEnd type="triangle" w="med" len="med"/>
              <a:tailEnd type="none" w="med" len="med"/>
            </a:ln>
          </p:spPr>
        </p:sp>
        <p:sp>
          <p:nvSpPr>
            <p:cNvPr id="150578" name="Line 14"/>
            <p:cNvSpPr/>
            <p:nvPr/>
          </p:nvSpPr>
          <p:spPr>
            <a:xfrm>
              <a:off x="1671" y="921"/>
              <a:ext cx="624" cy="336"/>
            </a:xfrm>
            <a:prstGeom prst="line">
              <a:avLst/>
            </a:prstGeom>
            <a:ln w="38100" cap="flat" cmpd="sng">
              <a:solidFill>
                <a:schemeClr val="tx1"/>
              </a:solidFill>
              <a:prstDash val="solid"/>
              <a:headEnd type="triangle" w="med" len="med"/>
              <a:tailEnd type="none" w="med" len="med"/>
            </a:ln>
          </p:spPr>
        </p:sp>
        <p:sp>
          <p:nvSpPr>
            <p:cNvPr id="150579" name="Line 15"/>
            <p:cNvSpPr/>
            <p:nvPr/>
          </p:nvSpPr>
          <p:spPr>
            <a:xfrm>
              <a:off x="999" y="1449"/>
              <a:ext cx="432" cy="336"/>
            </a:xfrm>
            <a:prstGeom prst="line">
              <a:avLst/>
            </a:prstGeom>
            <a:ln w="38100" cap="flat" cmpd="sng">
              <a:solidFill>
                <a:schemeClr val="tx1"/>
              </a:solidFill>
              <a:prstDash val="solid"/>
              <a:headEnd type="none" w="med" len="med"/>
              <a:tailEnd type="triangle" w="med" len="med"/>
            </a:ln>
          </p:spPr>
        </p:sp>
        <p:sp>
          <p:nvSpPr>
            <p:cNvPr id="150580" name="Line 16"/>
            <p:cNvSpPr/>
            <p:nvPr/>
          </p:nvSpPr>
          <p:spPr>
            <a:xfrm>
              <a:off x="1584" y="1872"/>
              <a:ext cx="384" cy="0"/>
            </a:xfrm>
            <a:prstGeom prst="line">
              <a:avLst/>
            </a:prstGeom>
            <a:ln w="38100" cap="flat" cmpd="sng">
              <a:solidFill>
                <a:schemeClr val="tx1"/>
              </a:solidFill>
              <a:prstDash val="solid"/>
              <a:headEnd type="none" w="sm" len="sm"/>
              <a:tailEnd type="triangle" w="med" len="med"/>
            </a:ln>
          </p:spPr>
        </p:sp>
        <p:sp>
          <p:nvSpPr>
            <p:cNvPr id="150581" name="Line 17"/>
            <p:cNvSpPr/>
            <p:nvPr/>
          </p:nvSpPr>
          <p:spPr>
            <a:xfrm flipV="1">
              <a:off x="2151" y="1449"/>
              <a:ext cx="192" cy="336"/>
            </a:xfrm>
            <a:prstGeom prst="line">
              <a:avLst/>
            </a:prstGeom>
            <a:ln w="38100" cap="flat" cmpd="sng">
              <a:solidFill>
                <a:schemeClr val="tx1"/>
              </a:solidFill>
              <a:prstDash val="solid"/>
              <a:headEnd type="triangle" w="med" len="med"/>
              <a:tailEnd type="none" w="med" len="med"/>
            </a:ln>
          </p:spPr>
        </p:sp>
        <p:sp>
          <p:nvSpPr>
            <p:cNvPr id="150582" name="Text Box 19"/>
            <p:cNvSpPr txBox="1"/>
            <p:nvPr/>
          </p:nvSpPr>
          <p:spPr>
            <a:xfrm>
              <a:off x="1056" y="945"/>
              <a:ext cx="330" cy="231"/>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100</a:t>
              </a:r>
              <a:endParaRPr lang="en-US" altLang="zh-CN" dirty="0">
                <a:latin typeface="Times New Roman" panose="02020603050405020304" pitchFamily="18" charset="0"/>
              </a:endParaRPr>
            </a:p>
          </p:txBody>
        </p:sp>
        <p:sp>
          <p:nvSpPr>
            <p:cNvPr id="150583" name="Text Box 20"/>
            <p:cNvSpPr txBox="1"/>
            <p:nvPr/>
          </p:nvSpPr>
          <p:spPr>
            <a:xfrm>
              <a:off x="1917" y="873"/>
              <a:ext cx="258" cy="231"/>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60</a:t>
              </a:r>
              <a:endParaRPr lang="en-US" altLang="zh-CN" dirty="0">
                <a:latin typeface="Times New Roman" panose="02020603050405020304" pitchFamily="18" charset="0"/>
              </a:endParaRPr>
            </a:p>
          </p:txBody>
        </p:sp>
        <p:sp>
          <p:nvSpPr>
            <p:cNvPr id="150584" name="Text Box 21"/>
            <p:cNvSpPr txBox="1"/>
            <p:nvPr/>
          </p:nvSpPr>
          <p:spPr>
            <a:xfrm>
              <a:off x="1680" y="1449"/>
              <a:ext cx="258" cy="231"/>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10</a:t>
              </a:r>
              <a:endParaRPr lang="en-US" altLang="zh-CN" dirty="0">
                <a:latin typeface="Times New Roman" panose="02020603050405020304" pitchFamily="18" charset="0"/>
              </a:endParaRPr>
            </a:p>
          </p:txBody>
        </p:sp>
        <p:sp>
          <p:nvSpPr>
            <p:cNvPr id="150585" name="Text Box 22"/>
            <p:cNvSpPr txBox="1"/>
            <p:nvPr/>
          </p:nvSpPr>
          <p:spPr>
            <a:xfrm>
              <a:off x="1344" y="1152"/>
              <a:ext cx="258" cy="231"/>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30</a:t>
              </a:r>
              <a:endParaRPr lang="en-US" altLang="zh-CN" dirty="0">
                <a:latin typeface="Times New Roman" panose="02020603050405020304" pitchFamily="18" charset="0"/>
              </a:endParaRPr>
            </a:p>
          </p:txBody>
        </p:sp>
        <p:sp>
          <p:nvSpPr>
            <p:cNvPr id="150586" name="Text Box 23"/>
            <p:cNvSpPr txBox="1"/>
            <p:nvPr/>
          </p:nvSpPr>
          <p:spPr>
            <a:xfrm>
              <a:off x="1134" y="1425"/>
              <a:ext cx="258" cy="231"/>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10</a:t>
              </a:r>
              <a:endParaRPr lang="en-US" altLang="zh-CN" dirty="0">
                <a:latin typeface="Times New Roman" panose="02020603050405020304" pitchFamily="18" charset="0"/>
              </a:endParaRPr>
            </a:p>
          </p:txBody>
        </p:sp>
        <p:sp>
          <p:nvSpPr>
            <p:cNvPr id="150587" name="Text Box 24"/>
            <p:cNvSpPr txBox="1"/>
            <p:nvPr/>
          </p:nvSpPr>
          <p:spPr>
            <a:xfrm>
              <a:off x="1653" y="1833"/>
              <a:ext cx="258" cy="231"/>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50</a:t>
              </a:r>
              <a:endParaRPr lang="en-US" altLang="zh-CN" dirty="0">
                <a:latin typeface="Times New Roman" panose="02020603050405020304" pitchFamily="18" charset="0"/>
              </a:endParaRPr>
            </a:p>
          </p:txBody>
        </p:sp>
        <p:sp>
          <p:nvSpPr>
            <p:cNvPr id="150588" name="Text Box 25"/>
            <p:cNvSpPr txBox="1"/>
            <p:nvPr/>
          </p:nvSpPr>
          <p:spPr>
            <a:xfrm>
              <a:off x="2190" y="1569"/>
              <a:ext cx="258" cy="231"/>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20</a:t>
              </a:r>
              <a:endParaRPr lang="en-US" altLang="zh-CN" dirty="0">
                <a:latin typeface="Times New Roman" panose="02020603050405020304" pitchFamily="18" charset="0"/>
              </a:endParaRPr>
            </a:p>
          </p:txBody>
        </p:sp>
        <p:sp>
          <p:nvSpPr>
            <p:cNvPr id="150589" name="Line 26"/>
            <p:cNvSpPr/>
            <p:nvPr/>
          </p:nvSpPr>
          <p:spPr>
            <a:xfrm>
              <a:off x="672" y="1200"/>
              <a:ext cx="240" cy="87"/>
            </a:xfrm>
            <a:prstGeom prst="line">
              <a:avLst/>
            </a:prstGeom>
            <a:ln w="28575" cap="flat" cmpd="sng">
              <a:solidFill>
                <a:schemeClr val="tx1"/>
              </a:solidFill>
              <a:prstDash val="solid"/>
              <a:headEnd type="none" w="med" len="med"/>
              <a:tailEnd type="triangle" w="med" len="med"/>
            </a:ln>
          </p:spPr>
        </p:sp>
        <p:sp>
          <p:nvSpPr>
            <p:cNvPr id="150590" name="Text Box 27"/>
            <p:cNvSpPr txBox="1"/>
            <p:nvPr/>
          </p:nvSpPr>
          <p:spPr>
            <a:xfrm>
              <a:off x="432" y="1056"/>
              <a:ext cx="317" cy="288"/>
            </a:xfrm>
            <a:prstGeom prst="rect">
              <a:avLst/>
            </a:prstGeom>
            <a:noFill/>
            <a:ln w="9525">
              <a:noFill/>
            </a:ln>
          </p:spPr>
          <p:txBody>
            <a:bodyPr wrap="none" lIns="90000" tIns="46800" rIns="90000" bIns="46800">
              <a:spAutoFit/>
            </a:bodyPr>
            <a:p>
              <a:pPr eaLnBrk="1" hangingPunct="1"/>
              <a:r>
                <a:rPr lang="en-US" altLang="zh-CN" sz="2400" dirty="0">
                  <a:latin typeface="Times New Roman" panose="02020603050405020304" pitchFamily="18" charset="0"/>
                </a:rPr>
                <a:t>V</a:t>
              </a:r>
              <a:r>
                <a:rPr lang="en-US" altLang="zh-CN" sz="2400" baseline="-25000" dirty="0">
                  <a:latin typeface="Times New Roman" panose="02020603050405020304" pitchFamily="18" charset="0"/>
                </a:rPr>
                <a:t>0</a:t>
              </a:r>
              <a:endParaRPr lang="en-US" altLang="zh-CN" sz="2400" baseline="-25000" dirty="0">
                <a:latin typeface="Times New Roman" panose="02020603050405020304" pitchFamily="18" charset="0"/>
              </a:endParaRPr>
            </a:p>
          </p:txBody>
        </p:sp>
        <p:sp>
          <p:nvSpPr>
            <p:cNvPr id="150591" name="Oval 28"/>
            <p:cNvSpPr/>
            <p:nvPr/>
          </p:nvSpPr>
          <p:spPr>
            <a:xfrm>
              <a:off x="720" y="1671"/>
              <a:ext cx="191" cy="213"/>
            </a:xfrm>
            <a:prstGeom prst="ellipse">
              <a:avLst/>
            </a:prstGeom>
            <a:noFill/>
            <a:ln w="3810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2</a:t>
              </a:r>
              <a:endParaRPr lang="en-US" altLang="zh-CN" sz="1400" dirty="0">
                <a:latin typeface="Times New Roman" panose="02020603050405020304" pitchFamily="18" charset="0"/>
              </a:endParaRPr>
            </a:p>
          </p:txBody>
        </p:sp>
        <p:sp>
          <p:nvSpPr>
            <p:cNvPr id="150592" name="Line 29"/>
            <p:cNvSpPr/>
            <p:nvPr/>
          </p:nvSpPr>
          <p:spPr>
            <a:xfrm>
              <a:off x="1104" y="1344"/>
              <a:ext cx="1152" cy="0"/>
            </a:xfrm>
            <a:prstGeom prst="line">
              <a:avLst/>
            </a:prstGeom>
            <a:ln w="38100" cap="flat" cmpd="sng">
              <a:solidFill>
                <a:schemeClr val="tx1"/>
              </a:solidFill>
              <a:prstDash val="solid"/>
              <a:headEnd type="none" w="med" len="med"/>
              <a:tailEnd type="triangle" w="med" len="med"/>
            </a:ln>
          </p:spPr>
        </p:sp>
        <p:sp>
          <p:nvSpPr>
            <p:cNvPr id="150593" name="Line 30"/>
            <p:cNvSpPr/>
            <p:nvPr/>
          </p:nvSpPr>
          <p:spPr>
            <a:xfrm>
              <a:off x="912" y="1776"/>
              <a:ext cx="480" cy="96"/>
            </a:xfrm>
            <a:prstGeom prst="line">
              <a:avLst/>
            </a:prstGeom>
            <a:ln w="38100" cap="flat" cmpd="sng">
              <a:solidFill>
                <a:schemeClr val="tx1"/>
              </a:solidFill>
              <a:prstDash val="solid"/>
              <a:headEnd type="none" w="med" len="med"/>
              <a:tailEnd type="triangle" w="med" len="med"/>
            </a:ln>
          </p:spPr>
        </p:sp>
        <p:sp>
          <p:nvSpPr>
            <p:cNvPr id="150594" name="Text Box 33"/>
            <p:cNvSpPr txBox="1"/>
            <p:nvPr/>
          </p:nvSpPr>
          <p:spPr>
            <a:xfrm>
              <a:off x="1008" y="1785"/>
              <a:ext cx="186" cy="231"/>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5</a:t>
              </a:r>
              <a:endParaRPr lang="en-US" altLang="zh-CN" dirty="0">
                <a:latin typeface="Times New Roman" panose="02020603050405020304" pitchFamily="18" charset="0"/>
              </a:endParaRPr>
            </a:p>
          </p:txBody>
        </p:sp>
      </p:grpSp>
      <p:grpSp>
        <p:nvGrpSpPr>
          <p:cNvPr id="72752" name="Group 48"/>
          <p:cNvGrpSpPr/>
          <p:nvPr/>
        </p:nvGrpSpPr>
        <p:grpSpPr>
          <a:xfrm>
            <a:off x="4495800" y="2790825"/>
            <a:ext cx="4098925" cy="990600"/>
            <a:chOff x="2954" y="1728"/>
            <a:chExt cx="2582" cy="624"/>
          </a:xfrm>
        </p:grpSpPr>
        <p:sp>
          <p:nvSpPr>
            <p:cNvPr id="150563" name="Text Box 39"/>
            <p:cNvSpPr txBox="1"/>
            <p:nvPr/>
          </p:nvSpPr>
          <p:spPr>
            <a:xfrm>
              <a:off x="3186" y="1731"/>
              <a:ext cx="2334" cy="584"/>
            </a:xfrm>
            <a:prstGeom prst="rect">
              <a:avLst/>
            </a:prstGeom>
            <a:noFill/>
            <a:ln w="9525" cap="flat" cmpd="sng">
              <a:solidFill>
                <a:schemeClr val="tx1"/>
              </a:solidFill>
              <a:prstDash val="solid"/>
              <a:miter/>
              <a:headEnd type="none" w="med" len="med"/>
              <a:tailEnd type="none" w="med" len="med"/>
            </a:ln>
          </p:spPr>
          <p:txBody>
            <a:bodyPr lIns="90000" tIns="46800" rIns="90000" bIns="46800">
              <a:spAutoFit/>
            </a:bodyPr>
            <a:p>
              <a:pPr algn="ctr" eaLnBrk="1" hangingPunct="1">
                <a:lnSpc>
                  <a:spcPct val="130000"/>
                </a:lnSpc>
              </a:pPr>
              <a:r>
                <a:rPr lang="en-US" altLang="zh-CN" sz="2000" dirty="0">
                  <a:latin typeface="Times New Roman" panose="02020603050405020304" pitchFamily="18" charset="0"/>
                </a:rPr>
                <a:t>D[1]  D[2]  D[3]  D[4]  D[5]  D[6]</a:t>
              </a:r>
              <a:endParaRPr lang="en-US" altLang="zh-CN" sz="2000" dirty="0">
                <a:latin typeface="Times New Roman" panose="02020603050405020304" pitchFamily="18" charset="0"/>
              </a:endParaRPr>
            </a:p>
            <a:p>
              <a:pPr algn="ctr" eaLnBrk="1" hangingPunct="1">
                <a:lnSpc>
                  <a:spcPct val="130000"/>
                </a:lnSpc>
              </a:pPr>
              <a:r>
                <a:rPr lang="en-US" altLang="zh-CN" sz="2400" dirty="0">
                  <a:latin typeface="Times New Roman" panose="02020603050405020304" pitchFamily="18" charset="0"/>
                  <a:ea typeface="仿宋_GB2312" panose="02010609030101010101" pitchFamily="49" charset="-122"/>
                </a:rPr>
                <a:t> ∞    ∞    10    ∞    30   100</a:t>
              </a:r>
              <a:endParaRPr lang="en-US" altLang="zh-CN" sz="2400" dirty="0">
                <a:latin typeface="Times New Roman" panose="02020603050405020304" pitchFamily="18" charset="0"/>
                <a:ea typeface="仿宋_GB2312" panose="02010609030101010101" pitchFamily="49" charset="-122"/>
              </a:endParaRPr>
            </a:p>
          </p:txBody>
        </p:sp>
        <p:sp>
          <p:nvSpPr>
            <p:cNvPr id="150564" name="Line 40"/>
            <p:cNvSpPr/>
            <p:nvPr/>
          </p:nvSpPr>
          <p:spPr>
            <a:xfrm>
              <a:off x="3184" y="2064"/>
              <a:ext cx="2352" cy="0"/>
            </a:xfrm>
            <a:prstGeom prst="line">
              <a:avLst/>
            </a:prstGeom>
            <a:ln w="9525" cap="flat" cmpd="sng">
              <a:solidFill>
                <a:schemeClr val="tx1"/>
              </a:solidFill>
              <a:prstDash val="solid"/>
              <a:headEnd type="none" w="med" len="med"/>
              <a:tailEnd type="none" w="med" len="med"/>
            </a:ln>
          </p:spPr>
        </p:sp>
        <p:sp>
          <p:nvSpPr>
            <p:cNvPr id="150565" name="Line 41"/>
            <p:cNvSpPr/>
            <p:nvPr/>
          </p:nvSpPr>
          <p:spPr>
            <a:xfrm>
              <a:off x="3579" y="1728"/>
              <a:ext cx="0" cy="624"/>
            </a:xfrm>
            <a:prstGeom prst="line">
              <a:avLst/>
            </a:prstGeom>
            <a:ln w="9525" cap="flat" cmpd="sng">
              <a:solidFill>
                <a:schemeClr val="tx1"/>
              </a:solidFill>
              <a:prstDash val="solid"/>
              <a:headEnd type="none" w="med" len="med"/>
              <a:tailEnd type="none" w="med" len="med"/>
            </a:ln>
          </p:spPr>
        </p:sp>
        <p:sp>
          <p:nvSpPr>
            <p:cNvPr id="150566" name="Line 42"/>
            <p:cNvSpPr/>
            <p:nvPr/>
          </p:nvSpPr>
          <p:spPr>
            <a:xfrm>
              <a:off x="3963" y="1728"/>
              <a:ext cx="0" cy="624"/>
            </a:xfrm>
            <a:prstGeom prst="line">
              <a:avLst/>
            </a:prstGeom>
            <a:ln w="9525" cap="flat" cmpd="sng">
              <a:solidFill>
                <a:schemeClr val="tx1"/>
              </a:solidFill>
              <a:prstDash val="solid"/>
              <a:headEnd type="none" w="med" len="med"/>
              <a:tailEnd type="none" w="med" len="med"/>
            </a:ln>
          </p:spPr>
        </p:sp>
        <p:sp>
          <p:nvSpPr>
            <p:cNvPr id="150567" name="Line 43"/>
            <p:cNvSpPr/>
            <p:nvPr/>
          </p:nvSpPr>
          <p:spPr>
            <a:xfrm>
              <a:off x="4347" y="1728"/>
              <a:ext cx="0" cy="624"/>
            </a:xfrm>
            <a:prstGeom prst="line">
              <a:avLst/>
            </a:prstGeom>
            <a:ln w="9525" cap="flat" cmpd="sng">
              <a:solidFill>
                <a:schemeClr val="tx1"/>
              </a:solidFill>
              <a:prstDash val="solid"/>
              <a:headEnd type="none" w="med" len="med"/>
              <a:tailEnd type="none" w="med" len="med"/>
            </a:ln>
          </p:spPr>
        </p:sp>
        <p:sp>
          <p:nvSpPr>
            <p:cNvPr id="150568" name="Line 44"/>
            <p:cNvSpPr/>
            <p:nvPr/>
          </p:nvSpPr>
          <p:spPr>
            <a:xfrm>
              <a:off x="4731" y="1728"/>
              <a:ext cx="0" cy="624"/>
            </a:xfrm>
            <a:prstGeom prst="line">
              <a:avLst/>
            </a:prstGeom>
            <a:ln w="9525" cap="flat" cmpd="sng">
              <a:solidFill>
                <a:schemeClr val="tx1"/>
              </a:solidFill>
              <a:prstDash val="solid"/>
              <a:headEnd type="none" w="med" len="med"/>
              <a:tailEnd type="none" w="med" len="med"/>
            </a:ln>
          </p:spPr>
        </p:sp>
        <p:sp>
          <p:nvSpPr>
            <p:cNvPr id="150569" name="Text Box 45"/>
            <p:cNvSpPr txBox="1"/>
            <p:nvPr/>
          </p:nvSpPr>
          <p:spPr>
            <a:xfrm>
              <a:off x="2954" y="1890"/>
              <a:ext cx="253" cy="288"/>
            </a:xfrm>
            <a:prstGeom prst="rect">
              <a:avLst/>
            </a:prstGeom>
            <a:noFill/>
            <a:ln w="9525">
              <a:noFill/>
            </a:ln>
          </p:spPr>
          <p:txBody>
            <a:bodyPr wrap="none" lIns="90000" tIns="46800" rIns="90000" bIns="46800">
              <a:spAutoFit/>
            </a:bodyPr>
            <a:p>
              <a:pPr eaLnBrk="1" hangingPunct="1"/>
              <a:r>
                <a:rPr lang="en-US" altLang="zh-CN" sz="2400" dirty="0">
                  <a:latin typeface="Times New Roman" panose="02020603050405020304" pitchFamily="18" charset="0"/>
                </a:rPr>
                <a:t>D</a:t>
              </a:r>
              <a:endParaRPr lang="en-US" altLang="zh-CN" sz="2400" dirty="0">
                <a:latin typeface="Times New Roman" panose="02020603050405020304" pitchFamily="18" charset="0"/>
              </a:endParaRPr>
            </a:p>
          </p:txBody>
        </p:sp>
        <p:sp>
          <p:nvSpPr>
            <p:cNvPr id="150570" name="Line 46"/>
            <p:cNvSpPr/>
            <p:nvPr/>
          </p:nvSpPr>
          <p:spPr>
            <a:xfrm>
              <a:off x="5136" y="1728"/>
              <a:ext cx="0" cy="624"/>
            </a:xfrm>
            <a:prstGeom prst="line">
              <a:avLst/>
            </a:prstGeom>
            <a:ln w="9525" cap="flat" cmpd="sng">
              <a:solidFill>
                <a:schemeClr val="tx1"/>
              </a:solidFill>
              <a:prstDash val="solid"/>
              <a:headEnd type="none" w="med" len="med"/>
              <a:tailEnd type="none" w="med" len="med"/>
            </a:ln>
          </p:spPr>
        </p:sp>
      </p:grpSp>
      <p:grpSp>
        <p:nvGrpSpPr>
          <p:cNvPr id="72754" name="Group 50"/>
          <p:cNvGrpSpPr/>
          <p:nvPr/>
        </p:nvGrpSpPr>
        <p:grpSpPr>
          <a:xfrm>
            <a:off x="4481513" y="504825"/>
            <a:ext cx="3976687" cy="2282825"/>
            <a:chOff x="2823" y="288"/>
            <a:chExt cx="2505" cy="1438"/>
          </a:xfrm>
        </p:grpSpPr>
        <p:grpSp>
          <p:nvGrpSpPr>
            <p:cNvPr id="150558" name="Group 37"/>
            <p:cNvGrpSpPr/>
            <p:nvPr/>
          </p:nvGrpSpPr>
          <p:grpSpPr>
            <a:xfrm>
              <a:off x="3120" y="288"/>
              <a:ext cx="2208" cy="1438"/>
              <a:chOff x="2736" y="362"/>
              <a:chExt cx="2208" cy="1438"/>
            </a:xfrm>
          </p:grpSpPr>
          <p:sp>
            <p:nvSpPr>
              <p:cNvPr id="150560" name="Text Box 32"/>
              <p:cNvSpPr txBox="1"/>
              <p:nvPr/>
            </p:nvSpPr>
            <p:spPr>
              <a:xfrm>
                <a:off x="2823" y="362"/>
                <a:ext cx="2121" cy="1438"/>
              </a:xfrm>
              <a:prstGeom prst="rect">
                <a:avLst/>
              </a:prstGeom>
              <a:noFill/>
              <a:ln w="9525">
                <a:noFill/>
              </a:ln>
            </p:spPr>
            <p:txBody>
              <a:bodyPr lIns="90000" tIns="46800" rIns="90000" bIns="46800">
                <a:spAutoFit/>
              </a:bodyPr>
              <a:p>
                <a:pPr eaLnBrk="1" hangingPunct="1"/>
                <a:r>
                  <a:rPr lang="en-US" altLang="zh-CN" sz="2400" dirty="0">
                    <a:latin typeface="Times New Roman" panose="02020603050405020304" pitchFamily="18" charset="0"/>
                  </a:rPr>
                  <a:t>∞  ∞  10   ∞   30   100</a:t>
                </a:r>
                <a:endParaRPr lang="en-US" altLang="zh-CN" sz="2400" dirty="0">
                  <a:latin typeface="Times New Roman" panose="02020603050405020304" pitchFamily="18" charset="0"/>
                </a:endParaRPr>
              </a:p>
              <a:p>
                <a:pPr eaLnBrk="1" hangingPunct="1"/>
                <a:r>
                  <a:rPr lang="en-US" altLang="zh-CN" sz="2400" dirty="0">
                    <a:latin typeface="Times New Roman" panose="02020603050405020304" pitchFamily="18" charset="0"/>
                  </a:rPr>
                  <a:t>∞  ∞    5   ∞   ∞    ∞</a:t>
                </a:r>
                <a:endParaRPr lang="en-US" altLang="zh-CN" sz="2400" dirty="0">
                  <a:latin typeface="Times New Roman" panose="02020603050405020304" pitchFamily="18" charset="0"/>
                </a:endParaRPr>
              </a:p>
              <a:p>
                <a:pPr eaLnBrk="1" hangingPunct="1"/>
                <a:r>
                  <a:rPr lang="en-US" altLang="zh-CN" sz="2400" dirty="0">
                    <a:latin typeface="Times New Roman" panose="02020603050405020304" pitchFamily="18" charset="0"/>
                  </a:rPr>
                  <a:t>∞  ∞  ∞   50   ∞    ∞</a:t>
                </a:r>
                <a:endParaRPr lang="en-US" altLang="zh-CN" sz="2400" dirty="0">
                  <a:latin typeface="Times New Roman" panose="02020603050405020304" pitchFamily="18" charset="0"/>
                </a:endParaRPr>
              </a:p>
              <a:p>
                <a:pPr eaLnBrk="1" hangingPunct="1"/>
                <a:r>
                  <a:rPr lang="en-US" altLang="zh-CN" sz="2400" dirty="0">
                    <a:latin typeface="Times New Roman" panose="02020603050405020304" pitchFamily="18" charset="0"/>
                  </a:rPr>
                  <a:t>∞  ∞  ∞   ∞   ∞    10</a:t>
                </a:r>
                <a:endParaRPr lang="en-US" altLang="zh-CN" sz="2400" dirty="0">
                  <a:latin typeface="Times New Roman" panose="02020603050405020304" pitchFamily="18" charset="0"/>
                </a:endParaRPr>
              </a:p>
              <a:p>
                <a:pPr eaLnBrk="1" hangingPunct="1"/>
                <a:r>
                  <a:rPr lang="en-US" altLang="zh-CN" sz="2400" dirty="0">
                    <a:latin typeface="Times New Roman" panose="02020603050405020304" pitchFamily="18" charset="0"/>
                  </a:rPr>
                  <a:t>∞  ∞  ∞   20   ∞    60</a:t>
                </a:r>
                <a:endParaRPr lang="en-US" altLang="zh-CN" sz="2400" dirty="0">
                  <a:latin typeface="Times New Roman" panose="02020603050405020304" pitchFamily="18" charset="0"/>
                </a:endParaRPr>
              </a:p>
              <a:p>
                <a:pPr eaLnBrk="1" hangingPunct="1"/>
                <a:r>
                  <a:rPr lang="en-US" altLang="zh-CN" sz="2400" dirty="0">
                    <a:latin typeface="Times New Roman" panose="02020603050405020304" pitchFamily="18" charset="0"/>
                  </a:rPr>
                  <a:t>∞  ∞  ∞   ∞   ∞    ∞ </a:t>
                </a:r>
                <a:endParaRPr lang="en-US" altLang="zh-CN" sz="2400" dirty="0">
                  <a:latin typeface="Times New Roman" panose="02020603050405020304" pitchFamily="18" charset="0"/>
                </a:endParaRPr>
              </a:p>
            </p:txBody>
          </p:sp>
          <p:sp>
            <p:nvSpPr>
              <p:cNvPr id="150561" name="AutoShape 35"/>
              <p:cNvSpPr/>
              <p:nvPr/>
            </p:nvSpPr>
            <p:spPr>
              <a:xfrm>
                <a:off x="2736" y="528"/>
                <a:ext cx="48" cy="1104"/>
              </a:xfrm>
              <a:prstGeom prst="leftBracket">
                <a:avLst>
                  <a:gd name="adj" fmla="val 191666"/>
                </a:avLst>
              </a:prstGeom>
              <a:noFill/>
              <a:ln w="38100" cap="flat" cmpd="sng">
                <a:solidFill>
                  <a:schemeClr val="tx1"/>
                </a:solidFill>
                <a:prstDash val="solid"/>
                <a:headEnd type="none" w="med" len="med"/>
                <a:tailEnd type="none" w="med" len="med"/>
              </a:ln>
            </p:spPr>
            <p:txBody>
              <a:bodyPr wrap="none" lIns="90000" tIns="46800" rIns="90000" bIns="46800" anchor="ctr" anchorCtr="0">
                <a:spAutoFit/>
              </a:bodyPr>
              <a:p>
                <a:pPr eaLnBrk="1" hangingPunct="1"/>
                <a:endParaRPr lang="zh-CN" altLang="en-US" dirty="0">
                  <a:latin typeface="Times New Roman" panose="02020603050405020304" pitchFamily="18" charset="0"/>
                </a:endParaRPr>
              </a:p>
            </p:txBody>
          </p:sp>
          <p:sp>
            <p:nvSpPr>
              <p:cNvPr id="150562" name="AutoShape 36"/>
              <p:cNvSpPr/>
              <p:nvPr/>
            </p:nvSpPr>
            <p:spPr>
              <a:xfrm>
                <a:off x="4848" y="528"/>
                <a:ext cx="48" cy="1104"/>
              </a:xfrm>
              <a:prstGeom prst="rightBracket">
                <a:avLst>
                  <a:gd name="adj" fmla="val 191666"/>
                </a:avLst>
              </a:prstGeom>
              <a:noFill/>
              <a:ln w="38100" cap="flat" cmpd="sng">
                <a:solidFill>
                  <a:schemeClr val="tx1"/>
                </a:solidFill>
                <a:prstDash val="solid"/>
                <a:headEnd type="none" w="med" len="med"/>
                <a:tailEnd type="none" w="med" len="med"/>
              </a:ln>
            </p:spPr>
            <p:txBody>
              <a:bodyPr wrap="none" lIns="90000" tIns="46800" rIns="90000" bIns="46800" anchor="ctr" anchorCtr="0">
                <a:spAutoFit/>
              </a:bodyPr>
              <a:p>
                <a:pPr eaLnBrk="1" hangingPunct="1"/>
                <a:endParaRPr lang="zh-CN" altLang="en-US" dirty="0">
                  <a:latin typeface="Times New Roman" panose="02020603050405020304" pitchFamily="18" charset="0"/>
                </a:endParaRPr>
              </a:p>
            </p:txBody>
          </p:sp>
        </p:grpSp>
        <p:sp>
          <p:nvSpPr>
            <p:cNvPr id="150559" name="Text Box 47"/>
            <p:cNvSpPr txBox="1"/>
            <p:nvPr/>
          </p:nvSpPr>
          <p:spPr>
            <a:xfrm>
              <a:off x="2823" y="842"/>
              <a:ext cx="253" cy="288"/>
            </a:xfrm>
            <a:prstGeom prst="rect">
              <a:avLst/>
            </a:prstGeom>
            <a:noFill/>
            <a:ln w="9525">
              <a:noFill/>
            </a:ln>
          </p:spPr>
          <p:txBody>
            <a:bodyPr wrap="none" lIns="90000" tIns="46800" rIns="90000" bIns="46800">
              <a:spAutoFit/>
            </a:bodyPr>
            <a:p>
              <a:pPr eaLnBrk="1" hangingPunct="1"/>
              <a:r>
                <a:rPr lang="en-US" altLang="zh-CN" sz="2400" dirty="0">
                  <a:latin typeface="Times New Roman" panose="02020603050405020304" pitchFamily="18" charset="0"/>
                </a:rPr>
                <a:t>C</a:t>
              </a:r>
              <a:endParaRPr lang="en-US" altLang="zh-CN" sz="2400" dirty="0">
                <a:latin typeface="Times New Roman" panose="02020603050405020304" pitchFamily="18" charset="0"/>
              </a:endParaRPr>
            </a:p>
          </p:txBody>
        </p:sp>
      </p:grpSp>
      <p:sp>
        <p:nvSpPr>
          <p:cNvPr id="150534" name="Text Box 51"/>
          <p:cNvSpPr txBox="1"/>
          <p:nvPr/>
        </p:nvSpPr>
        <p:spPr>
          <a:xfrm>
            <a:off x="614363" y="674688"/>
            <a:ext cx="1619250" cy="463550"/>
          </a:xfrm>
          <a:prstGeom prst="rect">
            <a:avLst/>
          </a:prstGeom>
          <a:noFill/>
          <a:ln w="9525">
            <a:noFill/>
          </a:ln>
        </p:spPr>
        <p:txBody>
          <a:bodyPr lIns="90000" tIns="46800" rIns="90000" bIns="46800">
            <a:spAutoFit/>
          </a:bodyPr>
          <a:p>
            <a:pPr eaLnBrk="1" hangingPunct="1"/>
            <a:r>
              <a:rPr lang="en-US" altLang="zh-CN" sz="2400" dirty="0">
                <a:solidFill>
                  <a:schemeClr val="accent2"/>
                </a:solidFill>
                <a:latin typeface="Times New Roman" panose="02020603050405020304" pitchFamily="18" charset="0"/>
              </a:rPr>
              <a:t>【</a:t>
            </a:r>
            <a:r>
              <a:rPr lang="zh-CN" altLang="en-US" sz="2400" dirty="0">
                <a:solidFill>
                  <a:schemeClr val="accent2"/>
                </a:solidFill>
                <a:latin typeface="Times New Roman" panose="02020603050405020304" pitchFamily="18" charset="0"/>
              </a:rPr>
              <a:t>例</a:t>
            </a:r>
            <a:r>
              <a:rPr lang="en-US" altLang="zh-CN" sz="2400" dirty="0">
                <a:solidFill>
                  <a:schemeClr val="accent2"/>
                </a:solidFill>
                <a:latin typeface="Times New Roman" panose="02020603050405020304" pitchFamily="18" charset="0"/>
              </a:rPr>
              <a:t>4-11】</a:t>
            </a:r>
            <a:endParaRPr lang="zh-CN" altLang="en-US" sz="2400" dirty="0">
              <a:solidFill>
                <a:schemeClr val="accent2"/>
              </a:solidFill>
              <a:latin typeface="Times New Roman" panose="02020603050405020304" pitchFamily="18" charset="0"/>
            </a:endParaRPr>
          </a:p>
        </p:txBody>
      </p:sp>
      <p:graphicFrame>
        <p:nvGraphicFramePr>
          <p:cNvPr id="72797" name="Group 93"/>
          <p:cNvGraphicFramePr>
            <a:graphicFrameLocks noGrp="1"/>
          </p:cNvGraphicFramePr>
          <p:nvPr/>
        </p:nvGraphicFramePr>
        <p:xfrm>
          <a:off x="6516688" y="3981450"/>
          <a:ext cx="1584325" cy="2430464"/>
        </p:xfrm>
        <a:graphic>
          <a:graphicData uri="http://schemas.openxmlformats.org/drawingml/2006/table">
            <a:tbl>
              <a:tblPr/>
              <a:tblGrid>
                <a:gridCol w="792162"/>
                <a:gridCol w="792163"/>
              </a:tblGrid>
              <a:tr h="43183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P[1]</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4" marB="468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4" marB="468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31">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P[2]</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4" marB="468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4" marB="468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69">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P[3]</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4" marB="468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46804" marB="468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31">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P[4]</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4" marB="468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4" marB="468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69">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P[5]</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4" marB="468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4" marB="468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31">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P[6]</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4" marB="468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4</a:t>
                      </a: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46804" marB="468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2754"/>
                                        </p:tgtEl>
                                        <p:attrNameLst>
                                          <p:attrName>style.visibility</p:attrName>
                                        </p:attrNameLst>
                                      </p:cBhvr>
                                      <p:to>
                                        <p:strVal val="visible"/>
                                      </p:to>
                                    </p:set>
                                    <p:animEffect transition="in" filter="blinds(horizontal)">
                                      <p:cBhvr>
                                        <p:cTn id="7" dur="500"/>
                                        <p:tgtEl>
                                          <p:spTgt spid="7275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72752"/>
                                        </p:tgtEl>
                                        <p:attrNameLst>
                                          <p:attrName>style.visibility</p:attrName>
                                        </p:attrNameLst>
                                      </p:cBhvr>
                                      <p:to>
                                        <p:strVal val="visible"/>
                                      </p:to>
                                    </p:set>
                                    <p:animEffect transition="in" filter="blinds(vertical)">
                                      <p:cBhvr>
                                        <p:cTn id="12" dur="500"/>
                                        <p:tgtEl>
                                          <p:spTgt spid="7275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nodeType="clickEffect">
                                  <p:stCondLst>
                                    <p:cond delay="0"/>
                                  </p:stCondLst>
                                  <p:childTnLst>
                                    <p:set>
                                      <p:cBhvr>
                                        <p:cTn id="16" dur="1" fill="hold">
                                          <p:stCondLst>
                                            <p:cond delay="0"/>
                                          </p:stCondLst>
                                        </p:cTn>
                                        <p:tgtEl>
                                          <p:spTgt spid="72753"/>
                                        </p:tgtEl>
                                        <p:attrNameLst>
                                          <p:attrName>style.visibility</p:attrName>
                                        </p:attrNameLst>
                                      </p:cBhvr>
                                      <p:to>
                                        <p:strVal val="visible"/>
                                      </p:to>
                                    </p:set>
                                    <p:animEffect transition="in" filter="blinds(vertical)">
                                      <p:cBhvr>
                                        <p:cTn id="17" dur="500"/>
                                        <p:tgtEl>
                                          <p:spTgt spid="7275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72797"/>
                                        </p:tgtEl>
                                        <p:attrNameLst>
                                          <p:attrName>style.visibility</p:attrName>
                                        </p:attrNameLst>
                                      </p:cBhvr>
                                      <p:to>
                                        <p:strVal val="visible"/>
                                      </p:to>
                                    </p:set>
                                    <p:animEffect transition="in" filter="wipe(up)">
                                      <p:cBhvr>
                                        <p:cTn id="22" dur="500"/>
                                        <p:tgtEl>
                                          <p:spTgt spid="72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表格 3"/>
          <p:cNvGraphicFramePr>
            <a:graphicFrameLocks noGrp="1"/>
          </p:cNvGraphicFramePr>
          <p:nvPr/>
        </p:nvGraphicFramePr>
        <p:xfrm>
          <a:off x="161925" y="1341438"/>
          <a:ext cx="8820150" cy="4325938"/>
        </p:xfrm>
        <a:graphic>
          <a:graphicData uri="http://schemas.openxmlformats.org/drawingml/2006/table">
            <a:tbl>
              <a:tblPr/>
              <a:tblGrid>
                <a:gridCol w="1511300"/>
                <a:gridCol w="3457575"/>
                <a:gridCol w="3851275"/>
              </a:tblGrid>
              <a:tr h="37142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区别</a:t>
                      </a: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31" marR="91431"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Prim</a:t>
                      </a: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算法构造最小生成树</a:t>
                      </a: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31" marR="91431"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Dijkstra</a:t>
                      </a: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算法构造单源最短路径</a:t>
                      </a: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31" marR="91431"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2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图类型</a:t>
                      </a:r>
                      <a:endPar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31" marR="9143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无向连通网</a:t>
                      </a:r>
                      <a:endPar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31" marR="9143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有向连通网</a:t>
                      </a:r>
                      <a:endPar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31" marR="9143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9966">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起始点</a:t>
                      </a:r>
                      <a:endPar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31" marR="9143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任选一个结点</a:t>
                      </a:r>
                      <a:endPar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31" marR="9143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有一个确定的起点（源点），其余为终点</a:t>
                      </a:r>
                      <a:endPar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31" marR="9143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2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连通顶点</a:t>
                      </a:r>
                      <a:endPar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31" marR="9143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连通所有顶点，且总造价最低</a:t>
                      </a:r>
                      <a:endPar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31" marR="9143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源点到各终点的两顶点间的最短路径</a:t>
                      </a:r>
                      <a:endPar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31" marR="9143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88879">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加入集合外顶点的修改方式</a:t>
                      </a:r>
                      <a:endPar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31" marR="9143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if  ( C[k][j] &lt;  LowCost[j] &amp;&amp; </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LowCost[j] != INFINITY )</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LowCost[j]=C[k][j];       </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CloseST[j]=k;             }</a:t>
                      </a: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endPar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31" marR="9143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pl-PL"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sum=D[w] + G[w][v] ;</a:t>
                      </a:r>
                      <a:endParaRPr kumimoji="0" lang="pl-PL"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pl-PL"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if (sum &lt; D[v] )  </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pl-PL"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D[v] = sum ;  p[v]=w; }</a:t>
                      </a:r>
                      <a:endParaRPr kumimoji="0" lang="pl-PL"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31" marR="9143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9966">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记录路径数组</a:t>
                      </a:r>
                      <a:endPar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31" marR="9143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无</a:t>
                      </a:r>
                      <a:endPar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31" marR="9143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有一个</a:t>
                      </a: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数组记录从源点到各终点的路线</a:t>
                      </a:r>
                      <a:endPar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31" marR="9143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2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构成结果图</a:t>
                      </a:r>
                      <a:endPar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31" marR="9143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所构造的连通网的权值之和最小</a:t>
                      </a:r>
                      <a:endPar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31" marR="9143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一定是源点到终点的两路径权值最短</a:t>
                      </a:r>
                      <a:endPar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31" marR="9143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2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重复次数</a:t>
                      </a:r>
                      <a:endPar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31" marR="9143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重复</a:t>
                      </a: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n-1</a:t>
                      </a: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次</a:t>
                      </a:r>
                      <a:endPar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31" marR="9143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重复</a:t>
                      </a: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n-2</a:t>
                      </a: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次</a:t>
                      </a:r>
                      <a:endPar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31" marR="9143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2616" name="文本框 4"/>
          <p:cNvSpPr txBox="1"/>
          <p:nvPr/>
        </p:nvSpPr>
        <p:spPr>
          <a:xfrm>
            <a:off x="395288" y="765175"/>
            <a:ext cx="4032250" cy="461963"/>
          </a:xfrm>
          <a:prstGeom prst="rect">
            <a:avLst/>
          </a:prstGeom>
          <a:noFill/>
          <a:ln w="9525">
            <a:noFill/>
          </a:ln>
        </p:spPr>
        <p:txBody>
          <a:bodyPr wrap="none">
            <a:spAutoFit/>
          </a:bodyPr>
          <a:p>
            <a:r>
              <a:rPr lang="en-US" altLang="zh-CN" sz="2400" dirty="0">
                <a:solidFill>
                  <a:srgbClr val="0000FF"/>
                </a:solidFill>
                <a:latin typeface="Times New Roman" panose="02020603050405020304" pitchFamily="18" charset="0"/>
              </a:rPr>
              <a:t>Prim </a:t>
            </a:r>
            <a:r>
              <a:rPr lang="zh-CN" altLang="en-US" sz="2400" dirty="0">
                <a:solidFill>
                  <a:srgbClr val="0000FF"/>
                </a:solidFill>
                <a:latin typeface="Times New Roman" panose="02020603050405020304" pitchFamily="18" charset="0"/>
              </a:rPr>
              <a:t>与 </a:t>
            </a:r>
            <a:r>
              <a:rPr lang="en-US" altLang="zh-CN" sz="2400" dirty="0">
                <a:solidFill>
                  <a:srgbClr val="0000FF"/>
                </a:solidFill>
                <a:latin typeface="Times New Roman" panose="02020603050405020304" pitchFamily="18" charset="0"/>
              </a:rPr>
              <a:t>Dijkstra </a:t>
            </a:r>
            <a:r>
              <a:rPr lang="zh-CN" altLang="en-US" sz="2400" dirty="0">
                <a:solidFill>
                  <a:srgbClr val="0000FF"/>
                </a:solidFill>
                <a:latin typeface="Times New Roman" panose="02020603050405020304" pitchFamily="18" charset="0"/>
              </a:rPr>
              <a:t>算法对比：</a:t>
            </a:r>
            <a:endParaRPr lang="zh-CN" altLang="en-US" sz="2400" dirty="0">
              <a:solidFill>
                <a:srgbClr val="0000FF"/>
              </a:solidFill>
              <a:latin typeface="Times New Roman" panose="02020603050405020304" pitchFamily="18" charset="0"/>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02" name="Text Box 2"/>
          <p:cNvSpPr txBox="1"/>
          <p:nvPr/>
        </p:nvSpPr>
        <p:spPr>
          <a:xfrm>
            <a:off x="247650" y="620713"/>
            <a:ext cx="6934200" cy="527050"/>
          </a:xfrm>
          <a:prstGeom prst="rect">
            <a:avLst/>
          </a:prstGeom>
          <a:noFill/>
          <a:ln w="9525">
            <a:noFill/>
          </a:ln>
        </p:spPr>
        <p:txBody>
          <a:bodyPr>
            <a:spAutoFit/>
          </a:bodyPr>
          <a:p>
            <a:pPr marL="457200" indent="-457200" eaLnBrk="1" hangingPunct="1">
              <a:lnSpc>
                <a:spcPct val="110000"/>
              </a:lnSpc>
            </a:pPr>
            <a:r>
              <a:rPr lang="en-US" altLang="zh-CN" sz="2800" dirty="0">
                <a:solidFill>
                  <a:srgbClr val="C00000"/>
                </a:solidFill>
                <a:latin typeface="Times New Roman" panose="02020603050405020304" pitchFamily="18" charset="0"/>
              </a:rPr>
              <a:t>4.11 </a:t>
            </a:r>
            <a:r>
              <a:rPr lang="zh-CN" altLang="en-US" sz="2800" dirty="0">
                <a:solidFill>
                  <a:srgbClr val="C00000"/>
                </a:solidFill>
                <a:latin typeface="Times New Roman" panose="02020603050405020304" pitchFamily="18" charset="0"/>
              </a:rPr>
              <a:t>每一对顶点间的最短路径</a:t>
            </a:r>
            <a:endParaRPr lang="zh-CN" altLang="en-US" sz="2800" dirty="0">
              <a:solidFill>
                <a:srgbClr val="C00000"/>
              </a:solidFill>
              <a:latin typeface="Times New Roman" panose="02020603050405020304" pitchFamily="18" charset="0"/>
            </a:endParaRPr>
          </a:p>
        </p:txBody>
      </p:sp>
      <p:sp>
        <p:nvSpPr>
          <p:cNvPr id="153603" name="Text Box 3"/>
          <p:cNvSpPr txBox="1"/>
          <p:nvPr/>
        </p:nvSpPr>
        <p:spPr>
          <a:xfrm>
            <a:off x="239713" y="1028700"/>
            <a:ext cx="8766175" cy="5599113"/>
          </a:xfrm>
          <a:prstGeom prst="rect">
            <a:avLst/>
          </a:prstGeom>
          <a:noFill/>
          <a:ln w="9525">
            <a:noFill/>
          </a:ln>
        </p:spPr>
        <p:txBody>
          <a:bodyPr wrap="none" lIns="90000" tIns="46800" rIns="90000" bIns="46800">
            <a:spAutoFit/>
          </a:bodyPr>
          <a:p>
            <a:pPr algn="just" eaLnBrk="1" hangingPunct="1">
              <a:lnSpc>
                <a:spcPct val="120000"/>
              </a:lnSpc>
            </a:pPr>
            <a:r>
              <a:rPr lang="zh-CN" altLang="en-US" sz="2000" dirty="0">
                <a:solidFill>
                  <a:srgbClr val="0000FF"/>
                </a:solidFill>
                <a:latin typeface="Times New Roman" panose="02020603050405020304" pitchFamily="18" charset="0"/>
              </a:rPr>
              <a:t>基本思想：</a:t>
            </a:r>
            <a:endParaRPr lang="zh-CN" altLang="en-US" sz="2000" dirty="0">
              <a:solidFill>
                <a:srgbClr val="0000FF"/>
              </a:solidFill>
              <a:latin typeface="Times New Roman" panose="02020603050405020304" pitchFamily="18" charset="0"/>
            </a:endParaRPr>
          </a:p>
          <a:p>
            <a:pPr algn="just" eaLnBrk="1" hangingPunct="1">
              <a:lnSpc>
                <a:spcPct val="120000"/>
              </a:lnSpc>
            </a:pPr>
            <a:r>
              <a:rPr lang="zh-CN" altLang="en-US" sz="2000" dirty="0">
                <a:latin typeface="Times New Roman" panose="02020603050405020304" pitchFamily="18" charset="0"/>
              </a:rPr>
              <a:t>        假设求顶点</a:t>
            </a:r>
            <a:r>
              <a:rPr lang="en-US" altLang="zh-CN" sz="2000" dirty="0">
                <a:latin typeface="Times New Roman" panose="02020603050405020304" pitchFamily="18" charset="0"/>
              </a:rPr>
              <a:t>v</a:t>
            </a:r>
            <a:r>
              <a:rPr lang="en-US" altLang="zh-CN" sz="2000" baseline="-25000" dirty="0">
                <a:latin typeface="Times New Roman" panose="02020603050405020304" pitchFamily="18" charset="0"/>
              </a:rPr>
              <a:t>i</a:t>
            </a:r>
            <a:r>
              <a:rPr lang="zh-CN" altLang="en-US" sz="2000" dirty="0">
                <a:latin typeface="Times New Roman" panose="02020603050405020304" pitchFamily="18" charset="0"/>
              </a:rPr>
              <a:t>到顶点</a:t>
            </a:r>
            <a:r>
              <a:rPr lang="en-US" altLang="zh-CN" sz="2000" dirty="0">
                <a:latin typeface="Times New Roman" panose="02020603050405020304" pitchFamily="18" charset="0"/>
              </a:rPr>
              <a:t>v</a:t>
            </a:r>
            <a:r>
              <a:rPr lang="en-US" altLang="zh-CN" sz="2000" baseline="-25000" dirty="0">
                <a:latin typeface="Times New Roman" panose="02020603050405020304" pitchFamily="18" charset="0"/>
              </a:rPr>
              <a:t>j</a:t>
            </a:r>
            <a:r>
              <a:rPr lang="zh-CN" altLang="en-US" sz="2000" dirty="0">
                <a:latin typeface="Times New Roman" panose="02020603050405020304" pitchFamily="18" charset="0"/>
              </a:rPr>
              <a:t>的最短路径。如果从 </a:t>
            </a:r>
            <a:r>
              <a:rPr lang="en-US" altLang="zh-CN" sz="2000" dirty="0">
                <a:latin typeface="Times New Roman" panose="02020603050405020304" pitchFamily="18" charset="0"/>
              </a:rPr>
              <a:t>v</a:t>
            </a:r>
            <a:r>
              <a:rPr lang="en-US" altLang="zh-CN" sz="2000" baseline="-25000" dirty="0">
                <a:latin typeface="Times New Roman" panose="02020603050405020304" pitchFamily="18" charset="0"/>
              </a:rPr>
              <a:t>i </a:t>
            </a:r>
            <a:r>
              <a:rPr lang="zh-CN" altLang="en-US" sz="2000" dirty="0">
                <a:latin typeface="Times New Roman" panose="02020603050405020304" pitchFamily="18" charset="0"/>
              </a:rPr>
              <a:t>到 </a:t>
            </a:r>
            <a:r>
              <a:rPr lang="en-US" altLang="zh-CN" sz="2000" dirty="0">
                <a:latin typeface="Times New Roman" panose="02020603050405020304" pitchFamily="18" charset="0"/>
              </a:rPr>
              <a:t>v</a:t>
            </a:r>
            <a:r>
              <a:rPr lang="en-US" altLang="zh-CN" sz="2000" baseline="-25000" dirty="0">
                <a:latin typeface="Times New Roman" panose="02020603050405020304" pitchFamily="18" charset="0"/>
              </a:rPr>
              <a:t>j </a:t>
            </a:r>
            <a:r>
              <a:rPr lang="zh-CN" altLang="en-US" sz="2000" dirty="0">
                <a:latin typeface="Times New Roman" panose="02020603050405020304" pitchFamily="18" charset="0"/>
              </a:rPr>
              <a:t>存在一条长度为</a:t>
            </a:r>
            <a:r>
              <a:rPr lang="en-US" altLang="zh-CN" sz="2000" dirty="0">
                <a:latin typeface="Times New Roman" panose="02020603050405020304" pitchFamily="18" charset="0"/>
              </a:rPr>
              <a:t>C[i][j]</a:t>
            </a:r>
            <a:endParaRPr lang="en-US" altLang="zh-CN" sz="2000" dirty="0">
              <a:latin typeface="Times New Roman" panose="02020603050405020304" pitchFamily="18" charset="0"/>
            </a:endParaRPr>
          </a:p>
          <a:p>
            <a:pPr algn="just" eaLnBrk="1" hangingPunct="1">
              <a:lnSpc>
                <a:spcPct val="120000"/>
              </a:lnSpc>
            </a:pPr>
            <a:r>
              <a:rPr lang="zh-CN" altLang="en-US" sz="2000" dirty="0">
                <a:latin typeface="Times New Roman" panose="02020603050405020304" pitchFamily="18" charset="0"/>
              </a:rPr>
              <a:t>的路径，该路径不一定是最短路径，尚需进行 </a:t>
            </a:r>
            <a:r>
              <a:rPr lang="en-US" altLang="zh-CN" sz="2000" dirty="0">
                <a:latin typeface="Times New Roman" panose="02020603050405020304" pitchFamily="18" charset="0"/>
              </a:rPr>
              <a:t>n </a:t>
            </a:r>
            <a:r>
              <a:rPr lang="zh-CN" altLang="en-US" sz="2000" dirty="0">
                <a:latin typeface="Times New Roman" panose="02020603050405020304" pitchFamily="18" charset="0"/>
              </a:rPr>
              <a:t>次试探。首先考虑路径 </a:t>
            </a:r>
            <a:r>
              <a:rPr lang="en-US" altLang="zh-CN" sz="2000" dirty="0">
                <a:latin typeface="Times New Roman" panose="02020603050405020304" pitchFamily="18" charset="0"/>
              </a:rPr>
              <a:t>(v</a:t>
            </a:r>
            <a:r>
              <a:rPr lang="en-US" altLang="zh-CN" sz="2000" baseline="-25000" dirty="0">
                <a:latin typeface="Times New Roman" panose="02020603050405020304" pitchFamily="18" charset="0"/>
              </a:rPr>
              <a:t>i</a:t>
            </a: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a:p>
            <a:pPr algn="just" eaLnBrk="1" hangingPunct="1">
              <a:lnSpc>
                <a:spcPct val="120000"/>
              </a:lnSpc>
            </a:pPr>
            <a:r>
              <a:rPr lang="en-US" altLang="zh-CN" sz="2000" dirty="0">
                <a:latin typeface="Times New Roman" panose="02020603050405020304" pitchFamily="18" charset="0"/>
              </a:rPr>
              <a:t>v</a:t>
            </a:r>
            <a:r>
              <a:rPr lang="en-US" altLang="zh-CN" sz="2000" baseline="-25000" dirty="0">
                <a:latin typeface="Times New Roman" panose="02020603050405020304" pitchFamily="18" charset="0"/>
              </a:rPr>
              <a:t>0</a:t>
            </a:r>
            <a:r>
              <a:rPr lang="en-US" altLang="zh-CN" sz="2000" dirty="0">
                <a:latin typeface="Times New Roman" panose="02020603050405020304" pitchFamily="18" charset="0"/>
              </a:rPr>
              <a:t>,v</a:t>
            </a:r>
            <a:r>
              <a:rPr lang="en-US" altLang="zh-CN" sz="2000" baseline="-25000" dirty="0">
                <a:latin typeface="Times New Roman" panose="02020603050405020304" pitchFamily="18" charset="0"/>
              </a:rPr>
              <a:t>j</a:t>
            </a:r>
            <a:r>
              <a:rPr lang="en-US" altLang="zh-CN" sz="2000" dirty="0">
                <a:latin typeface="Times New Roman" panose="02020603050405020304" pitchFamily="18" charset="0"/>
              </a:rPr>
              <a:t>)</a:t>
            </a:r>
            <a:r>
              <a:rPr lang="en-US" altLang="zh-CN" sz="2000" baseline="-25000" dirty="0">
                <a:latin typeface="Times New Roman" panose="02020603050405020304" pitchFamily="18" charset="0"/>
              </a:rPr>
              <a:t> </a:t>
            </a:r>
            <a:r>
              <a:rPr lang="zh-CN" altLang="en-US" sz="2000" dirty="0">
                <a:latin typeface="Times New Roman" panose="02020603050405020304" pitchFamily="18" charset="0"/>
              </a:rPr>
              <a:t>是否存在。如果存在，则比较 </a:t>
            </a:r>
            <a:r>
              <a:rPr lang="en-US" altLang="zh-CN" sz="2000" dirty="0">
                <a:latin typeface="Times New Roman" panose="02020603050405020304" pitchFamily="18" charset="0"/>
              </a:rPr>
              <a:t>(v</a:t>
            </a:r>
            <a:r>
              <a:rPr lang="en-US" altLang="zh-CN" sz="2000" baseline="-25000" dirty="0">
                <a:latin typeface="Times New Roman" panose="02020603050405020304" pitchFamily="18" charset="0"/>
              </a:rPr>
              <a:t>i</a:t>
            </a:r>
            <a:r>
              <a:rPr lang="en-US" altLang="zh-CN" sz="2000" dirty="0">
                <a:latin typeface="Times New Roman" panose="02020603050405020304" pitchFamily="18" charset="0"/>
              </a:rPr>
              <a:t>,v</a:t>
            </a:r>
            <a:r>
              <a:rPr lang="en-US" altLang="zh-CN" sz="2000" baseline="-25000" dirty="0">
                <a:latin typeface="Times New Roman" panose="02020603050405020304" pitchFamily="18" charset="0"/>
              </a:rPr>
              <a:t>j</a:t>
            </a:r>
            <a:r>
              <a:rPr lang="en-US" altLang="zh-CN" sz="2000" dirty="0">
                <a:latin typeface="Times New Roman" panose="02020603050405020304" pitchFamily="18" charset="0"/>
              </a:rPr>
              <a:t>) </a:t>
            </a:r>
            <a:r>
              <a:rPr lang="zh-CN" altLang="en-US" sz="2000" dirty="0">
                <a:latin typeface="Times New Roman" panose="02020603050405020304" pitchFamily="18" charset="0"/>
              </a:rPr>
              <a:t>和 </a:t>
            </a:r>
            <a:r>
              <a:rPr lang="en-US" altLang="zh-CN" sz="2000" dirty="0">
                <a:latin typeface="Times New Roman" panose="02020603050405020304" pitchFamily="18" charset="0"/>
              </a:rPr>
              <a:t>(v</a:t>
            </a:r>
            <a:r>
              <a:rPr lang="en-US" altLang="zh-CN" sz="2000" baseline="-25000" dirty="0">
                <a:latin typeface="Times New Roman" panose="02020603050405020304" pitchFamily="18" charset="0"/>
              </a:rPr>
              <a:t>i</a:t>
            </a:r>
            <a:r>
              <a:rPr lang="en-US" altLang="zh-CN" sz="2000" dirty="0">
                <a:latin typeface="Times New Roman" panose="02020603050405020304" pitchFamily="18" charset="0"/>
              </a:rPr>
              <a:t>,v</a:t>
            </a:r>
            <a:r>
              <a:rPr lang="en-US" altLang="zh-CN" sz="2000" baseline="-25000" dirty="0">
                <a:latin typeface="Times New Roman" panose="02020603050405020304" pitchFamily="18" charset="0"/>
              </a:rPr>
              <a:t>0</a:t>
            </a:r>
            <a:r>
              <a:rPr lang="en-US" altLang="zh-CN" sz="2000" dirty="0">
                <a:latin typeface="Times New Roman" panose="02020603050405020304" pitchFamily="18" charset="0"/>
              </a:rPr>
              <a:t>,v</a:t>
            </a:r>
            <a:r>
              <a:rPr lang="en-US" altLang="zh-CN" sz="2000" baseline="-25000" dirty="0">
                <a:latin typeface="Times New Roman" panose="02020603050405020304" pitchFamily="18" charset="0"/>
              </a:rPr>
              <a:t>j</a:t>
            </a:r>
            <a:r>
              <a:rPr lang="en-US" altLang="zh-CN" sz="2000" dirty="0">
                <a:latin typeface="Times New Roman" panose="02020603050405020304" pitchFamily="18" charset="0"/>
              </a:rPr>
              <a:t>) </a:t>
            </a:r>
            <a:r>
              <a:rPr lang="zh-CN" altLang="en-US" sz="2000" dirty="0">
                <a:latin typeface="Times New Roman" panose="02020603050405020304" pitchFamily="18" charset="0"/>
              </a:rPr>
              <a:t>的路径长度取长度较短</a:t>
            </a:r>
            <a:endParaRPr lang="zh-CN" altLang="en-US" sz="2000" dirty="0">
              <a:latin typeface="Times New Roman" panose="02020603050405020304" pitchFamily="18" charset="0"/>
            </a:endParaRPr>
          </a:p>
          <a:p>
            <a:pPr algn="just" eaLnBrk="1" hangingPunct="1">
              <a:lnSpc>
                <a:spcPct val="120000"/>
              </a:lnSpc>
            </a:pPr>
            <a:r>
              <a:rPr lang="zh-CN" altLang="en-US" sz="2000" dirty="0">
                <a:latin typeface="Times New Roman" panose="02020603050405020304" pitchFamily="18" charset="0"/>
              </a:rPr>
              <a:t>者为从</a:t>
            </a:r>
            <a:r>
              <a:rPr lang="en-US" altLang="zh-CN" sz="2000" dirty="0">
                <a:latin typeface="Times New Roman" panose="02020603050405020304" pitchFamily="18" charset="0"/>
              </a:rPr>
              <a:t>v</a:t>
            </a:r>
            <a:r>
              <a:rPr lang="en-US" altLang="zh-CN" sz="2000" baseline="-25000" dirty="0">
                <a:latin typeface="Times New Roman" panose="02020603050405020304" pitchFamily="18" charset="0"/>
              </a:rPr>
              <a:t>i</a:t>
            </a:r>
            <a:r>
              <a:rPr lang="zh-CN" altLang="en-US" sz="2000" dirty="0">
                <a:latin typeface="Times New Roman" panose="02020603050405020304" pitchFamily="18" charset="0"/>
              </a:rPr>
              <a:t>到</a:t>
            </a:r>
            <a:r>
              <a:rPr lang="en-US" altLang="zh-CN" sz="2000" dirty="0">
                <a:latin typeface="Times New Roman" panose="02020603050405020304" pitchFamily="18" charset="0"/>
              </a:rPr>
              <a:t>v</a:t>
            </a:r>
            <a:r>
              <a:rPr lang="en-US" altLang="zh-CN" sz="2000" baseline="-25000" dirty="0">
                <a:latin typeface="Times New Roman" panose="02020603050405020304" pitchFamily="18" charset="0"/>
              </a:rPr>
              <a:t>j</a:t>
            </a:r>
            <a:r>
              <a:rPr lang="zh-CN" altLang="en-US" sz="2000" dirty="0">
                <a:latin typeface="Times New Roman" panose="02020603050405020304" pitchFamily="18" charset="0"/>
              </a:rPr>
              <a:t>的中间顶点的序号不大于</a:t>
            </a:r>
            <a:r>
              <a:rPr lang="en-US" altLang="zh-CN" sz="2000" dirty="0">
                <a:latin typeface="Times New Roman" panose="02020603050405020304" pitchFamily="18" charset="0"/>
              </a:rPr>
              <a:t>0</a:t>
            </a:r>
            <a:r>
              <a:rPr lang="zh-CN" altLang="en-US" sz="2000" dirty="0">
                <a:latin typeface="Times New Roman" panose="02020603050405020304" pitchFamily="18" charset="0"/>
              </a:rPr>
              <a:t>的最短路径。</a:t>
            </a:r>
            <a:r>
              <a:rPr lang="zh-CN" altLang="en-US" sz="2000" dirty="0">
                <a:solidFill>
                  <a:srgbClr val="0000FF"/>
                </a:solidFill>
                <a:latin typeface="Times New Roman" panose="02020603050405020304" pitchFamily="18" charset="0"/>
              </a:rPr>
              <a:t>假设在路径上再增加一</a:t>
            </a:r>
            <a:endParaRPr lang="zh-CN" altLang="en-US" sz="2000" dirty="0">
              <a:solidFill>
                <a:srgbClr val="0000FF"/>
              </a:solidFill>
              <a:latin typeface="Times New Roman" panose="02020603050405020304" pitchFamily="18" charset="0"/>
            </a:endParaRPr>
          </a:p>
          <a:p>
            <a:pPr algn="just" eaLnBrk="1" hangingPunct="1">
              <a:lnSpc>
                <a:spcPct val="120000"/>
              </a:lnSpc>
            </a:pPr>
            <a:r>
              <a:rPr lang="zh-CN" altLang="en-US" sz="2000" dirty="0">
                <a:solidFill>
                  <a:srgbClr val="0000FF"/>
                </a:solidFill>
                <a:latin typeface="Times New Roman" panose="02020603050405020304" pitchFamily="18" charset="0"/>
              </a:rPr>
              <a:t>个顶点</a:t>
            </a:r>
            <a:r>
              <a:rPr lang="en-US" altLang="zh-CN" sz="2000" dirty="0">
                <a:solidFill>
                  <a:srgbClr val="0000FF"/>
                </a:solidFill>
                <a:latin typeface="Times New Roman" panose="02020603050405020304" pitchFamily="18" charset="0"/>
              </a:rPr>
              <a:t>v</a:t>
            </a:r>
            <a:r>
              <a:rPr lang="en-US" altLang="zh-CN" sz="2000" baseline="-25000" dirty="0">
                <a:solidFill>
                  <a:srgbClr val="0000FF"/>
                </a:solidFill>
                <a:latin typeface="Times New Roman" panose="02020603050405020304" pitchFamily="18" charset="0"/>
              </a:rPr>
              <a:t>1</a:t>
            </a:r>
            <a:r>
              <a:rPr lang="en-US" altLang="zh-CN" sz="2000" dirty="0">
                <a:solidFill>
                  <a:srgbClr val="0000FF"/>
                </a:solidFill>
                <a:latin typeface="Times New Roman" panose="02020603050405020304" pitchFamily="18" charset="0"/>
              </a:rPr>
              <a:t>,</a:t>
            </a:r>
            <a:r>
              <a:rPr lang="zh-CN" altLang="en-US" sz="2000" dirty="0">
                <a:solidFill>
                  <a:srgbClr val="0000FF"/>
                </a:solidFill>
                <a:latin typeface="Times New Roman" panose="02020603050405020304" pitchFamily="18" charset="0"/>
              </a:rPr>
              <a:t>也就是说，如果 </a:t>
            </a:r>
            <a:r>
              <a:rPr lang="en-US" altLang="zh-CN" sz="2000" dirty="0">
                <a:solidFill>
                  <a:srgbClr val="0000FF"/>
                </a:solidFill>
                <a:latin typeface="Times New Roman" panose="02020603050405020304" pitchFamily="18" charset="0"/>
              </a:rPr>
              <a:t>(v</a:t>
            </a:r>
            <a:r>
              <a:rPr lang="en-US" altLang="zh-CN" sz="2000" baseline="-25000" dirty="0">
                <a:solidFill>
                  <a:srgbClr val="0000FF"/>
                </a:solidFill>
                <a:latin typeface="Times New Roman" panose="02020603050405020304" pitchFamily="18" charset="0"/>
              </a:rPr>
              <a:t>i</a:t>
            </a:r>
            <a:r>
              <a:rPr lang="en-US" altLang="zh-CN" sz="2000" dirty="0">
                <a:solidFill>
                  <a:srgbClr val="0000FF"/>
                </a:solidFill>
                <a:latin typeface="Times New Roman" panose="02020603050405020304" pitchFamily="18" charset="0"/>
              </a:rPr>
              <a:t>,…,v</a:t>
            </a:r>
            <a:r>
              <a:rPr lang="en-US" altLang="zh-CN" sz="2000" baseline="-25000" dirty="0">
                <a:solidFill>
                  <a:srgbClr val="0000FF"/>
                </a:solidFill>
                <a:latin typeface="Times New Roman" panose="02020603050405020304" pitchFamily="18" charset="0"/>
              </a:rPr>
              <a:t>1</a:t>
            </a:r>
            <a:r>
              <a:rPr lang="en-US" altLang="zh-CN" sz="2000" dirty="0">
                <a:solidFill>
                  <a:srgbClr val="0000FF"/>
                </a:solidFill>
                <a:latin typeface="Times New Roman" panose="02020603050405020304" pitchFamily="18" charset="0"/>
              </a:rPr>
              <a:t>)</a:t>
            </a:r>
            <a:r>
              <a:rPr lang="zh-CN" altLang="en-US" sz="2000" dirty="0">
                <a:solidFill>
                  <a:srgbClr val="0000FF"/>
                </a:solidFill>
                <a:latin typeface="Times New Roman" panose="02020603050405020304" pitchFamily="18" charset="0"/>
              </a:rPr>
              <a:t>和 </a:t>
            </a:r>
            <a:r>
              <a:rPr lang="en-US" altLang="zh-CN" sz="2000" dirty="0">
                <a:solidFill>
                  <a:srgbClr val="0000FF"/>
                </a:solidFill>
                <a:latin typeface="Times New Roman" panose="02020603050405020304" pitchFamily="18" charset="0"/>
              </a:rPr>
              <a:t>(v</a:t>
            </a:r>
            <a:r>
              <a:rPr lang="en-US" altLang="zh-CN" sz="2000" baseline="-25000" dirty="0">
                <a:solidFill>
                  <a:srgbClr val="0000FF"/>
                </a:solidFill>
                <a:latin typeface="Times New Roman" panose="02020603050405020304" pitchFamily="18" charset="0"/>
              </a:rPr>
              <a:t>1</a:t>
            </a:r>
            <a:r>
              <a:rPr lang="en-US" altLang="zh-CN" sz="2000" dirty="0">
                <a:solidFill>
                  <a:srgbClr val="0000FF"/>
                </a:solidFill>
                <a:latin typeface="Times New Roman" panose="02020603050405020304" pitchFamily="18" charset="0"/>
              </a:rPr>
              <a:t>,…,v</a:t>
            </a:r>
            <a:r>
              <a:rPr lang="en-US" altLang="zh-CN" sz="2000" baseline="-25000" dirty="0">
                <a:solidFill>
                  <a:srgbClr val="0000FF"/>
                </a:solidFill>
                <a:latin typeface="Times New Roman" panose="02020603050405020304" pitchFamily="18" charset="0"/>
              </a:rPr>
              <a:t>j</a:t>
            </a:r>
            <a:r>
              <a:rPr lang="en-US" altLang="zh-CN" sz="2000" dirty="0">
                <a:solidFill>
                  <a:srgbClr val="0000FF"/>
                </a:solidFill>
                <a:latin typeface="Times New Roman" panose="02020603050405020304" pitchFamily="18" charset="0"/>
              </a:rPr>
              <a:t>) </a:t>
            </a:r>
            <a:r>
              <a:rPr lang="zh-CN" altLang="en-US" sz="2000" dirty="0">
                <a:solidFill>
                  <a:srgbClr val="0000FF"/>
                </a:solidFill>
                <a:latin typeface="Times New Roman" panose="02020603050405020304" pitchFamily="18" charset="0"/>
              </a:rPr>
              <a:t>分别是当前找到的中间顶点的</a:t>
            </a:r>
            <a:endParaRPr lang="zh-CN" altLang="en-US" sz="2000" dirty="0">
              <a:solidFill>
                <a:srgbClr val="0000FF"/>
              </a:solidFill>
              <a:latin typeface="Times New Roman" panose="02020603050405020304" pitchFamily="18" charset="0"/>
            </a:endParaRPr>
          </a:p>
          <a:p>
            <a:pPr algn="just" eaLnBrk="1" hangingPunct="1">
              <a:lnSpc>
                <a:spcPct val="120000"/>
              </a:lnSpc>
            </a:pPr>
            <a:r>
              <a:rPr lang="zh-CN" altLang="en-US" sz="2000" dirty="0">
                <a:solidFill>
                  <a:srgbClr val="0000FF"/>
                </a:solidFill>
                <a:latin typeface="Times New Roman" panose="02020603050405020304" pitchFamily="18" charset="0"/>
              </a:rPr>
              <a:t>序号不大于</a:t>
            </a:r>
            <a:r>
              <a:rPr lang="en-US" altLang="zh-CN" sz="2000" dirty="0">
                <a:solidFill>
                  <a:srgbClr val="0000FF"/>
                </a:solidFill>
                <a:latin typeface="Times New Roman" panose="02020603050405020304" pitchFamily="18" charset="0"/>
              </a:rPr>
              <a:t>0</a:t>
            </a:r>
            <a:r>
              <a:rPr lang="zh-CN" altLang="en-US" sz="2000" dirty="0">
                <a:solidFill>
                  <a:srgbClr val="0000FF"/>
                </a:solidFill>
                <a:latin typeface="Times New Roman" panose="02020603050405020304" pitchFamily="18" charset="0"/>
              </a:rPr>
              <a:t>的最短路径</a:t>
            </a:r>
            <a:r>
              <a:rPr lang="en-US" altLang="zh-CN" sz="2000" dirty="0">
                <a:solidFill>
                  <a:srgbClr val="0000FF"/>
                </a:solidFill>
                <a:latin typeface="Times New Roman" panose="02020603050405020304" pitchFamily="18" charset="0"/>
              </a:rPr>
              <a:t>,</a:t>
            </a:r>
            <a:r>
              <a:rPr lang="zh-CN" altLang="en-US" sz="2000" dirty="0">
                <a:solidFill>
                  <a:srgbClr val="0000FF"/>
                </a:solidFill>
                <a:latin typeface="Times New Roman" panose="02020603050405020304" pitchFamily="18" charset="0"/>
              </a:rPr>
              <a:t>那么 </a:t>
            </a:r>
            <a:r>
              <a:rPr lang="en-US" altLang="zh-CN" sz="2000" dirty="0">
                <a:solidFill>
                  <a:srgbClr val="0000FF"/>
                </a:solidFill>
                <a:latin typeface="Times New Roman" panose="02020603050405020304" pitchFamily="18" charset="0"/>
              </a:rPr>
              <a:t>(v</a:t>
            </a:r>
            <a:r>
              <a:rPr lang="en-US" altLang="zh-CN" sz="2000" baseline="-25000" dirty="0">
                <a:solidFill>
                  <a:srgbClr val="0000FF"/>
                </a:solidFill>
                <a:latin typeface="Times New Roman" panose="02020603050405020304" pitchFamily="18" charset="0"/>
              </a:rPr>
              <a:t>i</a:t>
            </a:r>
            <a:r>
              <a:rPr lang="en-US" altLang="zh-CN" sz="2000" dirty="0">
                <a:solidFill>
                  <a:srgbClr val="0000FF"/>
                </a:solidFill>
                <a:latin typeface="Times New Roman" panose="02020603050405020304" pitchFamily="18" charset="0"/>
              </a:rPr>
              <a:t>,…,v</a:t>
            </a:r>
            <a:r>
              <a:rPr lang="en-US" altLang="zh-CN" sz="2000" baseline="-25000" dirty="0">
                <a:solidFill>
                  <a:srgbClr val="0000FF"/>
                </a:solidFill>
                <a:latin typeface="Times New Roman" panose="02020603050405020304" pitchFamily="18" charset="0"/>
              </a:rPr>
              <a:t>1</a:t>
            </a:r>
            <a:r>
              <a:rPr lang="en-US" altLang="zh-CN" sz="2000" dirty="0">
                <a:solidFill>
                  <a:srgbClr val="0000FF"/>
                </a:solidFill>
                <a:latin typeface="Times New Roman" panose="02020603050405020304" pitchFamily="18" charset="0"/>
              </a:rPr>
              <a:t>,…,v</a:t>
            </a:r>
            <a:r>
              <a:rPr lang="en-US" altLang="zh-CN" sz="2000" baseline="-25000" dirty="0">
                <a:solidFill>
                  <a:srgbClr val="0000FF"/>
                </a:solidFill>
                <a:latin typeface="Times New Roman" panose="02020603050405020304" pitchFamily="18" charset="0"/>
              </a:rPr>
              <a:t>j</a:t>
            </a:r>
            <a:r>
              <a:rPr lang="en-US" altLang="zh-CN" sz="2000" dirty="0">
                <a:solidFill>
                  <a:srgbClr val="0000FF"/>
                </a:solidFill>
                <a:latin typeface="Times New Roman" panose="02020603050405020304" pitchFamily="18" charset="0"/>
              </a:rPr>
              <a:t>)</a:t>
            </a:r>
            <a:r>
              <a:rPr lang="zh-CN" altLang="en-US" sz="2000" dirty="0">
                <a:solidFill>
                  <a:srgbClr val="0000FF"/>
                </a:solidFill>
                <a:latin typeface="Times New Roman" panose="02020603050405020304" pitchFamily="18" charset="0"/>
              </a:rPr>
              <a:t>就是有可能是从</a:t>
            </a:r>
            <a:r>
              <a:rPr lang="en-US" altLang="zh-CN" sz="2000" dirty="0">
                <a:solidFill>
                  <a:srgbClr val="0000FF"/>
                </a:solidFill>
                <a:latin typeface="Times New Roman" panose="02020603050405020304" pitchFamily="18" charset="0"/>
              </a:rPr>
              <a:t>v</a:t>
            </a:r>
            <a:r>
              <a:rPr lang="en-US" altLang="zh-CN" sz="2000" baseline="-25000" dirty="0">
                <a:solidFill>
                  <a:srgbClr val="0000FF"/>
                </a:solidFill>
                <a:latin typeface="Times New Roman" panose="02020603050405020304" pitchFamily="18" charset="0"/>
              </a:rPr>
              <a:t>i</a:t>
            </a:r>
            <a:r>
              <a:rPr lang="zh-CN" altLang="en-US" sz="2000" dirty="0">
                <a:solidFill>
                  <a:srgbClr val="0000FF"/>
                </a:solidFill>
                <a:latin typeface="Times New Roman" panose="02020603050405020304" pitchFamily="18" charset="0"/>
              </a:rPr>
              <a:t>到</a:t>
            </a:r>
            <a:r>
              <a:rPr lang="en-US" altLang="zh-CN" sz="2000" dirty="0">
                <a:solidFill>
                  <a:srgbClr val="0000FF"/>
                </a:solidFill>
                <a:latin typeface="Times New Roman" panose="02020603050405020304" pitchFamily="18" charset="0"/>
              </a:rPr>
              <a:t>v</a:t>
            </a:r>
            <a:r>
              <a:rPr lang="en-US" altLang="zh-CN" sz="2000" baseline="-25000" dirty="0">
                <a:solidFill>
                  <a:srgbClr val="0000FF"/>
                </a:solidFill>
                <a:latin typeface="Times New Roman" panose="02020603050405020304" pitchFamily="18" charset="0"/>
              </a:rPr>
              <a:t>j</a:t>
            </a:r>
            <a:r>
              <a:rPr lang="zh-CN" altLang="en-US" sz="2000" dirty="0">
                <a:solidFill>
                  <a:srgbClr val="0000FF"/>
                </a:solidFill>
                <a:latin typeface="Times New Roman" panose="02020603050405020304" pitchFamily="18" charset="0"/>
              </a:rPr>
              <a:t>的中间顶点</a:t>
            </a:r>
            <a:endParaRPr lang="zh-CN" altLang="en-US" sz="2000" dirty="0">
              <a:solidFill>
                <a:srgbClr val="0000FF"/>
              </a:solidFill>
              <a:latin typeface="Times New Roman" panose="02020603050405020304" pitchFamily="18" charset="0"/>
            </a:endParaRPr>
          </a:p>
          <a:p>
            <a:pPr algn="just" eaLnBrk="1" hangingPunct="1">
              <a:lnSpc>
                <a:spcPct val="120000"/>
              </a:lnSpc>
            </a:pPr>
            <a:r>
              <a:rPr lang="zh-CN" altLang="en-US" sz="2000" dirty="0">
                <a:solidFill>
                  <a:srgbClr val="0000FF"/>
                </a:solidFill>
                <a:latin typeface="Times New Roman" panose="02020603050405020304" pitchFamily="18" charset="0"/>
              </a:rPr>
              <a:t>的</a:t>
            </a:r>
            <a:r>
              <a:rPr lang="zh-CN" altLang="en-US" sz="2000" dirty="0">
                <a:solidFill>
                  <a:srgbClr val="FF3300"/>
                </a:solidFill>
                <a:latin typeface="Times New Roman" panose="02020603050405020304" pitchFamily="18" charset="0"/>
              </a:rPr>
              <a:t>序号不大于</a:t>
            </a:r>
            <a:r>
              <a:rPr lang="en-US" altLang="zh-CN" sz="2000" dirty="0">
                <a:solidFill>
                  <a:srgbClr val="FF3300"/>
                </a:solidFill>
                <a:latin typeface="Times New Roman" panose="02020603050405020304" pitchFamily="18" charset="0"/>
              </a:rPr>
              <a:t>1</a:t>
            </a:r>
            <a:r>
              <a:rPr lang="zh-CN" altLang="en-US" sz="2000" dirty="0">
                <a:solidFill>
                  <a:srgbClr val="0000FF"/>
                </a:solidFill>
                <a:latin typeface="Times New Roman" panose="02020603050405020304" pitchFamily="18" charset="0"/>
              </a:rPr>
              <a:t>的最短路径。</a:t>
            </a:r>
            <a:endParaRPr lang="zh-CN" altLang="en-US" sz="2000" dirty="0">
              <a:solidFill>
                <a:srgbClr val="0000FF"/>
              </a:solidFill>
              <a:latin typeface="Times New Roman" panose="02020603050405020304" pitchFamily="18" charset="0"/>
            </a:endParaRPr>
          </a:p>
          <a:p>
            <a:pPr algn="just" eaLnBrk="1" hangingPunct="1">
              <a:lnSpc>
                <a:spcPct val="120000"/>
              </a:lnSpc>
            </a:pPr>
            <a:r>
              <a:rPr lang="zh-CN" altLang="en-US" sz="2000" dirty="0">
                <a:latin typeface="Times New Roman" panose="02020603050405020304" pitchFamily="18" charset="0"/>
              </a:rPr>
              <a:t>        将它和已经得到的从</a:t>
            </a:r>
            <a:r>
              <a:rPr lang="en-US" altLang="zh-CN" sz="2000" dirty="0">
                <a:latin typeface="Times New Roman" panose="02020603050405020304" pitchFamily="18" charset="0"/>
              </a:rPr>
              <a:t>v</a:t>
            </a:r>
            <a:r>
              <a:rPr lang="en-US" altLang="zh-CN" sz="2000" baseline="-25000" dirty="0">
                <a:latin typeface="Times New Roman" panose="02020603050405020304" pitchFamily="18" charset="0"/>
              </a:rPr>
              <a:t>i</a:t>
            </a:r>
            <a:r>
              <a:rPr lang="zh-CN" altLang="en-US" sz="2000" dirty="0">
                <a:latin typeface="Times New Roman" panose="02020603050405020304" pitchFamily="18" charset="0"/>
              </a:rPr>
              <a:t>到</a:t>
            </a:r>
            <a:r>
              <a:rPr lang="en-US" altLang="zh-CN" sz="2000" dirty="0">
                <a:latin typeface="Times New Roman" panose="02020603050405020304" pitchFamily="18" charset="0"/>
              </a:rPr>
              <a:t>v</a:t>
            </a:r>
            <a:r>
              <a:rPr lang="en-US" altLang="zh-CN" sz="2000" baseline="-25000" dirty="0">
                <a:latin typeface="Times New Roman" panose="02020603050405020304" pitchFamily="18" charset="0"/>
              </a:rPr>
              <a:t>j</a:t>
            </a:r>
            <a:r>
              <a:rPr lang="zh-CN" altLang="en-US" sz="2000" dirty="0">
                <a:latin typeface="Times New Roman" panose="02020603050405020304" pitchFamily="18" charset="0"/>
              </a:rPr>
              <a:t>中间顶点序号不大于</a:t>
            </a:r>
            <a:r>
              <a:rPr lang="en-US" altLang="zh-CN" sz="2000" dirty="0">
                <a:latin typeface="Times New Roman" panose="02020603050405020304" pitchFamily="18" charset="0"/>
              </a:rPr>
              <a:t>0</a:t>
            </a:r>
            <a:r>
              <a:rPr lang="zh-CN" altLang="en-US" sz="2000" dirty="0">
                <a:latin typeface="Times New Roman" panose="02020603050405020304" pitchFamily="18" charset="0"/>
              </a:rPr>
              <a:t>的最短路径相比较，从</a:t>
            </a:r>
            <a:endParaRPr lang="zh-CN" altLang="en-US" sz="2000" dirty="0">
              <a:latin typeface="Times New Roman" panose="02020603050405020304" pitchFamily="18" charset="0"/>
            </a:endParaRPr>
          </a:p>
          <a:p>
            <a:pPr algn="just" eaLnBrk="1" hangingPunct="1">
              <a:lnSpc>
                <a:spcPct val="120000"/>
              </a:lnSpc>
            </a:pPr>
            <a:r>
              <a:rPr lang="zh-CN" altLang="en-US" sz="2000" dirty="0">
                <a:latin typeface="Times New Roman" panose="02020603050405020304" pitchFamily="18" charset="0"/>
              </a:rPr>
              <a:t>中选出中间顶点的序号不大于</a:t>
            </a:r>
            <a:r>
              <a:rPr lang="en-US" altLang="zh-CN" sz="2000" dirty="0">
                <a:latin typeface="Times New Roman" panose="02020603050405020304" pitchFamily="18" charset="0"/>
              </a:rPr>
              <a:t>1</a:t>
            </a:r>
            <a:r>
              <a:rPr lang="zh-CN" altLang="en-US" sz="2000" dirty="0">
                <a:latin typeface="Times New Roman" panose="02020603050405020304" pitchFamily="18" charset="0"/>
              </a:rPr>
              <a:t>的最短路径，在增加一个顶点</a:t>
            </a:r>
            <a:r>
              <a:rPr lang="en-US" altLang="zh-CN" sz="2000" dirty="0">
                <a:latin typeface="Times New Roman" panose="02020603050405020304" pitchFamily="18" charset="0"/>
              </a:rPr>
              <a:t>v</a:t>
            </a:r>
            <a:r>
              <a:rPr lang="en-US" altLang="zh-CN" sz="2000" baseline="-25000" dirty="0">
                <a:latin typeface="Times New Roman" panose="02020603050405020304" pitchFamily="18" charset="0"/>
              </a:rPr>
              <a:t>2</a:t>
            </a:r>
            <a:r>
              <a:rPr lang="en-US" altLang="zh-CN" sz="2000" dirty="0">
                <a:latin typeface="Times New Roman" panose="02020603050405020304" pitchFamily="18" charset="0"/>
              </a:rPr>
              <a:t>, </a:t>
            </a:r>
            <a:r>
              <a:rPr lang="zh-CN" altLang="en-US" sz="2000" dirty="0">
                <a:latin typeface="Times New Roman" panose="02020603050405020304" pitchFamily="18" charset="0"/>
              </a:rPr>
              <a:t>继续进行试</a:t>
            </a:r>
            <a:endParaRPr lang="zh-CN" altLang="en-US" sz="2000" dirty="0">
              <a:latin typeface="Times New Roman" panose="02020603050405020304" pitchFamily="18" charset="0"/>
            </a:endParaRPr>
          </a:p>
          <a:p>
            <a:pPr algn="just" eaLnBrk="1" hangingPunct="1">
              <a:lnSpc>
                <a:spcPct val="120000"/>
              </a:lnSpc>
            </a:pPr>
            <a:r>
              <a:rPr lang="zh-CN" altLang="en-US" sz="2000" dirty="0">
                <a:latin typeface="Times New Roman" panose="02020603050405020304" pitchFamily="18" charset="0"/>
              </a:rPr>
              <a:t>探。</a:t>
            </a:r>
            <a:endParaRPr lang="zh-CN" altLang="en-US" sz="2000" dirty="0">
              <a:latin typeface="Times New Roman" panose="02020603050405020304" pitchFamily="18" charset="0"/>
            </a:endParaRPr>
          </a:p>
          <a:p>
            <a:pPr algn="just" eaLnBrk="1" hangingPunct="1">
              <a:lnSpc>
                <a:spcPct val="120000"/>
              </a:lnSpc>
            </a:pPr>
            <a:r>
              <a:rPr lang="zh-CN" altLang="en-US" sz="2000" dirty="0">
                <a:latin typeface="Times New Roman" panose="02020603050405020304" pitchFamily="18" charset="0"/>
              </a:rPr>
              <a:t>        一般情况下，若 </a:t>
            </a:r>
            <a:r>
              <a:rPr lang="en-US" altLang="zh-CN" sz="2000" dirty="0">
                <a:latin typeface="Times New Roman" panose="02020603050405020304" pitchFamily="18" charset="0"/>
              </a:rPr>
              <a:t>(v</a:t>
            </a:r>
            <a:r>
              <a:rPr lang="en-US" altLang="zh-CN" sz="2000" baseline="-25000" dirty="0">
                <a:latin typeface="Times New Roman" panose="02020603050405020304" pitchFamily="18" charset="0"/>
              </a:rPr>
              <a:t>i</a:t>
            </a:r>
            <a:r>
              <a:rPr lang="en-US" altLang="zh-CN" sz="2000" dirty="0">
                <a:latin typeface="Times New Roman" panose="02020603050405020304" pitchFamily="18" charset="0"/>
              </a:rPr>
              <a:t>,…,v</a:t>
            </a:r>
            <a:r>
              <a:rPr lang="en-US" altLang="zh-CN" sz="2000" baseline="-25000" dirty="0">
                <a:latin typeface="Times New Roman" panose="02020603050405020304" pitchFamily="18" charset="0"/>
              </a:rPr>
              <a:t>k</a:t>
            </a:r>
            <a:r>
              <a:rPr lang="en-US" altLang="zh-CN" sz="2000" dirty="0">
                <a:latin typeface="Times New Roman" panose="02020603050405020304" pitchFamily="18" charset="0"/>
              </a:rPr>
              <a:t>) </a:t>
            </a:r>
            <a:r>
              <a:rPr lang="zh-CN" altLang="en-US" sz="2000" dirty="0">
                <a:latin typeface="Times New Roman" panose="02020603050405020304" pitchFamily="18" charset="0"/>
              </a:rPr>
              <a:t>和 </a:t>
            </a:r>
            <a:r>
              <a:rPr lang="en-US" altLang="zh-CN" sz="2000" dirty="0">
                <a:latin typeface="Times New Roman" panose="02020603050405020304" pitchFamily="18" charset="0"/>
              </a:rPr>
              <a:t>(v</a:t>
            </a:r>
            <a:r>
              <a:rPr lang="en-US" altLang="zh-CN" sz="2000" baseline="-25000" dirty="0">
                <a:latin typeface="Times New Roman" panose="02020603050405020304" pitchFamily="18" charset="0"/>
              </a:rPr>
              <a:t>k</a:t>
            </a:r>
            <a:r>
              <a:rPr lang="en-US" altLang="zh-CN" sz="2000" dirty="0">
                <a:latin typeface="Times New Roman" panose="02020603050405020304" pitchFamily="18" charset="0"/>
              </a:rPr>
              <a:t>,…,v</a:t>
            </a:r>
            <a:r>
              <a:rPr lang="en-US" altLang="zh-CN" sz="2000" baseline="-25000" dirty="0">
                <a:latin typeface="Times New Roman" panose="02020603050405020304" pitchFamily="18" charset="0"/>
              </a:rPr>
              <a:t>j</a:t>
            </a:r>
            <a:r>
              <a:rPr lang="en-US" altLang="zh-CN" sz="2000" dirty="0">
                <a:latin typeface="Times New Roman" panose="02020603050405020304" pitchFamily="18" charset="0"/>
              </a:rPr>
              <a:t>) </a:t>
            </a:r>
            <a:r>
              <a:rPr lang="zh-CN" altLang="en-US" sz="2000" dirty="0">
                <a:latin typeface="Times New Roman" panose="02020603050405020304" pitchFamily="18" charset="0"/>
              </a:rPr>
              <a:t>分别是从 </a:t>
            </a:r>
            <a:r>
              <a:rPr lang="en-US" altLang="zh-CN" sz="2000" dirty="0">
                <a:latin typeface="Times New Roman" panose="02020603050405020304" pitchFamily="18" charset="0"/>
              </a:rPr>
              <a:t>v</a:t>
            </a:r>
            <a:r>
              <a:rPr lang="en-US" altLang="zh-CN" sz="2000" baseline="-25000" dirty="0">
                <a:latin typeface="Times New Roman" panose="02020603050405020304" pitchFamily="18" charset="0"/>
              </a:rPr>
              <a:t>i</a:t>
            </a:r>
            <a:r>
              <a:rPr lang="zh-CN" altLang="en-US" sz="2000" dirty="0">
                <a:latin typeface="Times New Roman" panose="02020603050405020304" pitchFamily="18" charset="0"/>
              </a:rPr>
              <a:t>到</a:t>
            </a:r>
            <a:r>
              <a:rPr lang="en-US" altLang="zh-CN" sz="2000" dirty="0">
                <a:latin typeface="Times New Roman" panose="02020603050405020304" pitchFamily="18" charset="0"/>
              </a:rPr>
              <a:t>v</a:t>
            </a:r>
            <a:r>
              <a:rPr lang="en-US" altLang="zh-CN" sz="2000" baseline="-25000" dirty="0">
                <a:latin typeface="Times New Roman" panose="02020603050405020304" pitchFamily="18" charset="0"/>
              </a:rPr>
              <a:t>k</a:t>
            </a:r>
            <a:r>
              <a:rPr lang="zh-CN" altLang="en-US" sz="2000" dirty="0">
                <a:latin typeface="Times New Roman" panose="02020603050405020304" pitchFamily="18" charset="0"/>
              </a:rPr>
              <a:t>和从</a:t>
            </a:r>
            <a:r>
              <a:rPr lang="en-US" altLang="zh-CN" sz="2000" dirty="0">
                <a:latin typeface="Times New Roman" panose="02020603050405020304" pitchFamily="18" charset="0"/>
              </a:rPr>
              <a:t>v</a:t>
            </a:r>
            <a:r>
              <a:rPr lang="en-US" altLang="zh-CN" sz="2000" baseline="-25000" dirty="0">
                <a:latin typeface="Times New Roman" panose="02020603050405020304" pitchFamily="18" charset="0"/>
              </a:rPr>
              <a:t>k</a:t>
            </a:r>
            <a:r>
              <a:rPr lang="zh-CN" altLang="en-US" sz="2000" dirty="0">
                <a:latin typeface="Times New Roman" panose="02020603050405020304" pitchFamily="18" charset="0"/>
              </a:rPr>
              <a:t>到</a:t>
            </a:r>
            <a:r>
              <a:rPr lang="en-US" altLang="zh-CN" sz="2000" dirty="0">
                <a:latin typeface="Times New Roman" panose="02020603050405020304" pitchFamily="18" charset="0"/>
              </a:rPr>
              <a:t>V</a:t>
            </a:r>
            <a:r>
              <a:rPr lang="en-US" altLang="zh-CN" sz="2000" baseline="-25000" dirty="0">
                <a:latin typeface="Times New Roman" panose="02020603050405020304" pitchFamily="18" charset="0"/>
              </a:rPr>
              <a:t>j</a:t>
            </a:r>
            <a:r>
              <a:rPr lang="zh-CN" altLang="en-US" sz="2000" dirty="0">
                <a:latin typeface="Times New Roman" panose="02020603050405020304" pitchFamily="18" charset="0"/>
              </a:rPr>
              <a:t>的中间</a:t>
            </a:r>
            <a:endParaRPr lang="zh-CN" altLang="en-US" sz="2000" dirty="0">
              <a:latin typeface="Times New Roman" panose="02020603050405020304" pitchFamily="18" charset="0"/>
            </a:endParaRPr>
          </a:p>
          <a:p>
            <a:pPr algn="just" eaLnBrk="1" hangingPunct="1">
              <a:lnSpc>
                <a:spcPct val="120000"/>
              </a:lnSpc>
            </a:pPr>
            <a:r>
              <a:rPr lang="zh-CN" altLang="en-US" sz="2000" dirty="0">
                <a:latin typeface="Times New Roman" panose="02020603050405020304" pitchFamily="18" charset="0"/>
              </a:rPr>
              <a:t>顶点序号不大于 </a:t>
            </a:r>
            <a:r>
              <a:rPr lang="en-US" altLang="zh-CN" sz="2000" dirty="0">
                <a:latin typeface="Times New Roman" panose="02020603050405020304" pitchFamily="18" charset="0"/>
              </a:rPr>
              <a:t>k-1 </a:t>
            </a:r>
            <a:r>
              <a:rPr lang="zh-CN" altLang="en-US" sz="2000" dirty="0">
                <a:latin typeface="Times New Roman" panose="02020603050405020304" pitchFamily="18" charset="0"/>
              </a:rPr>
              <a:t>的最短路径，则将 </a:t>
            </a:r>
            <a:r>
              <a:rPr lang="en-US" altLang="zh-CN" sz="2000" dirty="0">
                <a:latin typeface="Times New Roman" panose="02020603050405020304" pitchFamily="18" charset="0"/>
              </a:rPr>
              <a:t>(v</a:t>
            </a:r>
            <a:r>
              <a:rPr lang="en-US" altLang="zh-CN" sz="2000" baseline="-25000" dirty="0">
                <a:latin typeface="Times New Roman" panose="02020603050405020304" pitchFamily="18" charset="0"/>
              </a:rPr>
              <a:t>i</a:t>
            </a:r>
            <a:r>
              <a:rPr lang="en-US" altLang="zh-CN" sz="2000" dirty="0">
                <a:latin typeface="Times New Roman" panose="02020603050405020304" pitchFamily="18" charset="0"/>
              </a:rPr>
              <a:t>,…,v</a:t>
            </a:r>
            <a:r>
              <a:rPr lang="en-US" altLang="zh-CN" sz="2000" baseline="-25000" dirty="0">
                <a:latin typeface="Times New Roman" panose="02020603050405020304" pitchFamily="18" charset="0"/>
              </a:rPr>
              <a:t>k</a:t>
            </a:r>
            <a:r>
              <a:rPr lang="en-US" altLang="zh-CN" sz="2000" dirty="0">
                <a:latin typeface="Times New Roman" panose="02020603050405020304" pitchFamily="18" charset="0"/>
              </a:rPr>
              <a:t>,…,v</a:t>
            </a:r>
            <a:r>
              <a:rPr lang="en-US" altLang="zh-CN" sz="2000" baseline="-25000" dirty="0">
                <a:latin typeface="Times New Roman" panose="02020603050405020304" pitchFamily="18" charset="0"/>
              </a:rPr>
              <a:t>j</a:t>
            </a:r>
            <a:r>
              <a:rPr lang="en-US" altLang="zh-CN" sz="2000" dirty="0">
                <a:latin typeface="Times New Roman" panose="02020603050405020304" pitchFamily="18" charset="0"/>
              </a:rPr>
              <a:t>) </a:t>
            </a:r>
            <a:r>
              <a:rPr lang="zh-CN" altLang="en-US" sz="2000" dirty="0">
                <a:latin typeface="Times New Roman" panose="02020603050405020304" pitchFamily="18" charset="0"/>
              </a:rPr>
              <a:t>和已经得到的从 </a:t>
            </a:r>
            <a:r>
              <a:rPr lang="en-US" altLang="zh-CN" sz="2000" dirty="0">
                <a:latin typeface="Times New Roman" panose="02020603050405020304" pitchFamily="18" charset="0"/>
              </a:rPr>
              <a:t>v</a:t>
            </a:r>
            <a:r>
              <a:rPr lang="en-US" altLang="zh-CN" sz="2000" baseline="-25000" dirty="0">
                <a:latin typeface="Times New Roman" panose="02020603050405020304" pitchFamily="18" charset="0"/>
              </a:rPr>
              <a:t>i</a:t>
            </a:r>
            <a:r>
              <a:rPr lang="zh-CN" altLang="en-US" sz="2000" dirty="0">
                <a:latin typeface="Times New Roman" panose="02020603050405020304" pitchFamily="18" charset="0"/>
              </a:rPr>
              <a:t>到 </a:t>
            </a:r>
            <a:r>
              <a:rPr lang="en-US" altLang="zh-CN" sz="2000" dirty="0">
                <a:latin typeface="Times New Roman" panose="02020603050405020304" pitchFamily="18" charset="0"/>
              </a:rPr>
              <a:t>v</a:t>
            </a:r>
            <a:r>
              <a:rPr lang="en-US" altLang="zh-CN" sz="2000" baseline="-25000" dirty="0">
                <a:latin typeface="Times New Roman" panose="02020603050405020304" pitchFamily="18" charset="0"/>
              </a:rPr>
              <a:t>j</a:t>
            </a:r>
            <a:endParaRPr lang="en-US" altLang="zh-CN" sz="2000" baseline="-25000" dirty="0">
              <a:latin typeface="Times New Roman" panose="02020603050405020304" pitchFamily="18" charset="0"/>
            </a:endParaRPr>
          </a:p>
          <a:p>
            <a:pPr algn="just" eaLnBrk="1" hangingPunct="1">
              <a:lnSpc>
                <a:spcPct val="120000"/>
              </a:lnSpc>
            </a:pPr>
            <a:r>
              <a:rPr lang="zh-CN" altLang="en-US" sz="2000" dirty="0">
                <a:latin typeface="Times New Roman" panose="02020603050405020304" pitchFamily="18" charset="0"/>
              </a:rPr>
              <a:t>且中间顶点序号不大于</a:t>
            </a:r>
            <a:r>
              <a:rPr lang="en-US" altLang="zh-CN" sz="2000" dirty="0">
                <a:latin typeface="Times New Roman" panose="02020603050405020304" pitchFamily="18" charset="0"/>
              </a:rPr>
              <a:t>k-1</a:t>
            </a:r>
            <a:r>
              <a:rPr lang="zh-CN" altLang="en-US" sz="2000" dirty="0">
                <a:latin typeface="Times New Roman" panose="02020603050405020304" pitchFamily="18" charset="0"/>
              </a:rPr>
              <a:t>的最短路径相比较，其长度较短者便是从</a:t>
            </a:r>
            <a:r>
              <a:rPr lang="en-US" altLang="zh-CN" sz="2000" dirty="0">
                <a:latin typeface="Times New Roman" panose="02020603050405020304" pitchFamily="18" charset="0"/>
              </a:rPr>
              <a:t>v</a:t>
            </a:r>
            <a:r>
              <a:rPr lang="en-US" altLang="zh-CN" sz="2000" baseline="-25000" dirty="0">
                <a:latin typeface="Times New Roman" panose="02020603050405020304" pitchFamily="18" charset="0"/>
              </a:rPr>
              <a:t>i</a:t>
            </a:r>
            <a:r>
              <a:rPr lang="zh-CN" altLang="en-US" sz="2000" dirty="0">
                <a:latin typeface="Times New Roman" panose="02020603050405020304" pitchFamily="18" charset="0"/>
              </a:rPr>
              <a:t>到 </a:t>
            </a:r>
            <a:r>
              <a:rPr lang="en-US" altLang="zh-CN" sz="2000" dirty="0">
                <a:latin typeface="Times New Roman" panose="02020603050405020304" pitchFamily="18" charset="0"/>
              </a:rPr>
              <a:t>v</a:t>
            </a:r>
            <a:r>
              <a:rPr lang="en-US" altLang="zh-CN" sz="2000" baseline="-25000" dirty="0">
                <a:latin typeface="Times New Roman" panose="02020603050405020304" pitchFamily="18" charset="0"/>
              </a:rPr>
              <a:t>j </a:t>
            </a:r>
            <a:r>
              <a:rPr lang="zh-CN" altLang="en-US" sz="2000" dirty="0">
                <a:latin typeface="Times New Roman" panose="02020603050405020304" pitchFamily="18" charset="0"/>
              </a:rPr>
              <a:t>的</a:t>
            </a:r>
            <a:endParaRPr lang="zh-CN" altLang="en-US" sz="2000" dirty="0">
              <a:latin typeface="Times New Roman" panose="02020603050405020304" pitchFamily="18" charset="0"/>
            </a:endParaRPr>
          </a:p>
          <a:p>
            <a:pPr algn="just" eaLnBrk="1" hangingPunct="1">
              <a:lnSpc>
                <a:spcPct val="120000"/>
              </a:lnSpc>
            </a:pPr>
            <a:r>
              <a:rPr lang="zh-CN" altLang="en-US" sz="2000" dirty="0">
                <a:latin typeface="Times New Roman" panose="02020603050405020304" pitchFamily="18" charset="0"/>
              </a:rPr>
              <a:t>中间顶点的序号不大于 </a:t>
            </a:r>
            <a:r>
              <a:rPr lang="en-US" altLang="zh-CN" sz="2000" dirty="0">
                <a:latin typeface="Times New Roman" panose="02020603050405020304" pitchFamily="18" charset="0"/>
              </a:rPr>
              <a:t>k </a:t>
            </a:r>
            <a:r>
              <a:rPr lang="zh-CN" altLang="en-US" sz="2000" dirty="0">
                <a:latin typeface="Times New Roman" panose="02020603050405020304" pitchFamily="18" charset="0"/>
              </a:rPr>
              <a:t>的最短路径。</a:t>
            </a:r>
            <a:endParaRPr lang="zh-CN" altLang="en-US" sz="2000" dirty="0">
              <a:latin typeface="Times New Roman" panose="02020603050405020304" pitchFamily="18" charset="0"/>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55650" name="Group 9"/>
          <p:cNvGrpSpPr/>
          <p:nvPr/>
        </p:nvGrpSpPr>
        <p:grpSpPr>
          <a:xfrm>
            <a:off x="755650" y="909638"/>
            <a:ext cx="4679950" cy="1330325"/>
            <a:chOff x="703" y="572"/>
            <a:chExt cx="2948" cy="838"/>
          </a:xfrm>
        </p:grpSpPr>
        <p:sp>
          <p:nvSpPr>
            <p:cNvPr id="155680" name="Text Box 4"/>
            <p:cNvSpPr txBox="1"/>
            <p:nvPr/>
          </p:nvSpPr>
          <p:spPr>
            <a:xfrm>
              <a:off x="703" y="572"/>
              <a:ext cx="2948" cy="838"/>
            </a:xfrm>
            <a:prstGeom prst="rect">
              <a:avLst/>
            </a:prstGeom>
            <a:noFill/>
            <a:ln w="6350">
              <a:noFill/>
            </a:ln>
          </p:spPr>
          <p:txBody>
            <a:bodyPr lIns="90000" tIns="46800" rIns="90000" bIns="46800">
              <a:spAutoFit/>
            </a:bodyPr>
            <a:p>
              <a:pPr eaLnBrk="1" hangingPunct="1">
                <a:lnSpc>
                  <a:spcPct val="150000"/>
                </a:lnSpc>
              </a:pPr>
              <a:r>
                <a:rPr lang="en-US" altLang="zh-CN" b="0" dirty="0">
                  <a:latin typeface="Times New Roman" panose="02020603050405020304" pitchFamily="18" charset="0"/>
                </a:rPr>
                <a:t>                0                             , i=j</a:t>
              </a:r>
              <a:endParaRPr lang="en-US" altLang="zh-CN" b="0" dirty="0">
                <a:latin typeface="Times New Roman" panose="02020603050405020304" pitchFamily="18" charset="0"/>
              </a:endParaRPr>
            </a:p>
            <a:p>
              <a:pPr eaLnBrk="1" hangingPunct="1">
                <a:lnSpc>
                  <a:spcPct val="150000"/>
                </a:lnSpc>
              </a:pPr>
              <a:r>
                <a:rPr lang="en-US" altLang="zh-CN" b="0" dirty="0">
                  <a:latin typeface="Times New Roman" panose="02020603050405020304" pitchFamily="18" charset="0"/>
                </a:rPr>
                <a:t>C[i][j]=  ∞                            ,(i,j) ∈E</a:t>
              </a:r>
              <a:r>
                <a:rPr lang="zh-CN" altLang="en-US" b="0" dirty="0">
                  <a:latin typeface="Times New Roman" panose="02020603050405020304" pitchFamily="18" charset="0"/>
                </a:rPr>
                <a:t>且 </a:t>
              </a:r>
              <a:r>
                <a:rPr lang="en-US" altLang="zh-CN" b="0" dirty="0">
                  <a:latin typeface="Times New Roman" panose="02020603050405020304" pitchFamily="18" charset="0"/>
                </a:rPr>
                <a:t>i≠j</a:t>
              </a:r>
              <a:endParaRPr lang="en-US" altLang="zh-CN" b="0" dirty="0">
                <a:latin typeface="Times New Roman" panose="02020603050405020304" pitchFamily="18" charset="0"/>
              </a:endParaRPr>
            </a:p>
            <a:p>
              <a:pPr eaLnBrk="1" hangingPunct="1">
                <a:lnSpc>
                  <a:spcPct val="150000"/>
                </a:lnSpc>
              </a:pPr>
              <a:r>
                <a:rPr lang="en-US" altLang="zh-CN" b="0" dirty="0">
                  <a:latin typeface="Times New Roman" panose="02020603050405020304" pitchFamily="18" charset="0"/>
                </a:rPr>
                <a:t>               </a:t>
              </a:r>
              <a:r>
                <a:rPr lang="zh-CN" altLang="en-US" b="0" dirty="0">
                  <a:latin typeface="Times New Roman" panose="02020603050405020304" pitchFamily="18" charset="0"/>
                </a:rPr>
                <a:t>边（</a:t>
              </a:r>
              <a:r>
                <a:rPr lang="en-US" altLang="zh-CN" b="0" dirty="0">
                  <a:latin typeface="Times New Roman" panose="02020603050405020304" pitchFamily="18" charset="0"/>
                </a:rPr>
                <a:t>i</a:t>
              </a:r>
              <a:r>
                <a:rPr lang="zh-CN" altLang="en-US" b="0" dirty="0">
                  <a:latin typeface="Times New Roman" panose="02020603050405020304" pitchFamily="18" charset="0"/>
                </a:rPr>
                <a:t>，</a:t>
              </a:r>
              <a:r>
                <a:rPr lang="en-US" altLang="zh-CN" b="0" dirty="0">
                  <a:latin typeface="Times New Roman" panose="02020603050405020304" pitchFamily="18" charset="0"/>
                </a:rPr>
                <a:t>j)</a:t>
              </a:r>
              <a:r>
                <a:rPr lang="zh-CN" altLang="en-US" b="0" dirty="0">
                  <a:latin typeface="Times New Roman" panose="02020603050405020304" pitchFamily="18" charset="0"/>
                </a:rPr>
                <a:t>的长度   </a:t>
              </a:r>
              <a:r>
                <a:rPr lang="en-US" altLang="zh-CN" b="0" dirty="0">
                  <a:latin typeface="Times New Roman" panose="02020603050405020304" pitchFamily="18" charset="0"/>
                </a:rPr>
                <a:t>,(i,j) ∈E</a:t>
              </a:r>
              <a:endParaRPr lang="en-US" altLang="zh-CN" b="0" dirty="0">
                <a:latin typeface="Times New Roman" panose="02020603050405020304" pitchFamily="18" charset="0"/>
              </a:endParaRPr>
            </a:p>
          </p:txBody>
        </p:sp>
        <p:sp>
          <p:nvSpPr>
            <p:cNvPr id="155681" name="Line 5"/>
            <p:cNvSpPr/>
            <p:nvPr/>
          </p:nvSpPr>
          <p:spPr>
            <a:xfrm flipH="1">
              <a:off x="2781" y="935"/>
              <a:ext cx="45" cy="182"/>
            </a:xfrm>
            <a:prstGeom prst="line">
              <a:avLst/>
            </a:prstGeom>
            <a:ln w="6350" cap="flat" cmpd="sng">
              <a:solidFill>
                <a:schemeClr val="tx1"/>
              </a:solidFill>
              <a:prstDash val="solid"/>
              <a:headEnd type="none" w="med" len="med"/>
              <a:tailEnd type="none" w="med" len="med"/>
            </a:ln>
          </p:spPr>
        </p:sp>
        <p:sp>
          <p:nvSpPr>
            <p:cNvPr id="155682" name="AutoShape 6"/>
            <p:cNvSpPr/>
            <p:nvPr/>
          </p:nvSpPr>
          <p:spPr>
            <a:xfrm>
              <a:off x="1247" y="754"/>
              <a:ext cx="45" cy="589"/>
            </a:xfrm>
            <a:prstGeom prst="leftBrace">
              <a:avLst>
                <a:gd name="adj1" fmla="val 109074"/>
                <a:gd name="adj2" fmla="val 50000"/>
              </a:avLst>
            </a:prstGeom>
            <a:noFill/>
            <a:ln w="6350" cap="flat" cmpd="sng">
              <a:solidFill>
                <a:schemeClr val="tx1"/>
              </a:solidFill>
              <a:prstDash val="solid"/>
              <a:headEnd type="none" w="med" len="med"/>
              <a:tailEnd type="none" w="med" len="med"/>
            </a:ln>
          </p:spPr>
          <p:txBody>
            <a:bodyPr lIns="90000" tIns="46800" rIns="90000" bIns="46800" anchor="ctr" anchorCtr="0">
              <a:spAutoFit/>
            </a:bodyPr>
            <a:p>
              <a:pPr eaLnBrk="1" hangingPunct="1"/>
              <a:endParaRPr lang="zh-CN" altLang="en-US" dirty="0">
                <a:latin typeface="Times New Roman" panose="02020603050405020304" pitchFamily="18" charset="0"/>
              </a:endParaRPr>
            </a:p>
          </p:txBody>
        </p:sp>
      </p:grpSp>
      <p:sp>
        <p:nvSpPr>
          <p:cNvPr id="155651" name="Text Box 8"/>
          <p:cNvSpPr txBox="1"/>
          <p:nvPr/>
        </p:nvSpPr>
        <p:spPr>
          <a:xfrm>
            <a:off x="755650" y="2636838"/>
            <a:ext cx="6769100" cy="504825"/>
          </a:xfrm>
          <a:prstGeom prst="rect">
            <a:avLst/>
          </a:prstGeom>
          <a:noFill/>
          <a:ln w="9525">
            <a:noFill/>
          </a:ln>
        </p:spPr>
        <p:txBody>
          <a:bodyPr lIns="90000" tIns="46800" rIns="90000" bIns="46800">
            <a:spAutoFit/>
          </a:bodyPr>
          <a:p>
            <a:pPr eaLnBrk="1" hangingPunct="1">
              <a:lnSpc>
                <a:spcPct val="150000"/>
              </a:lnSpc>
            </a:pPr>
            <a:r>
              <a:rPr lang="en-US" altLang="zh-CN" dirty="0">
                <a:solidFill>
                  <a:srgbClr val="0000FF"/>
                </a:solidFill>
                <a:latin typeface="Times New Roman" panose="02020603050405020304" pitchFamily="18" charset="0"/>
              </a:rPr>
              <a:t>A</a:t>
            </a:r>
            <a:r>
              <a:rPr lang="en-US" altLang="zh-CN" baseline="-25000" dirty="0">
                <a:solidFill>
                  <a:srgbClr val="0000FF"/>
                </a:solidFill>
                <a:latin typeface="Times New Roman" panose="02020603050405020304" pitchFamily="18" charset="0"/>
              </a:rPr>
              <a:t>k</a:t>
            </a:r>
            <a:r>
              <a:rPr lang="en-US" altLang="zh-CN" dirty="0">
                <a:solidFill>
                  <a:srgbClr val="0000FF"/>
                </a:solidFill>
                <a:latin typeface="Times New Roman" panose="02020603050405020304" pitchFamily="18" charset="0"/>
              </a:rPr>
              <a:t>[i][j] = min(  A</a:t>
            </a:r>
            <a:r>
              <a:rPr lang="en-US" altLang="zh-CN" baseline="-25000" dirty="0">
                <a:solidFill>
                  <a:srgbClr val="0000FF"/>
                </a:solidFill>
                <a:latin typeface="Times New Roman" panose="02020603050405020304" pitchFamily="18" charset="0"/>
              </a:rPr>
              <a:t>k-1</a:t>
            </a:r>
            <a:r>
              <a:rPr lang="en-US" altLang="zh-CN" dirty="0">
                <a:solidFill>
                  <a:srgbClr val="0000FF"/>
                </a:solidFill>
                <a:latin typeface="Times New Roman" panose="02020603050405020304" pitchFamily="18" charset="0"/>
              </a:rPr>
              <a:t>[i][j] ,   A</a:t>
            </a:r>
            <a:r>
              <a:rPr lang="en-US" altLang="zh-CN" baseline="-25000" dirty="0">
                <a:solidFill>
                  <a:srgbClr val="0000FF"/>
                </a:solidFill>
                <a:latin typeface="Times New Roman" panose="02020603050405020304" pitchFamily="18" charset="0"/>
              </a:rPr>
              <a:t>k-1</a:t>
            </a:r>
            <a:r>
              <a:rPr lang="en-US" altLang="zh-CN" dirty="0">
                <a:solidFill>
                  <a:srgbClr val="0000FF"/>
                </a:solidFill>
                <a:latin typeface="Times New Roman" panose="02020603050405020304" pitchFamily="18" charset="0"/>
              </a:rPr>
              <a:t>[i][k] + A</a:t>
            </a:r>
            <a:r>
              <a:rPr lang="en-US" altLang="zh-CN" baseline="-25000" dirty="0">
                <a:solidFill>
                  <a:srgbClr val="0000FF"/>
                </a:solidFill>
                <a:latin typeface="Times New Roman" panose="02020603050405020304" pitchFamily="18" charset="0"/>
              </a:rPr>
              <a:t>k-1</a:t>
            </a:r>
            <a:r>
              <a:rPr lang="en-US" altLang="zh-CN" dirty="0">
                <a:solidFill>
                  <a:srgbClr val="0000FF"/>
                </a:solidFill>
                <a:latin typeface="Times New Roman" panose="02020603050405020304" pitchFamily="18" charset="0"/>
              </a:rPr>
              <a:t>[k][j]  )</a:t>
            </a:r>
            <a:endParaRPr lang="en-US" altLang="zh-CN" dirty="0">
              <a:solidFill>
                <a:srgbClr val="0000FF"/>
              </a:solidFill>
              <a:latin typeface="Times New Roman" panose="02020603050405020304" pitchFamily="18" charset="0"/>
            </a:endParaRPr>
          </a:p>
        </p:txBody>
      </p:sp>
      <p:sp>
        <p:nvSpPr>
          <p:cNvPr id="155652" name="Oval 10"/>
          <p:cNvSpPr/>
          <p:nvPr/>
        </p:nvSpPr>
        <p:spPr>
          <a:xfrm>
            <a:off x="7085013" y="836613"/>
            <a:ext cx="449262" cy="430212"/>
          </a:xfrm>
          <a:prstGeom prst="ellipse">
            <a:avLst/>
          </a:prstGeom>
          <a:noFill/>
          <a:ln w="28575" cap="flat" cmpd="sng">
            <a:solidFill>
              <a:schemeClr val="tx1"/>
            </a:solidFill>
            <a:prstDash val="solid"/>
            <a:headEnd type="none" w="med" len="med"/>
            <a:tailEnd type="none" w="med" len="med"/>
          </a:ln>
        </p:spPr>
        <p:txBody>
          <a:bodyPr lIns="90000" tIns="46800" rIns="90000" bIns="46800" anchor="ctr" anchorCtr="0">
            <a:spAutoFit/>
          </a:bodyPr>
          <a:p>
            <a:pPr algn="ctr" eaLnBrk="1" hangingPunct="1">
              <a:lnSpc>
                <a:spcPct val="80000"/>
              </a:lnSpc>
            </a:pPr>
            <a:r>
              <a:rPr lang="en-US" altLang="zh-CN" i="1" dirty="0">
                <a:latin typeface="Times New Roman" panose="02020603050405020304" pitchFamily="18" charset="0"/>
              </a:rPr>
              <a:t>K</a:t>
            </a:r>
            <a:endParaRPr lang="en-US" altLang="zh-CN" i="1" dirty="0">
              <a:latin typeface="Times New Roman" panose="02020603050405020304" pitchFamily="18" charset="0"/>
            </a:endParaRPr>
          </a:p>
        </p:txBody>
      </p:sp>
      <p:sp>
        <p:nvSpPr>
          <p:cNvPr id="155653" name="Oval 11"/>
          <p:cNvSpPr/>
          <p:nvPr/>
        </p:nvSpPr>
        <p:spPr>
          <a:xfrm>
            <a:off x="6372225" y="2041525"/>
            <a:ext cx="449263" cy="430213"/>
          </a:xfrm>
          <a:prstGeom prst="ellipse">
            <a:avLst/>
          </a:prstGeom>
          <a:noFill/>
          <a:ln w="28575" cap="flat" cmpd="sng">
            <a:solidFill>
              <a:schemeClr val="tx1"/>
            </a:solidFill>
            <a:prstDash val="solid"/>
            <a:headEnd type="none" w="med" len="med"/>
            <a:tailEnd type="none" w="med" len="med"/>
          </a:ln>
        </p:spPr>
        <p:txBody>
          <a:bodyPr lIns="90000" tIns="46800" rIns="90000" bIns="46800" anchor="ctr" anchorCtr="0">
            <a:spAutoFit/>
          </a:bodyPr>
          <a:p>
            <a:pPr algn="ctr" eaLnBrk="1" hangingPunct="1">
              <a:lnSpc>
                <a:spcPct val="80000"/>
              </a:lnSpc>
            </a:pPr>
            <a:r>
              <a:rPr lang="en-US" altLang="zh-CN" i="1" dirty="0">
                <a:latin typeface="Times New Roman" panose="02020603050405020304" pitchFamily="18" charset="0"/>
              </a:rPr>
              <a:t>I</a:t>
            </a:r>
            <a:endParaRPr lang="en-US" altLang="zh-CN" i="1" dirty="0">
              <a:latin typeface="Times New Roman" panose="02020603050405020304" pitchFamily="18" charset="0"/>
            </a:endParaRPr>
          </a:p>
        </p:txBody>
      </p:sp>
      <p:sp>
        <p:nvSpPr>
          <p:cNvPr id="155654" name="Oval 12"/>
          <p:cNvSpPr/>
          <p:nvPr/>
        </p:nvSpPr>
        <p:spPr>
          <a:xfrm>
            <a:off x="7740650" y="2041525"/>
            <a:ext cx="449263" cy="430213"/>
          </a:xfrm>
          <a:prstGeom prst="ellipse">
            <a:avLst/>
          </a:prstGeom>
          <a:noFill/>
          <a:ln w="28575" cap="flat" cmpd="sng">
            <a:solidFill>
              <a:schemeClr val="tx1"/>
            </a:solidFill>
            <a:prstDash val="solid"/>
            <a:headEnd type="none" w="med" len="med"/>
            <a:tailEnd type="none" w="med" len="med"/>
          </a:ln>
        </p:spPr>
        <p:txBody>
          <a:bodyPr lIns="90000" tIns="46800" rIns="90000" bIns="46800" anchor="ctr" anchorCtr="0">
            <a:spAutoFit/>
          </a:bodyPr>
          <a:p>
            <a:pPr algn="ctr" eaLnBrk="1" hangingPunct="1">
              <a:lnSpc>
                <a:spcPct val="80000"/>
              </a:lnSpc>
            </a:pPr>
            <a:r>
              <a:rPr lang="en-US" altLang="zh-CN" i="1" dirty="0">
                <a:latin typeface="Times New Roman" panose="02020603050405020304" pitchFamily="18" charset="0"/>
              </a:rPr>
              <a:t>J</a:t>
            </a:r>
            <a:endParaRPr lang="en-US" altLang="zh-CN" i="1" dirty="0">
              <a:latin typeface="Times New Roman" panose="02020603050405020304" pitchFamily="18" charset="0"/>
            </a:endParaRPr>
          </a:p>
        </p:txBody>
      </p:sp>
      <p:sp>
        <p:nvSpPr>
          <p:cNvPr id="155655" name="Freeform 14"/>
          <p:cNvSpPr/>
          <p:nvPr/>
        </p:nvSpPr>
        <p:spPr>
          <a:xfrm>
            <a:off x="6732588" y="1177925"/>
            <a:ext cx="431800" cy="863600"/>
          </a:xfrm>
          <a:custGeom>
            <a:avLst/>
            <a:gdLst/>
            <a:ahLst/>
            <a:cxnLst>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pathLst>
              <a:path w="272" h="544">
                <a:moveTo>
                  <a:pt x="0" y="544"/>
                </a:moveTo>
                <a:cubicBezTo>
                  <a:pt x="15" y="529"/>
                  <a:pt x="30" y="514"/>
                  <a:pt x="45" y="499"/>
                </a:cubicBezTo>
                <a:cubicBezTo>
                  <a:pt x="60" y="484"/>
                  <a:pt x="83" y="483"/>
                  <a:pt x="91" y="453"/>
                </a:cubicBezTo>
                <a:cubicBezTo>
                  <a:pt x="99" y="423"/>
                  <a:pt x="76" y="347"/>
                  <a:pt x="91" y="317"/>
                </a:cubicBezTo>
                <a:cubicBezTo>
                  <a:pt x="106" y="287"/>
                  <a:pt x="175" y="295"/>
                  <a:pt x="182" y="272"/>
                </a:cubicBezTo>
                <a:cubicBezTo>
                  <a:pt x="189" y="249"/>
                  <a:pt x="136" y="204"/>
                  <a:pt x="136" y="181"/>
                </a:cubicBezTo>
                <a:cubicBezTo>
                  <a:pt x="136" y="158"/>
                  <a:pt x="174" y="159"/>
                  <a:pt x="182" y="136"/>
                </a:cubicBezTo>
                <a:cubicBezTo>
                  <a:pt x="190" y="113"/>
                  <a:pt x="167" y="68"/>
                  <a:pt x="182" y="45"/>
                </a:cubicBezTo>
                <a:cubicBezTo>
                  <a:pt x="197" y="22"/>
                  <a:pt x="234" y="11"/>
                  <a:pt x="272" y="0"/>
                </a:cubicBezTo>
              </a:path>
            </a:pathLst>
          </a:custGeom>
          <a:noFill/>
          <a:ln w="28575" cap="flat" cmpd="sng">
            <a:solidFill>
              <a:schemeClr val="tx1">
                <a:alpha val="100000"/>
              </a:schemeClr>
            </a:solidFill>
            <a:prstDash val="solid"/>
            <a:round/>
            <a:headEnd type="none" w="med" len="med"/>
            <a:tailEnd type="triangle" w="med" len="med"/>
          </a:ln>
        </p:spPr>
        <p:txBody>
          <a:bodyPr/>
          <a:p>
            <a:endParaRPr lang="zh-CN" altLang="en-US"/>
          </a:p>
        </p:txBody>
      </p:sp>
      <p:sp>
        <p:nvSpPr>
          <p:cNvPr id="155656" name="Freeform 15"/>
          <p:cNvSpPr/>
          <p:nvPr/>
        </p:nvSpPr>
        <p:spPr>
          <a:xfrm>
            <a:off x="7453313" y="1249363"/>
            <a:ext cx="527050" cy="792162"/>
          </a:xfrm>
          <a:custGeom>
            <a:avLst/>
            <a:gdLst/>
            <a:ahLst/>
            <a:cxnLst>
              <a:cxn ang="0">
                <a:pos x="0"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332" h="499">
                <a:moveTo>
                  <a:pt x="0" y="0"/>
                </a:moveTo>
                <a:cubicBezTo>
                  <a:pt x="37" y="11"/>
                  <a:pt x="75" y="22"/>
                  <a:pt x="90" y="45"/>
                </a:cubicBezTo>
                <a:cubicBezTo>
                  <a:pt x="105" y="68"/>
                  <a:pt x="82" y="121"/>
                  <a:pt x="90" y="136"/>
                </a:cubicBezTo>
                <a:cubicBezTo>
                  <a:pt x="98" y="151"/>
                  <a:pt x="121" y="121"/>
                  <a:pt x="136" y="136"/>
                </a:cubicBezTo>
                <a:cubicBezTo>
                  <a:pt x="151" y="151"/>
                  <a:pt x="166" y="204"/>
                  <a:pt x="181" y="227"/>
                </a:cubicBezTo>
                <a:cubicBezTo>
                  <a:pt x="196" y="250"/>
                  <a:pt x="219" y="249"/>
                  <a:pt x="226" y="272"/>
                </a:cubicBezTo>
                <a:cubicBezTo>
                  <a:pt x="233" y="295"/>
                  <a:pt x="211" y="340"/>
                  <a:pt x="226" y="363"/>
                </a:cubicBezTo>
                <a:cubicBezTo>
                  <a:pt x="241" y="386"/>
                  <a:pt x="302" y="385"/>
                  <a:pt x="317" y="408"/>
                </a:cubicBezTo>
                <a:cubicBezTo>
                  <a:pt x="332" y="431"/>
                  <a:pt x="324" y="465"/>
                  <a:pt x="317" y="499"/>
                </a:cubicBezTo>
              </a:path>
            </a:pathLst>
          </a:custGeom>
          <a:noFill/>
          <a:ln w="28575" cap="flat" cmpd="sng">
            <a:solidFill>
              <a:schemeClr val="tx1">
                <a:alpha val="100000"/>
              </a:schemeClr>
            </a:solidFill>
            <a:prstDash val="solid"/>
            <a:round/>
            <a:headEnd type="none" w="med" len="med"/>
            <a:tailEnd type="triangle" w="med" len="med"/>
          </a:ln>
        </p:spPr>
        <p:txBody>
          <a:bodyPr/>
          <a:p>
            <a:endParaRPr lang="zh-CN" altLang="en-US"/>
          </a:p>
        </p:txBody>
      </p:sp>
      <p:sp>
        <p:nvSpPr>
          <p:cNvPr id="155657" name="Freeform 16"/>
          <p:cNvSpPr/>
          <p:nvPr/>
        </p:nvSpPr>
        <p:spPr>
          <a:xfrm>
            <a:off x="6804025" y="2174875"/>
            <a:ext cx="936625" cy="165100"/>
          </a:xfrm>
          <a:custGeom>
            <a:avLst/>
            <a:gdLst/>
            <a:ahLst/>
            <a:cxnLst>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590" h="104">
                <a:moveTo>
                  <a:pt x="0" y="97"/>
                </a:moveTo>
                <a:cubicBezTo>
                  <a:pt x="49" y="74"/>
                  <a:pt x="99" y="52"/>
                  <a:pt x="137" y="52"/>
                </a:cubicBezTo>
                <a:cubicBezTo>
                  <a:pt x="175" y="52"/>
                  <a:pt x="197" y="97"/>
                  <a:pt x="227" y="97"/>
                </a:cubicBezTo>
                <a:cubicBezTo>
                  <a:pt x="257" y="97"/>
                  <a:pt x="288" y="59"/>
                  <a:pt x="318" y="52"/>
                </a:cubicBezTo>
                <a:cubicBezTo>
                  <a:pt x="348" y="45"/>
                  <a:pt x="379" y="45"/>
                  <a:pt x="409" y="52"/>
                </a:cubicBezTo>
                <a:cubicBezTo>
                  <a:pt x="439" y="59"/>
                  <a:pt x="476" y="104"/>
                  <a:pt x="499" y="97"/>
                </a:cubicBezTo>
                <a:cubicBezTo>
                  <a:pt x="522" y="90"/>
                  <a:pt x="530" y="14"/>
                  <a:pt x="545" y="7"/>
                </a:cubicBezTo>
                <a:cubicBezTo>
                  <a:pt x="560" y="0"/>
                  <a:pt x="575" y="26"/>
                  <a:pt x="590" y="52"/>
                </a:cubicBezTo>
              </a:path>
            </a:pathLst>
          </a:custGeom>
          <a:noFill/>
          <a:ln w="28575" cap="flat" cmpd="sng">
            <a:solidFill>
              <a:schemeClr val="tx1">
                <a:alpha val="100000"/>
              </a:schemeClr>
            </a:solidFill>
            <a:prstDash val="solid"/>
            <a:round/>
            <a:headEnd type="none" w="med" len="med"/>
            <a:tailEnd type="triangle" w="med" len="med"/>
          </a:ln>
        </p:spPr>
        <p:txBody>
          <a:bodyPr/>
          <a:p>
            <a:endParaRPr lang="zh-CN" altLang="en-US"/>
          </a:p>
        </p:txBody>
      </p:sp>
      <p:sp>
        <p:nvSpPr>
          <p:cNvPr id="155658" name="Text Box 17"/>
          <p:cNvSpPr txBox="1"/>
          <p:nvPr/>
        </p:nvSpPr>
        <p:spPr>
          <a:xfrm>
            <a:off x="6732588" y="2351088"/>
            <a:ext cx="1001712" cy="366712"/>
          </a:xfrm>
          <a:prstGeom prst="rect">
            <a:avLst/>
          </a:prstGeom>
          <a:noFill/>
          <a:ln w="28575">
            <a:noFill/>
          </a:ln>
        </p:spPr>
        <p:txBody>
          <a:bodyPr wrap="none" lIns="90000" tIns="46800" rIns="90000" bIns="46800">
            <a:spAutoFit/>
          </a:bodyPr>
          <a:p>
            <a:pPr algn="ctr" eaLnBrk="1" hangingPunct="1"/>
            <a:r>
              <a:rPr lang="en-US" altLang="zh-CN" dirty="0">
                <a:latin typeface="Times New Roman" panose="02020603050405020304" pitchFamily="18" charset="0"/>
              </a:rPr>
              <a:t>A</a:t>
            </a:r>
            <a:r>
              <a:rPr lang="en-US" altLang="zh-CN" baseline="-25000" dirty="0">
                <a:latin typeface="Times New Roman" panose="02020603050405020304" pitchFamily="18" charset="0"/>
              </a:rPr>
              <a:t>k-1</a:t>
            </a:r>
            <a:r>
              <a:rPr lang="en-US" altLang="zh-CN" dirty="0">
                <a:latin typeface="Times New Roman" panose="02020603050405020304" pitchFamily="18" charset="0"/>
              </a:rPr>
              <a:t>[i][j]</a:t>
            </a:r>
            <a:endParaRPr lang="en-US" altLang="zh-CN" dirty="0">
              <a:latin typeface="Times New Roman" panose="02020603050405020304" pitchFamily="18" charset="0"/>
            </a:endParaRPr>
          </a:p>
        </p:txBody>
      </p:sp>
      <p:sp>
        <p:nvSpPr>
          <p:cNvPr id="155659" name="Text Box 18"/>
          <p:cNvSpPr txBox="1"/>
          <p:nvPr/>
        </p:nvSpPr>
        <p:spPr>
          <a:xfrm>
            <a:off x="5795963" y="1320800"/>
            <a:ext cx="1052512" cy="366713"/>
          </a:xfrm>
          <a:prstGeom prst="rect">
            <a:avLst/>
          </a:prstGeom>
          <a:noFill/>
          <a:ln w="28575">
            <a:noFill/>
          </a:ln>
        </p:spPr>
        <p:txBody>
          <a:bodyPr wrap="none" lIns="90000" tIns="46800" rIns="90000" bIns="46800">
            <a:spAutoFit/>
          </a:bodyPr>
          <a:p>
            <a:pPr algn="ctr" eaLnBrk="1" hangingPunct="1"/>
            <a:r>
              <a:rPr lang="en-US" altLang="zh-CN" dirty="0">
                <a:latin typeface="Times New Roman" panose="02020603050405020304" pitchFamily="18" charset="0"/>
              </a:rPr>
              <a:t>A</a:t>
            </a:r>
            <a:r>
              <a:rPr lang="en-US" altLang="zh-CN" baseline="-25000" dirty="0">
                <a:latin typeface="Times New Roman" panose="02020603050405020304" pitchFamily="18" charset="0"/>
              </a:rPr>
              <a:t>k-1</a:t>
            </a:r>
            <a:r>
              <a:rPr lang="en-US" altLang="zh-CN" dirty="0">
                <a:latin typeface="Times New Roman" panose="02020603050405020304" pitchFamily="18" charset="0"/>
              </a:rPr>
              <a:t>[i][k]</a:t>
            </a:r>
            <a:endParaRPr lang="en-US" altLang="zh-CN" dirty="0">
              <a:latin typeface="Times New Roman" panose="02020603050405020304" pitchFamily="18" charset="0"/>
            </a:endParaRPr>
          </a:p>
        </p:txBody>
      </p:sp>
      <p:sp>
        <p:nvSpPr>
          <p:cNvPr id="155660" name="Text Box 19"/>
          <p:cNvSpPr txBox="1"/>
          <p:nvPr/>
        </p:nvSpPr>
        <p:spPr>
          <a:xfrm>
            <a:off x="7827963" y="1314450"/>
            <a:ext cx="1065212" cy="366713"/>
          </a:xfrm>
          <a:prstGeom prst="rect">
            <a:avLst/>
          </a:prstGeom>
          <a:noFill/>
          <a:ln w="28575">
            <a:noFill/>
          </a:ln>
        </p:spPr>
        <p:txBody>
          <a:bodyPr wrap="none" lIns="90000" tIns="46800" rIns="90000" bIns="46800">
            <a:spAutoFit/>
          </a:bodyPr>
          <a:p>
            <a:pPr algn="ctr" eaLnBrk="1" hangingPunct="1"/>
            <a:r>
              <a:rPr lang="en-US" altLang="zh-CN" dirty="0">
                <a:latin typeface="Times New Roman" panose="02020603050405020304" pitchFamily="18" charset="0"/>
              </a:rPr>
              <a:t>A</a:t>
            </a:r>
            <a:r>
              <a:rPr lang="en-US" altLang="zh-CN" baseline="-25000" dirty="0">
                <a:latin typeface="Times New Roman" panose="02020603050405020304" pitchFamily="18" charset="0"/>
              </a:rPr>
              <a:t>k-1</a:t>
            </a:r>
            <a:r>
              <a:rPr lang="en-US" altLang="zh-CN" dirty="0">
                <a:latin typeface="Times New Roman" panose="02020603050405020304" pitchFamily="18" charset="0"/>
              </a:rPr>
              <a:t>[k][j]</a:t>
            </a:r>
            <a:endParaRPr lang="en-US" altLang="zh-CN" dirty="0">
              <a:latin typeface="Times New Roman" panose="02020603050405020304" pitchFamily="18" charset="0"/>
            </a:endParaRPr>
          </a:p>
        </p:txBody>
      </p:sp>
      <p:sp>
        <p:nvSpPr>
          <p:cNvPr id="155661" name="Text Box 20"/>
          <p:cNvSpPr txBox="1"/>
          <p:nvPr/>
        </p:nvSpPr>
        <p:spPr>
          <a:xfrm>
            <a:off x="6153150" y="2754313"/>
            <a:ext cx="2257425" cy="366712"/>
          </a:xfrm>
          <a:prstGeom prst="rect">
            <a:avLst/>
          </a:prstGeom>
          <a:noFill/>
          <a:ln w="28575">
            <a:noFill/>
          </a:ln>
        </p:spPr>
        <p:txBody>
          <a:bodyPr wrap="none" lIns="90000" tIns="46800" rIns="90000" bIns="46800">
            <a:spAutoFit/>
          </a:bodyPr>
          <a:p>
            <a:pPr algn="ctr" eaLnBrk="1" hangingPunct="1"/>
            <a:r>
              <a:rPr lang="en-US" altLang="zh-CN" dirty="0">
                <a:latin typeface="Times New Roman" panose="02020603050405020304" pitchFamily="18" charset="0"/>
              </a:rPr>
              <a:t>A</a:t>
            </a:r>
            <a:r>
              <a:rPr lang="en-US" altLang="zh-CN" baseline="-25000" dirty="0">
                <a:latin typeface="Times New Roman" panose="02020603050405020304" pitchFamily="18" charset="0"/>
              </a:rPr>
              <a:t> </a:t>
            </a:r>
            <a:r>
              <a:rPr lang="en-US" altLang="zh-CN" dirty="0">
                <a:latin typeface="Times New Roman" panose="02020603050405020304" pitchFamily="18" charset="0"/>
              </a:rPr>
              <a:t>[i][j] </a:t>
            </a:r>
            <a:r>
              <a:rPr lang="zh-CN" altLang="en-US" dirty="0">
                <a:latin typeface="Times New Roman" panose="02020603050405020304" pitchFamily="18" charset="0"/>
              </a:rPr>
              <a:t>经过 </a:t>
            </a:r>
            <a:r>
              <a:rPr lang="en-US" altLang="zh-CN" i="1" dirty="0">
                <a:latin typeface="Times New Roman" panose="02020603050405020304" pitchFamily="18" charset="0"/>
              </a:rPr>
              <a:t>k </a:t>
            </a:r>
            <a:r>
              <a:rPr lang="zh-CN" altLang="en-US" dirty="0">
                <a:latin typeface="Times New Roman" panose="02020603050405020304" pitchFamily="18" charset="0"/>
              </a:rPr>
              <a:t>的路径</a:t>
            </a:r>
            <a:endParaRPr lang="zh-CN" altLang="en-US" dirty="0">
              <a:latin typeface="Times New Roman" panose="02020603050405020304" pitchFamily="18" charset="0"/>
            </a:endParaRPr>
          </a:p>
        </p:txBody>
      </p:sp>
      <p:sp>
        <p:nvSpPr>
          <p:cNvPr id="155662" name="Text Box 21"/>
          <p:cNvSpPr txBox="1"/>
          <p:nvPr/>
        </p:nvSpPr>
        <p:spPr>
          <a:xfrm>
            <a:off x="684213" y="3925888"/>
            <a:ext cx="7918450" cy="649287"/>
          </a:xfrm>
          <a:prstGeom prst="rect">
            <a:avLst/>
          </a:prstGeom>
          <a:noFill/>
          <a:ln w="28575">
            <a:noFill/>
          </a:ln>
        </p:spPr>
        <p:txBody>
          <a:bodyPr lIns="90000" tIns="46800" rIns="90000" bIns="46800">
            <a:spAutoFit/>
          </a:bodyPr>
          <a:p>
            <a:pPr eaLnBrk="1" hangingPunct="1"/>
            <a:r>
              <a:rPr lang="zh-CN" altLang="en-US" b="0" dirty="0">
                <a:latin typeface="Times New Roman" panose="02020603050405020304" pitchFamily="18" charset="0"/>
              </a:rPr>
              <a:t>不要求所有的</a:t>
            </a:r>
            <a:r>
              <a:rPr lang="en-US" altLang="zh-CN" b="0" dirty="0">
                <a:latin typeface="Times New Roman" panose="02020603050405020304" pitchFamily="18" charset="0"/>
              </a:rPr>
              <a:t>C[i][j]</a:t>
            </a:r>
            <a:r>
              <a:rPr lang="zh-CN" altLang="en-US" b="0" dirty="0">
                <a:latin typeface="Times New Roman" panose="02020603050405020304" pitchFamily="18" charset="0"/>
              </a:rPr>
              <a:t>都大于</a:t>
            </a:r>
            <a:r>
              <a:rPr lang="en-US" altLang="zh-CN" b="0" dirty="0">
                <a:latin typeface="Times New Roman" panose="02020603050405020304" pitchFamily="18" charset="0"/>
              </a:rPr>
              <a:t>0</a:t>
            </a:r>
            <a:r>
              <a:rPr lang="zh-CN" altLang="en-US" b="0" dirty="0">
                <a:latin typeface="Times New Roman" panose="02020603050405020304" pitchFamily="18" charset="0"/>
              </a:rPr>
              <a:t>，允许有负的权，</a:t>
            </a:r>
            <a:r>
              <a:rPr lang="zh-CN" altLang="en-US" dirty="0">
                <a:solidFill>
                  <a:srgbClr val="FF0000"/>
                </a:solidFill>
                <a:latin typeface="Times New Roman" panose="02020603050405020304" pitchFamily="18" charset="0"/>
              </a:rPr>
              <a:t>但不允许有负长度的环路</a:t>
            </a:r>
            <a:r>
              <a:rPr lang="zh-CN" altLang="en-US" b="0" dirty="0">
                <a:latin typeface="Times New Roman" panose="02020603050405020304" pitchFamily="18" charset="0"/>
              </a:rPr>
              <a:t>，否则此环路的任意两点之间的最短路径将是负无穷。</a:t>
            </a:r>
            <a:endParaRPr lang="zh-CN" altLang="en-US" b="0" dirty="0">
              <a:latin typeface="Times New Roman" panose="02020603050405020304" pitchFamily="18" charset="0"/>
            </a:endParaRPr>
          </a:p>
        </p:txBody>
      </p:sp>
      <p:grpSp>
        <p:nvGrpSpPr>
          <p:cNvPr id="155663" name="Group 22"/>
          <p:cNvGrpSpPr/>
          <p:nvPr/>
        </p:nvGrpSpPr>
        <p:grpSpPr>
          <a:xfrm>
            <a:off x="3978275" y="4646613"/>
            <a:ext cx="2322513" cy="1079500"/>
            <a:chOff x="703" y="436"/>
            <a:chExt cx="1463" cy="680"/>
          </a:xfrm>
        </p:grpSpPr>
        <p:sp>
          <p:nvSpPr>
            <p:cNvPr id="155671" name="Oval 23"/>
            <p:cNvSpPr/>
            <p:nvPr/>
          </p:nvSpPr>
          <p:spPr>
            <a:xfrm>
              <a:off x="1975" y="780"/>
              <a:ext cx="191" cy="269"/>
            </a:xfrm>
            <a:prstGeom prst="ellipse">
              <a:avLst/>
            </a:prstGeom>
            <a:noFill/>
            <a:ln w="3810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dirty="0">
                  <a:latin typeface="Times New Roman" panose="02020603050405020304" pitchFamily="18" charset="0"/>
                </a:rPr>
                <a:t>3</a:t>
              </a:r>
              <a:endParaRPr lang="en-US" altLang="zh-CN" dirty="0">
                <a:latin typeface="Times New Roman" panose="02020603050405020304" pitchFamily="18" charset="0"/>
              </a:endParaRPr>
            </a:p>
          </p:txBody>
        </p:sp>
        <p:sp>
          <p:nvSpPr>
            <p:cNvPr id="155672" name="Oval 24"/>
            <p:cNvSpPr/>
            <p:nvPr/>
          </p:nvSpPr>
          <p:spPr>
            <a:xfrm>
              <a:off x="1383" y="796"/>
              <a:ext cx="191" cy="269"/>
            </a:xfrm>
            <a:prstGeom prst="ellipse">
              <a:avLst/>
            </a:prstGeom>
            <a:noFill/>
            <a:ln w="3810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dirty="0">
                  <a:latin typeface="Times New Roman" panose="02020603050405020304" pitchFamily="18" charset="0"/>
                </a:rPr>
                <a:t>2</a:t>
              </a:r>
              <a:endParaRPr lang="en-US" altLang="zh-CN" dirty="0">
                <a:latin typeface="Times New Roman" panose="02020603050405020304" pitchFamily="18" charset="0"/>
              </a:endParaRPr>
            </a:p>
          </p:txBody>
        </p:sp>
        <p:sp>
          <p:nvSpPr>
            <p:cNvPr id="155673" name="Line 25"/>
            <p:cNvSpPr/>
            <p:nvPr/>
          </p:nvSpPr>
          <p:spPr>
            <a:xfrm>
              <a:off x="1584" y="919"/>
              <a:ext cx="384" cy="0"/>
            </a:xfrm>
            <a:prstGeom prst="line">
              <a:avLst/>
            </a:prstGeom>
            <a:ln w="38100" cap="flat" cmpd="sng">
              <a:solidFill>
                <a:schemeClr val="tx1"/>
              </a:solidFill>
              <a:prstDash val="solid"/>
              <a:headEnd type="none" w="sm" len="sm"/>
              <a:tailEnd type="triangle" w="med" len="med"/>
            </a:ln>
          </p:spPr>
        </p:sp>
        <p:sp>
          <p:nvSpPr>
            <p:cNvPr id="155674" name="Text Box 26"/>
            <p:cNvSpPr txBox="1"/>
            <p:nvPr/>
          </p:nvSpPr>
          <p:spPr>
            <a:xfrm>
              <a:off x="1653" y="880"/>
              <a:ext cx="186" cy="231"/>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155675" name="Oval 27"/>
            <p:cNvSpPr/>
            <p:nvPr/>
          </p:nvSpPr>
          <p:spPr>
            <a:xfrm>
              <a:off x="703" y="796"/>
              <a:ext cx="191" cy="269"/>
            </a:xfrm>
            <a:prstGeom prst="ellipse">
              <a:avLst/>
            </a:prstGeom>
            <a:noFill/>
            <a:ln w="3810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155676" name="Line 28"/>
            <p:cNvSpPr/>
            <p:nvPr/>
          </p:nvSpPr>
          <p:spPr>
            <a:xfrm flipV="1">
              <a:off x="884" y="921"/>
              <a:ext cx="508" cy="0"/>
            </a:xfrm>
            <a:prstGeom prst="line">
              <a:avLst/>
            </a:prstGeom>
            <a:ln w="38100" cap="flat" cmpd="sng">
              <a:solidFill>
                <a:schemeClr val="tx1"/>
              </a:solidFill>
              <a:prstDash val="solid"/>
              <a:headEnd type="none" w="med" len="med"/>
              <a:tailEnd type="triangle" w="med" len="med"/>
            </a:ln>
          </p:spPr>
        </p:sp>
        <p:sp>
          <p:nvSpPr>
            <p:cNvPr id="155677" name="Text Box 29"/>
            <p:cNvSpPr txBox="1"/>
            <p:nvPr/>
          </p:nvSpPr>
          <p:spPr>
            <a:xfrm>
              <a:off x="1008" y="885"/>
              <a:ext cx="186" cy="231"/>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155678" name="Freeform 30"/>
            <p:cNvSpPr/>
            <p:nvPr/>
          </p:nvSpPr>
          <p:spPr>
            <a:xfrm>
              <a:off x="839" y="663"/>
              <a:ext cx="635" cy="181"/>
            </a:xfrm>
            <a:custGeom>
              <a:avLst/>
              <a:gdLst/>
              <a:ahLst/>
              <a:cxnLst>
                <a:cxn ang="0">
                  <a:pos x="0" y="1"/>
                </a:cxn>
                <a:cxn ang="0">
                  <a:pos x="0" y="1"/>
                </a:cxn>
                <a:cxn ang="0">
                  <a:pos x="0" y="1"/>
                </a:cxn>
              </a:cxnLst>
              <a:pathLst>
                <a:path w="1271" h="325">
                  <a:moveTo>
                    <a:pt x="1271" y="280"/>
                  </a:moveTo>
                  <a:cubicBezTo>
                    <a:pt x="1059" y="140"/>
                    <a:pt x="848" y="0"/>
                    <a:pt x="636" y="8"/>
                  </a:cubicBezTo>
                  <a:cubicBezTo>
                    <a:pt x="424" y="16"/>
                    <a:pt x="106" y="280"/>
                    <a:pt x="0" y="325"/>
                  </a:cubicBezTo>
                </a:path>
              </a:pathLst>
            </a:custGeom>
            <a:noFill/>
            <a:ln w="28575" cap="flat" cmpd="sng">
              <a:solidFill>
                <a:schemeClr val="tx1">
                  <a:alpha val="100000"/>
                </a:schemeClr>
              </a:solidFill>
              <a:prstDash val="solid"/>
              <a:round/>
              <a:headEnd type="none" w="med" len="med"/>
              <a:tailEnd type="triangle" w="med" len="med"/>
            </a:ln>
          </p:spPr>
          <p:txBody>
            <a:bodyPr/>
            <a:p>
              <a:endParaRPr lang="zh-CN" altLang="en-US"/>
            </a:p>
          </p:txBody>
        </p:sp>
        <p:sp>
          <p:nvSpPr>
            <p:cNvPr id="155679" name="Text Box 31"/>
            <p:cNvSpPr txBox="1"/>
            <p:nvPr/>
          </p:nvSpPr>
          <p:spPr>
            <a:xfrm>
              <a:off x="1058" y="436"/>
              <a:ext cx="234" cy="231"/>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-2</a:t>
              </a:r>
              <a:endParaRPr lang="en-US" altLang="zh-CN" dirty="0">
                <a:latin typeface="Times New Roman" panose="02020603050405020304" pitchFamily="18" charset="0"/>
              </a:endParaRPr>
            </a:p>
          </p:txBody>
        </p:sp>
      </p:grpSp>
      <p:grpSp>
        <p:nvGrpSpPr>
          <p:cNvPr id="155664" name="Group 32"/>
          <p:cNvGrpSpPr/>
          <p:nvPr/>
        </p:nvGrpSpPr>
        <p:grpSpPr>
          <a:xfrm>
            <a:off x="6550025" y="4573588"/>
            <a:ext cx="2125663" cy="1244600"/>
            <a:chOff x="4081" y="381"/>
            <a:chExt cx="1339" cy="784"/>
          </a:xfrm>
        </p:grpSpPr>
        <p:sp>
          <p:nvSpPr>
            <p:cNvPr id="155667" name="Text Box 33"/>
            <p:cNvSpPr txBox="1"/>
            <p:nvPr/>
          </p:nvSpPr>
          <p:spPr>
            <a:xfrm>
              <a:off x="4577" y="381"/>
              <a:ext cx="762" cy="784"/>
            </a:xfrm>
            <a:prstGeom prst="rect">
              <a:avLst/>
            </a:prstGeom>
            <a:noFill/>
            <a:ln w="9525">
              <a:noFill/>
            </a:ln>
          </p:spPr>
          <p:txBody>
            <a:bodyPr wrap="none" lIns="90000" tIns="46800" rIns="90000" bIns="46800">
              <a:spAutoFit/>
            </a:bodyPr>
            <a:p>
              <a:pPr algn="ctr" eaLnBrk="1" hangingPunct="1">
                <a:lnSpc>
                  <a:spcPct val="140000"/>
                </a:lnSpc>
              </a:pPr>
              <a:r>
                <a:rPr lang="en-US" altLang="zh-CN" b="0" dirty="0">
                  <a:latin typeface="Times New Roman" panose="02020603050405020304" pitchFamily="18" charset="0"/>
                </a:rPr>
                <a:t> </a:t>
              </a:r>
              <a:r>
                <a:rPr lang="en-US" altLang="zh-CN" b="0" dirty="0">
                  <a:solidFill>
                    <a:srgbClr val="FF3300"/>
                  </a:solidFill>
                  <a:latin typeface="Times New Roman" panose="02020603050405020304" pitchFamily="18" charset="0"/>
                </a:rPr>
                <a:t>0</a:t>
              </a:r>
              <a:r>
                <a:rPr lang="en-US" altLang="zh-CN" b="0" dirty="0">
                  <a:latin typeface="Times New Roman" panose="02020603050405020304" pitchFamily="18" charset="0"/>
                </a:rPr>
                <a:t>    1     ∞</a:t>
              </a:r>
              <a:endParaRPr lang="en-US" altLang="zh-CN" b="0" dirty="0">
                <a:latin typeface="Times New Roman" panose="02020603050405020304" pitchFamily="18" charset="0"/>
              </a:endParaRPr>
            </a:p>
            <a:p>
              <a:pPr algn="ctr" eaLnBrk="1" hangingPunct="1">
                <a:lnSpc>
                  <a:spcPct val="140000"/>
                </a:lnSpc>
              </a:pPr>
              <a:r>
                <a:rPr lang="en-US" altLang="zh-CN" b="0" dirty="0">
                  <a:latin typeface="Times New Roman" panose="02020603050405020304" pitchFamily="18" charset="0"/>
                </a:rPr>
                <a:t>-2    </a:t>
              </a:r>
              <a:r>
                <a:rPr lang="en-US" altLang="zh-CN" b="0" dirty="0">
                  <a:solidFill>
                    <a:srgbClr val="FF3300"/>
                  </a:solidFill>
                  <a:latin typeface="Times New Roman" panose="02020603050405020304" pitchFamily="18" charset="0"/>
                </a:rPr>
                <a:t>0</a:t>
              </a:r>
              <a:r>
                <a:rPr lang="en-US" altLang="zh-CN" b="0" dirty="0">
                  <a:latin typeface="Times New Roman" panose="02020603050405020304" pitchFamily="18" charset="0"/>
                </a:rPr>
                <a:t>      1</a:t>
              </a:r>
              <a:endParaRPr lang="en-US" altLang="zh-CN" b="0" dirty="0">
                <a:latin typeface="Times New Roman" panose="02020603050405020304" pitchFamily="18" charset="0"/>
              </a:endParaRPr>
            </a:p>
            <a:p>
              <a:pPr algn="ctr" eaLnBrk="1" hangingPunct="1">
                <a:lnSpc>
                  <a:spcPct val="140000"/>
                </a:lnSpc>
              </a:pPr>
              <a:r>
                <a:rPr lang="en-US" altLang="zh-CN" b="0" dirty="0">
                  <a:latin typeface="Times New Roman" panose="02020603050405020304" pitchFamily="18" charset="0"/>
                </a:rPr>
                <a:t>∞   ∞     </a:t>
              </a:r>
              <a:r>
                <a:rPr lang="en-US" altLang="zh-CN" b="0" dirty="0">
                  <a:solidFill>
                    <a:srgbClr val="FF3300"/>
                  </a:solidFill>
                  <a:latin typeface="Times New Roman" panose="02020603050405020304" pitchFamily="18" charset="0"/>
                </a:rPr>
                <a:t>0</a:t>
              </a:r>
              <a:endParaRPr lang="en-US" altLang="zh-CN" b="0" dirty="0">
                <a:solidFill>
                  <a:srgbClr val="FF3300"/>
                </a:solidFill>
                <a:latin typeface="Times New Roman" panose="02020603050405020304" pitchFamily="18" charset="0"/>
              </a:endParaRPr>
            </a:p>
          </p:txBody>
        </p:sp>
        <p:sp>
          <p:nvSpPr>
            <p:cNvPr id="155668" name="AutoShape 34"/>
            <p:cNvSpPr/>
            <p:nvPr/>
          </p:nvSpPr>
          <p:spPr>
            <a:xfrm>
              <a:off x="4512" y="527"/>
              <a:ext cx="46" cy="544"/>
            </a:xfrm>
            <a:prstGeom prst="leftBracket">
              <a:avLst>
                <a:gd name="adj" fmla="val 98550"/>
              </a:avLst>
            </a:prstGeom>
            <a:noFill/>
            <a:ln w="9525" cap="flat" cmpd="sng">
              <a:solidFill>
                <a:schemeClr val="tx1"/>
              </a:solidFill>
              <a:prstDash val="solid"/>
              <a:headEnd type="none" w="med" len="med"/>
              <a:tailEnd type="none" w="med" len="med"/>
            </a:ln>
          </p:spPr>
          <p:txBody>
            <a:bodyPr lIns="90000" tIns="46800" rIns="90000" bIns="46800" anchor="ctr" anchorCtr="0">
              <a:spAutoFit/>
            </a:bodyPr>
            <a:p>
              <a:pPr eaLnBrk="1" hangingPunct="1"/>
              <a:endParaRPr lang="zh-CN" altLang="en-US" dirty="0">
                <a:latin typeface="Times New Roman" panose="02020603050405020304" pitchFamily="18" charset="0"/>
              </a:endParaRPr>
            </a:p>
          </p:txBody>
        </p:sp>
        <p:sp>
          <p:nvSpPr>
            <p:cNvPr id="155669" name="AutoShape 35"/>
            <p:cNvSpPr/>
            <p:nvPr/>
          </p:nvSpPr>
          <p:spPr>
            <a:xfrm>
              <a:off x="5374" y="527"/>
              <a:ext cx="46" cy="544"/>
            </a:xfrm>
            <a:prstGeom prst="rightBracket">
              <a:avLst>
                <a:gd name="adj" fmla="val 98550"/>
              </a:avLst>
            </a:prstGeom>
            <a:noFill/>
            <a:ln w="9525" cap="flat" cmpd="sng">
              <a:solidFill>
                <a:schemeClr val="tx1"/>
              </a:solidFill>
              <a:prstDash val="solid"/>
              <a:headEnd type="none" w="med" len="med"/>
              <a:tailEnd type="none" w="med" len="med"/>
            </a:ln>
          </p:spPr>
          <p:txBody>
            <a:bodyPr lIns="90000" tIns="46800" rIns="90000" bIns="46800" anchor="ctr" anchorCtr="0">
              <a:spAutoFit/>
            </a:bodyPr>
            <a:p>
              <a:pPr eaLnBrk="1" hangingPunct="1"/>
              <a:endParaRPr lang="zh-CN" altLang="en-US" dirty="0">
                <a:latin typeface="Times New Roman" panose="02020603050405020304" pitchFamily="18" charset="0"/>
              </a:endParaRPr>
            </a:p>
          </p:txBody>
        </p:sp>
        <p:sp>
          <p:nvSpPr>
            <p:cNvPr id="155670" name="Text Box 36"/>
            <p:cNvSpPr txBox="1"/>
            <p:nvPr/>
          </p:nvSpPr>
          <p:spPr>
            <a:xfrm>
              <a:off x="4081" y="701"/>
              <a:ext cx="347" cy="231"/>
            </a:xfrm>
            <a:prstGeom prst="rect">
              <a:avLst/>
            </a:prstGeom>
            <a:noFill/>
            <a:ln w="9525">
              <a:noFill/>
            </a:ln>
          </p:spPr>
          <p:txBody>
            <a:bodyPr wrap="none" lIns="90000" tIns="46800" rIns="90000" bIns="46800">
              <a:spAutoFit/>
            </a:bodyPr>
            <a:p>
              <a:pPr algn="ctr" eaLnBrk="1" hangingPunct="1"/>
              <a:r>
                <a:rPr lang="en-US" altLang="zh-CN" b="0" dirty="0">
                  <a:latin typeface="Times New Roman" panose="02020603050405020304" pitchFamily="18" charset="0"/>
                </a:rPr>
                <a:t>A</a:t>
              </a:r>
              <a:r>
                <a:rPr lang="en-US" altLang="zh-CN" b="0" baseline="-25000" dirty="0">
                  <a:latin typeface="Times New Roman" panose="02020603050405020304" pitchFamily="18" charset="0"/>
                </a:rPr>
                <a:t>0</a:t>
              </a:r>
              <a:r>
                <a:rPr lang="en-US" altLang="zh-CN" b="0" dirty="0">
                  <a:latin typeface="Times New Roman" panose="02020603050405020304" pitchFamily="18" charset="0"/>
                </a:rPr>
                <a:t>=</a:t>
              </a:r>
              <a:endParaRPr lang="en-US" altLang="zh-CN" b="0" dirty="0">
                <a:latin typeface="Times New Roman" panose="02020603050405020304" pitchFamily="18" charset="0"/>
              </a:endParaRPr>
            </a:p>
          </p:txBody>
        </p:sp>
      </p:grpSp>
      <p:sp>
        <p:nvSpPr>
          <p:cNvPr id="155665" name="Text Box 37"/>
          <p:cNvSpPr txBox="1"/>
          <p:nvPr/>
        </p:nvSpPr>
        <p:spPr>
          <a:xfrm>
            <a:off x="627063" y="4868863"/>
            <a:ext cx="2936875" cy="641350"/>
          </a:xfrm>
          <a:prstGeom prst="rect">
            <a:avLst/>
          </a:prstGeom>
          <a:noFill/>
          <a:ln w="9525">
            <a:noFill/>
          </a:ln>
        </p:spPr>
        <p:txBody>
          <a:bodyPr lIns="90000" tIns="46800" rIns="90000" bIns="46800">
            <a:spAutoFit/>
          </a:bodyPr>
          <a:p>
            <a:pPr eaLnBrk="1" hangingPunct="1"/>
            <a:r>
              <a:rPr lang="zh-CN" altLang="en-US" b="0" dirty="0">
                <a:latin typeface="Times New Roman" panose="02020603050405020304" pitchFamily="18" charset="0"/>
              </a:rPr>
              <a:t>有负长度环路的有向图上式不成立！</a:t>
            </a:r>
            <a:endParaRPr lang="zh-CN" altLang="en-US" b="0" dirty="0">
              <a:latin typeface="Times New Roman" panose="02020603050405020304" pitchFamily="18" charset="0"/>
            </a:endParaRPr>
          </a:p>
        </p:txBody>
      </p:sp>
      <p:sp>
        <p:nvSpPr>
          <p:cNvPr id="155666" name="Text Box 38"/>
          <p:cNvSpPr txBox="1"/>
          <p:nvPr/>
        </p:nvSpPr>
        <p:spPr>
          <a:xfrm>
            <a:off x="665163" y="5870575"/>
            <a:ext cx="6211887" cy="366713"/>
          </a:xfrm>
          <a:prstGeom prst="rect">
            <a:avLst/>
          </a:prstGeom>
          <a:noFill/>
          <a:ln w="28575">
            <a:noFill/>
          </a:ln>
        </p:spPr>
        <p:txBody>
          <a:bodyPr lIns="90000" tIns="46800" rIns="90000" bIns="46800">
            <a:spAutoFit/>
          </a:bodyPr>
          <a:p>
            <a:pPr eaLnBrk="1" hangingPunct="1"/>
            <a:r>
              <a:rPr lang="zh-CN" altLang="en-US" b="0" dirty="0">
                <a:latin typeface="Times New Roman" panose="02020603050405020304" pitchFamily="18" charset="0"/>
              </a:rPr>
              <a:t>路径（</a:t>
            </a:r>
            <a:r>
              <a:rPr lang="en-US" altLang="zh-CN" b="0" dirty="0">
                <a:latin typeface="Times New Roman" panose="02020603050405020304" pitchFamily="18" charset="0"/>
              </a:rPr>
              <a:t>1</a:t>
            </a:r>
            <a:r>
              <a:rPr lang="zh-CN" altLang="en-US" b="0" dirty="0">
                <a:latin typeface="Times New Roman" panose="02020603050405020304" pitchFamily="18" charset="0"/>
              </a:rPr>
              <a:t>，</a:t>
            </a:r>
            <a:r>
              <a:rPr lang="en-US" altLang="zh-CN" b="0" dirty="0">
                <a:latin typeface="Times New Roman" panose="02020603050405020304" pitchFamily="18" charset="0"/>
              </a:rPr>
              <a:t>2</a:t>
            </a:r>
            <a:r>
              <a:rPr lang="zh-CN" altLang="en-US" b="0" dirty="0">
                <a:latin typeface="Times New Roman" panose="02020603050405020304" pitchFamily="18" charset="0"/>
              </a:rPr>
              <a:t>，</a:t>
            </a:r>
            <a:r>
              <a:rPr lang="en-US" altLang="zh-CN" b="0" dirty="0">
                <a:latin typeface="Times New Roman" panose="02020603050405020304" pitchFamily="18" charset="0"/>
              </a:rPr>
              <a:t>1</a:t>
            </a:r>
            <a:r>
              <a:rPr lang="zh-CN" altLang="en-US" b="0" dirty="0">
                <a:latin typeface="Times New Roman" panose="02020603050405020304" pitchFamily="18" charset="0"/>
              </a:rPr>
              <a:t>，</a:t>
            </a:r>
            <a:r>
              <a:rPr lang="en-US" altLang="zh-CN" b="0" dirty="0">
                <a:latin typeface="Times New Roman" panose="02020603050405020304" pitchFamily="18" charset="0"/>
              </a:rPr>
              <a:t>2</a:t>
            </a:r>
            <a:r>
              <a:rPr lang="zh-CN" altLang="en-US" b="0" dirty="0">
                <a:latin typeface="Times New Roman" panose="02020603050405020304" pitchFamily="18" charset="0"/>
              </a:rPr>
              <a:t>，</a:t>
            </a:r>
            <a:r>
              <a:rPr lang="en-US" altLang="zh-CN" b="0" dirty="0">
                <a:latin typeface="Times New Roman" panose="02020603050405020304" pitchFamily="18" charset="0"/>
              </a:rPr>
              <a:t>1</a:t>
            </a:r>
            <a:r>
              <a:rPr lang="zh-CN" altLang="en-US" b="0" dirty="0">
                <a:latin typeface="Times New Roman" panose="02020603050405020304" pitchFamily="18" charset="0"/>
              </a:rPr>
              <a:t>，</a:t>
            </a:r>
            <a:r>
              <a:rPr lang="en-US" altLang="zh-CN" b="0" dirty="0">
                <a:latin typeface="Times New Roman" panose="02020603050405020304" pitchFamily="18" charset="0"/>
              </a:rPr>
              <a:t>…… </a:t>
            </a:r>
            <a:r>
              <a:rPr lang="zh-CN" altLang="en-US" b="0" dirty="0">
                <a:latin typeface="Times New Roman" panose="02020603050405020304" pitchFamily="18" charset="0"/>
              </a:rPr>
              <a:t>，</a:t>
            </a:r>
            <a:r>
              <a:rPr lang="en-US" altLang="zh-CN" b="0" dirty="0">
                <a:latin typeface="Times New Roman" panose="02020603050405020304" pitchFamily="18" charset="0"/>
              </a:rPr>
              <a:t>3</a:t>
            </a:r>
            <a:r>
              <a:rPr lang="zh-CN" altLang="en-US" b="0" dirty="0">
                <a:latin typeface="Times New Roman" panose="02020603050405020304" pitchFamily="18" charset="0"/>
              </a:rPr>
              <a:t>）趋于－∞</a:t>
            </a:r>
            <a:endParaRPr lang="zh-CN" altLang="en-US" b="0" dirty="0">
              <a:latin typeface="Times New Roman" panose="02020603050405020304" pitchFamily="18" charset="0"/>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56674" name="Group 7"/>
          <p:cNvGrpSpPr/>
          <p:nvPr/>
        </p:nvGrpSpPr>
        <p:grpSpPr>
          <a:xfrm>
            <a:off x="185738" y="590550"/>
            <a:ext cx="8707437" cy="2900363"/>
            <a:chOff x="298" y="381"/>
            <a:chExt cx="5485" cy="1827"/>
          </a:xfrm>
        </p:grpSpPr>
        <p:sp>
          <p:nvSpPr>
            <p:cNvPr id="156678" name="Text Box 4"/>
            <p:cNvSpPr txBox="1"/>
            <p:nvPr/>
          </p:nvSpPr>
          <p:spPr>
            <a:xfrm>
              <a:off x="298" y="381"/>
              <a:ext cx="5485" cy="1727"/>
            </a:xfrm>
            <a:prstGeom prst="rect">
              <a:avLst/>
            </a:prstGeom>
            <a:noFill/>
            <a:ln w="28575">
              <a:noFill/>
            </a:ln>
          </p:spPr>
          <p:txBody>
            <a:bodyPr wrap="none" lIns="90000" tIns="46800" rIns="90000" bIns="46800">
              <a:spAutoFit/>
            </a:bodyPr>
            <a:p>
              <a:pPr eaLnBrk="1" hangingPunct="1">
                <a:lnSpc>
                  <a:spcPct val="170000"/>
                </a:lnSpc>
              </a:pPr>
              <a:r>
                <a:rPr lang="zh-CN" altLang="en-US" sz="2400" dirty="0">
                  <a:solidFill>
                    <a:schemeClr val="accent2"/>
                  </a:solidFill>
                  <a:latin typeface="Times New Roman" panose="02020603050405020304" pitchFamily="18" charset="0"/>
                </a:rPr>
                <a:t>从 </a:t>
              </a:r>
              <a:r>
                <a:rPr lang="en-US" altLang="zh-CN" sz="2400" i="1" dirty="0">
                  <a:solidFill>
                    <a:schemeClr val="accent2"/>
                  </a:solidFill>
                  <a:latin typeface="Times New Roman" panose="02020603050405020304" pitchFamily="18" charset="0"/>
                </a:rPr>
                <a:t>i </a:t>
              </a:r>
              <a:r>
                <a:rPr lang="zh-CN" altLang="en-US" sz="2400" dirty="0">
                  <a:solidFill>
                    <a:schemeClr val="accent2"/>
                  </a:solidFill>
                  <a:latin typeface="Times New Roman" panose="02020603050405020304" pitchFamily="18" charset="0"/>
                </a:rPr>
                <a:t>到 </a:t>
              </a:r>
              <a:r>
                <a:rPr lang="en-US" altLang="zh-CN" sz="2400" i="1" dirty="0">
                  <a:solidFill>
                    <a:schemeClr val="accent2"/>
                  </a:solidFill>
                  <a:latin typeface="Times New Roman" panose="02020603050405020304" pitchFamily="18" charset="0"/>
                </a:rPr>
                <a:t>j </a:t>
              </a:r>
              <a:r>
                <a:rPr lang="zh-CN" altLang="en-US" sz="2400" dirty="0">
                  <a:solidFill>
                    <a:schemeClr val="accent2"/>
                  </a:solidFill>
                  <a:latin typeface="Times New Roman" panose="02020603050405020304" pitchFamily="18" charset="0"/>
                </a:rPr>
                <a:t>且穿过中间点</a:t>
              </a:r>
              <a:r>
                <a:rPr lang="zh-CN" altLang="en-US" sz="2400" i="1" dirty="0">
                  <a:solidFill>
                    <a:schemeClr val="accent2"/>
                  </a:solidFill>
                  <a:latin typeface="Times New Roman" panose="02020603050405020304" pitchFamily="18" charset="0"/>
                </a:rPr>
                <a:t> </a:t>
              </a:r>
              <a:r>
                <a:rPr lang="en-US" altLang="zh-CN" sz="2400" i="1" dirty="0">
                  <a:solidFill>
                    <a:schemeClr val="accent2"/>
                  </a:solidFill>
                  <a:latin typeface="Times New Roman" panose="02020603050405020304" pitchFamily="18" charset="0"/>
                </a:rPr>
                <a:t>k </a:t>
              </a:r>
              <a:r>
                <a:rPr lang="zh-CN" altLang="en-US" sz="2400" dirty="0">
                  <a:solidFill>
                    <a:schemeClr val="accent2"/>
                  </a:solidFill>
                  <a:latin typeface="Times New Roman" panose="02020603050405020304" pitchFamily="18" charset="0"/>
                </a:rPr>
                <a:t>的最短路径构造如下：</a:t>
              </a:r>
              <a:endParaRPr lang="zh-CN" altLang="en-US" sz="2400" dirty="0">
                <a:solidFill>
                  <a:schemeClr val="accent2"/>
                </a:solidFill>
                <a:latin typeface="Times New Roman" panose="02020603050405020304" pitchFamily="18" charset="0"/>
              </a:endParaRPr>
            </a:p>
            <a:p>
              <a:pPr eaLnBrk="1" hangingPunct="1">
                <a:lnSpc>
                  <a:spcPct val="170000"/>
                </a:lnSpc>
              </a:pPr>
              <a:r>
                <a:rPr lang="zh-CN" altLang="en-US" sz="2000" dirty="0">
                  <a:latin typeface="Times New Roman" panose="02020603050405020304" pitchFamily="18" charset="0"/>
                </a:rPr>
                <a:t>（</a:t>
              </a:r>
              <a:r>
                <a:rPr lang="en-US" altLang="zh-CN" sz="2000" dirty="0">
                  <a:latin typeface="Times New Roman" panose="02020603050405020304" pitchFamily="18" charset="0"/>
                </a:rPr>
                <a:t>1</a:t>
              </a:r>
              <a:r>
                <a:rPr lang="zh-CN" altLang="en-US" sz="2000" dirty="0">
                  <a:latin typeface="Times New Roman" panose="02020603050405020304" pitchFamily="18" charset="0"/>
                </a:rPr>
                <a:t>）先确定哪个顶点是有最大标号 </a:t>
              </a:r>
              <a:r>
                <a:rPr lang="en-US" altLang="zh-CN" sz="2000" i="1" dirty="0">
                  <a:latin typeface="Times New Roman" panose="02020603050405020304" pitchFamily="18" charset="0"/>
                </a:rPr>
                <a:t>k </a:t>
              </a:r>
              <a:r>
                <a:rPr lang="zh-CN" altLang="en-US" sz="2000" dirty="0">
                  <a:latin typeface="Times New Roman" panose="02020603050405020304" pitchFamily="18" charset="0"/>
                </a:rPr>
                <a:t>的中间点；</a:t>
              </a:r>
              <a:endParaRPr lang="zh-CN" altLang="en-US" sz="2000" dirty="0">
                <a:latin typeface="Times New Roman" panose="02020603050405020304" pitchFamily="18" charset="0"/>
              </a:endParaRPr>
            </a:p>
            <a:p>
              <a:pPr eaLnBrk="1" hangingPunct="1">
                <a:lnSpc>
                  <a:spcPct val="170000"/>
                </a:lnSpc>
              </a:pPr>
              <a:r>
                <a:rPr lang="zh-CN" altLang="en-US" sz="2000" dirty="0">
                  <a:latin typeface="Times New Roman" panose="02020603050405020304" pitchFamily="18" charset="0"/>
                </a:rPr>
                <a:t>（</a:t>
              </a:r>
              <a:r>
                <a:rPr lang="en-US" altLang="zh-CN" sz="2000" dirty="0">
                  <a:latin typeface="Times New Roman" panose="02020603050405020304" pitchFamily="18" charset="0"/>
                </a:rPr>
                <a:t>2</a:t>
              </a:r>
              <a:r>
                <a:rPr lang="zh-CN" altLang="en-US" sz="2000" dirty="0">
                  <a:latin typeface="Times New Roman" panose="02020603050405020304" pitchFamily="18" charset="0"/>
                </a:rPr>
                <a:t>）求从 </a:t>
              </a:r>
              <a:r>
                <a:rPr lang="en-US" altLang="zh-CN" sz="2000" i="1" dirty="0">
                  <a:latin typeface="Times New Roman" panose="02020603050405020304" pitchFamily="18" charset="0"/>
                </a:rPr>
                <a:t>i </a:t>
              </a:r>
              <a:r>
                <a:rPr lang="zh-CN" altLang="en-US" sz="2000" dirty="0">
                  <a:latin typeface="Times New Roman" panose="02020603050405020304" pitchFamily="18" charset="0"/>
                </a:rPr>
                <a:t>到 </a:t>
              </a:r>
              <a:r>
                <a:rPr lang="en-US" altLang="zh-CN" sz="2000" i="1" dirty="0">
                  <a:latin typeface="Times New Roman" panose="02020603050405020304" pitchFamily="18" charset="0"/>
                </a:rPr>
                <a:t>k </a:t>
              </a:r>
              <a:r>
                <a:rPr lang="zh-CN" altLang="en-US" sz="2000" dirty="0">
                  <a:latin typeface="Times New Roman" panose="02020603050405020304" pitchFamily="18" charset="0"/>
                </a:rPr>
                <a:t>和从 </a:t>
              </a:r>
              <a:r>
                <a:rPr lang="en-US" altLang="zh-CN" sz="2000" i="1" dirty="0">
                  <a:latin typeface="Times New Roman" panose="02020603050405020304" pitchFamily="18" charset="0"/>
                </a:rPr>
                <a:t>k </a:t>
              </a:r>
              <a:r>
                <a:rPr lang="zh-CN" altLang="en-US" sz="2000" dirty="0">
                  <a:latin typeface="Times New Roman" panose="02020603050405020304" pitchFamily="18" charset="0"/>
                </a:rPr>
                <a:t>到 </a:t>
              </a:r>
              <a:r>
                <a:rPr lang="en-US" altLang="zh-CN" sz="2000" i="1" dirty="0">
                  <a:latin typeface="Times New Roman" panose="02020603050405020304" pitchFamily="18" charset="0"/>
                </a:rPr>
                <a:t>j </a:t>
              </a:r>
              <a:r>
                <a:rPr lang="zh-CN" altLang="en-US" sz="2000" dirty="0">
                  <a:latin typeface="Times New Roman" panose="02020603050405020304" pitchFamily="18" charset="0"/>
                </a:rPr>
                <a:t>的两条路径；</a:t>
              </a:r>
              <a:endParaRPr lang="zh-CN" altLang="en-US" sz="2000" dirty="0">
                <a:latin typeface="Times New Roman" panose="02020603050405020304" pitchFamily="18" charset="0"/>
              </a:endParaRPr>
            </a:p>
            <a:p>
              <a:pPr eaLnBrk="1" hangingPunct="1">
                <a:lnSpc>
                  <a:spcPct val="170000"/>
                </a:lnSpc>
              </a:pPr>
              <a:r>
                <a:rPr lang="zh-CN" altLang="en-US" sz="2000" dirty="0">
                  <a:latin typeface="Times New Roman" panose="02020603050405020304" pitchFamily="18" charset="0"/>
                </a:rPr>
                <a:t>（</a:t>
              </a:r>
              <a:r>
                <a:rPr lang="en-US" altLang="zh-CN" sz="2000" dirty="0">
                  <a:latin typeface="Times New Roman" panose="02020603050405020304" pitchFamily="18" charset="0"/>
                </a:rPr>
                <a:t>3</a:t>
              </a:r>
              <a:r>
                <a:rPr lang="zh-CN" altLang="en-US" sz="2000" dirty="0">
                  <a:latin typeface="Times New Roman" panose="02020603050405020304" pitchFamily="18" charset="0"/>
                </a:rPr>
                <a:t>）用</a:t>
              </a:r>
              <a:r>
                <a:rPr lang="en-US" altLang="zh-CN" sz="2000" dirty="0">
                  <a:latin typeface="Times New Roman" panose="02020603050405020304" pitchFamily="18" charset="0"/>
                </a:rPr>
                <a:t>A</a:t>
              </a:r>
              <a:r>
                <a:rPr lang="en-US" altLang="zh-CN" sz="2000" baseline="-25000" dirty="0">
                  <a:latin typeface="Times New Roman" panose="02020603050405020304" pitchFamily="18" charset="0"/>
                </a:rPr>
                <a:t>k</a:t>
              </a:r>
              <a:r>
                <a:rPr lang="en-US" altLang="zh-CN" sz="2000" dirty="0">
                  <a:latin typeface="Times New Roman" panose="02020603050405020304" pitchFamily="18" charset="0"/>
                </a:rPr>
                <a:t>[i][j]</a:t>
              </a:r>
              <a:r>
                <a:rPr lang="zh-CN" altLang="en-US" sz="2000" dirty="0">
                  <a:latin typeface="Times New Roman" panose="02020603050405020304" pitchFamily="18" charset="0"/>
                </a:rPr>
                <a:t>表示从 </a:t>
              </a:r>
              <a:r>
                <a:rPr lang="en-US" altLang="zh-CN" sz="2000" i="1" dirty="0">
                  <a:latin typeface="Times New Roman" panose="02020603050405020304" pitchFamily="18" charset="0"/>
                </a:rPr>
                <a:t>i </a:t>
              </a:r>
              <a:r>
                <a:rPr lang="zh-CN" altLang="en-US" sz="2000" dirty="0">
                  <a:latin typeface="Times New Roman" panose="02020603050405020304" pitchFamily="18" charset="0"/>
                </a:rPr>
                <a:t>到 </a:t>
              </a:r>
              <a:r>
                <a:rPr lang="en-US" altLang="zh-CN" sz="2000" i="1" dirty="0">
                  <a:latin typeface="Times New Roman" panose="02020603050405020304" pitchFamily="18" charset="0"/>
                </a:rPr>
                <a:t>j </a:t>
              </a:r>
              <a:r>
                <a:rPr lang="zh-CN" altLang="en-US" sz="2000" dirty="0">
                  <a:latin typeface="Times New Roman" panose="02020603050405020304" pitchFamily="18" charset="0"/>
                </a:rPr>
                <a:t>所经过顶点的标号不大于 </a:t>
              </a:r>
              <a:r>
                <a:rPr lang="en-US" altLang="zh-CN" sz="2000" i="1" dirty="0">
                  <a:latin typeface="Times New Roman" panose="02020603050405020304" pitchFamily="18" charset="0"/>
                </a:rPr>
                <a:t>k </a:t>
              </a:r>
              <a:r>
                <a:rPr lang="zh-CN" altLang="en-US" sz="2000" dirty="0">
                  <a:latin typeface="Times New Roman" panose="02020603050405020304" pitchFamily="18" charset="0"/>
                </a:rPr>
                <a:t>的最短路径之长，则</a:t>
              </a:r>
              <a:endParaRPr lang="zh-CN" altLang="en-US" sz="2000" dirty="0">
                <a:latin typeface="Times New Roman" panose="02020603050405020304" pitchFamily="18" charset="0"/>
              </a:endParaRPr>
            </a:p>
            <a:p>
              <a:pPr eaLnBrk="1" hangingPunct="1">
                <a:lnSpc>
                  <a:spcPct val="170000"/>
                </a:lnSpc>
              </a:pPr>
              <a:r>
                <a:rPr lang="zh-CN" altLang="en-US" sz="2000" dirty="0">
                  <a:latin typeface="Times New Roman" panose="02020603050405020304" pitchFamily="18" charset="0"/>
                </a:rPr>
                <a:t>         </a:t>
              </a:r>
              <a:r>
                <a:rPr lang="en-US" altLang="zh-CN" sz="2000" dirty="0">
                  <a:latin typeface="Times New Roman" panose="02020603050405020304" pitchFamily="18" charset="0"/>
                </a:rPr>
                <a:t>A[i][j] = min</a:t>
              </a:r>
              <a:r>
                <a:rPr lang="en-US" altLang="en-US" sz="2000" dirty="0">
                  <a:latin typeface="Times New Roman" panose="02020603050405020304" pitchFamily="18" charset="0"/>
                </a:rPr>
                <a:t>｛</a:t>
              </a:r>
              <a:r>
                <a:rPr lang="en-US" altLang="zh-CN" sz="2000" dirty="0">
                  <a:latin typeface="Times New Roman" panose="02020603050405020304" pitchFamily="18" charset="0"/>
                </a:rPr>
                <a:t>min</a:t>
              </a:r>
              <a:r>
                <a:rPr lang="en-US" altLang="en-US" sz="2000" dirty="0">
                  <a:latin typeface="Times New Roman" panose="02020603050405020304" pitchFamily="18" charset="0"/>
                </a:rPr>
                <a:t>｛</a:t>
              </a:r>
              <a:r>
                <a:rPr lang="en-US" altLang="zh-CN" sz="2000" dirty="0">
                  <a:latin typeface="Times New Roman" panose="02020603050405020304" pitchFamily="18" charset="0"/>
                </a:rPr>
                <a:t>A</a:t>
              </a:r>
              <a:r>
                <a:rPr lang="en-US" altLang="zh-CN" sz="2000" i="1" baseline="-25000" dirty="0">
                  <a:latin typeface="Times New Roman" panose="02020603050405020304" pitchFamily="18" charset="0"/>
                </a:rPr>
                <a:t>k-1</a:t>
              </a:r>
              <a:r>
                <a:rPr lang="en-US" altLang="zh-CN" sz="2000" dirty="0">
                  <a:latin typeface="Times New Roman" panose="02020603050405020304" pitchFamily="18" charset="0"/>
                </a:rPr>
                <a:t>[i][k] +A</a:t>
              </a:r>
              <a:r>
                <a:rPr lang="en-US" altLang="zh-CN" sz="2000" i="1" baseline="-25000" dirty="0">
                  <a:latin typeface="Times New Roman" panose="02020603050405020304" pitchFamily="18" charset="0"/>
                </a:rPr>
                <a:t>k-1</a:t>
              </a:r>
              <a:r>
                <a:rPr lang="en-US" altLang="zh-CN" sz="2000" dirty="0">
                  <a:latin typeface="Times New Roman" panose="02020603050405020304" pitchFamily="18" charset="0"/>
                </a:rPr>
                <a:t>[k][j]</a:t>
              </a:r>
              <a:r>
                <a:rPr lang="en-US" altLang="en-US" sz="2000" dirty="0">
                  <a:latin typeface="Times New Roman" panose="02020603050405020304" pitchFamily="18" charset="0"/>
                </a:rPr>
                <a:t> ｝</a:t>
              </a:r>
              <a:r>
                <a:rPr lang="en-US" altLang="zh-CN" sz="2000" dirty="0">
                  <a:latin typeface="Times New Roman" panose="02020603050405020304" pitchFamily="18" charset="0"/>
                </a:rPr>
                <a:t>, C[i][j] </a:t>
              </a:r>
              <a:r>
                <a:rPr lang="en-US" altLang="en-US" sz="2000" dirty="0">
                  <a:latin typeface="Times New Roman" panose="02020603050405020304" pitchFamily="18" charset="0"/>
                </a:rPr>
                <a:t>｝</a:t>
              </a:r>
              <a:r>
                <a:rPr lang="zh-CN" altLang="en-US" sz="2000" dirty="0">
                  <a:latin typeface="Times New Roman" panose="02020603050405020304" pitchFamily="18" charset="0"/>
                </a:rPr>
                <a:t> 。</a:t>
              </a:r>
              <a:endParaRPr lang="zh-CN" altLang="en-US" sz="2000" dirty="0">
                <a:latin typeface="Times New Roman" panose="02020603050405020304" pitchFamily="18" charset="0"/>
              </a:endParaRPr>
            </a:p>
          </p:txBody>
        </p:sp>
        <p:sp>
          <p:nvSpPr>
            <p:cNvPr id="156679" name="Text Box 5"/>
            <p:cNvSpPr txBox="1"/>
            <p:nvPr/>
          </p:nvSpPr>
          <p:spPr>
            <a:xfrm>
              <a:off x="1537" y="2013"/>
              <a:ext cx="388" cy="195"/>
            </a:xfrm>
            <a:prstGeom prst="rect">
              <a:avLst/>
            </a:prstGeom>
            <a:noFill/>
            <a:ln w="28575">
              <a:noFill/>
            </a:ln>
          </p:spPr>
          <p:txBody>
            <a:bodyPr wrap="none" lIns="90000" tIns="46800" rIns="90000" bIns="46800">
              <a:spAutoFit/>
            </a:bodyPr>
            <a:p>
              <a:pPr eaLnBrk="1" hangingPunct="1"/>
              <a:r>
                <a:rPr lang="en-US" altLang="zh-CN" sz="1400" i="1" dirty="0">
                  <a:latin typeface="Times New Roman" panose="02020603050405020304" pitchFamily="18" charset="0"/>
                </a:rPr>
                <a:t>1≤i≤n</a:t>
              </a:r>
              <a:endParaRPr lang="en-US" altLang="zh-CN" sz="1400" i="1" dirty="0">
                <a:latin typeface="Times New Roman" panose="02020603050405020304" pitchFamily="18" charset="0"/>
              </a:endParaRPr>
            </a:p>
          </p:txBody>
        </p:sp>
      </p:grpSp>
      <p:sp>
        <p:nvSpPr>
          <p:cNvPr id="156675" name="Text Box 8"/>
          <p:cNvSpPr txBox="1"/>
          <p:nvPr/>
        </p:nvSpPr>
        <p:spPr>
          <a:xfrm>
            <a:off x="4932363" y="3613150"/>
            <a:ext cx="3578225" cy="401638"/>
          </a:xfrm>
          <a:prstGeom prst="rect">
            <a:avLst/>
          </a:prstGeom>
          <a:noFill/>
          <a:ln w="28575">
            <a:noFill/>
          </a:ln>
        </p:spPr>
        <p:txBody>
          <a:bodyPr wrap="none" lIns="90000" tIns="46800" rIns="90000" bIns="46800">
            <a:spAutoFit/>
          </a:bodyPr>
          <a:p>
            <a:pPr eaLnBrk="1" hangingPunct="1"/>
            <a:r>
              <a:rPr lang="zh-CN" altLang="en-US" sz="2000" dirty="0">
                <a:latin typeface="Times New Roman" panose="02020603050405020304" pitchFamily="18" charset="0"/>
              </a:rPr>
              <a:t>其中</a:t>
            </a:r>
            <a:r>
              <a:rPr lang="en-US" altLang="zh-CN" sz="2000" dirty="0">
                <a:latin typeface="Times New Roman" panose="02020603050405020304" pitchFamily="18" charset="0"/>
              </a:rPr>
              <a:t>A</a:t>
            </a:r>
            <a:r>
              <a:rPr lang="en-US" altLang="zh-CN" sz="2000" i="1" baseline="-25000" dirty="0">
                <a:latin typeface="Times New Roman" panose="02020603050405020304" pitchFamily="18" charset="0"/>
              </a:rPr>
              <a:t>0</a:t>
            </a:r>
            <a:r>
              <a:rPr lang="en-US" altLang="zh-CN" sz="2000" dirty="0">
                <a:latin typeface="Times New Roman" panose="02020603050405020304" pitchFamily="18" charset="0"/>
              </a:rPr>
              <a:t>[i][j] = C[i][j]  1≤i</a:t>
            </a:r>
            <a:r>
              <a:rPr lang="zh-CN" altLang="en-US" sz="2000" dirty="0">
                <a:latin typeface="Times New Roman" panose="02020603050405020304" pitchFamily="18" charset="0"/>
              </a:rPr>
              <a:t>，</a:t>
            </a:r>
            <a:r>
              <a:rPr lang="en-US" altLang="zh-CN" sz="2000" dirty="0">
                <a:latin typeface="Times New Roman" panose="02020603050405020304" pitchFamily="18" charset="0"/>
              </a:rPr>
              <a:t>j≤ n</a:t>
            </a:r>
            <a:endParaRPr lang="en-US" altLang="zh-CN" sz="2000" dirty="0">
              <a:latin typeface="Times New Roman" panose="02020603050405020304" pitchFamily="18" charset="0"/>
            </a:endParaRPr>
          </a:p>
        </p:txBody>
      </p:sp>
      <p:sp>
        <p:nvSpPr>
          <p:cNvPr id="156676" name="Text Box 9"/>
          <p:cNvSpPr txBox="1"/>
          <p:nvPr/>
        </p:nvSpPr>
        <p:spPr>
          <a:xfrm>
            <a:off x="252413" y="4292600"/>
            <a:ext cx="8712200" cy="1325563"/>
          </a:xfrm>
          <a:prstGeom prst="rect">
            <a:avLst/>
          </a:prstGeom>
          <a:noFill/>
          <a:ln w="9525">
            <a:noFill/>
          </a:ln>
        </p:spPr>
        <p:txBody>
          <a:bodyPr lIns="90000" tIns="46800" rIns="90000" bIns="46800">
            <a:spAutoFit/>
          </a:bodyPr>
          <a:p>
            <a:pPr eaLnBrk="1" hangingPunct="1"/>
            <a:r>
              <a:rPr lang="zh-CN" altLang="en-US" sz="2000" dirty="0">
                <a:latin typeface="Times New Roman" panose="02020603050405020304" pitchFamily="18" charset="0"/>
              </a:rPr>
              <a:t>从 </a:t>
            </a:r>
            <a:r>
              <a:rPr lang="en-US" altLang="zh-CN" sz="2000" i="1" dirty="0">
                <a:latin typeface="Times New Roman" panose="02020603050405020304" pitchFamily="18" charset="0"/>
              </a:rPr>
              <a:t>i </a:t>
            </a:r>
            <a:r>
              <a:rPr lang="zh-CN" altLang="en-US" sz="2000" dirty="0">
                <a:latin typeface="Times New Roman" panose="02020603050405020304" pitchFamily="18" charset="0"/>
              </a:rPr>
              <a:t>到 </a:t>
            </a:r>
            <a:r>
              <a:rPr lang="en-US" altLang="zh-CN" sz="2000" i="1" dirty="0">
                <a:latin typeface="Times New Roman" panose="02020603050405020304" pitchFamily="18" charset="0"/>
              </a:rPr>
              <a:t>j </a:t>
            </a:r>
            <a:r>
              <a:rPr lang="zh-CN" altLang="en-US" sz="2000" dirty="0">
                <a:latin typeface="Times New Roman" panose="02020603050405020304" pitchFamily="18" charset="0"/>
              </a:rPr>
              <a:t>且穿过中间点标号不大于</a:t>
            </a:r>
            <a:r>
              <a:rPr lang="zh-CN" altLang="en-US" sz="2000" i="1" dirty="0">
                <a:latin typeface="Times New Roman" panose="02020603050405020304" pitchFamily="18" charset="0"/>
              </a:rPr>
              <a:t> </a:t>
            </a:r>
            <a:r>
              <a:rPr lang="en-US" altLang="zh-CN" sz="2000" i="1" dirty="0">
                <a:latin typeface="Times New Roman" panose="02020603050405020304" pitchFamily="18" charset="0"/>
              </a:rPr>
              <a:t>k </a:t>
            </a:r>
            <a:r>
              <a:rPr lang="zh-CN" altLang="en-US" sz="2000" dirty="0">
                <a:latin typeface="Times New Roman" panose="02020603050405020304" pitchFamily="18" charset="0"/>
              </a:rPr>
              <a:t>的最短路径若存在，则必经过顶点</a:t>
            </a:r>
            <a:r>
              <a:rPr lang="en-US" altLang="zh-CN" sz="2000" i="1" dirty="0">
                <a:latin typeface="Times New Roman" panose="02020603050405020304" pitchFamily="18" charset="0"/>
              </a:rPr>
              <a:t>k</a:t>
            </a:r>
            <a:r>
              <a:rPr lang="en-US" altLang="zh-CN" sz="2000" dirty="0">
                <a:latin typeface="Times New Roman" panose="02020603050405020304" pitchFamily="18" charset="0"/>
              </a:rPr>
              <a:t> </a:t>
            </a:r>
            <a:r>
              <a:rPr lang="zh-CN" altLang="en-US" sz="2000" dirty="0">
                <a:latin typeface="Times New Roman" panose="02020603050405020304" pitchFamily="18" charset="0"/>
              </a:rPr>
              <a:t>，则：</a:t>
            </a:r>
            <a:endParaRPr lang="zh-CN" altLang="en-US" sz="2000" dirty="0">
              <a:latin typeface="Times New Roman" panose="02020603050405020304" pitchFamily="18" charset="0"/>
            </a:endParaRPr>
          </a:p>
          <a:p>
            <a:pPr eaLnBrk="1" hangingPunct="1"/>
            <a:r>
              <a:rPr lang="zh-CN" altLang="en-US" sz="2000" dirty="0">
                <a:latin typeface="Times New Roman" panose="02020603050405020304" pitchFamily="18" charset="0"/>
              </a:rPr>
              <a:t>                     </a:t>
            </a:r>
            <a:r>
              <a:rPr lang="en-US" altLang="zh-CN" sz="2000" dirty="0">
                <a:latin typeface="Times New Roman" panose="02020603050405020304" pitchFamily="18" charset="0"/>
              </a:rPr>
              <a:t>A</a:t>
            </a:r>
            <a:r>
              <a:rPr lang="en-US" altLang="zh-CN" sz="2000" baseline="-25000" dirty="0">
                <a:latin typeface="Times New Roman" panose="02020603050405020304" pitchFamily="18" charset="0"/>
              </a:rPr>
              <a:t>k</a:t>
            </a:r>
            <a:r>
              <a:rPr lang="en-US" altLang="zh-CN" sz="2000" dirty="0">
                <a:latin typeface="Times New Roman" panose="02020603050405020304" pitchFamily="18" charset="0"/>
              </a:rPr>
              <a:t>[i][j] = A</a:t>
            </a:r>
            <a:r>
              <a:rPr lang="en-US" altLang="zh-CN" sz="2000" baseline="-25000" dirty="0">
                <a:latin typeface="Times New Roman" panose="02020603050405020304" pitchFamily="18" charset="0"/>
              </a:rPr>
              <a:t>k-1</a:t>
            </a:r>
            <a:r>
              <a:rPr lang="en-US" altLang="zh-CN" sz="2000" dirty="0">
                <a:latin typeface="Times New Roman" panose="02020603050405020304" pitchFamily="18" charset="0"/>
              </a:rPr>
              <a:t>[i][k] + A</a:t>
            </a:r>
            <a:r>
              <a:rPr lang="en-US" altLang="zh-CN" sz="2000" baseline="-25000" dirty="0">
                <a:latin typeface="Times New Roman" panose="02020603050405020304" pitchFamily="18" charset="0"/>
              </a:rPr>
              <a:t>k-1</a:t>
            </a:r>
            <a:r>
              <a:rPr lang="en-US" altLang="zh-CN" sz="2000" dirty="0">
                <a:latin typeface="Times New Roman" panose="02020603050405020304" pitchFamily="18" charset="0"/>
              </a:rPr>
              <a:t>[k][j] </a:t>
            </a:r>
            <a:endParaRPr lang="en-US" altLang="zh-CN" sz="2000" dirty="0">
              <a:latin typeface="Times New Roman" panose="02020603050405020304" pitchFamily="18" charset="0"/>
            </a:endParaRPr>
          </a:p>
          <a:p>
            <a:pPr eaLnBrk="1" hangingPunct="1"/>
            <a:r>
              <a:rPr lang="zh-CN" altLang="en-US" sz="2000" dirty="0">
                <a:latin typeface="Times New Roman" panose="02020603050405020304" pitchFamily="18" charset="0"/>
              </a:rPr>
              <a:t>否则</a:t>
            </a: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A</a:t>
            </a:r>
            <a:r>
              <a:rPr lang="en-US" altLang="zh-CN" sz="2000" baseline="-25000" dirty="0">
                <a:latin typeface="Times New Roman" panose="02020603050405020304" pitchFamily="18" charset="0"/>
              </a:rPr>
              <a:t>k</a:t>
            </a:r>
            <a:r>
              <a:rPr lang="en-US" altLang="zh-CN" sz="2000" dirty="0">
                <a:latin typeface="Times New Roman" panose="02020603050405020304" pitchFamily="18" charset="0"/>
              </a:rPr>
              <a:t>[i][j]=A</a:t>
            </a:r>
            <a:r>
              <a:rPr lang="en-US" altLang="zh-CN" sz="2000" baseline="-25000" dirty="0">
                <a:latin typeface="Times New Roman" panose="02020603050405020304" pitchFamily="18" charset="0"/>
              </a:rPr>
              <a:t>k-1</a:t>
            </a:r>
            <a:r>
              <a:rPr lang="en-US" altLang="zh-CN" sz="2000" dirty="0">
                <a:latin typeface="Times New Roman" panose="02020603050405020304" pitchFamily="18" charset="0"/>
              </a:rPr>
              <a:t>[i][j]</a:t>
            </a:r>
            <a:endParaRPr lang="en-US" altLang="zh-CN" sz="2000" dirty="0">
              <a:latin typeface="Times New Roman" panose="02020603050405020304" pitchFamily="18" charset="0"/>
            </a:endParaRPr>
          </a:p>
        </p:txBody>
      </p:sp>
      <p:sp>
        <p:nvSpPr>
          <p:cNvPr id="156677" name="Text Box 11"/>
          <p:cNvSpPr txBox="1"/>
          <p:nvPr/>
        </p:nvSpPr>
        <p:spPr>
          <a:xfrm>
            <a:off x="252413" y="5770563"/>
            <a:ext cx="8675687" cy="555625"/>
          </a:xfrm>
          <a:prstGeom prst="rect">
            <a:avLst/>
          </a:prstGeom>
          <a:noFill/>
          <a:ln w="9525">
            <a:noFill/>
          </a:ln>
        </p:spPr>
        <p:txBody>
          <a:bodyPr lIns="90000" tIns="46800" rIns="90000" bIns="46800">
            <a:spAutoFit/>
          </a:bodyPr>
          <a:p>
            <a:pPr eaLnBrk="1" hangingPunct="1">
              <a:lnSpc>
                <a:spcPct val="150000"/>
              </a:lnSpc>
            </a:pPr>
            <a:r>
              <a:rPr lang="zh-CN" altLang="en-US" sz="2000" dirty="0">
                <a:latin typeface="Times New Roman" panose="02020603050405020304" pitchFamily="18" charset="0"/>
              </a:rPr>
              <a:t>所以有：   </a:t>
            </a:r>
            <a:r>
              <a:rPr lang="en-US" altLang="zh-CN" sz="2000" dirty="0">
                <a:latin typeface="Times New Roman" panose="02020603050405020304" pitchFamily="18" charset="0"/>
              </a:rPr>
              <a:t>A</a:t>
            </a:r>
            <a:r>
              <a:rPr lang="en-US" altLang="zh-CN" sz="2000" baseline="-25000" dirty="0">
                <a:latin typeface="Times New Roman" panose="02020603050405020304" pitchFamily="18" charset="0"/>
              </a:rPr>
              <a:t>k</a:t>
            </a:r>
            <a:r>
              <a:rPr lang="en-US" altLang="zh-CN" sz="2000" dirty="0">
                <a:latin typeface="Times New Roman" panose="02020603050405020304" pitchFamily="18" charset="0"/>
              </a:rPr>
              <a:t>[i][j] = min(  A</a:t>
            </a:r>
            <a:r>
              <a:rPr lang="en-US" altLang="zh-CN" sz="2000" baseline="-25000" dirty="0">
                <a:latin typeface="Times New Roman" panose="02020603050405020304" pitchFamily="18" charset="0"/>
              </a:rPr>
              <a:t>k-1</a:t>
            </a:r>
            <a:r>
              <a:rPr lang="en-US" altLang="zh-CN" sz="2000" dirty="0">
                <a:latin typeface="Times New Roman" panose="02020603050405020304" pitchFamily="18" charset="0"/>
              </a:rPr>
              <a:t>[i][j] ,   A</a:t>
            </a:r>
            <a:r>
              <a:rPr lang="en-US" altLang="zh-CN" sz="2000" baseline="-25000" dirty="0">
                <a:latin typeface="Times New Roman" panose="02020603050405020304" pitchFamily="18" charset="0"/>
              </a:rPr>
              <a:t>k-1</a:t>
            </a:r>
            <a:r>
              <a:rPr lang="en-US" altLang="zh-CN" sz="2000" dirty="0">
                <a:latin typeface="Times New Roman" panose="02020603050405020304" pitchFamily="18" charset="0"/>
              </a:rPr>
              <a:t>[i][k] + A</a:t>
            </a:r>
            <a:r>
              <a:rPr lang="en-US" altLang="zh-CN" sz="2000" baseline="-25000" dirty="0">
                <a:latin typeface="Times New Roman" panose="02020603050405020304" pitchFamily="18" charset="0"/>
              </a:rPr>
              <a:t>k-1</a:t>
            </a:r>
            <a:r>
              <a:rPr lang="en-US" altLang="zh-CN" sz="2000" dirty="0">
                <a:latin typeface="Times New Roman" panose="02020603050405020304" pitchFamily="18" charset="0"/>
              </a:rPr>
              <a:t>[k][j]  ),k&gt;=j</a:t>
            </a:r>
            <a:endParaRPr lang="en-US" altLang="zh-CN" sz="2000" dirty="0">
              <a:latin typeface="Times New Roman" panose="02020603050405020304" pitchFamily="18" charset="0"/>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7698" name="Text Box 2"/>
          <p:cNvSpPr txBox="1"/>
          <p:nvPr/>
        </p:nvSpPr>
        <p:spPr>
          <a:xfrm>
            <a:off x="468313" y="722313"/>
            <a:ext cx="7921625" cy="5849937"/>
          </a:xfrm>
          <a:prstGeom prst="rect">
            <a:avLst/>
          </a:prstGeom>
          <a:noFill/>
          <a:ln w="9525">
            <a:noFill/>
          </a:ln>
        </p:spPr>
        <p:txBody>
          <a:bodyPr lIns="90000" tIns="46800" rIns="90000" bIns="46800">
            <a:spAutoFit/>
          </a:bodyPr>
          <a:p>
            <a:pPr eaLnBrk="1" hangingPunct="1">
              <a:lnSpc>
                <a:spcPct val="110000"/>
              </a:lnSpc>
            </a:pPr>
            <a:r>
              <a:rPr lang="en-US" altLang="zh-CN" sz="2800" dirty="0">
                <a:solidFill>
                  <a:schemeClr val="accent2"/>
                </a:solidFill>
                <a:latin typeface="Times New Roman" panose="02020603050405020304" pitchFamily="18" charset="0"/>
              </a:rPr>
              <a:t>Floyd</a:t>
            </a:r>
            <a:r>
              <a:rPr lang="zh-CN" altLang="en-US" sz="2800" dirty="0">
                <a:solidFill>
                  <a:schemeClr val="accent2"/>
                </a:solidFill>
                <a:latin typeface="Times New Roman" panose="02020603050405020304" pitchFamily="18" charset="0"/>
              </a:rPr>
              <a:t>算法</a:t>
            </a:r>
            <a:r>
              <a:rPr lang="en-US" altLang="zh-CN" sz="2800" dirty="0">
                <a:solidFill>
                  <a:schemeClr val="accent2"/>
                </a:solidFill>
                <a:latin typeface="Times New Roman" panose="02020603050405020304" pitchFamily="18" charset="0"/>
              </a:rPr>
              <a:t>:</a:t>
            </a:r>
            <a:endParaRPr lang="en-US" altLang="zh-CN" sz="2800" dirty="0">
              <a:solidFill>
                <a:schemeClr val="accent2"/>
              </a:solidFill>
              <a:latin typeface="Times New Roman" panose="02020603050405020304" pitchFamily="18" charset="0"/>
            </a:endParaRPr>
          </a:p>
          <a:p>
            <a:pPr eaLnBrk="1" hangingPunct="1">
              <a:lnSpc>
                <a:spcPct val="110000"/>
              </a:lnSpc>
            </a:pPr>
            <a:r>
              <a:rPr lang="zh-CN" altLang="en-US" sz="2400" dirty="0">
                <a:latin typeface="Times New Roman" panose="02020603050405020304" pitchFamily="18" charset="0"/>
              </a:rPr>
              <a:t>输入：表示有向图</a:t>
            </a:r>
            <a:r>
              <a:rPr lang="en-US" altLang="zh-CN" sz="2400" dirty="0">
                <a:latin typeface="Times New Roman" panose="02020603050405020304" pitchFamily="18" charset="0"/>
              </a:rPr>
              <a:t>G = ( V, E )</a:t>
            </a:r>
            <a:r>
              <a:rPr lang="zh-CN" altLang="en-US" sz="2400" dirty="0">
                <a:latin typeface="Times New Roman" panose="02020603050405020304" pitchFamily="18" charset="0"/>
              </a:rPr>
              <a:t>的邻接矩阵</a:t>
            </a:r>
            <a:r>
              <a:rPr lang="en-US" altLang="zh-CN" sz="2400" dirty="0">
                <a:latin typeface="Times New Roman" panose="02020603050405020304" pitchFamily="18" charset="0"/>
              </a:rPr>
              <a:t>C</a:t>
            </a:r>
            <a:endParaRPr lang="en-US" altLang="zh-CN" sz="2400" dirty="0">
              <a:latin typeface="Times New Roman" panose="02020603050405020304" pitchFamily="18" charset="0"/>
            </a:endParaRPr>
          </a:p>
          <a:p>
            <a:pPr eaLnBrk="1" hangingPunct="1">
              <a:lnSpc>
                <a:spcPct val="110000"/>
              </a:lnSpc>
            </a:pPr>
            <a:r>
              <a:rPr lang="zh-CN" altLang="en-US" sz="2400" dirty="0">
                <a:latin typeface="Times New Roman" panose="02020603050405020304" pitchFamily="18" charset="0"/>
              </a:rPr>
              <a:t>输出：表示任意两点之间最短路长的矩阵</a:t>
            </a:r>
            <a:r>
              <a:rPr lang="en-US" altLang="zh-CN" sz="2400" dirty="0">
                <a:latin typeface="Times New Roman" panose="02020603050405020304" pitchFamily="18" charset="0"/>
              </a:rPr>
              <a:t>A</a:t>
            </a:r>
            <a:endParaRPr lang="en-US" altLang="zh-CN" sz="2400" dirty="0">
              <a:latin typeface="Times New Roman" panose="02020603050405020304" pitchFamily="18" charset="0"/>
            </a:endParaRPr>
          </a:p>
          <a:p>
            <a:pPr eaLnBrk="1" hangingPunct="1">
              <a:lnSpc>
                <a:spcPct val="110000"/>
              </a:lnSpc>
            </a:pPr>
            <a:r>
              <a:rPr lang="zh-CN" altLang="en-US" sz="2400" dirty="0">
                <a:latin typeface="Times New Roman" panose="02020603050405020304" pitchFamily="18" charset="0"/>
              </a:rPr>
              <a:t>算法要点：</a:t>
            </a:r>
            <a:endParaRPr lang="zh-CN" altLang="en-US" sz="2400" dirty="0">
              <a:latin typeface="Times New Roman" panose="02020603050405020304" pitchFamily="18" charset="0"/>
            </a:endParaRPr>
          </a:p>
          <a:p>
            <a:pPr eaLnBrk="1" hangingPunct="1">
              <a:lnSpc>
                <a:spcPct val="110000"/>
              </a:lnSpc>
            </a:pPr>
            <a:r>
              <a:rPr lang="en-US" altLang="zh-CN" sz="2400" dirty="0">
                <a:latin typeface="Times New Roman" panose="02020603050405020304" pitchFamily="18" charset="0"/>
              </a:rPr>
              <a:t>Void   Floyd(  A , C , n )</a:t>
            </a:r>
            <a:endParaRPr lang="en-US" altLang="zh-CN" sz="2400" dirty="0">
              <a:latin typeface="Times New Roman" panose="02020603050405020304" pitchFamily="18" charset="0"/>
            </a:endParaRPr>
          </a:p>
          <a:p>
            <a:pPr eaLnBrk="1" hangingPunct="1">
              <a:lnSpc>
                <a:spcPct val="110000"/>
              </a:lnSpc>
            </a:pPr>
            <a:r>
              <a:rPr lang="en-US" altLang="zh-CN" sz="2400" dirty="0">
                <a:latin typeface="Times New Roman" panose="02020603050405020304" pitchFamily="18" charset="0"/>
              </a:rPr>
              <a:t>{   for ( i = 1; i &lt;= n; i++ )</a:t>
            </a:r>
            <a:endParaRPr lang="en-US" altLang="zh-CN" sz="2400" dirty="0">
              <a:latin typeface="Times New Roman" panose="02020603050405020304" pitchFamily="18" charset="0"/>
            </a:endParaRPr>
          </a:p>
          <a:p>
            <a:pPr eaLnBrk="1" hangingPunct="1">
              <a:lnSpc>
                <a:spcPct val="110000"/>
              </a:lnSpc>
            </a:pPr>
            <a:r>
              <a:rPr lang="en-US" altLang="zh-CN" sz="2400" dirty="0">
                <a:latin typeface="Times New Roman" panose="02020603050405020304" pitchFamily="18" charset="0"/>
              </a:rPr>
              <a:t>          for ( j = 1; j&lt;=n; j++ )</a:t>
            </a:r>
            <a:endParaRPr lang="en-US" altLang="zh-CN" sz="2400" dirty="0">
              <a:latin typeface="Times New Roman" panose="02020603050405020304" pitchFamily="18" charset="0"/>
            </a:endParaRPr>
          </a:p>
          <a:p>
            <a:pPr eaLnBrk="1" hangingPunct="1">
              <a:lnSpc>
                <a:spcPct val="110000"/>
              </a:lnSpc>
            </a:pPr>
            <a:r>
              <a:rPr lang="en-US" altLang="zh-CN" sz="2400" dirty="0">
                <a:latin typeface="Times New Roman" panose="02020603050405020304" pitchFamily="18" charset="0"/>
              </a:rPr>
              <a:t>               A[i][j] = C[i][j] ; </a:t>
            </a:r>
            <a:endParaRPr lang="en-US" altLang="zh-CN" sz="2400" dirty="0">
              <a:solidFill>
                <a:schemeClr val="accent2"/>
              </a:solidFill>
              <a:latin typeface="Times New Roman" panose="02020603050405020304" pitchFamily="18" charset="0"/>
            </a:endParaRPr>
          </a:p>
          <a:p>
            <a:pPr eaLnBrk="1" hangingPunct="1">
              <a:lnSpc>
                <a:spcPct val="110000"/>
              </a:lnSpc>
            </a:pPr>
            <a:r>
              <a:rPr lang="en-US" altLang="zh-CN" sz="2400" dirty="0">
                <a:latin typeface="Times New Roman" panose="02020603050405020304" pitchFamily="18" charset="0"/>
              </a:rPr>
              <a:t>     </a:t>
            </a:r>
            <a:r>
              <a:rPr lang="en-US" altLang="zh-CN" sz="2400" dirty="0">
                <a:solidFill>
                  <a:srgbClr val="FF3300"/>
                </a:solidFill>
                <a:latin typeface="Times New Roman" panose="02020603050405020304" pitchFamily="18" charset="0"/>
              </a:rPr>
              <a:t>for ( k = 1; k &lt;= n; k++ )</a:t>
            </a:r>
            <a:endParaRPr lang="en-US" altLang="zh-CN" sz="2400" dirty="0">
              <a:solidFill>
                <a:srgbClr val="FF3300"/>
              </a:solidFill>
              <a:latin typeface="Times New Roman" panose="02020603050405020304" pitchFamily="18" charset="0"/>
            </a:endParaRPr>
          </a:p>
          <a:p>
            <a:pPr eaLnBrk="1" hangingPunct="1">
              <a:lnSpc>
                <a:spcPct val="110000"/>
              </a:lnSpc>
            </a:pPr>
            <a:r>
              <a:rPr lang="en-US" altLang="zh-CN" sz="2400" dirty="0">
                <a:solidFill>
                  <a:srgbClr val="FF3300"/>
                </a:solidFill>
                <a:latin typeface="Times New Roman" panose="02020603050405020304" pitchFamily="18" charset="0"/>
              </a:rPr>
              <a:t>           for ( i = 1; i &lt;= n; i++ )</a:t>
            </a:r>
            <a:endParaRPr lang="en-US" altLang="zh-CN" sz="2400" dirty="0">
              <a:solidFill>
                <a:srgbClr val="FF3300"/>
              </a:solidFill>
              <a:latin typeface="Times New Roman" panose="02020603050405020304" pitchFamily="18" charset="0"/>
            </a:endParaRPr>
          </a:p>
          <a:p>
            <a:pPr eaLnBrk="1" hangingPunct="1">
              <a:lnSpc>
                <a:spcPct val="110000"/>
              </a:lnSpc>
            </a:pPr>
            <a:r>
              <a:rPr lang="en-US" altLang="zh-CN" sz="2400" dirty="0">
                <a:solidFill>
                  <a:srgbClr val="FF3300"/>
                </a:solidFill>
                <a:latin typeface="Times New Roman" panose="02020603050405020304" pitchFamily="18" charset="0"/>
              </a:rPr>
              <a:t>                 for ( j = 1; j &lt;=n; j++ )</a:t>
            </a:r>
            <a:endParaRPr lang="en-US" altLang="zh-CN" sz="2400" dirty="0">
              <a:solidFill>
                <a:srgbClr val="FF3300"/>
              </a:solidFill>
              <a:latin typeface="Times New Roman" panose="02020603050405020304" pitchFamily="18" charset="0"/>
            </a:endParaRPr>
          </a:p>
          <a:p>
            <a:pPr eaLnBrk="1" hangingPunct="1">
              <a:lnSpc>
                <a:spcPct val="110000"/>
              </a:lnSpc>
            </a:pPr>
            <a:r>
              <a:rPr lang="en-US" altLang="zh-CN" sz="2400" dirty="0">
                <a:solidFill>
                  <a:srgbClr val="FF3300"/>
                </a:solidFill>
                <a:latin typeface="Times New Roman" panose="02020603050405020304" pitchFamily="18" charset="0"/>
              </a:rPr>
              <a:t>                       if ( A[i][k] + A[k][j] &lt; A[i][j] )</a:t>
            </a:r>
            <a:endParaRPr lang="en-US" altLang="zh-CN" sz="2400" dirty="0">
              <a:solidFill>
                <a:srgbClr val="FF3300"/>
              </a:solidFill>
              <a:latin typeface="Times New Roman" panose="02020603050405020304" pitchFamily="18" charset="0"/>
            </a:endParaRPr>
          </a:p>
          <a:p>
            <a:pPr eaLnBrk="1" hangingPunct="1">
              <a:lnSpc>
                <a:spcPct val="110000"/>
              </a:lnSpc>
            </a:pPr>
            <a:r>
              <a:rPr lang="en-US" altLang="zh-CN" sz="2400" dirty="0">
                <a:solidFill>
                  <a:srgbClr val="FF3300"/>
                </a:solidFill>
                <a:latin typeface="Times New Roman" panose="02020603050405020304" pitchFamily="18" charset="0"/>
              </a:rPr>
              <a:t>                             A[i][j] = A[i][k] + A[k][j] ;</a:t>
            </a:r>
            <a:r>
              <a:rPr lang="en-US" altLang="zh-CN" sz="2400" dirty="0">
                <a:solidFill>
                  <a:schemeClr val="accent2"/>
                </a:solidFill>
                <a:latin typeface="Times New Roman" panose="02020603050405020304" pitchFamily="18" charset="0"/>
              </a:rPr>
              <a:t> </a:t>
            </a:r>
            <a:endParaRPr lang="en-US" altLang="zh-CN" sz="2400" dirty="0">
              <a:solidFill>
                <a:schemeClr val="accent2"/>
              </a:solidFill>
              <a:latin typeface="Times New Roman" panose="02020603050405020304" pitchFamily="18" charset="0"/>
            </a:endParaRPr>
          </a:p>
          <a:p>
            <a:pPr eaLnBrk="1" hangingPunct="1">
              <a:lnSpc>
                <a:spcPct val="110000"/>
              </a:lnSpc>
            </a:pPr>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p:txBody>
      </p:sp>
      <p:sp>
        <p:nvSpPr>
          <p:cNvPr id="157699" name="Text Box 3"/>
          <p:cNvSpPr txBox="1"/>
          <p:nvPr/>
        </p:nvSpPr>
        <p:spPr>
          <a:xfrm>
            <a:off x="6172200" y="6211888"/>
            <a:ext cx="2828925" cy="457200"/>
          </a:xfrm>
          <a:prstGeom prst="rect">
            <a:avLst/>
          </a:prstGeom>
          <a:noFill/>
          <a:ln w="9525">
            <a:noFill/>
          </a:ln>
        </p:spPr>
        <p:txBody>
          <a:bodyPr lIns="90000" tIns="46800" rIns="90000" bIns="46800">
            <a:spAutoFit/>
          </a:bodyPr>
          <a:p>
            <a:pPr eaLnBrk="1" hangingPunct="1"/>
            <a:r>
              <a:rPr lang="zh-CN" altLang="en-US" sz="2400" dirty="0">
                <a:latin typeface="Times New Roman" panose="02020603050405020304" pitchFamily="18" charset="0"/>
              </a:rPr>
              <a:t>时间复杂度：</a:t>
            </a:r>
            <a:r>
              <a:rPr lang="en-US" altLang="zh-CN" sz="2400" dirty="0">
                <a:latin typeface="Times New Roman" panose="02020603050405020304" pitchFamily="18" charset="0"/>
              </a:rPr>
              <a:t>O(n</a:t>
            </a:r>
            <a:r>
              <a:rPr lang="en-US" altLang="zh-CN" sz="2400" baseline="30000" dirty="0">
                <a:latin typeface="Times New Roman" panose="02020603050405020304" pitchFamily="18" charset="0"/>
              </a:rPr>
              <a:t>3</a:t>
            </a:r>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p:txBody>
      </p:sp>
      <p:sp>
        <p:nvSpPr>
          <p:cNvPr id="76805" name="Text Box 5"/>
          <p:cNvSpPr txBox="1"/>
          <p:nvPr/>
        </p:nvSpPr>
        <p:spPr>
          <a:xfrm>
            <a:off x="1620838" y="3690938"/>
            <a:ext cx="3984625" cy="457200"/>
          </a:xfrm>
          <a:prstGeom prst="rect">
            <a:avLst/>
          </a:prstGeom>
          <a:solidFill>
            <a:schemeClr val="bg1"/>
          </a:solidFill>
          <a:ln w="28575">
            <a:noFill/>
          </a:ln>
        </p:spPr>
        <p:txBody>
          <a:bodyPr wrap="none" lIns="90000" tIns="46800" rIns="90000" bIns="46800">
            <a:spAutoFit/>
          </a:bodyPr>
          <a:p>
            <a:pPr algn="ctr" eaLnBrk="1" hangingPunct="1"/>
            <a:r>
              <a:rPr lang="en-US" altLang="zh-CN" sz="2400" dirty="0">
                <a:solidFill>
                  <a:schemeClr val="accent2"/>
                </a:solidFill>
                <a:latin typeface="Times New Roman" panose="02020603050405020304" pitchFamily="18" charset="0"/>
              </a:rPr>
              <a:t>{ </a:t>
            </a:r>
            <a:r>
              <a:rPr lang="en-US" altLang="zh-CN" sz="2400" dirty="0">
                <a:latin typeface="Times New Roman" panose="02020603050405020304" pitchFamily="18" charset="0"/>
              </a:rPr>
              <a:t>A[i][j] = C[i][j] ; </a:t>
            </a:r>
            <a:r>
              <a:rPr lang="en-US" altLang="zh-CN" sz="2400" dirty="0">
                <a:solidFill>
                  <a:schemeClr val="accent2"/>
                </a:solidFill>
                <a:latin typeface="Times New Roman" panose="02020603050405020304" pitchFamily="18" charset="0"/>
              </a:rPr>
              <a:t>P[i][j]=0; }</a:t>
            </a:r>
            <a:endParaRPr lang="en-US" altLang="zh-CN" sz="2400" dirty="0">
              <a:solidFill>
                <a:schemeClr val="accent2"/>
              </a:solidFill>
              <a:latin typeface="Times New Roman" panose="02020603050405020304" pitchFamily="18" charset="0"/>
            </a:endParaRPr>
          </a:p>
        </p:txBody>
      </p:sp>
      <p:sp>
        <p:nvSpPr>
          <p:cNvPr id="76806" name="Text Box 6"/>
          <p:cNvSpPr txBox="1"/>
          <p:nvPr/>
        </p:nvSpPr>
        <p:spPr>
          <a:xfrm>
            <a:off x="2608263" y="5732463"/>
            <a:ext cx="5294312" cy="457200"/>
          </a:xfrm>
          <a:prstGeom prst="rect">
            <a:avLst/>
          </a:prstGeom>
          <a:solidFill>
            <a:schemeClr val="bg1"/>
          </a:solidFill>
          <a:ln w="28575">
            <a:noFill/>
          </a:ln>
        </p:spPr>
        <p:txBody>
          <a:bodyPr wrap="none" lIns="90000" tIns="46800" rIns="90000" bIns="46800">
            <a:spAutoFit/>
          </a:bodyPr>
          <a:p>
            <a:pPr algn="ctr" eaLnBrk="1" hangingPunct="1"/>
            <a:r>
              <a:rPr lang="en-US" altLang="zh-CN" sz="2400" dirty="0">
                <a:solidFill>
                  <a:schemeClr val="accent2"/>
                </a:solidFill>
                <a:latin typeface="Times New Roman" panose="02020603050405020304" pitchFamily="18" charset="0"/>
              </a:rPr>
              <a:t>{ </a:t>
            </a:r>
            <a:r>
              <a:rPr lang="en-US" altLang="zh-CN" sz="2400" dirty="0">
                <a:solidFill>
                  <a:srgbClr val="FF3300"/>
                </a:solidFill>
                <a:latin typeface="Times New Roman" panose="02020603050405020304" pitchFamily="18" charset="0"/>
              </a:rPr>
              <a:t>A[i][j] = A[i][k] + A[k][j] ;</a:t>
            </a:r>
            <a:r>
              <a:rPr lang="en-US" altLang="zh-CN" sz="2400" dirty="0">
                <a:solidFill>
                  <a:schemeClr val="accent2"/>
                </a:solidFill>
                <a:latin typeface="Times New Roman" panose="02020603050405020304" pitchFamily="18" charset="0"/>
              </a:rPr>
              <a:t> P[i][j]=k; }</a:t>
            </a:r>
            <a:endParaRPr lang="en-US" altLang="zh-CN" sz="2400" dirty="0">
              <a:solidFill>
                <a:schemeClr val="accent2"/>
              </a:solidFill>
              <a:latin typeface="Times New Roman" panose="02020603050405020304" pitchFamily="18" charset="0"/>
            </a:endParaRPr>
          </a:p>
        </p:txBody>
      </p:sp>
      <p:sp>
        <p:nvSpPr>
          <p:cNvPr id="76807" name="Text Box 7"/>
          <p:cNvSpPr txBox="1"/>
          <p:nvPr/>
        </p:nvSpPr>
        <p:spPr>
          <a:xfrm>
            <a:off x="4932363" y="841375"/>
            <a:ext cx="3889375" cy="2530475"/>
          </a:xfrm>
          <a:prstGeom prst="rect">
            <a:avLst/>
          </a:prstGeom>
          <a:solidFill>
            <a:schemeClr val="hlink"/>
          </a:solidFill>
          <a:ln w="28575">
            <a:noFill/>
          </a:ln>
        </p:spPr>
        <p:txBody>
          <a:bodyPr wrap="none" lIns="90000" tIns="46800" rIns="90000" bIns="46800">
            <a:spAutoFit/>
          </a:bodyPr>
          <a:p>
            <a:pPr eaLnBrk="1" hangingPunct="1"/>
            <a:r>
              <a:rPr lang="zh-CN" altLang="en-US" sz="2000" dirty="0">
                <a:latin typeface="Times New Roman" panose="02020603050405020304" pitchFamily="18" charset="0"/>
              </a:rPr>
              <a:t>输出</a:t>
            </a:r>
            <a:r>
              <a:rPr lang="en-US" altLang="zh-CN" sz="2000" i="1" dirty="0">
                <a:latin typeface="Times New Roman" panose="02020603050405020304" pitchFamily="18" charset="0"/>
              </a:rPr>
              <a:t>i</a:t>
            </a:r>
            <a:r>
              <a:rPr lang="zh-CN" altLang="en-US" sz="2000" dirty="0">
                <a:latin typeface="Times New Roman" panose="02020603050405020304" pitchFamily="18" charset="0"/>
              </a:rPr>
              <a:t>到</a:t>
            </a:r>
            <a:r>
              <a:rPr lang="en-US" altLang="zh-CN" sz="2000" i="1" dirty="0">
                <a:latin typeface="Times New Roman" panose="02020603050405020304" pitchFamily="18" charset="0"/>
              </a:rPr>
              <a:t>j</a:t>
            </a:r>
            <a:r>
              <a:rPr lang="en-US" altLang="zh-CN" sz="2000" dirty="0">
                <a:latin typeface="Times New Roman" panose="02020603050405020304" pitchFamily="18" charset="0"/>
              </a:rPr>
              <a:t> </a:t>
            </a:r>
            <a:r>
              <a:rPr lang="zh-CN" altLang="en-US" sz="2000" dirty="0">
                <a:latin typeface="Times New Roman" panose="02020603050405020304" pitchFamily="18" charset="0"/>
              </a:rPr>
              <a:t>最短路径除</a:t>
            </a:r>
            <a:r>
              <a:rPr lang="en-US" altLang="zh-CN" sz="2000" i="1" dirty="0">
                <a:latin typeface="Times New Roman" panose="02020603050405020304" pitchFamily="18" charset="0"/>
              </a:rPr>
              <a:t>i,j</a:t>
            </a:r>
            <a:r>
              <a:rPr lang="zh-CN" altLang="en-US" sz="2000" dirty="0">
                <a:latin typeface="Times New Roman" panose="02020603050405020304" pitchFamily="18" charset="0"/>
              </a:rPr>
              <a:t>之外的顶点</a:t>
            </a:r>
            <a:endParaRPr lang="zh-CN" altLang="en-US" sz="2000" dirty="0">
              <a:latin typeface="Times New Roman" panose="02020603050405020304" pitchFamily="18" charset="0"/>
            </a:endParaRPr>
          </a:p>
          <a:p>
            <a:pPr eaLnBrk="1" hangingPunct="1"/>
            <a:r>
              <a:rPr lang="en-US" altLang="zh-CN" sz="2000" dirty="0">
                <a:latin typeface="Times New Roman" panose="02020603050405020304" pitchFamily="18" charset="0"/>
              </a:rPr>
              <a:t>Void Path(i,j)</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k=P[i][j];</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if(k!=0)</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  Path(i,k);</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count&lt;&lt;k&lt;&lt;endl;</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Path(k,j);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6807"/>
                                        </p:tgtEl>
                                        <p:attrNameLst>
                                          <p:attrName>style.visibility</p:attrName>
                                        </p:attrNameLst>
                                      </p:cBhvr>
                                      <p:to>
                                        <p:strVal val="visible"/>
                                      </p:to>
                                    </p:set>
                                    <p:animEffect transition="in" filter="blinds(horizontal)">
                                      <p:cBhvr>
                                        <p:cTn id="7" dur="500"/>
                                        <p:tgtEl>
                                          <p:spTgt spid="76807"/>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76805"/>
                                        </p:tgtEl>
                                        <p:attrNameLst>
                                          <p:attrName>style.visibility</p:attrName>
                                        </p:attrNameLst>
                                      </p:cBhvr>
                                      <p:to>
                                        <p:strVal val="visible"/>
                                      </p:to>
                                    </p:set>
                                    <p:animEffect transition="in" filter="blinds(horizontal)">
                                      <p:cBhvr>
                                        <p:cTn id="11" dur="500"/>
                                        <p:tgtEl>
                                          <p:spTgt spid="76805"/>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76806"/>
                                        </p:tgtEl>
                                        <p:attrNameLst>
                                          <p:attrName>style.visibility</p:attrName>
                                        </p:attrNameLst>
                                      </p:cBhvr>
                                      <p:to>
                                        <p:strVal val="visible"/>
                                      </p:to>
                                    </p:set>
                                    <p:animEffect transition="in" filter="blinds(horizontal)">
                                      <p:cBhvr>
                                        <p:cTn id="15" dur="500"/>
                                        <p:tgtEl>
                                          <p:spTgt spid="768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5" grpId="0" animBg="1"/>
      <p:bldP spid="76806" grpId="0" animBg="1"/>
      <p:bldP spid="76807"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59746" name="Group 337"/>
          <p:cNvGrpSpPr/>
          <p:nvPr/>
        </p:nvGrpSpPr>
        <p:grpSpPr>
          <a:xfrm>
            <a:off x="539750" y="957263"/>
            <a:ext cx="2592388" cy="1590675"/>
            <a:chOff x="1111" y="1842"/>
            <a:chExt cx="1633" cy="1002"/>
          </a:xfrm>
        </p:grpSpPr>
        <p:sp>
          <p:nvSpPr>
            <p:cNvPr id="159861" name="Oval 41"/>
            <p:cNvSpPr/>
            <p:nvPr/>
          </p:nvSpPr>
          <p:spPr>
            <a:xfrm>
              <a:off x="1791" y="2188"/>
              <a:ext cx="191" cy="213"/>
            </a:xfrm>
            <a:prstGeom prst="ellipse">
              <a:avLst/>
            </a:prstGeom>
            <a:noFill/>
            <a:ln w="3810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2</a:t>
              </a:r>
              <a:endParaRPr lang="en-US" altLang="zh-CN" sz="1400" dirty="0">
                <a:latin typeface="Times New Roman" panose="02020603050405020304" pitchFamily="18" charset="0"/>
              </a:endParaRPr>
            </a:p>
          </p:txBody>
        </p:sp>
        <p:sp>
          <p:nvSpPr>
            <p:cNvPr id="159862" name="Text Box 43"/>
            <p:cNvSpPr txBox="1"/>
            <p:nvPr/>
          </p:nvSpPr>
          <p:spPr>
            <a:xfrm>
              <a:off x="2195" y="2073"/>
              <a:ext cx="186" cy="231"/>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2</a:t>
              </a:r>
              <a:endParaRPr lang="en-US" altLang="zh-CN" dirty="0">
                <a:latin typeface="Times New Roman" panose="02020603050405020304" pitchFamily="18" charset="0"/>
              </a:endParaRPr>
            </a:p>
          </p:txBody>
        </p:sp>
        <p:sp>
          <p:nvSpPr>
            <p:cNvPr id="159863" name="Oval 44"/>
            <p:cNvSpPr/>
            <p:nvPr/>
          </p:nvSpPr>
          <p:spPr>
            <a:xfrm>
              <a:off x="1111" y="2188"/>
              <a:ext cx="191" cy="213"/>
            </a:xfrm>
            <a:prstGeom prst="ellipse">
              <a:avLst/>
            </a:prstGeom>
            <a:noFill/>
            <a:ln w="3810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1</a:t>
              </a:r>
              <a:endParaRPr lang="en-US" altLang="zh-CN" sz="1400" dirty="0">
                <a:latin typeface="Times New Roman" panose="02020603050405020304" pitchFamily="18" charset="0"/>
              </a:endParaRPr>
            </a:p>
          </p:txBody>
        </p:sp>
        <p:sp>
          <p:nvSpPr>
            <p:cNvPr id="159864" name="Text Box 46"/>
            <p:cNvSpPr txBox="1"/>
            <p:nvPr/>
          </p:nvSpPr>
          <p:spPr>
            <a:xfrm>
              <a:off x="1474" y="2481"/>
              <a:ext cx="186" cy="231"/>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3</a:t>
              </a:r>
              <a:endParaRPr lang="en-US" altLang="zh-CN" dirty="0">
                <a:latin typeface="Times New Roman" panose="02020603050405020304" pitchFamily="18" charset="0"/>
              </a:endParaRPr>
            </a:p>
          </p:txBody>
        </p:sp>
        <p:sp>
          <p:nvSpPr>
            <p:cNvPr id="159865" name="Freeform 47"/>
            <p:cNvSpPr/>
            <p:nvPr/>
          </p:nvSpPr>
          <p:spPr>
            <a:xfrm>
              <a:off x="1247" y="2028"/>
              <a:ext cx="635" cy="181"/>
            </a:xfrm>
            <a:custGeom>
              <a:avLst/>
              <a:gdLst/>
              <a:ahLst/>
              <a:cxnLst>
                <a:cxn ang="0">
                  <a:pos x="0" y="1"/>
                </a:cxn>
                <a:cxn ang="0">
                  <a:pos x="0" y="1"/>
                </a:cxn>
                <a:cxn ang="0">
                  <a:pos x="0" y="1"/>
                </a:cxn>
              </a:cxnLst>
              <a:pathLst>
                <a:path w="1271" h="325">
                  <a:moveTo>
                    <a:pt x="1271" y="280"/>
                  </a:moveTo>
                  <a:cubicBezTo>
                    <a:pt x="1059" y="140"/>
                    <a:pt x="848" y="0"/>
                    <a:pt x="636" y="8"/>
                  </a:cubicBezTo>
                  <a:cubicBezTo>
                    <a:pt x="424" y="16"/>
                    <a:pt x="106" y="280"/>
                    <a:pt x="0" y="325"/>
                  </a:cubicBezTo>
                </a:path>
              </a:pathLst>
            </a:custGeom>
            <a:noFill/>
            <a:ln w="28575" cap="flat" cmpd="sng">
              <a:solidFill>
                <a:schemeClr val="tx1">
                  <a:alpha val="100000"/>
                </a:schemeClr>
              </a:solidFill>
              <a:prstDash val="solid"/>
              <a:round/>
              <a:headEnd type="triangle" w="med" len="med"/>
              <a:tailEnd type="none" w="med" len="med"/>
            </a:ln>
          </p:spPr>
          <p:txBody>
            <a:bodyPr/>
            <a:p>
              <a:endParaRPr lang="zh-CN" altLang="en-US"/>
            </a:p>
          </p:txBody>
        </p:sp>
        <p:sp>
          <p:nvSpPr>
            <p:cNvPr id="159866" name="Text Box 48"/>
            <p:cNvSpPr txBox="1"/>
            <p:nvPr/>
          </p:nvSpPr>
          <p:spPr>
            <a:xfrm>
              <a:off x="1466" y="1842"/>
              <a:ext cx="186" cy="231"/>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8</a:t>
              </a:r>
              <a:endParaRPr lang="en-US" altLang="zh-CN" dirty="0">
                <a:latin typeface="Times New Roman" panose="02020603050405020304" pitchFamily="18" charset="0"/>
              </a:endParaRPr>
            </a:p>
          </p:txBody>
        </p:sp>
        <p:sp>
          <p:nvSpPr>
            <p:cNvPr id="159867" name="Freeform 49"/>
            <p:cNvSpPr/>
            <p:nvPr/>
          </p:nvSpPr>
          <p:spPr>
            <a:xfrm flipV="1">
              <a:off x="1247" y="2390"/>
              <a:ext cx="635" cy="136"/>
            </a:xfrm>
            <a:custGeom>
              <a:avLst/>
              <a:gdLst/>
              <a:ahLst/>
              <a:cxnLst>
                <a:cxn ang="0">
                  <a:pos x="0" y="0"/>
                </a:cxn>
                <a:cxn ang="0">
                  <a:pos x="0" y="0"/>
                </a:cxn>
                <a:cxn ang="0">
                  <a:pos x="0" y="0"/>
                </a:cxn>
              </a:cxnLst>
              <a:pathLst>
                <a:path w="1271" h="325">
                  <a:moveTo>
                    <a:pt x="1271" y="280"/>
                  </a:moveTo>
                  <a:cubicBezTo>
                    <a:pt x="1059" y="140"/>
                    <a:pt x="848" y="0"/>
                    <a:pt x="636" y="8"/>
                  </a:cubicBezTo>
                  <a:cubicBezTo>
                    <a:pt x="424" y="16"/>
                    <a:pt x="106" y="280"/>
                    <a:pt x="0" y="325"/>
                  </a:cubicBezTo>
                </a:path>
              </a:pathLst>
            </a:custGeom>
            <a:noFill/>
            <a:ln w="28575" cap="flat" cmpd="sng">
              <a:solidFill>
                <a:schemeClr val="tx1">
                  <a:alpha val="100000"/>
                </a:schemeClr>
              </a:solidFill>
              <a:prstDash val="solid"/>
              <a:round/>
              <a:headEnd type="none" w="med" len="med"/>
              <a:tailEnd type="triangle" w="med" len="med"/>
            </a:ln>
          </p:spPr>
          <p:txBody>
            <a:bodyPr/>
            <a:p>
              <a:endParaRPr lang="zh-CN" altLang="en-US"/>
            </a:p>
          </p:txBody>
        </p:sp>
        <p:sp>
          <p:nvSpPr>
            <p:cNvPr id="159868" name="Oval 40"/>
            <p:cNvSpPr/>
            <p:nvPr/>
          </p:nvSpPr>
          <p:spPr>
            <a:xfrm>
              <a:off x="2553" y="2172"/>
              <a:ext cx="191" cy="213"/>
            </a:xfrm>
            <a:prstGeom prst="ellipse">
              <a:avLst/>
            </a:prstGeom>
            <a:noFill/>
            <a:ln w="3810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3</a:t>
              </a:r>
              <a:endParaRPr lang="en-US" altLang="zh-CN" sz="1400" dirty="0">
                <a:latin typeface="Times New Roman" panose="02020603050405020304" pitchFamily="18" charset="0"/>
              </a:endParaRPr>
            </a:p>
          </p:txBody>
        </p:sp>
        <p:sp>
          <p:nvSpPr>
            <p:cNvPr id="159869" name="Line 50"/>
            <p:cNvSpPr/>
            <p:nvPr/>
          </p:nvSpPr>
          <p:spPr>
            <a:xfrm flipH="1">
              <a:off x="1973" y="2300"/>
              <a:ext cx="589" cy="0"/>
            </a:xfrm>
            <a:prstGeom prst="line">
              <a:avLst/>
            </a:prstGeom>
            <a:ln w="28575" cap="flat" cmpd="sng">
              <a:solidFill>
                <a:schemeClr val="tx1"/>
              </a:solidFill>
              <a:prstDash val="solid"/>
              <a:headEnd type="none" w="med" len="med"/>
              <a:tailEnd type="triangle" w="med" len="med"/>
            </a:ln>
          </p:spPr>
        </p:sp>
        <p:sp>
          <p:nvSpPr>
            <p:cNvPr id="159870" name="Arc 54"/>
            <p:cNvSpPr/>
            <p:nvPr/>
          </p:nvSpPr>
          <p:spPr>
            <a:xfrm flipV="1">
              <a:off x="1198" y="2378"/>
              <a:ext cx="1411" cy="422"/>
            </a:xfrm>
            <a:custGeom>
              <a:avLst/>
              <a:gdLst/>
              <a:ahLst/>
              <a:cxnLst>
                <a:cxn ang="0">
                  <a:pos x="0" y="0"/>
                </a:cxn>
                <a:cxn ang="0">
                  <a:pos x="0" y="0"/>
                </a:cxn>
                <a:cxn ang="0">
                  <a:pos x="0" y="0"/>
                </a:cxn>
              </a:cxnLst>
              <a:pathLst>
                <a:path w="43200" h="22303" fill="none">
                  <a:moveTo>
                    <a:pt x="11" y="22302"/>
                  </a:moveTo>
                  <a:cubicBezTo>
                    <a:pt x="3" y="22068"/>
                    <a:pt x="0" y="21834"/>
                    <a:pt x="0" y="21600"/>
                  </a:cubicBezTo>
                  <a:cubicBezTo>
                    <a:pt x="0" y="9670"/>
                    <a:pt x="9670" y="0"/>
                    <a:pt x="21600" y="0"/>
                  </a:cubicBezTo>
                  <a:cubicBezTo>
                    <a:pt x="33529" y="-1"/>
                    <a:pt x="43199" y="9670"/>
                    <a:pt x="43200" y="21599"/>
                  </a:cubicBezTo>
                </a:path>
                <a:path w="43200" h="22303" stroke="0">
                  <a:moveTo>
                    <a:pt x="11" y="22302"/>
                  </a:moveTo>
                  <a:cubicBezTo>
                    <a:pt x="3" y="22068"/>
                    <a:pt x="0" y="21834"/>
                    <a:pt x="0" y="21600"/>
                  </a:cubicBezTo>
                  <a:cubicBezTo>
                    <a:pt x="0" y="9670"/>
                    <a:pt x="9670" y="0"/>
                    <a:pt x="21600" y="0"/>
                  </a:cubicBezTo>
                  <a:cubicBezTo>
                    <a:pt x="33529" y="-1"/>
                    <a:pt x="43199" y="9670"/>
                    <a:pt x="43200" y="21599"/>
                  </a:cubicBezTo>
                  <a:lnTo>
                    <a:pt x="21600" y="21600"/>
                  </a:lnTo>
                  <a:lnTo>
                    <a:pt x="11" y="22302"/>
                  </a:lnTo>
                  <a:close/>
                </a:path>
              </a:pathLst>
            </a:custGeom>
            <a:noFill/>
            <a:ln w="28575" cap="flat" cmpd="sng">
              <a:solidFill>
                <a:schemeClr val="tx1">
                  <a:alpha val="100000"/>
                </a:schemeClr>
              </a:solidFill>
              <a:prstDash val="solid"/>
              <a:round/>
              <a:headEnd type="none" w="med" len="med"/>
              <a:tailEnd type="triangle" w="med" len="med"/>
            </a:ln>
          </p:spPr>
          <p:txBody>
            <a:bodyPr/>
            <a:p>
              <a:endParaRPr lang="zh-CN" altLang="en-US"/>
            </a:p>
          </p:txBody>
        </p:sp>
        <p:sp>
          <p:nvSpPr>
            <p:cNvPr id="159871" name="Text Box 55"/>
            <p:cNvSpPr txBox="1"/>
            <p:nvPr/>
          </p:nvSpPr>
          <p:spPr>
            <a:xfrm>
              <a:off x="1837" y="2613"/>
              <a:ext cx="186" cy="231"/>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5</a:t>
              </a:r>
              <a:endParaRPr lang="en-US" altLang="zh-CN" dirty="0">
                <a:latin typeface="Times New Roman" panose="02020603050405020304" pitchFamily="18" charset="0"/>
              </a:endParaRPr>
            </a:p>
          </p:txBody>
        </p:sp>
      </p:grpSp>
      <p:graphicFrame>
        <p:nvGraphicFramePr>
          <p:cNvPr id="193871" name="Group 335"/>
          <p:cNvGraphicFramePr>
            <a:graphicFrameLocks noGrp="1"/>
          </p:cNvGraphicFramePr>
          <p:nvPr/>
        </p:nvGraphicFramePr>
        <p:xfrm>
          <a:off x="395288" y="4846638"/>
          <a:ext cx="1608138" cy="1535113"/>
        </p:xfrm>
        <a:graphic>
          <a:graphicData uri="http://schemas.openxmlformats.org/drawingml/2006/table">
            <a:tbl>
              <a:tblPr/>
              <a:tblGrid>
                <a:gridCol w="401637"/>
                <a:gridCol w="403225"/>
                <a:gridCol w="401638"/>
                <a:gridCol w="401637"/>
              </a:tblGrid>
              <a:tr h="307022">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307022">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0</a:t>
                      </a:r>
                      <a:endParaRPr kumimoji="1" lang="en-US" altLang="zh-CN" sz="14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endParaRPr>
                    </a:p>
                  </a:txBody>
                  <a:tcPr marL="90000" marR="90000" marT="46810" marB="4681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r>
              <a:tr h="307022">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0</a:t>
                      </a:r>
                      <a:endParaRPr kumimoji="1" lang="en-US" altLang="zh-CN" sz="14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r>
              <a:tr h="307022">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0</a:t>
                      </a:r>
                      <a:endParaRPr kumimoji="1" lang="en-US" altLang="zh-CN" sz="14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307022">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a:t>
                      </a:r>
                      <a:r>
                        <a:rPr kumimoji="1" lang="en-US" altLang="zh-CN" sz="14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0</a:t>
                      </a: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[i][j]</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cap="flat">
                      <a:noFill/>
                    </a:lnR>
                    <a:lnT cap="flat">
                      <a:noFill/>
                    </a:lnT>
                    <a:lnB cap="flat">
                      <a:noFill/>
                    </a:lnB>
                    <a:lnTlToBr>
                      <a:noFill/>
                    </a:lnTlToBr>
                    <a:lnBlToTr>
                      <a:noFill/>
                    </a:lnBlToTr>
                    <a:noFill/>
                  </a:tcPr>
                </a:tc>
                <a:tc hMerge="1">
                  <a:tcPr/>
                </a:tc>
                <a:tc hMerge="1">
                  <a:tcPr/>
                </a:tc>
                <a:tc hMerge="1">
                  <a:tcPr/>
                </a:tc>
              </a:tr>
            </a:tbl>
          </a:graphicData>
        </a:graphic>
      </p:graphicFrame>
      <p:graphicFrame>
        <p:nvGraphicFramePr>
          <p:cNvPr id="193872" name="Group 336"/>
          <p:cNvGraphicFramePr>
            <a:graphicFrameLocks noGrp="1"/>
          </p:cNvGraphicFramePr>
          <p:nvPr/>
        </p:nvGraphicFramePr>
        <p:xfrm>
          <a:off x="2268538" y="4835525"/>
          <a:ext cx="1608138" cy="1535115"/>
        </p:xfrm>
        <a:graphic>
          <a:graphicData uri="http://schemas.openxmlformats.org/drawingml/2006/table">
            <a:tbl>
              <a:tblPr/>
              <a:tblGrid>
                <a:gridCol w="401637"/>
                <a:gridCol w="414338"/>
                <a:gridCol w="390525"/>
                <a:gridCol w="401637"/>
              </a:tblGrid>
              <a:tr h="307023">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30702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0</a:t>
                      </a:r>
                      <a:endParaRPr kumimoji="1" lang="en-US" altLang="zh-CN" sz="14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endParaRPr>
                    </a:p>
                  </a:txBody>
                  <a:tcPr marL="90000" marR="90000" marT="46810" marB="4681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r>
              <a:tr h="30702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0</a:t>
                      </a:r>
                      <a:endParaRPr kumimoji="1" lang="en-US" altLang="zh-CN" sz="14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rgbClr val="3399FF"/>
                          </a:solidFill>
                          <a:effectLst/>
                          <a:latin typeface="Times New Roman" panose="02020603050405020304" pitchFamily="18" charset="0"/>
                          <a:ea typeface="宋体" panose="02010600030101010101" pitchFamily="2" charset="-122"/>
                        </a:rPr>
                        <a:t>8</a:t>
                      </a:r>
                      <a:endParaRPr kumimoji="1" lang="en-US" altLang="zh-CN" sz="1400" b="1" i="0" u="none" strike="noStrike" cap="none" normalizeH="0" baseline="0">
                        <a:ln>
                          <a:noFill/>
                        </a:ln>
                        <a:solidFill>
                          <a:srgbClr val="3399FF"/>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r>
              <a:tr h="30702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0</a:t>
                      </a:r>
                      <a:endParaRPr kumimoji="1" lang="en-US" altLang="zh-CN" sz="14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307023">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a:t>
                      </a:r>
                      <a:r>
                        <a:rPr kumimoji="1" lang="en-US" altLang="zh-CN" sz="14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1</a:t>
                      </a: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[i][j]</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cap="flat">
                      <a:noFill/>
                    </a:lnR>
                    <a:lnT cap="flat">
                      <a:noFill/>
                    </a:lnT>
                    <a:lnB cap="flat">
                      <a:noFill/>
                    </a:lnB>
                    <a:lnTlToBr>
                      <a:noFill/>
                    </a:lnTlToBr>
                    <a:lnBlToTr>
                      <a:noFill/>
                    </a:lnBlToTr>
                    <a:noFill/>
                  </a:tcPr>
                </a:tc>
                <a:tc hMerge="1">
                  <a:tcPr/>
                </a:tc>
                <a:tc hMerge="1">
                  <a:tcPr/>
                </a:tc>
                <a:tc hMerge="1">
                  <a:tcPr/>
                </a:tc>
              </a:tr>
            </a:tbl>
          </a:graphicData>
        </a:graphic>
      </p:graphicFrame>
      <p:graphicFrame>
        <p:nvGraphicFramePr>
          <p:cNvPr id="193853" name="Group 317"/>
          <p:cNvGraphicFramePr>
            <a:graphicFrameLocks noGrp="1"/>
          </p:cNvGraphicFramePr>
          <p:nvPr/>
        </p:nvGraphicFramePr>
        <p:xfrm>
          <a:off x="3997325" y="4835525"/>
          <a:ext cx="1608138" cy="1535115"/>
        </p:xfrm>
        <a:graphic>
          <a:graphicData uri="http://schemas.openxmlformats.org/drawingml/2006/table">
            <a:tbl>
              <a:tblPr/>
              <a:tblGrid>
                <a:gridCol w="401638"/>
                <a:gridCol w="403225"/>
                <a:gridCol w="346075"/>
                <a:gridCol w="457200"/>
              </a:tblGrid>
              <a:tr h="307023">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30702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0</a:t>
                      </a:r>
                      <a:endParaRPr kumimoji="1" lang="en-US" altLang="zh-CN" sz="14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endParaRPr>
                    </a:p>
                  </a:txBody>
                  <a:tcPr marL="90000" marR="90000" marT="46810" marB="4681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r>
              <a:tr h="30702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0</a:t>
                      </a:r>
                      <a:endParaRPr kumimoji="1" lang="en-US" altLang="zh-CN" sz="14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r>
              <a:tr h="30702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rgbClr val="3399FF"/>
                          </a:solidFill>
                          <a:effectLst/>
                          <a:latin typeface="Times New Roman" panose="02020603050405020304" pitchFamily="18" charset="0"/>
                          <a:ea typeface="宋体" panose="02010600030101010101" pitchFamily="2" charset="-122"/>
                        </a:rPr>
                        <a:t>5</a:t>
                      </a:r>
                      <a:endParaRPr kumimoji="1" lang="en-US" altLang="zh-CN" sz="1400" b="1" i="0" u="none" strike="noStrike" cap="none" normalizeH="0" baseline="0">
                        <a:ln>
                          <a:noFill/>
                        </a:ln>
                        <a:solidFill>
                          <a:srgbClr val="3399FF"/>
                        </a:solidFill>
                        <a:effectLst/>
                        <a:latin typeface="Times New Roman" panose="02020603050405020304" pitchFamily="18" charset="0"/>
                        <a:ea typeface="宋体" panose="02010600030101010101" pitchFamily="2" charset="-122"/>
                      </a:endParaRPr>
                    </a:p>
                  </a:txBody>
                  <a:tcPr marL="90000" marR="90000" marT="46810" marB="46810"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0</a:t>
                      </a:r>
                      <a:endParaRPr kumimoji="1" lang="en-US" altLang="zh-CN" sz="14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307023">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a:t>
                      </a:r>
                      <a:r>
                        <a:rPr kumimoji="1" lang="en-US" altLang="zh-CN" sz="14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2</a:t>
                      </a: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[i][j]</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cap="flat">
                      <a:noFill/>
                    </a:lnR>
                    <a:lnT cap="flat">
                      <a:noFill/>
                    </a:lnT>
                    <a:lnB cap="flat">
                      <a:noFill/>
                    </a:lnB>
                    <a:lnTlToBr>
                      <a:noFill/>
                    </a:lnTlToBr>
                    <a:lnBlToTr>
                      <a:noFill/>
                    </a:lnBlToTr>
                    <a:noFill/>
                  </a:tcPr>
                </a:tc>
                <a:tc hMerge="1">
                  <a:tcPr/>
                </a:tc>
                <a:tc hMerge="1">
                  <a:tcPr/>
                </a:tc>
                <a:tc hMerge="1">
                  <a:tcPr/>
                </a:tc>
              </a:tr>
            </a:tbl>
          </a:graphicData>
        </a:graphic>
      </p:graphicFrame>
      <p:graphicFrame>
        <p:nvGraphicFramePr>
          <p:cNvPr id="193771" name="Group 235"/>
          <p:cNvGraphicFramePr>
            <a:graphicFrameLocks noGrp="1"/>
          </p:cNvGraphicFramePr>
          <p:nvPr/>
        </p:nvGraphicFramePr>
        <p:xfrm>
          <a:off x="5797550" y="4835525"/>
          <a:ext cx="1608138" cy="1535115"/>
        </p:xfrm>
        <a:graphic>
          <a:graphicData uri="http://schemas.openxmlformats.org/drawingml/2006/table">
            <a:tbl>
              <a:tblPr/>
              <a:tblGrid>
                <a:gridCol w="401638"/>
                <a:gridCol w="403225"/>
                <a:gridCol w="401637"/>
                <a:gridCol w="401638"/>
              </a:tblGrid>
              <a:tr h="307023">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30702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0</a:t>
                      </a:r>
                      <a:endParaRPr kumimoji="1" lang="en-US" altLang="zh-CN" sz="14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endParaRPr>
                    </a:p>
                  </a:txBody>
                  <a:tcPr marL="90000" marR="90000" marT="46810" marB="4681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rgbClr val="3399FF"/>
                          </a:solidFill>
                          <a:effectLst/>
                          <a:latin typeface="Times New Roman" panose="02020603050405020304" pitchFamily="18" charset="0"/>
                          <a:ea typeface="宋体" panose="02010600030101010101" pitchFamily="2" charset="-122"/>
                        </a:rPr>
                        <a:t>7</a:t>
                      </a:r>
                      <a:endParaRPr kumimoji="1" lang="en-US" altLang="zh-CN" sz="1400" b="1" i="0" u="none" strike="noStrike" cap="none" normalizeH="0" baseline="0">
                        <a:ln>
                          <a:noFill/>
                        </a:ln>
                        <a:solidFill>
                          <a:srgbClr val="3399FF"/>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r>
              <a:tr h="30702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0</a:t>
                      </a:r>
                      <a:endParaRPr kumimoji="1" lang="en-US" altLang="zh-CN" sz="14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r>
              <a:tr h="30702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0</a:t>
                      </a:r>
                      <a:endParaRPr kumimoji="1" lang="en-US" altLang="zh-CN" sz="14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307023">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a:t>
                      </a:r>
                      <a:r>
                        <a:rPr kumimoji="1" lang="en-US" altLang="zh-CN" sz="14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3</a:t>
                      </a: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[i][j]</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cap="flat">
                      <a:noFill/>
                    </a:lnR>
                    <a:lnT cap="flat">
                      <a:noFill/>
                    </a:lnT>
                    <a:lnB cap="flat">
                      <a:noFill/>
                    </a:lnB>
                    <a:lnTlToBr>
                      <a:noFill/>
                    </a:lnTlToBr>
                    <a:lnBlToTr>
                      <a:noFill/>
                    </a:lnBlToTr>
                    <a:noFill/>
                  </a:tcPr>
                </a:tc>
                <a:tc hMerge="1">
                  <a:tcPr/>
                </a:tc>
                <a:tc hMerge="1">
                  <a:tcPr/>
                </a:tc>
                <a:tc hMerge="1">
                  <a:tcPr/>
                </a:tc>
              </a:tr>
            </a:tbl>
          </a:graphicData>
        </a:graphic>
      </p:graphicFrame>
      <p:sp>
        <p:nvSpPr>
          <p:cNvPr id="159835" name="Text Box 326"/>
          <p:cNvSpPr txBox="1"/>
          <p:nvPr/>
        </p:nvSpPr>
        <p:spPr>
          <a:xfrm>
            <a:off x="728663" y="3081338"/>
            <a:ext cx="5759450" cy="396875"/>
          </a:xfrm>
          <a:prstGeom prst="rect">
            <a:avLst/>
          </a:prstGeom>
          <a:noFill/>
          <a:ln w="9525">
            <a:noFill/>
          </a:ln>
        </p:spPr>
        <p:txBody>
          <a:bodyPr lIns="90000" tIns="46800" rIns="90000" bIns="46800">
            <a:spAutoFit/>
          </a:bodyPr>
          <a:p>
            <a:pPr eaLnBrk="1" hangingPunct="1"/>
            <a:r>
              <a:rPr lang="en-US" altLang="zh-CN" sz="2000" b="0" dirty="0">
                <a:latin typeface="Times New Roman" panose="02020603050405020304" pitchFamily="18" charset="0"/>
              </a:rPr>
              <a:t>A</a:t>
            </a:r>
            <a:r>
              <a:rPr lang="en-US" altLang="zh-CN" sz="2000" b="0" baseline="-25000" dirty="0">
                <a:latin typeface="Times New Roman" panose="02020603050405020304" pitchFamily="18" charset="0"/>
              </a:rPr>
              <a:t>k</a:t>
            </a:r>
            <a:r>
              <a:rPr lang="en-US" altLang="zh-CN" sz="2000" b="0" dirty="0">
                <a:latin typeface="Times New Roman" panose="02020603050405020304" pitchFamily="18" charset="0"/>
              </a:rPr>
              <a:t>[i][j] = min(  A</a:t>
            </a:r>
            <a:r>
              <a:rPr lang="en-US" altLang="zh-CN" sz="2000" b="0" baseline="-25000" dirty="0">
                <a:latin typeface="Times New Roman" panose="02020603050405020304" pitchFamily="18" charset="0"/>
              </a:rPr>
              <a:t>k-1</a:t>
            </a:r>
            <a:r>
              <a:rPr lang="en-US" altLang="zh-CN" sz="2000" b="0" dirty="0">
                <a:latin typeface="Times New Roman" panose="02020603050405020304" pitchFamily="18" charset="0"/>
              </a:rPr>
              <a:t>[i][j] ,  A</a:t>
            </a:r>
            <a:r>
              <a:rPr lang="en-US" altLang="zh-CN" sz="2000" b="0" baseline="-25000" dirty="0">
                <a:latin typeface="Times New Roman" panose="02020603050405020304" pitchFamily="18" charset="0"/>
              </a:rPr>
              <a:t>k-1</a:t>
            </a:r>
            <a:r>
              <a:rPr lang="en-US" altLang="zh-CN" sz="2000" b="0" dirty="0">
                <a:latin typeface="Times New Roman" panose="02020603050405020304" pitchFamily="18" charset="0"/>
              </a:rPr>
              <a:t>[i][k] + A</a:t>
            </a:r>
            <a:r>
              <a:rPr lang="en-US" altLang="zh-CN" sz="2000" b="0" baseline="-25000" dirty="0">
                <a:latin typeface="Times New Roman" panose="02020603050405020304" pitchFamily="18" charset="0"/>
              </a:rPr>
              <a:t>k-1</a:t>
            </a:r>
            <a:r>
              <a:rPr lang="en-US" altLang="zh-CN" sz="2000" b="0" dirty="0">
                <a:latin typeface="Times New Roman" panose="02020603050405020304" pitchFamily="18" charset="0"/>
              </a:rPr>
              <a:t>[k][j]  )</a:t>
            </a:r>
            <a:endParaRPr lang="en-US" altLang="zh-CN" sz="2000" b="0" dirty="0">
              <a:latin typeface="Times New Roman" panose="02020603050405020304" pitchFamily="18" charset="0"/>
            </a:endParaRPr>
          </a:p>
        </p:txBody>
      </p:sp>
      <p:sp>
        <p:nvSpPr>
          <p:cNvPr id="159836" name="AutoShape 338"/>
          <p:cNvSpPr/>
          <p:nvPr/>
        </p:nvSpPr>
        <p:spPr>
          <a:xfrm>
            <a:off x="2916238" y="4270375"/>
            <a:ext cx="1512887" cy="466725"/>
          </a:xfrm>
          <a:prstGeom prst="wedgeRectCallout">
            <a:avLst>
              <a:gd name="adj1" fmla="val -2046"/>
              <a:gd name="adj2" fmla="val 218028"/>
            </a:avLst>
          </a:prstGeom>
          <a:noFill/>
          <a:ln w="9525" cap="flat" cmpd="sng">
            <a:solidFill>
              <a:schemeClr val="tx1"/>
            </a:solidFill>
            <a:prstDash val="solid"/>
            <a:miter/>
            <a:headEnd type="none" w="med" len="med"/>
            <a:tailEnd type="none" w="med" len="med"/>
          </a:ln>
        </p:spPr>
        <p:txBody>
          <a:bodyPr lIns="90000" tIns="46800" rIns="90000" bIns="46800">
            <a:spAutoFit/>
          </a:bodyPr>
          <a:p>
            <a:pPr eaLnBrk="1" hangingPunct="1"/>
            <a:r>
              <a:rPr lang="en-US" altLang="zh-CN" sz="1200" b="0" dirty="0">
                <a:latin typeface="Times New Roman" panose="02020603050405020304" pitchFamily="18" charset="0"/>
              </a:rPr>
              <a:t>A[2][3]= ∞,k=1</a:t>
            </a:r>
            <a:endParaRPr lang="en-US" altLang="zh-CN" sz="1200" b="0" dirty="0">
              <a:latin typeface="Times New Roman" panose="02020603050405020304" pitchFamily="18" charset="0"/>
            </a:endParaRPr>
          </a:p>
          <a:p>
            <a:pPr eaLnBrk="1" hangingPunct="1"/>
            <a:r>
              <a:rPr lang="en-US" altLang="zh-CN" sz="1200" b="0" dirty="0">
                <a:latin typeface="Times New Roman" panose="02020603050405020304" pitchFamily="18" charset="0"/>
              </a:rPr>
              <a:t>A[2][1]+A[1][3]=</a:t>
            </a:r>
            <a:r>
              <a:rPr lang="en-US" altLang="zh-CN" sz="1200" b="0" dirty="0">
                <a:solidFill>
                  <a:srgbClr val="3399FF"/>
                </a:solidFill>
                <a:latin typeface="Times New Roman" panose="02020603050405020304" pitchFamily="18" charset="0"/>
              </a:rPr>
              <a:t>8</a:t>
            </a:r>
            <a:endParaRPr lang="en-US" altLang="zh-CN" sz="1200" b="0" dirty="0">
              <a:solidFill>
                <a:srgbClr val="3399FF"/>
              </a:solidFill>
              <a:latin typeface="Times New Roman" panose="02020603050405020304" pitchFamily="18" charset="0"/>
            </a:endParaRPr>
          </a:p>
        </p:txBody>
      </p:sp>
      <p:sp>
        <p:nvSpPr>
          <p:cNvPr id="159837" name="AutoShape 339"/>
          <p:cNvSpPr/>
          <p:nvPr/>
        </p:nvSpPr>
        <p:spPr>
          <a:xfrm>
            <a:off x="5003800" y="4270375"/>
            <a:ext cx="1512888" cy="466725"/>
          </a:xfrm>
          <a:prstGeom prst="wedgeRectCallout">
            <a:avLst>
              <a:gd name="adj1" fmla="val -75287"/>
              <a:gd name="adj2" fmla="val 286056"/>
            </a:avLst>
          </a:prstGeom>
          <a:noFill/>
          <a:ln w="9525" cap="flat" cmpd="sng">
            <a:solidFill>
              <a:schemeClr val="tx1"/>
            </a:solidFill>
            <a:prstDash val="solid"/>
            <a:miter/>
            <a:headEnd type="none" w="med" len="med"/>
            <a:tailEnd type="none" w="med" len="med"/>
          </a:ln>
        </p:spPr>
        <p:txBody>
          <a:bodyPr lIns="90000" tIns="46800" rIns="90000" bIns="46800">
            <a:spAutoFit/>
          </a:bodyPr>
          <a:p>
            <a:pPr eaLnBrk="1" hangingPunct="1"/>
            <a:r>
              <a:rPr lang="en-US" altLang="zh-CN" sz="1200" b="0" dirty="0">
                <a:latin typeface="Times New Roman" panose="02020603050405020304" pitchFamily="18" charset="0"/>
              </a:rPr>
              <a:t>A[3][1]= ∞,k=2</a:t>
            </a:r>
            <a:endParaRPr lang="en-US" altLang="zh-CN" sz="1200" b="0" dirty="0">
              <a:latin typeface="Times New Roman" panose="02020603050405020304" pitchFamily="18" charset="0"/>
            </a:endParaRPr>
          </a:p>
          <a:p>
            <a:pPr eaLnBrk="1" hangingPunct="1"/>
            <a:r>
              <a:rPr lang="en-US" altLang="zh-CN" sz="1200" b="0" dirty="0">
                <a:latin typeface="Times New Roman" panose="02020603050405020304" pitchFamily="18" charset="0"/>
              </a:rPr>
              <a:t>A[3][2]+A[2][1]=</a:t>
            </a:r>
            <a:r>
              <a:rPr lang="en-US" altLang="zh-CN" sz="1200" b="0" dirty="0">
                <a:solidFill>
                  <a:srgbClr val="3399FF"/>
                </a:solidFill>
                <a:latin typeface="Times New Roman" panose="02020603050405020304" pitchFamily="18" charset="0"/>
              </a:rPr>
              <a:t>5</a:t>
            </a:r>
            <a:endParaRPr lang="en-US" altLang="zh-CN" sz="1200" b="0" dirty="0">
              <a:solidFill>
                <a:srgbClr val="3399FF"/>
              </a:solidFill>
              <a:latin typeface="Times New Roman" panose="02020603050405020304" pitchFamily="18" charset="0"/>
            </a:endParaRPr>
          </a:p>
        </p:txBody>
      </p:sp>
      <p:sp>
        <p:nvSpPr>
          <p:cNvPr id="159838" name="AutoShape 340"/>
          <p:cNvSpPr/>
          <p:nvPr/>
        </p:nvSpPr>
        <p:spPr>
          <a:xfrm>
            <a:off x="7091363" y="4270375"/>
            <a:ext cx="1512887" cy="466725"/>
          </a:xfrm>
          <a:prstGeom prst="wedgeRectCallout">
            <a:avLst>
              <a:gd name="adj1" fmla="val -68259"/>
              <a:gd name="adj2" fmla="val 155444"/>
            </a:avLst>
          </a:prstGeom>
          <a:noFill/>
          <a:ln w="9525" cap="flat" cmpd="sng">
            <a:solidFill>
              <a:schemeClr val="tx1"/>
            </a:solidFill>
            <a:prstDash val="solid"/>
            <a:miter/>
            <a:headEnd type="none" w="med" len="med"/>
            <a:tailEnd type="none" w="med" len="med"/>
          </a:ln>
        </p:spPr>
        <p:txBody>
          <a:bodyPr lIns="90000" tIns="46800" rIns="90000" bIns="46800">
            <a:spAutoFit/>
          </a:bodyPr>
          <a:p>
            <a:pPr eaLnBrk="1" hangingPunct="1"/>
            <a:r>
              <a:rPr lang="en-US" altLang="zh-CN" sz="1200" b="0" dirty="0">
                <a:latin typeface="Times New Roman" panose="02020603050405020304" pitchFamily="18" charset="0"/>
              </a:rPr>
              <a:t>A[1][2]= 8,k=3</a:t>
            </a:r>
            <a:endParaRPr lang="en-US" altLang="zh-CN" sz="1200" b="0" dirty="0">
              <a:latin typeface="Times New Roman" panose="02020603050405020304" pitchFamily="18" charset="0"/>
            </a:endParaRPr>
          </a:p>
          <a:p>
            <a:pPr eaLnBrk="1" hangingPunct="1"/>
            <a:r>
              <a:rPr lang="en-US" altLang="zh-CN" sz="1200" b="0" dirty="0">
                <a:latin typeface="Times New Roman" panose="02020603050405020304" pitchFamily="18" charset="0"/>
              </a:rPr>
              <a:t>A[1][3]+A[3][2]=</a:t>
            </a:r>
            <a:r>
              <a:rPr lang="en-US" altLang="zh-CN" sz="1200" b="0" dirty="0">
                <a:solidFill>
                  <a:srgbClr val="3399FF"/>
                </a:solidFill>
                <a:latin typeface="Times New Roman" panose="02020603050405020304" pitchFamily="18" charset="0"/>
              </a:rPr>
              <a:t>7</a:t>
            </a:r>
            <a:endParaRPr lang="en-US" altLang="zh-CN" sz="1200" b="0" dirty="0">
              <a:solidFill>
                <a:srgbClr val="3399FF"/>
              </a:solidFill>
              <a:latin typeface="Times New Roman" panose="02020603050405020304" pitchFamily="18" charset="0"/>
            </a:endParaRPr>
          </a:p>
        </p:txBody>
      </p:sp>
      <p:graphicFrame>
        <p:nvGraphicFramePr>
          <p:cNvPr id="193919" name="Group 383"/>
          <p:cNvGraphicFramePr>
            <a:graphicFrameLocks noGrp="1"/>
          </p:cNvGraphicFramePr>
          <p:nvPr/>
        </p:nvGraphicFramePr>
        <p:xfrm>
          <a:off x="6300788" y="1173163"/>
          <a:ext cx="1608138" cy="1535113"/>
        </p:xfrm>
        <a:graphic>
          <a:graphicData uri="http://schemas.openxmlformats.org/drawingml/2006/table">
            <a:tbl>
              <a:tblPr/>
              <a:tblGrid>
                <a:gridCol w="401637"/>
                <a:gridCol w="403225"/>
                <a:gridCol w="401638"/>
                <a:gridCol w="401637"/>
              </a:tblGrid>
              <a:tr h="307022">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21" marB="46821" horzOverflow="overflow">
                    <a:lnL>
                      <a:noFill/>
                    </a:lnL>
                    <a:lnR>
                      <a:noFill/>
                    </a:lnR>
                    <a:lnT>
                      <a:noFill/>
                    </a:lnT>
                    <a:lnB>
                      <a:noFill/>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21" marB="4682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21" marB="4682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21" marB="4682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07022">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21" marB="4682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0</a:t>
                      </a:r>
                      <a:endParaRPr kumimoji="1" lang="en-US" altLang="zh-CN" sz="14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endParaRPr>
                    </a:p>
                  </a:txBody>
                  <a:tcPr marL="90000" marR="90000" marT="46821" marB="4682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21" marB="4682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21" marB="4682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r>
              <a:tr h="307022">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21" marB="4682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21" marB="4682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0</a:t>
                      </a:r>
                      <a:endParaRPr kumimoji="1" lang="en-US" altLang="zh-CN" sz="14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endParaRPr>
                    </a:p>
                  </a:txBody>
                  <a:tcPr marL="90000" marR="90000" marT="46821" marB="46821" horzOverflow="overflow">
                    <a:lnL>
                      <a:noFill/>
                    </a:lnL>
                    <a:lnR>
                      <a:noFill/>
                    </a:lnR>
                    <a:lnT>
                      <a:noFill/>
                    </a:lnT>
                    <a:lnB>
                      <a:noFill/>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21" marB="4682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r>
              <a:tr h="307022">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21" marB="4682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rgbClr val="3399FF"/>
                          </a:solidFill>
                          <a:effectLst/>
                          <a:latin typeface="Times New Roman" panose="02020603050405020304" pitchFamily="18" charset="0"/>
                          <a:ea typeface="宋体" panose="02010600030101010101" pitchFamily="2" charset="-122"/>
                        </a:rPr>
                        <a:t>2</a:t>
                      </a:r>
                      <a:endParaRPr kumimoji="1" lang="en-US" altLang="zh-CN" sz="1400" b="0" i="0" u="none" strike="noStrike" cap="none" normalizeH="0" baseline="0">
                        <a:ln>
                          <a:noFill/>
                        </a:ln>
                        <a:solidFill>
                          <a:srgbClr val="3399FF"/>
                        </a:solidFill>
                        <a:effectLst/>
                        <a:latin typeface="Times New Roman" panose="02020603050405020304" pitchFamily="18" charset="0"/>
                        <a:ea typeface="宋体" panose="02010600030101010101" pitchFamily="2" charset="-122"/>
                      </a:endParaRPr>
                    </a:p>
                  </a:txBody>
                  <a:tcPr marL="90000" marR="90000" marT="46821" marB="46821"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rgbClr val="3399FF"/>
                          </a:solidFill>
                          <a:effectLst/>
                          <a:latin typeface="Times New Roman" panose="02020603050405020304" pitchFamily="18" charset="0"/>
                          <a:ea typeface="宋体" panose="02010600030101010101" pitchFamily="2" charset="-122"/>
                        </a:rPr>
                        <a:t>0</a:t>
                      </a:r>
                      <a:endParaRPr kumimoji="1" lang="en-US" altLang="zh-CN" sz="1400" b="0" i="0" u="none" strike="noStrike" cap="none" normalizeH="0" baseline="0">
                        <a:ln>
                          <a:noFill/>
                        </a:ln>
                        <a:solidFill>
                          <a:srgbClr val="3399FF"/>
                        </a:solidFill>
                        <a:effectLst/>
                        <a:latin typeface="Times New Roman" panose="02020603050405020304" pitchFamily="18" charset="0"/>
                        <a:ea typeface="宋体" panose="02010600030101010101" pitchFamily="2" charset="-122"/>
                      </a:endParaRPr>
                    </a:p>
                  </a:txBody>
                  <a:tcPr marL="90000" marR="90000" marT="46821" marB="4682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0</a:t>
                      </a:r>
                      <a:endParaRPr kumimoji="1" lang="en-US" altLang="zh-CN" sz="14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endParaRPr>
                    </a:p>
                  </a:txBody>
                  <a:tcPr marL="90000" marR="90000" marT="46821" marB="46821"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07022">
                <a:tc gridSpan="4">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路径矩阵</a:t>
                      </a: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21" marB="46821" horzOverflow="overflow">
                    <a:lnL>
                      <a:noFill/>
                    </a:lnL>
                    <a:lnR>
                      <a:noFill/>
                    </a:lnR>
                    <a:lnT>
                      <a:noFill/>
                    </a:lnT>
                    <a:lnB>
                      <a:noFill/>
                    </a:lnB>
                    <a:lnTlToBr>
                      <a:noFill/>
                    </a:lnTlToBr>
                    <a:lnBlToTr>
                      <a:noFill/>
                    </a:lnBlToTr>
                    <a:solidFill>
                      <a:schemeClr val="bg1"/>
                    </a:solidFill>
                  </a:tcPr>
                </a:tc>
                <a:tc hMerge="1">
                  <a:tcPr/>
                </a:tc>
                <a:tc hMerge="1">
                  <a:tcPr/>
                </a:tc>
                <a:tc hMerge="1">
                  <a:tcPr/>
                </a:tc>
              </a:tr>
            </a:tbl>
          </a:graphicData>
        </a:graphic>
      </p:graphicFrame>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02756" name="Group 4"/>
          <p:cNvGrpSpPr/>
          <p:nvPr/>
        </p:nvGrpSpPr>
        <p:grpSpPr>
          <a:xfrm>
            <a:off x="2555875" y="969963"/>
            <a:ext cx="2692400" cy="806450"/>
            <a:chOff x="377" y="3061"/>
            <a:chExt cx="1696" cy="508"/>
          </a:xfrm>
        </p:grpSpPr>
        <p:sp>
          <p:nvSpPr>
            <p:cNvPr id="160834" name="Text Box 5"/>
            <p:cNvSpPr txBox="1"/>
            <p:nvPr/>
          </p:nvSpPr>
          <p:spPr>
            <a:xfrm>
              <a:off x="377" y="3211"/>
              <a:ext cx="635" cy="231"/>
            </a:xfrm>
            <a:prstGeom prst="rect">
              <a:avLst/>
            </a:prstGeom>
            <a:noFill/>
            <a:ln w="9525">
              <a:noFill/>
            </a:ln>
          </p:spPr>
          <p:txBody>
            <a:bodyPr wrap="none" lIns="90000" tIns="46800" rIns="90000" bIns="46800">
              <a:spAutoFit/>
            </a:bodyPr>
            <a:p>
              <a:pPr eaLnBrk="1" hangingPunct="1"/>
              <a:r>
                <a:rPr lang="en-US" altLang="zh-CN" b="0" dirty="0">
                  <a:latin typeface="Times New Roman" panose="02020603050405020304" pitchFamily="18" charset="0"/>
                </a:rPr>
                <a:t>C[i][j] = </a:t>
              </a:r>
              <a:endParaRPr lang="en-US" altLang="zh-CN" b="0" dirty="0">
                <a:latin typeface="Times New Roman" panose="02020603050405020304" pitchFamily="18" charset="0"/>
              </a:endParaRPr>
            </a:p>
          </p:txBody>
        </p:sp>
        <p:sp>
          <p:nvSpPr>
            <p:cNvPr id="160835" name="Text Box 6"/>
            <p:cNvSpPr txBox="1"/>
            <p:nvPr/>
          </p:nvSpPr>
          <p:spPr>
            <a:xfrm>
              <a:off x="999" y="3061"/>
              <a:ext cx="1074" cy="508"/>
            </a:xfrm>
            <a:prstGeom prst="rect">
              <a:avLst/>
            </a:prstGeom>
            <a:noFill/>
            <a:ln w="9525">
              <a:noFill/>
            </a:ln>
          </p:spPr>
          <p:txBody>
            <a:bodyPr wrap="none" lIns="90000" tIns="46800" rIns="90000" bIns="46800">
              <a:spAutoFit/>
            </a:bodyPr>
            <a:p>
              <a:pPr eaLnBrk="1" hangingPunct="1">
                <a:lnSpc>
                  <a:spcPct val="130000"/>
                </a:lnSpc>
              </a:pPr>
              <a:r>
                <a:rPr lang="en-US" altLang="zh-CN" b="0" dirty="0">
                  <a:latin typeface="Times New Roman" panose="02020603050405020304" pitchFamily="18" charset="0"/>
                </a:rPr>
                <a:t>1  </a:t>
              </a:r>
              <a:r>
                <a:rPr lang="zh-CN" altLang="en-US" b="0" dirty="0">
                  <a:latin typeface="Times New Roman" panose="02020603050405020304" pitchFamily="18" charset="0"/>
                </a:rPr>
                <a:t>若（</a:t>
              </a:r>
              <a:r>
                <a:rPr lang="en-US" altLang="zh-CN" b="0" dirty="0">
                  <a:latin typeface="Times New Roman" panose="02020603050405020304" pitchFamily="18" charset="0"/>
                </a:rPr>
                <a:t>i, j</a:t>
              </a:r>
              <a:r>
                <a:rPr lang="zh-CN" altLang="en-US" b="0" dirty="0">
                  <a:latin typeface="Times New Roman" panose="02020603050405020304" pitchFamily="18" charset="0"/>
                </a:rPr>
                <a:t>）∈</a:t>
              </a:r>
              <a:r>
                <a:rPr lang="en-US" altLang="zh-CN" b="0" dirty="0">
                  <a:latin typeface="Times New Roman" panose="02020603050405020304" pitchFamily="18" charset="0"/>
                </a:rPr>
                <a:t>E</a:t>
              </a:r>
              <a:endParaRPr lang="en-US" altLang="zh-CN" b="0" dirty="0">
                <a:latin typeface="Times New Roman" panose="02020603050405020304" pitchFamily="18" charset="0"/>
              </a:endParaRPr>
            </a:p>
            <a:p>
              <a:pPr eaLnBrk="1" hangingPunct="1">
                <a:lnSpc>
                  <a:spcPct val="130000"/>
                </a:lnSpc>
              </a:pPr>
              <a:r>
                <a:rPr lang="en-US" altLang="zh-CN" b="0" dirty="0">
                  <a:latin typeface="Times New Roman" panose="02020603050405020304" pitchFamily="18" charset="0"/>
                </a:rPr>
                <a:t>0  </a:t>
              </a:r>
              <a:r>
                <a:rPr lang="zh-CN" altLang="en-US" b="0" dirty="0">
                  <a:latin typeface="Times New Roman" panose="02020603050405020304" pitchFamily="18" charset="0"/>
                </a:rPr>
                <a:t>若（</a:t>
              </a:r>
              <a:r>
                <a:rPr lang="en-US" altLang="zh-CN" b="0" dirty="0">
                  <a:latin typeface="Times New Roman" panose="02020603050405020304" pitchFamily="18" charset="0"/>
                </a:rPr>
                <a:t>i, j</a:t>
              </a:r>
              <a:r>
                <a:rPr lang="zh-CN" altLang="en-US" b="0" dirty="0">
                  <a:latin typeface="Times New Roman" panose="02020603050405020304" pitchFamily="18" charset="0"/>
                </a:rPr>
                <a:t>）∈</a:t>
              </a:r>
              <a:r>
                <a:rPr lang="en-US" altLang="zh-CN" b="0" dirty="0">
                  <a:latin typeface="Times New Roman" panose="02020603050405020304" pitchFamily="18" charset="0"/>
                </a:rPr>
                <a:t>E</a:t>
              </a:r>
              <a:endParaRPr lang="en-US" altLang="zh-CN" b="0" dirty="0">
                <a:latin typeface="Times New Roman" panose="02020603050405020304" pitchFamily="18" charset="0"/>
              </a:endParaRPr>
            </a:p>
          </p:txBody>
        </p:sp>
        <p:sp>
          <p:nvSpPr>
            <p:cNvPr id="160836" name="AutoShape 7"/>
            <p:cNvSpPr/>
            <p:nvPr/>
          </p:nvSpPr>
          <p:spPr>
            <a:xfrm>
              <a:off x="960" y="3175"/>
              <a:ext cx="48" cy="336"/>
            </a:xfrm>
            <a:prstGeom prst="leftBrace">
              <a:avLst>
                <a:gd name="adj1" fmla="val 58333"/>
                <a:gd name="adj2" fmla="val 50000"/>
              </a:avLst>
            </a:prstGeom>
            <a:noFill/>
            <a:ln w="12700" cap="flat" cmpd="sng">
              <a:solidFill>
                <a:schemeClr val="tx1"/>
              </a:solidFill>
              <a:prstDash val="solid"/>
              <a:headEnd type="none" w="med" len="med"/>
              <a:tailEnd type="none" w="med" len="med"/>
            </a:ln>
          </p:spPr>
          <p:txBody>
            <a:bodyPr wrap="none" lIns="90000" tIns="46800" rIns="90000" bIns="46800" anchor="ctr" anchorCtr="0">
              <a:spAutoFit/>
            </a:bodyPr>
            <a:p>
              <a:pPr eaLnBrk="1" hangingPunct="1"/>
              <a:endParaRPr lang="zh-CN" altLang="en-US" dirty="0">
                <a:latin typeface="Times New Roman" panose="02020603050405020304" pitchFamily="18" charset="0"/>
              </a:endParaRPr>
            </a:p>
          </p:txBody>
        </p:sp>
        <p:sp>
          <p:nvSpPr>
            <p:cNvPr id="160837" name="Line 8"/>
            <p:cNvSpPr/>
            <p:nvPr/>
          </p:nvSpPr>
          <p:spPr>
            <a:xfrm>
              <a:off x="1837" y="3369"/>
              <a:ext cx="42" cy="152"/>
            </a:xfrm>
            <a:prstGeom prst="line">
              <a:avLst/>
            </a:prstGeom>
            <a:ln w="9525" cap="flat" cmpd="sng">
              <a:solidFill>
                <a:schemeClr val="tx1"/>
              </a:solidFill>
              <a:prstDash val="solid"/>
              <a:headEnd type="none" w="med" len="med"/>
              <a:tailEnd type="none" w="med" len="med"/>
            </a:ln>
          </p:spPr>
        </p:sp>
      </p:grpSp>
      <p:sp>
        <p:nvSpPr>
          <p:cNvPr id="160771" name="Text Box 9"/>
          <p:cNvSpPr txBox="1"/>
          <p:nvPr/>
        </p:nvSpPr>
        <p:spPr>
          <a:xfrm>
            <a:off x="500063" y="969963"/>
            <a:ext cx="1992312" cy="457200"/>
          </a:xfrm>
          <a:prstGeom prst="rect">
            <a:avLst/>
          </a:prstGeom>
          <a:noFill/>
          <a:ln w="28575">
            <a:noFill/>
          </a:ln>
        </p:spPr>
        <p:txBody>
          <a:bodyPr wrap="none" lIns="90000" tIns="46800" rIns="90000" bIns="46800">
            <a:spAutoFit/>
          </a:bodyPr>
          <a:p>
            <a:pPr algn="ctr" eaLnBrk="1" hangingPunct="1"/>
            <a:r>
              <a:rPr lang="en-US" altLang="zh-CN" sz="2400" dirty="0">
                <a:solidFill>
                  <a:schemeClr val="accent2"/>
                </a:solidFill>
                <a:latin typeface="Times New Roman" panose="02020603050405020304" pitchFamily="18" charset="0"/>
              </a:rPr>
              <a:t>Warshall</a:t>
            </a:r>
            <a:r>
              <a:rPr lang="zh-CN" altLang="en-US" sz="2400" dirty="0">
                <a:solidFill>
                  <a:schemeClr val="accent2"/>
                </a:solidFill>
                <a:latin typeface="Times New Roman" panose="02020603050405020304" pitchFamily="18" charset="0"/>
              </a:rPr>
              <a:t>算法</a:t>
            </a:r>
            <a:endParaRPr lang="zh-CN" altLang="en-US" sz="2400" dirty="0">
              <a:solidFill>
                <a:schemeClr val="accent2"/>
              </a:solidFill>
              <a:latin typeface="Times New Roman" panose="02020603050405020304" pitchFamily="18" charset="0"/>
            </a:endParaRPr>
          </a:p>
        </p:txBody>
      </p:sp>
      <p:sp>
        <p:nvSpPr>
          <p:cNvPr id="202762" name="Text Box 10"/>
          <p:cNvSpPr txBox="1"/>
          <p:nvPr/>
        </p:nvSpPr>
        <p:spPr>
          <a:xfrm>
            <a:off x="539750" y="3201988"/>
            <a:ext cx="4341813" cy="457200"/>
          </a:xfrm>
          <a:prstGeom prst="rect">
            <a:avLst/>
          </a:prstGeom>
          <a:noFill/>
          <a:ln w="9525">
            <a:noFill/>
          </a:ln>
        </p:spPr>
        <p:txBody>
          <a:bodyPr wrap="none" lIns="90000" tIns="46800" rIns="90000" bIns="46800">
            <a:spAutoFit/>
          </a:bodyPr>
          <a:p>
            <a:pPr eaLnBrk="1" hangingPunct="1"/>
            <a:r>
              <a:rPr lang="en-US" altLang="zh-CN" sz="2000" dirty="0">
                <a:latin typeface="Times New Roman" panose="02020603050405020304" pitchFamily="18" charset="0"/>
              </a:rPr>
              <a:t>A[i][j] = A[i][j] </a:t>
            </a:r>
            <a:r>
              <a:rPr lang="en-US" altLang="zh-CN" sz="2400" dirty="0">
                <a:latin typeface="Times New Roman" panose="02020603050405020304" pitchFamily="18" charset="0"/>
              </a:rPr>
              <a:t>∪( </a:t>
            </a:r>
            <a:r>
              <a:rPr lang="en-US" altLang="zh-CN" sz="2000" dirty="0">
                <a:latin typeface="Times New Roman" panose="02020603050405020304" pitchFamily="18" charset="0"/>
              </a:rPr>
              <a:t>A[i][k] </a:t>
            </a:r>
            <a:r>
              <a:rPr lang="en-US" altLang="zh-CN" sz="2400" dirty="0">
                <a:latin typeface="Times New Roman" panose="02020603050405020304" pitchFamily="18" charset="0"/>
              </a:rPr>
              <a:t>∩</a:t>
            </a:r>
            <a:r>
              <a:rPr lang="en-US" altLang="zh-CN" sz="2000" dirty="0">
                <a:latin typeface="Times New Roman" panose="02020603050405020304" pitchFamily="18" charset="0"/>
              </a:rPr>
              <a:t>A[k][j] )</a:t>
            </a:r>
            <a:endParaRPr lang="en-US" altLang="zh-CN" sz="2000" dirty="0">
              <a:latin typeface="Times New Roman" panose="02020603050405020304" pitchFamily="18" charset="0"/>
            </a:endParaRPr>
          </a:p>
        </p:txBody>
      </p:sp>
      <p:sp>
        <p:nvSpPr>
          <p:cNvPr id="202763" name="Text Box 11"/>
          <p:cNvSpPr txBox="1"/>
          <p:nvPr/>
        </p:nvSpPr>
        <p:spPr>
          <a:xfrm>
            <a:off x="468313" y="1928813"/>
            <a:ext cx="5330825" cy="1187450"/>
          </a:xfrm>
          <a:prstGeom prst="rect">
            <a:avLst/>
          </a:prstGeom>
          <a:noFill/>
          <a:ln w="28575">
            <a:noFill/>
          </a:ln>
        </p:spPr>
        <p:txBody>
          <a:bodyPr wrap="none" lIns="90000" tIns="46800" rIns="90000" bIns="46800">
            <a:spAutoFit/>
          </a:bodyPr>
          <a:p>
            <a:pPr eaLnBrk="1" hangingPunct="1">
              <a:lnSpc>
                <a:spcPct val="120000"/>
              </a:lnSpc>
            </a:pPr>
            <a:r>
              <a:rPr lang="zh-CN" altLang="en-US" sz="2000" b="0" dirty="0">
                <a:latin typeface="Times New Roman" panose="02020603050405020304" pitchFamily="18" charset="0"/>
              </a:rPr>
              <a:t>求矩阵</a:t>
            </a:r>
            <a:r>
              <a:rPr lang="en-US" altLang="zh-CN" sz="2000" b="0" dirty="0">
                <a:latin typeface="Times New Roman" panose="02020603050405020304" pitchFamily="18" charset="0"/>
              </a:rPr>
              <a:t>A</a:t>
            </a:r>
            <a:r>
              <a:rPr lang="zh-CN" altLang="en-US" sz="2000" b="0" dirty="0">
                <a:latin typeface="Times New Roman" panose="02020603050405020304" pitchFamily="18" charset="0"/>
              </a:rPr>
              <a:t>，使之当且仅当有一条路径从</a:t>
            </a:r>
            <a:r>
              <a:rPr lang="en-US" altLang="zh-CN" sz="2000" b="0" i="1" dirty="0">
                <a:latin typeface="Times New Roman" panose="02020603050405020304" pitchFamily="18" charset="0"/>
              </a:rPr>
              <a:t>i</a:t>
            </a:r>
            <a:r>
              <a:rPr lang="zh-CN" altLang="en-US" sz="2000" b="0" dirty="0">
                <a:latin typeface="Times New Roman" panose="02020603050405020304" pitchFamily="18" charset="0"/>
              </a:rPr>
              <a:t>到</a:t>
            </a:r>
            <a:r>
              <a:rPr lang="en-US" altLang="zh-CN" sz="2000" b="0" i="1" dirty="0">
                <a:latin typeface="Times New Roman" panose="02020603050405020304" pitchFamily="18" charset="0"/>
              </a:rPr>
              <a:t>j</a:t>
            </a:r>
            <a:r>
              <a:rPr lang="zh-CN" altLang="en-US" sz="2000" b="0" dirty="0">
                <a:latin typeface="Times New Roman" panose="02020603050405020304" pitchFamily="18" charset="0"/>
              </a:rPr>
              <a:t>时，</a:t>
            </a:r>
            <a:endParaRPr lang="zh-CN" altLang="en-US" sz="2000" b="0" dirty="0">
              <a:latin typeface="Times New Roman" panose="02020603050405020304" pitchFamily="18" charset="0"/>
            </a:endParaRPr>
          </a:p>
          <a:p>
            <a:pPr eaLnBrk="1" hangingPunct="1">
              <a:lnSpc>
                <a:spcPct val="120000"/>
              </a:lnSpc>
            </a:pPr>
            <a:r>
              <a:rPr lang="en-US" altLang="zh-CN" sz="2000" b="0" dirty="0">
                <a:latin typeface="Times New Roman" panose="02020603050405020304" pitchFamily="18" charset="0"/>
              </a:rPr>
              <a:t>A[i][j]=1,</a:t>
            </a:r>
            <a:r>
              <a:rPr lang="zh-CN" altLang="en-US" sz="2000" b="0" dirty="0">
                <a:latin typeface="Times New Roman" panose="02020603050405020304" pitchFamily="18" charset="0"/>
              </a:rPr>
              <a:t>否则</a:t>
            </a:r>
            <a:r>
              <a:rPr lang="en-US" altLang="zh-CN" sz="2000" b="0" dirty="0">
                <a:latin typeface="Times New Roman" panose="02020603050405020304" pitchFamily="18" charset="0"/>
              </a:rPr>
              <a:t>A[i][j]=0.</a:t>
            </a:r>
            <a:endParaRPr lang="en-US" altLang="zh-CN" sz="2000" b="0" dirty="0">
              <a:latin typeface="Times New Roman" panose="02020603050405020304" pitchFamily="18" charset="0"/>
            </a:endParaRPr>
          </a:p>
          <a:p>
            <a:pPr eaLnBrk="1" hangingPunct="1">
              <a:lnSpc>
                <a:spcPct val="120000"/>
              </a:lnSpc>
            </a:pPr>
            <a:r>
              <a:rPr lang="zh-CN" altLang="en-US" sz="2000" b="0" dirty="0">
                <a:latin typeface="Times New Roman" panose="02020603050405020304" pitchFamily="18" charset="0"/>
              </a:rPr>
              <a:t>把矩阵</a:t>
            </a:r>
            <a:r>
              <a:rPr lang="en-US" altLang="zh-CN" sz="2000" b="0" dirty="0">
                <a:latin typeface="Times New Roman" panose="02020603050405020304" pitchFamily="18" charset="0"/>
              </a:rPr>
              <a:t>A</a:t>
            </a:r>
            <a:r>
              <a:rPr lang="zh-CN" altLang="en-US" sz="2000" b="0" dirty="0">
                <a:latin typeface="Times New Roman" panose="02020603050405020304" pitchFamily="18" charset="0"/>
              </a:rPr>
              <a:t>称为邻接矩阵</a:t>
            </a:r>
            <a:r>
              <a:rPr lang="en-US" altLang="zh-CN" sz="2000" b="0" dirty="0">
                <a:latin typeface="Times New Roman" panose="02020603050405020304" pitchFamily="18" charset="0"/>
              </a:rPr>
              <a:t>C</a:t>
            </a:r>
            <a:r>
              <a:rPr lang="zh-CN" altLang="en-US" sz="2000" b="0" dirty="0">
                <a:latin typeface="Times New Roman" panose="02020603050405020304" pitchFamily="18" charset="0"/>
              </a:rPr>
              <a:t>的</a:t>
            </a:r>
            <a:r>
              <a:rPr lang="zh-CN" altLang="en-US" sz="2000" dirty="0">
                <a:solidFill>
                  <a:schemeClr val="accent2"/>
                </a:solidFill>
                <a:latin typeface="Times New Roman" panose="02020603050405020304" pitchFamily="18" charset="0"/>
              </a:rPr>
              <a:t>传递闭包</a:t>
            </a:r>
            <a:r>
              <a:rPr lang="zh-CN" altLang="en-US" sz="2000" b="0" dirty="0">
                <a:latin typeface="Times New Roman" panose="02020603050405020304" pitchFamily="18" charset="0"/>
              </a:rPr>
              <a:t>。</a:t>
            </a:r>
            <a:endParaRPr lang="zh-CN" altLang="en-US" sz="2000" b="0" dirty="0">
              <a:latin typeface="Times New Roman" panose="02020603050405020304" pitchFamily="18" charset="0"/>
            </a:endParaRPr>
          </a:p>
        </p:txBody>
      </p:sp>
      <p:sp>
        <p:nvSpPr>
          <p:cNvPr id="202764" name="Text Box 12"/>
          <p:cNvSpPr txBox="1"/>
          <p:nvPr/>
        </p:nvSpPr>
        <p:spPr>
          <a:xfrm>
            <a:off x="5003800" y="3057525"/>
            <a:ext cx="1476375" cy="641350"/>
          </a:xfrm>
          <a:prstGeom prst="rect">
            <a:avLst/>
          </a:prstGeom>
          <a:noFill/>
          <a:ln w="28575">
            <a:noFill/>
          </a:ln>
        </p:spPr>
        <p:txBody>
          <a:bodyPr wrap="none" lIns="90000" tIns="46800" rIns="90000" bIns="46800">
            <a:spAutoFit/>
          </a:bodyPr>
          <a:p>
            <a:pPr eaLnBrk="1" hangingPunct="1"/>
            <a:r>
              <a:rPr lang="en-US" altLang="zh-CN" b="0" dirty="0">
                <a:latin typeface="Times New Roman" panose="02020603050405020304" pitchFamily="18" charset="0"/>
              </a:rPr>
              <a:t>∪--</a:t>
            </a:r>
            <a:r>
              <a:rPr lang="zh-CN" altLang="en-US" b="0" dirty="0">
                <a:latin typeface="Times New Roman" panose="02020603050405020304" pitchFamily="18" charset="0"/>
              </a:rPr>
              <a:t>逻辑加，</a:t>
            </a:r>
            <a:endParaRPr lang="zh-CN" altLang="en-US" b="0" dirty="0">
              <a:latin typeface="Times New Roman" panose="02020603050405020304" pitchFamily="18" charset="0"/>
            </a:endParaRPr>
          </a:p>
          <a:p>
            <a:pPr eaLnBrk="1" hangingPunct="1"/>
            <a:r>
              <a:rPr lang="zh-CN" altLang="en-US" b="0" dirty="0">
                <a:latin typeface="Times New Roman" panose="02020603050405020304" pitchFamily="18" charset="0"/>
              </a:rPr>
              <a:t>∩</a:t>
            </a:r>
            <a:r>
              <a:rPr lang="en-US" altLang="zh-CN" b="0" dirty="0">
                <a:latin typeface="Times New Roman" panose="02020603050405020304" pitchFamily="18" charset="0"/>
              </a:rPr>
              <a:t>--</a:t>
            </a:r>
            <a:r>
              <a:rPr lang="zh-CN" altLang="en-US" b="0" dirty="0">
                <a:latin typeface="Times New Roman" panose="02020603050405020304" pitchFamily="18" charset="0"/>
              </a:rPr>
              <a:t>逻辑乘</a:t>
            </a:r>
            <a:endParaRPr lang="zh-CN" altLang="en-US" b="0" dirty="0">
              <a:latin typeface="Times New Roman" panose="02020603050405020304" pitchFamily="18" charset="0"/>
            </a:endParaRPr>
          </a:p>
        </p:txBody>
      </p:sp>
      <p:sp>
        <p:nvSpPr>
          <p:cNvPr id="202766" name="Text Box 14"/>
          <p:cNvSpPr txBox="1"/>
          <p:nvPr/>
        </p:nvSpPr>
        <p:spPr>
          <a:xfrm>
            <a:off x="755650" y="3910013"/>
            <a:ext cx="7921625" cy="2501900"/>
          </a:xfrm>
          <a:prstGeom prst="rect">
            <a:avLst/>
          </a:prstGeom>
          <a:noFill/>
          <a:ln w="9525">
            <a:noFill/>
          </a:ln>
        </p:spPr>
        <p:txBody>
          <a:bodyPr lIns="90000" tIns="46800" rIns="90000" bIns="46800">
            <a:spAutoFit/>
          </a:bodyPr>
          <a:p>
            <a:pPr eaLnBrk="1" hangingPunct="1">
              <a:lnSpc>
                <a:spcPct val="110000"/>
              </a:lnSpc>
            </a:pPr>
            <a:r>
              <a:rPr lang="zh-CN" altLang="en-US" sz="2400" dirty="0">
                <a:solidFill>
                  <a:srgbClr val="FF3300"/>
                </a:solidFill>
                <a:latin typeface="Times New Roman" panose="02020603050405020304" pitchFamily="18" charset="0"/>
              </a:rPr>
              <a:t>由</a:t>
            </a:r>
            <a:r>
              <a:rPr lang="en-US" altLang="zh-CN" sz="2400" dirty="0">
                <a:solidFill>
                  <a:srgbClr val="FF3300"/>
                </a:solidFill>
                <a:latin typeface="Times New Roman" panose="02020603050405020304" pitchFamily="18" charset="0"/>
              </a:rPr>
              <a:t>Floyd</a:t>
            </a:r>
            <a:r>
              <a:rPr lang="zh-CN" altLang="en-US" sz="2400" dirty="0">
                <a:solidFill>
                  <a:srgbClr val="FF3300"/>
                </a:solidFill>
                <a:latin typeface="Times New Roman" panose="02020603050405020304" pitchFamily="18" charset="0"/>
              </a:rPr>
              <a:t>算法改成</a:t>
            </a:r>
            <a:r>
              <a:rPr lang="en-US" altLang="zh-CN" sz="2400" dirty="0">
                <a:solidFill>
                  <a:srgbClr val="FF3300"/>
                </a:solidFill>
                <a:latin typeface="Times New Roman" panose="02020603050405020304" pitchFamily="18" charset="0"/>
              </a:rPr>
              <a:t>Warshall</a:t>
            </a:r>
            <a:r>
              <a:rPr lang="zh-CN" altLang="en-US" sz="2400" dirty="0">
                <a:solidFill>
                  <a:srgbClr val="FF3300"/>
                </a:solidFill>
                <a:latin typeface="Times New Roman" panose="02020603050405020304" pitchFamily="18" charset="0"/>
              </a:rPr>
              <a:t>算法</a:t>
            </a:r>
            <a:endParaRPr lang="zh-CN" altLang="en-US" sz="2400" dirty="0">
              <a:solidFill>
                <a:srgbClr val="FF3300"/>
              </a:solidFill>
              <a:latin typeface="Times New Roman" panose="02020603050405020304" pitchFamily="18" charset="0"/>
            </a:endParaRPr>
          </a:p>
          <a:p>
            <a:pPr eaLnBrk="1" hangingPunct="1">
              <a:lnSpc>
                <a:spcPct val="110000"/>
              </a:lnSpc>
            </a:pPr>
            <a:r>
              <a:rPr lang="en-US" altLang="zh-CN" sz="2400" dirty="0">
                <a:latin typeface="Times New Roman" panose="02020603050405020304" pitchFamily="18" charset="0"/>
              </a:rPr>
              <a:t>for ( k = 1; k &lt;= n; k++ )</a:t>
            </a:r>
            <a:endParaRPr lang="en-US" altLang="zh-CN" sz="2400" dirty="0">
              <a:latin typeface="Times New Roman" panose="02020603050405020304" pitchFamily="18" charset="0"/>
            </a:endParaRPr>
          </a:p>
          <a:p>
            <a:pPr eaLnBrk="1" hangingPunct="1">
              <a:lnSpc>
                <a:spcPct val="110000"/>
              </a:lnSpc>
            </a:pPr>
            <a:r>
              <a:rPr lang="en-US" altLang="zh-CN" sz="2400" dirty="0">
                <a:latin typeface="Times New Roman" panose="02020603050405020304" pitchFamily="18" charset="0"/>
              </a:rPr>
              <a:t>   for ( i = 1; i &lt;= n; i++ )</a:t>
            </a:r>
            <a:endParaRPr lang="en-US" altLang="zh-CN" sz="2400" dirty="0">
              <a:latin typeface="Times New Roman" panose="02020603050405020304" pitchFamily="18" charset="0"/>
            </a:endParaRPr>
          </a:p>
          <a:p>
            <a:pPr eaLnBrk="1" hangingPunct="1">
              <a:lnSpc>
                <a:spcPct val="110000"/>
              </a:lnSpc>
            </a:pPr>
            <a:r>
              <a:rPr lang="en-US" altLang="zh-CN" sz="2400" dirty="0">
                <a:latin typeface="Times New Roman" panose="02020603050405020304" pitchFamily="18" charset="0"/>
              </a:rPr>
              <a:t>      for ( j = 1; j &lt;=n; j++ )</a:t>
            </a:r>
            <a:endParaRPr lang="en-US" altLang="zh-CN" sz="2400" dirty="0">
              <a:latin typeface="Times New Roman" panose="02020603050405020304" pitchFamily="18" charset="0"/>
            </a:endParaRPr>
          </a:p>
          <a:p>
            <a:pPr eaLnBrk="1" hangingPunct="1">
              <a:lnSpc>
                <a:spcPct val="110000"/>
              </a:lnSpc>
            </a:pPr>
            <a:r>
              <a:rPr lang="en-US" altLang="zh-CN" sz="2400" dirty="0">
                <a:latin typeface="Times New Roman" panose="02020603050405020304" pitchFamily="18" charset="0"/>
              </a:rPr>
              <a:t>         if ( A[i][k] + A[k][j] &lt; A[i][j] )</a:t>
            </a:r>
            <a:endParaRPr lang="en-US" altLang="zh-CN" sz="2400" dirty="0">
              <a:latin typeface="Times New Roman" panose="02020603050405020304" pitchFamily="18" charset="0"/>
            </a:endParaRPr>
          </a:p>
          <a:p>
            <a:pPr eaLnBrk="1" hangingPunct="1">
              <a:lnSpc>
                <a:spcPct val="110000"/>
              </a:lnSpc>
            </a:pPr>
            <a:r>
              <a:rPr lang="en-US" altLang="zh-CN" sz="2400" dirty="0">
                <a:latin typeface="Times New Roman" panose="02020603050405020304" pitchFamily="18" charset="0"/>
              </a:rPr>
              <a:t>             A[i][j] = A[i][k] + A[k][j] ; </a:t>
            </a:r>
            <a:endParaRPr lang="en-US" altLang="zh-CN" sz="2400" dirty="0">
              <a:latin typeface="Times New Roman" panose="02020603050405020304" pitchFamily="18" charset="0"/>
            </a:endParaRPr>
          </a:p>
        </p:txBody>
      </p:sp>
      <p:sp>
        <p:nvSpPr>
          <p:cNvPr id="202767" name="Text Box 15"/>
          <p:cNvSpPr txBox="1"/>
          <p:nvPr/>
        </p:nvSpPr>
        <p:spPr>
          <a:xfrm>
            <a:off x="1258888" y="5649913"/>
            <a:ext cx="4433887" cy="727075"/>
          </a:xfrm>
          <a:prstGeom prst="rect">
            <a:avLst/>
          </a:prstGeom>
          <a:solidFill>
            <a:schemeClr val="bg1"/>
          </a:solidFill>
          <a:ln w="9525">
            <a:noFill/>
          </a:ln>
        </p:spPr>
        <p:txBody>
          <a:bodyPr lIns="90000" tIns="46800" rIns="90000" bIns="46800">
            <a:spAutoFit/>
          </a:bodyPr>
          <a:p>
            <a:pPr eaLnBrk="1" hangingPunct="1">
              <a:lnSpc>
                <a:spcPct val="65000"/>
              </a:lnSpc>
            </a:pPr>
            <a:endParaRPr lang="en-US" altLang="zh-CN" sz="2000" dirty="0">
              <a:latin typeface="Times New Roman" panose="02020603050405020304" pitchFamily="18" charset="0"/>
            </a:endParaRPr>
          </a:p>
          <a:p>
            <a:pPr eaLnBrk="1" hangingPunct="1">
              <a:lnSpc>
                <a:spcPct val="65000"/>
              </a:lnSpc>
            </a:pPr>
            <a:r>
              <a:rPr lang="en-US" altLang="zh-CN" sz="2000" dirty="0">
                <a:solidFill>
                  <a:srgbClr val="0000FF"/>
                </a:solidFill>
                <a:latin typeface="Times New Roman" panose="02020603050405020304" pitchFamily="18" charset="0"/>
              </a:rPr>
              <a:t>A[i][j] = A[i][j] </a:t>
            </a:r>
            <a:r>
              <a:rPr lang="en-US" altLang="zh-CN" sz="2400" dirty="0">
                <a:solidFill>
                  <a:srgbClr val="0000FF"/>
                </a:solidFill>
                <a:latin typeface="Times New Roman" panose="02020603050405020304" pitchFamily="18" charset="0"/>
              </a:rPr>
              <a:t>∪( </a:t>
            </a:r>
            <a:r>
              <a:rPr lang="en-US" altLang="zh-CN" sz="2000" dirty="0">
                <a:solidFill>
                  <a:srgbClr val="0000FF"/>
                </a:solidFill>
                <a:latin typeface="Times New Roman" panose="02020603050405020304" pitchFamily="18" charset="0"/>
              </a:rPr>
              <a:t>A[i][k] </a:t>
            </a:r>
            <a:r>
              <a:rPr lang="en-US" altLang="zh-CN" sz="2400" dirty="0">
                <a:solidFill>
                  <a:srgbClr val="0000FF"/>
                </a:solidFill>
                <a:latin typeface="Times New Roman" panose="02020603050405020304" pitchFamily="18" charset="0"/>
              </a:rPr>
              <a:t>∩</a:t>
            </a:r>
            <a:r>
              <a:rPr lang="en-US" altLang="zh-CN" sz="2000" dirty="0">
                <a:solidFill>
                  <a:srgbClr val="0000FF"/>
                </a:solidFill>
                <a:latin typeface="Times New Roman" panose="02020603050405020304" pitchFamily="18" charset="0"/>
              </a:rPr>
              <a:t>A[k][j] )</a:t>
            </a:r>
            <a:endParaRPr lang="en-US" altLang="zh-CN" sz="2000" dirty="0">
              <a:solidFill>
                <a:srgbClr val="0000FF"/>
              </a:solidFill>
              <a:latin typeface="Times New Roman" panose="02020603050405020304" pitchFamily="18" charset="0"/>
            </a:endParaRPr>
          </a:p>
          <a:p>
            <a:pPr eaLnBrk="1" hangingPunct="1">
              <a:lnSpc>
                <a:spcPct val="65000"/>
              </a:lnSpc>
            </a:pPr>
            <a:endParaRPr lang="en-US" altLang="zh-CN" sz="2000" dirty="0">
              <a:solidFill>
                <a:srgbClr val="0000FF"/>
              </a:solidFill>
              <a:latin typeface="Times New Roman" panose="02020603050405020304" pitchFamily="18" charset="0"/>
            </a:endParaRPr>
          </a:p>
        </p:txBody>
      </p:sp>
      <p:grpSp>
        <p:nvGrpSpPr>
          <p:cNvPr id="202768" name="Group 16"/>
          <p:cNvGrpSpPr/>
          <p:nvPr/>
        </p:nvGrpSpPr>
        <p:grpSpPr>
          <a:xfrm>
            <a:off x="6156325" y="754063"/>
            <a:ext cx="2592388" cy="1590675"/>
            <a:chOff x="1111" y="1842"/>
            <a:chExt cx="1633" cy="1002"/>
          </a:xfrm>
        </p:grpSpPr>
        <p:sp>
          <p:nvSpPr>
            <p:cNvPr id="160823" name="Oval 17"/>
            <p:cNvSpPr/>
            <p:nvPr/>
          </p:nvSpPr>
          <p:spPr>
            <a:xfrm>
              <a:off x="1791" y="2188"/>
              <a:ext cx="191" cy="213"/>
            </a:xfrm>
            <a:prstGeom prst="ellipse">
              <a:avLst/>
            </a:prstGeom>
            <a:noFill/>
            <a:ln w="3810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2</a:t>
              </a:r>
              <a:endParaRPr lang="en-US" altLang="zh-CN" sz="1400" dirty="0">
                <a:latin typeface="Times New Roman" panose="02020603050405020304" pitchFamily="18" charset="0"/>
              </a:endParaRPr>
            </a:p>
          </p:txBody>
        </p:sp>
        <p:sp>
          <p:nvSpPr>
            <p:cNvPr id="160824" name="Text Box 18"/>
            <p:cNvSpPr txBox="1"/>
            <p:nvPr/>
          </p:nvSpPr>
          <p:spPr>
            <a:xfrm>
              <a:off x="2195" y="2073"/>
              <a:ext cx="186" cy="231"/>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2</a:t>
              </a:r>
              <a:endParaRPr lang="en-US" altLang="zh-CN" dirty="0">
                <a:latin typeface="Times New Roman" panose="02020603050405020304" pitchFamily="18" charset="0"/>
              </a:endParaRPr>
            </a:p>
          </p:txBody>
        </p:sp>
        <p:sp>
          <p:nvSpPr>
            <p:cNvPr id="160825" name="Oval 19"/>
            <p:cNvSpPr/>
            <p:nvPr/>
          </p:nvSpPr>
          <p:spPr>
            <a:xfrm>
              <a:off x="1111" y="2188"/>
              <a:ext cx="191" cy="213"/>
            </a:xfrm>
            <a:prstGeom prst="ellipse">
              <a:avLst/>
            </a:prstGeom>
            <a:noFill/>
            <a:ln w="3810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1</a:t>
              </a:r>
              <a:endParaRPr lang="en-US" altLang="zh-CN" sz="1400" dirty="0">
                <a:latin typeface="Times New Roman" panose="02020603050405020304" pitchFamily="18" charset="0"/>
              </a:endParaRPr>
            </a:p>
          </p:txBody>
        </p:sp>
        <p:sp>
          <p:nvSpPr>
            <p:cNvPr id="160826" name="Text Box 20"/>
            <p:cNvSpPr txBox="1"/>
            <p:nvPr/>
          </p:nvSpPr>
          <p:spPr>
            <a:xfrm>
              <a:off x="1474" y="2481"/>
              <a:ext cx="186" cy="231"/>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3</a:t>
              </a:r>
              <a:endParaRPr lang="en-US" altLang="zh-CN" dirty="0">
                <a:latin typeface="Times New Roman" panose="02020603050405020304" pitchFamily="18" charset="0"/>
              </a:endParaRPr>
            </a:p>
          </p:txBody>
        </p:sp>
        <p:sp>
          <p:nvSpPr>
            <p:cNvPr id="160827" name="Freeform 21"/>
            <p:cNvSpPr/>
            <p:nvPr/>
          </p:nvSpPr>
          <p:spPr>
            <a:xfrm>
              <a:off x="1247" y="2028"/>
              <a:ext cx="635" cy="181"/>
            </a:xfrm>
            <a:custGeom>
              <a:avLst/>
              <a:gdLst/>
              <a:ahLst/>
              <a:cxnLst>
                <a:cxn ang="0">
                  <a:pos x="0" y="1"/>
                </a:cxn>
                <a:cxn ang="0">
                  <a:pos x="0" y="1"/>
                </a:cxn>
                <a:cxn ang="0">
                  <a:pos x="0" y="1"/>
                </a:cxn>
              </a:cxnLst>
              <a:pathLst>
                <a:path w="1271" h="325">
                  <a:moveTo>
                    <a:pt x="1271" y="280"/>
                  </a:moveTo>
                  <a:cubicBezTo>
                    <a:pt x="1059" y="140"/>
                    <a:pt x="848" y="0"/>
                    <a:pt x="636" y="8"/>
                  </a:cubicBezTo>
                  <a:cubicBezTo>
                    <a:pt x="424" y="16"/>
                    <a:pt x="106" y="280"/>
                    <a:pt x="0" y="325"/>
                  </a:cubicBezTo>
                </a:path>
              </a:pathLst>
            </a:custGeom>
            <a:noFill/>
            <a:ln w="28575" cap="flat" cmpd="sng">
              <a:solidFill>
                <a:schemeClr val="tx1">
                  <a:alpha val="100000"/>
                </a:schemeClr>
              </a:solidFill>
              <a:prstDash val="solid"/>
              <a:round/>
              <a:headEnd type="triangle" w="med" len="med"/>
              <a:tailEnd type="none" w="med" len="med"/>
            </a:ln>
          </p:spPr>
          <p:txBody>
            <a:bodyPr/>
            <a:p>
              <a:endParaRPr lang="zh-CN" altLang="en-US"/>
            </a:p>
          </p:txBody>
        </p:sp>
        <p:sp>
          <p:nvSpPr>
            <p:cNvPr id="160828" name="Text Box 22"/>
            <p:cNvSpPr txBox="1"/>
            <p:nvPr/>
          </p:nvSpPr>
          <p:spPr>
            <a:xfrm>
              <a:off x="1466" y="1842"/>
              <a:ext cx="186" cy="231"/>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8</a:t>
              </a:r>
              <a:endParaRPr lang="en-US" altLang="zh-CN" dirty="0">
                <a:latin typeface="Times New Roman" panose="02020603050405020304" pitchFamily="18" charset="0"/>
              </a:endParaRPr>
            </a:p>
          </p:txBody>
        </p:sp>
        <p:sp>
          <p:nvSpPr>
            <p:cNvPr id="160829" name="Freeform 23"/>
            <p:cNvSpPr/>
            <p:nvPr/>
          </p:nvSpPr>
          <p:spPr>
            <a:xfrm flipV="1">
              <a:off x="1247" y="2390"/>
              <a:ext cx="635" cy="136"/>
            </a:xfrm>
            <a:custGeom>
              <a:avLst/>
              <a:gdLst/>
              <a:ahLst/>
              <a:cxnLst>
                <a:cxn ang="0">
                  <a:pos x="0" y="0"/>
                </a:cxn>
                <a:cxn ang="0">
                  <a:pos x="0" y="0"/>
                </a:cxn>
                <a:cxn ang="0">
                  <a:pos x="0" y="0"/>
                </a:cxn>
              </a:cxnLst>
              <a:pathLst>
                <a:path w="1271" h="325">
                  <a:moveTo>
                    <a:pt x="1271" y="280"/>
                  </a:moveTo>
                  <a:cubicBezTo>
                    <a:pt x="1059" y="140"/>
                    <a:pt x="848" y="0"/>
                    <a:pt x="636" y="8"/>
                  </a:cubicBezTo>
                  <a:cubicBezTo>
                    <a:pt x="424" y="16"/>
                    <a:pt x="106" y="280"/>
                    <a:pt x="0" y="325"/>
                  </a:cubicBezTo>
                </a:path>
              </a:pathLst>
            </a:custGeom>
            <a:noFill/>
            <a:ln w="28575" cap="flat" cmpd="sng">
              <a:solidFill>
                <a:schemeClr val="tx1">
                  <a:alpha val="100000"/>
                </a:schemeClr>
              </a:solidFill>
              <a:prstDash val="solid"/>
              <a:round/>
              <a:headEnd type="none" w="med" len="med"/>
              <a:tailEnd type="triangle" w="med" len="med"/>
            </a:ln>
          </p:spPr>
          <p:txBody>
            <a:bodyPr/>
            <a:p>
              <a:endParaRPr lang="zh-CN" altLang="en-US"/>
            </a:p>
          </p:txBody>
        </p:sp>
        <p:sp>
          <p:nvSpPr>
            <p:cNvPr id="160830" name="Oval 24"/>
            <p:cNvSpPr/>
            <p:nvPr/>
          </p:nvSpPr>
          <p:spPr>
            <a:xfrm>
              <a:off x="2553" y="2172"/>
              <a:ext cx="191" cy="213"/>
            </a:xfrm>
            <a:prstGeom prst="ellipse">
              <a:avLst/>
            </a:prstGeom>
            <a:noFill/>
            <a:ln w="38100"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3</a:t>
              </a:r>
              <a:endParaRPr lang="en-US" altLang="zh-CN" sz="1400" dirty="0">
                <a:latin typeface="Times New Roman" panose="02020603050405020304" pitchFamily="18" charset="0"/>
              </a:endParaRPr>
            </a:p>
          </p:txBody>
        </p:sp>
        <p:sp>
          <p:nvSpPr>
            <p:cNvPr id="160831" name="Line 25"/>
            <p:cNvSpPr/>
            <p:nvPr/>
          </p:nvSpPr>
          <p:spPr>
            <a:xfrm flipH="1">
              <a:off x="1973" y="2300"/>
              <a:ext cx="589" cy="0"/>
            </a:xfrm>
            <a:prstGeom prst="line">
              <a:avLst/>
            </a:prstGeom>
            <a:ln w="28575" cap="flat" cmpd="sng">
              <a:solidFill>
                <a:schemeClr val="tx1"/>
              </a:solidFill>
              <a:prstDash val="solid"/>
              <a:headEnd type="none" w="med" len="med"/>
              <a:tailEnd type="triangle" w="med" len="med"/>
            </a:ln>
          </p:spPr>
        </p:sp>
        <p:sp>
          <p:nvSpPr>
            <p:cNvPr id="160832" name="Arc 26"/>
            <p:cNvSpPr/>
            <p:nvPr/>
          </p:nvSpPr>
          <p:spPr>
            <a:xfrm flipV="1">
              <a:off x="1198" y="2378"/>
              <a:ext cx="1411" cy="422"/>
            </a:xfrm>
            <a:custGeom>
              <a:avLst/>
              <a:gdLst/>
              <a:ahLst/>
              <a:cxnLst>
                <a:cxn ang="0">
                  <a:pos x="0" y="0"/>
                </a:cxn>
                <a:cxn ang="0">
                  <a:pos x="0" y="0"/>
                </a:cxn>
                <a:cxn ang="0">
                  <a:pos x="0" y="0"/>
                </a:cxn>
              </a:cxnLst>
              <a:pathLst>
                <a:path w="43200" h="22303" fill="none">
                  <a:moveTo>
                    <a:pt x="11" y="22302"/>
                  </a:moveTo>
                  <a:cubicBezTo>
                    <a:pt x="3" y="22068"/>
                    <a:pt x="0" y="21834"/>
                    <a:pt x="0" y="21600"/>
                  </a:cubicBezTo>
                  <a:cubicBezTo>
                    <a:pt x="0" y="9670"/>
                    <a:pt x="9670" y="0"/>
                    <a:pt x="21600" y="0"/>
                  </a:cubicBezTo>
                  <a:cubicBezTo>
                    <a:pt x="33529" y="-1"/>
                    <a:pt x="43199" y="9670"/>
                    <a:pt x="43200" y="21599"/>
                  </a:cubicBezTo>
                </a:path>
                <a:path w="43200" h="22303" stroke="0">
                  <a:moveTo>
                    <a:pt x="11" y="22302"/>
                  </a:moveTo>
                  <a:cubicBezTo>
                    <a:pt x="3" y="22068"/>
                    <a:pt x="0" y="21834"/>
                    <a:pt x="0" y="21600"/>
                  </a:cubicBezTo>
                  <a:cubicBezTo>
                    <a:pt x="0" y="9670"/>
                    <a:pt x="9670" y="0"/>
                    <a:pt x="21600" y="0"/>
                  </a:cubicBezTo>
                  <a:cubicBezTo>
                    <a:pt x="33529" y="-1"/>
                    <a:pt x="43199" y="9670"/>
                    <a:pt x="43200" y="21599"/>
                  </a:cubicBezTo>
                  <a:lnTo>
                    <a:pt x="21600" y="21600"/>
                  </a:lnTo>
                  <a:lnTo>
                    <a:pt x="11" y="22302"/>
                  </a:lnTo>
                  <a:close/>
                </a:path>
              </a:pathLst>
            </a:custGeom>
            <a:noFill/>
            <a:ln w="28575" cap="flat" cmpd="sng">
              <a:solidFill>
                <a:schemeClr val="tx1">
                  <a:alpha val="100000"/>
                </a:schemeClr>
              </a:solidFill>
              <a:prstDash val="solid"/>
              <a:round/>
              <a:headEnd type="none" w="med" len="med"/>
              <a:tailEnd type="triangle" w="med" len="med"/>
            </a:ln>
          </p:spPr>
          <p:txBody>
            <a:bodyPr/>
            <a:p>
              <a:endParaRPr lang="zh-CN" altLang="en-US"/>
            </a:p>
          </p:txBody>
        </p:sp>
        <p:sp>
          <p:nvSpPr>
            <p:cNvPr id="160833" name="Text Box 27"/>
            <p:cNvSpPr txBox="1"/>
            <p:nvPr/>
          </p:nvSpPr>
          <p:spPr>
            <a:xfrm>
              <a:off x="1837" y="2613"/>
              <a:ext cx="186" cy="231"/>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5</a:t>
              </a:r>
              <a:endParaRPr lang="en-US" altLang="zh-CN" dirty="0">
                <a:latin typeface="Times New Roman" panose="02020603050405020304" pitchFamily="18" charset="0"/>
              </a:endParaRPr>
            </a:p>
          </p:txBody>
        </p:sp>
      </p:grpSp>
      <p:graphicFrame>
        <p:nvGraphicFramePr>
          <p:cNvPr id="202821" name="Group 69"/>
          <p:cNvGraphicFramePr>
            <a:graphicFrameLocks noGrp="1"/>
          </p:cNvGraphicFramePr>
          <p:nvPr/>
        </p:nvGraphicFramePr>
        <p:xfrm>
          <a:off x="6443663" y="2625725"/>
          <a:ext cx="1608138" cy="1535115"/>
        </p:xfrm>
        <a:graphic>
          <a:graphicData uri="http://schemas.openxmlformats.org/drawingml/2006/table">
            <a:tbl>
              <a:tblPr/>
              <a:tblGrid>
                <a:gridCol w="401637"/>
                <a:gridCol w="403225"/>
                <a:gridCol w="401638"/>
                <a:gridCol w="401637"/>
              </a:tblGrid>
              <a:tr h="307023">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30702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0</a:t>
                      </a:r>
                      <a:endParaRPr kumimoji="1" lang="en-US" altLang="zh-CN" sz="14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endParaRPr>
                    </a:p>
                  </a:txBody>
                  <a:tcPr marL="90000" marR="90000" marT="46810" marB="4681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r>
              <a:tr h="30702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0</a:t>
                      </a:r>
                      <a:endParaRPr kumimoji="1" lang="en-US" altLang="zh-CN" sz="14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r>
              <a:tr h="30702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0</a:t>
                      </a:r>
                      <a:endParaRPr kumimoji="1" lang="en-US" altLang="zh-CN" sz="14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307023">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a:t>
                      </a:r>
                      <a:r>
                        <a:rPr kumimoji="1" lang="en-US" altLang="zh-CN" sz="14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0</a:t>
                      </a: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[i][j]</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cap="flat">
                      <a:noFill/>
                    </a:lnR>
                    <a:lnT cap="flat">
                      <a:noFill/>
                    </a:lnT>
                    <a:lnB cap="flat">
                      <a:noFill/>
                    </a:lnB>
                    <a:lnTlToBr>
                      <a:noFill/>
                    </a:lnTlToBr>
                    <a:lnBlToTr>
                      <a:noFill/>
                    </a:lnBlToTr>
                    <a:noFill/>
                  </a:tcPr>
                </a:tc>
                <a:tc hMerge="1">
                  <a:tcPr/>
                </a:tc>
                <a:tc hMerge="1">
                  <a:tcPr/>
                </a:tc>
                <a:tc hMerge="1">
                  <a:tcPr/>
                </a:tc>
              </a:tr>
            </a:tbl>
          </a:graphicData>
        </a:graphic>
      </p:graphicFrame>
      <p:graphicFrame>
        <p:nvGraphicFramePr>
          <p:cNvPr id="202822" name="Group 70"/>
          <p:cNvGraphicFramePr>
            <a:graphicFrameLocks noGrp="1"/>
          </p:cNvGraphicFramePr>
          <p:nvPr/>
        </p:nvGraphicFramePr>
        <p:xfrm>
          <a:off x="6443663" y="4918075"/>
          <a:ext cx="1608138" cy="1535115"/>
        </p:xfrm>
        <a:graphic>
          <a:graphicData uri="http://schemas.openxmlformats.org/drawingml/2006/table">
            <a:tbl>
              <a:tblPr/>
              <a:tblGrid>
                <a:gridCol w="401637"/>
                <a:gridCol w="403225"/>
                <a:gridCol w="401638"/>
                <a:gridCol w="401637"/>
              </a:tblGrid>
              <a:tr h="307023">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30702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1</a:t>
                      </a:r>
                      <a:endParaRPr kumimoji="1" lang="en-US" altLang="zh-CN" sz="14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endParaRPr>
                    </a:p>
                  </a:txBody>
                  <a:tcPr marL="90000" marR="90000" marT="46810" marB="4681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r>
              <a:tr h="30702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1</a:t>
                      </a:r>
                      <a:endParaRPr kumimoji="1" lang="en-US" altLang="zh-CN" sz="14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r>
              <a:tr h="30702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1</a:t>
                      </a:r>
                      <a:endParaRPr kumimoji="1" lang="en-US" altLang="zh-CN" sz="14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307023">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a:t>
                      </a:r>
                      <a:r>
                        <a:rPr kumimoji="1" lang="en-US" altLang="zh-CN" sz="14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0</a:t>
                      </a: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[i][j]</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horzOverflow="overflow">
                    <a:lnL cap="flat">
                      <a:noFill/>
                    </a:lnL>
                    <a:lnR cap="flat">
                      <a:noFill/>
                    </a:lnR>
                    <a:lnT cap="flat">
                      <a:noFill/>
                    </a:lnT>
                    <a:lnB cap="flat">
                      <a:noFill/>
                    </a:lnB>
                    <a:lnTlToBr>
                      <a:noFill/>
                    </a:lnTlToBr>
                    <a:lnBlToTr>
                      <a:noFill/>
                    </a:lnBlToTr>
                    <a:noFill/>
                  </a:tcPr>
                </a:tc>
                <a:tc hMerge="1">
                  <a:tcPr/>
                </a:tc>
                <a:tc hMerge="1">
                  <a:tcPr/>
                </a:tc>
                <a:tc hMerge="1">
                  <a:tcPr/>
                </a:tc>
              </a:tr>
            </a:tbl>
          </a:graphicData>
        </a:graphic>
      </p:graphicFrame>
      <p:sp>
        <p:nvSpPr>
          <p:cNvPr id="202863" name="AutoShape 111"/>
          <p:cNvSpPr/>
          <p:nvPr/>
        </p:nvSpPr>
        <p:spPr>
          <a:xfrm>
            <a:off x="7308850" y="4281488"/>
            <a:ext cx="358775" cy="576262"/>
          </a:xfrm>
          <a:prstGeom prst="downArrow">
            <a:avLst>
              <a:gd name="adj1" fmla="val 50000"/>
              <a:gd name="adj2" fmla="val 40154"/>
            </a:avLst>
          </a:prstGeom>
          <a:solidFill>
            <a:schemeClr val="accent1"/>
          </a:solidFill>
          <a:ln w="28575" cap="flat" cmpd="sng">
            <a:solidFill>
              <a:schemeClr val="tx1"/>
            </a:solidFill>
            <a:prstDash val="solid"/>
            <a:miter/>
            <a:headEnd type="none" w="med" len="med"/>
            <a:tailEnd type="none" w="med" len="med"/>
          </a:ln>
        </p:spPr>
        <p:txBody>
          <a:bodyPr wrap="none" lIns="90000" tIns="46800" rIns="90000" bIns="46800" anchor="ctr" anchorCtr="0">
            <a:spAutoFit/>
          </a:bodyPr>
          <a:p>
            <a:pPr eaLnBrk="1" hangingPunct="1"/>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02756"/>
                                        </p:tgtEl>
                                        <p:attrNameLst>
                                          <p:attrName>style.visibility</p:attrName>
                                        </p:attrNameLst>
                                      </p:cBhvr>
                                      <p:to>
                                        <p:strVal val="visible"/>
                                      </p:to>
                                    </p:set>
                                    <p:animEffect transition="in" filter="blinds(horizontal)">
                                      <p:cBhvr>
                                        <p:cTn id="7" dur="500"/>
                                        <p:tgtEl>
                                          <p:spTgt spid="202756"/>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02763"/>
                                        </p:tgtEl>
                                        <p:attrNameLst>
                                          <p:attrName>style.visibility</p:attrName>
                                        </p:attrNameLst>
                                      </p:cBhvr>
                                      <p:to>
                                        <p:strVal val="visible"/>
                                      </p:to>
                                    </p:set>
                                    <p:animEffect transition="in" filter="blinds(horizontal)">
                                      <p:cBhvr>
                                        <p:cTn id="11" dur="500"/>
                                        <p:tgtEl>
                                          <p:spTgt spid="202763"/>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202762"/>
                                        </p:tgtEl>
                                        <p:attrNameLst>
                                          <p:attrName>style.visibility</p:attrName>
                                        </p:attrNameLst>
                                      </p:cBhvr>
                                      <p:to>
                                        <p:strVal val="visible"/>
                                      </p:to>
                                    </p:set>
                                    <p:animEffect transition="in" filter="blinds(horizontal)">
                                      <p:cBhvr>
                                        <p:cTn id="16" dur="500"/>
                                        <p:tgtEl>
                                          <p:spTgt spid="202762"/>
                                        </p:tgtEl>
                                      </p:cBhvr>
                                    </p:animEffect>
                                  </p:childTnLst>
                                </p:cTn>
                              </p:par>
                            </p:childTnLst>
                          </p:cTn>
                        </p:par>
                        <p:par>
                          <p:cTn id="17" fill="hold">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202764"/>
                                        </p:tgtEl>
                                        <p:attrNameLst>
                                          <p:attrName>style.visibility</p:attrName>
                                        </p:attrNameLst>
                                      </p:cBhvr>
                                      <p:to>
                                        <p:strVal val="visible"/>
                                      </p:to>
                                    </p:set>
                                    <p:animEffect transition="in" filter="blinds(horizontal)">
                                      <p:cBhvr>
                                        <p:cTn id="20" dur="500"/>
                                        <p:tgtEl>
                                          <p:spTgt spid="202764"/>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02766"/>
                                        </p:tgtEl>
                                        <p:attrNameLst>
                                          <p:attrName>style.visibility</p:attrName>
                                        </p:attrNameLst>
                                      </p:cBhvr>
                                      <p:to>
                                        <p:strVal val="visible"/>
                                      </p:to>
                                    </p:set>
                                    <p:animEffect transition="in" filter="blinds(horizontal)">
                                      <p:cBhvr>
                                        <p:cTn id="25" dur="500"/>
                                        <p:tgtEl>
                                          <p:spTgt spid="202766"/>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02767"/>
                                        </p:tgtEl>
                                        <p:attrNameLst>
                                          <p:attrName>style.visibility</p:attrName>
                                        </p:attrNameLst>
                                      </p:cBhvr>
                                      <p:to>
                                        <p:strVal val="visible"/>
                                      </p:to>
                                    </p:set>
                                    <p:animEffect transition="in" filter="blinds(horizontal)">
                                      <p:cBhvr>
                                        <p:cTn id="30" dur="500"/>
                                        <p:tgtEl>
                                          <p:spTgt spid="202767"/>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202768"/>
                                        </p:tgtEl>
                                        <p:attrNameLst>
                                          <p:attrName>style.visibility</p:attrName>
                                        </p:attrNameLst>
                                      </p:cBhvr>
                                      <p:to>
                                        <p:strVal val="visible"/>
                                      </p:to>
                                    </p:set>
                                    <p:animEffect transition="in" filter="blinds(horizontal)">
                                      <p:cBhvr>
                                        <p:cTn id="35" dur="500"/>
                                        <p:tgtEl>
                                          <p:spTgt spid="202768"/>
                                        </p:tgtEl>
                                      </p:cBhvr>
                                    </p:animEffect>
                                  </p:childTnLst>
                                </p:cTn>
                              </p:par>
                            </p:childTnLst>
                          </p:cTn>
                        </p:par>
                        <p:par>
                          <p:cTn id="36" fill="hold">
                            <p:stCondLst>
                              <p:cond delay="500"/>
                            </p:stCondLst>
                            <p:childTnLst>
                              <p:par>
                                <p:cTn id="37" presetID="3" presetClass="entr" presetSubtype="10" fill="hold" nodeType="afterEffect">
                                  <p:stCondLst>
                                    <p:cond delay="0"/>
                                  </p:stCondLst>
                                  <p:childTnLst>
                                    <p:set>
                                      <p:cBhvr>
                                        <p:cTn id="38" dur="1" fill="hold">
                                          <p:stCondLst>
                                            <p:cond delay="0"/>
                                          </p:stCondLst>
                                        </p:cTn>
                                        <p:tgtEl>
                                          <p:spTgt spid="202821"/>
                                        </p:tgtEl>
                                        <p:attrNameLst>
                                          <p:attrName>style.visibility</p:attrName>
                                        </p:attrNameLst>
                                      </p:cBhvr>
                                      <p:to>
                                        <p:strVal val="visible"/>
                                      </p:to>
                                    </p:set>
                                    <p:animEffect transition="in" filter="blinds(horizontal)">
                                      <p:cBhvr>
                                        <p:cTn id="39" dur="500"/>
                                        <p:tgtEl>
                                          <p:spTgt spid="202821"/>
                                        </p:tgtEl>
                                      </p:cBhvr>
                                    </p:animEffect>
                                  </p:childTnLst>
                                </p:cTn>
                              </p:par>
                            </p:childTnLst>
                          </p:cTn>
                        </p:par>
                      </p:childTnLst>
                    </p:cTn>
                  </p:par>
                  <p:par>
                    <p:cTn id="40" fill="hold">
                      <p:stCondLst>
                        <p:cond delay="indefinite"/>
                      </p:stCondLst>
                      <p:childTnLst>
                        <p:par>
                          <p:cTn id="41" fill="hold">
                            <p:stCondLst>
                              <p:cond delay="0"/>
                            </p:stCondLst>
                            <p:childTnLst>
                              <p:par>
                                <p:cTn id="42" presetID="17" presetClass="entr" presetSubtype="1" fill="hold" grpId="0" nodeType="clickEffect">
                                  <p:stCondLst>
                                    <p:cond delay="0"/>
                                  </p:stCondLst>
                                  <p:childTnLst>
                                    <p:set>
                                      <p:cBhvr>
                                        <p:cTn id="43" dur="1" fill="hold">
                                          <p:stCondLst>
                                            <p:cond delay="0"/>
                                          </p:stCondLst>
                                        </p:cTn>
                                        <p:tgtEl>
                                          <p:spTgt spid="202863"/>
                                        </p:tgtEl>
                                        <p:attrNameLst>
                                          <p:attrName>style.visibility</p:attrName>
                                        </p:attrNameLst>
                                      </p:cBhvr>
                                      <p:to>
                                        <p:strVal val="visible"/>
                                      </p:to>
                                    </p:set>
                                    <p:anim calcmode="lin" valueType="num">
                                      <p:cBhvr>
                                        <p:cTn id="44" dur="500" fill="hold"/>
                                        <p:tgtEl>
                                          <p:spTgt spid="202863"/>
                                        </p:tgtEl>
                                        <p:attrNameLst>
                                          <p:attrName>ppt_x</p:attrName>
                                        </p:attrNameLst>
                                      </p:cBhvr>
                                      <p:tavLst>
                                        <p:tav tm="0">
                                          <p:val>
                                            <p:strVal val="#ppt_x"/>
                                          </p:val>
                                        </p:tav>
                                        <p:tav tm="100000">
                                          <p:val>
                                            <p:strVal val="#ppt_x"/>
                                          </p:val>
                                        </p:tav>
                                      </p:tavLst>
                                    </p:anim>
                                    <p:anim calcmode="lin" valueType="num">
                                      <p:cBhvr>
                                        <p:cTn id="45" dur="500" fill="hold"/>
                                        <p:tgtEl>
                                          <p:spTgt spid="202863"/>
                                        </p:tgtEl>
                                        <p:attrNameLst>
                                          <p:attrName>ppt_y</p:attrName>
                                        </p:attrNameLst>
                                      </p:cBhvr>
                                      <p:tavLst>
                                        <p:tav tm="0">
                                          <p:val>
                                            <p:strVal val="#ppt_y-#ppt_h/2"/>
                                          </p:val>
                                        </p:tav>
                                        <p:tav tm="100000">
                                          <p:val>
                                            <p:strVal val="#ppt_y"/>
                                          </p:val>
                                        </p:tav>
                                      </p:tavLst>
                                    </p:anim>
                                    <p:anim calcmode="lin" valueType="num">
                                      <p:cBhvr>
                                        <p:cTn id="46" dur="500" fill="hold"/>
                                        <p:tgtEl>
                                          <p:spTgt spid="202863"/>
                                        </p:tgtEl>
                                        <p:attrNameLst>
                                          <p:attrName>ppt_w</p:attrName>
                                        </p:attrNameLst>
                                      </p:cBhvr>
                                      <p:tavLst>
                                        <p:tav tm="0">
                                          <p:val>
                                            <p:strVal val="#ppt_w"/>
                                          </p:val>
                                        </p:tav>
                                        <p:tav tm="100000">
                                          <p:val>
                                            <p:strVal val="#ppt_w"/>
                                          </p:val>
                                        </p:tav>
                                      </p:tavLst>
                                    </p:anim>
                                    <p:anim calcmode="lin" valueType="num">
                                      <p:cBhvr>
                                        <p:cTn id="47" dur="500" fill="hold"/>
                                        <p:tgtEl>
                                          <p:spTgt spid="202863"/>
                                        </p:tgtEl>
                                        <p:attrNameLst>
                                          <p:attrName>ppt_h</p:attrName>
                                        </p:attrNameLst>
                                      </p:cBhvr>
                                      <p:tavLst>
                                        <p:tav tm="0">
                                          <p:val>
                                            <p:fltVal val="0.000000"/>
                                          </p:val>
                                        </p:tav>
                                        <p:tav tm="100000">
                                          <p:val>
                                            <p:strVal val="#ppt_h"/>
                                          </p:val>
                                        </p:tav>
                                      </p:tavLst>
                                    </p:anim>
                                  </p:childTnLst>
                                </p:cTn>
                              </p:par>
                            </p:childTnLst>
                          </p:cTn>
                        </p:par>
                        <p:par>
                          <p:cTn id="48" fill="hold">
                            <p:stCondLst>
                              <p:cond delay="500"/>
                            </p:stCondLst>
                            <p:childTnLst>
                              <p:par>
                                <p:cTn id="49" presetID="3" presetClass="entr" presetSubtype="10" fill="hold" nodeType="afterEffect">
                                  <p:stCondLst>
                                    <p:cond delay="0"/>
                                  </p:stCondLst>
                                  <p:childTnLst>
                                    <p:set>
                                      <p:cBhvr>
                                        <p:cTn id="50" dur="1" fill="hold">
                                          <p:stCondLst>
                                            <p:cond delay="0"/>
                                          </p:stCondLst>
                                        </p:cTn>
                                        <p:tgtEl>
                                          <p:spTgt spid="202822"/>
                                        </p:tgtEl>
                                        <p:attrNameLst>
                                          <p:attrName>style.visibility</p:attrName>
                                        </p:attrNameLst>
                                      </p:cBhvr>
                                      <p:to>
                                        <p:strVal val="visible"/>
                                      </p:to>
                                    </p:set>
                                    <p:animEffect transition="in" filter="blinds(horizontal)">
                                      <p:cBhvr>
                                        <p:cTn id="51" dur="500"/>
                                        <p:tgtEl>
                                          <p:spTgt spid="2028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62" grpId="0"/>
      <p:bldP spid="202763" grpId="0"/>
      <p:bldP spid="202764" grpId="0"/>
      <p:bldP spid="202766" grpId="0"/>
      <p:bldP spid="202767" grpId="0" animBg="1"/>
      <p:bldP spid="202863"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1794" name="Text Box 2"/>
          <p:cNvSpPr txBox="1"/>
          <p:nvPr/>
        </p:nvSpPr>
        <p:spPr>
          <a:xfrm>
            <a:off x="442913" y="673100"/>
            <a:ext cx="3427412" cy="525463"/>
          </a:xfrm>
          <a:prstGeom prst="rect">
            <a:avLst/>
          </a:prstGeom>
          <a:noFill/>
          <a:ln w="9525">
            <a:noFill/>
          </a:ln>
        </p:spPr>
        <p:txBody>
          <a:bodyPr wrap="none" lIns="90000" tIns="46800" rIns="90000" bIns="46800">
            <a:spAutoFit/>
          </a:bodyPr>
          <a:p>
            <a:pPr eaLnBrk="1" hangingPunct="1"/>
            <a:r>
              <a:rPr lang="zh-CN" altLang="en-US" sz="2800" dirty="0">
                <a:solidFill>
                  <a:schemeClr val="accent2"/>
                </a:solidFill>
                <a:latin typeface="Times New Roman" panose="02020603050405020304" pitchFamily="18" charset="0"/>
              </a:rPr>
              <a:t>求有向图的中心点：</a:t>
            </a:r>
            <a:endParaRPr lang="zh-CN" altLang="en-US" sz="2800" dirty="0">
              <a:solidFill>
                <a:schemeClr val="accent2"/>
              </a:solidFill>
              <a:latin typeface="Times New Roman" panose="02020603050405020304" pitchFamily="18" charset="0"/>
            </a:endParaRPr>
          </a:p>
        </p:txBody>
      </p:sp>
      <p:sp>
        <p:nvSpPr>
          <p:cNvPr id="161795" name="Text Box 3"/>
          <p:cNvSpPr txBox="1"/>
          <p:nvPr/>
        </p:nvSpPr>
        <p:spPr>
          <a:xfrm>
            <a:off x="381000" y="1287463"/>
            <a:ext cx="8583613" cy="833437"/>
          </a:xfrm>
          <a:prstGeom prst="rect">
            <a:avLst/>
          </a:prstGeom>
          <a:noFill/>
          <a:ln w="9525">
            <a:noFill/>
          </a:ln>
        </p:spPr>
        <p:txBody>
          <a:bodyPr lIns="90000" tIns="46800" rIns="90000" bIns="46800">
            <a:spAutoFit/>
          </a:bodyPr>
          <a:p>
            <a:pPr eaLnBrk="1" hangingPunct="1"/>
            <a:r>
              <a:rPr lang="en-US" altLang="zh-CN" sz="2400" dirty="0">
                <a:solidFill>
                  <a:schemeClr val="accent2"/>
                </a:solidFill>
                <a:latin typeface="Times New Roman" panose="02020603050405020304" pitchFamily="18" charset="0"/>
              </a:rPr>
              <a:t>【</a:t>
            </a:r>
            <a:r>
              <a:rPr lang="zh-CN" altLang="en-US" sz="2400" dirty="0">
                <a:solidFill>
                  <a:schemeClr val="accent2"/>
                </a:solidFill>
                <a:latin typeface="Times New Roman" panose="02020603050405020304" pitchFamily="18" charset="0"/>
              </a:rPr>
              <a:t>定义</a:t>
            </a:r>
            <a:r>
              <a:rPr lang="en-US" altLang="zh-CN" sz="2400" dirty="0">
                <a:solidFill>
                  <a:schemeClr val="accent2"/>
                </a:solidFill>
                <a:latin typeface="Times New Roman" panose="02020603050405020304" pitchFamily="18" charset="0"/>
              </a:rPr>
              <a:t>】</a:t>
            </a:r>
            <a:r>
              <a:rPr lang="zh-CN" altLang="en-US" sz="2400" dirty="0">
                <a:latin typeface="Times New Roman" panose="02020603050405020304" pitchFamily="18" charset="0"/>
              </a:rPr>
              <a:t>设</a:t>
            </a:r>
            <a:r>
              <a:rPr lang="en-US" altLang="zh-CN" sz="2400" dirty="0">
                <a:latin typeface="Times New Roman" panose="02020603050405020304" pitchFamily="18" charset="0"/>
              </a:rPr>
              <a:t>G = ( V , E )</a:t>
            </a:r>
            <a:r>
              <a:rPr lang="zh-CN" altLang="en-US" sz="2400" dirty="0">
                <a:latin typeface="Times New Roman" panose="02020603050405020304" pitchFamily="18" charset="0"/>
              </a:rPr>
              <a:t>是一个有向图，</a:t>
            </a:r>
            <a:r>
              <a:rPr lang="en-US" altLang="zh-CN" sz="2400" dirty="0">
                <a:latin typeface="Times New Roman" panose="02020603050405020304" pitchFamily="18" charset="0"/>
              </a:rPr>
              <a:t>d[i][j]</a:t>
            </a:r>
            <a:r>
              <a:rPr lang="zh-CN" altLang="en-US" sz="2400" dirty="0">
                <a:latin typeface="Times New Roman" panose="02020603050405020304" pitchFamily="18" charset="0"/>
              </a:rPr>
              <a:t>表示从 </a:t>
            </a:r>
            <a:r>
              <a:rPr lang="en-US" altLang="zh-CN" sz="2400" dirty="0">
                <a:latin typeface="Times New Roman" panose="02020603050405020304" pitchFamily="18" charset="0"/>
              </a:rPr>
              <a:t>i </a:t>
            </a:r>
            <a:r>
              <a:rPr lang="zh-CN" altLang="en-US" sz="2400" dirty="0">
                <a:latin typeface="Times New Roman" panose="02020603050405020304" pitchFamily="18" charset="0"/>
              </a:rPr>
              <a:t>到 </a:t>
            </a:r>
            <a:r>
              <a:rPr lang="en-US" altLang="zh-CN" sz="2400" dirty="0">
                <a:latin typeface="Times New Roman" panose="02020603050405020304" pitchFamily="18" charset="0"/>
              </a:rPr>
              <a:t>j </a:t>
            </a:r>
            <a:r>
              <a:rPr lang="zh-CN" altLang="en-US" sz="2400" dirty="0">
                <a:latin typeface="Times New Roman" panose="02020603050405020304" pitchFamily="18" charset="0"/>
              </a:rPr>
              <a:t>的最短距离。对任一点 </a:t>
            </a:r>
            <a:r>
              <a:rPr lang="en-US" altLang="zh-CN" sz="2400" dirty="0">
                <a:latin typeface="Times New Roman" panose="02020603050405020304" pitchFamily="18" charset="0"/>
              </a:rPr>
              <a:t>k, </a:t>
            </a:r>
            <a:r>
              <a:rPr lang="zh-CN" altLang="en-US" sz="2400" dirty="0">
                <a:latin typeface="Times New Roman" panose="02020603050405020304" pitchFamily="18" charset="0"/>
              </a:rPr>
              <a:t>称：</a:t>
            </a:r>
            <a:endParaRPr lang="zh-CN" altLang="en-US" sz="2400" dirty="0">
              <a:latin typeface="Times New Roman" panose="02020603050405020304" pitchFamily="18" charset="0"/>
            </a:endParaRPr>
          </a:p>
        </p:txBody>
      </p:sp>
      <p:grpSp>
        <p:nvGrpSpPr>
          <p:cNvPr id="161796" name="Group 6"/>
          <p:cNvGrpSpPr/>
          <p:nvPr/>
        </p:nvGrpSpPr>
        <p:grpSpPr>
          <a:xfrm>
            <a:off x="2652713" y="2211388"/>
            <a:ext cx="3094037" cy="644525"/>
            <a:chOff x="1671" y="1226"/>
            <a:chExt cx="1949" cy="406"/>
          </a:xfrm>
        </p:grpSpPr>
        <p:sp>
          <p:nvSpPr>
            <p:cNvPr id="161845" name="Text Box 4"/>
            <p:cNvSpPr txBox="1"/>
            <p:nvPr/>
          </p:nvSpPr>
          <p:spPr>
            <a:xfrm>
              <a:off x="1671" y="1226"/>
              <a:ext cx="1949" cy="288"/>
            </a:xfrm>
            <a:prstGeom prst="rect">
              <a:avLst/>
            </a:prstGeom>
            <a:noFill/>
            <a:ln w="9525">
              <a:noFill/>
            </a:ln>
          </p:spPr>
          <p:txBody>
            <a:bodyPr wrap="none" lIns="90000" tIns="46800" rIns="90000" bIns="46800">
              <a:spAutoFit/>
            </a:bodyPr>
            <a:p>
              <a:pPr eaLnBrk="1" hangingPunct="1"/>
              <a:r>
                <a:rPr lang="en-US" altLang="zh-CN" sz="2400" dirty="0">
                  <a:latin typeface="Times New Roman" panose="02020603050405020304" pitchFamily="18" charset="0"/>
                </a:rPr>
                <a:t>E( k ) = max { d[i][k] }</a:t>
              </a:r>
              <a:endParaRPr lang="en-US" altLang="zh-CN" sz="2400" dirty="0">
                <a:latin typeface="Times New Roman" panose="02020603050405020304" pitchFamily="18" charset="0"/>
              </a:endParaRPr>
            </a:p>
          </p:txBody>
        </p:sp>
        <p:sp>
          <p:nvSpPr>
            <p:cNvPr id="161846" name="Text Box 5"/>
            <p:cNvSpPr txBox="1"/>
            <p:nvPr/>
          </p:nvSpPr>
          <p:spPr>
            <a:xfrm>
              <a:off x="2352" y="1440"/>
              <a:ext cx="366" cy="192"/>
            </a:xfrm>
            <a:prstGeom prst="rect">
              <a:avLst/>
            </a:prstGeom>
            <a:noFill/>
            <a:ln w="9525">
              <a:noFill/>
            </a:ln>
          </p:spPr>
          <p:txBody>
            <a:bodyPr wrap="none" lIns="90000" tIns="46800" rIns="90000" bIns="46800">
              <a:spAutoFit/>
            </a:bodyPr>
            <a:p>
              <a:pPr eaLnBrk="1" hangingPunct="1"/>
              <a:r>
                <a:rPr lang="en-US" altLang="zh-CN" sz="1400" dirty="0">
                  <a:latin typeface="Times New Roman" panose="02020603050405020304" pitchFamily="18" charset="0"/>
                </a:rPr>
                <a:t>i ∈V</a:t>
              </a:r>
              <a:endParaRPr lang="en-US" altLang="zh-CN" sz="1400" dirty="0">
                <a:latin typeface="Times New Roman" panose="02020603050405020304" pitchFamily="18" charset="0"/>
              </a:endParaRPr>
            </a:p>
          </p:txBody>
        </p:sp>
      </p:grpSp>
      <p:sp>
        <p:nvSpPr>
          <p:cNvPr id="161797" name="Text Box 7"/>
          <p:cNvSpPr txBox="1"/>
          <p:nvPr/>
        </p:nvSpPr>
        <p:spPr>
          <a:xfrm>
            <a:off x="296863" y="2897188"/>
            <a:ext cx="8569325" cy="463550"/>
          </a:xfrm>
          <a:prstGeom prst="rect">
            <a:avLst/>
          </a:prstGeom>
          <a:noFill/>
          <a:ln w="9525">
            <a:noFill/>
          </a:ln>
        </p:spPr>
        <p:txBody>
          <a:bodyPr lIns="90000" tIns="46800" rIns="90000" bIns="46800">
            <a:spAutoFit/>
          </a:bodyPr>
          <a:p>
            <a:pPr eaLnBrk="1" hangingPunct="1"/>
            <a:r>
              <a:rPr lang="zh-CN" altLang="en-US" sz="2400" dirty="0">
                <a:latin typeface="Times New Roman" panose="02020603050405020304" pitchFamily="18" charset="0"/>
              </a:rPr>
              <a:t>为结点</a:t>
            </a:r>
            <a:r>
              <a:rPr lang="en-US" altLang="zh-CN" sz="2400" dirty="0">
                <a:latin typeface="Times New Roman" panose="02020603050405020304" pitchFamily="18" charset="0"/>
              </a:rPr>
              <a:t>k</a:t>
            </a:r>
            <a:r>
              <a:rPr lang="zh-CN" altLang="en-US" sz="2400" dirty="0">
                <a:latin typeface="Times New Roman" panose="02020603050405020304" pitchFamily="18" charset="0"/>
              </a:rPr>
              <a:t>的偏心度，称具有最小偏心度的结点为图</a:t>
            </a:r>
            <a:r>
              <a:rPr lang="en-US" altLang="zh-CN" sz="2400" dirty="0">
                <a:latin typeface="Times New Roman" panose="02020603050405020304" pitchFamily="18" charset="0"/>
              </a:rPr>
              <a:t>G</a:t>
            </a:r>
            <a:r>
              <a:rPr lang="zh-CN" altLang="en-US" sz="2400" dirty="0">
                <a:latin typeface="Times New Roman" panose="02020603050405020304" pitchFamily="18" charset="0"/>
              </a:rPr>
              <a:t>的中心点。</a:t>
            </a:r>
            <a:endParaRPr lang="en-US" altLang="zh-CN" sz="2400" dirty="0">
              <a:latin typeface="Times New Roman" panose="02020603050405020304" pitchFamily="18" charset="0"/>
            </a:endParaRPr>
          </a:p>
        </p:txBody>
      </p:sp>
      <p:grpSp>
        <p:nvGrpSpPr>
          <p:cNvPr id="161798" name="Group 41"/>
          <p:cNvGrpSpPr/>
          <p:nvPr/>
        </p:nvGrpSpPr>
        <p:grpSpPr>
          <a:xfrm>
            <a:off x="2438400" y="3598863"/>
            <a:ext cx="2663825" cy="1319212"/>
            <a:chOff x="817" y="2346"/>
            <a:chExt cx="1678" cy="831"/>
          </a:xfrm>
        </p:grpSpPr>
        <p:sp>
          <p:nvSpPr>
            <p:cNvPr id="161826" name="Oval 9"/>
            <p:cNvSpPr/>
            <p:nvPr/>
          </p:nvSpPr>
          <p:spPr>
            <a:xfrm>
              <a:off x="817" y="2678"/>
              <a:ext cx="191" cy="207"/>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a</a:t>
              </a:r>
              <a:endParaRPr lang="en-US" altLang="zh-CN" sz="1400" dirty="0">
                <a:latin typeface="Times New Roman" panose="02020603050405020304" pitchFamily="18" charset="0"/>
              </a:endParaRPr>
            </a:p>
          </p:txBody>
        </p:sp>
        <p:sp>
          <p:nvSpPr>
            <p:cNvPr id="161827" name="Oval 10"/>
            <p:cNvSpPr/>
            <p:nvPr/>
          </p:nvSpPr>
          <p:spPr>
            <a:xfrm>
              <a:off x="1248" y="2682"/>
              <a:ext cx="191" cy="207"/>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b</a:t>
              </a:r>
              <a:endParaRPr lang="en-US" altLang="zh-CN" sz="1400" dirty="0">
                <a:latin typeface="Times New Roman" panose="02020603050405020304" pitchFamily="18" charset="0"/>
              </a:endParaRPr>
            </a:p>
          </p:txBody>
        </p:sp>
        <p:sp>
          <p:nvSpPr>
            <p:cNvPr id="161828" name="Oval 11"/>
            <p:cNvSpPr/>
            <p:nvPr/>
          </p:nvSpPr>
          <p:spPr>
            <a:xfrm>
              <a:off x="1776" y="2970"/>
              <a:ext cx="191" cy="207"/>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solidFill>
                    <a:srgbClr val="FF3300"/>
                  </a:solidFill>
                  <a:latin typeface="Times New Roman" panose="02020603050405020304" pitchFamily="18" charset="0"/>
                </a:rPr>
                <a:t>d</a:t>
              </a:r>
              <a:endParaRPr lang="en-US" altLang="zh-CN" sz="1400" dirty="0">
                <a:solidFill>
                  <a:srgbClr val="FF3300"/>
                </a:solidFill>
                <a:latin typeface="Times New Roman" panose="02020603050405020304" pitchFamily="18" charset="0"/>
              </a:endParaRPr>
            </a:p>
          </p:txBody>
        </p:sp>
        <p:sp>
          <p:nvSpPr>
            <p:cNvPr id="161829" name="Oval 12"/>
            <p:cNvSpPr/>
            <p:nvPr/>
          </p:nvSpPr>
          <p:spPr>
            <a:xfrm>
              <a:off x="2304" y="2678"/>
              <a:ext cx="191" cy="207"/>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e</a:t>
              </a:r>
              <a:endParaRPr lang="en-US" altLang="zh-CN" sz="1400" dirty="0">
                <a:latin typeface="Times New Roman" panose="02020603050405020304" pitchFamily="18" charset="0"/>
              </a:endParaRPr>
            </a:p>
          </p:txBody>
        </p:sp>
        <p:sp>
          <p:nvSpPr>
            <p:cNvPr id="161830" name="Oval 13"/>
            <p:cNvSpPr/>
            <p:nvPr/>
          </p:nvSpPr>
          <p:spPr>
            <a:xfrm>
              <a:off x="1776" y="2346"/>
              <a:ext cx="191" cy="207"/>
            </a:xfrm>
            <a:prstGeom prst="ellipse">
              <a:avLst/>
            </a:prstGeom>
            <a:noFill/>
            <a:ln w="28575" cap="flat" cmpd="sng">
              <a:solidFill>
                <a:schemeClr val="tx1"/>
              </a:solidFill>
              <a:prstDash val="solid"/>
              <a:headEnd type="none" w="med" len="med"/>
              <a:tailEnd type="none" w="med" len="med"/>
            </a:ln>
          </p:spPr>
          <p:txBody>
            <a:bodyPr lIns="0" tIns="0" rIns="0" bIns="0" anchor="ctr" anchorCtr="0">
              <a:spAutoFit/>
            </a:bodyPr>
            <a:p>
              <a:pPr algn="ctr" eaLnBrk="1" hangingPunct="1"/>
              <a:r>
                <a:rPr lang="en-US" altLang="zh-CN" sz="1400" dirty="0">
                  <a:latin typeface="Times New Roman" panose="02020603050405020304" pitchFamily="18" charset="0"/>
                </a:rPr>
                <a:t>c</a:t>
              </a:r>
              <a:endParaRPr lang="en-US" altLang="zh-CN" sz="1400" dirty="0">
                <a:latin typeface="Times New Roman" panose="02020603050405020304" pitchFamily="18" charset="0"/>
              </a:endParaRPr>
            </a:p>
          </p:txBody>
        </p:sp>
        <p:sp>
          <p:nvSpPr>
            <p:cNvPr id="161831" name="Line 25"/>
            <p:cNvSpPr/>
            <p:nvPr/>
          </p:nvSpPr>
          <p:spPr>
            <a:xfrm>
              <a:off x="1008" y="2784"/>
              <a:ext cx="240" cy="0"/>
            </a:xfrm>
            <a:prstGeom prst="line">
              <a:avLst/>
            </a:prstGeom>
            <a:ln w="38100" cap="flat" cmpd="sng">
              <a:solidFill>
                <a:schemeClr val="tx1"/>
              </a:solidFill>
              <a:prstDash val="solid"/>
              <a:headEnd type="none" w="med" len="med"/>
              <a:tailEnd type="triangle" w="med" len="med"/>
            </a:ln>
          </p:spPr>
        </p:sp>
        <p:sp>
          <p:nvSpPr>
            <p:cNvPr id="161832" name="Line 26"/>
            <p:cNvSpPr/>
            <p:nvPr/>
          </p:nvSpPr>
          <p:spPr>
            <a:xfrm flipV="1">
              <a:off x="1400" y="2488"/>
              <a:ext cx="384" cy="240"/>
            </a:xfrm>
            <a:prstGeom prst="line">
              <a:avLst/>
            </a:prstGeom>
            <a:ln w="38100" cap="flat" cmpd="sng">
              <a:solidFill>
                <a:schemeClr val="tx1"/>
              </a:solidFill>
              <a:prstDash val="solid"/>
              <a:headEnd type="none" w="med" len="med"/>
              <a:tailEnd type="triangle" w="med" len="med"/>
            </a:ln>
          </p:spPr>
        </p:sp>
        <p:sp>
          <p:nvSpPr>
            <p:cNvPr id="161833" name="Line 27"/>
            <p:cNvSpPr/>
            <p:nvPr/>
          </p:nvSpPr>
          <p:spPr>
            <a:xfrm flipH="1" flipV="1">
              <a:off x="1392" y="2880"/>
              <a:ext cx="384" cy="144"/>
            </a:xfrm>
            <a:prstGeom prst="line">
              <a:avLst/>
            </a:prstGeom>
            <a:ln w="38100" cap="flat" cmpd="sng">
              <a:solidFill>
                <a:schemeClr val="tx1"/>
              </a:solidFill>
              <a:prstDash val="solid"/>
              <a:headEnd type="none" w="med" len="med"/>
              <a:tailEnd type="triangle" w="med" len="med"/>
            </a:ln>
          </p:spPr>
        </p:sp>
        <p:sp>
          <p:nvSpPr>
            <p:cNvPr id="161834" name="Line 28"/>
            <p:cNvSpPr/>
            <p:nvPr/>
          </p:nvSpPr>
          <p:spPr>
            <a:xfrm>
              <a:off x="1968" y="2496"/>
              <a:ext cx="336" cy="240"/>
            </a:xfrm>
            <a:prstGeom prst="line">
              <a:avLst/>
            </a:prstGeom>
            <a:ln w="38100" cap="flat" cmpd="sng">
              <a:solidFill>
                <a:schemeClr val="tx1"/>
              </a:solidFill>
              <a:prstDash val="solid"/>
              <a:headEnd type="none" w="med" len="med"/>
              <a:tailEnd type="triangle" w="med" len="med"/>
            </a:ln>
          </p:spPr>
        </p:sp>
        <p:sp>
          <p:nvSpPr>
            <p:cNvPr id="161835" name="Line 29"/>
            <p:cNvSpPr/>
            <p:nvPr/>
          </p:nvSpPr>
          <p:spPr>
            <a:xfrm flipH="1">
              <a:off x="1968" y="2880"/>
              <a:ext cx="384" cy="192"/>
            </a:xfrm>
            <a:prstGeom prst="line">
              <a:avLst/>
            </a:prstGeom>
            <a:ln w="38100" cap="flat" cmpd="sng">
              <a:solidFill>
                <a:schemeClr val="tx1"/>
              </a:solidFill>
              <a:prstDash val="solid"/>
              <a:headEnd type="none" w="med" len="med"/>
              <a:tailEnd type="triangle" w="med" len="med"/>
            </a:ln>
          </p:spPr>
        </p:sp>
        <p:sp>
          <p:nvSpPr>
            <p:cNvPr id="161836" name="Freeform 30"/>
            <p:cNvSpPr/>
            <p:nvPr/>
          </p:nvSpPr>
          <p:spPr>
            <a:xfrm flipH="1">
              <a:off x="1728" y="2528"/>
              <a:ext cx="96" cy="480"/>
            </a:xfrm>
            <a:custGeom>
              <a:avLst/>
              <a:gdLst/>
              <a:ahLst/>
              <a:cxnLst>
                <a:cxn ang="0">
                  <a:pos x="0" y="480"/>
                </a:cxn>
                <a:cxn ang="0">
                  <a:pos x="96" y="240"/>
                </a:cxn>
                <a:cxn ang="0">
                  <a:pos x="0" y="0"/>
                </a:cxn>
              </a:cxnLst>
              <a:pathLst>
                <a:path w="96" h="480">
                  <a:moveTo>
                    <a:pt x="0" y="480"/>
                  </a:moveTo>
                  <a:cubicBezTo>
                    <a:pt x="48" y="400"/>
                    <a:pt x="96" y="320"/>
                    <a:pt x="96" y="240"/>
                  </a:cubicBezTo>
                  <a:cubicBezTo>
                    <a:pt x="96" y="160"/>
                    <a:pt x="48" y="80"/>
                    <a:pt x="0" y="0"/>
                  </a:cubicBezTo>
                </a:path>
              </a:pathLst>
            </a:custGeom>
            <a:noFill/>
            <a:ln w="38100" cap="flat" cmpd="sng">
              <a:solidFill>
                <a:schemeClr val="tx1">
                  <a:alpha val="100000"/>
                </a:schemeClr>
              </a:solidFill>
              <a:prstDash val="solid"/>
              <a:round/>
              <a:headEnd type="triangle" w="med" len="med"/>
              <a:tailEnd type="none" w="med" len="med"/>
            </a:ln>
          </p:spPr>
          <p:txBody>
            <a:bodyPr/>
            <a:p>
              <a:endParaRPr lang="zh-CN" altLang="en-US"/>
            </a:p>
          </p:txBody>
        </p:sp>
        <p:sp>
          <p:nvSpPr>
            <p:cNvPr id="161837" name="Freeform 33"/>
            <p:cNvSpPr/>
            <p:nvPr/>
          </p:nvSpPr>
          <p:spPr>
            <a:xfrm>
              <a:off x="1920" y="2528"/>
              <a:ext cx="96" cy="480"/>
            </a:xfrm>
            <a:custGeom>
              <a:avLst/>
              <a:gdLst/>
              <a:ahLst/>
              <a:cxnLst>
                <a:cxn ang="0">
                  <a:pos x="0" y="480"/>
                </a:cxn>
                <a:cxn ang="0">
                  <a:pos x="96" y="240"/>
                </a:cxn>
                <a:cxn ang="0">
                  <a:pos x="0" y="0"/>
                </a:cxn>
              </a:cxnLst>
              <a:pathLst>
                <a:path w="96" h="480">
                  <a:moveTo>
                    <a:pt x="0" y="480"/>
                  </a:moveTo>
                  <a:cubicBezTo>
                    <a:pt x="48" y="400"/>
                    <a:pt x="96" y="320"/>
                    <a:pt x="96" y="240"/>
                  </a:cubicBezTo>
                  <a:cubicBezTo>
                    <a:pt x="96" y="160"/>
                    <a:pt x="48" y="80"/>
                    <a:pt x="0" y="0"/>
                  </a:cubicBezTo>
                </a:path>
              </a:pathLst>
            </a:custGeom>
            <a:noFill/>
            <a:ln w="38100" cap="flat" cmpd="sng">
              <a:solidFill>
                <a:schemeClr val="tx1">
                  <a:alpha val="100000"/>
                </a:schemeClr>
              </a:solidFill>
              <a:prstDash val="solid"/>
              <a:round/>
              <a:headEnd type="none" w="med" len="med"/>
              <a:tailEnd type="triangle" w="med" len="med"/>
            </a:ln>
          </p:spPr>
          <p:txBody>
            <a:bodyPr/>
            <a:p>
              <a:endParaRPr lang="zh-CN" altLang="en-US"/>
            </a:p>
          </p:txBody>
        </p:sp>
        <p:sp>
          <p:nvSpPr>
            <p:cNvPr id="161838" name="Text Box 34"/>
            <p:cNvSpPr txBox="1"/>
            <p:nvPr/>
          </p:nvSpPr>
          <p:spPr>
            <a:xfrm>
              <a:off x="1015" y="2608"/>
              <a:ext cx="178" cy="212"/>
            </a:xfrm>
            <a:prstGeom prst="rect">
              <a:avLst/>
            </a:prstGeom>
            <a:noFill/>
            <a:ln w="9525">
              <a:noFill/>
            </a:ln>
          </p:spPr>
          <p:txBody>
            <a:bodyPr wrap="none" lIns="90000" tIns="46800" rIns="90000" bIns="46800">
              <a:spAutoFit/>
            </a:bodyPr>
            <a:p>
              <a:pPr eaLnBrk="1" hangingPunct="1"/>
              <a:r>
                <a:rPr lang="en-US" altLang="zh-CN" sz="1600" dirty="0">
                  <a:latin typeface="Times New Roman" panose="02020603050405020304" pitchFamily="18" charset="0"/>
                </a:rPr>
                <a:t>1</a:t>
              </a:r>
              <a:endParaRPr lang="en-US" altLang="zh-CN" sz="1600" dirty="0">
                <a:latin typeface="Times New Roman" panose="02020603050405020304" pitchFamily="18" charset="0"/>
              </a:endParaRPr>
            </a:p>
          </p:txBody>
        </p:sp>
        <p:sp>
          <p:nvSpPr>
            <p:cNvPr id="161839" name="Text Box 35"/>
            <p:cNvSpPr txBox="1"/>
            <p:nvPr/>
          </p:nvSpPr>
          <p:spPr>
            <a:xfrm>
              <a:off x="1479" y="2919"/>
              <a:ext cx="178" cy="212"/>
            </a:xfrm>
            <a:prstGeom prst="rect">
              <a:avLst/>
            </a:prstGeom>
            <a:noFill/>
            <a:ln w="9525">
              <a:noFill/>
            </a:ln>
          </p:spPr>
          <p:txBody>
            <a:bodyPr wrap="none" lIns="90000" tIns="46800" rIns="90000" bIns="46800">
              <a:spAutoFit/>
            </a:bodyPr>
            <a:p>
              <a:pPr eaLnBrk="1" hangingPunct="1"/>
              <a:r>
                <a:rPr lang="en-US" altLang="zh-CN" sz="1600" dirty="0">
                  <a:latin typeface="Times New Roman" panose="02020603050405020304" pitchFamily="18" charset="0"/>
                </a:rPr>
                <a:t>1</a:t>
              </a:r>
              <a:endParaRPr lang="en-US" altLang="zh-CN" sz="1600" dirty="0">
                <a:latin typeface="Times New Roman" panose="02020603050405020304" pitchFamily="18" charset="0"/>
              </a:endParaRPr>
            </a:p>
          </p:txBody>
        </p:sp>
        <p:sp>
          <p:nvSpPr>
            <p:cNvPr id="161840" name="Text Box 36"/>
            <p:cNvSpPr txBox="1"/>
            <p:nvPr/>
          </p:nvSpPr>
          <p:spPr>
            <a:xfrm>
              <a:off x="1487" y="2423"/>
              <a:ext cx="178" cy="212"/>
            </a:xfrm>
            <a:prstGeom prst="rect">
              <a:avLst/>
            </a:prstGeom>
            <a:noFill/>
            <a:ln w="9525">
              <a:noFill/>
            </a:ln>
          </p:spPr>
          <p:txBody>
            <a:bodyPr wrap="none" lIns="90000" tIns="46800" rIns="90000" bIns="46800">
              <a:spAutoFit/>
            </a:bodyPr>
            <a:p>
              <a:pPr eaLnBrk="1" hangingPunct="1"/>
              <a:r>
                <a:rPr lang="en-US" altLang="zh-CN" sz="1600" dirty="0">
                  <a:latin typeface="Times New Roman" panose="02020603050405020304" pitchFamily="18" charset="0"/>
                </a:rPr>
                <a:t>2</a:t>
              </a:r>
              <a:endParaRPr lang="en-US" altLang="zh-CN" sz="1600" dirty="0">
                <a:latin typeface="Times New Roman" panose="02020603050405020304" pitchFamily="18" charset="0"/>
              </a:endParaRPr>
            </a:p>
          </p:txBody>
        </p:sp>
        <p:sp>
          <p:nvSpPr>
            <p:cNvPr id="161841" name="Text Box 37"/>
            <p:cNvSpPr txBox="1"/>
            <p:nvPr/>
          </p:nvSpPr>
          <p:spPr>
            <a:xfrm>
              <a:off x="1575" y="2640"/>
              <a:ext cx="178" cy="212"/>
            </a:xfrm>
            <a:prstGeom prst="rect">
              <a:avLst/>
            </a:prstGeom>
            <a:noFill/>
            <a:ln w="9525">
              <a:noFill/>
            </a:ln>
          </p:spPr>
          <p:txBody>
            <a:bodyPr wrap="none" lIns="90000" tIns="46800" rIns="90000" bIns="46800">
              <a:spAutoFit/>
            </a:bodyPr>
            <a:p>
              <a:pPr eaLnBrk="1" hangingPunct="1"/>
              <a:r>
                <a:rPr lang="en-US" altLang="zh-CN" sz="1600" dirty="0">
                  <a:latin typeface="Times New Roman" panose="02020603050405020304" pitchFamily="18" charset="0"/>
                </a:rPr>
                <a:t>2</a:t>
              </a:r>
              <a:endParaRPr lang="en-US" altLang="zh-CN" sz="1600" dirty="0">
                <a:latin typeface="Times New Roman" panose="02020603050405020304" pitchFamily="18" charset="0"/>
              </a:endParaRPr>
            </a:p>
          </p:txBody>
        </p:sp>
        <p:sp>
          <p:nvSpPr>
            <p:cNvPr id="161842" name="Text Box 38"/>
            <p:cNvSpPr txBox="1"/>
            <p:nvPr/>
          </p:nvSpPr>
          <p:spPr>
            <a:xfrm>
              <a:off x="1982" y="2640"/>
              <a:ext cx="178" cy="212"/>
            </a:xfrm>
            <a:prstGeom prst="rect">
              <a:avLst/>
            </a:prstGeom>
            <a:noFill/>
            <a:ln w="9525">
              <a:noFill/>
            </a:ln>
          </p:spPr>
          <p:txBody>
            <a:bodyPr wrap="none" lIns="90000" tIns="46800" rIns="90000" bIns="46800">
              <a:spAutoFit/>
            </a:bodyPr>
            <a:p>
              <a:pPr eaLnBrk="1" hangingPunct="1"/>
              <a:r>
                <a:rPr lang="en-US" altLang="zh-CN" sz="1600" dirty="0">
                  <a:latin typeface="Times New Roman" panose="02020603050405020304" pitchFamily="18" charset="0"/>
                </a:rPr>
                <a:t>3</a:t>
              </a:r>
              <a:endParaRPr lang="en-US" altLang="zh-CN" sz="1600" dirty="0">
                <a:latin typeface="Times New Roman" panose="02020603050405020304" pitchFamily="18" charset="0"/>
              </a:endParaRPr>
            </a:p>
          </p:txBody>
        </p:sp>
        <p:sp>
          <p:nvSpPr>
            <p:cNvPr id="161843" name="Text Box 39"/>
            <p:cNvSpPr txBox="1"/>
            <p:nvPr/>
          </p:nvSpPr>
          <p:spPr>
            <a:xfrm>
              <a:off x="2078" y="2439"/>
              <a:ext cx="178" cy="212"/>
            </a:xfrm>
            <a:prstGeom prst="rect">
              <a:avLst/>
            </a:prstGeom>
            <a:noFill/>
            <a:ln w="9525">
              <a:noFill/>
            </a:ln>
          </p:spPr>
          <p:txBody>
            <a:bodyPr wrap="none" lIns="90000" tIns="46800" rIns="90000" bIns="46800">
              <a:spAutoFit/>
            </a:bodyPr>
            <a:p>
              <a:pPr eaLnBrk="1" hangingPunct="1"/>
              <a:r>
                <a:rPr lang="en-US" altLang="zh-CN" sz="1600" dirty="0">
                  <a:latin typeface="Times New Roman" panose="02020603050405020304" pitchFamily="18" charset="0"/>
                </a:rPr>
                <a:t>4</a:t>
              </a:r>
              <a:endParaRPr lang="en-US" altLang="zh-CN" sz="1600" dirty="0">
                <a:latin typeface="Times New Roman" panose="02020603050405020304" pitchFamily="18" charset="0"/>
              </a:endParaRPr>
            </a:p>
          </p:txBody>
        </p:sp>
        <p:sp>
          <p:nvSpPr>
            <p:cNvPr id="161844" name="Text Box 40"/>
            <p:cNvSpPr txBox="1"/>
            <p:nvPr/>
          </p:nvSpPr>
          <p:spPr>
            <a:xfrm>
              <a:off x="2087" y="2935"/>
              <a:ext cx="178" cy="212"/>
            </a:xfrm>
            <a:prstGeom prst="rect">
              <a:avLst/>
            </a:prstGeom>
            <a:noFill/>
            <a:ln w="9525">
              <a:noFill/>
            </a:ln>
          </p:spPr>
          <p:txBody>
            <a:bodyPr wrap="none" lIns="90000" tIns="46800" rIns="90000" bIns="46800">
              <a:spAutoFit/>
            </a:bodyPr>
            <a:p>
              <a:pPr eaLnBrk="1" hangingPunct="1"/>
              <a:r>
                <a:rPr lang="en-US" altLang="zh-CN" sz="1600" dirty="0">
                  <a:latin typeface="Times New Roman" panose="02020603050405020304" pitchFamily="18" charset="0"/>
                </a:rPr>
                <a:t>5</a:t>
              </a:r>
              <a:endParaRPr lang="en-US" altLang="zh-CN" sz="1600" dirty="0">
                <a:latin typeface="Times New Roman" panose="02020603050405020304" pitchFamily="18" charset="0"/>
              </a:endParaRPr>
            </a:p>
          </p:txBody>
        </p:sp>
      </p:grpSp>
      <p:graphicFrame>
        <p:nvGraphicFramePr>
          <p:cNvPr id="77977" name="Group 153"/>
          <p:cNvGraphicFramePr>
            <a:graphicFrameLocks noGrp="1"/>
          </p:cNvGraphicFramePr>
          <p:nvPr/>
        </p:nvGraphicFramePr>
        <p:xfrm>
          <a:off x="5867400" y="3502025"/>
          <a:ext cx="2438400" cy="1841502"/>
        </p:xfrm>
        <a:graphic>
          <a:graphicData uri="http://schemas.openxmlformats.org/drawingml/2006/table">
            <a:tbl>
              <a:tblPr/>
              <a:tblGrid>
                <a:gridCol w="990600"/>
                <a:gridCol w="1447800"/>
              </a:tblGrid>
              <a:tr h="306917">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结点</a:t>
                      </a:r>
                      <a:endParaRPr kumimoji="1"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79" marB="46779"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偏心度</a:t>
                      </a:r>
                      <a:endParaRPr kumimoji="1"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79" marB="46779"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6917">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79" marB="46779"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79" marB="46779"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6917">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79" marB="46779"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79" marB="46779"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6917">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79" marB="46779"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79" marB="46779"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6917">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79" marB="46779"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79" marB="46779"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6917">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79" marB="46779"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79" marB="46779"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161820" name="Group 116"/>
          <p:cNvGrpSpPr/>
          <p:nvPr/>
        </p:nvGrpSpPr>
        <p:grpSpPr>
          <a:xfrm>
            <a:off x="442913" y="4751388"/>
            <a:ext cx="1576387" cy="1846262"/>
            <a:chOff x="279" y="2880"/>
            <a:chExt cx="993" cy="1163"/>
          </a:xfrm>
        </p:grpSpPr>
        <p:sp>
          <p:nvSpPr>
            <p:cNvPr id="161824" name="Text Box 114"/>
            <p:cNvSpPr txBox="1"/>
            <p:nvPr/>
          </p:nvSpPr>
          <p:spPr>
            <a:xfrm>
              <a:off x="288" y="2880"/>
              <a:ext cx="984" cy="929"/>
            </a:xfrm>
            <a:prstGeom prst="rect">
              <a:avLst/>
            </a:prstGeom>
            <a:noFill/>
            <a:ln w="9525" cap="flat" cmpd="sng">
              <a:solidFill>
                <a:schemeClr val="tx1"/>
              </a:solidFill>
              <a:prstDash val="solid"/>
              <a:miter/>
              <a:headEnd type="none" w="med" len="med"/>
              <a:tailEnd type="none" w="med" len="med"/>
            </a:ln>
          </p:spPr>
          <p:txBody>
            <a:bodyPr wrap="none" lIns="90000" tIns="46800" rIns="90000" bIns="46800">
              <a:spAutoFit/>
            </a:bodyPr>
            <a:p>
              <a:pPr eaLnBrk="1" hangingPunct="1"/>
              <a:r>
                <a:rPr lang="en-US" altLang="zh-CN" dirty="0">
                  <a:latin typeface="Times New Roman" panose="02020603050405020304" pitchFamily="18" charset="0"/>
                </a:rPr>
                <a:t> 0   1   3   5   7 </a:t>
              </a:r>
              <a:endParaRPr lang="en-US" altLang="zh-CN" dirty="0">
                <a:latin typeface="Times New Roman" panose="02020603050405020304" pitchFamily="18" charset="0"/>
              </a:endParaRPr>
            </a:p>
            <a:p>
              <a:pPr eaLnBrk="1" hangingPunct="1"/>
              <a:r>
                <a:rPr lang="en-US" altLang="zh-CN" dirty="0">
                  <a:latin typeface="Times New Roman" panose="02020603050405020304" pitchFamily="18" charset="0"/>
                </a:rPr>
                <a:t>∞  0   2   4   6</a:t>
              </a:r>
              <a:endParaRPr lang="en-US" altLang="zh-CN" dirty="0">
                <a:latin typeface="Times New Roman" panose="02020603050405020304" pitchFamily="18" charset="0"/>
              </a:endParaRPr>
            </a:p>
            <a:p>
              <a:pPr eaLnBrk="1" hangingPunct="1"/>
              <a:r>
                <a:rPr lang="en-US" altLang="zh-CN" dirty="0">
                  <a:latin typeface="Times New Roman" panose="02020603050405020304" pitchFamily="18" charset="0"/>
                </a:rPr>
                <a:t>∞  3   0   2   4</a:t>
              </a:r>
              <a:endParaRPr lang="en-US" altLang="zh-CN" dirty="0">
                <a:latin typeface="Times New Roman" panose="02020603050405020304" pitchFamily="18" charset="0"/>
              </a:endParaRPr>
            </a:p>
            <a:p>
              <a:pPr eaLnBrk="1" hangingPunct="1"/>
              <a:r>
                <a:rPr lang="en-US" altLang="zh-CN" dirty="0">
                  <a:latin typeface="Times New Roman" panose="02020603050405020304" pitchFamily="18" charset="0"/>
                </a:rPr>
                <a:t>∞  1   3   0   7</a:t>
              </a:r>
              <a:endParaRPr lang="en-US" altLang="zh-CN" dirty="0">
                <a:latin typeface="Times New Roman" panose="02020603050405020304" pitchFamily="18" charset="0"/>
              </a:endParaRPr>
            </a:p>
            <a:p>
              <a:pPr eaLnBrk="1" hangingPunct="1"/>
              <a:r>
                <a:rPr lang="en-US" altLang="zh-CN" dirty="0">
                  <a:latin typeface="Times New Roman" panose="02020603050405020304" pitchFamily="18" charset="0"/>
                </a:rPr>
                <a:t>∞  6   8   5   0</a:t>
              </a:r>
              <a:endParaRPr lang="en-US" altLang="zh-CN" dirty="0">
                <a:latin typeface="Times New Roman" panose="02020603050405020304" pitchFamily="18" charset="0"/>
              </a:endParaRPr>
            </a:p>
          </p:txBody>
        </p:sp>
        <p:sp>
          <p:nvSpPr>
            <p:cNvPr id="161825" name="Text Box 115"/>
            <p:cNvSpPr txBox="1"/>
            <p:nvPr/>
          </p:nvSpPr>
          <p:spPr>
            <a:xfrm>
              <a:off x="279" y="3831"/>
              <a:ext cx="974" cy="212"/>
            </a:xfrm>
            <a:prstGeom prst="rect">
              <a:avLst/>
            </a:prstGeom>
            <a:noFill/>
            <a:ln w="9525">
              <a:noFill/>
            </a:ln>
          </p:spPr>
          <p:txBody>
            <a:bodyPr wrap="none" lIns="90000" tIns="46800" rIns="90000" bIns="46800">
              <a:spAutoFit/>
            </a:bodyPr>
            <a:p>
              <a:pPr eaLnBrk="1" hangingPunct="1"/>
              <a:r>
                <a:rPr lang="zh-CN" altLang="en-US" sz="1600" dirty="0">
                  <a:latin typeface="Times New Roman" panose="02020603050405020304" pitchFamily="18" charset="0"/>
                </a:rPr>
                <a:t>最短路径矩阵</a:t>
              </a:r>
              <a:r>
                <a:rPr lang="en-US" altLang="zh-CN" sz="1600" dirty="0">
                  <a:latin typeface="Times New Roman" panose="02020603050405020304" pitchFamily="18" charset="0"/>
                </a:rPr>
                <a:t>D</a:t>
              </a:r>
              <a:endParaRPr lang="en-US" altLang="zh-CN" sz="1600" dirty="0">
                <a:latin typeface="Times New Roman" panose="02020603050405020304" pitchFamily="18" charset="0"/>
              </a:endParaRPr>
            </a:p>
          </p:txBody>
        </p:sp>
      </p:grpSp>
      <p:sp>
        <p:nvSpPr>
          <p:cNvPr id="161821" name="Text Box 117"/>
          <p:cNvSpPr txBox="1"/>
          <p:nvPr/>
        </p:nvSpPr>
        <p:spPr>
          <a:xfrm>
            <a:off x="2286000" y="5056188"/>
            <a:ext cx="6491288" cy="1392237"/>
          </a:xfrm>
          <a:prstGeom prst="rect">
            <a:avLst/>
          </a:prstGeom>
          <a:noFill/>
          <a:ln w="9525">
            <a:noFill/>
          </a:ln>
        </p:spPr>
        <p:txBody>
          <a:bodyPr wrap="none" lIns="90000" tIns="46800" rIns="90000" bIns="46800">
            <a:spAutoFit/>
          </a:bodyPr>
          <a:p>
            <a:pPr eaLnBrk="1" hangingPunct="1">
              <a:lnSpc>
                <a:spcPct val="120000"/>
              </a:lnSpc>
            </a:pPr>
            <a:r>
              <a:rPr lang="zh-CN" altLang="en-US" dirty="0">
                <a:solidFill>
                  <a:srgbClr val="0000FF"/>
                </a:solidFill>
                <a:latin typeface="Times New Roman" panose="02020603050405020304" pitchFamily="18" charset="0"/>
              </a:rPr>
              <a:t>算法步骤：</a:t>
            </a:r>
            <a:endParaRPr lang="zh-CN" altLang="en-US" dirty="0">
              <a:solidFill>
                <a:srgbClr val="0000FF"/>
              </a:solidFill>
              <a:latin typeface="Times New Roman" panose="02020603050405020304" pitchFamily="18" charset="0"/>
            </a:endParaRPr>
          </a:p>
          <a:p>
            <a:pPr eaLnBrk="1" hangingPunct="1">
              <a:lnSpc>
                <a:spcPct val="120000"/>
              </a:lnSpc>
            </a:pPr>
            <a:r>
              <a:rPr lang="zh-CN" altLang="en-US" dirty="0">
                <a:latin typeface="Times New Roman" panose="02020603050405020304" pitchFamily="18" charset="0"/>
              </a:rPr>
              <a:t>第一步：调用</a:t>
            </a:r>
            <a:r>
              <a:rPr lang="en-US" altLang="zh-CN" dirty="0">
                <a:latin typeface="Times New Roman" panose="02020603050405020304" pitchFamily="18" charset="0"/>
              </a:rPr>
              <a:t>Floyd</a:t>
            </a:r>
            <a:r>
              <a:rPr lang="zh-CN" altLang="en-US" dirty="0">
                <a:latin typeface="Times New Roman" panose="02020603050405020304" pitchFamily="18" charset="0"/>
              </a:rPr>
              <a:t>算法，求每一对顶点间的最短路径矩阵</a:t>
            </a:r>
            <a:r>
              <a:rPr lang="en-US" altLang="zh-CN" dirty="0">
                <a:latin typeface="Times New Roman" panose="02020603050405020304" pitchFamily="18" charset="0"/>
              </a:rPr>
              <a:t>D</a:t>
            </a:r>
            <a:r>
              <a:rPr lang="zh-CN" altLang="en-US" dirty="0">
                <a:latin typeface="Times New Roman" panose="02020603050405020304" pitchFamily="18" charset="0"/>
              </a:rPr>
              <a:t>；</a:t>
            </a:r>
            <a:endParaRPr lang="en-US" altLang="zh-CN" dirty="0">
              <a:latin typeface="Times New Roman" panose="02020603050405020304" pitchFamily="18" charset="0"/>
            </a:endParaRPr>
          </a:p>
          <a:p>
            <a:pPr eaLnBrk="1" hangingPunct="1">
              <a:lnSpc>
                <a:spcPct val="120000"/>
              </a:lnSpc>
            </a:pPr>
            <a:r>
              <a:rPr lang="zh-CN" altLang="en-US" dirty="0">
                <a:latin typeface="Times New Roman" panose="02020603050405020304" pitchFamily="18" charset="0"/>
              </a:rPr>
              <a:t>第二步：对矩阵</a:t>
            </a:r>
            <a:r>
              <a:rPr lang="en-US" altLang="zh-CN" dirty="0">
                <a:latin typeface="Times New Roman" panose="02020603050405020304" pitchFamily="18" charset="0"/>
              </a:rPr>
              <a:t>D</a:t>
            </a:r>
            <a:r>
              <a:rPr lang="zh-CN" altLang="en-US" dirty="0">
                <a:latin typeface="Times New Roman" panose="02020603050405020304" pitchFamily="18" charset="0"/>
              </a:rPr>
              <a:t>的每一列求最大值，即为各顶点</a:t>
            </a:r>
            <a:r>
              <a:rPr lang="en-US" altLang="zh-CN" dirty="0">
                <a:latin typeface="Times New Roman" panose="02020603050405020304" pitchFamily="18" charset="0"/>
              </a:rPr>
              <a:t>j</a:t>
            </a:r>
            <a:r>
              <a:rPr lang="zh-CN" altLang="en-US" dirty="0">
                <a:latin typeface="Times New Roman" panose="02020603050405020304" pitchFamily="18" charset="0"/>
              </a:rPr>
              <a:t>的偏心度；</a:t>
            </a:r>
            <a:endParaRPr lang="zh-CN" altLang="en-US" dirty="0">
              <a:latin typeface="Times New Roman" panose="02020603050405020304" pitchFamily="18" charset="0"/>
            </a:endParaRPr>
          </a:p>
          <a:p>
            <a:pPr eaLnBrk="1" hangingPunct="1">
              <a:lnSpc>
                <a:spcPct val="120000"/>
              </a:lnSpc>
            </a:pPr>
            <a:r>
              <a:rPr lang="zh-CN" altLang="en-US" dirty="0">
                <a:latin typeface="Times New Roman" panose="02020603050405020304" pitchFamily="18" charset="0"/>
              </a:rPr>
              <a:t>第三步：求具有最小偏心度的顶点</a:t>
            </a:r>
            <a:r>
              <a:rPr lang="en-US" altLang="zh-CN" dirty="0">
                <a:latin typeface="Times New Roman" panose="02020603050405020304" pitchFamily="18" charset="0"/>
              </a:rPr>
              <a:t>k</a:t>
            </a:r>
            <a:r>
              <a:rPr lang="zh-CN" altLang="en-US" dirty="0">
                <a:latin typeface="Times New Roman" panose="02020603050405020304" pitchFamily="18" charset="0"/>
              </a:rPr>
              <a:t>，即为中心点。</a:t>
            </a:r>
            <a:endParaRPr lang="zh-CN" altLang="en-US" dirty="0">
              <a:latin typeface="Times New Roman" panose="02020603050405020304" pitchFamily="18" charset="0"/>
            </a:endParaRPr>
          </a:p>
        </p:txBody>
      </p:sp>
      <p:sp>
        <p:nvSpPr>
          <p:cNvPr id="161822" name="Text Box 154"/>
          <p:cNvSpPr txBox="1"/>
          <p:nvPr/>
        </p:nvSpPr>
        <p:spPr>
          <a:xfrm>
            <a:off x="539750" y="4438650"/>
            <a:ext cx="1457325" cy="366713"/>
          </a:xfrm>
          <a:prstGeom prst="rect">
            <a:avLst/>
          </a:prstGeom>
          <a:noFill/>
          <a:ln w="28575">
            <a:noFill/>
          </a:ln>
        </p:spPr>
        <p:txBody>
          <a:bodyPr wrap="none" lIns="90000" tIns="46800" rIns="90000" bIns="46800">
            <a:spAutoFit/>
          </a:bodyPr>
          <a:p>
            <a:pPr eaLnBrk="1" hangingPunct="1"/>
            <a:r>
              <a:rPr lang="en-US" altLang="zh-CN" b="0" dirty="0">
                <a:latin typeface="Times New Roman" panose="02020603050405020304" pitchFamily="18" charset="0"/>
              </a:rPr>
              <a:t>a   b   c   d    e</a:t>
            </a:r>
            <a:endParaRPr lang="en-US" altLang="zh-CN" b="0" dirty="0">
              <a:latin typeface="Times New Roman" panose="02020603050405020304" pitchFamily="18" charset="0"/>
            </a:endParaRPr>
          </a:p>
        </p:txBody>
      </p:sp>
      <p:sp>
        <p:nvSpPr>
          <p:cNvPr id="161823" name="Text Box 155"/>
          <p:cNvSpPr txBox="1"/>
          <p:nvPr/>
        </p:nvSpPr>
        <p:spPr>
          <a:xfrm>
            <a:off x="173038" y="4725988"/>
            <a:ext cx="295275" cy="1465262"/>
          </a:xfrm>
          <a:prstGeom prst="rect">
            <a:avLst/>
          </a:prstGeom>
          <a:noFill/>
          <a:ln w="28575">
            <a:noFill/>
          </a:ln>
        </p:spPr>
        <p:txBody>
          <a:bodyPr wrap="none" lIns="90000" tIns="46800" rIns="90000" bIns="46800">
            <a:spAutoFit/>
          </a:bodyPr>
          <a:p>
            <a:pPr algn="ctr" eaLnBrk="1" hangingPunct="1"/>
            <a:r>
              <a:rPr lang="en-US" altLang="zh-CN" b="0" dirty="0">
                <a:latin typeface="Times New Roman" panose="02020603050405020304" pitchFamily="18" charset="0"/>
              </a:rPr>
              <a:t>a</a:t>
            </a:r>
            <a:endParaRPr lang="en-US" altLang="zh-CN" b="0" dirty="0">
              <a:latin typeface="Times New Roman" panose="02020603050405020304" pitchFamily="18" charset="0"/>
            </a:endParaRPr>
          </a:p>
          <a:p>
            <a:pPr algn="ctr" eaLnBrk="1" hangingPunct="1"/>
            <a:r>
              <a:rPr lang="en-US" altLang="zh-CN" b="0" dirty="0">
                <a:latin typeface="Times New Roman" panose="02020603050405020304" pitchFamily="18" charset="0"/>
              </a:rPr>
              <a:t>b</a:t>
            </a:r>
            <a:endParaRPr lang="en-US" altLang="zh-CN" b="0" dirty="0">
              <a:latin typeface="Times New Roman" panose="02020603050405020304" pitchFamily="18" charset="0"/>
            </a:endParaRPr>
          </a:p>
          <a:p>
            <a:pPr algn="ctr" eaLnBrk="1" hangingPunct="1"/>
            <a:r>
              <a:rPr lang="en-US" altLang="zh-CN" b="0" dirty="0">
                <a:latin typeface="Times New Roman" panose="02020603050405020304" pitchFamily="18" charset="0"/>
              </a:rPr>
              <a:t>c</a:t>
            </a:r>
            <a:endParaRPr lang="en-US" altLang="zh-CN" b="0" dirty="0">
              <a:latin typeface="Times New Roman" panose="02020603050405020304" pitchFamily="18" charset="0"/>
            </a:endParaRPr>
          </a:p>
          <a:p>
            <a:pPr algn="ctr" eaLnBrk="1" hangingPunct="1"/>
            <a:r>
              <a:rPr lang="en-US" altLang="zh-CN" b="0" dirty="0">
                <a:latin typeface="Times New Roman" panose="02020603050405020304" pitchFamily="18" charset="0"/>
              </a:rPr>
              <a:t>d</a:t>
            </a:r>
            <a:endParaRPr lang="en-US" altLang="zh-CN" b="0" dirty="0">
              <a:latin typeface="Times New Roman" panose="02020603050405020304" pitchFamily="18" charset="0"/>
            </a:endParaRPr>
          </a:p>
          <a:p>
            <a:pPr algn="ctr" eaLnBrk="1" hangingPunct="1"/>
            <a:r>
              <a:rPr lang="en-US" altLang="zh-CN" b="0" dirty="0">
                <a:latin typeface="Times New Roman" panose="02020603050405020304" pitchFamily="18" charset="0"/>
              </a:rPr>
              <a:t>e</a:t>
            </a:r>
            <a:endParaRPr lang="en-US" altLang="zh-CN" b="0" dirty="0">
              <a:latin typeface="Times New Roman" panose="02020603050405020304" pitchFamily="18" charset="0"/>
            </a:endParaRPr>
          </a:p>
        </p:txBody>
      </p:sp>
    </p:spTree>
  </p:cSld>
  <p:clrMapOvr>
    <a:masterClrMapping/>
  </p:clrMapOvr>
</p:sld>
</file>

<file path=ppt/tags/tag1.xml><?xml version="1.0" encoding="utf-8"?>
<p:tagLst xmlns:p="http://schemas.openxmlformats.org/presentationml/2006/main">
  <p:tag name="commondata" val="eyJoZGlkIjoiZTczNDg2ZGVkNDU5Mzc1YjcxZmJiYmM2MjUyM2JlZTEifQ=="/>
</p:tagLst>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spPr>
      <a:bodyPr vert="horz" wrap="none" lIns="90000" tIns="46800" rIns="90000" bIns="4680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noFill/>
        <a:ln>
          <a:noFill/>
        </a:ln>
      </a:spPr>
      <a:bodyPr vert="horz" wrap="none" lIns="90000" tIns="46800" rIns="90000" bIns="4680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CDESIGNJ</Template>
  <TotalTime>0</TotalTime>
  <Words>37477</Words>
  <Application>WPS 演示</Application>
  <PresentationFormat>全屏显示(4:3)</PresentationFormat>
  <Paragraphs>5079</Paragraphs>
  <Slides>102</Slides>
  <Notes>59</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102</vt:i4>
      </vt:variant>
    </vt:vector>
  </HeadingPairs>
  <TitlesOfParts>
    <vt:vector size="118" baseType="lpstr">
      <vt:lpstr>Arial</vt:lpstr>
      <vt:lpstr>宋体</vt:lpstr>
      <vt:lpstr>Wingdings</vt:lpstr>
      <vt:lpstr>Times New Roman</vt:lpstr>
      <vt:lpstr>楷体</vt:lpstr>
      <vt:lpstr>华文楷体</vt:lpstr>
      <vt:lpstr>Helvetica</vt:lpstr>
      <vt:lpstr>仿宋_GB2312</vt:lpstr>
      <vt:lpstr>微软雅黑</vt:lpstr>
      <vt:lpstr>Arial Unicode MS</vt:lpstr>
      <vt:lpstr>Monotype Sorts</vt:lpstr>
      <vt:lpstr>Wingdings</vt:lpstr>
      <vt:lpstr>仿宋</vt:lpstr>
      <vt:lpstr>楷体_GB2312</vt:lpstr>
      <vt:lpstr>新宋体</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黄虎杰</dc:creator>
  <cp:lastModifiedBy>ADMIN</cp:lastModifiedBy>
  <cp:revision>741</cp:revision>
  <cp:lastPrinted>2018-01-07T01:02:00Z</cp:lastPrinted>
  <dcterms:created xsi:type="dcterms:W3CDTF">2001-07-24T13:58:00Z</dcterms:created>
  <dcterms:modified xsi:type="dcterms:W3CDTF">2024-09-04T07:16:05Z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457820F3053A4AB1B8BA61A90945853C_12</vt:lpwstr>
  </property>
  <property fmtid="{D5CDD505-2E9C-101B-9397-08002B2CF9AE}" pid="3" name="KSOProductBuildVer">
    <vt:lpwstr>2052-12.1.0.17827</vt:lpwstr>
  </property>
</Properties>
</file>