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9" r:id="rId5"/>
    <p:sldId id="257" r:id="rId6"/>
    <p:sldId id="258" r:id="rId7"/>
    <p:sldId id="259" r:id="rId8"/>
    <p:sldId id="260" r:id="rId9"/>
    <p:sldId id="261" r:id="rId10"/>
    <p:sldId id="262" r:id="rId11"/>
    <p:sldId id="263" r:id="rId12"/>
    <p:sldId id="264" r:id="rId13"/>
    <p:sldId id="265" r:id="rId14"/>
    <p:sldId id="267" r:id="rId15"/>
    <p:sldId id="266"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E62BA-2882-4C39-A4F7-990DFFC720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8C378-35A1-4226-B7D7-7759109819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E62BA-2882-4C39-A4F7-990DFFC720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8C378-35A1-4226-B7D7-7759109819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伪代码简要教程</a:t>
            </a:r>
            <a:br>
              <a:rPr lang="en-US" altLang="zh-CN" dirty="0"/>
            </a:br>
            <a:endParaRPr lang="zh-CN" altLang="en-US" dirty="0"/>
          </a:p>
        </p:txBody>
      </p:sp>
      <p:sp>
        <p:nvSpPr>
          <p:cNvPr id="3" name="副标题 2"/>
          <p:cNvSpPr>
            <a:spLocks noGrp="1"/>
          </p:cNvSpPr>
          <p:nvPr>
            <p:ph type="subTitle" idx="1"/>
          </p:nvPr>
        </p:nvSpPr>
        <p:spPr/>
        <p:txBody>
          <a:bodyPr>
            <a:normAutofit/>
          </a:bodyPr>
          <a:lstStyle/>
          <a:p>
            <a:r>
              <a:rPr lang="zh-CN" altLang="en-US" sz="2000" dirty="0"/>
              <a:t>何震宇 教授</a:t>
            </a:r>
            <a:endParaRPr lang="zh-CN" altLang="en-US" sz="2000" dirty="0"/>
          </a:p>
          <a:p>
            <a:endParaRPr lang="zh-CN" altLang="en-US" sz="2000" dirty="0"/>
          </a:p>
          <a:p>
            <a:r>
              <a:rPr lang="zh-CN" altLang="en-US" sz="2000" dirty="0"/>
              <a:t>哈尔滨工业大学（深圳）  计算机科学与技术学院</a:t>
            </a:r>
            <a:endParaRPr lang="zh-CN" altLang="en-US" sz="2000" dirty="0"/>
          </a:p>
          <a:p>
            <a:endParaRPr lang="zh-CN" altLang="en-US" sz="2000" dirty="0"/>
          </a:p>
          <a:p>
            <a:endParaRPr lang="zh-CN" altLang="en-US" sz="2000"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rgbClr val="FF0000"/>
                </a:solidFill>
              </a:rPr>
              <a:t>数组元素</a:t>
            </a:r>
            <a:endParaRPr lang="en-US" altLang="zh-CN" dirty="0">
              <a:solidFill>
                <a:srgbClr val="FF0000"/>
              </a:solidFill>
            </a:endParaRPr>
          </a:p>
          <a:p>
            <a:pPr marL="0" indent="0">
              <a:buNone/>
            </a:pPr>
            <a:r>
              <a:rPr lang="zh-CN" altLang="en-US" dirty="0"/>
              <a:t>数组元素的存取用数组名后跟“</a:t>
            </a:r>
            <a:r>
              <a:rPr lang="en-US" altLang="zh-CN" dirty="0"/>
              <a:t>[ </a:t>
            </a:r>
            <a:r>
              <a:rPr lang="zh-CN" altLang="en-US" dirty="0"/>
              <a:t>下标 </a:t>
            </a:r>
            <a:r>
              <a:rPr lang="en-US" altLang="zh-CN" dirty="0"/>
              <a:t>]</a:t>
            </a:r>
            <a:r>
              <a:rPr lang="zh-CN" altLang="en-US" dirty="0"/>
              <a:t>”表示。</a:t>
            </a:r>
            <a:r>
              <a:rPr lang="en-US" altLang="zh-CN" dirty="0"/>
              <a:t>A[j]</a:t>
            </a:r>
            <a:r>
              <a:rPr lang="zh-CN" altLang="en-US" dirty="0"/>
              <a:t>指示数组</a:t>
            </a:r>
            <a:r>
              <a:rPr lang="en-US" altLang="zh-CN" dirty="0"/>
              <a:t>A</a:t>
            </a:r>
            <a:r>
              <a:rPr lang="zh-CN" altLang="en-US" dirty="0"/>
              <a:t>的第</a:t>
            </a:r>
            <a:r>
              <a:rPr lang="en-US" altLang="zh-CN" dirty="0"/>
              <a:t>j</a:t>
            </a:r>
            <a:r>
              <a:rPr lang="zh-CN" altLang="en-US" dirty="0"/>
              <a:t>个元素。符号“ </a:t>
            </a:r>
            <a:r>
              <a:rPr lang="en-US" altLang="zh-CN" dirty="0"/>
              <a:t>…”</a:t>
            </a:r>
            <a:r>
              <a:rPr lang="zh-CN" altLang="en-US" dirty="0"/>
              <a:t>用来指示数组中值的范围。</a:t>
            </a:r>
            <a:endParaRPr lang="en-US" altLang="zh-CN" dirty="0"/>
          </a:p>
          <a:p>
            <a:pPr marL="0" indent="0">
              <a:buNone/>
            </a:pPr>
            <a:r>
              <a:rPr lang="zh-CN" altLang="en-US" dirty="0"/>
              <a:t>例如：</a:t>
            </a:r>
            <a:r>
              <a:rPr lang="en-US" altLang="zh-CN" dirty="0"/>
              <a:t>A[1…j]</a:t>
            </a:r>
            <a:r>
              <a:rPr lang="zh-CN" altLang="en-US" dirty="0"/>
              <a:t>表示含元素</a:t>
            </a:r>
            <a:r>
              <a:rPr lang="en-US" altLang="zh-CN" dirty="0"/>
              <a:t>A[1], A[2], … , A[j]</a:t>
            </a:r>
            <a:r>
              <a:rPr lang="zh-CN" altLang="en-US" dirty="0"/>
              <a:t>的数组。</a:t>
            </a:r>
            <a:endParaRPr lang="en-US" altLang="zh-CN" dirty="0"/>
          </a:p>
          <a:p>
            <a:pPr marL="0" indent="0">
              <a:buNone/>
            </a:pP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7355" y="730250"/>
            <a:ext cx="10515600" cy="4351338"/>
          </a:xfrm>
        </p:spPr>
        <p:txBody>
          <a:bodyPr/>
          <a:lstStyle/>
          <a:p>
            <a:pPr marL="0" indent="0">
              <a:buNone/>
            </a:pPr>
            <a:r>
              <a:rPr lang="zh-CN" altLang="en-US" dirty="0">
                <a:solidFill>
                  <a:srgbClr val="FF0000"/>
                </a:solidFill>
              </a:rPr>
              <a:t>函数</a:t>
            </a:r>
            <a:endParaRPr lang="en-US" altLang="zh-CN" dirty="0">
              <a:solidFill>
                <a:srgbClr val="FF0000"/>
              </a:solidFill>
            </a:endParaRPr>
          </a:p>
          <a:p>
            <a:pPr marL="0" indent="0">
              <a:buNone/>
            </a:pPr>
            <a:r>
              <a:rPr lang="zh-CN" altLang="en-US" dirty="0"/>
              <a:t>函数值利用</a:t>
            </a:r>
            <a:r>
              <a:rPr lang="en-US" altLang="zh-CN" dirty="0"/>
              <a:t>return</a:t>
            </a:r>
            <a:r>
              <a:rPr lang="zh-CN" altLang="en-US" dirty="0"/>
              <a:t>语句来返回。</a:t>
            </a:r>
            <a:endParaRPr lang="en-US" altLang="zh-CN" dirty="0"/>
          </a:p>
          <a:p>
            <a:pPr marL="0" indent="0">
              <a:buNone/>
            </a:pPr>
            <a:r>
              <a:rPr lang="zh-CN" altLang="en-US" dirty="0"/>
              <a:t>例如：</a:t>
            </a:r>
            <a:endParaRPr lang="en-US" altLang="zh-CN" dirty="0"/>
          </a:p>
          <a:p>
            <a:pPr marL="0" indent="0">
              <a:buNone/>
            </a:pPr>
            <a:r>
              <a:rPr lang="en-US" altLang="zh-CN" dirty="0"/>
              <a:t>max(a, b)</a:t>
            </a:r>
            <a:endParaRPr lang="en-US" altLang="zh-CN" dirty="0"/>
          </a:p>
          <a:p>
            <a:pPr marL="0" indent="0">
              <a:buNone/>
            </a:pPr>
            <a:r>
              <a:rPr lang="zh-CN" altLang="en-US" dirty="0"/>
              <a:t>    </a:t>
            </a:r>
            <a:r>
              <a:rPr lang="en-US" altLang="zh-CN" dirty="0"/>
              <a:t>if (a&gt;b) then</a:t>
            </a:r>
            <a:endParaRPr lang="en-US" altLang="zh-CN" dirty="0"/>
          </a:p>
          <a:p>
            <a:pPr marL="0" indent="0">
              <a:buNone/>
            </a:pPr>
            <a:r>
              <a:rPr lang="en-US" altLang="zh-CN" dirty="0"/>
              <a:t>	return a</a:t>
            </a:r>
            <a:endParaRPr lang="en-US" altLang="zh-CN" dirty="0"/>
          </a:p>
          <a:p>
            <a:pPr marL="0" indent="0">
              <a:buNone/>
            </a:pPr>
            <a:r>
              <a:rPr lang="en-US" altLang="zh-CN" dirty="0"/>
              <a:t>    else return b</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3. </a:t>
            </a:r>
            <a:r>
              <a:rPr lang="zh-CN" altLang="en-US" dirty="0">
                <a:solidFill>
                  <a:schemeClr val="accent1"/>
                </a:solidFill>
              </a:rPr>
              <a:t>实例</a:t>
            </a:r>
            <a:r>
              <a:rPr lang="en-US" altLang="zh-CN" dirty="0">
                <a:solidFill>
                  <a:schemeClr val="accent1"/>
                </a:solidFill>
              </a:rPr>
              <a:t>1(</a:t>
            </a:r>
            <a:r>
              <a:rPr lang="zh-CN" altLang="en-US" dirty="0">
                <a:solidFill>
                  <a:schemeClr val="accent1"/>
                </a:solidFill>
              </a:rPr>
              <a:t>冒泡排序</a:t>
            </a:r>
            <a:r>
              <a:rPr lang="en-US" altLang="zh-CN" dirty="0">
                <a:solidFill>
                  <a:schemeClr val="accent1"/>
                </a:solidFill>
              </a:rPr>
              <a:t>)</a:t>
            </a:r>
            <a:endParaRPr lang="zh-CN" altLang="en-US" dirty="0">
              <a:solidFill>
                <a:schemeClr val="accent1"/>
              </a:solidFill>
            </a:endParaRPr>
          </a:p>
        </p:txBody>
      </p:sp>
      <p:sp>
        <p:nvSpPr>
          <p:cNvPr id="3" name="内容占位符 2"/>
          <p:cNvSpPr>
            <a:spLocks noGrp="1"/>
          </p:cNvSpPr>
          <p:nvPr>
            <p:ph idx="1"/>
          </p:nvPr>
        </p:nvSpPr>
        <p:spPr/>
        <p:txBody>
          <a:bodyPr/>
          <a:lstStyle/>
          <a:p>
            <a:pPr marL="0" indent="0">
              <a:buNone/>
            </a:pPr>
            <a:r>
              <a:rPr lang="en-US" altLang="zh-CN" dirty="0">
                <a:latin typeface="Consolas" panose="020B0609020204030204" pitchFamily="49" charset="0"/>
              </a:rPr>
              <a:t>BUBBLE-SORT(A)</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for </a:t>
            </a:r>
            <a:r>
              <a:rPr lang="en-US" altLang="zh-CN" dirty="0" err="1">
                <a:latin typeface="Consolas" panose="020B0609020204030204" pitchFamily="49" charset="0"/>
              </a:rPr>
              <a:t>i</a:t>
            </a:r>
            <a:r>
              <a:rPr lang="en-US" altLang="zh-CN" dirty="0"/>
              <a:t> ← </a:t>
            </a:r>
            <a:r>
              <a:rPr lang="en-US" altLang="zh-CN" dirty="0">
                <a:latin typeface="Consolas" panose="020B0609020204030204" pitchFamily="49" charset="0"/>
              </a:rPr>
              <a:t>1 to length(A)-1</a:t>
            </a:r>
            <a:r>
              <a:rPr lang="zh-CN" altLang="en-US" dirty="0">
                <a:latin typeface="Consolas" panose="020B0609020204030204" pitchFamily="49" charset="0"/>
              </a:rPr>
              <a:t> </a:t>
            </a:r>
            <a:r>
              <a:rPr lang="en-US" altLang="zh-CN" dirty="0">
                <a:latin typeface="Consolas" panose="020B0609020204030204" pitchFamily="49" charset="0"/>
              </a:rPr>
              <a:t>do</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for j</a:t>
            </a:r>
            <a:r>
              <a:rPr lang="en-US" altLang="zh-CN" dirty="0"/>
              <a:t> ← </a:t>
            </a:r>
            <a:r>
              <a:rPr lang="en-US" altLang="zh-CN" dirty="0">
                <a:latin typeface="Consolas" panose="020B0609020204030204" pitchFamily="49" charset="0"/>
              </a:rPr>
              <a:t>i+1 to length(A) do</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if A[</a:t>
            </a:r>
            <a:r>
              <a:rPr lang="en-US" altLang="zh-CN" dirty="0" err="1">
                <a:latin typeface="Consolas" panose="020B0609020204030204" pitchFamily="49" charset="0"/>
              </a:rPr>
              <a:t>i</a:t>
            </a:r>
            <a:r>
              <a:rPr lang="en-US" altLang="zh-CN" dirty="0">
                <a:latin typeface="Consolas" panose="020B0609020204030204" pitchFamily="49" charset="0"/>
              </a:rPr>
              <a:t>]&gt;A[j] then</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A[</a:t>
            </a:r>
            <a:r>
              <a:rPr lang="en-US" altLang="zh-CN" dirty="0" err="1">
                <a:latin typeface="Consolas" panose="020B0609020204030204" pitchFamily="49" charset="0"/>
              </a:rPr>
              <a:t>i</a:t>
            </a:r>
            <a:r>
              <a:rPr lang="en-US" altLang="zh-CN" dirty="0">
                <a:latin typeface="Consolas" panose="020B0609020204030204" pitchFamily="49" charset="0"/>
              </a:rPr>
              <a:t>]</a:t>
            </a:r>
            <a:r>
              <a:rPr lang="en-US" altLang="zh-CN" dirty="0">
                <a:latin typeface="MS PMincho" panose="02020600040205080304" pitchFamily="18" charset="-128"/>
                <a:ea typeface="MS PMincho" panose="02020600040205080304" pitchFamily="18" charset="-128"/>
              </a:rPr>
              <a:t>↔</a:t>
            </a:r>
            <a:r>
              <a:rPr lang="en-US" altLang="zh-CN" dirty="0">
                <a:latin typeface="Consolas" panose="020B0609020204030204" pitchFamily="49" charset="0"/>
              </a:rPr>
              <a:t>A[j]</a:t>
            </a:r>
            <a:endParaRPr lang="en-US" altLang="zh-CN"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1"/>
                </a:solidFill>
              </a:rPr>
              <a:t>实例</a:t>
            </a:r>
            <a:r>
              <a:rPr lang="en-US" altLang="zh-CN" dirty="0">
                <a:solidFill>
                  <a:schemeClr val="accent1"/>
                </a:solidFill>
              </a:rPr>
              <a:t>2(</a:t>
            </a:r>
            <a:r>
              <a:rPr lang="zh-CN" altLang="en-US" dirty="0">
                <a:solidFill>
                  <a:schemeClr val="accent1"/>
                </a:solidFill>
              </a:rPr>
              <a:t>二分查找算法</a:t>
            </a:r>
            <a:r>
              <a:rPr lang="en-US" altLang="zh-CN" dirty="0">
                <a:solidFill>
                  <a:schemeClr val="accent1"/>
                </a:solidFill>
              </a:rPr>
              <a:t>)</a:t>
            </a:r>
            <a:endParaRPr lang="zh-CN" altLang="en-US" dirty="0">
              <a:solidFill>
                <a:schemeClr val="accent1"/>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pPr marL="0" indent="0">
                  <a:buNone/>
                </a:pPr>
                <a:r>
                  <a:rPr lang="en-US" altLang="zh-CN" dirty="0">
                    <a:latin typeface="Consolas" panose="020B0609020204030204" pitchFamily="49" charset="0"/>
                  </a:rPr>
                  <a:t>BINARY_SEARCH(A, x, low, high)</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while </a:t>
                </a:r>
                <a:r>
                  <a:rPr lang="en-US" altLang="zh-CN" dirty="0" err="1">
                    <a:latin typeface="Consolas" panose="020B0609020204030204" pitchFamily="49" charset="0"/>
                  </a:rPr>
                  <a:t>low≤high</a:t>
                </a:r>
                <a:r>
                  <a:rPr lang="zh-CN" altLang="en-US" dirty="0">
                    <a:latin typeface="Consolas" panose="020B0609020204030204" pitchFamily="49" charset="0"/>
                  </a:rPr>
                  <a:t> </a:t>
                </a:r>
                <a:r>
                  <a:rPr lang="en-US" altLang="zh-CN" dirty="0">
                    <a:latin typeface="Consolas" panose="020B0609020204030204" pitchFamily="49" charset="0"/>
                  </a:rPr>
                  <a:t>do</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mid</a:t>
                </a:r>
                <a:r>
                  <a:rPr lang="en-US" altLang="zh-CN" dirty="0"/>
                  <a:t> ←</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𝑙𝑜𝑤</m:t>
                        </m:r>
                        <m:r>
                          <a:rPr lang="en-US" altLang="zh-CN" b="0" i="1" smtClean="0">
                            <a:latin typeface="Cambria Math" panose="02040503050406030204" pitchFamily="18" charset="0"/>
                          </a:rPr>
                          <m:t>+</m:t>
                        </m:r>
                        <m:r>
                          <a:rPr lang="en-US" altLang="zh-CN" b="0" i="1" smtClean="0">
                            <a:latin typeface="Cambria Math" panose="02040503050406030204" pitchFamily="18" charset="0"/>
                          </a:rPr>
                          <m:t>ℎ𝑖𝑔ℎ</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d>
                  </m:oMath>
                </a14:m>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if x=A[mid] then</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return mid</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else if x&gt;A[mid] then</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low</a:t>
                </a:r>
                <a:r>
                  <a:rPr lang="en-US" altLang="zh-CN" dirty="0"/>
                  <a:t> ← </a:t>
                </a:r>
                <a:r>
                  <a:rPr lang="en-US" altLang="zh-CN" dirty="0">
                    <a:latin typeface="Consolas" panose="020B0609020204030204" pitchFamily="49" charset="0"/>
                  </a:rPr>
                  <a:t>mid+1</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else high</a:t>
                </a:r>
                <a:r>
                  <a:rPr lang="en-US" altLang="zh-CN" dirty="0"/>
                  <a:t> ← </a:t>
                </a:r>
                <a:r>
                  <a:rPr lang="en-US" altLang="zh-CN" dirty="0">
                    <a:latin typeface="Consolas" panose="020B0609020204030204" pitchFamily="49" charset="0"/>
                  </a:rPr>
                  <a:t>mid-1</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return NIL </a:t>
                </a:r>
                <a:endParaRPr lang="en-US" altLang="zh-CN" dirty="0">
                  <a:latin typeface="Consolas" panose="020B0609020204030204" pitchFamily="49"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52" b="7"/>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252730" y="1151890"/>
            <a:ext cx="9144000" cy="1986915"/>
          </a:xfrm>
          <a:prstGeom prst="rect">
            <a:avLst/>
          </a:prstGeom>
        </p:spPr>
        <p:txBody>
          <a:bodyPr vert="horz" lIns="91440" tIns="45720" rIns="91440" bIns="45720" rtlCol="0" anchor="b">
            <a:normAutofit fontScale="7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latin typeface="宋体" panose="02010600030101010101" pitchFamily="2" charset="-122"/>
                <a:ea typeface="宋体" panose="02010600030101010101" pitchFamily="2" charset="-122"/>
              </a:rPr>
              <a:t>※</a:t>
            </a:r>
            <a:r>
              <a:rPr lang="zh-CN" altLang="en-US" dirty="0"/>
              <a:t>伪代码基本概念</a:t>
            </a:r>
            <a:endParaRPr lang="zh-CN" altLang="en-US" dirty="0"/>
          </a:p>
          <a:p>
            <a:br>
              <a:rPr lang="en-US" altLang="zh-CN" dirty="0"/>
            </a:br>
            <a:endParaRPr lang="zh-CN" altLang="en-US" dirty="0"/>
          </a:p>
        </p:txBody>
      </p:sp>
      <p:sp>
        <p:nvSpPr>
          <p:cNvPr id="7" name="标题 1"/>
          <p:cNvSpPr>
            <a:spLocks noGrp="1"/>
          </p:cNvSpPr>
          <p:nvPr/>
        </p:nvSpPr>
        <p:spPr>
          <a:xfrm>
            <a:off x="252730" y="2178685"/>
            <a:ext cx="9144000" cy="1986915"/>
          </a:xfrm>
          <a:prstGeom prst="rect">
            <a:avLst/>
          </a:prstGeom>
        </p:spPr>
        <p:txBody>
          <a:bodyPr vert="horz" lIns="91440" tIns="45720" rIns="91440" bIns="45720" rtlCol="0" anchor="b">
            <a:normAutofit fontScale="7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latin typeface="宋体" panose="02010600030101010101" pitchFamily="2" charset="-122"/>
                <a:ea typeface="宋体" panose="02010600030101010101" pitchFamily="2" charset="-122"/>
              </a:rPr>
              <a:t>※</a:t>
            </a:r>
            <a:r>
              <a:rPr lang="zh-CN" altLang="en-US" dirty="0"/>
              <a:t>伪代码基本规范</a:t>
            </a:r>
            <a:endParaRPr lang="zh-CN" altLang="en-US" dirty="0"/>
          </a:p>
          <a:p>
            <a:br>
              <a:rPr lang="en-US" altLang="zh-CN" dirty="0"/>
            </a:br>
            <a:endParaRPr lang="zh-CN" altLang="en-US" dirty="0"/>
          </a:p>
        </p:txBody>
      </p:sp>
      <p:sp>
        <p:nvSpPr>
          <p:cNvPr id="8" name="标题 1"/>
          <p:cNvSpPr>
            <a:spLocks noGrp="1"/>
          </p:cNvSpPr>
          <p:nvPr/>
        </p:nvSpPr>
        <p:spPr>
          <a:xfrm>
            <a:off x="-255905" y="3138805"/>
            <a:ext cx="9144000" cy="1986915"/>
          </a:xfrm>
          <a:prstGeom prst="rect">
            <a:avLst/>
          </a:prstGeom>
        </p:spPr>
        <p:txBody>
          <a:bodyPr vert="horz" lIns="91440" tIns="45720" rIns="91440" bIns="45720" rtlCol="0" anchor="b">
            <a:normAutofit fontScale="7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latin typeface="宋体" panose="02010600030101010101" pitchFamily="2" charset="-122"/>
                <a:ea typeface="宋体" panose="02010600030101010101" pitchFamily="2" charset="-122"/>
              </a:rPr>
              <a:t>※</a:t>
            </a:r>
            <a:r>
              <a:rPr lang="zh-CN" altLang="en-US" dirty="0"/>
              <a:t>伪代码实例</a:t>
            </a:r>
            <a:endParaRPr lang="zh-CN" altLang="en-US" dirty="0"/>
          </a:p>
          <a:p>
            <a:br>
              <a:rPr lang="en-US" altLang="zh-CN" dirty="0"/>
            </a:br>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1. </a:t>
            </a:r>
            <a:r>
              <a:rPr lang="zh-CN" altLang="en-US" dirty="0">
                <a:solidFill>
                  <a:schemeClr val="accent1"/>
                </a:solidFill>
              </a:rPr>
              <a:t>伪代码的概念</a:t>
            </a:r>
            <a:endParaRPr lang="zh-CN" altLang="en-US" dirty="0">
              <a:solidFill>
                <a:schemeClr val="accent1"/>
              </a:solidFill>
            </a:endParaRPr>
          </a:p>
        </p:txBody>
      </p:sp>
      <p:sp>
        <p:nvSpPr>
          <p:cNvPr id="3" name="内容占位符 2"/>
          <p:cNvSpPr>
            <a:spLocks noGrp="1"/>
          </p:cNvSpPr>
          <p:nvPr>
            <p:ph idx="1"/>
          </p:nvPr>
        </p:nvSpPr>
        <p:spPr/>
        <p:txBody>
          <a:bodyPr/>
          <a:lstStyle/>
          <a:p>
            <a:pPr marL="0" indent="0">
              <a:buNone/>
            </a:pPr>
            <a:r>
              <a:rPr lang="zh-CN" altLang="en-US" dirty="0"/>
              <a:t>伪代码（</a:t>
            </a:r>
            <a:r>
              <a:rPr lang="en-US" altLang="zh-CN" dirty="0"/>
              <a:t>Pseudocode</a:t>
            </a:r>
            <a:r>
              <a:rPr lang="zh-CN" altLang="en-US" dirty="0"/>
              <a:t>）是一种非正式的，类似于英语结构的，用于描述模块结构图的语言。人们在用不同的编程语言实现同一个算法时意识到，他们的实现（注意：这里是实现，不是功能）很不同。尤其是对于那些熟练于不同编程语言的程序员要理解一个（用其他编程语言编写的程序的）功能时可能很难，因为程序语言的形式限制了程序员对程序关键部分的理解。这样伪代码就应运而生了。</a:t>
            </a:r>
            <a:endParaRPr lang="en-US" altLang="zh-CN" dirty="0"/>
          </a:p>
          <a:p>
            <a:pPr marL="0" indent="0">
              <a:buNone/>
            </a:pPr>
            <a:r>
              <a:rPr lang="zh-CN" altLang="en-US" dirty="0">
                <a:solidFill>
                  <a:srgbClr val="FF0000"/>
                </a:solidFill>
              </a:rPr>
              <a:t>伪代码必须结构清晰、代码简单、可读性好，并且类似自然语言。</a:t>
            </a:r>
            <a:endParaRPr lang="zh-CN" alt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4305" y="139700"/>
            <a:ext cx="11835130" cy="6622415"/>
          </a:xfrm>
        </p:spPr>
        <p:txBody>
          <a:bodyPr>
            <a:normAutofit fontScale="60000"/>
          </a:bodyPr>
          <a:lstStyle/>
          <a:p>
            <a:pPr marL="0" indent="0" algn="just" fontAlgn="auto">
              <a:lnSpc>
                <a:spcPct val="150000"/>
              </a:lnSpc>
              <a:buNone/>
            </a:pPr>
            <a:r>
              <a:rPr lang="zh-CN" altLang="en-US" dirty="0"/>
              <a:t>伪代码只是像流程图一样用在程序设计的初期，帮助写出程序流程。简单的程序一般都不用写流程、写思路，但是复杂的代码，最好还是把流程写下来，总体上去考虑整个功能如何实现。写完以后不仅可以用来作为以后测试，维护的基础，还可用来与他人交流，但是，如果把 全部的东西写下来必定会浪费很多时间，那么这个时候可以采用伪代码方式。</a:t>
            </a:r>
            <a:endParaRPr lang="zh-CN" altLang="en-US" dirty="0"/>
          </a:p>
          <a:p>
            <a:pPr marL="0" indent="0">
              <a:buNone/>
            </a:pPr>
            <a:endParaRPr lang="zh-CN" altLang="en-US" dirty="0"/>
          </a:p>
          <a:p>
            <a:pPr marL="0" indent="0">
              <a:buNone/>
            </a:pPr>
            <a:endParaRPr lang="en-US" altLang="zh-CN" dirty="0"/>
          </a:p>
          <a:p>
            <a:pPr marL="0" indent="0">
              <a:buNone/>
            </a:pPr>
            <a:r>
              <a:rPr lang="zh-CN" altLang="en-US" dirty="0">
                <a:solidFill>
                  <a:srgbClr val="FF0000"/>
                </a:solidFill>
              </a:rPr>
              <a:t>比如：</a:t>
            </a:r>
            <a:endParaRPr lang="en-US" altLang="zh-CN" dirty="0">
              <a:solidFill>
                <a:srgbClr val="FF0000"/>
              </a:solidFill>
            </a:endParaRPr>
          </a:p>
          <a:p>
            <a:pPr marL="0" indent="0">
              <a:buNone/>
            </a:pPr>
            <a:r>
              <a:rPr lang="en-US" altLang="zh-CN" dirty="0">
                <a:solidFill>
                  <a:srgbClr val="FF0000"/>
                </a:solidFill>
              </a:rPr>
              <a:t>If 9</a:t>
            </a:r>
            <a:r>
              <a:rPr lang="zh-CN" altLang="en-US" dirty="0">
                <a:solidFill>
                  <a:srgbClr val="FF0000"/>
                </a:solidFill>
              </a:rPr>
              <a:t>点以前</a:t>
            </a:r>
            <a:r>
              <a:rPr lang="en-US" altLang="zh-CN" dirty="0">
                <a:solidFill>
                  <a:srgbClr val="FF0000"/>
                </a:solidFill>
              </a:rPr>
              <a:t> </a:t>
            </a:r>
            <a:endParaRPr lang="en-US" altLang="zh-CN" dirty="0">
              <a:solidFill>
                <a:srgbClr val="FF0000"/>
              </a:solidFill>
            </a:endParaRPr>
          </a:p>
          <a:p>
            <a:pPr marL="0" indent="0">
              <a:buNone/>
            </a:pPr>
            <a:r>
              <a:rPr lang="en-US" altLang="zh-CN" dirty="0">
                <a:solidFill>
                  <a:srgbClr val="FF0000"/>
                </a:solidFill>
              </a:rPr>
              <a:t>Then </a:t>
            </a:r>
            <a:r>
              <a:rPr lang="zh-CN" altLang="en-US" dirty="0">
                <a:solidFill>
                  <a:srgbClr val="FF0000"/>
                </a:solidFill>
              </a:rPr>
              <a:t>做私人事务</a:t>
            </a:r>
            <a:endParaRPr lang="en-US" altLang="zh-CN" dirty="0">
              <a:solidFill>
                <a:srgbClr val="FF0000"/>
              </a:solidFill>
            </a:endParaRPr>
          </a:p>
          <a:p>
            <a:pPr marL="0" indent="0">
              <a:buNone/>
            </a:pPr>
            <a:r>
              <a:rPr lang="en-US" altLang="zh-CN" dirty="0">
                <a:solidFill>
                  <a:srgbClr val="FF0000"/>
                </a:solidFill>
              </a:rPr>
              <a:t>Else If 9</a:t>
            </a:r>
            <a:r>
              <a:rPr lang="zh-CN" altLang="en-US" dirty="0">
                <a:solidFill>
                  <a:srgbClr val="FF0000"/>
                </a:solidFill>
              </a:rPr>
              <a:t>点到</a:t>
            </a:r>
            <a:r>
              <a:rPr lang="en-US" altLang="zh-CN" dirty="0">
                <a:solidFill>
                  <a:srgbClr val="FF0000"/>
                </a:solidFill>
              </a:rPr>
              <a:t>18</a:t>
            </a:r>
            <a:r>
              <a:rPr lang="zh-CN" altLang="en-US" dirty="0">
                <a:solidFill>
                  <a:srgbClr val="FF0000"/>
                </a:solidFill>
              </a:rPr>
              <a:t>点</a:t>
            </a:r>
            <a:endParaRPr lang="en-US" altLang="zh-CN" dirty="0">
              <a:solidFill>
                <a:srgbClr val="FF0000"/>
              </a:solidFill>
            </a:endParaRPr>
          </a:p>
          <a:p>
            <a:pPr marL="0" indent="0">
              <a:buNone/>
            </a:pPr>
            <a:r>
              <a:rPr lang="en-US" altLang="zh-CN" dirty="0">
                <a:solidFill>
                  <a:srgbClr val="FF0000"/>
                </a:solidFill>
              </a:rPr>
              <a:t>       Then </a:t>
            </a:r>
            <a:r>
              <a:rPr lang="zh-CN" altLang="en-US" dirty="0">
                <a:solidFill>
                  <a:srgbClr val="FF0000"/>
                </a:solidFill>
              </a:rPr>
              <a:t>工作</a:t>
            </a:r>
            <a:endParaRPr lang="en-US" altLang="zh-CN" dirty="0">
              <a:solidFill>
                <a:srgbClr val="FF0000"/>
              </a:solidFill>
            </a:endParaRPr>
          </a:p>
          <a:p>
            <a:pPr marL="0" indent="0">
              <a:buNone/>
            </a:pPr>
            <a:r>
              <a:rPr lang="en-US" altLang="zh-CN" dirty="0">
                <a:solidFill>
                  <a:srgbClr val="FF0000"/>
                </a:solidFill>
              </a:rPr>
              <a:t>       Else </a:t>
            </a:r>
            <a:r>
              <a:rPr lang="zh-CN" altLang="en-US" dirty="0">
                <a:solidFill>
                  <a:srgbClr val="FF0000"/>
                </a:solidFill>
              </a:rPr>
              <a:t>下班</a:t>
            </a:r>
            <a:endParaRPr lang="zh-CN" altLang="en-US" dirty="0">
              <a:solidFill>
                <a:srgbClr val="FF0000"/>
              </a:solidFill>
            </a:endParaRPr>
          </a:p>
          <a:p>
            <a:pPr marL="0" indent="0">
              <a:buNone/>
            </a:pPr>
            <a:endParaRPr lang="zh-CN" altLang="en-US" dirty="0">
              <a:solidFill>
                <a:srgbClr val="FF0000"/>
              </a:solidFill>
            </a:endParaRPr>
          </a:p>
          <a:p>
            <a:pPr marL="0" indent="0">
              <a:buNone/>
            </a:pPr>
            <a:endParaRPr lang="zh-CN" altLang="en-US" dirty="0">
              <a:solidFill>
                <a:srgbClr val="FF0000"/>
              </a:solidFill>
            </a:endParaRPr>
          </a:p>
          <a:p>
            <a:pPr marL="0" indent="0">
              <a:buNone/>
            </a:pPr>
            <a:endParaRPr lang="zh-CN" altLang="en-US" dirty="0">
              <a:solidFill>
                <a:srgbClr val="FF0000"/>
              </a:solidFill>
            </a:endParaRPr>
          </a:p>
          <a:p>
            <a:pPr marL="0" indent="0">
              <a:buNone/>
            </a:pPr>
            <a:r>
              <a:rPr lang="zh-CN" altLang="en-US" dirty="0"/>
              <a:t>这样不但可以达到文档的效果，同时可以节约时间，更重要的是，使结构比较清晰，表达方式更加直观。</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2. </a:t>
            </a:r>
            <a:r>
              <a:rPr lang="zh-CN" altLang="en-US" dirty="0">
                <a:solidFill>
                  <a:schemeClr val="accent1"/>
                </a:solidFill>
              </a:rPr>
              <a:t>伪代码的规范</a:t>
            </a:r>
            <a:endParaRPr lang="zh-CN" altLang="en-US" dirty="0">
              <a:solidFill>
                <a:schemeClr val="accent1"/>
              </a:solidFill>
            </a:endParaRPr>
          </a:p>
        </p:txBody>
      </p:sp>
      <p:sp>
        <p:nvSpPr>
          <p:cNvPr id="3" name="内容占位符 2"/>
          <p:cNvSpPr>
            <a:spLocks noGrp="1"/>
          </p:cNvSpPr>
          <p:nvPr>
            <p:ph idx="1"/>
          </p:nvPr>
        </p:nvSpPr>
        <p:spPr/>
        <p:txBody>
          <a:bodyPr/>
          <a:lstStyle/>
          <a:p>
            <a:pPr marL="0" indent="0">
              <a:buNone/>
            </a:pPr>
            <a:r>
              <a:rPr lang="en-US" altLang="zh-CN" dirty="0"/>
              <a:t>1.</a:t>
            </a:r>
            <a:r>
              <a:rPr lang="zh-CN" altLang="en-US" dirty="0"/>
              <a:t>在伪代码中，每一条指令占一行。</a:t>
            </a:r>
            <a:endParaRPr lang="en-US" altLang="zh-CN" dirty="0"/>
          </a:p>
          <a:p>
            <a:pPr marL="0" indent="0">
              <a:buNone/>
            </a:pPr>
            <a:endParaRPr lang="en-US" altLang="zh-CN" dirty="0"/>
          </a:p>
          <a:p>
            <a:pPr marL="0" indent="0">
              <a:buNone/>
            </a:pPr>
            <a:r>
              <a:rPr lang="en-US" altLang="zh-CN" dirty="0"/>
              <a:t>2.</a:t>
            </a:r>
            <a:r>
              <a:rPr lang="zh-CN" altLang="en-US" dirty="0"/>
              <a:t>书写上的缩进表示程序中的分支结构，同一模块中的语句具有相同的缩进量，次一级模块的语句相对与其父级模块的语句缩进。</a:t>
            </a:r>
            <a:endParaRPr lang="en-US" altLang="zh-CN" dirty="0"/>
          </a:p>
          <a:p>
            <a:pPr marL="0" indent="0">
              <a:buNone/>
            </a:pPr>
            <a:endParaRPr lang="en-US" altLang="zh-CN" dirty="0"/>
          </a:p>
          <a:p>
            <a:pPr marL="0" indent="0">
              <a:buNone/>
            </a:pPr>
            <a:r>
              <a:rPr lang="en-US" altLang="zh-CN" dirty="0"/>
              <a:t>3.</a:t>
            </a:r>
            <a:r>
              <a:rPr lang="zh-CN" altLang="en-US" dirty="0"/>
              <a:t>在伪代码中，变量不需要声明，定义变量的语句不用写出来，但要在注释中给出。</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1150" y="388620"/>
            <a:ext cx="11042650" cy="5788660"/>
          </a:xfrm>
        </p:spPr>
        <p:txBody>
          <a:bodyPr/>
          <a:lstStyle/>
          <a:p>
            <a:pPr marL="0" indent="0">
              <a:buNone/>
            </a:pPr>
            <a:r>
              <a:rPr lang="zh-CN" altLang="en-US" dirty="0">
                <a:solidFill>
                  <a:srgbClr val="FF0000"/>
                </a:solidFill>
              </a:rPr>
              <a:t>指令的表示：</a:t>
            </a:r>
            <a:endParaRPr lang="en-US" altLang="zh-CN" dirty="0">
              <a:solidFill>
                <a:srgbClr val="FF0000"/>
              </a:solidFill>
            </a:endParaRPr>
          </a:p>
          <a:p>
            <a:pPr marL="0" indent="0">
              <a:buNone/>
            </a:pPr>
            <a:r>
              <a:rPr lang="zh-CN" altLang="en-US" dirty="0"/>
              <a:t>指令：在算法中的某些句子或子任务可以用文字来叙述。</a:t>
            </a:r>
            <a:endParaRPr lang="en-US" altLang="zh-CN" dirty="0"/>
          </a:p>
          <a:p>
            <a:pPr marL="0" indent="0">
              <a:buNone/>
            </a:pPr>
            <a:r>
              <a:rPr lang="zh-CN" altLang="en-US" dirty="0"/>
              <a:t>例如：</a:t>
            </a:r>
            <a:endParaRPr lang="en-US" altLang="zh-CN" dirty="0"/>
          </a:p>
          <a:p>
            <a:pPr marL="0" indent="0">
              <a:buNone/>
            </a:pPr>
            <a:r>
              <a:rPr lang="zh-CN" altLang="en-US" dirty="0"/>
              <a:t>“</a:t>
            </a:r>
            <a:r>
              <a:rPr lang="en-US" altLang="zh-CN" dirty="0"/>
              <a:t>x</a:t>
            </a:r>
            <a:r>
              <a:rPr lang="zh-CN" altLang="en-US" dirty="0"/>
              <a:t>是</a:t>
            </a:r>
            <a:r>
              <a:rPr lang="en-US" altLang="zh-CN" dirty="0"/>
              <a:t>A</a:t>
            </a:r>
            <a:r>
              <a:rPr lang="zh-CN" altLang="en-US" dirty="0"/>
              <a:t>中的最大项”，这里</a:t>
            </a:r>
            <a:r>
              <a:rPr lang="en-US" altLang="zh-CN" dirty="0"/>
              <a:t>A</a:t>
            </a:r>
            <a:r>
              <a:rPr lang="zh-CN" altLang="en-US" dirty="0"/>
              <a:t>是一个数组。</a:t>
            </a:r>
            <a:endParaRPr lang="en-US" altLang="zh-CN" dirty="0"/>
          </a:p>
          <a:p>
            <a:pPr marL="0" indent="0">
              <a:buNone/>
            </a:pPr>
            <a:r>
              <a:rPr lang="zh-CN" altLang="en-US" dirty="0"/>
              <a:t>“将</a:t>
            </a:r>
            <a:r>
              <a:rPr lang="en-US" altLang="zh-CN" dirty="0"/>
              <a:t>x</a:t>
            </a:r>
            <a:r>
              <a:rPr lang="zh-CN" altLang="en-US" dirty="0"/>
              <a:t>插入</a:t>
            </a:r>
            <a:r>
              <a:rPr lang="en-US" altLang="zh-CN" dirty="0"/>
              <a:t>L</a:t>
            </a:r>
            <a:r>
              <a:rPr lang="zh-CN" altLang="en-US" dirty="0"/>
              <a:t>中”，这里</a:t>
            </a:r>
            <a:r>
              <a:rPr lang="en-US" altLang="zh-CN" dirty="0"/>
              <a:t>L</a:t>
            </a:r>
            <a:r>
              <a:rPr lang="zh-CN" altLang="en-US" dirty="0"/>
              <a:t>是一个链表。</a:t>
            </a:r>
            <a:endParaRPr lang="en-US" altLang="zh-CN" dirty="0"/>
          </a:p>
          <a:p>
            <a:pPr marL="0" indent="0">
              <a:buNone/>
            </a:pPr>
            <a:endParaRPr lang="en-US" altLang="zh-CN" dirty="0"/>
          </a:p>
          <a:p>
            <a:pPr marL="0" indent="0">
              <a:buNone/>
            </a:pPr>
            <a:r>
              <a:rPr lang="zh-CN" altLang="en-US" dirty="0"/>
              <a:t>这样做的目的就是为了避免因那些与主要问题无关的细节使算法本身杂乱无章。</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1465" y="535305"/>
            <a:ext cx="11062335" cy="5641975"/>
          </a:xfrm>
        </p:spPr>
        <p:txBody>
          <a:bodyPr>
            <a:normAutofit lnSpcReduction="10000"/>
          </a:bodyPr>
          <a:lstStyle/>
          <a:p>
            <a:pPr marL="0" indent="0">
              <a:buNone/>
            </a:pPr>
            <a:r>
              <a:rPr lang="zh-CN" altLang="en-US" sz="2400" dirty="0">
                <a:solidFill>
                  <a:srgbClr val="FF0000"/>
                </a:solidFill>
              </a:rPr>
              <a:t>表达式</a:t>
            </a:r>
            <a:endParaRPr lang="en-US" altLang="zh-CN" sz="2400" dirty="0">
              <a:solidFill>
                <a:srgbClr val="FF0000"/>
              </a:solidFill>
            </a:endParaRPr>
          </a:p>
          <a:p>
            <a:pPr marL="0" indent="0">
              <a:buNone/>
            </a:pPr>
            <a:r>
              <a:rPr lang="zh-CN" altLang="en-US" sz="2400" dirty="0"/>
              <a:t>算数表达式可以用通常的算数运算符</a:t>
            </a:r>
            <a:r>
              <a:rPr lang="en-US" altLang="zh-CN" sz="2400" dirty="0"/>
              <a:t>(+,-,*,/,</a:t>
            </a:r>
            <a:r>
              <a:rPr lang="zh-CN" altLang="en-US" sz="2400" dirty="0"/>
              <a:t>以及表示幂的</a:t>
            </a:r>
            <a:r>
              <a:rPr lang="en-US" altLang="zh-CN" sz="2400" dirty="0"/>
              <a:t>^)</a:t>
            </a:r>
            <a:r>
              <a:rPr lang="zh-CN" altLang="en-US" sz="2400" dirty="0"/>
              <a:t>。逻辑表达式可以使用关系运算符</a:t>
            </a:r>
            <a:r>
              <a:rPr lang="en-US" altLang="zh-CN" sz="2400" dirty="0"/>
              <a:t>=</a:t>
            </a:r>
            <a:r>
              <a:rPr lang="zh-CN" altLang="en-US" sz="2400" dirty="0"/>
              <a:t>，≠，≤，≥，</a:t>
            </a:r>
            <a:r>
              <a:rPr lang="en-US" altLang="zh-CN" sz="2400" dirty="0"/>
              <a:t>&lt;</a:t>
            </a:r>
            <a:r>
              <a:rPr lang="zh-CN" altLang="en-US" sz="2400" dirty="0"/>
              <a:t>，</a:t>
            </a:r>
            <a:r>
              <a:rPr lang="en-US" altLang="zh-CN" sz="2400" dirty="0"/>
              <a:t>&gt;</a:t>
            </a:r>
            <a:r>
              <a:rPr lang="zh-CN" altLang="en-US" sz="2400" dirty="0"/>
              <a:t>，以及逻辑运算符与</a:t>
            </a:r>
            <a:r>
              <a:rPr lang="en-US" altLang="zh-CN" sz="2400" dirty="0"/>
              <a:t>(and)</a:t>
            </a:r>
            <a:r>
              <a:rPr lang="zh-CN" altLang="en-US" sz="2400" dirty="0"/>
              <a:t>，或</a:t>
            </a:r>
            <a:r>
              <a:rPr lang="en-US" altLang="zh-CN" sz="2400" dirty="0"/>
              <a:t>(or)</a:t>
            </a:r>
            <a:r>
              <a:rPr lang="zh-CN" altLang="en-US" sz="2400" dirty="0"/>
              <a:t>，非</a:t>
            </a:r>
            <a:r>
              <a:rPr lang="en-US" altLang="zh-CN" sz="2400" dirty="0"/>
              <a:t>(not)</a:t>
            </a:r>
            <a:r>
              <a:rPr lang="zh-CN" altLang="en-US" sz="2400" dirty="0"/>
              <a:t>。</a:t>
            </a:r>
            <a:endParaRPr lang="en-US" altLang="zh-CN" sz="2400" dirty="0"/>
          </a:p>
          <a:p>
            <a:pPr marL="0" indent="0">
              <a:buNone/>
            </a:pPr>
            <a:endParaRPr lang="en-US" altLang="zh-CN" sz="2400" dirty="0"/>
          </a:p>
          <a:p>
            <a:pPr marL="0" indent="0">
              <a:buNone/>
            </a:pPr>
            <a:r>
              <a:rPr lang="zh-CN" altLang="en-US" sz="2400" dirty="0">
                <a:solidFill>
                  <a:srgbClr val="FF0000"/>
                </a:solidFill>
              </a:rPr>
              <a:t>赋值语句</a:t>
            </a:r>
            <a:endParaRPr lang="en-US" altLang="zh-CN" sz="2400" dirty="0">
              <a:solidFill>
                <a:srgbClr val="FF0000"/>
              </a:solidFill>
            </a:endParaRPr>
          </a:p>
          <a:p>
            <a:pPr marL="0" indent="0">
              <a:buNone/>
            </a:pPr>
            <a:r>
              <a:rPr lang="zh-CN" altLang="en-US" sz="2400" dirty="0"/>
              <a:t>赋值语句是如下形式的语句：</a:t>
            </a:r>
            <a:r>
              <a:rPr lang="en-US" altLang="zh-CN" sz="2400" dirty="0" err="1"/>
              <a:t>a←b</a:t>
            </a:r>
            <a:r>
              <a:rPr lang="zh-CN" altLang="en-US" sz="2400" dirty="0"/>
              <a:t>。</a:t>
            </a:r>
            <a:endParaRPr lang="en-US" altLang="zh-CN" sz="2400" dirty="0"/>
          </a:p>
          <a:p>
            <a:pPr marL="0" indent="0">
              <a:buNone/>
            </a:pPr>
            <a:r>
              <a:rPr lang="zh-CN" altLang="en-US" sz="2400" dirty="0"/>
              <a:t>这里</a:t>
            </a:r>
            <a:r>
              <a:rPr lang="en-US" altLang="zh-CN" sz="2400" dirty="0"/>
              <a:t>a</a:t>
            </a:r>
            <a:r>
              <a:rPr lang="zh-CN" altLang="en-US" sz="2400" dirty="0"/>
              <a:t>是变量，</a:t>
            </a:r>
            <a:r>
              <a:rPr lang="en-US" altLang="zh-CN" sz="2400" dirty="0"/>
              <a:t>b</a:t>
            </a:r>
            <a:r>
              <a:rPr lang="zh-CN" altLang="en-US" sz="2400" dirty="0"/>
              <a:t>是算数表达式、逻辑表达式或指针表达式，语句的含义是将</a:t>
            </a:r>
            <a:r>
              <a:rPr lang="en-US" altLang="zh-CN" sz="2400" dirty="0"/>
              <a:t>b</a:t>
            </a:r>
            <a:r>
              <a:rPr lang="zh-CN" altLang="en-US" sz="2400" dirty="0"/>
              <a:t>的值赋给</a:t>
            </a:r>
            <a:r>
              <a:rPr lang="en-US" altLang="zh-CN" sz="2400" dirty="0"/>
              <a:t>a</a:t>
            </a:r>
            <a:r>
              <a:rPr lang="zh-CN" altLang="en-US" sz="2400" dirty="0"/>
              <a:t>。</a:t>
            </a:r>
            <a:endParaRPr lang="en-US" altLang="zh-CN" sz="2400" dirty="0"/>
          </a:p>
          <a:p>
            <a:pPr marL="0" indent="0">
              <a:buNone/>
            </a:pPr>
            <a:r>
              <a:rPr lang="zh-CN" altLang="en-US" sz="2400" dirty="0"/>
              <a:t>例如：</a:t>
            </a:r>
            <a:r>
              <a:rPr lang="en-US" altLang="zh-CN" sz="2400" dirty="0"/>
              <a:t> x←10</a:t>
            </a:r>
            <a:r>
              <a:rPr lang="zh-CN" altLang="en-US" sz="2400" dirty="0"/>
              <a:t>*</a:t>
            </a:r>
            <a:r>
              <a:rPr lang="en-US" altLang="zh-CN" sz="2400" dirty="0"/>
              <a:t>(y+1)</a:t>
            </a:r>
            <a:r>
              <a:rPr lang="zh-CN" altLang="en-US" sz="2400" dirty="0"/>
              <a:t>，</a:t>
            </a:r>
            <a:r>
              <a:rPr lang="en-US" altLang="zh-CN" sz="2400" dirty="0"/>
              <a:t> </a:t>
            </a:r>
            <a:r>
              <a:rPr lang="en-US" altLang="zh-CN" sz="2400" dirty="0" err="1"/>
              <a:t>x←b</a:t>
            </a:r>
            <a:r>
              <a:rPr lang="en-US" altLang="zh-CN" sz="2400" dirty="0"/>
              <a:t> ←30</a:t>
            </a:r>
            <a:endParaRPr lang="en-US" altLang="zh-CN" sz="2400" dirty="0"/>
          </a:p>
          <a:p>
            <a:pPr marL="0" indent="0">
              <a:buNone/>
            </a:pPr>
            <a:r>
              <a:rPr lang="zh-CN" altLang="en-US" sz="2400" dirty="0"/>
              <a:t>变量交换：</a:t>
            </a:r>
            <a:r>
              <a:rPr lang="en-US" altLang="zh-CN" sz="2400" dirty="0" err="1"/>
              <a:t>a</a:t>
            </a:r>
            <a:r>
              <a:rPr lang="en-US" altLang="zh-CN" sz="2400" dirty="0" err="1">
                <a:latin typeface="MS PMincho" panose="02020600040205080304" pitchFamily="18" charset="-128"/>
                <a:ea typeface="MS PMincho" panose="02020600040205080304" pitchFamily="18" charset="-128"/>
              </a:rPr>
              <a:t>↔b</a:t>
            </a:r>
            <a:r>
              <a:rPr lang="zh-CN" altLang="en-US" sz="2400" dirty="0"/>
              <a:t>表示</a:t>
            </a:r>
            <a:r>
              <a:rPr lang="en-US" altLang="zh-CN" sz="2400" dirty="0"/>
              <a:t>a</a:t>
            </a:r>
            <a:r>
              <a:rPr lang="zh-CN" altLang="en-US" sz="2400" dirty="0"/>
              <a:t>和</a:t>
            </a:r>
            <a:r>
              <a:rPr lang="en-US" altLang="zh-CN" sz="2400" dirty="0"/>
              <a:t>b</a:t>
            </a:r>
            <a:r>
              <a:rPr lang="zh-CN" altLang="en-US" sz="2400" dirty="0"/>
              <a:t>的内容进行交换。</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2885" y="360045"/>
            <a:ext cx="11130915" cy="5817235"/>
          </a:xfrm>
        </p:spPr>
        <p:txBody>
          <a:bodyPr/>
          <a:lstStyle/>
          <a:p>
            <a:pPr marL="0" indent="0">
              <a:buNone/>
            </a:pPr>
            <a:r>
              <a:rPr lang="zh-CN" altLang="en-US" dirty="0">
                <a:solidFill>
                  <a:srgbClr val="FF0000"/>
                </a:solidFill>
              </a:rPr>
              <a:t>选择语句</a:t>
            </a:r>
            <a:endParaRPr lang="en-US" altLang="zh-CN" dirty="0">
              <a:solidFill>
                <a:srgbClr val="FF0000"/>
              </a:solidFill>
            </a:endParaRPr>
          </a:p>
          <a:p>
            <a:pPr marL="0" indent="0">
              <a:buNone/>
            </a:pPr>
            <a:r>
              <a:rPr lang="zh-CN" altLang="en-US" dirty="0"/>
              <a:t>选择语句用</a:t>
            </a:r>
            <a:r>
              <a:rPr lang="en-US" altLang="zh-CN" dirty="0"/>
              <a:t>if-then-else</a:t>
            </a:r>
            <a:r>
              <a:rPr lang="zh-CN" altLang="en-US" dirty="0"/>
              <a:t>来表示，并且这种</a:t>
            </a:r>
            <a:r>
              <a:rPr lang="en-US" altLang="zh-CN" dirty="0"/>
              <a:t>if-then-else</a:t>
            </a:r>
            <a:r>
              <a:rPr lang="zh-CN" altLang="en-US" dirty="0"/>
              <a:t>可以嵌套。</a:t>
            </a:r>
            <a:endParaRPr lang="en-US" altLang="zh-CN" dirty="0"/>
          </a:p>
          <a:p>
            <a:pPr marL="0" indent="0">
              <a:buNone/>
            </a:pPr>
            <a:endParaRPr lang="en-US" altLang="zh-CN" dirty="0"/>
          </a:p>
          <a:p>
            <a:pPr marL="0" indent="0">
              <a:buNone/>
            </a:pPr>
            <a:r>
              <a:rPr lang="en-US" altLang="zh-CN" dirty="0"/>
              <a:t>If (Condition1) then </a:t>
            </a:r>
            <a:endParaRPr lang="en-US" altLang="zh-CN" dirty="0"/>
          </a:p>
          <a:p>
            <a:pPr marL="0" indent="0">
              <a:buNone/>
            </a:pPr>
            <a:r>
              <a:rPr lang="en-US" altLang="zh-CN" dirty="0"/>
              <a:t>      [ Block 1]</a:t>
            </a:r>
            <a:endParaRPr lang="en-US" altLang="zh-CN" dirty="0"/>
          </a:p>
          <a:p>
            <a:pPr marL="0" indent="0">
              <a:buNone/>
            </a:pPr>
            <a:r>
              <a:rPr lang="en-US" altLang="zh-CN" dirty="0"/>
              <a:t>else if (Condition2) then </a:t>
            </a:r>
            <a:endParaRPr lang="en-US" altLang="zh-CN" dirty="0"/>
          </a:p>
          <a:p>
            <a:pPr marL="0" indent="0">
              <a:buNone/>
            </a:pPr>
            <a:r>
              <a:rPr lang="en-US" altLang="zh-CN" dirty="0"/>
              <a:t>            [ Block 2]</a:t>
            </a:r>
            <a:endParaRPr lang="en-US" altLang="zh-CN" dirty="0"/>
          </a:p>
          <a:p>
            <a:pPr marL="0" indent="0">
              <a:buNone/>
            </a:pPr>
            <a:r>
              <a:rPr lang="en-US" altLang="zh-CN" dirty="0"/>
              <a:t>       else [ Block 3]</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2570" y="340360"/>
            <a:ext cx="11111230" cy="5836920"/>
          </a:xfrm>
        </p:spPr>
        <p:txBody>
          <a:bodyPr>
            <a:normAutofit/>
          </a:bodyPr>
          <a:lstStyle/>
          <a:p>
            <a:pPr marL="0" indent="0">
              <a:buNone/>
            </a:pPr>
            <a:r>
              <a:rPr lang="zh-CN" altLang="en-US" sz="2400" dirty="0">
                <a:solidFill>
                  <a:srgbClr val="FF0000"/>
                </a:solidFill>
              </a:rPr>
              <a:t>循环结构</a:t>
            </a:r>
            <a:endParaRPr lang="en-US" altLang="zh-CN" sz="2400" dirty="0">
              <a:solidFill>
                <a:srgbClr val="FF0000"/>
              </a:solidFill>
            </a:endParaRPr>
          </a:p>
          <a:p>
            <a:pPr marL="0" indent="0">
              <a:buNone/>
            </a:pPr>
            <a:r>
              <a:rPr lang="zh-CN" altLang="en-US" sz="2400" dirty="0"/>
              <a:t>有两种循环指令：</a:t>
            </a:r>
            <a:r>
              <a:rPr lang="en-US" altLang="zh-CN" sz="2400" dirty="0"/>
              <a:t>while</a:t>
            </a:r>
            <a:r>
              <a:rPr lang="zh-CN" altLang="en-US" sz="2400" dirty="0"/>
              <a:t>和</a:t>
            </a:r>
            <a:r>
              <a:rPr lang="en-US" altLang="zh-CN" sz="2400" dirty="0"/>
              <a:t>for</a:t>
            </a:r>
            <a:r>
              <a:rPr lang="zh-CN" altLang="en-US" sz="2400" dirty="0"/>
              <a:t>。</a:t>
            </a:r>
            <a:endParaRPr lang="en-US" altLang="zh-CN" sz="2400" dirty="0"/>
          </a:p>
          <a:p>
            <a:pPr marL="0" indent="0">
              <a:buNone/>
            </a:pPr>
            <a:r>
              <a:rPr lang="en-US" altLang="zh-CN" sz="2400" dirty="0"/>
              <a:t>while</a:t>
            </a:r>
            <a:r>
              <a:rPr lang="zh-CN" altLang="en-US" sz="2400" dirty="0"/>
              <a:t>语句的形式是</a:t>
            </a:r>
            <a:endParaRPr lang="en-US" altLang="zh-CN" sz="2400" dirty="0"/>
          </a:p>
          <a:p>
            <a:pPr marL="0" indent="0">
              <a:buNone/>
            </a:pPr>
            <a:r>
              <a:rPr lang="en-US" altLang="zh-CN" sz="2400" dirty="0"/>
              <a:t>	while (condition) do           </a:t>
            </a:r>
            <a:endParaRPr lang="en-US" altLang="zh-CN" sz="2400" dirty="0"/>
          </a:p>
          <a:p>
            <a:pPr marL="0" indent="0">
              <a:buNone/>
            </a:pPr>
            <a:r>
              <a:rPr lang="en-US" altLang="zh-CN" sz="2400" dirty="0"/>
              <a:t>	      [block]</a:t>
            </a:r>
            <a:endParaRPr lang="en-US" altLang="zh-CN" sz="2400" dirty="0"/>
          </a:p>
          <a:p>
            <a:pPr marL="0" indent="0">
              <a:buNone/>
            </a:pPr>
            <a:r>
              <a:rPr lang="en-US" altLang="zh-CN" sz="2400" dirty="0"/>
              <a:t>for</a:t>
            </a:r>
            <a:r>
              <a:rPr lang="zh-CN" altLang="en-US" sz="2400" dirty="0"/>
              <a:t>语句的形式是</a:t>
            </a:r>
            <a:endParaRPr lang="en-US" altLang="zh-CN" sz="2400" dirty="0"/>
          </a:p>
          <a:p>
            <a:pPr marL="0" indent="0">
              <a:buNone/>
            </a:pPr>
            <a:r>
              <a:rPr lang="en-US" altLang="zh-CN" sz="2400" dirty="0"/>
              <a:t>	for var ← </a:t>
            </a:r>
            <a:r>
              <a:rPr lang="en-US" altLang="zh-CN" sz="2400" dirty="0" err="1"/>
              <a:t>init</a:t>
            </a:r>
            <a:r>
              <a:rPr lang="en-US" altLang="zh-CN" sz="2400" dirty="0"/>
              <a:t> to limit do</a:t>
            </a:r>
            <a:endParaRPr lang="en-US" altLang="zh-CN" sz="2400" dirty="0"/>
          </a:p>
          <a:p>
            <a:pPr marL="0" indent="0">
              <a:buNone/>
            </a:pPr>
            <a:r>
              <a:rPr lang="en-US" altLang="zh-CN" sz="2400" dirty="0"/>
              <a:t>	      [block]</a:t>
            </a:r>
            <a:endParaRPr lang="en-US" altLang="zh-CN" sz="2400" dirty="0"/>
          </a:p>
          <a:p>
            <a:pPr marL="0" indent="0">
              <a:buNone/>
            </a:pPr>
            <a:r>
              <a:rPr lang="zh-CN" altLang="en-US" sz="2400" dirty="0"/>
              <a:t>这里</a:t>
            </a:r>
            <a:r>
              <a:rPr lang="en-US" altLang="zh-CN" sz="2400" dirty="0"/>
              <a:t>var</a:t>
            </a:r>
            <a:r>
              <a:rPr lang="zh-CN" altLang="en-US" sz="2400" dirty="0"/>
              <a:t>是变量，</a:t>
            </a:r>
            <a:r>
              <a:rPr lang="en-US" altLang="zh-CN" sz="2400" dirty="0" err="1"/>
              <a:t>init</a:t>
            </a:r>
            <a:r>
              <a:rPr lang="zh-CN" altLang="en-US" sz="2400" dirty="0"/>
              <a:t>初始值，</a:t>
            </a:r>
            <a:r>
              <a:rPr lang="en-US" altLang="zh-CN" sz="2400" dirty="0"/>
              <a:t>limit</a:t>
            </a:r>
            <a:r>
              <a:rPr lang="zh-CN" altLang="en-US" sz="2400" dirty="0"/>
              <a:t>为结束值。</a:t>
            </a:r>
            <a:endParaRPr lang="en-US" altLang="zh-CN" sz="2400" dirty="0"/>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KSO_WM_DOC_GUID" val="{af2c87fb-9b26-4e9a-b4a8-ead08dbd305b}"/>
  <p:tag name="commondata" val="eyJoZGlkIjoiZTczNDg2ZGVkNDU5Mzc1YjcxZmJiYmM2MjUyM2JlZT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1752</Words>
  <Application>WPS 演示</Application>
  <PresentationFormat>宽屏</PresentationFormat>
  <Paragraphs>113</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13</vt:i4>
      </vt:variant>
    </vt:vector>
  </HeadingPairs>
  <TitlesOfParts>
    <vt:vector size="27" baseType="lpstr">
      <vt:lpstr>Arial</vt:lpstr>
      <vt:lpstr>宋体</vt:lpstr>
      <vt:lpstr>Wingdings</vt:lpstr>
      <vt:lpstr>MS PMincho</vt:lpstr>
      <vt:lpstr>Yu Gothic UI</vt:lpstr>
      <vt:lpstr>Consolas</vt:lpstr>
      <vt:lpstr>Cambria Math</vt:lpstr>
      <vt:lpstr>等线 Light</vt:lpstr>
      <vt:lpstr>等线</vt:lpstr>
      <vt:lpstr>微软雅黑</vt:lpstr>
      <vt:lpstr>Arial Unicode MS</vt:lpstr>
      <vt:lpstr>Calibri</vt:lpstr>
      <vt:lpstr>Office 主题​​</vt:lpstr>
      <vt:lpstr>1_Office 主题​​</vt:lpstr>
      <vt:lpstr>伪代码简要教程 </vt:lpstr>
      <vt:lpstr>PowerPoint 演示文稿</vt:lpstr>
      <vt:lpstr>1. 伪代码的概念</vt:lpstr>
      <vt:lpstr>PowerPoint 演示文稿</vt:lpstr>
      <vt:lpstr>2. 伪代码的规范</vt:lpstr>
      <vt:lpstr>PowerPoint 演示文稿</vt:lpstr>
      <vt:lpstr>PowerPoint 演示文稿</vt:lpstr>
      <vt:lpstr>PowerPoint 演示文稿</vt:lpstr>
      <vt:lpstr>PowerPoint 演示文稿</vt:lpstr>
      <vt:lpstr>PowerPoint 演示文稿</vt:lpstr>
      <vt:lpstr>PowerPoint 演示文稿</vt:lpstr>
      <vt:lpstr>3. 实例1(冒泡排序)</vt:lpstr>
      <vt:lpstr>实例2(二分查找算法)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伪代码 </dc:title>
  <dc:creator>建鹏 毛</dc:creator>
  <cp:lastModifiedBy>ADMIN</cp:lastModifiedBy>
  <cp:revision>34</cp:revision>
  <dcterms:created xsi:type="dcterms:W3CDTF">2019-02-27T06:51:00Z</dcterms:created>
  <dcterms:modified xsi:type="dcterms:W3CDTF">2024-08-15T07:08:25Z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9EAE0D50A44144C5A378E5CA39A7E874_12</vt:lpwstr>
  </property>
</Properties>
</file>