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75" r:id="rId4"/>
    <p:sldMasterId id="2147483687" r:id="rId5"/>
    <p:sldMasterId id="2147483699" r:id="rId6"/>
    <p:sldMasterId id="2147483711" r:id="rId7"/>
    <p:sldMasterId id="2147483723" r:id="rId8"/>
    <p:sldMasterId id="2147483735" r:id="rId9"/>
    <p:sldMasterId id="2147483747" r:id="rId10"/>
    <p:sldMasterId id="2147483759" r:id="rId11"/>
    <p:sldMasterId id="2147483771" r:id="rId12"/>
  </p:sldMasterIdLst>
  <p:notesMasterIdLst>
    <p:notesMasterId r:id="rId14"/>
  </p:notesMasterIdLst>
  <p:handoutMasterIdLst>
    <p:handoutMasterId r:id="rId68"/>
  </p:handoutMasterIdLst>
  <p:sldIdLst>
    <p:sldId id="256" r:id="rId13"/>
    <p:sldId id="352" r:id="rId15"/>
    <p:sldId id="355" r:id="rId16"/>
    <p:sldId id="353" r:id="rId17"/>
    <p:sldId id="277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288" r:id="rId27"/>
    <p:sldId id="364" r:id="rId28"/>
    <p:sldId id="365" r:id="rId29"/>
    <p:sldId id="366" r:id="rId30"/>
    <p:sldId id="295" r:id="rId31"/>
    <p:sldId id="368" r:id="rId32"/>
    <p:sldId id="369" r:id="rId33"/>
    <p:sldId id="300" r:id="rId34"/>
    <p:sldId id="301" r:id="rId35"/>
    <p:sldId id="302" r:id="rId36"/>
    <p:sldId id="303" r:id="rId37"/>
    <p:sldId id="414" r:id="rId38"/>
    <p:sldId id="305" r:id="rId39"/>
    <p:sldId id="306" r:id="rId40"/>
    <p:sldId id="307" r:id="rId41"/>
    <p:sldId id="308" r:id="rId42"/>
    <p:sldId id="415" r:id="rId43"/>
    <p:sldId id="310" r:id="rId44"/>
    <p:sldId id="421" r:id="rId45"/>
    <p:sldId id="422" r:id="rId46"/>
    <p:sldId id="423" r:id="rId47"/>
    <p:sldId id="424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4" r:id="rId57"/>
    <p:sldId id="435" r:id="rId58"/>
    <p:sldId id="436" r:id="rId59"/>
    <p:sldId id="437" r:id="rId60"/>
    <p:sldId id="438" r:id="rId61"/>
    <p:sldId id="439" r:id="rId62"/>
    <p:sldId id="440" r:id="rId63"/>
    <p:sldId id="441" r:id="rId64"/>
    <p:sldId id="442" r:id="rId65"/>
    <p:sldId id="443" r:id="rId66"/>
    <p:sldId id="444" r:id="rId67"/>
  </p:sldIdLst>
  <p:sldSz cx="9144000" cy="6858000" type="screen4x3"/>
  <p:notesSz cx="6858000" cy="9144000"/>
  <p:custDataLst>
    <p:tags r:id="rId7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FF00"/>
    <a:srgbClr val="00FFCC"/>
    <a:srgbClr val="01C1AF"/>
    <a:srgbClr val="000066"/>
    <a:srgbClr val="663300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6"/>
    <p:restoredTop sz="67928" autoAdjust="0"/>
  </p:normalViewPr>
  <p:slideViewPr>
    <p:cSldViewPr showGuides="1">
      <p:cViewPr varScale="1">
        <p:scale>
          <a:sx n="50" d="100"/>
          <a:sy n="50" d="100"/>
        </p:scale>
        <p:origin x="1926" y="54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2" Type="http://schemas.openxmlformats.org/officeDocument/2006/relationships/tags" Target="tags/tag1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Master" Target="slideMasters/slideMaster6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54.xml"/><Relationship Id="rId66" Type="http://schemas.openxmlformats.org/officeDocument/2006/relationships/slide" Target="slides/slide53.xml"/><Relationship Id="rId65" Type="http://schemas.openxmlformats.org/officeDocument/2006/relationships/slide" Target="slides/slide52.xml"/><Relationship Id="rId64" Type="http://schemas.openxmlformats.org/officeDocument/2006/relationships/slide" Target="slides/slide51.xml"/><Relationship Id="rId63" Type="http://schemas.openxmlformats.org/officeDocument/2006/relationships/slide" Target="slides/slide50.xml"/><Relationship Id="rId62" Type="http://schemas.openxmlformats.org/officeDocument/2006/relationships/slide" Target="slides/slide49.xml"/><Relationship Id="rId61" Type="http://schemas.openxmlformats.org/officeDocument/2006/relationships/slide" Target="slides/slide48.xml"/><Relationship Id="rId60" Type="http://schemas.openxmlformats.org/officeDocument/2006/relationships/slide" Target="slides/slide47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6.xml"/><Relationship Id="rId58" Type="http://schemas.openxmlformats.org/officeDocument/2006/relationships/slide" Target="slides/slide45.xml"/><Relationship Id="rId57" Type="http://schemas.openxmlformats.org/officeDocument/2006/relationships/slide" Target="slides/slide44.xml"/><Relationship Id="rId56" Type="http://schemas.openxmlformats.org/officeDocument/2006/relationships/slide" Target="slides/slide43.xml"/><Relationship Id="rId55" Type="http://schemas.openxmlformats.org/officeDocument/2006/relationships/slide" Target="slides/slide42.xml"/><Relationship Id="rId54" Type="http://schemas.openxmlformats.org/officeDocument/2006/relationships/slide" Target="slides/slide41.xml"/><Relationship Id="rId53" Type="http://schemas.openxmlformats.org/officeDocument/2006/relationships/slide" Target="slides/slide40.xml"/><Relationship Id="rId52" Type="http://schemas.openxmlformats.org/officeDocument/2006/relationships/slide" Target="slides/slide39.xml"/><Relationship Id="rId51" Type="http://schemas.openxmlformats.org/officeDocument/2006/relationships/slide" Target="slides/slide38.xml"/><Relationship Id="rId50" Type="http://schemas.openxmlformats.org/officeDocument/2006/relationships/slide" Target="slides/slide37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6.xml"/><Relationship Id="rId48" Type="http://schemas.openxmlformats.org/officeDocument/2006/relationships/slide" Target="slides/slide35.xml"/><Relationship Id="rId47" Type="http://schemas.openxmlformats.org/officeDocument/2006/relationships/slide" Target="slides/slide34.xml"/><Relationship Id="rId46" Type="http://schemas.openxmlformats.org/officeDocument/2006/relationships/slide" Target="slides/slide33.xml"/><Relationship Id="rId45" Type="http://schemas.openxmlformats.org/officeDocument/2006/relationships/slide" Target="slides/slide32.xml"/><Relationship Id="rId44" Type="http://schemas.openxmlformats.org/officeDocument/2006/relationships/slide" Target="slides/slide31.xml"/><Relationship Id="rId43" Type="http://schemas.openxmlformats.org/officeDocument/2006/relationships/slide" Target="slides/slide30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0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6.xml"/><Relationship Id="rId38" Type="http://schemas.openxmlformats.org/officeDocument/2006/relationships/slide" Target="slides/slide25.xml"/><Relationship Id="rId37" Type="http://schemas.openxmlformats.org/officeDocument/2006/relationships/slide" Target="slides/slide24.xml"/><Relationship Id="rId36" Type="http://schemas.openxmlformats.org/officeDocument/2006/relationships/slide" Target="slides/slide23.xml"/><Relationship Id="rId35" Type="http://schemas.openxmlformats.org/officeDocument/2006/relationships/slide" Target="slides/slide22.xml"/><Relationship Id="rId34" Type="http://schemas.openxmlformats.org/officeDocument/2006/relationships/slide" Target="slides/slide21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 DB-LAB (2003)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 DB-LAB (2003)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>
                <a:latin typeface="Times New Roman" panose="02020603050405020304" pitchFamily="18" charset="0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</a:rPr>
            </a:fld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7680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1575" y="692150"/>
            <a:ext cx="4516438" cy="3387725"/>
          </a:xfrm>
          <a:solidFill>
            <a:srgbClr val="FFFFFF"/>
          </a:solidFill>
        </p:spPr>
      </p:sp>
      <p:sp>
        <p:nvSpPr>
          <p:cNvPr id="76805" name="Rectangle 3"/>
          <p:cNvSpPr>
            <a:spLocks noGrp="1"/>
          </p:cNvSpPr>
          <p:nvPr>
            <p:ph type="body"/>
          </p:nvPr>
        </p:nvSpPr>
        <p:spPr>
          <a:xfrm>
            <a:off x="914400" y="4311650"/>
            <a:ext cx="5029200" cy="4157663"/>
          </a:xfrm>
        </p:spPr>
        <p:txBody>
          <a:bodyPr wrap="none" lIns="91440" tIns="45720" rIns="91440" bIns="45720" anchor="ctr"/>
          <a:lstStyle/>
          <a:p>
            <a:pPr lvl="0" defTabSz="44958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9523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9523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zh-CN" altLang="en-US" strike="noStrike" noProof="1">
              <a:sym typeface="+mn-ea"/>
            </a:endParaRPr>
          </a:p>
        </p:txBody>
      </p:sp>
      <p:sp>
        <p:nvSpPr>
          <p:cNvPr id="9728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9728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9933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9933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7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i="1" dirty="0"/>
          </a:p>
        </p:txBody>
      </p:sp>
      <p:sp>
        <p:nvSpPr>
          <p:cNvPr id="10137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10138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0342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10342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0547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10547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0752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10752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7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0957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10957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1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1161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11162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1366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zh-CN" altLang="en-US" strike="noStrike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7885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</p:txBody>
      </p:sp>
      <p:sp>
        <p:nvSpPr>
          <p:cNvPr id="8192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r>
              <a:rPr lang="zh-CN" altLang="en-US">
                <a:solidFill>
                  <a:srgbClr val="000000"/>
                </a:solidFill>
                <a:latin typeface="Tahoma" panose="020B0604030504040204" pitchFamily="34" charset="0"/>
              </a:rPr>
              <a:t>*</a:t>
            </a:r>
            <a:endParaRPr lang="zh-CN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en-US" altLang="zh-CN" u="heavy" strike="noStrike" noProof="1"/>
          </a:p>
        </p:txBody>
      </p:sp>
      <p:sp>
        <p:nvSpPr>
          <p:cNvPr id="808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809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8294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8294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8499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8499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8704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8704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8909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8909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911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911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zh-CN" altLang="en-US" b="1" i="1" strike="noStrike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18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/>
              <a:t>© DB-LAB (2003)</a:t>
            </a:r>
            <a:endParaRPr lang="en-US" altLang="zh-CN" sz="1200" dirty="0"/>
          </a:p>
        </p:txBody>
      </p:sp>
      <p:sp>
        <p:nvSpPr>
          <p:cNvPr id="9318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3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295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2296" name="组合 5"/>
          <p:cNvGrpSpPr/>
          <p:nvPr/>
        </p:nvGrpSpPr>
        <p:grpSpPr>
          <a:xfrm>
            <a:off x="77788" y="47625"/>
            <a:ext cx="5073650" cy="915988"/>
            <a:chOff x="77788" y="47625"/>
            <a:chExt cx="5073649" cy="916480"/>
          </a:xfrm>
        </p:grpSpPr>
        <p:pic>
          <p:nvPicPr>
            <p:cNvPr id="12297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0938" y="133396"/>
              <a:ext cx="2730499" cy="830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  <a:sym typeface="+mn-ea"/>
                </a:rPr>
                <a:t>海量数据计算研究中心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675" y="492364"/>
              <a:ext cx="3609974" cy="308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+mn-ea"/>
                </a:rPr>
                <a:t>Massive Data Computing Lab @ HIT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4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4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72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72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9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6391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6392" name="组合 5"/>
          <p:cNvGrpSpPr/>
          <p:nvPr/>
        </p:nvGrpSpPr>
        <p:grpSpPr>
          <a:xfrm>
            <a:off x="77788" y="47625"/>
            <a:ext cx="5073650" cy="915988"/>
            <a:chOff x="77788" y="47625"/>
            <a:chExt cx="5073649" cy="916503"/>
          </a:xfrm>
        </p:grpSpPr>
        <p:pic>
          <p:nvPicPr>
            <p:cNvPr id="16393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0938" y="133398"/>
              <a:ext cx="2730499" cy="8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  <a:sym typeface="+mn-ea"/>
                </a:rPr>
                <a:t>海量数据计算研究中心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675" y="492375"/>
              <a:ext cx="3609974" cy="308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+mn-ea"/>
                </a:rPr>
                <a:t>Massive Data Computing Lab @ HIT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4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4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0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0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1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4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4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72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72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85E156-5C43-4E77-B946-6D78DE35ADE9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2388" y="6356350"/>
            <a:ext cx="809625" cy="349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z="28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2800" b="1" strike="noStrike" noProof="1">
              <a:latin typeface="Calibri" panose="020F050202020403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DC4412-EE9F-4CC4-92F3-5E8A46A2A95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1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7CDC11D-4244-4DC7-8CB2-97C984EACCE2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014A6F-7F6A-4C99-930E-05013778B654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42FBA8-C587-42CD-B4F5-BEA399DCEB79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2BA1B47-7191-48AC-B2A8-B80D7080B511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AC532CD-98C3-4952-AAB3-FBCDFF762D1E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813C15-49C2-422E-A2D3-A81EB316DFC2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858FDA-DBF9-43C2-9B09-30097CBD3B36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EBDF3-3C46-4143-8074-B4729B33C525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56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56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F82ABB0-38E1-4AB9-8934-25141D42B35A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0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0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1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4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03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5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14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1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0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9.xml"/><Relationship Id="rId8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1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99.xml"/><Relationship Id="rId7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3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DKE-LAB(2009)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grpSp>
        <p:nvGrpSpPr>
          <p:cNvPr id="1031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43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26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grpSp>
        <p:nvGrpSpPr>
          <p:cNvPr id="2055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57" name="图片 1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4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defTabSz="914400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DC4412-EE9F-4CC4-92F3-5E8A46A2A95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195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19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1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6.wmf"/><Relationship Id="rId1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image" Target="../media/image61.jpe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1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4.x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3" Type="http://schemas.openxmlformats.org/officeDocument/2006/relationships/image" Target="../media/image77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7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.png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3.png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1292225" y="1433513"/>
            <a:ext cx="6873875" cy="193833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算法设计与分析</a:t>
            </a:r>
            <a:endParaRPr kumimoji="1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第二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章</a:t>
            </a: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 算法分析的数学基础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A9EE9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  <a:sym typeface="+mn-ea"/>
            </a:endParaRPr>
          </a:p>
        </p:txBody>
      </p:sp>
      <p:sp>
        <p:nvSpPr>
          <p:cNvPr id="75778" name="TextBox 8"/>
          <p:cNvSpPr txBox="1"/>
          <p:nvPr/>
        </p:nvSpPr>
        <p:spPr>
          <a:xfrm>
            <a:off x="1479550" y="3948113"/>
            <a:ext cx="6330950" cy="1383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哈尔滨工业大学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何震宇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0" hangingPunct="0">
              <a:buFont typeface="Arial" panose="020B0604020202020204" pitchFamily="34" charset="0"/>
              <a:buNone/>
            </a:pP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94210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高阶函数集合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  <a:sym typeface="Symbol" panose="05050102010706020507" pitchFamily="18" charset="2"/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>
          <a:xfrm>
            <a:off x="533400" y="1371600"/>
            <a:ext cx="7848600" cy="21336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/>
              <a:t>对于给定的函数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),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ym typeface="Symbol" panose="05050102010706020507" pitchFamily="18" charset="2"/>
              </a:rPr>
              <a:t>(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))={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): </a:t>
            </a:r>
            <a:r>
              <a:rPr lang="zh-CN" altLang="en-US" dirty="0"/>
              <a:t>存在正常数</a:t>
            </a:r>
            <a:r>
              <a:rPr lang="en-US" altLang="zh-CN" i="1" dirty="0"/>
              <a:t>c</a:t>
            </a:r>
            <a:r>
              <a:rPr lang="zh-CN" altLang="en-US" dirty="0"/>
              <a:t>和</a:t>
            </a:r>
            <a:r>
              <a:rPr lang="en-US" altLang="zh-CN" i="1" dirty="0"/>
              <a:t>n</a:t>
            </a:r>
            <a:r>
              <a:rPr lang="en-US" altLang="zh-CN" baseline="-25000" dirty="0"/>
              <a:t>0</a:t>
            </a:r>
            <a:r>
              <a:rPr lang="en-US" altLang="zh-CN" dirty="0"/>
              <a:t> </a:t>
            </a:r>
            <a:r>
              <a:rPr lang="zh-CN" altLang="en-US" dirty="0"/>
              <a:t>，使得对于所有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 </a:t>
            </a:r>
            <a:r>
              <a:rPr lang="en-US" altLang="zh-CN" i="1" dirty="0"/>
              <a:t>n</a:t>
            </a:r>
            <a:r>
              <a:rPr lang="en-US" altLang="zh-CN" baseline="-25000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en-US" altLang="zh-CN" dirty="0">
                <a:sym typeface="Symbol" panose="05050102010706020507" pitchFamily="18" charset="2"/>
              </a:rPr>
              <a:t>  </a:t>
            </a:r>
            <a:r>
              <a:rPr lang="en-US" altLang="zh-CN" i="1" dirty="0"/>
              <a:t>cg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&lt;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)}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记作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  (</a:t>
            </a:r>
            <a:r>
              <a:rPr lang="en-US" altLang="zh-CN" baseline="-25000" dirty="0"/>
              <a:t>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)), </a:t>
            </a:r>
            <a:r>
              <a:rPr lang="zh-CN" altLang="en-US" dirty="0"/>
              <a:t>或简记为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 = (</a:t>
            </a:r>
            <a:r>
              <a:rPr lang="en-US" altLang="zh-CN" baseline="-25000" dirty="0"/>
              <a:t>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)).</a:t>
            </a:r>
            <a:endParaRPr lang="en-US" altLang="zh-CN" dirty="0"/>
          </a:p>
        </p:txBody>
      </p:sp>
      <p:sp>
        <p:nvSpPr>
          <p:cNvPr id="94212" name="Line 4"/>
          <p:cNvSpPr/>
          <p:nvPr/>
        </p:nvSpPr>
        <p:spPr>
          <a:xfrm>
            <a:off x="1600200" y="3581400"/>
            <a:ext cx="0" cy="2209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13" name="Line 5"/>
          <p:cNvSpPr/>
          <p:nvPr/>
        </p:nvSpPr>
        <p:spPr>
          <a:xfrm>
            <a:off x="1600200" y="5791200"/>
            <a:ext cx="518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14" name="Text Box 6"/>
          <p:cNvSpPr txBox="1"/>
          <p:nvPr/>
        </p:nvSpPr>
        <p:spPr>
          <a:xfrm>
            <a:off x="3962400" y="5943600"/>
            <a:ext cx="2241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5" name="Line 8"/>
          <p:cNvSpPr/>
          <p:nvPr/>
        </p:nvSpPr>
        <p:spPr>
          <a:xfrm>
            <a:off x="2667000" y="4572000"/>
            <a:ext cx="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4216" name="Text Box 9"/>
          <p:cNvSpPr txBox="1"/>
          <p:nvPr/>
        </p:nvSpPr>
        <p:spPr>
          <a:xfrm>
            <a:off x="6918325" y="55276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7" name="Text Box 10"/>
          <p:cNvSpPr txBox="1"/>
          <p:nvPr/>
        </p:nvSpPr>
        <p:spPr>
          <a:xfrm>
            <a:off x="2514600" y="571500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8" name="Text Box 11"/>
          <p:cNvSpPr txBox="1"/>
          <p:nvPr/>
        </p:nvSpPr>
        <p:spPr>
          <a:xfrm>
            <a:off x="5029200" y="4343400"/>
            <a:ext cx="10414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cg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9" name="Text Box 12"/>
          <p:cNvSpPr txBox="1"/>
          <p:nvPr/>
        </p:nvSpPr>
        <p:spPr>
          <a:xfrm>
            <a:off x="4953000" y="3657600"/>
            <a:ext cx="7699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20" name="Freeform 14"/>
          <p:cNvSpPr/>
          <p:nvPr/>
        </p:nvSpPr>
        <p:spPr>
          <a:xfrm>
            <a:off x="1600200" y="4457700"/>
            <a:ext cx="3378200" cy="2921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128" h="184">
                <a:moveTo>
                  <a:pt x="0" y="120"/>
                </a:moveTo>
                <a:cubicBezTo>
                  <a:pt x="64" y="92"/>
                  <a:pt x="128" y="64"/>
                  <a:pt x="192" y="72"/>
                </a:cubicBezTo>
                <a:cubicBezTo>
                  <a:pt x="256" y="80"/>
                  <a:pt x="328" y="176"/>
                  <a:pt x="384" y="168"/>
                </a:cubicBezTo>
                <a:cubicBezTo>
                  <a:pt x="440" y="160"/>
                  <a:pt x="464" y="24"/>
                  <a:pt x="528" y="24"/>
                </a:cubicBezTo>
                <a:cubicBezTo>
                  <a:pt x="592" y="24"/>
                  <a:pt x="688" y="168"/>
                  <a:pt x="768" y="168"/>
                </a:cubicBezTo>
                <a:cubicBezTo>
                  <a:pt x="848" y="168"/>
                  <a:pt x="872" y="48"/>
                  <a:pt x="1008" y="24"/>
                </a:cubicBezTo>
                <a:cubicBezTo>
                  <a:pt x="1144" y="0"/>
                  <a:pt x="1464" y="0"/>
                  <a:pt x="1584" y="24"/>
                </a:cubicBezTo>
                <a:cubicBezTo>
                  <a:pt x="1704" y="48"/>
                  <a:pt x="1648" y="152"/>
                  <a:pt x="1728" y="168"/>
                </a:cubicBezTo>
                <a:cubicBezTo>
                  <a:pt x="1808" y="184"/>
                  <a:pt x="2000" y="136"/>
                  <a:pt x="2064" y="120"/>
                </a:cubicBezTo>
                <a:cubicBezTo>
                  <a:pt x="2128" y="104"/>
                  <a:pt x="2120" y="88"/>
                  <a:pt x="2112" y="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1" name="Freeform 15"/>
          <p:cNvSpPr/>
          <p:nvPr/>
        </p:nvSpPr>
        <p:spPr>
          <a:xfrm>
            <a:off x="1600200" y="3810000"/>
            <a:ext cx="3492500" cy="1295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2200" h="816">
                <a:moveTo>
                  <a:pt x="0" y="816"/>
                </a:moveTo>
                <a:cubicBezTo>
                  <a:pt x="72" y="636"/>
                  <a:pt x="144" y="456"/>
                  <a:pt x="192" y="384"/>
                </a:cubicBezTo>
                <a:cubicBezTo>
                  <a:pt x="240" y="312"/>
                  <a:pt x="232" y="336"/>
                  <a:pt x="288" y="384"/>
                </a:cubicBezTo>
                <a:cubicBezTo>
                  <a:pt x="344" y="432"/>
                  <a:pt x="456" y="672"/>
                  <a:pt x="528" y="672"/>
                </a:cubicBezTo>
                <a:cubicBezTo>
                  <a:pt x="600" y="672"/>
                  <a:pt x="680" y="456"/>
                  <a:pt x="720" y="384"/>
                </a:cubicBezTo>
                <a:cubicBezTo>
                  <a:pt x="760" y="312"/>
                  <a:pt x="736" y="272"/>
                  <a:pt x="768" y="240"/>
                </a:cubicBezTo>
                <a:cubicBezTo>
                  <a:pt x="800" y="208"/>
                  <a:pt x="848" y="224"/>
                  <a:pt x="912" y="192"/>
                </a:cubicBezTo>
                <a:cubicBezTo>
                  <a:pt x="976" y="160"/>
                  <a:pt x="1088" y="40"/>
                  <a:pt x="1152" y="48"/>
                </a:cubicBezTo>
                <a:cubicBezTo>
                  <a:pt x="1216" y="56"/>
                  <a:pt x="1144" y="240"/>
                  <a:pt x="1296" y="240"/>
                </a:cubicBezTo>
                <a:cubicBezTo>
                  <a:pt x="1448" y="240"/>
                  <a:pt x="1928" y="88"/>
                  <a:pt x="2064" y="48"/>
                </a:cubicBezTo>
                <a:cubicBezTo>
                  <a:pt x="2200" y="8"/>
                  <a:pt x="2156" y="4"/>
                  <a:pt x="2112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9625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4000" i="1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O</a:t>
            </a:r>
            <a:r>
              <a:rPr lang="en-US" altLang="zh-CN" sz="4000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, ,</a:t>
            </a:r>
            <a:r>
              <a:rPr lang="zh-CN" altLang="en-US" sz="4000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标记的关系</a:t>
            </a:r>
            <a:endParaRPr lang="en-US" altLang="zh-CN" sz="4000" kern="1200" dirty="0">
              <a:solidFill>
                <a:srgbClr val="0070C0"/>
              </a:solidFill>
              <a:latin typeface="+mj-lt"/>
              <a:ea typeface="+mj-ea"/>
              <a:cs typeface="+mj-cs"/>
              <a:sym typeface="Symbol" panose="05050102010706020507" pitchFamily="18" charset="2"/>
            </a:endParaRPr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/>
              <a:t>对于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),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= </a:t>
            </a:r>
            <a:r>
              <a:rPr lang="en-US" altLang="zh-CN" dirty="0">
                <a:sym typeface="Symbol" panose="05050102010706020507" pitchFamily="18" charset="2"/>
              </a:rPr>
              <a:t>(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</a:t>
            </a:r>
            <a:r>
              <a:rPr lang="zh-CN" altLang="en-US" dirty="0"/>
              <a:t>当且仅当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= </a:t>
            </a:r>
            <a:r>
              <a:rPr lang="en-US" altLang="zh-CN" i="1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</a:t>
            </a:r>
            <a:r>
              <a:rPr lang="zh-CN" altLang="en-US" dirty="0"/>
              <a:t>且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= </a:t>
            </a:r>
            <a:r>
              <a:rPr lang="en-US" altLang="zh-CN" dirty="0">
                <a:sym typeface="Symbol" panose="05050102010706020507" pitchFamily="18" charset="2"/>
              </a:rPr>
              <a:t>(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)). </a:t>
            </a:r>
            <a:endParaRPr lang="en-US" altLang="zh-CN" dirty="0"/>
          </a:p>
          <a:p>
            <a:pPr eaLnBrk="1" hangingPunct="1"/>
            <a:r>
              <a:rPr lang="en-US" altLang="zh-CN" sz="2800" i="1" dirty="0"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sym typeface="Symbol" panose="05050102010706020507" pitchFamily="18" charset="2"/>
              </a:rPr>
              <a:t>:  </a:t>
            </a:r>
            <a:r>
              <a:rPr lang="zh-CN" altLang="en-US" sz="2800" dirty="0">
                <a:sym typeface="Symbol" panose="05050102010706020507" pitchFamily="18" charset="2"/>
              </a:rPr>
              <a:t>渐进</a:t>
            </a:r>
            <a:r>
              <a:rPr lang="zh-CN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上</a:t>
            </a:r>
            <a:r>
              <a:rPr lang="zh-CN" altLang="en-US" sz="2800" dirty="0">
                <a:sym typeface="Symbol" panose="05050102010706020507" pitchFamily="18" charset="2"/>
              </a:rPr>
              <a:t>界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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:  </a:t>
            </a:r>
            <a:r>
              <a:rPr lang="zh-CN" altLang="en-US" sz="2800" dirty="0">
                <a:sym typeface="Symbol" panose="05050102010706020507" pitchFamily="18" charset="2"/>
              </a:rPr>
              <a:t>渐进</a:t>
            </a:r>
            <a:r>
              <a:rPr lang="zh-CN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紧</a:t>
            </a:r>
            <a:r>
              <a:rPr lang="zh-CN" altLang="en-US" sz="2800" dirty="0">
                <a:sym typeface="Symbol" panose="05050102010706020507" pitchFamily="18" charset="2"/>
              </a:rPr>
              <a:t>界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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:  </a:t>
            </a:r>
            <a:r>
              <a:rPr lang="zh-CN" altLang="en-US" sz="2800" dirty="0">
                <a:sym typeface="Symbol" panose="05050102010706020507" pitchFamily="18" charset="2"/>
              </a:rPr>
              <a:t>渐进</a:t>
            </a:r>
            <a:r>
              <a:rPr lang="zh-CN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下</a:t>
            </a:r>
            <a:r>
              <a:rPr lang="zh-CN" altLang="en-US" sz="2800" dirty="0">
                <a:sym typeface="Symbol" panose="05050102010706020507" pitchFamily="18" charset="2"/>
              </a:rPr>
              <a:t>界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9830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关于</a:t>
            </a:r>
            <a:r>
              <a:rPr lang="en-US" altLang="zh-CN" sz="4000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</a:t>
            </a:r>
            <a:r>
              <a:rPr lang="en-US" altLang="zh-CN" sz="4000" i="1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lang="zh-CN" altLang="en-US" sz="4000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标记</a:t>
            </a:r>
            <a:endParaRPr lang="en-US" altLang="zh-CN" sz="4000" kern="1200" dirty="0">
              <a:solidFill>
                <a:srgbClr val="0070C0"/>
              </a:solidFill>
              <a:latin typeface="+mj-lt"/>
              <a:ea typeface="+mj-ea"/>
              <a:cs typeface="+mj-cs"/>
              <a:sym typeface="Symbol" panose="05050102010706020507" pitchFamily="18" charset="2"/>
            </a:endParaRPr>
          </a:p>
        </p:txBody>
      </p:sp>
      <p:sp>
        <p:nvSpPr>
          <p:cNvPr id="9830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2800" dirty="0">
                <a:solidFill>
                  <a:srgbClr val="990099"/>
                </a:solidFill>
                <a:sym typeface="Symbol" panose="05050102010706020507" pitchFamily="18" charset="2"/>
              </a:rPr>
              <a:t>用来描述运行时间的最好情况</a:t>
            </a:r>
            <a:endParaRPr lang="en-US" altLang="zh-CN" sz="2800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dirty="0">
                <a:solidFill>
                  <a:srgbClr val="990099"/>
                </a:solidFill>
                <a:sym typeface="Symbol" panose="05050102010706020507" pitchFamily="18" charset="2"/>
              </a:rPr>
              <a:t>对所有输入都正确</a:t>
            </a:r>
            <a:endParaRPr lang="en-US" altLang="zh-CN" sz="2800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dirty="0">
                <a:solidFill>
                  <a:srgbClr val="990099"/>
                </a:solidFill>
                <a:sym typeface="Symbol" panose="05050102010706020507" pitchFamily="18" charset="2"/>
              </a:rPr>
              <a:t>比如，对于插入排序</a:t>
            </a:r>
            <a:endParaRPr lang="en-US" altLang="zh-CN" sz="2800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最好运行时间是</a:t>
            </a:r>
            <a:r>
              <a:rPr lang="en-US" altLang="zh-CN" sz="2400" dirty="0">
                <a:sym typeface="Symbol" panose="05050102010706020507" pitchFamily="18" charset="2"/>
              </a:rPr>
              <a:t> (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),</a:t>
            </a:r>
            <a:endParaRPr lang="en-US" altLang="zh-CN" sz="2400" i="1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最坏运行时间是</a:t>
            </a:r>
            <a:r>
              <a:rPr lang="en-US" altLang="zh-CN" sz="2400" dirty="0">
                <a:sym typeface="Symbol" panose="05050102010706020507" pitchFamily="18" charset="2"/>
              </a:rPr>
              <a:t> (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但是说运行时间是</a:t>
            </a:r>
            <a:r>
              <a:rPr lang="en-US" altLang="zh-CN" sz="2400" dirty="0">
                <a:sym typeface="Symbol" panose="05050102010706020507" pitchFamily="18" charset="2"/>
              </a:rPr>
              <a:t>(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则有误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dirty="0">
                <a:solidFill>
                  <a:srgbClr val="990099"/>
                </a:solidFill>
                <a:sym typeface="Symbol" panose="05050102010706020507" pitchFamily="18" charset="2"/>
              </a:rPr>
              <a:t>可以用来描述问题</a:t>
            </a:r>
            <a:endParaRPr lang="en-US" altLang="zh-CN" sz="2800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排序问题的时间复杂性是</a:t>
            </a:r>
            <a:r>
              <a:rPr lang="en-US" altLang="zh-CN" sz="2400" dirty="0">
                <a:sym typeface="Symbol" panose="05050102010706020507" pitchFamily="18" charset="2"/>
              </a:rPr>
              <a:t>(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eaLnBrk="1" hangingPunct="1"/>
            <a:endParaRPr lang="en-US" altLang="zh-CN" sz="28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100354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严格低阶函数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  <a:sym typeface="Symbol" panose="05050102010706020507" pitchFamily="18" charset="2"/>
            </a:endParaRP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>
          <a:xfrm>
            <a:off x="533400" y="1371600"/>
            <a:ext cx="7848600" cy="21336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2800" dirty="0"/>
              <a:t>给定一个函数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),</a:t>
            </a:r>
            <a:endParaRPr lang="en-US" altLang="zh-CN" sz="2800" dirty="0"/>
          </a:p>
          <a:p>
            <a:pPr lvl="1" eaLnBrk="1" hangingPunct="1"/>
            <a:r>
              <a:rPr lang="en-US" altLang="zh-CN" sz="2400" i="1" dirty="0"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))={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): </a:t>
            </a:r>
            <a:r>
              <a:rPr lang="zh-CN" altLang="en-US" sz="2400" dirty="0"/>
              <a:t>对于</a:t>
            </a:r>
            <a:r>
              <a:rPr lang="zh-CN" altLang="en-US" sz="2400" dirty="0">
                <a:solidFill>
                  <a:schemeClr val="accent1"/>
                </a:solidFill>
              </a:rPr>
              <a:t>任意</a:t>
            </a:r>
            <a:r>
              <a:rPr lang="zh-CN" altLang="en-US" sz="2400" dirty="0"/>
              <a:t>正常数</a:t>
            </a:r>
            <a:r>
              <a:rPr lang="en-US" altLang="zh-CN" sz="2400" i="1" dirty="0"/>
              <a:t>c</a:t>
            </a:r>
            <a:r>
              <a:rPr lang="zh-CN" altLang="en-US" sz="2400" i="1" dirty="0"/>
              <a:t>，</a:t>
            </a:r>
            <a:r>
              <a:rPr lang="zh-CN" altLang="en-US" sz="2400" dirty="0"/>
              <a:t>存在一个正数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 </a:t>
            </a:r>
            <a:r>
              <a:rPr lang="zh-CN" altLang="en-US" sz="2400" dirty="0"/>
              <a:t>，从而对所有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 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0</a:t>
            </a:r>
            <a:r>
              <a:rPr lang="zh-CN" altLang="en-US" sz="2400" baseline="-25000" dirty="0"/>
              <a:t>，</a:t>
            </a:r>
            <a:r>
              <a:rPr lang="zh-CN" altLang="en-US" sz="2400" dirty="0"/>
              <a:t>满足</a:t>
            </a:r>
            <a:r>
              <a:rPr lang="en-US" altLang="zh-CN" sz="2400" dirty="0"/>
              <a:t>0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&lt;</a:t>
            </a:r>
            <a:r>
              <a:rPr lang="en-US" altLang="zh-CN" sz="2400" i="1" dirty="0"/>
              <a:t>cg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记作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baseline="-25000" dirty="0"/>
              <a:t>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)), </a:t>
            </a:r>
            <a:r>
              <a:rPr lang="zh-CN" altLang="en-US" sz="2400" dirty="0"/>
              <a:t>或者简写为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baseline="-25000" dirty="0"/>
              <a:t>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)).</a:t>
            </a:r>
            <a:endParaRPr lang="en-US" altLang="zh-CN" sz="2400" dirty="0"/>
          </a:p>
        </p:txBody>
      </p:sp>
      <p:sp>
        <p:nvSpPr>
          <p:cNvPr id="100356" name="Line 4"/>
          <p:cNvSpPr/>
          <p:nvPr/>
        </p:nvSpPr>
        <p:spPr>
          <a:xfrm>
            <a:off x="1600200" y="3581400"/>
            <a:ext cx="0" cy="2209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357" name="Line 5"/>
          <p:cNvSpPr/>
          <p:nvPr/>
        </p:nvSpPr>
        <p:spPr>
          <a:xfrm>
            <a:off x="1600200" y="5791200"/>
            <a:ext cx="518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358" name="Text Box 6"/>
          <p:cNvSpPr txBox="1"/>
          <p:nvPr/>
        </p:nvSpPr>
        <p:spPr>
          <a:xfrm>
            <a:off x="3962400" y="5949950"/>
            <a:ext cx="21463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9" name="Freeform 7"/>
          <p:cNvSpPr/>
          <p:nvPr/>
        </p:nvSpPr>
        <p:spPr>
          <a:xfrm>
            <a:off x="1600200" y="3733800"/>
            <a:ext cx="3048000" cy="2057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1920" h="1296">
                <a:moveTo>
                  <a:pt x="0" y="1296"/>
                </a:moveTo>
                <a:cubicBezTo>
                  <a:pt x="36" y="1060"/>
                  <a:pt x="72" y="824"/>
                  <a:pt x="144" y="720"/>
                </a:cubicBezTo>
                <a:cubicBezTo>
                  <a:pt x="216" y="616"/>
                  <a:pt x="336" y="712"/>
                  <a:pt x="432" y="672"/>
                </a:cubicBezTo>
                <a:cubicBezTo>
                  <a:pt x="528" y="632"/>
                  <a:pt x="624" y="520"/>
                  <a:pt x="720" y="480"/>
                </a:cubicBezTo>
                <a:cubicBezTo>
                  <a:pt x="816" y="440"/>
                  <a:pt x="928" y="456"/>
                  <a:pt x="1008" y="432"/>
                </a:cubicBezTo>
                <a:cubicBezTo>
                  <a:pt x="1088" y="408"/>
                  <a:pt x="1104" y="352"/>
                  <a:pt x="1200" y="336"/>
                </a:cubicBezTo>
                <a:cubicBezTo>
                  <a:pt x="1296" y="320"/>
                  <a:pt x="1464" y="392"/>
                  <a:pt x="1584" y="336"/>
                </a:cubicBezTo>
                <a:cubicBezTo>
                  <a:pt x="1704" y="280"/>
                  <a:pt x="1864" y="56"/>
                  <a:pt x="192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60" name="Line 8"/>
          <p:cNvSpPr/>
          <p:nvPr/>
        </p:nvSpPr>
        <p:spPr>
          <a:xfrm>
            <a:off x="2362200" y="48006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0361" name="Text Box 9"/>
          <p:cNvSpPr txBox="1"/>
          <p:nvPr/>
        </p:nvSpPr>
        <p:spPr>
          <a:xfrm>
            <a:off x="6918325" y="55276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62" name="Text Box 10"/>
          <p:cNvSpPr txBox="1"/>
          <p:nvPr/>
        </p:nvSpPr>
        <p:spPr>
          <a:xfrm>
            <a:off x="2209800" y="563880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63" name="Text Box 11"/>
          <p:cNvSpPr txBox="1"/>
          <p:nvPr/>
        </p:nvSpPr>
        <p:spPr>
          <a:xfrm>
            <a:off x="4800600" y="3429000"/>
            <a:ext cx="8604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64" name="Text Box 12"/>
          <p:cNvSpPr txBox="1"/>
          <p:nvPr/>
        </p:nvSpPr>
        <p:spPr>
          <a:xfrm>
            <a:off x="5105400" y="4343400"/>
            <a:ext cx="7699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65" name="Freeform 13"/>
          <p:cNvSpPr/>
          <p:nvPr/>
        </p:nvSpPr>
        <p:spPr>
          <a:xfrm>
            <a:off x="1600200" y="4343400"/>
            <a:ext cx="3581400" cy="86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256" h="544">
                <a:moveTo>
                  <a:pt x="0" y="0"/>
                </a:moveTo>
                <a:cubicBezTo>
                  <a:pt x="32" y="124"/>
                  <a:pt x="64" y="248"/>
                  <a:pt x="96" y="336"/>
                </a:cubicBezTo>
                <a:cubicBezTo>
                  <a:pt x="128" y="424"/>
                  <a:pt x="160" y="512"/>
                  <a:pt x="192" y="528"/>
                </a:cubicBezTo>
                <a:cubicBezTo>
                  <a:pt x="224" y="544"/>
                  <a:pt x="272" y="504"/>
                  <a:pt x="288" y="432"/>
                </a:cubicBezTo>
                <a:cubicBezTo>
                  <a:pt x="304" y="360"/>
                  <a:pt x="272" y="160"/>
                  <a:pt x="288" y="96"/>
                </a:cubicBezTo>
                <a:cubicBezTo>
                  <a:pt x="304" y="32"/>
                  <a:pt x="352" y="16"/>
                  <a:pt x="384" y="48"/>
                </a:cubicBezTo>
                <a:cubicBezTo>
                  <a:pt x="416" y="80"/>
                  <a:pt x="432" y="216"/>
                  <a:pt x="480" y="288"/>
                </a:cubicBezTo>
                <a:cubicBezTo>
                  <a:pt x="528" y="360"/>
                  <a:pt x="576" y="448"/>
                  <a:pt x="672" y="480"/>
                </a:cubicBezTo>
                <a:cubicBezTo>
                  <a:pt x="768" y="512"/>
                  <a:pt x="912" y="512"/>
                  <a:pt x="1056" y="480"/>
                </a:cubicBezTo>
                <a:cubicBezTo>
                  <a:pt x="1200" y="448"/>
                  <a:pt x="1400" y="344"/>
                  <a:pt x="1536" y="288"/>
                </a:cubicBezTo>
                <a:cubicBezTo>
                  <a:pt x="1672" y="232"/>
                  <a:pt x="1776" y="160"/>
                  <a:pt x="1872" y="144"/>
                </a:cubicBezTo>
                <a:cubicBezTo>
                  <a:pt x="1968" y="128"/>
                  <a:pt x="2048" y="200"/>
                  <a:pt x="2112" y="192"/>
                </a:cubicBezTo>
                <a:cubicBezTo>
                  <a:pt x="2176" y="184"/>
                  <a:pt x="2216" y="140"/>
                  <a:pt x="2256" y="9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66" name="Freeform 14"/>
          <p:cNvSpPr/>
          <p:nvPr/>
        </p:nvSpPr>
        <p:spPr>
          <a:xfrm>
            <a:off x="1600200" y="4241800"/>
            <a:ext cx="3429000" cy="1549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160" h="976">
                <a:moveTo>
                  <a:pt x="0" y="976"/>
                </a:moveTo>
                <a:cubicBezTo>
                  <a:pt x="68" y="800"/>
                  <a:pt x="136" y="624"/>
                  <a:pt x="192" y="544"/>
                </a:cubicBezTo>
                <a:cubicBezTo>
                  <a:pt x="248" y="464"/>
                  <a:pt x="288" y="488"/>
                  <a:pt x="336" y="496"/>
                </a:cubicBezTo>
                <a:cubicBezTo>
                  <a:pt x="384" y="504"/>
                  <a:pt x="432" y="576"/>
                  <a:pt x="480" y="592"/>
                </a:cubicBezTo>
                <a:cubicBezTo>
                  <a:pt x="528" y="608"/>
                  <a:pt x="576" y="616"/>
                  <a:pt x="624" y="592"/>
                </a:cubicBezTo>
                <a:cubicBezTo>
                  <a:pt x="672" y="568"/>
                  <a:pt x="720" y="472"/>
                  <a:pt x="768" y="448"/>
                </a:cubicBezTo>
                <a:cubicBezTo>
                  <a:pt x="816" y="424"/>
                  <a:pt x="840" y="472"/>
                  <a:pt x="912" y="448"/>
                </a:cubicBezTo>
                <a:cubicBezTo>
                  <a:pt x="984" y="424"/>
                  <a:pt x="1128" y="344"/>
                  <a:pt x="1200" y="304"/>
                </a:cubicBezTo>
                <a:cubicBezTo>
                  <a:pt x="1272" y="264"/>
                  <a:pt x="1296" y="224"/>
                  <a:pt x="1344" y="208"/>
                </a:cubicBezTo>
                <a:cubicBezTo>
                  <a:pt x="1392" y="192"/>
                  <a:pt x="1416" y="224"/>
                  <a:pt x="1488" y="208"/>
                </a:cubicBezTo>
                <a:cubicBezTo>
                  <a:pt x="1560" y="192"/>
                  <a:pt x="1712" y="144"/>
                  <a:pt x="1776" y="112"/>
                </a:cubicBezTo>
                <a:cubicBezTo>
                  <a:pt x="1840" y="80"/>
                  <a:pt x="1824" y="32"/>
                  <a:pt x="1872" y="16"/>
                </a:cubicBezTo>
                <a:cubicBezTo>
                  <a:pt x="1920" y="0"/>
                  <a:pt x="2016" y="16"/>
                  <a:pt x="2064" y="16"/>
                </a:cubicBezTo>
                <a:cubicBezTo>
                  <a:pt x="2112" y="16"/>
                  <a:pt x="2136" y="16"/>
                  <a:pt x="2160" y="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67" name="Text Box 15"/>
          <p:cNvSpPr txBox="1"/>
          <p:nvPr/>
        </p:nvSpPr>
        <p:spPr>
          <a:xfrm>
            <a:off x="5029200" y="3886200"/>
            <a:ext cx="13795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1/2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68" name="Freeform 17"/>
          <p:cNvSpPr/>
          <p:nvPr/>
        </p:nvSpPr>
        <p:spPr>
          <a:xfrm>
            <a:off x="1600200" y="3403600"/>
            <a:ext cx="2819400" cy="22352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776" h="1408">
                <a:moveTo>
                  <a:pt x="0" y="1408"/>
                </a:moveTo>
                <a:cubicBezTo>
                  <a:pt x="8" y="1168"/>
                  <a:pt x="16" y="928"/>
                  <a:pt x="48" y="832"/>
                </a:cubicBezTo>
                <a:cubicBezTo>
                  <a:pt x="80" y="736"/>
                  <a:pt x="144" y="872"/>
                  <a:pt x="192" y="832"/>
                </a:cubicBezTo>
                <a:cubicBezTo>
                  <a:pt x="240" y="792"/>
                  <a:pt x="288" y="624"/>
                  <a:pt x="336" y="592"/>
                </a:cubicBezTo>
                <a:cubicBezTo>
                  <a:pt x="384" y="560"/>
                  <a:pt x="432" y="656"/>
                  <a:pt x="480" y="640"/>
                </a:cubicBezTo>
                <a:cubicBezTo>
                  <a:pt x="528" y="624"/>
                  <a:pt x="568" y="520"/>
                  <a:pt x="624" y="496"/>
                </a:cubicBezTo>
                <a:cubicBezTo>
                  <a:pt x="680" y="472"/>
                  <a:pt x="760" y="544"/>
                  <a:pt x="816" y="496"/>
                </a:cubicBezTo>
                <a:cubicBezTo>
                  <a:pt x="872" y="448"/>
                  <a:pt x="912" y="256"/>
                  <a:pt x="960" y="208"/>
                </a:cubicBezTo>
                <a:cubicBezTo>
                  <a:pt x="1008" y="160"/>
                  <a:pt x="1032" y="224"/>
                  <a:pt x="1104" y="208"/>
                </a:cubicBezTo>
                <a:cubicBezTo>
                  <a:pt x="1176" y="192"/>
                  <a:pt x="1296" y="144"/>
                  <a:pt x="1392" y="112"/>
                </a:cubicBezTo>
                <a:cubicBezTo>
                  <a:pt x="1488" y="80"/>
                  <a:pt x="1616" y="32"/>
                  <a:pt x="1680" y="16"/>
                </a:cubicBezTo>
                <a:cubicBezTo>
                  <a:pt x="1744" y="0"/>
                  <a:pt x="1760" y="8"/>
                  <a:pt x="1776" y="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69" name="Text Box 18"/>
          <p:cNvSpPr txBox="1"/>
          <p:nvPr/>
        </p:nvSpPr>
        <p:spPr>
          <a:xfrm>
            <a:off x="4419600" y="3048000"/>
            <a:ext cx="10636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70" name="Line 19"/>
          <p:cNvSpPr/>
          <p:nvPr/>
        </p:nvSpPr>
        <p:spPr>
          <a:xfrm>
            <a:off x="2057400" y="4572000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0371" name="Line 20"/>
          <p:cNvSpPr/>
          <p:nvPr/>
        </p:nvSpPr>
        <p:spPr>
          <a:xfrm>
            <a:off x="2667000" y="510540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0372" name="Text Box 21"/>
          <p:cNvSpPr txBox="1"/>
          <p:nvPr/>
        </p:nvSpPr>
        <p:spPr>
          <a:xfrm>
            <a:off x="1828800" y="563880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73" name="Text Box 22"/>
          <p:cNvSpPr txBox="1"/>
          <p:nvPr/>
        </p:nvSpPr>
        <p:spPr>
          <a:xfrm>
            <a:off x="2590800" y="563880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68313" y="1270000"/>
            <a:ext cx="8424863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402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371600"/>
            <a:ext cx="3657600" cy="77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7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1600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74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19600"/>
            <a:ext cx="3429000" cy="60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75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105400"/>
            <a:ext cx="8382000" cy="685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104450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关于</a:t>
            </a:r>
            <a:r>
              <a:rPr lang="en-US" altLang="zh-CN" i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o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标记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7924800" cy="47244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i="1" dirty="0"/>
              <a:t>O</a:t>
            </a:r>
            <a:r>
              <a:rPr lang="zh-CN" altLang="en-US" sz="2800" dirty="0"/>
              <a:t>标记可能是或不是紧的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2</a:t>
            </a:r>
            <a:r>
              <a:rPr lang="en-US" altLang="zh-CN" sz="2400" i="1" dirty="0"/>
              <a:t>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=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 </a:t>
            </a:r>
            <a:r>
              <a:rPr lang="zh-CN" altLang="en-US" sz="2400" dirty="0"/>
              <a:t>是紧的</a:t>
            </a:r>
            <a:r>
              <a:rPr lang="en-US" altLang="zh-CN" sz="2400" dirty="0"/>
              <a:t>, </a:t>
            </a:r>
            <a:r>
              <a:rPr lang="zh-CN" altLang="en-US" sz="2400" dirty="0"/>
              <a:t>但</a:t>
            </a:r>
            <a:r>
              <a:rPr lang="en-US" altLang="zh-CN" sz="2400" dirty="0"/>
              <a:t>2</a:t>
            </a:r>
            <a:r>
              <a:rPr lang="en-US" altLang="zh-CN" sz="2400" i="1" dirty="0"/>
              <a:t>n</a:t>
            </a:r>
            <a:r>
              <a:rPr lang="en-US" altLang="zh-CN" sz="2400" dirty="0"/>
              <a:t> =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不是紧的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/>
              <a:t>o</a:t>
            </a:r>
            <a:r>
              <a:rPr lang="zh-CN" altLang="en-US" sz="2800" dirty="0"/>
              <a:t>标记用于标记上界但不是紧的情况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2</a:t>
            </a:r>
            <a:r>
              <a:rPr lang="en-US" altLang="zh-CN" sz="2400" i="1" dirty="0"/>
              <a:t>n</a:t>
            </a:r>
            <a:r>
              <a:rPr lang="en-US" altLang="zh-CN" sz="2400" dirty="0"/>
              <a:t> =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), </a:t>
            </a:r>
            <a:r>
              <a:rPr lang="zh-CN" altLang="en-US" sz="2400" dirty="0"/>
              <a:t>但是</a:t>
            </a:r>
            <a:r>
              <a:rPr lang="en-US" altLang="zh-CN" sz="2400" dirty="0"/>
              <a:t>2</a:t>
            </a:r>
            <a:r>
              <a:rPr lang="en-US" altLang="zh-CN" sz="2400" i="1" dirty="0"/>
              <a:t>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</a:t>
            </a:r>
            <a:r>
              <a:rPr lang="en-US" altLang="zh-CN" sz="2400" dirty="0"/>
              <a:t>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).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区别</a:t>
            </a:r>
            <a:r>
              <a:rPr lang="en-US" altLang="zh-CN" sz="2800" dirty="0"/>
              <a:t>: </a:t>
            </a:r>
            <a:r>
              <a:rPr lang="zh-CN" altLang="en-US" sz="2800" dirty="0">
                <a:solidFill>
                  <a:schemeClr val="accent1"/>
                </a:solidFill>
              </a:rPr>
              <a:t>某个</a:t>
            </a:r>
            <a:r>
              <a:rPr lang="zh-CN" altLang="en-US" sz="2800" dirty="0"/>
              <a:t>正常数</a:t>
            </a:r>
            <a:r>
              <a:rPr lang="en-US" altLang="zh-CN" sz="2800" i="1" dirty="0"/>
              <a:t>c</a:t>
            </a:r>
            <a:r>
              <a:rPr lang="zh-CN" altLang="en-US" sz="2800" dirty="0"/>
              <a:t>在</a:t>
            </a:r>
            <a:r>
              <a:rPr lang="en-US" altLang="zh-CN" sz="2800" i="1" dirty="0"/>
              <a:t>O</a:t>
            </a:r>
            <a:r>
              <a:rPr lang="zh-CN" altLang="en-US" sz="2800" dirty="0"/>
              <a:t>标记中，</a:t>
            </a:r>
            <a:r>
              <a:rPr lang="en-US" altLang="zh-CN" sz="2800" dirty="0"/>
              <a:t> </a:t>
            </a:r>
            <a:r>
              <a:rPr lang="zh-CN" altLang="en-US" sz="2800" dirty="0"/>
              <a:t>但</a:t>
            </a:r>
            <a:r>
              <a:rPr lang="zh-CN" altLang="en-US" sz="2800" dirty="0">
                <a:solidFill>
                  <a:schemeClr val="accent1"/>
                </a:solidFill>
              </a:rPr>
              <a:t>所有</a:t>
            </a:r>
            <a:r>
              <a:rPr lang="zh-CN" altLang="en-US" sz="2800" dirty="0"/>
              <a:t>正常数</a:t>
            </a:r>
            <a:r>
              <a:rPr lang="en-US" altLang="zh-CN" sz="2800" i="1" dirty="0"/>
              <a:t>c</a:t>
            </a:r>
            <a:r>
              <a:rPr lang="zh-CN" altLang="en-US" sz="2800" dirty="0"/>
              <a:t>在</a:t>
            </a:r>
            <a:r>
              <a:rPr lang="en-US" altLang="zh-CN" sz="2800" i="1" dirty="0"/>
              <a:t>o</a:t>
            </a:r>
            <a:r>
              <a:rPr lang="zh-CN" altLang="en-US" sz="2800" dirty="0"/>
              <a:t>标记中</a:t>
            </a:r>
            <a:r>
              <a:rPr lang="en-US" altLang="zh-CN" sz="2800" dirty="0"/>
              <a:t>.</a:t>
            </a:r>
            <a:endParaRPr lang="en-US" altLang="zh-CN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-612775" y="3876675"/>
            <a:ext cx="6648450" cy="923925"/>
            <a:chOff x="251520" y="3861048"/>
            <a:chExt cx="6648450" cy="923925"/>
          </a:xfrm>
        </p:grpSpPr>
        <p:pic>
          <p:nvPicPr>
            <p:cNvPr id="104453" name="Picture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1520" y="3861048"/>
              <a:ext cx="6648450" cy="9239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" name="Rectangle 1"/>
            <p:cNvSpPr/>
            <p:nvPr/>
          </p:nvSpPr>
          <p:spPr>
            <a:xfrm>
              <a:off x="322957" y="4005511"/>
              <a:ext cx="1800226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762500"/>
            <a:ext cx="8345488" cy="1598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106498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严格高阶函数集合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  <a:sym typeface="Symbol" panose="05050102010706020507" pitchFamily="18" charset="2"/>
            </a:endParaRPr>
          </a:p>
        </p:txBody>
      </p:sp>
      <p:sp>
        <p:nvSpPr>
          <p:cNvPr id="89092" name="Rectangle 3"/>
          <p:cNvSpPr>
            <a:spLocks noGrp="1"/>
          </p:cNvSpPr>
          <p:nvPr>
            <p:ph idx="1"/>
          </p:nvPr>
        </p:nvSpPr>
        <p:spPr>
          <a:xfrm>
            <a:off x="304800" y="1371600"/>
            <a:ext cx="8077200" cy="42672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2800" dirty="0"/>
              <a:t>对于给定函数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),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>
                <a:sym typeface="Symbol" panose="05050102010706020507" pitchFamily="18" charset="2"/>
              </a:rPr>
              <a:t>(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))={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): </a:t>
            </a:r>
            <a:r>
              <a:rPr lang="zh-CN" altLang="en-US" sz="2400" dirty="0"/>
              <a:t>对于</a:t>
            </a:r>
            <a:r>
              <a:rPr lang="zh-CN" altLang="en-US" sz="2400" dirty="0">
                <a:solidFill>
                  <a:schemeClr val="accent1"/>
                </a:solidFill>
              </a:rPr>
              <a:t>任意</a:t>
            </a:r>
            <a:r>
              <a:rPr lang="zh-CN" altLang="en-US" sz="2400" dirty="0"/>
              <a:t>正常数</a:t>
            </a:r>
            <a:r>
              <a:rPr lang="en-US" altLang="zh-CN" sz="2400" i="1" dirty="0"/>
              <a:t>c</a:t>
            </a:r>
            <a:r>
              <a:rPr lang="en-US" altLang="zh-CN" sz="2400" dirty="0"/>
              <a:t>, </a:t>
            </a:r>
            <a:r>
              <a:rPr lang="zh-CN" altLang="en-US" sz="2400" dirty="0"/>
              <a:t>存在正数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 </a:t>
            </a:r>
            <a:r>
              <a:rPr lang="zh-CN" altLang="en-US" sz="2400" dirty="0"/>
              <a:t>对于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 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0</a:t>
            </a:r>
            <a:r>
              <a:rPr lang="en-US" altLang="zh-CN" sz="2400" dirty="0">
                <a:sym typeface="Symbol" panose="05050102010706020507" pitchFamily="18" charset="2"/>
              </a:rPr>
              <a:t>  </a:t>
            </a:r>
            <a:r>
              <a:rPr lang="en-US" altLang="zh-CN" sz="2400" i="1" dirty="0"/>
              <a:t>cg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&lt;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)}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记作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 (</a:t>
            </a:r>
            <a:r>
              <a:rPr lang="en-US" altLang="zh-CN" sz="2400" baseline="-25000" dirty="0"/>
              <a:t>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)), </a:t>
            </a:r>
            <a:r>
              <a:rPr lang="zh-CN" altLang="en-US" sz="2400" dirty="0"/>
              <a:t>或者简记为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= (</a:t>
            </a:r>
            <a:r>
              <a:rPr lang="en-US" altLang="zh-CN" sz="2400" baseline="-25000" dirty="0"/>
              <a:t>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)).</a:t>
            </a:r>
            <a:endParaRPr lang="en-US" altLang="zh-CN" sz="2400" dirty="0"/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</a:t>
            </a:r>
            <a:r>
              <a:rPr lang="zh-CN" altLang="en-US" sz="2800" dirty="0">
                <a:sym typeface="Symbol" panose="05050102010706020507" pitchFamily="18" charset="2"/>
              </a:rPr>
              <a:t>标记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ym typeface="Symbol" panose="05050102010706020507" pitchFamily="18" charset="2"/>
              </a:rPr>
              <a:t>类似</a:t>
            </a:r>
            <a:r>
              <a:rPr lang="en-US" altLang="zh-CN" sz="2800" i="1" dirty="0">
                <a:sym typeface="Symbol" panose="05050102010706020507" pitchFamily="18" charset="2"/>
              </a:rPr>
              <a:t>o</a:t>
            </a:r>
            <a:r>
              <a:rPr lang="zh-CN" altLang="en-US" sz="2800" dirty="0">
                <a:sym typeface="Symbol" panose="05050102010706020507" pitchFamily="18" charset="2"/>
              </a:rPr>
              <a:t>标记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ym typeface="Symbol" panose="05050102010706020507" pitchFamily="18" charset="2"/>
              </a:rPr>
              <a:t>表示不紧的下界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/2 = (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), </a:t>
            </a:r>
            <a:r>
              <a:rPr lang="zh-CN" altLang="en-US" sz="2400" dirty="0">
                <a:sym typeface="Symbol" panose="05050102010706020507" pitchFamily="18" charset="2"/>
              </a:rPr>
              <a:t>但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/2  (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= (</a:t>
            </a:r>
            <a:r>
              <a:rPr lang="en-US" altLang="zh-CN" sz="2800" baseline="-25000" dirty="0"/>
              <a:t> 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))</a:t>
            </a:r>
            <a:r>
              <a:rPr lang="zh-CN" altLang="en-US" sz="2800" dirty="0"/>
              <a:t>当且仅当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)=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)).</a:t>
            </a:r>
            <a:endParaRPr lang="en-US" altLang="zh-CN" sz="2800" dirty="0"/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lim           = 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/>
            <a:endParaRPr lang="en-US" altLang="zh-CN" sz="2800" dirty="0">
              <a:sym typeface="Symbol" panose="05050102010706020507" pitchFamily="18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0700" y="4516438"/>
            <a:ext cx="1454150" cy="873125"/>
            <a:chOff x="609600" y="4918075"/>
            <a:chExt cx="1454150" cy="873125"/>
          </a:xfrm>
        </p:grpSpPr>
        <p:sp>
          <p:nvSpPr>
            <p:cNvPr id="106501" name="Line 20"/>
            <p:cNvSpPr/>
            <p:nvPr/>
          </p:nvSpPr>
          <p:spPr>
            <a:xfrm>
              <a:off x="1371600" y="5334000"/>
              <a:ext cx="6858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02" name="Text Box 21"/>
            <p:cNvSpPr txBox="1"/>
            <p:nvPr/>
          </p:nvSpPr>
          <p:spPr>
            <a:xfrm>
              <a:off x="1355725" y="4918075"/>
              <a:ext cx="62388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03" name="Text Box 22"/>
            <p:cNvSpPr txBox="1"/>
            <p:nvPr/>
          </p:nvSpPr>
          <p:spPr>
            <a:xfrm>
              <a:off x="1371600" y="5257800"/>
              <a:ext cx="6921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04" name="Text Box 23"/>
            <p:cNvSpPr txBox="1"/>
            <p:nvPr/>
          </p:nvSpPr>
          <p:spPr>
            <a:xfrm>
              <a:off x="609600" y="5334000"/>
              <a:ext cx="85407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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10854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渐进符号的性质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8547" name="Rectangle 3"/>
          <p:cNvSpPr>
            <a:spLocks noGrp="1"/>
          </p:cNvSpPr>
          <p:nvPr>
            <p:ph idx="1"/>
          </p:nvPr>
        </p:nvSpPr>
        <p:spPr>
          <a:xfrm>
            <a:off x="685800" y="1905000"/>
            <a:ext cx="8077200" cy="41910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990099"/>
                </a:solidFill>
              </a:rPr>
              <a:t>传递性</a:t>
            </a:r>
            <a:r>
              <a:rPr lang="en-US" altLang="zh-CN" sz="2800" dirty="0"/>
              <a:t>: </a:t>
            </a:r>
            <a:r>
              <a:rPr lang="zh-CN" altLang="en-US" sz="2800" dirty="0"/>
              <a:t>所有五个标记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000" dirty="0"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)) </a:t>
            </a:r>
            <a:r>
              <a:rPr lang="zh-CN" altLang="en-US" sz="2400" dirty="0">
                <a:sym typeface="Symbol" panose="05050102010706020507" pitchFamily="18" charset="2"/>
              </a:rPr>
              <a:t>且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000" dirty="0"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)) </a:t>
            </a:r>
            <a:r>
              <a:rPr lang="en-US" altLang="zh-CN" sz="2400" dirty="0">
                <a:sym typeface="Wingdings" panose="05000000000000000000" pitchFamily="2" charset="2"/>
              </a:rPr>
              <a:t>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000" dirty="0"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990099"/>
                </a:solidFill>
              </a:rPr>
              <a:t>自反性</a:t>
            </a:r>
            <a:r>
              <a:rPr lang="en-US" altLang="zh-CN" sz="2800" dirty="0"/>
              <a:t>: </a:t>
            </a:r>
            <a:r>
              <a:rPr lang="en-US" altLang="zh-CN" sz="2400" i="1" dirty="0"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ym typeface="Symbol" panose="05050102010706020507" pitchFamily="18" charset="2"/>
              </a:rPr>
              <a:t>, ,  .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000" dirty="0"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990099"/>
                </a:solidFill>
              </a:rPr>
              <a:t>对称性</a:t>
            </a:r>
            <a:r>
              <a:rPr lang="en-US" altLang="zh-CN" sz="2800" dirty="0"/>
              <a:t>: </a:t>
            </a:r>
            <a:r>
              <a:rPr lang="en-US" altLang="zh-CN" sz="2400" dirty="0">
                <a:sym typeface="Symbol" panose="05050102010706020507" pitchFamily="18" charset="2"/>
              </a:rPr>
              <a:t>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000" dirty="0"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)) </a:t>
            </a:r>
            <a:r>
              <a:rPr lang="zh-CN" altLang="en-US" sz="2400" dirty="0">
                <a:sym typeface="Symbol" panose="05050102010706020507" pitchFamily="18" charset="2"/>
              </a:rPr>
              <a:t>当且仅当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000" dirty="0"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990099"/>
                </a:solidFill>
              </a:rPr>
              <a:t>反对称性</a:t>
            </a:r>
            <a:r>
              <a:rPr lang="en-US" altLang="zh-CN" sz="2800" dirty="0"/>
              <a:t>: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baseline="-25000" dirty="0"/>
              <a:t>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  <a:r>
              <a:rPr lang="zh-CN" altLang="en-US" sz="2400" dirty="0">
                <a:sym typeface="Symbol" panose="05050102010706020507" pitchFamily="18" charset="2"/>
              </a:rPr>
              <a:t>当且仅当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000" dirty="0">
                <a:sym typeface="Symbol" panose="05050102010706020507" pitchFamily="18" charset="2"/>
              </a:rPr>
              <a:t>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)).</a:t>
            </a:r>
            <a:endParaRPr lang="en-US" altLang="zh-CN" sz="2400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baseline="-25000" dirty="0"/>
              <a:t>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  <a:r>
              <a:rPr lang="zh-CN" altLang="en-US" sz="2400" dirty="0">
                <a:sym typeface="Symbol" panose="05050102010706020507" pitchFamily="18" charset="2"/>
              </a:rPr>
              <a:t>当且仅当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dirty="0">
                <a:sym typeface="Symbol" panose="05050102010706020507" pitchFamily="18" charset="2"/>
              </a:rPr>
              <a:t>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)).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124075" y="476250"/>
            <a:ext cx="480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注意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110594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3276600"/>
            <a:ext cx="8991600" cy="129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0595" name="Text Box 7"/>
          <p:cNvSpPr txBox="1"/>
          <p:nvPr/>
        </p:nvSpPr>
        <p:spPr>
          <a:xfrm>
            <a:off x="4140200" y="1484313"/>
            <a:ext cx="1447800" cy="1920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！</a:t>
            </a:r>
            <a:endParaRPr lang="zh-CN" altLang="en-US" sz="12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8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请各位评审老师提出宝贵建议！谢谢！</a:t>
            </a:r>
            <a:endParaRPr lang="zh-CN" altLang="en-US" sz="48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2642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1264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916238" y="404813"/>
            <a:ext cx="27114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本讲内容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11264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92166" name="Rectangle 13"/>
          <p:cNvSpPr>
            <a:spLocks noChangeArrowheads="1"/>
          </p:cNvSpPr>
          <p:nvPr/>
        </p:nvSpPr>
        <p:spPr bwMode="auto">
          <a:xfrm>
            <a:off x="1403350" y="1341438"/>
            <a:ext cx="5472113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457200" indent="-4572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2.1  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计算复杂性函数的阶 </a:t>
            </a:r>
            <a:endParaRPr kumimoji="1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2.2  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和式的估计与界限</a:t>
            </a:r>
            <a:endParaRPr kumimoji="1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2.3  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递归方程</a:t>
            </a:r>
            <a:endParaRPr kumimoji="1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8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请各位评审老师提出宝贵建议！谢谢！</a:t>
            </a:r>
            <a:endParaRPr lang="zh-CN" altLang="en-US" sz="48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7826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7828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916238" y="404813"/>
            <a:ext cx="27114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本讲内容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7783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74758" name="Rectangle 13"/>
          <p:cNvSpPr>
            <a:spLocks noChangeArrowheads="1"/>
          </p:cNvSpPr>
          <p:nvPr/>
        </p:nvSpPr>
        <p:spPr bwMode="auto">
          <a:xfrm>
            <a:off x="1403350" y="1341438"/>
            <a:ext cx="5472113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457200" indent="-4572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2.1  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计算复杂性函数的阶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</a:t>
            </a:r>
            <a:endParaRPr kumimoji="1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2.2  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和式的估计与界限</a:t>
            </a:r>
            <a:endParaRPr kumimoji="1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2.3  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递归方程</a:t>
            </a:r>
            <a:endParaRPr kumimoji="1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为什么需要和式的估计与界限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>
          <a:xfrm>
            <a:off x="468313" y="2133600"/>
            <a:ext cx="82296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FOR 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l=2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TO 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FOR  </a:t>
            </a:r>
            <a:r>
              <a:rPr kumimoji="0" lang="en-US" altLang="zh-CN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TO 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n-l+1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DO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j=i+l-1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;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m[</a:t>
            </a:r>
            <a:r>
              <a:rPr kumimoji="0" lang="en-US" altLang="zh-CN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j]=∞;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FOR  </a:t>
            </a:r>
            <a:r>
              <a:rPr kumimoji="0" lang="en-US" altLang="zh-CN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0" lang="en-US" altLang="zh-CN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zh-CN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To 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j-1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DO 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q=m[</a:t>
            </a:r>
            <a:r>
              <a:rPr kumimoji="0" lang="en-US" altLang="zh-CN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k]+m[k+1, j]+p</a:t>
            </a:r>
            <a:r>
              <a:rPr kumimoji="0" lang="en-US" altLang="zh-CN" sz="32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i-1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</a:t>
            </a:r>
            <a:endParaRPr kumimoji="0" lang="en-US" altLang="zh-CN" sz="3200" b="1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IF 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q&lt;m[</a:t>
            </a:r>
            <a:r>
              <a:rPr kumimoji="0" lang="en-US" altLang="zh-CN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j]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THEN 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m[</a:t>
            </a:r>
            <a:r>
              <a:rPr kumimoji="0" lang="en-US" altLang="zh-CN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i,j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]=q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; 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7772400" cy="533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1.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线性和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409825" y="407988"/>
            <a:ext cx="38877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和式的估计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632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338" y="2449513"/>
            <a:ext cx="6581775" cy="76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1"/>
          <p:cNvSpPr/>
          <p:nvPr/>
        </p:nvSpPr>
        <p:spPr>
          <a:xfrm>
            <a:off x="-1587" y="2378075"/>
            <a:ext cx="236855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5717" name="TextBox 2"/>
          <p:cNvSpPr txBox="1"/>
          <p:nvPr/>
        </p:nvSpPr>
        <p:spPr>
          <a:xfrm>
            <a:off x="4479925" y="3644900"/>
            <a:ext cx="1841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4925" y="990600"/>
            <a:ext cx="457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2.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级数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734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11187" y="1782763"/>
            <a:ext cx="5686425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350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2775" y="3001963"/>
            <a:ext cx="9144000" cy="175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35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6737" y="5211763"/>
            <a:ext cx="5353050" cy="76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6"/>
          <p:cNvSpPr/>
          <p:nvPr/>
        </p:nvSpPr>
        <p:spPr>
          <a:xfrm>
            <a:off x="-696912" y="1755775"/>
            <a:ext cx="2316163" cy="3998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46100" y="1066800"/>
            <a:ext cx="616267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37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9900" y="2409825"/>
            <a:ext cx="5934075" cy="942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37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0375" y="3924300"/>
            <a:ext cx="768667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375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2275" y="5305425"/>
            <a:ext cx="4829175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6"/>
          <p:cNvSpPr/>
          <p:nvPr/>
        </p:nvSpPr>
        <p:spPr>
          <a:xfrm>
            <a:off x="-900112" y="1066800"/>
            <a:ext cx="2808288" cy="4738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52400" y="914400"/>
            <a:ext cx="4800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3.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和的界限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+mj-ea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939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844675"/>
            <a:ext cx="4267200" cy="8096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9401" name="Group 9"/>
          <p:cNvGrpSpPr/>
          <p:nvPr/>
        </p:nvGrpSpPr>
        <p:grpSpPr>
          <a:xfrm>
            <a:off x="152400" y="2636838"/>
            <a:ext cx="8915400" cy="3286125"/>
            <a:chOff x="96" y="1661"/>
            <a:chExt cx="5616" cy="2070"/>
          </a:xfrm>
        </p:grpSpPr>
        <p:pic>
          <p:nvPicPr>
            <p:cNvPr id="118788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" y="1661"/>
              <a:ext cx="5616" cy="207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8789" name="Text Box 7"/>
            <p:cNvSpPr txBox="1"/>
            <p:nvPr/>
          </p:nvSpPr>
          <p:spPr>
            <a:xfrm>
              <a:off x="1791" y="1706"/>
              <a:ext cx="408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3/2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09" name="Picture 4"/>
          <p:cNvPicPr>
            <a:picLocks noChangeAspect="1"/>
          </p:cNvPicPr>
          <p:nvPr/>
        </p:nvPicPr>
        <p:blipFill rotWithShape="1">
          <a:blip r:embed="rId1"/>
          <a:srcRect r="16575"/>
          <a:stretch>
            <a:fillRect/>
          </a:stretch>
        </p:blipFill>
        <p:spPr>
          <a:xfrm>
            <a:off x="47625" y="1200150"/>
            <a:ext cx="4092327" cy="781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2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0"/>
            <a:ext cx="9144000" cy="1028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2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4800"/>
            <a:ext cx="8991600" cy="476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23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76800"/>
            <a:ext cx="9144000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514" y="1200357"/>
            <a:ext cx="628571" cy="6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/>
          </p:cNvSpPr>
          <p:nvPr>
            <p:ph type="title"/>
          </p:nvPr>
        </p:nvSpPr>
        <p:spPr>
          <a:xfrm>
            <a:off x="2362200" y="115888"/>
            <a:ext cx="4419600" cy="8382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直接求和的界限 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4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66800"/>
            <a:ext cx="3524250" cy="904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4238625" cy="1000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9400"/>
            <a:ext cx="9144000" cy="809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8" y="3429000"/>
            <a:ext cx="7143750" cy="316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90600"/>
            <a:ext cx="4095750" cy="923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6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7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3850"/>
            <a:ext cx="6419850" cy="742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71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72050"/>
            <a:ext cx="8496300" cy="1123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3025"/>
            <a:ext cx="3886200" cy="1019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8972550" cy="2895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19200"/>
            <a:ext cx="4171950" cy="71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51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3" y="2438400"/>
            <a:ext cx="8943975" cy="2933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增长的阶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1148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7030A0"/>
                </a:solidFill>
              </a:rPr>
              <a:t>如何描述算法的效率？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增长率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7030A0"/>
                </a:solidFill>
              </a:rPr>
              <a:t>忽略低阶项，保留最高阶项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7030A0"/>
                </a:solidFill>
              </a:rPr>
              <a:t>忽略常系数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7030A0"/>
                </a:solidFill>
              </a:rPr>
              <a:t>利用</a:t>
            </a: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800" i="1" dirty="0">
                <a:solidFill>
                  <a:srgbClr val="7030A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aseline="30000" dirty="0">
                <a:solidFill>
                  <a:srgbClr val="7030A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olidFill>
                  <a:srgbClr val="7030A0"/>
                </a:solidFill>
                <a:sym typeface="Symbol" panose="05050102010706020507" pitchFamily="18" charset="2"/>
              </a:rPr>
              <a:t>表示插入排序的最坏运行时间</a:t>
            </a:r>
            <a:endParaRPr lang="en-US" altLang="zh-CN" sz="2800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ym typeface="Symbol" panose="05050102010706020507" pitchFamily="18" charset="2"/>
              </a:rPr>
              <a:t>(1), (lg </a:t>
            </a: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), (</a:t>
            </a: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),(</a:t>
            </a: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), (</a:t>
            </a: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lg</a:t>
            </a:r>
            <a:r>
              <a:rPr lang="en-US" altLang="zh-CN" sz="2800" i="1" dirty="0">
                <a:sym typeface="Symbol" panose="05050102010706020507" pitchFamily="18" charset="2"/>
              </a:rPr>
              <a:t> n</a:t>
            </a:r>
            <a:r>
              <a:rPr lang="en-US" altLang="zh-CN" sz="2800" dirty="0">
                <a:sym typeface="Symbol" panose="05050102010706020507" pitchFamily="18" charset="2"/>
              </a:rPr>
              <a:t>), (</a:t>
            </a: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en-US" altLang="zh-CN" sz="2800" baseline="30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), (</a:t>
            </a: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en-US" altLang="zh-CN" sz="2800" baseline="30000" dirty="0">
                <a:sym typeface="Symbol" panose="05050102010706020507" pitchFamily="18" charset="2"/>
              </a:rPr>
              <a:t>3</a:t>
            </a:r>
            <a:r>
              <a:rPr lang="en-US" altLang="zh-CN" sz="2800" dirty="0">
                <a:sym typeface="Symbol" panose="05050102010706020507" pitchFamily="18" charset="2"/>
              </a:rPr>
              <a:t>), (2</a:t>
            </a:r>
            <a:r>
              <a:rPr lang="en-US" altLang="zh-CN" sz="2800" i="1" baseline="30000" dirty="0"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), (</a:t>
            </a: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!)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79876" name="Line 4"/>
          <p:cNvSpPr/>
          <p:nvPr/>
        </p:nvSpPr>
        <p:spPr>
          <a:xfrm>
            <a:off x="3779838" y="4005263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54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77900"/>
            <a:ext cx="3810000" cy="2679700"/>
          </a:xfrm>
          <a:prstGeom prst="rect">
            <a:avLst/>
          </a:prstGeom>
          <a:noFill/>
          <a:ln w="381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65543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36625"/>
            <a:ext cx="3581400" cy="2873375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49571" y="3918954"/>
                <a:ext cx="8844857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nary>
                                <m:nary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71" y="3918954"/>
                <a:ext cx="8844857" cy="110055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228600" y="5510768"/>
                <a:ext cx="543462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nary>
                                <m:nary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510768"/>
                <a:ext cx="5434629" cy="10082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28800"/>
            <a:ext cx="9144000" cy="923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6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581400"/>
            <a:ext cx="8686800" cy="121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2"/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4800" kern="120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请各位评审老师提出宝贵建议！谢谢！</a:t>
            </a:r>
            <a:endParaRPr lang="zh-CN" altLang="en-US" sz="4800" kern="120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0898" name="组合 9"/>
          <p:cNvGrpSpPr/>
          <p:nvPr/>
        </p:nvGrpSpPr>
        <p:grpSpPr>
          <a:xfrm>
            <a:off x="-1587" y="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80900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0901" name="TextBox 9"/>
          <p:cNvSpPr txBox="1"/>
          <p:nvPr/>
        </p:nvSpPr>
        <p:spPr>
          <a:xfrm>
            <a:off x="2916238" y="404813"/>
            <a:ext cx="2711450" cy="6778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4400" b="1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本讲内容</a:t>
            </a:r>
            <a:endParaRPr lang="zh-CN" altLang="en-US" sz="4400" b="1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90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>
                <a:solidFill>
                  <a:srgbClr val="898989"/>
                </a:solidFill>
              </a:rPr>
              <a:t>*</a:t>
            </a: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80903" name="Rectangle 13"/>
          <p:cNvSpPr/>
          <p:nvPr/>
        </p:nvSpPr>
        <p:spPr>
          <a:xfrm>
            <a:off x="1403350" y="1341438"/>
            <a:ext cx="5472113" cy="3313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marL="457200" indent="-457200"/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2.1  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计算复杂性函数的阶 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just"/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2.2  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和式的估计与界限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just"/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</a:rPr>
              <a:t>2.3  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递归方程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kern="1200" dirty="0">
                <a:solidFill>
                  <a:srgbClr val="0070C0"/>
                </a:solidFill>
                <a:latin typeface="黑体-简" panose="02000000000000000000" charset="-122"/>
                <a:ea typeface="黑体-简" panose="02000000000000000000" charset="-122"/>
                <a:cs typeface="+mj-cs"/>
              </a:rPr>
              <a:t>递归方程</a:t>
            </a:r>
            <a:endParaRPr lang="zh-CN" altLang="en-US" kern="1200" dirty="0">
              <a:solidFill>
                <a:srgbClr val="0070C0"/>
              </a:solidFill>
              <a:latin typeface="黑体-简" panose="02000000000000000000" charset="-122"/>
              <a:ea typeface="黑体-简" panose="02000000000000000000" charset="-122"/>
              <a:cs typeface="+mj-cs"/>
            </a:endParaRPr>
          </a:p>
        </p:txBody>
      </p:sp>
      <p:sp>
        <p:nvSpPr>
          <p:cNvPr id="3" name="Content Placeholder 2"/>
          <p:cNvSpPr>
            <a:spLocks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14325" y="1475421"/>
            <a:ext cx="8515350" cy="4869138"/>
          </a:xfrm>
          <a:blipFill rotWithShape="0">
            <a:blip r:embed="rId1"/>
            <a:stretch>
              <a:fillRect t="-202" b="6"/>
            </a:stretch>
          </a:blipFill>
        </p:spPr>
        <p:txBody>
          <a:bodyPr/>
          <a:lstStyle/>
          <a:p>
            <a:pPr fontAlgn="base"/>
            <a:r>
              <a:rPr lang="zh-CN" altLang="en-US" strike="noStrike" noProof="1">
                <a:noFill/>
              </a:rPr>
              <a:t> </a:t>
            </a:r>
            <a:endParaRPr lang="zh-CN" altLang="en-US" strike="noStrike" noProof="1">
              <a:noFill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425450" y="220663"/>
            <a:ext cx="7886700" cy="1325562"/>
          </a:xfrm>
        </p:spPr>
        <p:txBody>
          <a:bodyPr anchor="ctr"/>
          <a:p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递归方程的初始条件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89255" y="1488440"/>
            <a:ext cx="8754745" cy="4742811"/>
          </a:xfrm>
          <a:blipFill rotWithShape="0">
            <a:blip r:embed="rId1"/>
            <a:stretch>
              <a:fillRect b="-4512"/>
            </a:stretch>
          </a:blipFill>
        </p:spPr>
        <p:txBody>
          <a:bodyPr/>
          <a:lstStyle/>
          <a:p>
            <a:pPr fontAlgn="base"/>
            <a:r>
              <a:rPr lang="zh-CN" altLang="en-US" strike="noStrike" noProof="1">
                <a:noFill/>
              </a:rPr>
              <a:t> </a:t>
            </a:r>
            <a:endParaRPr lang="zh-CN" altLang="en-US" strike="noStrike" noProof="1">
              <a:noFill/>
            </a:endParaRPr>
          </a:p>
        </p:txBody>
      </p:sp>
      <p:pic>
        <p:nvPicPr>
          <p:cNvPr id="8397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75" y="209550"/>
            <a:ext cx="792163" cy="1096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936625" y="1182688"/>
            <a:ext cx="8027988" cy="4767263"/>
          </a:xfrm>
        </p:spPr>
        <p:txBody>
          <a:bodyPr vert="horz" wrap="square" lIns="91440" tIns="45720" rIns="91440" bIns="45720" numCol="1" anchor="t" anchorCtr="0" compatLnSpc="1"/>
          <a:p>
            <a:pPr marL="342900" marR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替换（代入）方法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kumimoji="0" lang="en-US" altLang="zh-CN" sz="32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首先猜想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endParaRPr kumimoji="0" lang="en-US" altLang="zh-CN" sz="2800" b="1" i="0" u="none" strike="noStrike" kern="1200" cap="none" spc="0" normalizeH="0" baseline="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zh-CN" altLang="en-US" sz="3200" b="1" i="0" u="none" strike="noStrike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然后用数学归纳法证明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US" altLang="zh-CN" sz="2800" b="1" i="0" u="none" strike="noStrike" kern="1200" cap="none" spc="0" normalizeH="0" baseline="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迭代（</a:t>
            </a:r>
            <a:r>
              <a: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递归树</a:t>
            </a:r>
            <a:r>
              <a: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方法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endParaRPr kumimoji="0" lang="en-US" altLang="zh-CN" sz="32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zh-CN" altLang="en-US" sz="3200" b="1" i="0" u="none" strike="noStrike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画出递归树</a:t>
            </a:r>
            <a:endParaRPr kumimoji="0" lang="zh-CN" altLang="en-US" sz="3200" b="1" i="0" u="none" strike="noStrike" kern="1200" cap="none" spc="0" normalizeH="0" baseline="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zh-CN" altLang="en-US" sz="3200" b="1" i="0" u="none" strike="noStrike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把方程转化为一个和式</a:t>
            </a:r>
            <a:endParaRPr kumimoji="0" lang="zh-CN" altLang="en-US" sz="3200" b="1" i="0" u="none" strike="noStrike" kern="1200" cap="none" spc="0" normalizeH="0" baseline="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zh-CN" altLang="en-US" sz="3200" b="1" i="0" u="none" strike="noStrike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然后用估计和的方法来求解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US" altLang="zh-CN" sz="3200" b="0" i="0" u="none" strike="noStrike" kern="1200" cap="none" spc="0" normalizeH="0" baseline="0" noProof="1">
              <a:solidFill>
                <a:schemeClr val="accent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Master</a:t>
            </a:r>
            <a:r>
              <a: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定理方法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altLang="zh-CN" sz="3200" b="0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</a:pPr>
            <a:r>
              <a:rPr kumimoji="0" lang="zh-CN" altLang="en-US" sz="3200" b="1" i="0" u="none" strike="noStrike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求解型为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T(n)=aT(n/b)+f(n)</a:t>
            </a:r>
            <a:r>
              <a:rPr kumimoji="0" lang="zh-CN" altLang="en-US" sz="3200" b="1" i="0" u="none" strike="noStrike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的递归方程</a:t>
            </a:r>
            <a:r>
              <a: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zh-CN" altLang="en-US" sz="32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84994" name="Rectangle 4"/>
          <p:cNvSpPr/>
          <p:nvPr/>
        </p:nvSpPr>
        <p:spPr>
          <a:xfrm>
            <a:off x="468313" y="533400"/>
            <a:ext cx="8599487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44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求解递归方程的三个主要方法</a:t>
            </a:r>
            <a:endParaRPr lang="zh-CN" altLang="en-US" sz="4400" b="1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768350" y="177800"/>
            <a:ext cx="3665538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zh-CN" altLang="en-US" sz="4400" b="1" i="0" u="none" strike="noStrike" kern="1200" cap="none" spc="0" normalizeH="0" baseline="0" noProof="1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替换方法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rgbClr val="66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endParaRPr kumimoji="0" lang="zh-CN" altLang="en-US" sz="3600" b="1" i="0" u="none" strike="noStrike" kern="1200" cap="none" spc="0" normalizeH="0" baseline="0" noProof="1">
              <a:solidFill>
                <a:srgbClr val="663300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Times New Roman" panose="02020603050405020304" pitchFamily="18" charset="0"/>
              <a:cs typeface="+mn-cs"/>
              <a:sym typeface="+mn-ea"/>
            </a:endParaRP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1691005" y="2016125"/>
            <a:ext cx="5638800" cy="22637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Times New Roman" panose="02020603050405020304" pitchFamily="18" charset="0"/>
                <a:sym typeface="+mn-ea"/>
              </a:rPr>
              <a:t>初始条件不成立时，往后推，看是否成立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n-ea"/>
              <a:cs typeface="Times New Roman" panose="02020603050405020304" pitchFamily="18" charset="0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Times New Roman" panose="02020603050405020304" pitchFamily="18" charset="0"/>
                <a:sym typeface="+mn-ea"/>
              </a:rPr>
              <a:t>T(1)&lt;c</a:t>
            </a:r>
            <a:r>
              <a:rPr kumimoji="0" lang="en-US" altLang="zh-CN" sz="2400" b="1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Times New Roman" panose="02020603050405020304" pitchFamily="18" charset="0"/>
                <a:sym typeface="+mn-ea"/>
              </a:rPr>
              <a:t>1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Times New Roman" panose="02020603050405020304" pitchFamily="18" charset="0"/>
                <a:sym typeface="+mn-ea"/>
              </a:rPr>
              <a:t>log1=0, 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Times New Roman" panose="02020603050405020304" pitchFamily="18" charset="0"/>
                <a:sym typeface="+mn-ea"/>
              </a:rPr>
              <a:t>与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Times New Roman" panose="02020603050405020304" pitchFamily="18" charset="0"/>
                <a:sym typeface="+mn-ea"/>
              </a:rPr>
              <a:t>T(1)=1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Times New Roman" panose="02020603050405020304" pitchFamily="18" charset="0"/>
                <a:sym typeface="+mn-ea"/>
              </a:rPr>
              <a:t>矛盾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n-ea"/>
              <a:cs typeface="Times New Roman" panose="02020603050405020304" pitchFamily="18" charset="0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Times New Roman" panose="02020603050405020304" pitchFamily="18" charset="0"/>
                <a:sym typeface="+mn-ea"/>
              </a:rPr>
              <a:t>T(2)=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Times New Roman" panose="02020603050405020304" pitchFamily="18" charset="0"/>
                <a:sym typeface="+mn-ea"/>
              </a:rPr>
              <a:t>4&lt;=c</a:t>
            </a:r>
            <a:r>
              <a:rPr kumimoji="0" lang="en-US" altLang="zh-CN" sz="2400" b="1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Times New Roman" panose="02020603050405020304" pitchFamily="18" charset="0"/>
                <a:sym typeface="+mn-ea"/>
              </a:rPr>
              <a:t>log2,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Times New Roman" panose="02020603050405020304" pitchFamily="18" charset="0"/>
                <a:sym typeface="+mn-ea"/>
              </a:rPr>
              <a:t>只需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Times New Roman" panose="02020603050405020304" pitchFamily="18" charset="0"/>
                <a:sym typeface="+mn-ea"/>
              </a:rPr>
              <a:t>c&gt;4,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Times New Roman" panose="02020603050405020304" pitchFamily="18" charset="0"/>
                <a:sym typeface="+mn-ea"/>
              </a:rPr>
              <a:t>成立</a:t>
            </a:r>
            <a:endParaRPr kumimoji="0" lang="zh-CN" altLang="en-US" sz="3600" b="1" i="0" u="none" strike="noStrike" kern="1200" cap="none" spc="0" normalizeH="0" baseline="0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kumimoji="0" lang="zh-CN" altLang="en-US" sz="3600" b="1" i="0" u="none" strike="noStrike" kern="1200" cap="none" spc="0" normalizeH="0" baseline="0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90115" y="1043940"/>
          <a:ext cx="4531995" cy="56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004945" imgH="497205" progId="Equation.KSEE3">
                  <p:embed/>
                </p:oleObj>
              </mc:Choice>
              <mc:Fallback>
                <p:oleObj name="" r:id="rId1" imgW="4004945" imgH="49720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0115" y="1043940"/>
                        <a:ext cx="4531995" cy="563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12775" y="104394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zh-CN" altLang="en-US" noProof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例：求解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47510" y="1043940"/>
            <a:ext cx="1097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zh-CN" altLang="en-US" noProof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的上界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bldLvl="0" animBg="1"/>
      <p:bldP spid="7373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0672" name="Picture 16"/>
          <p:cNvPicPr>
            <a:picLocks noGrp="1"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685800" y="2390775"/>
            <a:ext cx="7772400" cy="1924050"/>
          </a:xfrm>
        </p:spPr>
      </p:pic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1268413"/>
            <a:ext cx="76327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p>
            <a:pPr algn="r" fontAlgn="base">
              <a:buFont typeface="Arial" panose="020B0604020202020204" pitchFamily="34" charset="0"/>
            </a:pPr>
            <a:r>
              <a:rPr lang="zh-CN" altLang="en-US" sz="3600" b="1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猜测方法</a:t>
            </a:r>
            <a:r>
              <a:rPr lang="en-US" altLang="zh-CN" sz="3600" b="1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</a:t>
            </a:r>
            <a:r>
              <a:rPr lang="zh-CN" altLang="en-US" sz="3600" b="1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：联想已知的</a:t>
            </a:r>
            <a:r>
              <a:rPr lang="en-US" altLang="zh-CN" sz="3600" b="1" i="1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T(n)</a:t>
            </a:r>
            <a:r>
              <a:rPr lang="en-US" altLang="zh-CN" sz="3600" b="1" strike="noStrike" noProof="1">
                <a:solidFill>
                  <a:srgbClr val="66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lang="en-US" altLang="zh-CN" sz="3600" b="1" strike="noStrike" noProof="1">
              <a:solidFill>
                <a:srgbClr val="663300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0" y="1802130"/>
            <a:ext cx="5783580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R="0" algn="ctr" defTabSz="914400">
              <a:buClrTx/>
              <a:buSzTx/>
              <a:defRPr/>
            </a:pPr>
            <a:r>
              <a:rPr kumimoji="1" lang="zh-CN" altLang="en-US" sz="32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例</a:t>
            </a:r>
            <a:r>
              <a:rPr kumimoji="1" lang="en-US" altLang="zh-CN" sz="32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1. </a:t>
            </a:r>
            <a:r>
              <a:rPr kumimoji="1" lang="zh-CN" altLang="en-US" sz="32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求解</a:t>
            </a:r>
            <a:r>
              <a:rPr kumimoji="1" lang="en-US" altLang="zh-CN" sz="3200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 Italic" panose="02020503050405090304" charset="0"/>
                <a:ea typeface="宋体" panose="02010600030101010101" pitchFamily="2" charset="-122"/>
                <a:cs typeface="Times New Roman Italic" panose="02020503050405090304" charset="0"/>
                <a:sym typeface="+mn-ea"/>
              </a:rPr>
              <a:t>T(n)=</a:t>
            </a:r>
            <a:r>
              <a:rPr kumimoji="1" lang="en-US" altLang="zh-CN" sz="3200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2T(n/2 + 17) + n</a:t>
            </a:r>
            <a:endParaRPr kumimoji="1" lang="en-US" altLang="zh-CN" sz="3200" i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-107950" y="300038"/>
            <a:ext cx="63246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zh-CN" altLang="en-US" sz="4400" b="1" i="0" u="none" strike="noStrike" kern="1200" cap="none" spc="0" normalizeH="0" baseline="0" noProof="1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替换方法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rgbClr val="66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endParaRPr kumimoji="0" lang="zh-CN" altLang="en-US" sz="3600" b="1" i="0" u="none" strike="noStrike" kern="1200" cap="none" spc="0" normalizeH="0" baseline="0" noProof="1">
              <a:solidFill>
                <a:srgbClr val="663300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Times New Roman" panose="02020603050405020304" pitchFamily="18" charset="0"/>
              <a:cs typeface="+mn-cs"/>
              <a:sym typeface="+mn-ea"/>
            </a:endParaRP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1692275" y="4652963"/>
            <a:ext cx="4967288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  <a:sym typeface="+mn-ea"/>
              </a:rPr>
              <a:t>证明：用数学归纳法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+mn-cs"/>
              <a:sym typeface="+mn-ea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kumimoji="0" lang="en-US" altLang="zh-CN" sz="3200" b="0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7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914400" y="706438"/>
            <a:ext cx="6877050" cy="11525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zh-CN" altLang="en-US" sz="3600" b="1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  <a:sym typeface="+mn-ea"/>
              </a:rPr>
              <a:t>猜测方法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  <a:sym typeface="+mn-ea"/>
              </a:rPr>
              <a:t>II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  <a:sym typeface="+mn-ea"/>
              </a:rPr>
              <a:t>：先证明较松的上下界，然后缩小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Times New Roman" panose="02020603050405020304" pitchFamily="18" charset="0"/>
                <a:sym typeface="+mn-ea"/>
              </a:rPr>
              <a:t>不确定性范围 </a:t>
            </a:r>
            <a:endParaRPr kumimoji="0" lang="zh-CN" altLang="en-US" sz="3600" b="1" i="0" u="none" strike="noStrike" kern="1200" cap="none" spc="0" normalizeH="0" baseline="0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Times New Roman" panose="02020603050405020304" pitchFamily="18" charset="0"/>
              <a:cs typeface="+mn-cs"/>
              <a:sym typeface="+mn-ea"/>
            </a:endParaRPr>
          </a:p>
        </p:txBody>
      </p:sp>
      <p:pic>
        <p:nvPicPr>
          <p:cNvPr id="73734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338" y="1895475"/>
            <a:ext cx="4648200" cy="923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373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19400"/>
            <a:ext cx="6572250" cy="54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3737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163" y="3613150"/>
            <a:ext cx="584835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3738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050" y="4238625"/>
            <a:ext cx="5362575" cy="1162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9" name="Rectangle 7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2519363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问题：猜测正确，数学归纳法的归纳步 似乎证不出来 </a:t>
            </a:r>
            <a:endParaRPr lang="zh-CN" altLang="en-US" b="1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解决方法：从</a:t>
            </a:r>
            <a:r>
              <a:rPr lang="en-US" altLang="zh-CN" b="1">
                <a:latin typeface="宋体" panose="02010600030101010101" pitchFamily="2" charset="-122"/>
              </a:rPr>
              <a:t>guess</a:t>
            </a:r>
            <a:r>
              <a:rPr lang="zh-CN" altLang="en-US" b="1">
                <a:latin typeface="宋体" panose="02010600030101010101" pitchFamily="2" charset="-122"/>
              </a:rPr>
              <a:t>中减去一个低阶项，可能</a:t>
            </a:r>
            <a:r>
              <a:rPr lang="en-US" altLang="zh-CN" b="1">
                <a:latin typeface="宋体" panose="02010600030101010101" pitchFamily="2" charset="-122"/>
              </a:rPr>
              <a:t>work</a:t>
            </a:r>
            <a:r>
              <a:rPr lang="en-US" altLang="zh-CN" sz="2800" b="1">
                <a:latin typeface="宋体" panose="02010600030101010101" pitchFamily="2" charset="-122"/>
              </a:rPr>
              <a:t>. 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107950" y="1095375"/>
            <a:ext cx="34798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zh-CN" altLang="en-US" sz="3600" b="1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Times New Roman" panose="02020603050405020304" pitchFamily="18" charset="0"/>
                <a:sym typeface="+mn-ea"/>
              </a:rPr>
              <a:t>细微差别的处理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rgbClr val="66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endParaRPr kumimoji="0" lang="zh-CN" altLang="en-US" sz="3600" b="1" i="0" u="none" strike="noStrike" kern="1200" cap="none" spc="0" normalizeH="0" baseline="0" noProof="1">
              <a:solidFill>
                <a:srgbClr val="663300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Times New Roman" panose="02020603050405020304" pitchFamily="18" charset="0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9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9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81922" name="Rectang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增长函数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1923" name="Rectangle 3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4958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7030A0"/>
                </a:solidFill>
              </a:rPr>
              <a:t>渐进效率</a:t>
            </a:r>
            <a:r>
              <a:rPr lang="en-US" altLang="zh-CN" dirty="0">
                <a:solidFill>
                  <a:srgbClr val="7030A0"/>
                </a:solidFill>
              </a:rPr>
              <a:t>:</a:t>
            </a:r>
            <a:endParaRPr lang="en-US" altLang="zh-CN" dirty="0">
              <a:solidFill>
                <a:srgbClr val="7030A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输入规模非常大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忽略低阶项和常系数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只考虑最高阶</a:t>
            </a:r>
            <a:r>
              <a:rPr lang="en-US" altLang="zh-CN" dirty="0"/>
              <a:t>(</a:t>
            </a:r>
            <a:r>
              <a:rPr lang="zh-CN" altLang="en-US" dirty="0"/>
              <a:t>增长的阶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7030A0"/>
                </a:solidFill>
              </a:rPr>
              <a:t>典型的增长阶</a:t>
            </a:r>
            <a:r>
              <a:rPr lang="en-US" altLang="zh-CN" dirty="0">
                <a:solidFill>
                  <a:srgbClr val="7030A0"/>
                </a:solidFill>
              </a:rPr>
              <a:t>:</a:t>
            </a:r>
            <a:endParaRPr lang="en-US" altLang="zh-CN" dirty="0">
              <a:solidFill>
                <a:srgbClr val="7030A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(1), (lg 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), (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),(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), (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lg</a:t>
            </a:r>
            <a:r>
              <a:rPr lang="en-US" altLang="zh-CN" i="1" dirty="0">
                <a:sym typeface="Symbol" panose="05050102010706020507" pitchFamily="18" charset="2"/>
              </a:rPr>
              <a:t> n</a:t>
            </a:r>
            <a:r>
              <a:rPr lang="en-US" altLang="zh-CN" dirty="0">
                <a:sym typeface="Symbol" panose="05050102010706020507" pitchFamily="18" charset="2"/>
              </a:rPr>
              <a:t>), (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), (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ym typeface="Symbol" panose="05050102010706020507" pitchFamily="18" charset="2"/>
              </a:rPr>
              <a:t>3</a:t>
            </a:r>
            <a:r>
              <a:rPr lang="en-US" altLang="zh-CN" dirty="0">
                <a:sym typeface="Symbol" panose="05050102010706020507" pitchFamily="18" charset="2"/>
              </a:rPr>
              <a:t>), (2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), (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!)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7030A0"/>
                </a:solidFill>
                <a:sym typeface="Symbol" panose="05050102010706020507" pitchFamily="18" charset="2"/>
              </a:rPr>
              <a:t>增长的记号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en-US" altLang="zh-CN" i="1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Symbol" panose="05050102010706020507" pitchFamily="18" charset="2"/>
              </a:rPr>
              <a:t>, , , </a:t>
            </a:r>
            <a:r>
              <a:rPr lang="en-US" altLang="zh-CN" i="1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Symbol" panose="05050102010706020507" pitchFamily="18" charset="2"/>
              </a:rPr>
              <a:t>, .</a:t>
            </a:r>
            <a:endParaRPr lang="en-US" altLang="zh-CN" dirty="0"/>
          </a:p>
        </p:txBody>
      </p:sp>
      <p:sp>
        <p:nvSpPr>
          <p:cNvPr id="81924" name="Line 4"/>
          <p:cNvSpPr/>
          <p:nvPr/>
        </p:nvSpPr>
        <p:spPr>
          <a:xfrm>
            <a:off x="4000500" y="40767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Footer Placeholder 3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en-US" altLang="zh-CN" sz="1400">
                <a:solidFill>
                  <a:srgbClr val="663300"/>
                </a:solidFill>
              </a:rPr>
              <a:t>DKE-LAB(2009)</a:t>
            </a:r>
            <a:endParaRPr lang="en-US" altLang="zh-CN" sz="1400">
              <a:solidFill>
                <a:srgbClr val="663300"/>
              </a:solidFill>
            </a:endParaRPr>
          </a:p>
        </p:txBody>
      </p:sp>
      <p:pic>
        <p:nvPicPr>
          <p:cNvPr id="90114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08050"/>
            <a:ext cx="6124575" cy="923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832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675"/>
            <a:ext cx="7934325" cy="1647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833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" y="3573463"/>
            <a:ext cx="8991600" cy="309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0117" name="Rectangle 12"/>
          <p:cNvSpPr/>
          <p:nvPr/>
        </p:nvSpPr>
        <p:spPr>
          <a:xfrm>
            <a:off x="1187450" y="6237288"/>
            <a:ext cx="5689600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34925" y="1095375"/>
            <a:ext cx="223202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zh-CN" altLang="en-US" sz="4000" b="1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Times New Roman" panose="02020603050405020304" pitchFamily="18" charset="0"/>
                <a:sym typeface="+mn-ea"/>
              </a:rPr>
              <a:t>避免陷阱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rgbClr val="66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endParaRPr kumimoji="0" lang="zh-CN" altLang="en-US" sz="3600" b="1" i="0" u="none" strike="noStrike" kern="1200" cap="none" spc="0" normalizeH="0" baseline="0" noProof="1">
              <a:solidFill>
                <a:srgbClr val="663300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Times New Roman" panose="02020603050405020304" pitchFamily="18" charset="0"/>
              <a:cs typeface="+mn-cs"/>
              <a:sym typeface="+mn-ea"/>
            </a:endParaRPr>
          </a:p>
        </p:txBody>
      </p:sp>
      <p:pic>
        <p:nvPicPr>
          <p:cNvPr id="91138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1749425"/>
            <a:ext cx="5248275" cy="600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0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9500"/>
            <a:ext cx="6781800" cy="163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0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048000"/>
            <a:ext cx="1257300" cy="571500"/>
          </a:xfrm>
          <a:prstGeom prst="rect">
            <a:avLst/>
          </a:prstGeom>
          <a:noFill/>
          <a:ln w="381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768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89400"/>
            <a:ext cx="9144000" cy="2076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050"/>
            <a:ext cx="8991600" cy="1377950"/>
          </a:xfrm>
        </p:spPr>
        <p:txBody>
          <a:bodyPr vert="horz" wrap="square" lIns="91440" tIns="45720" rIns="91440" bIns="45720" numCol="1" anchor="t" anchorCtr="0" compatLnSpc="1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600" b="1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</a:rPr>
              <a:t>变量替换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方法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: </a:t>
            </a:r>
            <a:endParaRPr kumimoji="0" lang="en-US" altLang="zh-CN" sz="3600" b="1" i="0" u="none" strike="noStrike" kern="1200" cap="none" spc="0" normalizeH="0" baseline="0" noProof="1">
              <a:solidFill>
                <a:srgbClr val="FF0000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600" b="1" i="0" u="none" strike="noStrike" kern="1200" cap="none" spc="0" normalizeH="0" baseline="0" noProof="1">
                <a:solidFill>
                  <a:schemeClr val="accent2"/>
                </a:solidFill>
                <a:latin typeface="宋体" panose="02010600030101010101" pitchFamily="2" charset="-122"/>
                <a:ea typeface="+mn-ea"/>
                <a:cs typeface="+mn-cs"/>
              </a:rPr>
              <a:t>经变量替换把递归方程变换为熟悉的方程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accent2"/>
                </a:solidFill>
                <a:latin typeface="宋体" panose="02010600030101010101" pitchFamily="2" charset="-122"/>
                <a:ea typeface="+mn-ea"/>
                <a:cs typeface="+mn-cs"/>
              </a:rPr>
              <a:t>.</a:t>
            </a:r>
            <a:r>
              <a:rPr kumimoji="0" lang="en-US" altLang="zh-CN" sz="3600" b="0" i="0" u="none" strike="noStrike" kern="1200" cap="none" spc="0" normalizeH="0" baseline="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 </a:t>
            </a:r>
            <a:endParaRPr kumimoji="0" lang="en-US" altLang="zh-CN" sz="3600" b="0" i="0" u="none" strike="noStrike" kern="1200" cap="none" spc="0" normalizeH="0" baseline="0" noProof="1">
              <a:solidFill>
                <a:srgbClr val="FF0000"/>
              </a:solidFill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3124200" y="228600"/>
            <a:ext cx="50292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36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578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28875"/>
            <a:ext cx="4905375" cy="54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5783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0"/>
            <a:ext cx="9144000" cy="3238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1" name="Rectangle 3"/>
          <p:cNvSpPr>
            <a:spLocks noGrp="1"/>
          </p:cNvSpPr>
          <p:nvPr>
            <p:ph idx="1"/>
          </p:nvPr>
        </p:nvSpPr>
        <p:spPr>
          <a:xfrm>
            <a:off x="1187450" y="1916113"/>
            <a:ext cx="7083425" cy="3240088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600" b="1" i="0" u="none" strike="noStrike" kern="1200" cap="none" spc="0" normalizeH="0" baseline="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方法：</a:t>
            </a:r>
            <a:endParaRPr kumimoji="0" lang="zh-CN" altLang="en-US" sz="3600" b="1" i="0" u="none" strike="noStrike" kern="1200" cap="none" spc="0" normalizeH="0" baseline="0" noProof="1">
              <a:solidFill>
                <a:srgbClr val="FF0000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285750" marR="0" lvl="1" indent="-5715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1" i="0" u="none" strike="noStrike" kern="1200" cap="none" spc="0" normalizeH="0" baseline="0" noProof="1">
                <a:solidFill>
                  <a:schemeClr val="accent2"/>
                </a:solidFill>
                <a:latin typeface="宋体" panose="02010600030101010101" pitchFamily="2" charset="-122"/>
                <a:ea typeface="+mn-ea"/>
                <a:cs typeface="+mn-cs"/>
                <a:sym typeface="+mn-ea"/>
              </a:rPr>
              <a:t>画出递归树</a:t>
            </a:r>
            <a:endParaRPr kumimoji="0" lang="zh-CN" altLang="en-US" sz="3600" b="1" i="0" u="none" strike="noStrike" kern="1200" cap="none" spc="0" normalizeH="0" baseline="0" noProof="1">
              <a:solidFill>
                <a:srgbClr val="FF0000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228600" marR="0" indent="-5715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1" i="0" u="none" strike="noStrike" kern="1200" cap="none" spc="0" normalizeH="0" baseline="0" noProof="1">
                <a:solidFill>
                  <a:schemeClr val="accent2"/>
                </a:solidFill>
                <a:latin typeface="宋体" panose="02010600030101010101" pitchFamily="2" charset="-122"/>
                <a:ea typeface="+mn-ea"/>
                <a:cs typeface="+mn-cs"/>
              </a:rPr>
              <a:t>循环地展开递归方程</a:t>
            </a:r>
            <a:endParaRPr kumimoji="0" lang="zh-CN" altLang="en-US" sz="3600" b="1" i="0" u="none" strike="noStrike" kern="1200" cap="none" spc="0" normalizeH="0" baseline="0" noProof="1">
              <a:solidFill>
                <a:schemeClr val="accent2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228600" marR="0" indent="-5715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1" i="0" u="none" strike="noStrike" kern="1200" cap="none" spc="0" normalizeH="0" baseline="0" noProof="1">
                <a:solidFill>
                  <a:schemeClr val="accent2"/>
                </a:solidFill>
                <a:latin typeface="宋体" panose="02010600030101010101" pitchFamily="2" charset="-122"/>
                <a:ea typeface="+mn-ea"/>
                <a:cs typeface="+mn-cs"/>
              </a:rPr>
              <a:t>把递归方程转化为和式</a:t>
            </a:r>
            <a:endParaRPr kumimoji="0" lang="zh-CN" altLang="en-US" sz="3600" b="1" i="0" u="none" strike="noStrike" kern="1200" cap="none" spc="0" normalizeH="0" baseline="0" noProof="1">
              <a:solidFill>
                <a:schemeClr val="accent2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228600" marR="0" indent="-5715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1" i="0" u="none" strike="noStrike" kern="1200" cap="none" spc="0" normalizeH="0" baseline="0" noProof="1">
                <a:solidFill>
                  <a:schemeClr val="accent2"/>
                </a:solidFill>
                <a:latin typeface="宋体" panose="02010600030101010101" pitchFamily="2" charset="-122"/>
                <a:ea typeface="+mn-ea"/>
                <a:cs typeface="+mn-cs"/>
              </a:rPr>
              <a:t>然后可使用求和技术解之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accent2"/>
                </a:solidFill>
                <a:latin typeface="宋体" panose="02010600030101010101" pitchFamily="2" charset="-122"/>
                <a:ea typeface="+mn-ea"/>
                <a:cs typeface="+mn-cs"/>
              </a:rPr>
              <a:t> </a:t>
            </a:r>
            <a:endParaRPr kumimoji="0" lang="zh-CN" altLang="en-US" sz="3200" b="0" i="0" u="none" strike="noStrike" kern="1200" cap="none" spc="0" normalizeH="0" baseline="0" noProof="1">
              <a:solidFill>
                <a:schemeClr val="accent2"/>
              </a:solidFill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735138" y="515938"/>
            <a:ext cx="55245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ea"/>
                <a:ea typeface="+mj-ea"/>
                <a:cs typeface="+mj-cs"/>
                <a:sym typeface="+mn-ea"/>
              </a:rPr>
              <a:t>迭代（递归树）方法 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ea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文本框 3"/>
          <p:cNvSpPr txBox="1"/>
          <p:nvPr/>
        </p:nvSpPr>
        <p:spPr>
          <a:xfrm>
            <a:off x="3746500" y="203200"/>
            <a:ext cx="2508250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4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递归树</a:t>
            </a:r>
            <a:endParaRPr lang="zh-CN" altLang="en-US" sz="4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523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889000"/>
            <a:ext cx="3119438" cy="514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5235" name="文本框 5"/>
          <p:cNvSpPr txBox="1"/>
          <p:nvPr/>
        </p:nvSpPr>
        <p:spPr>
          <a:xfrm>
            <a:off x="331788" y="889000"/>
            <a:ext cx="1230312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endParaRPr lang="zh-CN" altLang="en-US" sz="4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523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306513"/>
            <a:ext cx="6492875" cy="5510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4429125" y="6381750"/>
            <a:ext cx="3627438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文本框 3"/>
          <p:cNvSpPr txBox="1"/>
          <p:nvPr/>
        </p:nvSpPr>
        <p:spPr>
          <a:xfrm>
            <a:off x="3675063" y="274638"/>
            <a:ext cx="250825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4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递归树</a:t>
            </a:r>
            <a:endParaRPr lang="zh-CN" altLang="en-US" sz="4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625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1104900"/>
            <a:ext cx="3119438" cy="514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6259" name="文本框 5"/>
          <p:cNvSpPr txBox="1"/>
          <p:nvPr/>
        </p:nvSpPr>
        <p:spPr>
          <a:xfrm>
            <a:off x="331788" y="1104900"/>
            <a:ext cx="1230312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4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626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1797050"/>
            <a:ext cx="6205537" cy="1741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4500563" y="3106738"/>
            <a:ext cx="2159000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1692275" y="2997200"/>
            <a:ext cx="1366838" cy="574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6263" name="Rectangle 3"/>
          <p:cNvSpPr>
            <a:spLocks noGrp="1"/>
          </p:cNvSpPr>
          <p:nvPr>
            <p:ph idx="1"/>
          </p:nvPr>
        </p:nvSpPr>
        <p:spPr>
          <a:xfrm>
            <a:off x="1309688" y="4016375"/>
            <a:ext cx="7951787" cy="514350"/>
          </a:xfrm>
        </p:spPr>
        <p:txBody>
          <a:bodyPr vert="horz" wrap="square" lIns="91440" tIns="45720" rIns="91440" bIns="45720" anchor="t"/>
          <a:p>
            <a:pPr marL="0" indent="0" algn="just" eaLnBrk="1" hangingPunct="1">
              <a:buNone/>
            </a:pPr>
            <a:r>
              <a:rPr lang="zh-CN" altLang="en-US">
                <a:solidFill>
                  <a:schemeClr val="accent2"/>
                </a:solidFill>
                <a:latin typeface="黑体-简" panose="02000000000000000000" charset="-122"/>
                <a:ea typeface="黑体-简" panose="02000000000000000000" charset="-122"/>
              </a:rPr>
              <a:t>我们猜测</a:t>
            </a:r>
            <a:r>
              <a:rPr lang="en-US" altLang="zh-CN">
                <a:solidFill>
                  <a:schemeClr val="accent2"/>
                </a:solidFill>
                <a:latin typeface="黑体-简" panose="02000000000000000000" charset="-122"/>
                <a:ea typeface="黑体-简" panose="02000000000000000000" charset="-122"/>
              </a:rPr>
              <a:t>T(n)=O(n</a:t>
            </a:r>
            <a:r>
              <a:rPr lang="en-US" altLang="zh-CN" baseline="30000">
                <a:solidFill>
                  <a:schemeClr val="accent2"/>
                </a:solidFill>
                <a:latin typeface="黑体-简" panose="02000000000000000000" charset="-122"/>
                <a:ea typeface="黑体-简" panose="02000000000000000000" charset="-122"/>
              </a:rPr>
              <a:t>2</a:t>
            </a:r>
            <a:r>
              <a:rPr lang="en-US" altLang="zh-CN">
                <a:solidFill>
                  <a:schemeClr val="accent2"/>
                </a:solidFill>
                <a:latin typeface="黑体-简" panose="02000000000000000000" charset="-122"/>
                <a:ea typeface="黑体-简" panose="02000000000000000000" charset="-122"/>
              </a:rPr>
              <a:t>),</a:t>
            </a:r>
            <a:r>
              <a:rPr lang="zh-CN" altLang="en-US">
                <a:solidFill>
                  <a:schemeClr val="accent2"/>
                </a:solidFill>
                <a:latin typeface="黑体-简" panose="02000000000000000000" charset="-122"/>
                <a:ea typeface="黑体-简" panose="02000000000000000000" charset="-122"/>
              </a:rPr>
              <a:t>然后用归纳法证明</a:t>
            </a:r>
            <a:endParaRPr lang="zh-CN" altLang="en-US">
              <a:solidFill>
                <a:schemeClr val="accent2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pic>
        <p:nvPicPr>
          <p:cNvPr id="96264" name="图片 12"/>
          <p:cNvPicPr>
            <a:picLocks noChangeAspect="1"/>
          </p:cNvPicPr>
          <p:nvPr/>
        </p:nvPicPr>
        <p:blipFill>
          <a:blip r:embed="rId3"/>
          <a:srcRect r="83279"/>
          <a:stretch>
            <a:fillRect/>
          </a:stretch>
        </p:blipFill>
        <p:spPr>
          <a:xfrm>
            <a:off x="4941888" y="2324100"/>
            <a:ext cx="866775" cy="673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65" name="图片 13"/>
          <p:cNvPicPr>
            <a:picLocks noChangeAspect="1"/>
          </p:cNvPicPr>
          <p:nvPr/>
        </p:nvPicPr>
        <p:blipFill>
          <a:blip r:embed="rId3"/>
          <a:srcRect l="59076" r="23517"/>
          <a:stretch>
            <a:fillRect/>
          </a:stretch>
        </p:blipFill>
        <p:spPr>
          <a:xfrm>
            <a:off x="5854700" y="2352675"/>
            <a:ext cx="866775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6266" name="Rectangle 3"/>
          <p:cNvSpPr>
            <a:spLocks noGrp="1"/>
          </p:cNvSpPr>
          <p:nvPr/>
        </p:nvSpPr>
        <p:spPr>
          <a:xfrm>
            <a:off x="4248150" y="2481263"/>
            <a:ext cx="946150" cy="51593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algn="just">
              <a:spcBef>
                <a:spcPct val="20000"/>
              </a:spcBef>
            </a:pPr>
            <a:r>
              <a:rPr lang="zh-CN" altLang="en-US" sz="1800">
                <a:solidFill>
                  <a:schemeClr val="accent2"/>
                </a:solidFill>
                <a:latin typeface="黑体-简" panose="02000000000000000000" charset="-122"/>
                <a:ea typeface="黑体-简" panose="02000000000000000000" charset="-122"/>
              </a:rPr>
              <a:t>根据：</a:t>
            </a:r>
            <a:endParaRPr lang="zh-CN" altLang="en-US" sz="1800">
              <a:solidFill>
                <a:schemeClr val="accent2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8305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143375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03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838200"/>
            <a:ext cx="7181850" cy="3124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0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114800"/>
            <a:ext cx="4381500" cy="609600"/>
          </a:xfrm>
          <a:prstGeom prst="rect">
            <a:avLst/>
          </a:prstGeom>
          <a:noFill/>
          <a:ln w="38100" cap="flat" cmpd="sng">
            <a:solidFill>
              <a:srgbClr val="0033CC"/>
            </a:solidFill>
            <a:prstDash val="dash"/>
            <a:miter/>
            <a:headEnd type="none" w="med" len="med"/>
            <a:tailEnd type="none" w="med" len="med"/>
          </a:ln>
        </p:spPr>
      </p:pic>
      <p:pic>
        <p:nvPicPr>
          <p:cNvPr id="80905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913" y="4724400"/>
            <a:ext cx="7543800" cy="1981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116013" y="568325"/>
            <a:ext cx="5715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Master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定理方法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 </a:t>
            </a:r>
            <a:endParaRPr kumimoji="1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78855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86000"/>
            <a:ext cx="91440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2425"/>
            <a:ext cx="9144000" cy="561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609600" y="404813"/>
            <a:ext cx="5715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Master 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定理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00354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04975"/>
            <a:ext cx="9144000" cy="1190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5000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49688"/>
            <a:ext cx="7239000" cy="571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5003" name="Group 11"/>
          <p:cNvGrpSpPr/>
          <p:nvPr/>
        </p:nvGrpSpPr>
        <p:grpSpPr>
          <a:xfrm>
            <a:off x="609600" y="3068638"/>
            <a:ext cx="8458200" cy="685800"/>
            <a:chOff x="432" y="1968"/>
            <a:chExt cx="5328" cy="432"/>
          </a:xfrm>
        </p:grpSpPr>
        <p:pic>
          <p:nvPicPr>
            <p:cNvPr id="100358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" y="2016"/>
              <a:ext cx="5328" cy="38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0359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2" y="1968"/>
              <a:ext cx="672" cy="43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-36512" y="1700213"/>
            <a:ext cx="2297113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Master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定理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6595" y="4691380"/>
            <a:ext cx="8282940" cy="1367790"/>
            <a:chOff x="1098" y="7393"/>
            <a:chExt cx="13044" cy="2154"/>
          </a:xfrm>
        </p:grpSpPr>
        <p:pic>
          <p:nvPicPr>
            <p:cNvPr id="85001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8" y="7393"/>
              <a:ext cx="13045" cy="21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" name="圆角矩形 1"/>
            <p:cNvSpPr/>
            <p:nvPr/>
          </p:nvSpPr>
          <p:spPr>
            <a:xfrm>
              <a:off x="5106" y="8680"/>
              <a:ext cx="1191" cy="79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chemeClr val="tx1"/>
                  </a:solidFill>
                </a:rPr>
                <a:t>c&lt;1</a:t>
              </a:r>
              <a:endParaRPr lang="en-US" altLang="zh-CN" sz="2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Master 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定理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137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2788" y="3670300"/>
            <a:ext cx="1668462" cy="2001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08000" y="3813175"/>
            <a:ext cx="68357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0" hangingPunct="0"/>
            <a:r>
              <a:rPr kumimoji="0" lang="en-US" sz="2800" kern="1200" cap="none" spc="0" normalizeH="0" baseline="0" noProof="1" dirty="0" smtClean="0">
                <a:solidFill>
                  <a:srgbClr val="00B050"/>
                </a:solidFill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  <a:sym typeface="+mn-ea"/>
              </a:rPr>
              <a:t>a : </a:t>
            </a:r>
            <a:r>
              <a:rPr kumimoji="0" lang="zh-CN" altLang="en-US" sz="2800" kern="1200" cap="none" spc="0" normalizeH="0" baseline="0" noProof="1" dirty="0" smtClean="0">
                <a:solidFill>
                  <a:srgbClr val="00B050"/>
                </a:solidFill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  <a:sym typeface="+mn-ea"/>
              </a:rPr>
              <a:t>子问题数量</a:t>
            </a:r>
            <a:endParaRPr kumimoji="0" lang="zh-CN" altLang="en-US" sz="2800" kern="1200" cap="none" spc="0" normalizeH="0" baseline="0" noProof="1" dirty="0" smtClean="0">
              <a:solidFill>
                <a:srgbClr val="00B050"/>
              </a:solidFill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  <a:sym typeface="+mn-ea"/>
            </a:endParaRPr>
          </a:p>
          <a:p>
            <a:pPr marR="0" defTabSz="914400" eaLnBrk="0" hangingPunct="0"/>
            <a:r>
              <a:rPr kumimoji="0" lang="en-US" sz="2800" kern="1200" cap="none" spc="0" normalizeH="0" baseline="0" noProof="1" dirty="0" smtClean="0">
                <a:solidFill>
                  <a:schemeClr val="accent4"/>
                </a:solidFill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  <a:sym typeface="+mn-ea"/>
              </a:rPr>
              <a:t>b : </a:t>
            </a:r>
            <a:r>
              <a:rPr kumimoji="0" lang="zh-CN" altLang="en-US" sz="2800" kern="1200" cap="none" spc="0" normalizeH="0" baseline="0" noProof="1" dirty="0" smtClean="0">
                <a:solidFill>
                  <a:schemeClr val="accent4"/>
                </a:solidFill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  <a:sym typeface="+mn-ea"/>
              </a:rPr>
              <a:t>子问题从原</a:t>
            </a:r>
            <a:r>
              <a:rPr kumimoji="0" lang="zh-CN" altLang="en-US" sz="2800" kern="1200" cap="none" spc="0" normalizeH="0" baseline="0" noProof="1" dirty="0" smtClean="0">
                <a:solidFill>
                  <a:schemeClr val="accent4"/>
                </a:solidFill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  <a:sym typeface="+mn-ea"/>
              </a:rPr>
              <a:t>问题缩小的比例</a:t>
            </a:r>
            <a:endParaRPr kumimoji="0" lang="en-US" sz="2800" kern="1200" cap="none" spc="0" normalizeH="0" baseline="0" noProof="1" dirty="0" smtClean="0">
              <a:solidFill>
                <a:schemeClr val="accent4"/>
              </a:solidFill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  <a:sym typeface="+mn-ea"/>
            </a:endParaRPr>
          </a:p>
          <a:p>
            <a:pPr marR="0" defTabSz="914400" eaLnBrk="0" hangingPunct="0"/>
            <a:r>
              <a:rPr kumimoji="0" lang="en-US" sz="2800" kern="1200" cap="none" spc="0" normalizeH="0" baseline="0" noProof="1" dirty="0" smtClean="0">
                <a:solidFill>
                  <a:srgbClr val="FF6400"/>
                </a:solidFill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  <a:sym typeface="+mn-ea"/>
              </a:rPr>
              <a:t>f(n): </a:t>
            </a:r>
            <a:r>
              <a:rPr kumimoji="0" lang="zh-CN" altLang="en-US" sz="2800" kern="1200" cap="none" spc="0" normalizeH="0" baseline="0" noProof="1" dirty="0" smtClean="0">
                <a:solidFill>
                  <a:srgbClr val="FF6400"/>
                </a:solidFill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  <a:sym typeface="+mn-ea"/>
              </a:rPr>
              <a:t>将子问题的解，整合的代价</a:t>
            </a:r>
            <a:endParaRPr kumimoji="0" lang="zh-CN" altLang="en-US" sz="2800" kern="1200" cap="none" spc="0" normalizeH="0" baseline="0" noProof="1" dirty="0" smtClean="0">
              <a:solidFill>
                <a:srgbClr val="FF6400"/>
              </a:solidFill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  <a:sym typeface="+mn-ea"/>
            </a:endParaRPr>
          </a:p>
        </p:txBody>
      </p:sp>
      <p:pic>
        <p:nvPicPr>
          <p:cNvPr id="101380" name="Picture 6"/>
          <p:cNvPicPr>
            <a:picLocks noGrp="1" noChangeAspect="1"/>
          </p:cNvPicPr>
          <p:nvPr>
            <p:ph idx="1"/>
          </p:nvPr>
        </p:nvPicPr>
        <p:blipFill>
          <a:blip r:embed="rId2"/>
          <a:srcRect l="29683" t="44211" r="45355"/>
          <a:stretch>
            <a:fillRect/>
          </a:stretch>
        </p:blipFill>
        <p:spPr>
          <a:xfrm>
            <a:off x="2611438" y="1331913"/>
            <a:ext cx="3921125" cy="835025"/>
          </a:xfrm>
        </p:spPr>
      </p:pic>
      <p:sp>
        <p:nvSpPr>
          <p:cNvPr id="101381" name="TextBox 6"/>
          <p:cNvSpPr txBox="1"/>
          <p:nvPr/>
        </p:nvSpPr>
        <p:spPr>
          <a:xfrm>
            <a:off x="508000" y="2233613"/>
            <a:ext cx="69881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3200" dirty="0">
                <a:latin typeface="黑体-简" panose="02000000000000000000" charset="-122"/>
                <a:ea typeface="黑体-简" panose="02000000000000000000" charset="-122"/>
              </a:rPr>
              <a:t>Master</a:t>
            </a:r>
            <a:r>
              <a:rPr lang="zh-CN" altLang="en-US" sz="3200" dirty="0">
                <a:latin typeface="黑体-简" panose="02000000000000000000" charset="-122"/>
                <a:ea typeface="黑体-简" panose="02000000000000000000" charset="-122"/>
              </a:rPr>
              <a:t>定理适用于，通过解一个问题的子问题，来解一个问题，并且</a:t>
            </a:r>
            <a:r>
              <a:rPr lang="zh-CN" altLang="en-US" sz="3200" dirty="0">
                <a:solidFill>
                  <a:srgbClr val="FF0000"/>
                </a:solidFill>
                <a:latin typeface="黑体-简" panose="02000000000000000000" charset="-122"/>
                <a:ea typeface="黑体-简" panose="02000000000000000000" charset="-122"/>
              </a:rPr>
              <a:t>子问题规模相同</a:t>
            </a:r>
            <a:endParaRPr lang="zh-CN" altLang="en-US" sz="3200" dirty="0">
              <a:solidFill>
                <a:srgbClr val="FF0000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20"/>
          <p:cNvSpPr txBox="1"/>
          <p:nvPr/>
        </p:nvSpPr>
        <p:spPr>
          <a:xfrm>
            <a:off x="2336800" y="403225"/>
            <a:ext cx="3708400" cy="7699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defTabSz="914400"/>
            <a:r>
              <a:rPr lang="zh-CN" altLang="en-US" sz="4400" b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同阶函数集合 </a:t>
            </a:r>
            <a:endParaRPr lang="zh-CN" altLang="en-US" sz="4400" b="1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7832" name="Text Box 27"/>
          <p:cNvSpPr txBox="1">
            <a:spLocks noChangeArrowheads="1"/>
          </p:cNvSpPr>
          <p:nvPr/>
        </p:nvSpPr>
        <p:spPr bwMode="auto">
          <a:xfrm>
            <a:off x="468313" y="1176338"/>
            <a:ext cx="8424863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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g(n)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{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(n) | c</a:t>
            </a:r>
            <a:r>
              <a:rPr kumimoji="1" lang="en-US" altLang="zh-CN" sz="28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c</a:t>
            </a:r>
            <a:r>
              <a:rPr kumimoji="1" lang="en-US" altLang="zh-CN" sz="28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&gt;0,  n</a:t>
            </a:r>
            <a:r>
              <a:rPr kumimoji="1" lang="en-US" altLang="zh-CN" sz="28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0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n&gt;n</a:t>
            </a:r>
            <a:r>
              <a:rPr kumimoji="1" lang="en-US" altLang="zh-CN" sz="28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0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c</a:t>
            </a:r>
            <a:r>
              <a:rPr kumimoji="1" lang="en-US" altLang="zh-CN" sz="28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g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(n)f(n)c</a:t>
            </a:r>
            <a:r>
              <a:rPr kumimoji="1" lang="en-US" altLang="zh-CN" sz="28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g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(n)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} 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称为与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g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(n)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同阶的函数集合。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如果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f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)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∈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(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g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))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g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与</a:t>
            </a:r>
            <a:r>
              <a:rPr kumimoji="1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同阶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f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)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∈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(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g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))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，记作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)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=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(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g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))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83971" name="Line 4"/>
          <p:cNvSpPr/>
          <p:nvPr/>
        </p:nvSpPr>
        <p:spPr>
          <a:xfrm>
            <a:off x="1600200" y="3581400"/>
            <a:ext cx="0" cy="2209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972" name="Line 5"/>
          <p:cNvSpPr/>
          <p:nvPr/>
        </p:nvSpPr>
        <p:spPr>
          <a:xfrm>
            <a:off x="1600200" y="5791200"/>
            <a:ext cx="518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973" name="Text Box 6"/>
          <p:cNvSpPr txBox="1"/>
          <p:nvPr/>
        </p:nvSpPr>
        <p:spPr>
          <a:xfrm>
            <a:off x="3962400" y="5943600"/>
            <a:ext cx="22320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(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4" name="Freeform 7"/>
          <p:cNvSpPr/>
          <p:nvPr/>
        </p:nvSpPr>
        <p:spPr>
          <a:xfrm>
            <a:off x="1600200" y="4800600"/>
            <a:ext cx="3352800" cy="9906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2112" h="624">
                <a:moveTo>
                  <a:pt x="0" y="624"/>
                </a:moveTo>
                <a:cubicBezTo>
                  <a:pt x="112" y="556"/>
                  <a:pt x="224" y="488"/>
                  <a:pt x="288" y="432"/>
                </a:cubicBezTo>
                <a:cubicBezTo>
                  <a:pt x="352" y="376"/>
                  <a:pt x="328" y="312"/>
                  <a:pt x="384" y="288"/>
                </a:cubicBezTo>
                <a:cubicBezTo>
                  <a:pt x="440" y="264"/>
                  <a:pt x="536" y="304"/>
                  <a:pt x="624" y="288"/>
                </a:cubicBezTo>
                <a:cubicBezTo>
                  <a:pt x="712" y="272"/>
                  <a:pt x="848" y="216"/>
                  <a:pt x="912" y="192"/>
                </a:cubicBezTo>
                <a:cubicBezTo>
                  <a:pt x="976" y="168"/>
                  <a:pt x="920" y="168"/>
                  <a:pt x="1008" y="144"/>
                </a:cubicBezTo>
                <a:cubicBezTo>
                  <a:pt x="1096" y="120"/>
                  <a:pt x="1296" y="56"/>
                  <a:pt x="1440" y="48"/>
                </a:cubicBezTo>
                <a:cubicBezTo>
                  <a:pt x="1584" y="40"/>
                  <a:pt x="1760" y="104"/>
                  <a:pt x="1872" y="96"/>
                </a:cubicBezTo>
                <a:cubicBezTo>
                  <a:pt x="1984" y="88"/>
                  <a:pt x="2072" y="16"/>
                  <a:pt x="211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5" name="Freeform 8"/>
          <p:cNvSpPr/>
          <p:nvPr/>
        </p:nvSpPr>
        <p:spPr>
          <a:xfrm>
            <a:off x="1600200" y="3733800"/>
            <a:ext cx="3048000" cy="2057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1920" h="1296">
                <a:moveTo>
                  <a:pt x="0" y="1296"/>
                </a:moveTo>
                <a:cubicBezTo>
                  <a:pt x="36" y="1060"/>
                  <a:pt x="72" y="824"/>
                  <a:pt x="144" y="720"/>
                </a:cubicBezTo>
                <a:cubicBezTo>
                  <a:pt x="216" y="616"/>
                  <a:pt x="336" y="712"/>
                  <a:pt x="432" y="672"/>
                </a:cubicBezTo>
                <a:cubicBezTo>
                  <a:pt x="528" y="632"/>
                  <a:pt x="624" y="520"/>
                  <a:pt x="720" y="480"/>
                </a:cubicBezTo>
                <a:cubicBezTo>
                  <a:pt x="816" y="440"/>
                  <a:pt x="928" y="456"/>
                  <a:pt x="1008" y="432"/>
                </a:cubicBezTo>
                <a:cubicBezTo>
                  <a:pt x="1088" y="408"/>
                  <a:pt x="1104" y="352"/>
                  <a:pt x="1200" y="336"/>
                </a:cubicBezTo>
                <a:cubicBezTo>
                  <a:pt x="1296" y="320"/>
                  <a:pt x="1464" y="392"/>
                  <a:pt x="1584" y="336"/>
                </a:cubicBezTo>
                <a:cubicBezTo>
                  <a:pt x="1704" y="280"/>
                  <a:pt x="1864" y="56"/>
                  <a:pt x="192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6" name="Freeform 9"/>
          <p:cNvSpPr/>
          <p:nvPr/>
        </p:nvSpPr>
        <p:spPr>
          <a:xfrm>
            <a:off x="1600200" y="4343400"/>
            <a:ext cx="3200400" cy="10795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2016" h="680">
                <a:moveTo>
                  <a:pt x="0" y="480"/>
                </a:moveTo>
                <a:cubicBezTo>
                  <a:pt x="52" y="516"/>
                  <a:pt x="104" y="552"/>
                  <a:pt x="144" y="576"/>
                </a:cubicBezTo>
                <a:cubicBezTo>
                  <a:pt x="184" y="600"/>
                  <a:pt x="208" y="632"/>
                  <a:pt x="240" y="624"/>
                </a:cubicBezTo>
                <a:cubicBezTo>
                  <a:pt x="272" y="616"/>
                  <a:pt x="304" y="520"/>
                  <a:pt x="336" y="528"/>
                </a:cubicBezTo>
                <a:cubicBezTo>
                  <a:pt x="368" y="536"/>
                  <a:pt x="400" y="680"/>
                  <a:pt x="432" y="672"/>
                </a:cubicBezTo>
                <a:cubicBezTo>
                  <a:pt x="464" y="664"/>
                  <a:pt x="480" y="528"/>
                  <a:pt x="528" y="480"/>
                </a:cubicBezTo>
                <a:cubicBezTo>
                  <a:pt x="576" y="432"/>
                  <a:pt x="608" y="432"/>
                  <a:pt x="720" y="384"/>
                </a:cubicBezTo>
                <a:cubicBezTo>
                  <a:pt x="832" y="336"/>
                  <a:pt x="1096" y="224"/>
                  <a:pt x="1200" y="192"/>
                </a:cubicBezTo>
                <a:cubicBezTo>
                  <a:pt x="1304" y="160"/>
                  <a:pt x="1288" y="208"/>
                  <a:pt x="1344" y="192"/>
                </a:cubicBezTo>
                <a:cubicBezTo>
                  <a:pt x="1400" y="176"/>
                  <a:pt x="1424" y="128"/>
                  <a:pt x="1536" y="96"/>
                </a:cubicBezTo>
                <a:cubicBezTo>
                  <a:pt x="1648" y="64"/>
                  <a:pt x="1936" y="16"/>
                  <a:pt x="2016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7" name="Line 12"/>
          <p:cNvSpPr/>
          <p:nvPr/>
        </p:nvSpPr>
        <p:spPr>
          <a:xfrm>
            <a:off x="2362200" y="48006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3978" name="Text Box 13"/>
          <p:cNvSpPr txBox="1"/>
          <p:nvPr/>
        </p:nvSpPr>
        <p:spPr>
          <a:xfrm>
            <a:off x="6918325" y="55276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9" name="Text Box 14"/>
          <p:cNvSpPr txBox="1"/>
          <p:nvPr/>
        </p:nvSpPr>
        <p:spPr>
          <a:xfrm>
            <a:off x="2133600" y="571500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80" name="Text Box 15"/>
          <p:cNvSpPr txBox="1"/>
          <p:nvPr/>
        </p:nvSpPr>
        <p:spPr>
          <a:xfrm>
            <a:off x="5013325" y="4438650"/>
            <a:ext cx="1174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81" name="Text Box 16"/>
          <p:cNvSpPr txBox="1"/>
          <p:nvPr/>
        </p:nvSpPr>
        <p:spPr>
          <a:xfrm>
            <a:off x="4724400" y="3429000"/>
            <a:ext cx="1174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82" name="Text Box 17"/>
          <p:cNvSpPr txBox="1"/>
          <p:nvPr/>
        </p:nvSpPr>
        <p:spPr>
          <a:xfrm>
            <a:off x="4953000" y="3962400"/>
            <a:ext cx="7699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0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0350"/>
            <a:ext cx="9144000" cy="2362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02" name="Group 40"/>
          <p:cNvGrpSpPr/>
          <p:nvPr/>
        </p:nvGrpSpPr>
        <p:grpSpPr>
          <a:xfrm>
            <a:off x="71438" y="2997200"/>
            <a:ext cx="9180512" cy="2378075"/>
            <a:chOff x="0" y="2341"/>
            <a:chExt cx="5783" cy="1498"/>
          </a:xfrm>
        </p:grpSpPr>
        <p:sp>
          <p:nvSpPr>
            <p:cNvPr id="84001" name="Rectangle 33"/>
            <p:cNvSpPr>
              <a:spLocks noChangeArrowheads="1"/>
            </p:cNvSpPr>
            <p:nvPr/>
          </p:nvSpPr>
          <p:spPr bwMode="auto">
            <a:xfrm>
              <a:off x="68" y="2341"/>
              <a:ext cx="1678" cy="10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T(n)=</a:t>
              </a: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</a:t>
              </a: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(n</a:t>
              </a:r>
              <a:r>
                <a:rPr kumimoji="1" lang="en-US" altLang="zh-CN" sz="3200" b="1" i="1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log</a:t>
              </a:r>
              <a:r>
                <a:rPr kumimoji="1" lang="en-US" altLang="zh-CN" sz="3200" b="1" i="1" u="none" strike="noStrike" kern="1200" cap="none" spc="0" normalizeH="0" baseline="1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b</a:t>
              </a:r>
              <a:r>
                <a:rPr kumimoji="1" lang="en-US" altLang="zh-CN" sz="3200" b="1" i="1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a</a:t>
              </a: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)</a:t>
              </a:r>
              <a:endPara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84002" name="Rectangle 34"/>
            <p:cNvSpPr>
              <a:spLocks noChangeArrowheads="1"/>
            </p:cNvSpPr>
            <p:nvPr/>
          </p:nvSpPr>
          <p:spPr bwMode="auto">
            <a:xfrm>
              <a:off x="3470" y="2341"/>
              <a:ext cx="1814" cy="10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T(n)=</a:t>
              </a: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</a:t>
              </a: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(f(n))</a:t>
              </a:r>
              <a:endPara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84003" name="Text Box 35"/>
            <p:cNvSpPr txBox="1">
              <a:spLocks noChangeArrowheads="1"/>
            </p:cNvSpPr>
            <p:nvPr/>
          </p:nvSpPr>
          <p:spPr bwMode="auto">
            <a:xfrm>
              <a:off x="5317" y="3203"/>
              <a:ext cx="46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>
                <a:buClrTx/>
                <a:buSzTx/>
                <a:defRPr/>
              </a:pPr>
              <a:r>
                <a:rPr kumimoji="1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f(n)</a:t>
              </a:r>
              <a:endParaRPr kumimoji="1" lang="en-US" altLang="zh-CN" sz="28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84004" name="Text Box 36"/>
            <p:cNvSpPr txBox="1">
              <a:spLocks noChangeArrowheads="1"/>
            </p:cNvSpPr>
            <p:nvPr/>
          </p:nvSpPr>
          <p:spPr bwMode="auto">
            <a:xfrm>
              <a:off x="2043" y="2341"/>
              <a:ext cx="1158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>
                <a:buClrTx/>
                <a:buSzTx/>
                <a:defRPr/>
              </a:pPr>
              <a:r>
                <a:rPr kumimoji="1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</a:t>
              </a:r>
              <a:r>
                <a:rPr kumimoji="1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(</a:t>
              </a:r>
              <a:r>
                <a:rPr kumimoji="1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f(n)</a:t>
              </a:r>
              <a:r>
                <a:rPr kumimoji="1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lg</a:t>
              </a:r>
              <a:r>
                <a:rPr kumimoji="1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n</a:t>
              </a:r>
              <a:r>
                <a:rPr kumimoji="1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)</a:t>
              </a:r>
              <a:endParaRPr kumimoji="1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02407" name="Rectangle 38"/>
            <p:cNvSpPr/>
            <p:nvPr/>
          </p:nvSpPr>
          <p:spPr>
            <a:xfrm>
              <a:off x="1746" y="2976"/>
              <a:ext cx="1724" cy="409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08" name="Line 37"/>
            <p:cNvSpPr/>
            <p:nvPr/>
          </p:nvSpPr>
          <p:spPr>
            <a:xfrm>
              <a:off x="2608" y="2659"/>
              <a:ext cx="0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409" name="Line 6"/>
            <p:cNvSpPr/>
            <p:nvPr/>
          </p:nvSpPr>
          <p:spPr>
            <a:xfrm>
              <a:off x="0" y="3385"/>
              <a:ext cx="53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102410" name="Object 18"/>
            <p:cNvGraphicFramePr>
              <a:graphicFrameLocks noChangeAspect="1"/>
            </p:cNvGraphicFramePr>
            <p:nvPr/>
          </p:nvGraphicFramePr>
          <p:xfrm>
            <a:off x="1541" y="3430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2" imgW="6581775" imgH="4610100" progId="Equation.3">
                    <p:embed/>
                  </p:oleObj>
                </mc:Choice>
                <mc:Fallback>
                  <p:oleObj name="" r:id="rId2" imgW="6581775" imgH="46101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541" y="3430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11" name="Object 24"/>
            <p:cNvGraphicFramePr>
              <a:graphicFrameLocks noChangeAspect="1"/>
            </p:cNvGraphicFramePr>
            <p:nvPr/>
          </p:nvGraphicFramePr>
          <p:xfrm>
            <a:off x="3447" y="3385"/>
            <a:ext cx="544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4" imgW="6581775" imgH="4610100" progId="Equation.3">
                    <p:embed/>
                  </p:oleObj>
                </mc:Choice>
                <mc:Fallback>
                  <p:oleObj name="" r:id="rId4" imgW="6581775" imgH="46101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447" y="3385"/>
                          <a:ext cx="544" cy="4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12" name="Object 27"/>
            <p:cNvGraphicFramePr>
              <a:graphicFrameLocks noChangeAspect="1"/>
            </p:cNvGraphicFramePr>
            <p:nvPr/>
          </p:nvGraphicFramePr>
          <p:xfrm>
            <a:off x="2403" y="3430"/>
            <a:ext cx="545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5" imgW="6581775" imgH="4610100" progId="Equation.3">
                    <p:embed/>
                  </p:oleObj>
                </mc:Choice>
                <mc:Fallback>
                  <p:oleObj name="" r:id="rId5" imgW="6581775" imgH="46101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403" y="3430"/>
                          <a:ext cx="545" cy="4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13" name="Text Box 30"/>
            <p:cNvSpPr txBox="1"/>
            <p:nvPr/>
          </p:nvSpPr>
          <p:spPr>
            <a:xfrm>
              <a:off x="3174" y="3430"/>
              <a:ext cx="34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3600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3600" i="1" baseline="30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3600" i="1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02414" name="Text Box 31"/>
            <p:cNvSpPr txBox="1"/>
            <p:nvPr/>
          </p:nvSpPr>
          <p:spPr>
            <a:xfrm>
              <a:off x="1224" y="3435"/>
              <a:ext cx="40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3600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3600" i="1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3600" i="1" baseline="30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3600" i="1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84007" name="Text Box 39"/>
          <p:cNvSpPr txBox="1">
            <a:spLocks noChangeArrowheads="1"/>
          </p:cNvSpPr>
          <p:nvPr/>
        </p:nvSpPr>
        <p:spPr bwMode="auto">
          <a:xfrm>
            <a:off x="681038" y="5487988"/>
            <a:ext cx="7600950" cy="646113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zh-CN" altLang="en-US" sz="3600" b="1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对于红色部分，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Master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定理无能为力</a:t>
            </a:r>
            <a:endParaRPr kumimoji="0" lang="zh-CN" altLang="en-US" sz="3600" b="1" i="0" u="none" strike="noStrike" kern="1200" cap="none" spc="0" normalizeH="0" baseline="0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07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425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850" y="1341438"/>
            <a:ext cx="8640763" cy="3527425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476375" y="115888"/>
            <a:ext cx="5830888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Master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定理的使用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8070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" y="1143000"/>
            <a:ext cx="4600575" cy="571500"/>
          </a:xfrm>
          <a:prstGeom prst="rect">
            <a:avLst/>
          </a:prstGeom>
          <a:noFill/>
          <a:ln w="381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807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752600"/>
            <a:ext cx="6543675" cy="2038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8072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4010025"/>
            <a:ext cx="4695825" cy="638175"/>
          </a:xfrm>
          <a:prstGeom prst="rect">
            <a:avLst/>
          </a:prstGeom>
          <a:noFill/>
          <a:ln w="381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8073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933950"/>
            <a:ext cx="8943975" cy="1314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主定理的一种特殊形式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547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713" y="2752725"/>
            <a:ext cx="6794500" cy="168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Rectangle 4"/>
          <p:cNvSpPr/>
          <p:nvPr/>
        </p:nvSpPr>
        <p:spPr>
          <a:xfrm>
            <a:off x="827088" y="92075"/>
            <a:ext cx="6638925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en-US" altLang="zh-CN" sz="4400" b="1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Master</a:t>
            </a:r>
            <a:r>
              <a:rPr lang="zh-CN" altLang="en-US" sz="4400" b="1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定理的使用（续）  </a:t>
            </a:r>
            <a:endParaRPr lang="zh-CN" altLang="en-US" sz="4400" b="1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06498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990600"/>
            <a:ext cx="5048250" cy="647700"/>
          </a:xfrm>
          <a:prstGeom prst="rect">
            <a:avLst/>
          </a:prstGeom>
          <a:noFill/>
          <a:ln w="381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704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2476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704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4343400"/>
            <a:ext cx="5286375" cy="685800"/>
          </a:xfrm>
          <a:prstGeom prst="rect">
            <a:avLst/>
          </a:prstGeom>
          <a:noFill/>
          <a:ln w="381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</p:pic>
      <p:grpSp>
        <p:nvGrpSpPr>
          <p:cNvPr id="87052" name="Group 12"/>
          <p:cNvGrpSpPr/>
          <p:nvPr/>
        </p:nvGrpSpPr>
        <p:grpSpPr>
          <a:xfrm>
            <a:off x="-36512" y="5229225"/>
            <a:ext cx="9144000" cy="1047750"/>
            <a:chOff x="-23" y="3294"/>
            <a:chExt cx="5760" cy="660"/>
          </a:xfrm>
        </p:grpSpPr>
        <p:pic>
          <p:nvPicPr>
            <p:cNvPr id="106502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3" y="3294"/>
              <a:ext cx="5760" cy="66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7050" name="Text Box 10"/>
            <p:cNvSpPr txBox="1">
              <a:spLocks noChangeArrowheads="1"/>
            </p:cNvSpPr>
            <p:nvPr/>
          </p:nvSpPr>
          <p:spPr bwMode="auto">
            <a:xfrm>
              <a:off x="1366" y="3612"/>
              <a:ext cx="244" cy="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algn="ctr" defTabSz="914400">
                <a:buClrTx/>
                <a:buSzTx/>
                <a:defRPr/>
              </a:pPr>
              <a:r>
                <a:rPr kumimoji="1" lang="zh-CN" altLang="en-US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地</a:t>
              </a:r>
              <a:endParaRPr kumimoji="1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87051" name="Text Box 11"/>
            <p:cNvSpPr txBox="1">
              <a:spLocks noChangeArrowheads="1"/>
            </p:cNvSpPr>
            <p:nvPr/>
          </p:nvSpPr>
          <p:spPr bwMode="auto">
            <a:xfrm>
              <a:off x="3424" y="3618"/>
              <a:ext cx="227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algn="ctr" defTabSz="914400">
                <a:buClrTx/>
                <a:buSzTx/>
                <a:defRPr/>
              </a:pPr>
              <a:r>
                <a:rPr kumimoji="1" lang="zh-CN" altLang="en-US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适</a:t>
              </a:r>
              <a:endParaRPr kumimoji="1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86018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(</a:t>
            </a:r>
            <a:r>
              <a:rPr lang="en-US" altLang="zh-CN" i="1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g</a:t>
            </a:r>
            <a:r>
              <a:rPr lang="en-US" altLang="zh-CN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(</a:t>
            </a:r>
            <a:r>
              <a:rPr lang="en-US" altLang="zh-CN" i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altLang="zh-CN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)</a:t>
            </a:r>
            <a:r>
              <a:rPr lang="en-US" altLang="zh-CN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) 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函数的例子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  <a:sym typeface="Symbol" panose="05050102010706020507" pitchFamily="18" charset="2"/>
            </a:endParaRPr>
          </a:p>
        </p:txBody>
      </p:sp>
      <p:sp>
        <p:nvSpPr>
          <p:cNvPr id="86019" name="Rectangle 3"/>
          <p:cNvSpPr>
            <a:spLocks noGrp="1"/>
          </p:cNvSpPr>
          <p:nvPr>
            <p:ph idx="1"/>
          </p:nvPr>
        </p:nvSpPr>
        <p:spPr>
          <a:xfrm>
            <a:off x="395288" y="1484313"/>
            <a:ext cx="8278812" cy="48768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证明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 1/2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 – 3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dirty="0">
                <a:latin typeface="Times New Roman" panose="02020603050405020304" pitchFamily="18" charset="0"/>
              </a:rPr>
              <a:t>1/2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– 3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endParaRPr lang="en-US" altLang="zh-CN" baseline="30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dirty="0">
                <a:latin typeface="Times New Roman" panose="02020603050405020304" pitchFamily="18" charset="0"/>
              </a:rPr>
              <a:t>1/2 – 3/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endParaRPr lang="en-US" altLang="zh-CN" baseline="-25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对于任意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0,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½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且对于任意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7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1/14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因此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 1/14,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½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=7.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证明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 6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7030A0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sz="2800" baseline="3000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</a:rPr>
              <a:t>如果存在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</a:rPr>
              <a:t>&gt;</a:t>
            </a:r>
            <a:r>
              <a:rPr lang="en-US" altLang="zh-CN" sz="2400" i="1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使得当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时，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</a:rPr>
              <a:t>6n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2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/6</a:t>
            </a:r>
            <a:r>
              <a:rPr lang="zh-CN" altLang="en-US" dirty="0">
                <a:latin typeface="Times New Roman" panose="02020603050405020304" pitchFamily="18" charset="0"/>
              </a:rPr>
              <a:t>时，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/6</a:t>
            </a:r>
            <a:r>
              <a:rPr lang="zh-CN" altLang="en-US" dirty="0">
                <a:latin typeface="Times New Roman" panose="02020603050405020304" pitchFamily="18" charset="0"/>
              </a:rPr>
              <a:t>，矛盾。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solidFill>
                <a:srgbClr val="7030A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(</a:t>
            </a:r>
            <a:r>
              <a:rPr lang="en-US" altLang="zh-CN" i="1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g</a:t>
            </a:r>
            <a:r>
              <a:rPr lang="en-US" altLang="zh-CN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(</a:t>
            </a:r>
            <a:r>
              <a:rPr lang="en-US" altLang="zh-CN" i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altLang="zh-CN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)</a:t>
            </a:r>
            <a:r>
              <a:rPr lang="en-US" altLang="zh-CN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) 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函数的例子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ym typeface="Symbol" panose="05050102010706020507" pitchFamily="18" charset="2"/>
              </a:rPr>
              <a:t>通常</a:t>
            </a:r>
            <a:r>
              <a:rPr lang="en-US" altLang="zh-CN" sz="2800" i="1" dirty="0"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)=</a:t>
            </a:r>
            <a:r>
              <a:rPr lang="en-US" altLang="zh-CN" sz="2800" i="1" dirty="0">
                <a:sym typeface="Symbol" panose="05050102010706020507" pitchFamily="18" charset="2"/>
              </a:rPr>
              <a:t>an</a:t>
            </a:r>
            <a:r>
              <a:rPr lang="en-US" altLang="zh-CN" sz="2800" baseline="30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sym typeface="Symbol" panose="05050102010706020507" pitchFamily="18" charset="2"/>
              </a:rPr>
              <a:t>bn</a:t>
            </a:r>
            <a:r>
              <a:rPr lang="en-US" altLang="zh-CN" sz="2800" dirty="0"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sym typeface="Symbol" panose="05050102010706020507" pitchFamily="18" charset="2"/>
              </a:rPr>
              <a:t>c</a:t>
            </a:r>
            <a:r>
              <a:rPr lang="en-US" altLang="zh-CN" sz="2800" dirty="0">
                <a:sym typeface="Symbol" panose="05050102010706020507" pitchFamily="18" charset="2"/>
              </a:rPr>
              <a:t> = (</a:t>
            </a:r>
            <a:r>
              <a:rPr lang="en-US" altLang="zh-CN" sz="2800" i="1" dirty="0"/>
              <a:t>n</a:t>
            </a:r>
            <a:r>
              <a:rPr lang="en-US" altLang="zh-CN" sz="2800" baseline="30000" dirty="0"/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), </a:t>
            </a:r>
            <a:r>
              <a:rPr lang="zh-CN" altLang="en-US" sz="2800" dirty="0">
                <a:sym typeface="Symbol" panose="05050102010706020507" pitchFamily="18" charset="2"/>
              </a:rPr>
              <a:t>其中</a:t>
            </a:r>
            <a:r>
              <a:rPr lang="en-US" altLang="zh-CN" sz="2800" i="1" dirty="0"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en-US" altLang="zh-CN" sz="2800" i="1" dirty="0"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en-US" altLang="zh-CN" sz="2800" i="1" dirty="0">
                <a:sym typeface="Symbol" panose="05050102010706020507" pitchFamily="18" charset="2"/>
              </a:rPr>
              <a:t>c</a:t>
            </a:r>
            <a:r>
              <a:rPr lang="zh-CN" altLang="en-US" sz="2800" dirty="0">
                <a:sym typeface="Symbol" panose="05050102010706020507" pitchFamily="18" charset="2"/>
              </a:rPr>
              <a:t>是常数且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&gt;0.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 = </a:t>
            </a:r>
            <a:r>
              <a:rPr lang="en-US" altLang="zh-CN" sz="2800" dirty="0">
                <a:sym typeface="Symbol" panose="05050102010706020507" pitchFamily="18" charset="2"/>
              </a:rPr>
              <a:t>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i</a:t>
            </a:r>
            <a:r>
              <a:rPr lang="en-US" altLang="zh-CN" sz="2800" baseline="-25000" dirty="0">
                <a:sym typeface="Symbol" panose="05050102010706020507" pitchFamily="18" charset="2"/>
              </a:rPr>
              <a:t>=0</a:t>
            </a:r>
            <a:r>
              <a:rPr lang="en-US" altLang="zh-CN" sz="2800" i="1" baseline="30000" dirty="0">
                <a:sym typeface="Symbol" panose="05050102010706020507" pitchFamily="18" charset="2"/>
              </a:rPr>
              <a:t>d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i</a:t>
            </a:r>
            <a:r>
              <a:rPr lang="en-US" altLang="zh-CN" sz="2800" i="1" dirty="0"/>
              <a:t>n</a:t>
            </a:r>
            <a:r>
              <a:rPr lang="en-US" altLang="zh-CN" sz="2800" i="1" baseline="30000" dirty="0"/>
              <a:t>i</a:t>
            </a:r>
            <a:r>
              <a:rPr lang="en-US" altLang="zh-CN" sz="2800" dirty="0"/>
              <a:t>,  </a:t>
            </a:r>
            <a:r>
              <a:rPr lang="zh-CN" altLang="en-US" sz="2800" dirty="0"/>
              <a:t>其中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i </a:t>
            </a:r>
            <a:r>
              <a:rPr lang="zh-CN" altLang="en-US" sz="2800" dirty="0"/>
              <a:t>是常数且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d</a:t>
            </a:r>
            <a:r>
              <a:rPr lang="en-US" altLang="zh-CN" sz="2800" dirty="0"/>
              <a:t>&gt;0.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 = </a:t>
            </a:r>
            <a:r>
              <a:rPr lang="en-US" altLang="zh-CN" sz="2400" dirty="0">
                <a:sym typeface="Symbol" panose="05050102010706020507" pitchFamily="18" charset="2"/>
              </a:rPr>
              <a:t>(</a:t>
            </a:r>
            <a:r>
              <a:rPr lang="en-US" altLang="zh-CN" sz="2400" i="1" dirty="0"/>
              <a:t>n</a:t>
            </a:r>
            <a:r>
              <a:rPr lang="en-US" altLang="zh-CN" sz="2400" i="1" baseline="30000" dirty="0"/>
              <a:t>d</a:t>
            </a:r>
            <a:r>
              <a:rPr lang="en-US" altLang="zh-CN" sz="2400" dirty="0">
                <a:sym typeface="Symbol" panose="05050102010706020507" pitchFamily="18" charset="2"/>
              </a:rPr>
              <a:t>).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ym typeface="Symbol" panose="05050102010706020507" pitchFamily="18" charset="2"/>
              </a:rPr>
              <a:t>(</a:t>
            </a:r>
            <a:r>
              <a:rPr lang="en-US" altLang="zh-CN" sz="2800" i="1" dirty="0"/>
              <a:t>n</a:t>
            </a:r>
            <a:r>
              <a:rPr lang="en-US" altLang="zh-CN" sz="2800" baseline="30000" dirty="0"/>
              <a:t>0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或者</a:t>
            </a:r>
            <a:r>
              <a:rPr lang="en-US" altLang="zh-CN" sz="2800" dirty="0">
                <a:sym typeface="Symbol" panose="05050102010706020507" pitchFamily="18" charset="2"/>
              </a:rPr>
              <a:t>(1),  </a:t>
            </a:r>
            <a:r>
              <a:rPr lang="zh-CN" altLang="en-US" sz="2800" dirty="0">
                <a:sym typeface="Symbol" panose="05050102010706020507" pitchFamily="18" charset="2"/>
              </a:rPr>
              <a:t>常数时间复杂性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90114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低阶函数集合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  <a:sym typeface="Symbol" panose="05050102010706020507" pitchFamily="18" charset="2"/>
            </a:endParaRP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>
          <a:xfrm>
            <a:off x="533400" y="1371600"/>
            <a:ext cx="7848600" cy="21336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7030A0"/>
                </a:solidFill>
              </a:rPr>
              <a:t>对于给定的函数</a:t>
            </a:r>
            <a:r>
              <a:rPr lang="en-US" altLang="zh-CN" i="1" dirty="0">
                <a:solidFill>
                  <a:srgbClr val="7030A0"/>
                </a:solidFill>
              </a:rPr>
              <a:t>g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en-US" altLang="zh-CN" i="1" dirty="0">
                <a:solidFill>
                  <a:srgbClr val="7030A0"/>
                </a:solidFill>
              </a:rPr>
              <a:t>n</a:t>
            </a:r>
            <a:r>
              <a:rPr lang="en-US" altLang="zh-CN" dirty="0">
                <a:solidFill>
                  <a:srgbClr val="7030A0"/>
                </a:solidFill>
              </a:rPr>
              <a:t>),</a:t>
            </a:r>
            <a:endParaRPr lang="en-US" altLang="zh-CN" dirty="0">
              <a:solidFill>
                <a:srgbClr val="7030A0"/>
              </a:solidFill>
            </a:endParaRPr>
          </a:p>
          <a:p>
            <a:pPr lvl="1" eaLnBrk="1" hangingPunct="1"/>
            <a:r>
              <a:rPr lang="en-US" altLang="zh-CN" i="1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))={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): </a:t>
            </a:r>
            <a:r>
              <a:rPr lang="zh-CN" altLang="en-US" dirty="0"/>
              <a:t>存在正常数</a:t>
            </a:r>
            <a:r>
              <a:rPr lang="en-US" altLang="zh-CN" i="1" dirty="0"/>
              <a:t>c</a:t>
            </a:r>
            <a:r>
              <a:rPr lang="zh-CN" altLang="en-US" dirty="0"/>
              <a:t>和</a:t>
            </a:r>
            <a:r>
              <a:rPr lang="en-US" altLang="zh-CN" i="1" dirty="0"/>
              <a:t>n</a:t>
            </a:r>
            <a:r>
              <a:rPr lang="en-US" altLang="zh-CN" baseline="-25000" dirty="0"/>
              <a:t>0</a:t>
            </a:r>
            <a:r>
              <a:rPr lang="en-US" altLang="zh-CN" dirty="0"/>
              <a:t> </a:t>
            </a:r>
            <a:r>
              <a:rPr lang="zh-CN" altLang="en-US" dirty="0"/>
              <a:t>满足对于所有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 </a:t>
            </a:r>
            <a:r>
              <a:rPr lang="en-US" altLang="zh-CN" i="1" dirty="0"/>
              <a:t>n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，</a:t>
            </a:r>
            <a:r>
              <a:rPr lang="en-US" altLang="zh-CN" dirty="0"/>
              <a:t>0</a:t>
            </a:r>
            <a:r>
              <a:rPr lang="en-US" altLang="zh-CN" dirty="0">
                <a:sym typeface="Symbol" panose="05050102010706020507" pitchFamily="18" charset="2"/>
              </a:rPr>
              <a:t>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  </a:t>
            </a:r>
            <a:r>
              <a:rPr lang="en-US" altLang="zh-CN" i="1" dirty="0"/>
              <a:t>cg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)}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记作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  </a:t>
            </a:r>
            <a:r>
              <a:rPr lang="en-US" altLang="zh-CN" i="1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baseline="-25000" dirty="0"/>
              <a:t>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)), </a:t>
            </a:r>
            <a:r>
              <a:rPr lang="zh-CN" altLang="en-US" dirty="0"/>
              <a:t>或简记为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i="1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baseline="-25000" dirty="0"/>
              <a:t>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)).</a:t>
            </a:r>
            <a:endParaRPr lang="en-US" altLang="zh-CN" dirty="0"/>
          </a:p>
        </p:txBody>
      </p:sp>
      <p:sp>
        <p:nvSpPr>
          <p:cNvPr id="90116" name="Line 4"/>
          <p:cNvSpPr/>
          <p:nvPr/>
        </p:nvSpPr>
        <p:spPr>
          <a:xfrm>
            <a:off x="1600200" y="3581400"/>
            <a:ext cx="0" cy="2209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117" name="Line 5"/>
          <p:cNvSpPr/>
          <p:nvPr/>
        </p:nvSpPr>
        <p:spPr>
          <a:xfrm>
            <a:off x="1600200" y="5791200"/>
            <a:ext cx="518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118" name="Text Box 6"/>
          <p:cNvSpPr txBox="1"/>
          <p:nvPr/>
        </p:nvSpPr>
        <p:spPr>
          <a:xfrm>
            <a:off x="3962400" y="5949950"/>
            <a:ext cx="22256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9" name="Freeform 8"/>
          <p:cNvSpPr/>
          <p:nvPr/>
        </p:nvSpPr>
        <p:spPr>
          <a:xfrm>
            <a:off x="1600200" y="3733800"/>
            <a:ext cx="3048000" cy="2057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1920" h="1296">
                <a:moveTo>
                  <a:pt x="0" y="1296"/>
                </a:moveTo>
                <a:cubicBezTo>
                  <a:pt x="36" y="1060"/>
                  <a:pt x="72" y="824"/>
                  <a:pt x="144" y="720"/>
                </a:cubicBezTo>
                <a:cubicBezTo>
                  <a:pt x="216" y="616"/>
                  <a:pt x="336" y="712"/>
                  <a:pt x="432" y="672"/>
                </a:cubicBezTo>
                <a:cubicBezTo>
                  <a:pt x="528" y="632"/>
                  <a:pt x="624" y="520"/>
                  <a:pt x="720" y="480"/>
                </a:cubicBezTo>
                <a:cubicBezTo>
                  <a:pt x="816" y="440"/>
                  <a:pt x="928" y="456"/>
                  <a:pt x="1008" y="432"/>
                </a:cubicBezTo>
                <a:cubicBezTo>
                  <a:pt x="1088" y="408"/>
                  <a:pt x="1104" y="352"/>
                  <a:pt x="1200" y="336"/>
                </a:cubicBezTo>
                <a:cubicBezTo>
                  <a:pt x="1296" y="320"/>
                  <a:pt x="1464" y="392"/>
                  <a:pt x="1584" y="336"/>
                </a:cubicBezTo>
                <a:cubicBezTo>
                  <a:pt x="1704" y="280"/>
                  <a:pt x="1864" y="56"/>
                  <a:pt x="192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20" name="Line 10"/>
          <p:cNvSpPr/>
          <p:nvPr/>
        </p:nvSpPr>
        <p:spPr>
          <a:xfrm>
            <a:off x="2362200" y="48006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0121" name="Text Box 11"/>
          <p:cNvSpPr txBox="1"/>
          <p:nvPr/>
        </p:nvSpPr>
        <p:spPr>
          <a:xfrm>
            <a:off x="6918325" y="55276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2" name="Text Box 12"/>
          <p:cNvSpPr txBox="1"/>
          <p:nvPr/>
        </p:nvSpPr>
        <p:spPr>
          <a:xfrm>
            <a:off x="2133600" y="571500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3" name="Text Box 14"/>
          <p:cNvSpPr txBox="1"/>
          <p:nvPr/>
        </p:nvSpPr>
        <p:spPr>
          <a:xfrm>
            <a:off x="4724400" y="3429000"/>
            <a:ext cx="10414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cg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4" name="Text Box 15"/>
          <p:cNvSpPr txBox="1"/>
          <p:nvPr/>
        </p:nvSpPr>
        <p:spPr>
          <a:xfrm>
            <a:off x="4953000" y="3962400"/>
            <a:ext cx="7699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5" name="Freeform 16"/>
          <p:cNvSpPr/>
          <p:nvPr/>
        </p:nvSpPr>
        <p:spPr>
          <a:xfrm>
            <a:off x="1600200" y="4343400"/>
            <a:ext cx="3581400" cy="86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256" h="544">
                <a:moveTo>
                  <a:pt x="0" y="0"/>
                </a:moveTo>
                <a:cubicBezTo>
                  <a:pt x="32" y="124"/>
                  <a:pt x="64" y="248"/>
                  <a:pt x="96" y="336"/>
                </a:cubicBezTo>
                <a:cubicBezTo>
                  <a:pt x="128" y="424"/>
                  <a:pt x="160" y="512"/>
                  <a:pt x="192" y="528"/>
                </a:cubicBezTo>
                <a:cubicBezTo>
                  <a:pt x="224" y="544"/>
                  <a:pt x="272" y="504"/>
                  <a:pt x="288" y="432"/>
                </a:cubicBezTo>
                <a:cubicBezTo>
                  <a:pt x="304" y="360"/>
                  <a:pt x="272" y="160"/>
                  <a:pt x="288" y="96"/>
                </a:cubicBezTo>
                <a:cubicBezTo>
                  <a:pt x="304" y="32"/>
                  <a:pt x="352" y="16"/>
                  <a:pt x="384" y="48"/>
                </a:cubicBezTo>
                <a:cubicBezTo>
                  <a:pt x="416" y="80"/>
                  <a:pt x="432" y="216"/>
                  <a:pt x="480" y="288"/>
                </a:cubicBezTo>
                <a:cubicBezTo>
                  <a:pt x="528" y="360"/>
                  <a:pt x="576" y="448"/>
                  <a:pt x="672" y="480"/>
                </a:cubicBezTo>
                <a:cubicBezTo>
                  <a:pt x="768" y="512"/>
                  <a:pt x="912" y="512"/>
                  <a:pt x="1056" y="480"/>
                </a:cubicBezTo>
                <a:cubicBezTo>
                  <a:pt x="1200" y="448"/>
                  <a:pt x="1400" y="344"/>
                  <a:pt x="1536" y="288"/>
                </a:cubicBezTo>
                <a:cubicBezTo>
                  <a:pt x="1672" y="232"/>
                  <a:pt x="1776" y="160"/>
                  <a:pt x="1872" y="144"/>
                </a:cubicBezTo>
                <a:cubicBezTo>
                  <a:pt x="1968" y="128"/>
                  <a:pt x="2048" y="200"/>
                  <a:pt x="2112" y="192"/>
                </a:cubicBezTo>
                <a:cubicBezTo>
                  <a:pt x="2176" y="184"/>
                  <a:pt x="2216" y="140"/>
                  <a:pt x="2256" y="9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92162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3600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(</a:t>
            </a:r>
            <a:r>
              <a:rPr lang="en-US" altLang="zh-CN" sz="3600" i="1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g</a:t>
            </a:r>
            <a:r>
              <a:rPr lang="en-US" altLang="zh-CN" sz="3600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(</a:t>
            </a:r>
            <a:r>
              <a:rPr lang="en-US" altLang="zh-CN" sz="3600" i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altLang="zh-CN" sz="36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)</a:t>
            </a:r>
            <a:r>
              <a:rPr lang="en-US" altLang="zh-CN" sz="3600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)</a:t>
            </a:r>
            <a:r>
              <a:rPr lang="zh-CN" altLang="en-US" sz="3600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和</a:t>
            </a:r>
            <a:r>
              <a:rPr lang="en-US" altLang="zh-CN" sz="3600" i="1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O</a:t>
            </a:r>
            <a:r>
              <a:rPr lang="en-US" altLang="zh-CN" sz="3600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(</a:t>
            </a:r>
            <a:r>
              <a:rPr lang="en-US" altLang="zh-CN" sz="3600" i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g</a:t>
            </a:r>
            <a:r>
              <a:rPr lang="en-US" altLang="zh-CN" sz="36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altLang="zh-CN" sz="3600" i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altLang="zh-CN" sz="36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))</a:t>
            </a:r>
            <a:r>
              <a:rPr lang="zh-CN" altLang="en-US" sz="36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的关系</a:t>
            </a:r>
            <a:endParaRPr lang="en-US" altLang="zh-CN" sz="36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948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5465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= (</a:t>
            </a:r>
            <a:r>
              <a:rPr lang="en-US" altLang="zh-CN" sz="2800" baseline="-25000" dirty="0"/>
              <a:t> 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)) 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/>
              <a:t> 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= </a:t>
            </a:r>
            <a:r>
              <a:rPr lang="en-US" altLang="zh-CN" sz="2800" i="1" dirty="0"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baseline="-25000" dirty="0"/>
              <a:t> 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)) 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</a:t>
            </a:r>
            <a:r>
              <a:rPr lang="zh-CN" altLang="en-US" sz="2800" dirty="0">
                <a:sym typeface="Symbol" panose="05050102010706020507" pitchFamily="18" charset="2"/>
              </a:rPr>
              <a:t>标记强于</a:t>
            </a:r>
            <a:r>
              <a:rPr lang="en-US" altLang="zh-CN" sz="2800" i="1" dirty="0">
                <a:sym typeface="Symbol" panose="05050102010706020507" pitchFamily="18" charset="2"/>
              </a:rPr>
              <a:t>O</a:t>
            </a:r>
            <a:r>
              <a:rPr lang="zh-CN" altLang="en-US" sz="2800" dirty="0">
                <a:sym typeface="Symbol" panose="05050102010706020507" pitchFamily="18" charset="2"/>
              </a:rPr>
              <a:t>标记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(</a:t>
            </a:r>
            <a:r>
              <a:rPr lang="en-US" altLang="zh-CN" sz="2800" baseline="-25000" dirty="0"/>
              <a:t> 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)) 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baseline="-25000" dirty="0"/>
              <a:t> 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)) 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i="1" dirty="0">
                <a:sym typeface="Symbol" panose="05050102010706020507" pitchFamily="18" charset="2"/>
              </a:rPr>
              <a:t>an</a:t>
            </a:r>
            <a:r>
              <a:rPr lang="en-US" altLang="zh-CN" sz="2800" baseline="30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sym typeface="Symbol" panose="05050102010706020507" pitchFamily="18" charset="2"/>
              </a:rPr>
              <a:t>bn</a:t>
            </a:r>
            <a:r>
              <a:rPr lang="en-US" altLang="zh-CN" sz="2800" dirty="0"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sym typeface="Symbol" panose="05050102010706020507" pitchFamily="18" charset="2"/>
              </a:rPr>
              <a:t>c</a:t>
            </a:r>
            <a:r>
              <a:rPr lang="en-US" altLang="zh-CN" sz="2800" dirty="0">
                <a:sym typeface="Symbol" panose="05050102010706020507" pitchFamily="18" charset="2"/>
              </a:rPr>
              <a:t> = (</a:t>
            </a:r>
            <a:r>
              <a:rPr lang="en-US" altLang="zh-CN" sz="2800" i="1" dirty="0"/>
              <a:t>n</a:t>
            </a:r>
            <a:r>
              <a:rPr lang="en-US" altLang="zh-CN" sz="2800" baseline="30000" dirty="0"/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), </a:t>
            </a:r>
            <a:r>
              <a:rPr lang="zh-CN" altLang="en-US" sz="2800" dirty="0">
                <a:sym typeface="Symbol" panose="05050102010706020507" pitchFamily="18" charset="2"/>
              </a:rPr>
              <a:t>且</a:t>
            </a:r>
            <a:r>
              <a:rPr lang="en-US" altLang="zh-CN" sz="2800" dirty="0">
                <a:sym typeface="Symbol" panose="05050102010706020507" pitchFamily="18" charset="2"/>
              </a:rPr>
              <a:t>=</a:t>
            </a:r>
            <a:r>
              <a:rPr lang="en-US" altLang="zh-CN" sz="2800" i="1" dirty="0"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/>
              <a:t>n</a:t>
            </a:r>
            <a:r>
              <a:rPr lang="en-US" altLang="zh-CN" sz="2800" baseline="30000" dirty="0"/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)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i="1" dirty="0"/>
              <a:t>an</a:t>
            </a:r>
            <a:r>
              <a:rPr lang="en-US" altLang="zh-CN" sz="2800" dirty="0"/>
              <a:t>+</a:t>
            </a:r>
            <a:r>
              <a:rPr lang="en-US" altLang="zh-CN" sz="2800" i="1" dirty="0"/>
              <a:t>b</a:t>
            </a:r>
            <a:r>
              <a:rPr lang="en-US" altLang="zh-CN" sz="2800" dirty="0"/>
              <a:t>  = </a:t>
            </a:r>
            <a:r>
              <a:rPr lang="en-US" altLang="zh-CN" sz="2800" i="1" dirty="0"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/>
              <a:t>n</a:t>
            </a:r>
            <a:r>
              <a:rPr lang="en-US" altLang="zh-CN" sz="2800" baseline="30000" dirty="0"/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). </a:t>
            </a:r>
            <a:r>
              <a:rPr lang="zh-CN" altLang="en-US" sz="2800" dirty="0">
                <a:sym typeface="Symbol" panose="05050102010706020507" pitchFamily="18" charset="2"/>
              </a:rPr>
              <a:t>为什么？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 =</a:t>
            </a:r>
            <a:r>
              <a:rPr lang="en-US" altLang="zh-CN" sz="2800" i="1" dirty="0"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/>
              <a:t>n</a:t>
            </a:r>
            <a:r>
              <a:rPr lang="en-US" altLang="zh-CN" sz="2800" baseline="30000" dirty="0"/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) !!!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i="1" dirty="0">
                <a:sym typeface="Symbol" panose="05050102010706020507" pitchFamily="18" charset="2"/>
              </a:rPr>
              <a:t>O</a:t>
            </a:r>
            <a:r>
              <a:rPr lang="zh-CN" altLang="en-US" sz="2800" dirty="0">
                <a:sym typeface="Symbol" panose="05050102010706020507" pitchFamily="18" charset="2"/>
              </a:rPr>
              <a:t>标记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ym typeface="Symbol" panose="05050102010706020507" pitchFamily="18" charset="2"/>
              </a:rPr>
              <a:t>表示渐进</a:t>
            </a:r>
            <a:r>
              <a:rPr lang="zh-CN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上</a:t>
            </a:r>
            <a:r>
              <a:rPr lang="zh-CN" altLang="en-US" sz="2800" dirty="0">
                <a:sym typeface="Symbol" panose="05050102010706020507" pitchFamily="18" charset="2"/>
              </a:rPr>
              <a:t>界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</a:t>
            </a:r>
            <a:r>
              <a:rPr lang="zh-CN" altLang="en-US" sz="2800" dirty="0">
                <a:sym typeface="Symbol" panose="05050102010706020507" pitchFamily="18" charset="2"/>
              </a:rPr>
              <a:t>标记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ym typeface="Symbol" panose="05050102010706020507" pitchFamily="18" charset="2"/>
              </a:rPr>
              <a:t>表示渐进</a:t>
            </a:r>
            <a:r>
              <a:rPr lang="zh-CN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紧</a:t>
            </a:r>
            <a:r>
              <a:rPr lang="zh-CN" altLang="en-US" sz="2800" dirty="0">
                <a:sym typeface="Symbol" panose="05050102010706020507" pitchFamily="18" charset="2"/>
              </a:rPr>
              <a:t>界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7030A0"/>
                </a:solidFill>
              </a:rPr>
              <a:t>一些讨论</a:t>
            </a:r>
            <a:r>
              <a:rPr lang="en-US" altLang="zh-CN" sz="2800" dirty="0">
                <a:solidFill>
                  <a:srgbClr val="7030A0"/>
                </a:solidFill>
              </a:rPr>
              <a:t>: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dirty="0"/>
              <a:t>当我们谈到插入排序的最坏运行时间是</a:t>
            </a:r>
            <a:r>
              <a:rPr lang="en-US" altLang="zh-CN" sz="2000" i="1" dirty="0"/>
              <a:t>O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), </a:t>
            </a:r>
            <a:r>
              <a:rPr lang="zh-CN" altLang="en-US" sz="2000" dirty="0"/>
              <a:t>这个结论适用于所有的输入，即使对于已经排序的输入也成立，因为</a:t>
            </a:r>
            <a:r>
              <a:rPr lang="en-US" altLang="zh-CN" sz="2000" i="1" dirty="0">
                <a:solidFill>
                  <a:schemeClr val="accent1"/>
                </a:solidFill>
              </a:rPr>
              <a:t>O</a:t>
            </a:r>
            <a:r>
              <a:rPr lang="en-US" altLang="zh-CN" sz="2000" dirty="0">
                <a:solidFill>
                  <a:schemeClr val="accent1"/>
                </a:solidFill>
              </a:rPr>
              <a:t>(</a:t>
            </a:r>
            <a:r>
              <a:rPr lang="en-US" altLang="zh-CN" sz="2000" i="1" dirty="0">
                <a:solidFill>
                  <a:schemeClr val="accent1"/>
                </a:solidFill>
              </a:rPr>
              <a:t>n</a:t>
            </a:r>
            <a:r>
              <a:rPr lang="en-US" altLang="zh-CN" sz="2000" dirty="0">
                <a:solidFill>
                  <a:schemeClr val="accent1"/>
                </a:solidFill>
              </a:rPr>
              <a:t>) </a:t>
            </a:r>
            <a:r>
              <a:rPr lang="en-US" altLang="zh-CN" sz="2400" dirty="0">
                <a:solidFill>
                  <a:schemeClr val="accent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en-US" altLang="zh-CN" sz="2000" i="1" dirty="0">
                <a:solidFill>
                  <a:schemeClr val="accent1"/>
                </a:solidFill>
              </a:rPr>
              <a:t>O</a:t>
            </a:r>
            <a:r>
              <a:rPr lang="en-US" altLang="zh-CN" sz="2000" dirty="0">
                <a:solidFill>
                  <a:schemeClr val="accent1"/>
                </a:solidFill>
              </a:rPr>
              <a:t>(</a:t>
            </a:r>
            <a:r>
              <a:rPr lang="en-US" altLang="zh-CN" sz="2000" i="1" dirty="0">
                <a:solidFill>
                  <a:schemeClr val="accent1"/>
                </a:solidFill>
              </a:rPr>
              <a:t>n</a:t>
            </a:r>
            <a:r>
              <a:rPr lang="en-US" altLang="zh-CN" sz="2000" baseline="30000" dirty="0">
                <a:solidFill>
                  <a:schemeClr val="accent1"/>
                </a:solidFill>
              </a:rPr>
              <a:t>2</a:t>
            </a:r>
            <a:r>
              <a:rPr lang="en-US" altLang="zh-CN" sz="2000" dirty="0">
                <a:solidFill>
                  <a:schemeClr val="accent1"/>
                </a:solidFill>
              </a:rPr>
              <a:t>).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dirty="0"/>
              <a:t>然而插入排序的最坏运行时间</a:t>
            </a:r>
            <a:r>
              <a:rPr lang="en-US" altLang="zh-CN" sz="2000" dirty="0">
                <a:sym typeface="Symbol" panose="05050102010706020507" pitchFamily="18" charset="2"/>
              </a:rPr>
              <a:t>(</a:t>
            </a:r>
            <a:r>
              <a:rPr lang="en-US" altLang="zh-CN" sz="2000" i="1" dirty="0"/>
              <a:t>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r>
              <a:rPr lang="zh-CN" altLang="en-US" sz="2000" dirty="0"/>
              <a:t>不能应用到每个输入，因为对于已经排序的输入</a:t>
            </a:r>
            <a:r>
              <a:rPr lang="en-US" altLang="zh-CN" sz="2000" dirty="0"/>
              <a:t>,  </a:t>
            </a:r>
            <a:r>
              <a:rPr lang="en-US" altLang="zh-CN" sz="2000" dirty="0">
                <a:solidFill>
                  <a:schemeClr val="accent1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000" i="1" dirty="0">
                <a:solidFill>
                  <a:schemeClr val="accent1"/>
                </a:solidFill>
              </a:rPr>
              <a:t>n</a:t>
            </a:r>
            <a:r>
              <a:rPr lang="en-US" altLang="zh-CN" sz="2000" dirty="0">
                <a:solidFill>
                  <a:schemeClr val="accent1"/>
                </a:solidFill>
              </a:rPr>
              <a:t>) </a:t>
            </a:r>
            <a:r>
              <a:rPr lang="en-US" altLang="zh-CN" sz="2000" dirty="0">
                <a:solidFill>
                  <a:schemeClr val="accent1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000" i="1" dirty="0">
                <a:solidFill>
                  <a:schemeClr val="accent1"/>
                </a:solidFill>
              </a:rPr>
              <a:t>n</a:t>
            </a:r>
            <a:r>
              <a:rPr lang="en-US" altLang="zh-CN" sz="2000" baseline="30000" dirty="0">
                <a:solidFill>
                  <a:schemeClr val="accent1"/>
                </a:solidFill>
              </a:rPr>
              <a:t>2</a:t>
            </a:r>
            <a:r>
              <a:rPr lang="en-US" altLang="zh-CN" sz="2000" dirty="0">
                <a:solidFill>
                  <a:schemeClr val="accent1"/>
                </a:solidFill>
              </a:rPr>
              <a:t>) .</a:t>
            </a:r>
            <a:endParaRPr lang="en-US" altLang="zh-CN" sz="2000" dirty="0">
              <a:solidFill>
                <a:schemeClr val="accent1"/>
              </a:solidFill>
            </a:endParaRPr>
          </a:p>
        </p:txBody>
      </p:sp>
      <p:sp>
        <p:nvSpPr>
          <p:cNvPr id="5" name="Text Box 72"/>
          <p:cNvSpPr txBox="1">
            <a:spLocks noChangeArrowheads="1"/>
          </p:cNvSpPr>
          <p:nvPr/>
        </p:nvSpPr>
        <p:spPr bwMode="auto">
          <a:xfrm>
            <a:off x="806450" y="4441825"/>
            <a:ext cx="7772400" cy="584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如果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f(n)=O(</a:t>
            </a:r>
            <a:r>
              <a:rPr kumimoji="1" lang="en-US" altLang="zh-CN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n</a:t>
            </a:r>
            <a:r>
              <a:rPr kumimoji="1" lang="en-US" altLang="zh-CN" sz="3200" b="1" i="1" u="none" strike="noStrike" kern="1200" cap="none" spc="0" normalizeH="0" baseline="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k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),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则称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f(n)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是多项式界限的。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9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9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29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29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  <p:bldP spid="5" grpId="0" animBg="1"/>
    </p:bldLst>
  </p:timing>
</p:sld>
</file>

<file path=ppt/tags/tag1.xml><?xml version="1.0" encoding="utf-8"?>
<p:tagLst xmlns:p="http://schemas.openxmlformats.org/presentationml/2006/main">
  <p:tag name="KSO_WM_DOC_GUID" val="{7e524ad4-72f9-4d97-9523-9bfa70c1188d}"/>
</p:tagLst>
</file>

<file path=ppt/theme/theme1.xml><?xml version="1.0" encoding="utf-8"?>
<a:theme xmlns:a="http://schemas.openxmlformats.org/drawingml/2006/main" name="1_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0</TotalTime>
  <Words>3475</Words>
  <Application>WPS 演示</Application>
  <PresentationFormat>全屏显示(4:3)</PresentationFormat>
  <Paragraphs>394</Paragraphs>
  <Slides>54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54</vt:i4>
      </vt:variant>
    </vt:vector>
  </HeadingPairs>
  <TitlesOfParts>
    <vt:vector size="84" baseType="lpstr">
      <vt:lpstr>Arial</vt:lpstr>
      <vt:lpstr>宋体</vt:lpstr>
      <vt:lpstr>Wingdings</vt:lpstr>
      <vt:lpstr>Times New Roman</vt:lpstr>
      <vt:lpstr>Calibri</vt:lpstr>
      <vt:lpstr>方正姚体</vt:lpstr>
      <vt:lpstr>Arial</vt:lpstr>
      <vt:lpstr>华文琥珀</vt:lpstr>
      <vt:lpstr>黑体</vt:lpstr>
      <vt:lpstr>Tahoma</vt:lpstr>
      <vt:lpstr>Symbol</vt:lpstr>
      <vt:lpstr>微软雅黑</vt:lpstr>
      <vt:lpstr>Arial Unicode MS</vt:lpstr>
      <vt:lpstr>黑体-简</vt:lpstr>
      <vt:lpstr>Times New Roman Italic</vt:lpstr>
      <vt:lpstr>1_量质融合大数据管理</vt:lpstr>
      <vt:lpstr>量质融合大数据管理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Equation.KSEE3</vt:lpstr>
      <vt:lpstr>Equation.3</vt:lpstr>
      <vt:lpstr>Equation.3</vt:lpstr>
      <vt:lpstr>Equation.3</vt:lpstr>
      <vt:lpstr>PowerPoint 演示文稿</vt:lpstr>
      <vt:lpstr>请各位评审老师提出宝贵建议！谢谢！</vt:lpstr>
      <vt:lpstr>增长的阶</vt:lpstr>
      <vt:lpstr>增长函数</vt:lpstr>
      <vt:lpstr>PowerPoint 演示文稿</vt:lpstr>
      <vt:lpstr>(g(n)) 函数的例子</vt:lpstr>
      <vt:lpstr>(g(n)) 函数的例子</vt:lpstr>
      <vt:lpstr>低阶函数集合</vt:lpstr>
      <vt:lpstr>(g(n))和O(g(n))的关系</vt:lpstr>
      <vt:lpstr>高阶函数集合</vt:lpstr>
      <vt:lpstr>O, ,标记的关系</vt:lpstr>
      <vt:lpstr>关于 标记</vt:lpstr>
      <vt:lpstr>严格低阶函数</vt:lpstr>
      <vt:lpstr>PowerPoint 演示文稿</vt:lpstr>
      <vt:lpstr>关于o标记</vt:lpstr>
      <vt:lpstr>严格高阶函数集合</vt:lpstr>
      <vt:lpstr>渐进符号的性质</vt:lpstr>
      <vt:lpstr>PowerPoint 演示文稿</vt:lpstr>
      <vt:lpstr>请各位评审老师提出宝贵建议！谢谢！</vt:lpstr>
      <vt:lpstr>为什么需要和式的估计与界限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直接求和的界限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请各位评审老师提出宝贵建议！谢谢！</vt:lpstr>
      <vt:lpstr>递归方程</vt:lpstr>
      <vt:lpstr>递归方程的初始条件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Master 定理</vt:lpstr>
      <vt:lpstr>PowerPoint 演示文稿</vt:lpstr>
      <vt:lpstr>PowerPoint 演示文稿</vt:lpstr>
      <vt:lpstr>PowerPoint 演示文稿</vt:lpstr>
      <vt:lpstr>主定理的一种特殊形式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gaohong</dc:creator>
  <cp:lastModifiedBy>大宇哥</cp:lastModifiedBy>
  <cp:revision>465</cp:revision>
  <dcterms:created xsi:type="dcterms:W3CDTF">2003-01-11T17:12:00Z</dcterms:created>
  <dcterms:modified xsi:type="dcterms:W3CDTF">2020-09-12T08:08:12Z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