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</p:sldMasterIdLst>
  <p:notesMasterIdLst>
    <p:notesMasterId r:id="rId15"/>
  </p:notesMasterIdLst>
  <p:sldIdLst>
    <p:sldId id="256" r:id="rId13"/>
    <p:sldId id="460" r:id="rId14"/>
    <p:sldId id="461" r:id="rId16"/>
    <p:sldId id="462" r:id="rId17"/>
    <p:sldId id="463" r:id="rId18"/>
    <p:sldId id="258" r:id="rId19"/>
    <p:sldId id="299" r:id="rId20"/>
    <p:sldId id="300" r:id="rId21"/>
    <p:sldId id="301" r:id="rId22"/>
    <p:sldId id="302" r:id="rId23"/>
    <p:sldId id="298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464" r:id="rId39"/>
    <p:sldId id="465" r:id="rId40"/>
    <p:sldId id="318" r:id="rId41"/>
    <p:sldId id="297" r:id="rId42"/>
    <p:sldId id="536" r:id="rId43"/>
    <p:sldId id="537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34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446" r:id="rId80"/>
    <p:sldId id="448" r:id="rId81"/>
    <p:sldId id="357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5" r:id="rId92"/>
  </p:sldIdLst>
  <p:sldSz cx="9144000" cy="6858000" type="screen4x3"/>
  <p:notesSz cx="6858000" cy="9144000"/>
  <p:custDataLst>
    <p:tags r:id="rId9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gs" Target="tags/tag1.xml"/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79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6.xml"/><Relationship Id="rId88" Type="http://schemas.openxmlformats.org/officeDocument/2006/relationships/slide" Target="slides/slide75.xml"/><Relationship Id="rId87" Type="http://schemas.openxmlformats.org/officeDocument/2006/relationships/slide" Target="slides/slide74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FB61-6444-4783-A8C4-C940014047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8FA8-CE8A-40A4-B9BB-8335FB2170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b="1" i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A12E10-5F14-483E-9404-551432F359B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6ADB94-B261-4633-A354-CE0911D0A0D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13F9FF-C1E4-464A-B312-23A9B0049A0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>
              <a:defRPr/>
            </a:pPr>
            <a:endParaRPr lang="zh-CN" altLang="en-US" sz="18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DCA0DB-7183-4BD9-8D5F-597CE884943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58A395F-AA8E-4B21-9B1A-C737B2DD486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DEE9AD-16E2-41FC-B3E7-FCC5F1416198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en-US" altLang="zh-CN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10D987-40EB-4098-9069-B31FC0CF3A6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75602C-DDF9-4B00-B063-83F8DDB9A788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5632D9-C55C-45A9-A9A8-709FFC5D9671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defRPr/>
            </a:pPr>
            <a:endParaRPr lang="en-US" smtClean="0">
              <a:ea typeface="宋体" panose="02010600030101010101" pitchFamily="2" charset="-122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C225AF-19C2-4E9D-A84D-D78AC51EE0B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FillTx/>
              <a:latin typeface="Times New Roman" panose="0202060305040502030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068AF26-6DAF-4E8B-8BD5-AE2E371684B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88CD67-71F4-4C06-A2C0-5183F84BE09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933102-9BA4-4277-AE7D-BD270D5078C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AB4B63-EC62-428C-B710-B0D1A786A03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95860F-7B8D-4578-98C2-08514D87104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mtClean="0"/>
              <a:t>© DB-LAB (2003)</a:t>
            </a:r>
            <a:endParaRPr lang="en-US" altLang="zh-CN" smtClean="0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EBBAAD3-8C32-4EA6-93E9-DCB6CDAA592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dirty="0" smtClean="0">
              <a:solidFill>
                <a:schemeClr val="accent4"/>
              </a:solidFill>
              <a:ea typeface="Bell MT" panose="02020503060305020303" charset="0"/>
              <a:cs typeface="+mn-lt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/>
          <p:cNvGrpSpPr/>
          <p:nvPr/>
        </p:nvGrpSpPr>
        <p:grpSpPr bwMode="auto">
          <a:xfrm>
            <a:off x="77788" y="47625"/>
            <a:ext cx="5073650" cy="915988"/>
            <a:chOff x="77788" y="47625"/>
            <a:chExt cx="5073649" cy="916480"/>
          </a:xfrm>
        </p:grpSpPr>
        <p:pic>
          <p:nvPicPr>
            <p:cNvPr id="8" name="图片 13" descr="HIT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2420938" y="133396"/>
              <a:ext cx="2730499" cy="83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  <a:endParaRPr lang="zh-CN" altLang="en-US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701675" y="492364"/>
              <a:ext cx="3609974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b="1" dirty="0"/>
                <a:t>Massive Data Computing Lab @ HIT</a:t>
              </a:r>
              <a:endParaRPr lang="en-US" altLang="zh-CN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6C40FA-D052-42D1-B5DB-2D66D7D402B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AB54AE-FF4E-466A-9F6E-40D126CE1A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1791BA-4B93-4105-A447-F72A48B5F4A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DCD4DF-B404-4F4D-864A-8E14660538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3A5969-9012-4386-9E87-58D47FA008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2F09E3-F5D9-436B-A79E-23EFC69BF3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57A7F4-BCA2-4547-ACC2-DD19916327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F4C490-7F5E-4E5E-A915-5365B96BED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3D6285-51F6-4B47-AB0E-43DE1802D7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C912AC-ED4E-4E27-B6B5-5A3E4D56BF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D2A69-97AB-4CD5-93C6-38A39C5F30A8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DAF71-FCA3-44FD-B23A-A488526A17F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141BA-6ED3-411E-89B7-0F28C02C314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0A8B-C441-4EA9-81CF-EF60B3B2DEB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20BE2-CC8E-4611-B475-8F5B1F66B1F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5181B-329C-46BC-AD3D-40BD470EF5B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EB11-040A-4320-8EA7-5B5531FD86F1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FA50D-9A29-4BDD-8E89-ADD16025E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39A2-CC25-41E3-AF36-F37AE5F41A77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448CC-2E52-4DAA-955D-ACAEED36CBD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D4957-275E-40B1-B669-3BB9BA12F945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1207-1952-46CE-8245-B9D2B7B48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B1970-F554-410B-83FF-6B722A7C3006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0CD89-3B4E-40E5-989E-3B47220631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F2B6E-3C7A-4A57-B9C2-B54D1FCA0A7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61DEA-B814-49BD-A0A5-B86F16A8FF8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55E5-F67A-4189-B577-490C4A17C61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D6C78-424E-4A99-954D-BFBF7351BD8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86CA8-AF4E-4F83-A769-D2788F17243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9697-7A3B-41E4-815C-467E702021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045FF-9C98-40BC-B6F1-94F63DC2CEB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766A-9570-4227-A66A-98830FE4C0A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2591EA-5267-4871-9626-AA7A22F7B4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7610D7-9B1D-4D9A-8D29-3CB848FE95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BB89B7-A908-49C6-87C6-F1167708A2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B9A482-3F9C-46CD-8EE1-6E835A792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5DC61A-EE7D-435C-A53B-D061926479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74551-DEC0-49AB-AE54-2F18BAC564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8F0966-ECB8-46EE-A71B-7CA65EA54D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568EEFF-6237-41E8-A769-ECE1586C2D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449EED-5436-4E4A-873D-FFD604373E9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5DD37-D56E-4152-B54F-3BA89381CF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7D38F3-8625-49CF-B0D2-58B4C1AEDDA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1DCF4-2FA1-4558-A290-A17BD9F08A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F5CDBBC-5FCA-4FC3-86B3-368A3DABA96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E1E664-65A0-4A20-BC14-304956CA0A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291700-C5E9-4F53-89DA-32AEAA59663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DFBB6C-9033-4F5C-AEEF-39CA58B2FB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E9B2BB-D393-4C29-8D3A-5C8F1CE4A0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91F383-BD74-45F9-8544-856365E1C2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CC226CA-AE23-4A9F-A606-2DB0840126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85801-F4FD-441D-B22C-16C336BDB0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2C45A3-DA70-4F94-9E8A-4570553DE9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D4DC07-12E2-43B1-AABF-4C4B734894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733" y="1600200"/>
            <a:ext cx="4047067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9733" y="3938589"/>
            <a:ext cx="4047067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/>
          <p:cNvGrpSpPr/>
          <p:nvPr/>
        </p:nvGrpSpPr>
        <p:grpSpPr bwMode="auto">
          <a:xfrm>
            <a:off x="77788" y="47625"/>
            <a:ext cx="5073650" cy="915988"/>
            <a:chOff x="77788" y="47625"/>
            <a:chExt cx="5073649" cy="916503"/>
          </a:xfrm>
        </p:grpSpPr>
        <p:pic>
          <p:nvPicPr>
            <p:cNvPr id="8" name="图片 13" descr="HIT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2420938" y="133398"/>
              <a:ext cx="2730499" cy="8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  <a:endParaRPr lang="zh-CN" altLang="en-US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701675" y="492375"/>
              <a:ext cx="3609974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b="1" dirty="0"/>
                <a:t>Massive Data Computing Lab @ HIT</a:t>
              </a:r>
              <a:endParaRPr lang="en-US" altLang="zh-CN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8323E-3309-4734-A580-5BFA37B01C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A8C90-320C-49DA-BDF3-23670668A6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56480-635C-438B-86AF-163C270A4B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9B994-17C5-4523-B49C-2199DE234A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F41AA-CF04-4BA9-B853-CA4E0983B5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5CC92-611E-4D1E-82C4-180866C6A8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50801-E21D-4A5D-88F5-E9C2261324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901BE-1FB4-4A41-8DE3-EE92E61B7E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1794C-3F92-4E64-AEEA-F5E3643178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94998-3EB2-4DF0-9799-5C4FAC7290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F731-3490-4E27-A703-989377DAF9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A26B1-1846-45AA-B6C4-DF4308224E8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06B7-4632-4ABA-8EA7-0E1CCFA758B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47A37-6E82-41E5-BDC7-4514AAA9A41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6AF4-EA87-408E-BC46-D0536597F04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D04F1-ADC3-4A9D-91AD-BBF544ECE7AD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63DC0-7F1E-4C01-AC99-11BEA626F3B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3EFC6-4410-4669-B4A6-D29EFF8589BD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6CC7-C0AB-413A-9D70-27CF52184E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680BE-1FDA-42CE-A83B-B320AADCB7DD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2328-2FF8-4DC3-B719-B085338B303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BE846-1CC3-4A32-A322-FD43450874C0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78E66-713D-4731-85E6-57A322414E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1DA3A-7E84-461A-8DF4-AA75A9404E4F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9115-33E3-4644-9527-48512E6C87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5945-6F2B-49EF-A846-C0B75F0DD3E2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D58B5-9EA1-474F-B1AA-FA639572AE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D4116-7074-4280-A803-55EF7851F10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37653-D247-4E07-AA9D-53D11995619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98ECA-BD76-46D8-8E7E-73174F78544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F06B2-3E45-47D6-8B1F-E90F5A39005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637D4-2A5C-4CD2-B202-A67D4B57BBD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D8A6-CFED-4D46-8D82-46BBDAEF8E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DD7D6F-51E0-4E66-A4FD-9BFF7E4EDF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C7178A-1B3B-497B-B7E4-B67ABFB9A3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6DB07F-96B3-4E24-A6CD-540E3195AE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57F0F2-055A-40E5-9FC1-9E0C11C90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56E1F4-31CA-49C2-ABDD-CBB2397893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B2BBD7-7E2C-46BD-BE5B-B8A640522E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1E0366-0C90-48C7-9093-772355C03E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FD9911-BA84-4F4E-A9AD-A8458F788C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186D5B-789D-4F46-A00C-1C0E79516F1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92BE32-8423-445B-96D4-30B1B333F7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FB2338-4CDA-42C5-8C92-850247F0EDF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B3F53F-8E78-4B07-813A-144A3D103A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71FEA4-97EB-406E-9CA6-6CA5F309C77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37388A-47DC-415F-B573-80CD0F7C6C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FF0A7C-3083-41D7-BC4F-BBEF5096C06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0502ED-5A0A-44DB-8944-6E3464F5FF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6A6F73-4977-414A-8901-BACFFABA086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277A7D-41CB-49AC-8206-37CA5188C3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361D339-876D-4655-AC9B-E3686AD22C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4D844A-3643-4FD3-86FC-E916B69B27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A11060-AAD4-4D62-935C-857BADC3A0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289A26-E5EF-4F19-AEA5-0CE5D97DAB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5A82-2E29-46C2-88D2-EC3EBC314ED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0BA3D-CF7E-46E7-B9D1-F29878865A9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A1DD8-833F-4D78-A99E-DA10E03EBD5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E58-4B0D-4C67-9485-FF72328791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56A8-BA20-42C3-8628-BB9DFCE09C5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1FA07-E404-484F-8138-81EB802F530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A50A-64ED-466F-A557-F7D211A5A5D8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5437-559E-4E1E-BFC6-3B1B1A5848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1378D-D564-46B1-A04D-C3C6EF2AE0B1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17B9-C2AA-4936-BF90-1CABE737492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910D4-3C37-407F-AAC0-8E69134945FC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F5F-DF4C-4250-87BC-4F18CF2C00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0B3E-046C-4E97-A8B6-9CF029E91DF3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4A981-7564-4258-AF82-B9965036B4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2BAFB-729C-4D91-BDB8-1D8A565D6211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AA896-1FDD-4C95-A605-AC9AA48661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FEEA-884F-4EF6-9C30-3DF2591B445C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7BD6-6797-478D-87EB-B1F8FBF5DC4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E2B63-F1A9-4819-81AA-116AF3A4731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80ACD-DC88-4765-A45D-80EAEA1D5BD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5A49-9AB9-49A3-AB5C-86627B7C588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DA22A-937F-450A-B7FD-1B2331EDD2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BCC58B-C62A-4543-AF53-854ED3074B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41DE64-56EF-47FC-80C1-0B7EF16015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223CAB-B0AC-4CFA-B1B8-FA023078CA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C42CE6-6EA7-4BF9-B3BE-2D9490EA3B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AD7C70E-D51B-4240-B7B7-DADF795F76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1AF38F-FF8F-48A1-9B2E-A7CE43930B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009198-E76A-46A3-91DC-E14B19AAF8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D41614-74FF-4FB2-AF78-7DD6597FCB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F59EE6-D8D8-4F88-BE23-7AF9888AA93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6BDE24-38DF-462D-9B7C-76455AE575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056977-B9BE-4732-A6DF-0A909A41129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EA9BCD6-3007-4598-906C-284FCAD8C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489E25-91F3-4C51-97F8-8E5E2C8BEF7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40BBF-2EF9-4E72-AEC4-699B628FFB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C900A62-769C-44B9-88F7-E097DBF976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A62A14-0909-4860-8742-BF8CC4E41B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641398-C35F-42F7-AC06-1C1C2993A50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8C5E48-308F-4B05-91BD-A71B1B451A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711F5E-2D0D-4AB0-8E65-E3792E4142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119F0-91CA-40E8-B533-19AE054ABE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3CA195-D07C-48D3-93E7-DA31F00E22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860423-0CA2-49D5-8CD6-FFDE1E92B6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5E156-5C43-4E77-B946-6D78DE35ADE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127AFF-9C36-4393-A75C-BDE82B55C3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2388" y="6356350"/>
            <a:ext cx="809625" cy="349250"/>
          </a:xfr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 sz="2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DBBFB7-7D9A-4B33-95AC-054B7D3B6D0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CDC11D-4244-4DC7-8CB2-97C984EACCE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C654E7-0002-434B-997D-1025F80035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014A6F-7F6A-4C99-930E-05013778B654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3D07CA-FD87-47FB-92FF-797CD2401C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42FBA8-C587-42CD-B4F5-BEA399DCEB79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061307-8ACF-432E-83E2-BC01C9D8E4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BA1B47-7191-48AC-B2A8-B80D7080B51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B7BD17-2204-4F2D-87DC-8F277EA5E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C532CD-98C3-4952-AAB3-FBCDFF762D1E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477232-AE81-4457-A574-23A7512A02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13C15-49C2-422E-A2D3-A81EB316DFC2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F0D82-ECD9-4A84-8A50-2A1161AF1E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858FDA-DBF9-43C2-9B09-30097CBD3B3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8AEA6-6755-44D4-B2DF-6F99567AB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FEBDF3-3C46-4143-8074-B4729B33C525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4694CD-D796-43C6-B51F-F417B5346C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82ABB0-38E1-4AB9-8934-25141D42B3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9A3C25-B301-488A-B2C8-637E6B4EF8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DC781-182D-4763-9077-17967CB0693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FD1E-4A04-4517-97A7-289806DD77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BAAD-66B3-4530-B265-4A4E1B6BED8C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42CC7-DD12-4D95-8099-0E67FB7AD8D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E29C-33B8-4B26-832C-951433888D6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48447-92F4-4E3A-8817-5A5B475515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66165-4EDB-442F-BCDE-7D9B0E3DAED4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886E6-8A41-4A60-BC77-F0D66346D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EBAA-BA1F-4DEF-8402-5D95FFD2D8CE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47B2-E18E-4F30-B39F-A26F928902E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F94E-65A7-4329-B7DB-98CA25896A01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9C0C-E73D-4C5D-922F-5D2B5C56A1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53B91-CA5B-4D77-9346-D0CE63CF3B69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9C49-C8FC-46C5-AA30-665148C1138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EFB8C-992B-4A06-B0B5-699FE82440D3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9BA4-B73A-4D6A-936F-9005E6EC66D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74D8-1ACF-4D75-BCFC-1DBB19447AB7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06440-1A1B-4F1E-A0DC-A5E2F73EAFA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9DBDB-3C1B-448B-968A-7DCF1EE534B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5E82-2680-439C-B055-2C29B53BB83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FC392-EE89-49B1-9C2C-E3D0E121DA6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A9983-D6D1-44DE-A444-B454F254C3B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2A3779-C7AE-422D-831F-41FBA76857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DAF0AC-5A40-47E8-9E1F-C5C1BDC43F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877F81-A948-402F-B596-E6916C2D80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206A51-2400-48D7-9F6E-23D1749E4A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421977-118D-4BE9-A98E-40D3AB4DE1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7D1836-CA99-4FA3-9BC5-2B77787A01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6BEA4A-2AA7-40F5-9E12-7B2D2EE0D2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F7E1F4-8140-48F1-94EB-AFE63F9FA3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A4B635-D3BA-4FF3-B225-EA20470E435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F8E398-9D54-4AA5-ABAA-897617A967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EC055C-262E-41ED-B310-48E7276B71C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9A7607-00A1-4439-953F-CF5515D7B6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031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3A5B53-065F-4B34-8EC2-7758065CE1C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89FC29-42C7-4F84-99C7-578A3440EA5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9C82F573-2A51-49AC-8495-EE2F010FE6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E27D84B6-7577-45FD-B895-B4847BD561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F81C088D-F20C-418E-975B-2C34F6BB1E20}" type="slidenum">
              <a:rPr lang="zh-CN" altLang="en-US"/>
            </a:fld>
            <a:endParaRPr lang="en-US" altLang="zh-CN"/>
          </a:p>
        </p:txBody>
      </p:sp>
      <p:grpSp>
        <p:nvGrpSpPr>
          <p:cNvPr id="2055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97A847-8A48-482F-86E9-9417169C9BA5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20B8D9-FC29-4A26-A3CE-B614F45EC75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D42F27A5-83BC-46C7-A8A3-F7523062C9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1A8ECBA-9525-47E9-A877-C9C7DC27897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B10F90-2C7C-4886-BF9F-DC14C01959E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33A368-66B4-4A4B-BA45-F45D8834698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520A8C05-38C8-4F68-8E92-1A04626790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DC55773-1A9D-40A3-AEA2-AAB893F34D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4DC4412-EE9F-4CC4-92F3-5E8A46A2A9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C1BE61AE-51F6-402B-B845-8A140DFDBB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EAC6C7-4CBB-42B0-9021-68DF047AE17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C84487-1223-4BC7-9EDB-E2B97F9E920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2DF681B4-BDE2-46B8-BD56-93812AAD6A5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C1AE8F77-2157-4218-9E0E-A27ECAB230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4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6.wmf"/><Relationship Id="rId11" Type="http://schemas.openxmlformats.org/officeDocument/2006/relationships/notesSlide" Target="../notesSlides/notesSlide29.xml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16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292225" y="1433513"/>
            <a:ext cx="6873875" cy="193899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cs typeface="+mn-cs"/>
              </a:rPr>
              <a:t>算法设计与分析</a:t>
            </a:r>
            <a:endParaRPr lang="en-US" altLang="zh-CN" sz="4000" b="1" dirty="0" smtClean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0" b="1" dirty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A9EE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第四讲 动态规划</a:t>
            </a:r>
            <a:endParaRPr lang="zh-CN" altLang="en-US" sz="4000" b="1" dirty="0">
              <a:solidFill>
                <a:srgbClr val="1A9EE9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479550" y="3948113"/>
            <a:ext cx="633095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latin typeface="Calibri" panose="020F0502020204030204" pitchFamily="34" charset="0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/>
            <a:r>
              <a:rPr lang="zh-CN" altLang="en-US" sz="2800" dirty="0">
                <a:latin typeface="Calibri" panose="020F0502020204030204" pitchFamily="34" charset="0"/>
              </a:rPr>
              <a:t>何震宇 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/>
            <a:endParaRPr lang="zh-CN" alt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9689" y="1557338"/>
            <a:ext cx="7437967" cy="36576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kumimoji="1" lang="zh-CN" altLang="en-US" sz="3600" b="1" dirty="0" smtClean="0">
                <a:latin typeface="+mn-ea"/>
              </a:rPr>
              <a:t>动态规划</a:t>
            </a:r>
            <a:r>
              <a:rPr lang="zh-CN" altLang="en-US" sz="3600" b="1" dirty="0" smtClean="0">
                <a:latin typeface="+mn-ea"/>
              </a:rPr>
              <a:t>算法的设计步骤</a:t>
            </a:r>
            <a:endParaRPr lang="zh-CN" altLang="en-US" sz="3600" b="1" dirty="0" smtClean="0"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分析优化解的结构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递归地定义最优解的代价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自底向上地计算优化解的代价保存之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并获取构造最优解的信息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根据构造最优解的信息构造优化解</a:t>
            </a:r>
            <a:r>
              <a:rPr lang="zh-CN" altLang="en-US" sz="3200" b="1" dirty="0" smtClean="0">
                <a:solidFill>
                  <a:schemeClr val="tx2"/>
                </a:solidFill>
                <a:latin typeface="+mn-ea"/>
              </a:rPr>
              <a:t> </a:t>
            </a:r>
            <a:endParaRPr lang="en-US" altLang="zh-CN" sz="3200" b="1" dirty="0" smtClean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4.2 </a:t>
            </a:r>
            <a:r>
              <a:rPr lang="zh-CN" altLang="zh-CN" sz="4200" b="1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4.4 </a:t>
            </a: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背包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304800" y="1676400"/>
            <a:ext cx="8290278" cy="136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输入：&lt;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, A</a:t>
            </a:r>
            <a:r>
              <a:rPr lang="en-US" altLang="zh-CN" sz="36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, ..., A</a:t>
            </a:r>
            <a:r>
              <a:rPr lang="en-US" altLang="zh-CN" sz="36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&gt;,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是矩阵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输出：计算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...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的最小代价方法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2887839" y="228599"/>
            <a:ext cx="3124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问题的定义 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609785" y="3657600"/>
            <a:ext cx="768030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矩阵乘法的代价/复杂性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 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乘法的次数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defRPr/>
            </a:pP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矩阵，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矩阵，则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的代价是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O(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pqr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6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603956" y="1484314"/>
            <a:ext cx="8197145" cy="4968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矩阵链乘法的实现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矩阵乘法满足结合率。</a:t>
            </a:r>
            <a:endParaRPr lang="zh-CN" altLang="en-US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计算一个矩阵链的乘法可有多种方法: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例如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,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（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=（A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(A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(A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)))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=（(A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(A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）)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                 ....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=  (（A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3089277" y="304802"/>
            <a:ext cx="29449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动机</a:t>
            </a:r>
            <a:endParaRPr kumimoji="1" lang="en-US" altLang="zh-CN" sz="40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133" y="1341438"/>
            <a:ext cx="8726311" cy="25193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矩阵链乘法的代价与计算顺序的关系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=10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矩阵, 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=100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矩阵, 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=5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T((A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)=10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5+10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50=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7500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T(A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(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))=100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50+10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50=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75000</a:t>
            </a:r>
            <a:endParaRPr lang="zh-CN" altLang="en-US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7904728" cy="7078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结论: 不同计算顺序有不同的代价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23" name="Rectangle 15"/>
          <p:cNvSpPr>
            <a:spLocks noChangeArrowheads="1"/>
          </p:cNvSpPr>
          <p:nvPr/>
        </p:nvSpPr>
        <p:spPr bwMode="auto">
          <a:xfrm>
            <a:off x="1051278" y="3716339"/>
            <a:ext cx="7772400" cy="2532061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  <a:defRPr/>
            </a:pP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p(n)=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1                         if  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=1</a:t>
            </a:r>
            <a:endParaRPr lang="en-US" altLang="zh-CN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buFontTx/>
              <a:buNone/>
              <a:defRPr/>
            </a:pP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p(n)=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          if 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&gt;1</a:t>
            </a:r>
            <a:endParaRPr lang="en-US" altLang="zh-CN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3">
              <a:buFontTx/>
              <a:buNone/>
              <a:defRPr/>
            </a:pPr>
            <a:endParaRPr lang="en-US" altLang="zh-CN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>
              <a:buFontTx/>
              <a:buNone/>
              <a:defRPr/>
            </a:pP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p(n)=C(n-1)=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Catalan</a:t>
            </a:r>
            <a:r>
              <a:rPr lang="zh-CN" altLang="en-US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数=                    =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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(4</a:t>
            </a:r>
            <a:r>
              <a:rPr lang="en-US" altLang="zh-CN" b="1" i="1" baseline="30000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/n</a:t>
            </a:r>
            <a:r>
              <a:rPr lang="en-US" altLang="zh-CN" b="1" i="1" baseline="30000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3/2</a:t>
            </a:r>
            <a:r>
              <a:rPr lang="en-US" altLang="zh-CN" b="1" i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r>
              <a:rPr lang="en-US" altLang="zh-CN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en-US" altLang="zh-CN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75545" y="981076"/>
            <a:ext cx="8256411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矩阵链乘法优化问题的解空间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p(n)=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个矩阵乘积的方法数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p(n)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的递归方程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57427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83834" y="4076701"/>
          <a:ext cx="211102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" r:id="rId1" imgW="1040765" imgH="431800" progId="Equation.2">
                  <p:embed/>
                </p:oleObj>
              </mc:Choice>
              <mc:Fallback>
                <p:oleObj name="" r:id="rId1" imgW="1040765" imgH="431800" progId="Equation.2">
                  <p:embed/>
                  <p:pic>
                    <p:nvPicPr>
                      <p:cNvPr id="0" name="图片 41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34" y="4076701"/>
                        <a:ext cx="211102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3869267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57422" name="Text Box 14"/>
          <p:cNvSpPr txBox="1">
            <a:spLocks noChangeArrowheads="1"/>
          </p:cNvSpPr>
          <p:nvPr/>
        </p:nvSpPr>
        <p:spPr bwMode="auto">
          <a:xfrm>
            <a:off x="2331156" y="2852739"/>
            <a:ext cx="5238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…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(A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k+1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…A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3200" b="1" i="1">
              <a:solidFill>
                <a:srgbClr val="663300"/>
              </a:solidFill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graphicFrame>
        <p:nvGraphicFramePr>
          <p:cNvPr id="657430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86400" y="5105400"/>
          <a:ext cx="1600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" r:id="rId3" imgW="647700" imgH="393700" progId="Equation.3">
                  <p:embed/>
                </p:oleObj>
              </mc:Choice>
              <mc:Fallback>
                <p:oleObj name="" r:id="rId3" imgW="647700" imgH="393700" progId="Equation.3">
                  <p:embed/>
                  <p:pic>
                    <p:nvPicPr>
                      <p:cNvPr id="0" name="图片 41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05400"/>
                        <a:ext cx="1600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3" name="Text Box 25"/>
          <p:cNvSpPr txBox="1">
            <a:spLocks noChangeArrowheads="1"/>
          </p:cNvSpPr>
          <p:nvPr/>
        </p:nvSpPr>
        <p:spPr bwMode="auto">
          <a:xfrm>
            <a:off x="412044" y="2852739"/>
            <a:ext cx="85344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如此之大的解空间是无法用枚举方法求出最优解的！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23" grpId="0" animBg="1"/>
      <p:bldP spid="657422" grpId="0"/>
      <p:bldP spid="6574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956" y="1412876"/>
            <a:ext cx="8229600" cy="1439863"/>
          </a:xfr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下边开始设计求解矩阵链乘法问题的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动态规划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算法</a:t>
            </a:r>
            <a:endParaRPr kumimoji="1" lang="zh-CN" altLang="en-US" b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012" y="3068638"/>
            <a:ext cx="6913033" cy="2874962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分析优化解的结构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递归地定义最优解的代价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自底向上地计算优化解的代价保存之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并获取构造最优解的信息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根据构造最优解的信息构造优化解</a:t>
            </a:r>
            <a:r>
              <a:rPr lang="zh-CN" altLang="en-US" sz="36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36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044" y="1341438"/>
            <a:ext cx="8466667" cy="460851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两个记号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i-j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=A</a:t>
            </a:r>
            <a:r>
              <a:rPr lang="en-US" altLang="zh-CN" sz="3200" b="1" i="1" baseline="-2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i+1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....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3200" b="1" i="1" baseline="-20000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cost(A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i-j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的代价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优化解的结构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若计算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的优化顺序在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处断开矩阵链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=A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，则在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的优化顺序中，对应于子问题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的解必须是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1-k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的优化解，对应于子问题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的解必须是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的优化解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 b="1" dirty="0" smtClean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286000" y="228600"/>
            <a:ext cx="55470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分析优化解的结构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1576" name="Text Box 8"/>
          <p:cNvSpPr txBox="1">
            <a:spLocks noChangeArrowheads="1"/>
          </p:cNvSpPr>
          <p:nvPr/>
        </p:nvSpPr>
        <p:spPr bwMode="auto">
          <a:xfrm>
            <a:off x="1219200" y="4191000"/>
            <a:ext cx="7296855" cy="11906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具有优化子结构：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问题的优化解包括子问题优化解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0" y="0"/>
            <a:ext cx="3996267" cy="1125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4" algn="just">
              <a:buFontTx/>
              <a:buNone/>
              <a:defRPr/>
            </a:pPr>
            <a:endParaRPr lang="zh-CN" altLang="en-US" sz="24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子问题重叠性</a:t>
            </a:r>
            <a:endParaRPr lang="zh-CN" altLang="en-US" sz="36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524956" y="1125538"/>
            <a:ext cx="221246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 sz="2800" b="1" i="1" baseline="-25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412044" y="2792413"/>
            <a:ext cx="2693366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3306234" y="2792413"/>
            <a:ext cx="282641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237111" y="2792413"/>
            <a:ext cx="284244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04532" name="Group 20"/>
          <p:cNvGrpSpPr/>
          <p:nvPr/>
        </p:nvGrpSpPr>
        <p:grpSpPr bwMode="auto">
          <a:xfrm>
            <a:off x="220134" y="4521204"/>
            <a:ext cx="2888544" cy="523876"/>
            <a:chOff x="65" y="2060"/>
            <a:chExt cx="2047" cy="330"/>
          </a:xfrm>
        </p:grpSpPr>
        <p:sp>
          <p:nvSpPr>
            <p:cNvPr id="704525" name="Text Box 13"/>
            <p:cNvSpPr txBox="1">
              <a:spLocks noChangeArrowheads="1"/>
            </p:cNvSpPr>
            <p:nvPr/>
          </p:nvSpPr>
          <p:spPr bwMode="auto">
            <a:xfrm>
              <a:off x="65" y="2060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4526" name="Text Box 14"/>
            <p:cNvSpPr txBox="1">
              <a:spLocks noChangeArrowheads="1"/>
            </p:cNvSpPr>
            <p:nvPr/>
          </p:nvSpPr>
          <p:spPr bwMode="auto">
            <a:xfrm>
              <a:off x="1108" y="2060"/>
              <a:ext cx="1004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 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04533" name="Group 21"/>
          <p:cNvGrpSpPr/>
          <p:nvPr/>
        </p:nvGrpSpPr>
        <p:grpSpPr bwMode="auto">
          <a:xfrm>
            <a:off x="3163712" y="4506916"/>
            <a:ext cx="2858911" cy="538163"/>
            <a:chOff x="2209" y="2060"/>
            <a:chExt cx="2026" cy="339"/>
          </a:xfrm>
        </p:grpSpPr>
        <p:sp>
          <p:nvSpPr>
            <p:cNvPr id="704527" name="Text Box 15"/>
            <p:cNvSpPr txBox="1">
              <a:spLocks noChangeArrowheads="1"/>
            </p:cNvSpPr>
            <p:nvPr/>
          </p:nvSpPr>
          <p:spPr bwMode="auto">
            <a:xfrm>
              <a:off x="2209" y="2060"/>
              <a:ext cx="1004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 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4528" name="Text Box 16"/>
            <p:cNvSpPr txBox="1">
              <a:spLocks noChangeArrowheads="1"/>
            </p:cNvSpPr>
            <p:nvPr/>
          </p:nvSpPr>
          <p:spPr bwMode="auto">
            <a:xfrm>
              <a:off x="3285" y="2069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04537" name="Group 25"/>
          <p:cNvGrpSpPr/>
          <p:nvPr/>
        </p:nvGrpSpPr>
        <p:grpSpPr bwMode="auto">
          <a:xfrm>
            <a:off x="6204656" y="4506917"/>
            <a:ext cx="2812344" cy="538163"/>
            <a:chOff x="4306" y="2777"/>
            <a:chExt cx="1993" cy="339"/>
          </a:xfrm>
        </p:grpSpPr>
        <p:sp>
          <p:nvSpPr>
            <p:cNvPr id="704529" name="Text Box 17"/>
            <p:cNvSpPr txBox="1">
              <a:spLocks noChangeArrowheads="1"/>
            </p:cNvSpPr>
            <p:nvPr/>
          </p:nvSpPr>
          <p:spPr bwMode="auto">
            <a:xfrm>
              <a:off x="4306" y="2777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4530" name="Text Box 18"/>
            <p:cNvSpPr txBox="1">
              <a:spLocks noChangeArrowheads="1"/>
            </p:cNvSpPr>
            <p:nvPr/>
          </p:nvSpPr>
          <p:spPr bwMode="auto">
            <a:xfrm>
              <a:off x="5349" y="2786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04534" name="Line 22"/>
          <p:cNvSpPr>
            <a:spLocks noChangeShapeType="1"/>
          </p:cNvSpPr>
          <p:nvPr/>
        </p:nvSpPr>
        <p:spPr bwMode="auto">
          <a:xfrm flipH="1">
            <a:off x="1628423" y="1655764"/>
            <a:ext cx="2367844" cy="1150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5" name="Line 23"/>
          <p:cNvSpPr>
            <a:spLocks noChangeShapeType="1"/>
          </p:cNvSpPr>
          <p:nvPr/>
        </p:nvSpPr>
        <p:spPr bwMode="auto">
          <a:xfrm>
            <a:off x="4508500" y="1655764"/>
            <a:ext cx="0" cy="1150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6" name="Line 24"/>
          <p:cNvSpPr>
            <a:spLocks noChangeShapeType="1"/>
          </p:cNvSpPr>
          <p:nvPr/>
        </p:nvSpPr>
        <p:spPr bwMode="auto">
          <a:xfrm>
            <a:off x="5149145" y="1655764"/>
            <a:ext cx="1919111" cy="1150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8" name="Line 26"/>
          <p:cNvSpPr>
            <a:spLocks noChangeShapeType="1"/>
          </p:cNvSpPr>
          <p:nvPr/>
        </p:nvSpPr>
        <p:spPr bwMode="auto">
          <a:xfrm flipH="1">
            <a:off x="732367" y="3311526"/>
            <a:ext cx="704144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9" name="Line 27"/>
          <p:cNvSpPr>
            <a:spLocks noChangeShapeType="1"/>
          </p:cNvSpPr>
          <p:nvPr/>
        </p:nvSpPr>
        <p:spPr bwMode="auto">
          <a:xfrm>
            <a:off x="1948745" y="3311526"/>
            <a:ext cx="383822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0" name="Line 28"/>
          <p:cNvSpPr>
            <a:spLocks noChangeShapeType="1"/>
          </p:cNvSpPr>
          <p:nvPr/>
        </p:nvSpPr>
        <p:spPr bwMode="auto">
          <a:xfrm flipH="1">
            <a:off x="3740856" y="3311526"/>
            <a:ext cx="127000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1" name="Line 29"/>
          <p:cNvSpPr>
            <a:spLocks noChangeShapeType="1"/>
          </p:cNvSpPr>
          <p:nvPr/>
        </p:nvSpPr>
        <p:spPr bwMode="auto">
          <a:xfrm>
            <a:off x="5084234" y="3311526"/>
            <a:ext cx="128411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2" name="Line 30"/>
          <p:cNvSpPr>
            <a:spLocks noChangeShapeType="1"/>
          </p:cNvSpPr>
          <p:nvPr/>
        </p:nvSpPr>
        <p:spPr bwMode="auto">
          <a:xfrm flipH="1">
            <a:off x="6749345" y="3311526"/>
            <a:ext cx="191911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3" name="Line 31"/>
          <p:cNvSpPr>
            <a:spLocks noChangeShapeType="1"/>
          </p:cNvSpPr>
          <p:nvPr/>
        </p:nvSpPr>
        <p:spPr bwMode="auto">
          <a:xfrm>
            <a:off x="7516989" y="3311526"/>
            <a:ext cx="704144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4" name="Text Box 32"/>
          <p:cNvSpPr txBox="1">
            <a:spLocks noChangeArrowheads="1"/>
          </p:cNvSpPr>
          <p:nvPr/>
        </p:nvSpPr>
        <p:spPr bwMode="auto">
          <a:xfrm>
            <a:off x="2459568" y="5751514"/>
            <a:ext cx="4608689" cy="701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具有子问题重叠性</a:t>
            </a:r>
            <a:endParaRPr lang="zh-CN" altLang="en-US" sz="4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1724378" y="4510088"/>
            <a:ext cx="134043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9" name="Text Box 37"/>
          <p:cNvSpPr txBox="1">
            <a:spLocks noChangeArrowheads="1"/>
          </p:cNvSpPr>
          <p:nvPr/>
        </p:nvSpPr>
        <p:spPr bwMode="auto">
          <a:xfrm>
            <a:off x="4667956" y="4510088"/>
            <a:ext cx="134043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50" name="Text Box 38"/>
          <p:cNvSpPr txBox="1">
            <a:spLocks noChangeArrowheads="1"/>
          </p:cNvSpPr>
          <p:nvPr/>
        </p:nvSpPr>
        <p:spPr bwMode="auto">
          <a:xfrm>
            <a:off x="3163711" y="4510088"/>
            <a:ext cx="1399742" cy="523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52" name="Text Box 40"/>
          <p:cNvSpPr txBox="1">
            <a:spLocks noChangeArrowheads="1"/>
          </p:cNvSpPr>
          <p:nvPr/>
        </p:nvSpPr>
        <p:spPr bwMode="auto">
          <a:xfrm>
            <a:off x="6204656" y="4510088"/>
            <a:ext cx="1340432" cy="523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 animBg="1"/>
      <p:bldP spid="704518" grpId="0" animBg="1"/>
      <p:bldP spid="704519" grpId="0" animBg="1"/>
      <p:bldP spid="704520" grpId="0" animBg="1"/>
      <p:bldP spid="704534" grpId="0" animBg="1"/>
      <p:bldP spid="704535" grpId="0" animBg="1"/>
      <p:bldP spid="704536" grpId="0" animBg="1"/>
      <p:bldP spid="704538" grpId="0" animBg="1"/>
      <p:bldP spid="704539" grpId="0" animBg="1"/>
      <p:bldP spid="704540" grpId="0" animBg="1"/>
      <p:bldP spid="704541" grpId="0" animBg="1"/>
      <p:bldP spid="704542" grpId="0" animBg="1"/>
      <p:bldP spid="704543" grpId="0" animBg="1"/>
      <p:bldP spid="704544" grpId="0" animBg="1"/>
      <p:bldP spid="704548" grpId="0" animBg="1"/>
      <p:bldP spid="704549" grpId="0" animBg="1"/>
      <p:bldP spid="704550" grpId="0" animBg="1"/>
      <p:bldP spid="7045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845641"/>
            <a:ext cx="8768644" cy="5472112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4000" b="1" dirty="0" smtClean="0">
                <a:latin typeface="Times New Roman" panose="02020603050405020304" charset="0"/>
                <a:cs typeface="Times New Roman" panose="02020603050405020304" charset="0"/>
              </a:rPr>
              <a:t>假设</a:t>
            </a:r>
            <a:endParaRPr lang="zh-CN" altLang="en-US" sz="40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j]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18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baseline="-18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的最小乘法数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m[1, n]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n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的最小乘法数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 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... 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.... 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是优化解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实际上是不可预知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defRPr/>
            </a:pPr>
            <a:r>
              <a:rPr lang="zh-CN" altLang="en-US" sz="4000" b="1" dirty="0" smtClean="0">
                <a:latin typeface="Times New Roman" panose="02020603050405020304" charset="0"/>
                <a:cs typeface="Times New Roman" panose="02020603050405020304" charset="0"/>
              </a:rPr>
              <a:t>代价方程</a:t>
            </a:r>
            <a:endParaRPr lang="zh-CN" altLang="en-US" sz="40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] =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18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600" b="1" i="1" baseline="-18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18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3200" b="1" i="1" baseline="-18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3200" b="1" baseline="-18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的最小乘法数= 0</a:t>
            </a:r>
            <a:endParaRPr lang="zh-CN" altLang="en-US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j] = m[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k] + m[k+1, j] + p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其中,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是计算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6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6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所需乘法数, 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6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 </a:t>
            </a:r>
            <a:r>
              <a:rPr lang="en-US" altLang="zh-CN" sz="3200" b="1" i="1" baseline="-18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 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分别是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矩阵.</a:t>
            </a:r>
            <a:endParaRPr lang="zh-CN" altLang="en-US" sz="24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1143000" y="76200"/>
            <a:ext cx="7543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递归地定义最优解的代价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489200" y="369570"/>
            <a:ext cx="420179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斐波那契数列</a:t>
            </a:r>
            <a:endParaRPr kumimoji="0" lang="zh-CN" altLang="en-US" sz="3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3865" y="1388745"/>
            <a:ext cx="4445000" cy="3176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00" y="1546225"/>
            <a:ext cx="42030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en-US" sz="1200"/>
              <a:t>第1个月：有1对兔子(1)，没有繁殖能力，</a:t>
            </a:r>
            <a:r>
              <a:rPr lang="en-US" altLang="zh-CN" sz="1200"/>
              <a:t>1+0</a:t>
            </a:r>
            <a:r>
              <a:rPr lang="zh-CN" altLang="en-US" sz="1200"/>
              <a:t>共有1对兔子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第2个月：兔子(1)进入成熟期，</a:t>
            </a:r>
            <a:r>
              <a:rPr lang="en-US" altLang="zh-CN" sz="1200"/>
              <a:t>1+0</a:t>
            </a:r>
            <a:r>
              <a:rPr lang="zh-CN" altLang="en-US" sz="1200"/>
              <a:t>共有1对兔子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第3个月：兔子生了1对小兔子(2)，</a:t>
            </a:r>
            <a:r>
              <a:rPr lang="en-US" altLang="zh-CN" sz="1200"/>
              <a:t>1+1</a:t>
            </a:r>
            <a:r>
              <a:rPr lang="zh-CN" altLang="en-US" sz="1200"/>
              <a:t>共有2对兔子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第4个月：(1)又生了兔子(3)，</a:t>
            </a:r>
            <a:r>
              <a:rPr lang="en-US" altLang="zh-CN" sz="1200"/>
              <a:t>1+2</a:t>
            </a:r>
            <a:r>
              <a:rPr lang="zh-CN" altLang="en-US" sz="1200"/>
              <a:t>共有3对兔子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第5个月：(1)生了(4)，(2)生了(5)，</a:t>
            </a:r>
            <a:r>
              <a:rPr lang="en-US" altLang="zh-CN" sz="1200"/>
              <a:t>2+3</a:t>
            </a:r>
            <a:r>
              <a:rPr lang="zh-CN" altLang="en-US" sz="1200"/>
              <a:t>共有5对兔子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第6个月：(1)(2)(3)各生下1对小兔子，3+5共有8对兔子</a:t>
            </a:r>
            <a:r>
              <a:rPr lang="en-US" altLang="zh-CN" sz="1200"/>
              <a:t>-</a:t>
            </a:r>
            <a:r>
              <a:rPr lang="en-US" altLang="zh-CN" sz="1200"/>
              <a:t>&gt;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521335" y="4795520"/>
            <a:ext cx="57892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每个月兔子数的数列是：</a:t>
            </a:r>
            <a:endParaRPr lang="zh-CN" altLang="en-US"/>
          </a:p>
          <a:p>
            <a:r>
              <a:rPr lang="zh-CN" altLang="en-US"/>
              <a:t>1, 1, 2, 3, 5, 8, 13, 21, 34, ...</a:t>
            </a:r>
            <a:endParaRPr lang="zh-CN" altLang="en-US"/>
          </a:p>
          <a:p>
            <a:r>
              <a:rPr lang="zh-CN" altLang="en-US"/>
              <a:t>因此：</a:t>
            </a:r>
            <a:endParaRPr lang="zh-CN" altLang="en-US"/>
          </a:p>
          <a:p>
            <a:r>
              <a:rPr lang="zh-CN" altLang="en-US"/>
              <a:t>f(1)=1，f(2)=1， f(3)=f(1)+f(2)，f(4)=f(3)+f(2)，...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0" y="5069840"/>
            <a:ext cx="3876675" cy="11245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989138"/>
            <a:ext cx="9144000" cy="2582862"/>
          </a:xfrm>
          <a:solidFill>
            <a:srgbClr val="FFFF99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buFontTx/>
              <a:buNone/>
              <a:defRPr/>
            </a:pPr>
            <a:r>
              <a:rPr lang="zh-CN" altLang="en-US" sz="36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考虑到所有的</a:t>
            </a:r>
            <a:r>
              <a:rPr lang="en-US" altLang="zh-CN" sz="36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6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，优化解的代价方程为</a:t>
            </a:r>
            <a:endParaRPr lang="zh-CN" altLang="en-US" sz="36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j]= 0                        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=j</a:t>
            </a:r>
            <a:endParaRPr lang="en-US" altLang="zh-CN" b="1" i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m[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j]=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min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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&lt;j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 m[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k]+m[k+1, j]+p</a:t>
            </a:r>
            <a:r>
              <a:rPr lang="en-US" altLang="zh-CN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i-1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30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b="1" i="1" baseline="-300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    </a:t>
            </a:r>
            <a:endParaRPr lang="en-US" altLang="zh-CN" b="1" i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&lt;j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828800" y="121225"/>
            <a:ext cx="73518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自底向上计算优化解的代价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8614" name="Rectangle 6"/>
          <p:cNvSpPr>
            <a:spLocks noChangeArrowheads="1"/>
          </p:cNvSpPr>
          <p:nvPr/>
        </p:nvSpPr>
        <p:spPr bwMode="auto">
          <a:xfrm>
            <a:off x="347133" y="1049339"/>
            <a:ext cx="8207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m[i, j]= min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&lt;j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 m[i, k] + m[k+1, j] + 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}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5" name="Text Box 7"/>
          <p:cNvSpPr txBox="1">
            <a:spLocks noChangeArrowheads="1"/>
          </p:cNvSpPr>
          <p:nvPr/>
        </p:nvSpPr>
        <p:spPr bwMode="auto">
          <a:xfrm>
            <a:off x="6165145" y="1989138"/>
            <a:ext cx="103152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6" name="Text Box 8"/>
          <p:cNvSpPr txBox="1">
            <a:spLocks noChangeArrowheads="1"/>
          </p:cNvSpPr>
          <p:nvPr/>
        </p:nvSpPr>
        <p:spPr bwMode="auto">
          <a:xfrm>
            <a:off x="1684867" y="19891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m[1,1]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7" name="Text Box 9"/>
          <p:cNvSpPr txBox="1">
            <a:spLocks noChangeArrowheads="1"/>
          </p:cNvSpPr>
          <p:nvPr/>
        </p:nvSpPr>
        <p:spPr bwMode="auto">
          <a:xfrm>
            <a:off x="5012267" y="41481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8" name="Text Box 10"/>
          <p:cNvSpPr txBox="1">
            <a:spLocks noChangeArrowheads="1"/>
          </p:cNvSpPr>
          <p:nvPr/>
        </p:nvSpPr>
        <p:spPr bwMode="auto">
          <a:xfrm>
            <a:off x="6165145" y="486886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m[5,5]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2772834" y="2708276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3860800" y="35004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6165145" y="41481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2" name="Text Box 14"/>
          <p:cNvSpPr txBox="1">
            <a:spLocks noChangeArrowheads="1"/>
          </p:cNvSpPr>
          <p:nvPr/>
        </p:nvSpPr>
        <p:spPr bwMode="auto">
          <a:xfrm>
            <a:off x="5012267" y="35004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3860800" y="2708276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2772834" y="198913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5" name="Text Box 17"/>
          <p:cNvSpPr txBox="1">
            <a:spLocks noChangeArrowheads="1"/>
          </p:cNvSpPr>
          <p:nvPr/>
        </p:nvSpPr>
        <p:spPr bwMode="auto">
          <a:xfrm>
            <a:off x="3860800" y="198913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5012267" y="269398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6165145" y="3486151"/>
            <a:ext cx="1024467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8" name="Text Box 20"/>
          <p:cNvSpPr txBox="1">
            <a:spLocks noChangeArrowheads="1"/>
          </p:cNvSpPr>
          <p:nvPr/>
        </p:nvSpPr>
        <p:spPr bwMode="auto">
          <a:xfrm>
            <a:off x="5012267" y="198913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6165145" y="269398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1525" name="Group 22"/>
          <p:cNvGrpSpPr/>
          <p:nvPr/>
        </p:nvGrpSpPr>
        <p:grpSpPr bwMode="auto">
          <a:xfrm>
            <a:off x="283634" y="4883152"/>
            <a:ext cx="5521678" cy="1076325"/>
            <a:chOff x="551" y="2985"/>
            <a:chExt cx="3913" cy="678"/>
          </a:xfrm>
        </p:grpSpPr>
        <p:sp>
          <p:nvSpPr>
            <p:cNvPr id="708631" name="Text Box 23"/>
            <p:cNvSpPr txBox="1">
              <a:spLocks noChangeArrowheads="1"/>
            </p:cNvSpPr>
            <p:nvPr/>
          </p:nvSpPr>
          <p:spPr bwMode="auto">
            <a:xfrm>
              <a:off x="551" y="3158"/>
              <a:ext cx="18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m[2,4] = min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{</a:t>
              </a:r>
              <a:endParaRPr lang="en-US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8632" name="Text Box 24"/>
            <p:cNvSpPr txBox="1">
              <a:spLocks noChangeArrowheads="1"/>
            </p:cNvSpPr>
            <p:nvPr/>
          </p:nvSpPr>
          <p:spPr bwMode="auto">
            <a:xfrm>
              <a:off x="2054" y="2985"/>
              <a:ext cx="2410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m[2,2]+m[3,4]+pqr</a:t>
              </a:r>
              <a:endPara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m[2,3]+m[4,4]+pqr</a:t>
              </a:r>
              <a:endPara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6" grpId="0" animBg="1"/>
      <p:bldP spid="708617" grpId="0" animBg="1"/>
      <p:bldP spid="708618" grpId="0" animBg="1"/>
      <p:bldP spid="708619" grpId="0" animBg="1"/>
      <p:bldP spid="708620" grpId="0" animBg="1"/>
      <p:bldP spid="708621" grpId="0" animBg="1"/>
      <p:bldP spid="708622" grpId="0" animBg="1"/>
      <p:bldP spid="708623" grpId="0" animBg="1"/>
      <p:bldP spid="708624" grpId="0" animBg="1"/>
      <p:bldP spid="708625" grpId="0" animBg="1"/>
      <p:bldP spid="708626" grpId="0" animBg="1"/>
      <p:bldP spid="708627" grpId="0" animBg="1"/>
      <p:bldP spid="708628" grpId="0" animBg="1"/>
      <p:bldP spid="7086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90" name="Rectangle 6"/>
          <p:cNvSpPr>
            <a:spLocks noChangeArrowheads="1"/>
          </p:cNvSpPr>
          <p:nvPr/>
        </p:nvSpPr>
        <p:spPr bwMode="auto">
          <a:xfrm>
            <a:off x="603956" y="1336675"/>
            <a:ext cx="83134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m[i, j]= min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&lt;j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 m[i, k] + m[k+1, j] + 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i-1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}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1" name="Text Box 7"/>
          <p:cNvSpPr txBox="1">
            <a:spLocks noChangeArrowheads="1"/>
          </p:cNvSpPr>
          <p:nvPr/>
        </p:nvSpPr>
        <p:spPr bwMode="auto">
          <a:xfrm>
            <a:off x="5908323" y="2335213"/>
            <a:ext cx="103152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3" name="Text Box 9"/>
          <p:cNvSpPr txBox="1">
            <a:spLocks noChangeArrowheads="1"/>
          </p:cNvSpPr>
          <p:nvPr/>
        </p:nvSpPr>
        <p:spPr bwMode="auto">
          <a:xfrm>
            <a:off x="1428044" y="23352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m[1,1]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5" name="Text Box 11"/>
          <p:cNvSpPr txBox="1">
            <a:spLocks noChangeArrowheads="1"/>
          </p:cNvSpPr>
          <p:nvPr/>
        </p:nvSpPr>
        <p:spPr bwMode="auto">
          <a:xfrm>
            <a:off x="4755444" y="44942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7" name="Text Box 13"/>
          <p:cNvSpPr txBox="1">
            <a:spLocks noChangeArrowheads="1"/>
          </p:cNvSpPr>
          <p:nvPr/>
        </p:nvSpPr>
        <p:spPr bwMode="auto">
          <a:xfrm>
            <a:off x="5908323" y="52149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m[5,5]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9" name="Text Box 15"/>
          <p:cNvSpPr txBox="1">
            <a:spLocks noChangeArrowheads="1"/>
          </p:cNvSpPr>
          <p:nvPr/>
        </p:nvSpPr>
        <p:spPr bwMode="auto">
          <a:xfrm>
            <a:off x="2516012" y="3054351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1" name="Text Box 17"/>
          <p:cNvSpPr txBox="1">
            <a:spLocks noChangeArrowheads="1"/>
          </p:cNvSpPr>
          <p:nvPr/>
        </p:nvSpPr>
        <p:spPr bwMode="auto">
          <a:xfrm>
            <a:off x="3603978" y="38465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2" name="Text Box 18"/>
          <p:cNvSpPr txBox="1">
            <a:spLocks noChangeArrowheads="1"/>
          </p:cNvSpPr>
          <p:nvPr/>
        </p:nvSpPr>
        <p:spPr bwMode="auto">
          <a:xfrm>
            <a:off x="5908323" y="44942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3" name="Text Box 19"/>
          <p:cNvSpPr txBox="1">
            <a:spLocks noChangeArrowheads="1"/>
          </p:cNvSpPr>
          <p:nvPr/>
        </p:nvSpPr>
        <p:spPr bwMode="auto">
          <a:xfrm>
            <a:off x="4755444" y="38465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3603978" y="3054351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2516012" y="233521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6" name="Text Box 22"/>
          <p:cNvSpPr txBox="1">
            <a:spLocks noChangeArrowheads="1"/>
          </p:cNvSpPr>
          <p:nvPr/>
        </p:nvSpPr>
        <p:spPr bwMode="auto">
          <a:xfrm>
            <a:off x="3603978" y="233521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7" name="Text Box 23"/>
          <p:cNvSpPr txBox="1">
            <a:spLocks noChangeArrowheads="1"/>
          </p:cNvSpPr>
          <p:nvPr/>
        </p:nvSpPr>
        <p:spPr bwMode="auto">
          <a:xfrm>
            <a:off x="4755445" y="304006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8" name="Text Box 24"/>
          <p:cNvSpPr txBox="1">
            <a:spLocks noChangeArrowheads="1"/>
          </p:cNvSpPr>
          <p:nvPr/>
        </p:nvSpPr>
        <p:spPr bwMode="auto">
          <a:xfrm>
            <a:off x="5908323" y="3832226"/>
            <a:ext cx="1024467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9" name="Text Box 25"/>
          <p:cNvSpPr txBox="1">
            <a:spLocks noChangeArrowheads="1"/>
          </p:cNvSpPr>
          <p:nvPr/>
        </p:nvSpPr>
        <p:spPr bwMode="auto">
          <a:xfrm>
            <a:off x="4755445" y="233521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10" name="Text Box 26"/>
          <p:cNvSpPr txBox="1">
            <a:spLocks noChangeArrowheads="1"/>
          </p:cNvSpPr>
          <p:nvPr/>
        </p:nvSpPr>
        <p:spPr bwMode="auto">
          <a:xfrm>
            <a:off x="5908323" y="304006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14" name="Line 30"/>
          <p:cNvSpPr>
            <a:spLocks noChangeShapeType="1"/>
          </p:cNvSpPr>
          <p:nvPr/>
        </p:nvSpPr>
        <p:spPr bwMode="auto">
          <a:xfrm>
            <a:off x="1627011" y="2205038"/>
            <a:ext cx="5633156" cy="3744912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5" name="Line 31"/>
          <p:cNvSpPr>
            <a:spLocks noChangeShapeType="1"/>
          </p:cNvSpPr>
          <p:nvPr/>
        </p:nvSpPr>
        <p:spPr bwMode="auto">
          <a:xfrm>
            <a:off x="2587978" y="2060575"/>
            <a:ext cx="4672189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6" name="Line 32"/>
          <p:cNvSpPr>
            <a:spLocks noChangeShapeType="1"/>
          </p:cNvSpPr>
          <p:nvPr/>
        </p:nvSpPr>
        <p:spPr bwMode="auto">
          <a:xfrm>
            <a:off x="3739445" y="1989139"/>
            <a:ext cx="3520723" cy="259238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7" name="Line 33"/>
          <p:cNvSpPr>
            <a:spLocks noChangeShapeType="1"/>
          </p:cNvSpPr>
          <p:nvPr/>
        </p:nvSpPr>
        <p:spPr bwMode="auto">
          <a:xfrm>
            <a:off x="4700412" y="1989139"/>
            <a:ext cx="2559756" cy="18002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8" name="Line 34"/>
          <p:cNvSpPr>
            <a:spLocks noChangeShapeType="1"/>
          </p:cNvSpPr>
          <p:nvPr/>
        </p:nvSpPr>
        <p:spPr bwMode="auto">
          <a:xfrm>
            <a:off x="5851879" y="1989138"/>
            <a:ext cx="1408289" cy="1008062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0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0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0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0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0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1" grpId="0" animBg="1"/>
      <p:bldP spid="707593" grpId="0" animBg="1"/>
      <p:bldP spid="707595" grpId="0" animBg="1"/>
      <p:bldP spid="707597" grpId="0" animBg="1"/>
      <p:bldP spid="707599" grpId="0" animBg="1"/>
      <p:bldP spid="707601" grpId="0" animBg="1"/>
      <p:bldP spid="707602" grpId="0" animBg="1"/>
      <p:bldP spid="707603" grpId="0" animBg="1"/>
      <p:bldP spid="707604" grpId="0" animBg="1"/>
      <p:bldP spid="707605" grpId="0" animBg="1"/>
      <p:bldP spid="707606" grpId="0" animBg="1"/>
      <p:bldP spid="707607" grpId="0" animBg="1"/>
      <p:bldP spid="707608" grpId="0" animBg="1"/>
      <p:bldP spid="707609" grpId="0" animBg="1"/>
      <p:bldP spid="707610" grpId="0" animBg="1"/>
      <p:bldP spid="707614" grpId="0" animBg="1"/>
      <p:bldP spid="707615" grpId="0" animBg="1"/>
      <p:bldP spid="707616" grpId="0" animBg="1"/>
      <p:bldP spid="707617" grpId="0" animBg="1"/>
      <p:bldP spid="7076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1" y="1"/>
            <a:ext cx="1820333" cy="981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266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60350"/>
            <a:ext cx="8382000" cy="6172200"/>
          </a:xfrm>
          <a:solidFill>
            <a:srgbClr val="FFFFFF"/>
          </a:solidFill>
          <a:ln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Matrix-Chain-Order(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=length(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)-1；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]=0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l=2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DO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/*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计算地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对角线 *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FOR  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n-l+1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j=i+l-1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j]=∞;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FOR  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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j-1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DO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/*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*/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     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q=m[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k]+m[k+1, j]+p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b="1" i="1" baseline="-25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                    IF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q&lt;m[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j]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THEN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 smtClean="0"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]=q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Return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143000" y="1447800"/>
            <a:ext cx="6913033" cy="5181600"/>
          </a:xfrm>
          <a:solidFill>
            <a:srgbClr val="FFFFFF"/>
          </a:solidFill>
          <a:ln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Matrix-Chain-Order(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=length(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)-1；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]=0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l=2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FOR 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n-l+1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j=i+l-1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j]=∞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FOR 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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j-1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q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k]+m[k+1, j]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i="1" baseline="-30000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i-1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i="1" baseline="-30000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2800" b="1" i="1" baseline="-30000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i="1" baseline="-30000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800" b="1" i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IF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THEN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]=q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]=k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Return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zh-CN" altLang="en-US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1600200" y="292472"/>
            <a:ext cx="70597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获取构造最优解的信息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4763911" y="1196976"/>
            <a:ext cx="4180953" cy="15696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S[i,j]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i+1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…A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最优划分处在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endParaRPr lang="en-US" altLang="zh-CN" sz="3200" b="1" i="1" baseline="-25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之间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222" y="1268413"/>
            <a:ext cx="8302977" cy="4176712"/>
          </a:xfrm>
          <a:solidFill>
            <a:srgbClr val="FFFFFF"/>
          </a:solidFill>
          <a:ln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Print-Optimal-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s, 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IF 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j=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b="1" i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THEN  Print “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ELSE   Print “(”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Print-Optimal-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s, 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s[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Print-Optimal-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s, s[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j]+1, j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Print  “)”</a:t>
            </a:r>
            <a:endParaRPr lang="zh-CN" altLang="en-US" b="1" i="1" baseline="-30000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427039"/>
            <a:ext cx="91440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/>
            <a:r>
              <a:rPr kumimoji="1" lang="zh-CN" altLang="en-US" sz="1400">
                <a:latin typeface="Times New Roman" panose="02020603050405020304" charset="0"/>
                <a:ea typeface="+mn-ea"/>
                <a:cs typeface="Times New Roman" panose="02020603050405020304" charset="0"/>
              </a:rPr>
              <a:t> </a:t>
            </a:r>
            <a:endParaRPr kumimoji="1" lang="zh-CN" altLang="en-US" sz="10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1" lang="zh-CN" altLang="en-US" sz="24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" y="1766888"/>
          <a:ext cx="9313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" r:id="rId1" imgW="101600" imgH="152400" progId="Equation.3">
                  <p:embed/>
                </p:oleObj>
              </mc:Choice>
              <mc:Fallback>
                <p:oleObj name="" r:id="rId1" imgW="101600" imgH="152400" progId="Equation.3">
                  <p:embed/>
                  <p:pic>
                    <p:nvPicPr>
                      <p:cNvPr id="0" name="图片 5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766888"/>
                        <a:ext cx="93133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156"/>
          <p:cNvSpPr>
            <a:spLocks noChangeArrowheads="1"/>
          </p:cNvSpPr>
          <p:nvPr/>
        </p:nvSpPr>
        <p:spPr bwMode="auto">
          <a:xfrm>
            <a:off x="0" y="5791201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/>
            <a:r>
              <a:rPr kumimoji="1" lang="zh-CN" altLang="en-US" sz="1200">
                <a:latin typeface="Times New Roman" panose="02020603050405020304" charset="0"/>
                <a:ea typeface="+mn-ea"/>
                <a:cs typeface="Times New Roman" panose="02020603050405020304" charset="0"/>
              </a:rPr>
              <a:t> </a:t>
            </a:r>
            <a:endParaRPr kumimoji="1" lang="zh-CN" altLang="en-US" sz="10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1" lang="zh-CN" altLang="en-US" sz="24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62685" name="Rectangle 157"/>
          <p:cNvSpPr>
            <a:spLocks noChangeArrowheads="1"/>
          </p:cNvSpPr>
          <p:nvPr/>
        </p:nvSpPr>
        <p:spPr bwMode="auto">
          <a:xfrm>
            <a:off x="2667000" y="73026"/>
            <a:ext cx="63852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构造最优解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2688" name="Text Box 160"/>
          <p:cNvSpPr txBox="1">
            <a:spLocks noChangeArrowheads="1"/>
          </p:cNvSpPr>
          <p:nvPr/>
        </p:nvSpPr>
        <p:spPr bwMode="auto">
          <a:xfrm>
            <a:off x="914400" y="5458802"/>
            <a:ext cx="6873677" cy="131112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调用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Print-Optimal-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s, 1, n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即可输出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600" b="1" i="1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600" b="1" i="1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的优化计算顺序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2689" name="Text Box 161"/>
          <p:cNvSpPr txBox="1">
            <a:spLocks noChangeArrowheads="1"/>
          </p:cNvSpPr>
          <p:nvPr/>
        </p:nvSpPr>
        <p:spPr bwMode="auto">
          <a:xfrm>
            <a:off x="4892322" y="1014413"/>
            <a:ext cx="4159956" cy="258532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S[i, j]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30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0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0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…A</a:t>
            </a:r>
            <a:r>
              <a:rPr lang="en-US" altLang="zh-CN" sz="30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的最优划分处；</a:t>
            </a:r>
            <a:endParaRPr lang="zh-CN" altLang="en-US" sz="3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S[i, S[i,j]]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…A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s[i,j]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的最优划分处；</a:t>
            </a:r>
            <a:endParaRPr lang="zh-CN" altLang="en-US" sz="3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S[S[i,j]+1, j]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s[i,j]+1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…A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的最优划分处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88" grpId="0" animBg="1"/>
      <p:bldP spid="6626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81000" y="2664460"/>
            <a:ext cx="20574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81000" y="2664460"/>
            <a:ext cx="2057400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62000" y="2664460"/>
            <a:ext cx="1676400" cy="1663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19200" y="2667000"/>
            <a:ext cx="1219200" cy="123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00200" y="2667000"/>
            <a:ext cx="838200" cy="821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57400" y="2664460"/>
            <a:ext cx="381000" cy="377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990600" y="2664460"/>
            <a:ext cx="1447800" cy="1447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405" y="2581275"/>
            <a:ext cx="76200" cy="2258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3370" y="23272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1     2     3     4     5    6 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7635" y="2625090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1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27635" y="2993390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2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7635" y="3361690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3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27635" y="3743325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4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7635" y="4070985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5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7635" y="4379595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6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26515" y="2049145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300480" y="4653280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endParaRPr lang="en-US" altLang="zh-CN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rcRect t="16261" r="23779"/>
          <a:stretch>
            <a:fillRect/>
          </a:stretch>
        </p:blipFill>
        <p:spPr>
          <a:xfrm>
            <a:off x="2438400" y="2553335"/>
            <a:ext cx="3305810" cy="21659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t="15424" r="24207"/>
          <a:stretch>
            <a:fillRect/>
          </a:stretch>
        </p:blipFill>
        <p:spPr>
          <a:xfrm>
            <a:off x="5591810" y="2525395"/>
            <a:ext cx="3339465" cy="2222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258945" y="2049145"/>
            <a:ext cx="33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444740" y="2049145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258945" y="4653280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506970" y="4636135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27710" y="4963160"/>
            <a:ext cx="1363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（</a:t>
            </a:r>
            <a:r>
              <a:rPr lang="en-US" altLang="zh-CN" sz="1200"/>
              <a:t>a</a:t>
            </a:r>
            <a:r>
              <a:rPr lang="zh-CN" altLang="en-US" sz="1200"/>
              <a:t>）计算次序</a:t>
            </a:r>
            <a:endParaRPr lang="zh-CN" altLang="en-US" sz="1200"/>
          </a:p>
        </p:txBody>
      </p:sp>
      <p:sp>
        <p:nvSpPr>
          <p:cNvPr id="41" name="文本框 40"/>
          <p:cNvSpPr txBox="1"/>
          <p:nvPr/>
        </p:nvSpPr>
        <p:spPr>
          <a:xfrm>
            <a:off x="3793490" y="4963160"/>
            <a:ext cx="1363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（</a:t>
            </a:r>
            <a:r>
              <a:rPr lang="en-US" altLang="zh-CN" sz="1200"/>
              <a:t>b</a:t>
            </a:r>
            <a:r>
              <a:rPr lang="zh-CN" altLang="en-US" sz="1200"/>
              <a:t>）</a:t>
            </a:r>
            <a:r>
              <a:rPr lang="en-US" altLang="zh-CN" sz="1200"/>
              <a:t>m[i][j]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7007225" y="4963160"/>
            <a:ext cx="1363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（</a:t>
            </a:r>
            <a:r>
              <a:rPr lang="en-US" altLang="zh-CN" sz="1200"/>
              <a:t>c</a:t>
            </a:r>
            <a:r>
              <a:rPr lang="zh-CN" altLang="en-US" sz="1200"/>
              <a:t>）</a:t>
            </a:r>
            <a:r>
              <a:rPr lang="en-US" altLang="zh-CN" sz="1200"/>
              <a:t>s</a:t>
            </a:r>
            <a:r>
              <a:rPr lang="en-US" altLang="zh-CN" sz="1200"/>
              <a:t>[i][j]</a:t>
            </a:r>
            <a:endParaRPr lang="en-US" altLang="zh-CN" sz="120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rcRect t="78444"/>
          <a:stretch>
            <a:fillRect/>
          </a:stretch>
        </p:blipFill>
        <p:spPr>
          <a:xfrm>
            <a:off x="381000" y="5343525"/>
            <a:ext cx="8229600" cy="1363345"/>
          </a:xfrm>
          <a:prstGeom prst="rect">
            <a:avLst/>
          </a:prstGeom>
        </p:spPr>
      </p:pic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4034155" y="157480"/>
            <a:ext cx="14630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rcRect l="8287" t="22219" r="11844" b="61857"/>
          <a:stretch>
            <a:fillRect/>
          </a:stretch>
        </p:blipFill>
        <p:spPr>
          <a:xfrm>
            <a:off x="1507490" y="973455"/>
            <a:ext cx="6572885" cy="1007110"/>
          </a:xfrm>
          <a:prstGeom prst="rect">
            <a:avLst/>
          </a:prstGeom>
        </p:spPr>
      </p:pic>
      <p:sp>
        <p:nvSpPr>
          <p:cNvPr id="52" name="椭圆 51"/>
          <p:cNvSpPr/>
          <p:nvPr/>
        </p:nvSpPr>
        <p:spPr>
          <a:xfrm>
            <a:off x="4778375" y="3148965"/>
            <a:ext cx="462280" cy="231140"/>
          </a:xfrm>
          <a:prstGeom prst="ellipse">
            <a:avLst/>
          </a:prstGeom>
          <a:solidFill>
            <a:srgbClr val="FF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41545" y="3469640"/>
            <a:ext cx="462280" cy="2311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530600" y="3168650"/>
            <a:ext cx="233045" cy="1930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793490" y="3148965"/>
            <a:ext cx="388620" cy="2311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815205" y="3792855"/>
            <a:ext cx="388620" cy="2311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81170" y="3148965"/>
            <a:ext cx="388620" cy="2311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950460" y="4138295"/>
            <a:ext cx="285750" cy="18923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8290" y="3149600"/>
            <a:ext cx="462280" cy="231140"/>
          </a:xfrm>
          <a:prstGeom prst="ellipse">
            <a:avLst/>
          </a:prstGeom>
          <a:solidFill>
            <a:srgbClr val="FF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animBg="1"/>
      <p:bldP spid="55" grpId="0" bldLvl="0" animBg="1"/>
      <p:bldP spid="54" grpId="0" bldLvl="0" animBg="1"/>
      <p:bldP spid="55" grpId="1" animBg="1"/>
      <p:bldP spid="54" grpId="1" animBg="1"/>
      <p:bldP spid="56" grpId="0" bldLvl="0" animBg="1"/>
      <p:bldP spid="57" grpId="0" bldLvl="0" animBg="1"/>
      <p:bldP spid="56" grpId="1" animBg="1"/>
      <p:bldP spid="57" grpId="1" animBg="1"/>
      <p:bldP spid="58" grpId="0" bldLvl="0" animBg="1"/>
      <p:bldP spid="59" grpId="0" bldLvl="0" animBg="1"/>
      <p:bldP spid="58" grpId="1" animBg="1"/>
      <p:bldP spid="59" grpId="1" animBg="1"/>
      <p:bldP spid="62" grpId="0" bldLvl="0" animBg="1"/>
      <p:bldP spid="6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2715260" y="339090"/>
            <a:ext cx="322643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动态规划</a:t>
            </a:r>
            <a:r>
              <a:rPr kumimoji="1" lang="en-US" altLang="zh-CN" sz="36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kumimoji="1" lang="en-US" altLang="zh-CN" sz="36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170" y="1371600"/>
            <a:ext cx="73171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动态规划是一种算法设计的范式（</a:t>
            </a:r>
            <a:r>
              <a:rPr 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paradigm</a:t>
            </a:r>
            <a:r>
              <a:rPr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）或思想</a:t>
            </a:r>
            <a:endParaRPr lang="en-US" dirty="0" smtClean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accent4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     不是解决某一具体问题的具体算法</a:t>
            </a:r>
            <a:endParaRPr lang="zh-CN" altLang="en-US" dirty="0" smtClean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理查德·贝尔曼（Richard Bellman）在1950年代首次提出了这个名字 ，当时他正为美国兰德公司工作，主要为美国空军和政府项目服务。</a:t>
            </a:r>
            <a:r>
              <a:rPr 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endParaRPr lang="en-US" dirty="0" smtClean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 algn="just"/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理查德·贝尔曼（1920年8月26日－1984年3月19日），美国应用数学家，美国国家科学院院士，和动态规划的创始人。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2495" y="3386455"/>
            <a:ext cx="1225550" cy="1657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5180" y="3306445"/>
            <a:ext cx="4847590" cy="161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just">
              <a:lnSpc>
                <a:spcPct val="110000"/>
              </a:lnSpc>
            </a:pPr>
            <a:r>
              <a:rPr lang="en-US" dirty="0" smtClean="0">
                <a:solidFill>
                  <a:schemeClr val="accent4"/>
                </a:solidFill>
                <a:ea typeface="Bell MT" panose="02020503060305020303" charset="0"/>
                <a:cs typeface="+mn-lt"/>
                <a:sym typeface="+mn-ea"/>
              </a:rPr>
              <a:t>“It’s impossible to use the word, dynamic, in the pejorative sense…I thought dynamic programming was a good name.  It was something not even a Congressman could object to.”——</a:t>
            </a:r>
            <a:r>
              <a:rPr lang="en-US" i="1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理查德·</a:t>
            </a:r>
            <a:r>
              <a:rPr lang="zh-CN" altLang="en-US" i="1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贝尔</a:t>
            </a:r>
            <a:r>
              <a:rPr lang="en-US" i="1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曼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990600" y="1125538"/>
            <a:ext cx="7485945" cy="5472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时间复杂性</a:t>
            </a:r>
            <a:endParaRPr lang="zh-CN" altLang="en-US" sz="36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计算代价的时间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(l, 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k)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三层循环</a:t>
            </a:r>
            <a:r>
              <a:rPr lang="en-US" altLang="zh-CN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每层至多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n-1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步</a:t>
            </a:r>
            <a:endParaRPr lang="zh-CN" altLang="en-US" sz="3200" b="1" dirty="0" smtClean="0">
              <a:solidFill>
                <a:srgbClr val="6633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</a:t>
            </a:r>
            <a:r>
              <a:rPr lang="en-US" altLang="zh-CN" sz="3200" b="1" i="1" baseline="30000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初始化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的时间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:</a:t>
            </a: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总时间复杂性为：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</a:t>
            </a:r>
            <a:r>
              <a:rPr lang="en-US" altLang="zh-CN" sz="3200" b="1" i="1" baseline="30000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空间复杂性</a:t>
            </a:r>
            <a:r>
              <a:rPr lang="zh-CN" altLang="en-US" sz="40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zh-CN" altLang="en-US" sz="40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使用数组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S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需要空间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</a:t>
            </a:r>
            <a:r>
              <a:rPr lang="en-US" altLang="zh-CN" sz="3200" b="1" i="1" baseline="30000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3200400" y="60777"/>
            <a:ext cx="56261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算法复杂性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b="1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 4.4 </a:t>
            </a: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背包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 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179320" y="307975"/>
            <a:ext cx="546925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斐波那契数列</a:t>
            </a:r>
            <a:r>
              <a:rPr kumimoji="0"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(Top-down)</a:t>
            </a:r>
            <a:endParaRPr kumimoji="0"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790" y="1197610"/>
            <a:ext cx="3662045" cy="1062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6730" y="2915285"/>
            <a:ext cx="32632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public int fib(int n) {</a:t>
            </a:r>
            <a:endParaRPr lang="zh-CN" altLang="en-US"/>
          </a:p>
          <a:p>
            <a:r>
              <a:rPr lang="zh-CN" altLang="en-US"/>
              <a:t>        if (n &lt; 1) {</a:t>
            </a:r>
            <a:endParaRPr lang="zh-CN" altLang="en-US"/>
          </a:p>
          <a:p>
            <a:r>
              <a:rPr lang="zh-CN" altLang="en-US"/>
              <a:t>            return -1;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if (n == 1 || n == 2) {</a:t>
            </a:r>
            <a:endParaRPr lang="zh-CN" altLang="en-US"/>
          </a:p>
          <a:p>
            <a:r>
              <a:rPr lang="zh-CN" altLang="en-US"/>
              <a:t>            return 1;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fib(n - 1) + fib(n - 2);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7995" y="2303145"/>
            <a:ext cx="6294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如何设计算法，编写程序，给定任意的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F(n)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9790" y="5760720"/>
            <a:ext cx="2333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时间复杂度：O(2</a:t>
            </a:r>
            <a:r>
              <a:rPr lang="zh-CN" altLang="en-US" baseline="30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00395" y="2439035"/>
            <a:ext cx="1948180" cy="3407410"/>
            <a:chOff x="9026" y="4591"/>
            <a:chExt cx="3068" cy="5366"/>
          </a:xfrm>
        </p:grpSpPr>
        <p:pic>
          <p:nvPicPr>
            <p:cNvPr id="94212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6" y="4591"/>
              <a:ext cx="3069" cy="526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9328" y="8941"/>
              <a:ext cx="2767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Can we do better ?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166" y="1969476"/>
            <a:ext cx="2345175" cy="2046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363" y="1583652"/>
            <a:ext cx="1878740" cy="2431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231" y="4042299"/>
            <a:ext cx="474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AGCCCTAAGGGCTACCTAGCTT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94030" y="4029967"/>
            <a:ext cx="568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GACAGCCTACAAGCGTTAGCTTG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0025" y="3790165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DNA: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6863" y="3790165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DNA: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20346"/>
            <a:ext cx="7886700" cy="1325563"/>
          </a:xfrm>
        </p:spPr>
        <p:txBody>
          <a:bodyPr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这两个物种有多相似</a:t>
            </a:r>
            <a:endParaRPr lang="zh-CN" altLang="en-US" sz="36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346"/>
            <a:ext cx="7886700" cy="1325563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最长公共子序列</a:t>
            </a:r>
            <a:endParaRPr lang="zh-CN" altLang="en-US" sz="36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166" y="1893276"/>
            <a:ext cx="2345175" cy="2046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363" y="1507452"/>
            <a:ext cx="1878740" cy="2431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231" y="3966099"/>
            <a:ext cx="474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AGC</a:t>
            </a:r>
            <a:r>
              <a:rPr lang="en-US" sz="2400" dirty="0" smtClean="0"/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CTAA</a:t>
            </a:r>
            <a:r>
              <a:rPr lang="en-US" sz="2400" dirty="0" smtClean="0"/>
              <a:t>GG</a:t>
            </a:r>
            <a:r>
              <a:rPr lang="en-US" sz="2400" dirty="0" smtClean="0">
                <a:solidFill>
                  <a:srgbClr val="FF0000"/>
                </a:solidFill>
              </a:rPr>
              <a:t>GCT</a:t>
            </a:r>
            <a:r>
              <a:rPr lang="en-US" sz="2400" dirty="0" smtClean="0"/>
              <a:t>ACC</a:t>
            </a:r>
            <a:r>
              <a:rPr lang="en-US" sz="2400" dirty="0" smtClean="0">
                <a:solidFill>
                  <a:srgbClr val="FF0000"/>
                </a:solidFill>
              </a:rPr>
              <a:t>TAGCTT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4030" y="3953767"/>
            <a:ext cx="568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GAC</a:t>
            </a:r>
            <a:r>
              <a:rPr lang="en-US" sz="2400" dirty="0" smtClean="0">
                <a:solidFill>
                  <a:srgbClr val="FF0000"/>
                </a:solidFill>
              </a:rPr>
              <a:t>AGCCTA</a:t>
            </a:r>
            <a:r>
              <a:rPr lang="en-US" sz="2400" dirty="0" smtClean="0"/>
              <a:t>CA</a:t>
            </a:r>
            <a:r>
              <a:rPr lang="en-US" sz="2400" dirty="0" smtClean="0">
                <a:solidFill>
                  <a:srgbClr val="FF0000"/>
                </a:solidFill>
              </a:rPr>
              <a:t>AGC</a:t>
            </a:r>
            <a:r>
              <a:rPr lang="en-US" sz="2400" dirty="0" smtClean="0"/>
              <a:t>G</a:t>
            </a:r>
            <a:r>
              <a:rPr lang="en-US" sz="2400" dirty="0" smtClean="0">
                <a:solidFill>
                  <a:srgbClr val="FF0000"/>
                </a:solidFill>
              </a:rPr>
              <a:t>TTAGCTT</a:t>
            </a:r>
            <a:r>
              <a:rPr lang="en-US" sz="2400" dirty="0" smtClean="0"/>
              <a:t>G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9387" y="5184495"/>
            <a:ext cx="424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AGCCTAAGCTTAGCTT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5" y="3713965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DNA: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6863" y="3713965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DNA: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30956" y="1484313"/>
            <a:ext cx="8019345" cy="446405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子序列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X=(A, B, C, B, D, B)</a:t>
            </a:r>
            <a:endParaRPr lang="en-US" altLang="zh-CN" sz="3200" b="1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Z=(B, C, D, B)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的子序例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W=(B, D, A)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不是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的子序例</a:t>
            </a:r>
            <a:endParaRPr lang="en-US" altLang="zh-CN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公共子序列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是序列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的公共子序列如果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的子序也是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的子序列。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3048000" y="134938"/>
            <a:ext cx="56119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问题的定义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990600" y="1676400"/>
            <a:ext cx="723194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b="1" dirty="0"/>
              <a:t>最长公共子序列（</a:t>
            </a:r>
            <a:r>
              <a:rPr lang="en-US" altLang="zh-CN" sz="4000" b="1" i="1" dirty="0"/>
              <a:t>LCS</a:t>
            </a:r>
            <a:r>
              <a:rPr lang="en-US" altLang="zh-CN" sz="4000" b="1" dirty="0"/>
              <a:t>）</a:t>
            </a:r>
            <a:r>
              <a:rPr lang="zh-CN" altLang="en-US" sz="4000" b="1" dirty="0"/>
              <a:t>问题</a:t>
            </a:r>
            <a:endParaRPr lang="zh-CN" altLang="en-US" sz="4000" b="1" dirty="0"/>
          </a:p>
          <a:p>
            <a:pPr lvl="2">
              <a:defRPr/>
            </a:pPr>
            <a:endParaRPr lang="zh-CN" altLang="en-US" sz="2400" b="1" dirty="0"/>
          </a:p>
          <a:p>
            <a:pPr lvl="1">
              <a:defRPr/>
            </a:pPr>
            <a:r>
              <a:rPr lang="zh-CN" altLang="en-US" sz="3600" b="1" dirty="0">
                <a:solidFill>
                  <a:srgbClr val="0000CC"/>
                </a:solidFill>
              </a:rPr>
              <a:t>输入：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X = (x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1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,x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2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,...,</a:t>
            </a:r>
            <a:r>
              <a:rPr lang="en-US" altLang="zh-CN" sz="3600" b="1" i="1" dirty="0" err="1">
                <a:solidFill>
                  <a:srgbClr val="0000CC"/>
                </a:solidFill>
                <a:latin typeface="Times New Roman" panose="02020603050405020304" charset="0"/>
              </a:rPr>
              <a:t>x</a:t>
            </a:r>
            <a:r>
              <a:rPr lang="en-US" altLang="zh-CN" sz="3600" b="1" i="1" baseline="-25000" dirty="0" err="1">
                <a:solidFill>
                  <a:srgbClr val="0000CC"/>
                </a:solidFill>
                <a:latin typeface="Times New Roman" panose="02020603050405020304" charset="0"/>
              </a:rPr>
              <a:t>n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)，Y = (y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1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,y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2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,...</a:t>
            </a:r>
            <a:r>
              <a:rPr lang="en-US" altLang="zh-CN" sz="3600" b="1" i="1" dirty="0" err="1">
                <a:solidFill>
                  <a:srgbClr val="0000CC"/>
                </a:solidFill>
                <a:latin typeface="Times New Roman" panose="02020603050405020304" charset="0"/>
              </a:rPr>
              <a:t>y</a:t>
            </a:r>
            <a:r>
              <a:rPr lang="en-US" altLang="zh-CN" sz="3600" b="1" i="1" baseline="-25000" dirty="0" err="1">
                <a:solidFill>
                  <a:srgbClr val="0000CC"/>
                </a:solidFill>
                <a:latin typeface="Times New Roman" panose="02020603050405020304" charset="0"/>
              </a:rPr>
              <a:t>m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)</a:t>
            </a:r>
            <a:endParaRPr lang="en-US" altLang="zh-CN" sz="3600" b="1" i="1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lvl="1">
              <a:defRPr/>
            </a:pPr>
            <a:r>
              <a:rPr lang="zh-CN" altLang="en-US" sz="3600" b="1" dirty="0">
                <a:solidFill>
                  <a:srgbClr val="0000CC"/>
                </a:solidFill>
              </a:rPr>
              <a:t>输出：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Z = X</a:t>
            </a:r>
            <a:r>
              <a:rPr lang="zh-CN" altLang="en-US" sz="3600" b="1" dirty="0">
                <a:solidFill>
                  <a:srgbClr val="0000CC"/>
                </a:solidFill>
              </a:rPr>
              <a:t>与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Y</a:t>
            </a:r>
            <a:r>
              <a:rPr lang="zh-CN" altLang="en-US" sz="3600" b="1" dirty="0">
                <a:solidFill>
                  <a:srgbClr val="0000CC"/>
                </a:solidFill>
              </a:rPr>
              <a:t>的最长公共子序列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67818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>
              <a:defRPr/>
            </a:pP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最长公共子序列结构分析</a:t>
            </a:r>
            <a:endParaRPr lang="zh-CN" altLang="en-US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75545" y="1844675"/>
            <a:ext cx="8274756" cy="3484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第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前缀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X=(x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是一个序列，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的第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前缀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是一个序列，定义为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..., 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endParaRPr lang="zh-CN" altLang="en-US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X=(A, B, D, C, A), X</a:t>
            </a:r>
            <a:r>
              <a:rPr lang="en-US" altLang="zh-CN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=(A), X</a:t>
            </a:r>
            <a:r>
              <a:rPr lang="en-US" altLang="zh-CN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=(A, B), X</a:t>
            </a:r>
            <a:r>
              <a:rPr lang="en-US" altLang="zh-CN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=(A, B, D)</a:t>
            </a:r>
            <a:endParaRPr lang="en-US" altLang="zh-CN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533400"/>
            <a:ext cx="8640233" cy="5067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优化子结构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定理1（优化子结构）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X=(x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Y=(y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是两个序列，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Z=(z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，我们有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28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zh-CN" altLang="en-US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⑴</a:t>
            </a:r>
            <a:r>
              <a:rPr lang="zh-CN" altLang="en-US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 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5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5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+ &lt;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&gt;.</a:t>
            </a:r>
            <a:endParaRPr lang="en-US" altLang="zh-CN" b="1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⑵</a:t>
            </a: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 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5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zh-CN" b="1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⑶</a:t>
            </a: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 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baseline="-5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zh-CN" altLang="en-US" b="1" i="1" baseline="-50000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812" y="115889"/>
            <a:ext cx="9144000" cy="65246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buFontTx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证明:</a:t>
            </a:r>
            <a:endParaRPr lang="zh-CN" altLang="en-US" sz="3600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⑴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. 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X=&lt;x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…, x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&gt;, Y=&lt;y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…, y</a:t>
            </a:r>
            <a:r>
              <a:rPr lang="en-US" altLang="zh-CN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b="1" i="1" dirty="0" smtClean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则</a:t>
            </a:r>
            <a:endParaRPr lang="zh-CN" altLang="en-US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               LCS</a:t>
            </a:r>
            <a:r>
              <a:rPr lang="en-US" altLang="zh-CN" sz="2800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XY </a:t>
            </a: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sz="2800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b="1" i="1" baseline="-50000" dirty="0" smtClean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2800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2800" b="1" i="1" baseline="-50000" dirty="0" smtClean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+ &lt;</a:t>
            </a:r>
            <a:r>
              <a:rPr lang="en-US" altLang="zh-CN" sz="2800" b="1" i="1" dirty="0" err="1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2800" b="1" i="1" dirty="0" err="1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28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i="1" dirty="0" smtClean="0">
                <a:latin typeface="Times New Roman" panose="02020603050405020304" charset="0"/>
                <a:cs typeface="Times New Roman" panose="02020603050405020304" charset="0"/>
              </a:rPr>
              <a:t>&gt;.</a:t>
            </a:r>
            <a:endParaRPr lang="en-US" altLang="zh-CN" sz="2800" b="1" i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则可加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得到一个长为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的公共序列，与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矛盾。于是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现在证明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显然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的公共序列。我们需要证明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   设不然，则存在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长大于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增加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我们得到一个长大于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的公共序列，与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矛盾。于是，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buFontTx/>
              <a:buNone/>
              <a:defRPr/>
            </a:pPr>
            <a:r>
              <a:rPr lang="en-US" altLang="zh-CN" sz="3200" b="1" dirty="0" smtClean="0">
                <a:latin typeface="Times New Roman" panose="02020603050405020304" charset="0"/>
                <a:cs typeface="Times New Roman" panose="02020603050405020304" charset="0"/>
              </a:rPr>
              <a:t>⑵  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X=&lt;x</a:t>
            </a:r>
            <a:r>
              <a:rPr lang="en-US" altLang="zh-CN" sz="3200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, …, x</a:t>
            </a:r>
            <a:r>
              <a:rPr lang="en-US" altLang="zh-CN" sz="3200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25000" dirty="0" err="1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&gt;, Y=&lt;y</a:t>
            </a:r>
            <a:r>
              <a:rPr lang="en-US" altLang="zh-CN" sz="3200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, …, y</a:t>
            </a:r>
            <a:r>
              <a:rPr lang="en-US" altLang="zh-CN" sz="3200" b="1" i="1" baseline="-25000" dirty="0" smtClean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25000" dirty="0" err="1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b="1" i="1" dirty="0" smtClean="0">
                <a:latin typeface="Times New Roman" panose="02020603050405020304" charset="0"/>
                <a:cs typeface="Times New Roman" panose="02020603050405020304" charset="0"/>
              </a:rPr>
              <a:t>，   </a:t>
            </a:r>
            <a:endParaRPr lang="zh-CN" altLang="en-US" sz="3200" b="1" i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，z</a:t>
            </a:r>
            <a:r>
              <a:rPr lang="en-US" altLang="zh-CN" sz="32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 smtClean="0"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zh-CN" altLang="en-US" sz="3200" b="1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dirty="0" smtClean="0"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50000" dirty="0" smtClean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baseline="-30000" dirty="0" smtClean="0"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zh-CN" b="1" i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3600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由于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的公共子序列。我们来证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有一个公共子序列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的长大于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也是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的公共子序列，与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矛盾。</a:t>
            </a:r>
            <a:endParaRPr lang="zh-CN" altLang="en-US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⑶  同⑵可证。</a:t>
            </a:r>
            <a:endParaRPr lang="zh-C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0214"/>
            <a:ext cx="8610600" cy="2879725"/>
          </a:xfr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buFontTx/>
              <a:buNone/>
              <a:defRPr/>
            </a:pPr>
            <a:r>
              <a:rPr lang="en-US" altLang="zh-CN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的优化解结构为</a:t>
            </a:r>
            <a:endParaRPr lang="zh-CN" altLang="en-US" sz="40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5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5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+ &lt;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if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3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5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3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=LCS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baseline="-5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3200" b="1" i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                           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baseline="-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32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0"/>
          <p:cNvSpPr>
            <a:spLocks noChangeArrowheads="1"/>
          </p:cNvSpPr>
          <p:nvPr/>
        </p:nvSpPr>
        <p:spPr bwMode="auto">
          <a:xfrm>
            <a:off x="63501" y="73025"/>
            <a:ext cx="182033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133" y="404814"/>
            <a:ext cx="3904546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子问题重叠性</a:t>
            </a:r>
            <a:endParaRPr lang="zh-CN" altLang="en-US" sz="3600" b="1" dirty="0" smtClean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09" name="Text Box 21"/>
          <p:cNvSpPr txBox="1">
            <a:spLocks noChangeArrowheads="1"/>
          </p:cNvSpPr>
          <p:nvPr/>
        </p:nvSpPr>
        <p:spPr bwMode="auto">
          <a:xfrm>
            <a:off x="3867856" y="1268414"/>
            <a:ext cx="12859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endParaRPr lang="en-US" altLang="zh-CN" sz="3200" b="1" i="1" baseline="-25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0" name="Text Box 22"/>
          <p:cNvSpPr txBox="1">
            <a:spLocks noChangeArrowheads="1"/>
          </p:cNvSpPr>
          <p:nvPr/>
        </p:nvSpPr>
        <p:spPr bwMode="auto">
          <a:xfrm>
            <a:off x="1500012" y="2381250"/>
            <a:ext cx="23678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1" name="Text Box 23"/>
          <p:cNvSpPr txBox="1">
            <a:spLocks noChangeArrowheads="1"/>
          </p:cNvSpPr>
          <p:nvPr/>
        </p:nvSpPr>
        <p:spPr bwMode="auto">
          <a:xfrm>
            <a:off x="3613856" y="2381250"/>
            <a:ext cx="20785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2" name="Text Box 24"/>
          <p:cNvSpPr txBox="1">
            <a:spLocks noChangeArrowheads="1"/>
          </p:cNvSpPr>
          <p:nvPr/>
        </p:nvSpPr>
        <p:spPr bwMode="auto">
          <a:xfrm>
            <a:off x="5470879" y="2381250"/>
            <a:ext cx="166228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baseline="-4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en-US" altLang="zh-CN" sz="3200" b="1" i="1" baseline="-40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4" name="Text Box 26"/>
          <p:cNvSpPr txBox="1">
            <a:spLocks noChangeArrowheads="1"/>
          </p:cNvSpPr>
          <p:nvPr/>
        </p:nvSpPr>
        <p:spPr bwMode="auto">
          <a:xfrm>
            <a:off x="283633" y="3605214"/>
            <a:ext cx="24962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m-2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n-2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5" name="Text Box 27"/>
          <p:cNvSpPr txBox="1">
            <a:spLocks noChangeArrowheads="1"/>
          </p:cNvSpPr>
          <p:nvPr/>
        </p:nvSpPr>
        <p:spPr bwMode="auto">
          <a:xfrm>
            <a:off x="2332567" y="3621089"/>
            <a:ext cx="27495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m-2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6" name="Text Box 28"/>
          <p:cNvSpPr txBox="1">
            <a:spLocks noChangeArrowheads="1"/>
          </p:cNvSpPr>
          <p:nvPr/>
        </p:nvSpPr>
        <p:spPr bwMode="auto">
          <a:xfrm>
            <a:off x="4445001" y="3605214"/>
            <a:ext cx="217593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n-2</a:t>
            </a:r>
            <a:endParaRPr lang="en-US" altLang="zh-CN" sz="3200" b="1" i="1" baseline="-40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8" name="Line 30"/>
          <p:cNvSpPr>
            <a:spLocks noChangeShapeType="1"/>
          </p:cNvSpPr>
          <p:nvPr/>
        </p:nvSpPr>
        <p:spPr bwMode="auto">
          <a:xfrm flipH="1">
            <a:off x="2587978" y="1820863"/>
            <a:ext cx="160020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9" name="Line 31"/>
          <p:cNvSpPr>
            <a:spLocks noChangeShapeType="1"/>
          </p:cNvSpPr>
          <p:nvPr/>
        </p:nvSpPr>
        <p:spPr bwMode="auto">
          <a:xfrm>
            <a:off x="4251678" y="1820863"/>
            <a:ext cx="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0" name="Line 32"/>
          <p:cNvSpPr>
            <a:spLocks noChangeShapeType="1"/>
          </p:cNvSpPr>
          <p:nvPr/>
        </p:nvSpPr>
        <p:spPr bwMode="auto">
          <a:xfrm>
            <a:off x="4380090" y="1820863"/>
            <a:ext cx="1471789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1" name="Line 33"/>
          <p:cNvSpPr>
            <a:spLocks noChangeShapeType="1"/>
          </p:cNvSpPr>
          <p:nvPr/>
        </p:nvSpPr>
        <p:spPr bwMode="auto">
          <a:xfrm flipH="1">
            <a:off x="1116189" y="2900364"/>
            <a:ext cx="704144" cy="7207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2" name="Line 34"/>
          <p:cNvSpPr>
            <a:spLocks noChangeShapeType="1"/>
          </p:cNvSpPr>
          <p:nvPr/>
        </p:nvSpPr>
        <p:spPr bwMode="auto">
          <a:xfrm>
            <a:off x="1948745" y="2900363"/>
            <a:ext cx="831144" cy="7921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3" name="Line 35"/>
          <p:cNvSpPr>
            <a:spLocks noChangeShapeType="1"/>
          </p:cNvSpPr>
          <p:nvPr/>
        </p:nvSpPr>
        <p:spPr bwMode="auto">
          <a:xfrm>
            <a:off x="2075745" y="2925763"/>
            <a:ext cx="2753077" cy="7667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4" name="Line 36"/>
          <p:cNvSpPr>
            <a:spLocks noChangeShapeType="1"/>
          </p:cNvSpPr>
          <p:nvPr/>
        </p:nvSpPr>
        <p:spPr bwMode="auto">
          <a:xfrm flipH="1">
            <a:off x="2971800" y="2900363"/>
            <a:ext cx="1024467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6" name="Line 38"/>
          <p:cNvSpPr>
            <a:spLocks noChangeShapeType="1"/>
          </p:cNvSpPr>
          <p:nvPr/>
        </p:nvSpPr>
        <p:spPr bwMode="auto">
          <a:xfrm>
            <a:off x="4124679" y="2900363"/>
            <a:ext cx="2304344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7" name="Line 39"/>
          <p:cNvSpPr>
            <a:spLocks noChangeShapeType="1"/>
          </p:cNvSpPr>
          <p:nvPr/>
        </p:nvSpPr>
        <p:spPr bwMode="auto">
          <a:xfrm>
            <a:off x="4124679" y="2900363"/>
            <a:ext cx="3135489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8" name="Line 40"/>
          <p:cNvSpPr>
            <a:spLocks noChangeShapeType="1"/>
          </p:cNvSpPr>
          <p:nvPr/>
        </p:nvSpPr>
        <p:spPr bwMode="auto">
          <a:xfrm flipH="1">
            <a:off x="4955823" y="2900363"/>
            <a:ext cx="896056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9" name="Line 41"/>
          <p:cNvSpPr>
            <a:spLocks noChangeShapeType="1"/>
          </p:cNvSpPr>
          <p:nvPr/>
        </p:nvSpPr>
        <p:spPr bwMode="auto">
          <a:xfrm>
            <a:off x="5980289" y="2971800"/>
            <a:ext cx="2112434" cy="9366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30" name="Line 42"/>
          <p:cNvSpPr>
            <a:spLocks noChangeShapeType="1"/>
          </p:cNvSpPr>
          <p:nvPr/>
        </p:nvSpPr>
        <p:spPr bwMode="auto">
          <a:xfrm>
            <a:off x="6172200" y="2900363"/>
            <a:ext cx="2688167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31" name="Text Box 43"/>
          <p:cNvSpPr txBox="1">
            <a:spLocks noChangeArrowheads="1"/>
          </p:cNvSpPr>
          <p:nvPr/>
        </p:nvSpPr>
        <p:spPr bwMode="auto">
          <a:xfrm>
            <a:off x="7004755" y="369252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……</a:t>
            </a:r>
            <a:endParaRPr lang="en-US" altLang="zh-CN" sz="3200" b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32" name="Text Box 44"/>
          <p:cNvSpPr txBox="1">
            <a:spLocks noChangeArrowheads="1"/>
          </p:cNvSpPr>
          <p:nvPr/>
        </p:nvSpPr>
        <p:spPr bwMode="auto">
          <a:xfrm>
            <a:off x="1559873" y="4794251"/>
            <a:ext cx="6269665" cy="707886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问题具有子问题重叠性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7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7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7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9" grpId="0"/>
      <p:bldP spid="677910" grpId="0"/>
      <p:bldP spid="677911" grpId="0"/>
      <p:bldP spid="677912" grpId="0"/>
      <p:bldP spid="677914" grpId="0"/>
      <p:bldP spid="677915" grpId="0"/>
      <p:bldP spid="677916" grpId="0"/>
      <p:bldP spid="677918" grpId="0" animBg="1"/>
      <p:bldP spid="677919" grpId="0" animBg="1"/>
      <p:bldP spid="677920" grpId="0" animBg="1"/>
      <p:bldP spid="677921" grpId="0" animBg="1"/>
      <p:bldP spid="677922" grpId="0" animBg="1"/>
      <p:bldP spid="677923" grpId="0" animBg="1"/>
      <p:bldP spid="677924" grpId="0" animBg="1"/>
      <p:bldP spid="677926" grpId="0" animBg="1"/>
      <p:bldP spid="677927" grpId="0" animBg="1"/>
      <p:bldP spid="677928" grpId="0" animBg="1"/>
      <p:bldP spid="677929" grpId="0" animBg="1"/>
      <p:bldP spid="677930" grpId="0" animBg="1"/>
      <p:bldP spid="677931" grpId="0"/>
      <p:bldP spid="6779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29915" y="383540"/>
            <a:ext cx="420179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斐波那契数列</a:t>
            </a:r>
            <a:endParaRPr kumimoji="0"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  <p:sp>
        <p:nvSpPr>
          <p:cNvPr id="3" name="Freeform 15"/>
          <p:cNvSpPr/>
          <p:nvPr/>
        </p:nvSpPr>
        <p:spPr>
          <a:xfrm>
            <a:off x="138517" y="3153262"/>
            <a:ext cx="8979438" cy="2587134"/>
          </a:xfrm>
          <a:custGeom>
            <a:avLst/>
            <a:gdLst>
              <a:gd name="connsiteX0" fmla="*/ 775883 w 8979438"/>
              <a:gd name="connsiteY0" fmla="*/ 34781 h 2587134"/>
              <a:gd name="connsiteX1" fmla="*/ 108618 w 8979438"/>
              <a:gd name="connsiteY1" fmla="*/ 108922 h 2587134"/>
              <a:gd name="connsiteX2" fmla="*/ 34478 w 8979438"/>
              <a:gd name="connsiteY2" fmla="*/ 627906 h 2587134"/>
              <a:gd name="connsiteX3" fmla="*/ 454607 w 8979438"/>
              <a:gd name="connsiteY3" fmla="*/ 1023322 h 2587134"/>
              <a:gd name="connsiteX4" fmla="*/ 1257797 w 8979438"/>
              <a:gd name="connsiteY4" fmla="*/ 739116 h 2587134"/>
              <a:gd name="connsiteX5" fmla="*/ 2617040 w 8979438"/>
              <a:gd name="connsiteY5" fmla="*/ 862684 h 2587134"/>
              <a:gd name="connsiteX6" fmla="*/ 3407872 w 8979438"/>
              <a:gd name="connsiteY6" fmla="*/ 1468165 h 2587134"/>
              <a:gd name="connsiteX7" fmla="*/ 4149278 w 8979438"/>
              <a:gd name="connsiteY7" fmla="*/ 1801797 h 2587134"/>
              <a:gd name="connsiteX8" fmla="*/ 4569407 w 8979438"/>
              <a:gd name="connsiteY8" fmla="*/ 1381668 h 2587134"/>
              <a:gd name="connsiteX9" fmla="*/ 4853613 w 8979438"/>
              <a:gd name="connsiteY9" fmla="*/ 949181 h 2587134"/>
              <a:gd name="connsiteX10" fmla="*/ 5372597 w 8979438"/>
              <a:gd name="connsiteY10" fmla="*/ 1072749 h 2587134"/>
              <a:gd name="connsiteX11" fmla="*/ 5730942 w 8979438"/>
              <a:gd name="connsiteY11" fmla="*/ 1727657 h 2587134"/>
              <a:gd name="connsiteX12" fmla="*/ 7090186 w 8979438"/>
              <a:gd name="connsiteY12" fmla="*/ 1715300 h 2587134"/>
              <a:gd name="connsiteX13" fmla="*/ 7992229 w 8979438"/>
              <a:gd name="connsiteY13" fmla="*/ 1777084 h 2587134"/>
              <a:gd name="connsiteX14" fmla="*/ 8288791 w 8979438"/>
              <a:gd name="connsiteY14" fmla="*/ 2518489 h 2587134"/>
              <a:gd name="connsiteX15" fmla="*/ 8844845 w 8979438"/>
              <a:gd name="connsiteY15" fmla="*/ 2469062 h 2587134"/>
              <a:gd name="connsiteX16" fmla="*/ 8931342 w 8979438"/>
              <a:gd name="connsiteY16" fmla="*/ 1764727 h 2587134"/>
              <a:gd name="connsiteX17" fmla="*/ 8214651 w 8979438"/>
              <a:gd name="connsiteY17" fmla="*/ 1715300 h 2587134"/>
              <a:gd name="connsiteX18" fmla="*/ 7806878 w 8979438"/>
              <a:gd name="connsiteY18" fmla="*/ 1542306 h 2587134"/>
              <a:gd name="connsiteX19" fmla="*/ 7460888 w 8979438"/>
              <a:gd name="connsiteY19" fmla="*/ 1085106 h 2587134"/>
              <a:gd name="connsiteX20" fmla="*/ 5595018 w 8979438"/>
              <a:gd name="connsiteY20" fmla="*/ 949181 h 2587134"/>
              <a:gd name="connsiteX21" fmla="*/ 4581764 w 8979438"/>
              <a:gd name="connsiteY21" fmla="*/ 702046 h 2587134"/>
              <a:gd name="connsiteX22" fmla="*/ 3420229 w 8979438"/>
              <a:gd name="connsiteY22" fmla="*/ 1072749 h 2587134"/>
              <a:gd name="connsiteX23" fmla="*/ 2382261 w 8979438"/>
              <a:gd name="connsiteY23" fmla="*/ 541408 h 2587134"/>
              <a:gd name="connsiteX24" fmla="*/ 775883 w 8979438"/>
              <a:gd name="connsiteY24" fmla="*/ 34781 h 258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979438" h="2587134">
                <a:moveTo>
                  <a:pt x="775883" y="34781"/>
                </a:moveTo>
                <a:cubicBezTo>
                  <a:pt x="396943" y="-37300"/>
                  <a:pt x="232185" y="10068"/>
                  <a:pt x="108618" y="108922"/>
                </a:cubicBezTo>
                <a:cubicBezTo>
                  <a:pt x="-14949" y="207776"/>
                  <a:pt x="-23187" y="475506"/>
                  <a:pt x="34478" y="627906"/>
                </a:cubicBezTo>
                <a:cubicBezTo>
                  <a:pt x="92143" y="780306"/>
                  <a:pt x="250721" y="1004787"/>
                  <a:pt x="454607" y="1023322"/>
                </a:cubicBezTo>
                <a:cubicBezTo>
                  <a:pt x="658493" y="1041857"/>
                  <a:pt x="897392" y="765889"/>
                  <a:pt x="1257797" y="739116"/>
                </a:cubicBezTo>
                <a:cubicBezTo>
                  <a:pt x="1618203" y="712343"/>
                  <a:pt x="2258694" y="741176"/>
                  <a:pt x="2617040" y="862684"/>
                </a:cubicBezTo>
                <a:cubicBezTo>
                  <a:pt x="2975386" y="984192"/>
                  <a:pt x="3152499" y="1311646"/>
                  <a:pt x="3407872" y="1468165"/>
                </a:cubicBezTo>
                <a:cubicBezTo>
                  <a:pt x="3663245" y="1624684"/>
                  <a:pt x="3955689" y="1816213"/>
                  <a:pt x="4149278" y="1801797"/>
                </a:cubicBezTo>
                <a:cubicBezTo>
                  <a:pt x="4342867" y="1787381"/>
                  <a:pt x="4452018" y="1523771"/>
                  <a:pt x="4569407" y="1381668"/>
                </a:cubicBezTo>
                <a:cubicBezTo>
                  <a:pt x="4686796" y="1239565"/>
                  <a:pt x="4719748" y="1000667"/>
                  <a:pt x="4853613" y="949181"/>
                </a:cubicBezTo>
                <a:cubicBezTo>
                  <a:pt x="4987478" y="897695"/>
                  <a:pt x="5226376" y="943003"/>
                  <a:pt x="5372597" y="1072749"/>
                </a:cubicBezTo>
                <a:cubicBezTo>
                  <a:pt x="5518819" y="1202495"/>
                  <a:pt x="5444677" y="1620565"/>
                  <a:pt x="5730942" y="1727657"/>
                </a:cubicBezTo>
                <a:cubicBezTo>
                  <a:pt x="6017207" y="1834749"/>
                  <a:pt x="6713305" y="1707062"/>
                  <a:pt x="7090186" y="1715300"/>
                </a:cubicBezTo>
                <a:cubicBezTo>
                  <a:pt x="7467067" y="1723538"/>
                  <a:pt x="7792462" y="1643219"/>
                  <a:pt x="7992229" y="1777084"/>
                </a:cubicBezTo>
                <a:cubicBezTo>
                  <a:pt x="8191997" y="1910949"/>
                  <a:pt x="8146688" y="2403159"/>
                  <a:pt x="8288791" y="2518489"/>
                </a:cubicBezTo>
                <a:cubicBezTo>
                  <a:pt x="8430894" y="2633819"/>
                  <a:pt x="8737753" y="2594689"/>
                  <a:pt x="8844845" y="2469062"/>
                </a:cubicBezTo>
                <a:cubicBezTo>
                  <a:pt x="8951937" y="2343435"/>
                  <a:pt x="9036374" y="1890354"/>
                  <a:pt x="8931342" y="1764727"/>
                </a:cubicBezTo>
                <a:cubicBezTo>
                  <a:pt x="8826310" y="1639100"/>
                  <a:pt x="8402062" y="1752370"/>
                  <a:pt x="8214651" y="1715300"/>
                </a:cubicBezTo>
                <a:cubicBezTo>
                  <a:pt x="8027240" y="1678230"/>
                  <a:pt x="7932505" y="1647338"/>
                  <a:pt x="7806878" y="1542306"/>
                </a:cubicBezTo>
                <a:cubicBezTo>
                  <a:pt x="7681251" y="1437274"/>
                  <a:pt x="7829531" y="1183960"/>
                  <a:pt x="7460888" y="1085106"/>
                </a:cubicBezTo>
                <a:cubicBezTo>
                  <a:pt x="7092245" y="986252"/>
                  <a:pt x="6074872" y="1013024"/>
                  <a:pt x="5595018" y="949181"/>
                </a:cubicBezTo>
                <a:cubicBezTo>
                  <a:pt x="5115164" y="885338"/>
                  <a:pt x="4944229" y="681451"/>
                  <a:pt x="4581764" y="702046"/>
                </a:cubicBezTo>
                <a:cubicBezTo>
                  <a:pt x="4219299" y="722641"/>
                  <a:pt x="3786813" y="1099522"/>
                  <a:pt x="3420229" y="1072749"/>
                </a:cubicBezTo>
                <a:cubicBezTo>
                  <a:pt x="3053645" y="1045976"/>
                  <a:pt x="2822985" y="716462"/>
                  <a:pt x="2382261" y="541408"/>
                </a:cubicBezTo>
                <a:cubicBezTo>
                  <a:pt x="1941537" y="366354"/>
                  <a:pt x="1154823" y="106862"/>
                  <a:pt x="775883" y="34781"/>
                </a:cubicBezTo>
                <a:close/>
              </a:path>
            </a:pathLst>
          </a:custGeom>
          <a:solidFill>
            <a:srgbClr val="ECDBF5"/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2732967" y="3163292"/>
            <a:ext cx="6152023" cy="1859819"/>
          </a:xfrm>
          <a:custGeom>
            <a:avLst/>
            <a:gdLst>
              <a:gd name="connsiteX0" fmla="*/ 10233 w 6152023"/>
              <a:gd name="connsiteY0" fmla="*/ 383097 h 1859819"/>
              <a:gd name="connsiteX1" fmla="*/ 319152 w 6152023"/>
              <a:gd name="connsiteY1" fmla="*/ 38 h 1859819"/>
              <a:gd name="connsiteX2" fmla="*/ 1876103 w 6152023"/>
              <a:gd name="connsiteY2" fmla="*/ 358384 h 1859819"/>
              <a:gd name="connsiteX3" fmla="*/ 2456871 w 6152023"/>
              <a:gd name="connsiteY3" fmla="*/ 185389 h 1859819"/>
              <a:gd name="connsiteX4" fmla="*/ 3272417 w 6152023"/>
              <a:gd name="connsiteY4" fmla="*/ 185389 h 1859819"/>
              <a:gd name="connsiteX5" fmla="*/ 4013822 w 6152023"/>
              <a:gd name="connsiteY5" fmla="*/ 617876 h 1859819"/>
              <a:gd name="connsiteX6" fmla="*/ 5830265 w 6152023"/>
              <a:gd name="connsiteY6" fmla="*/ 939151 h 1859819"/>
              <a:gd name="connsiteX7" fmla="*/ 6139184 w 6152023"/>
              <a:gd name="connsiteY7" fmla="*/ 1519919 h 1859819"/>
              <a:gd name="connsiteX8" fmla="*/ 5669628 w 6152023"/>
              <a:gd name="connsiteY8" fmla="*/ 1841194 h 1859819"/>
              <a:gd name="connsiteX9" fmla="*/ 4644017 w 6152023"/>
              <a:gd name="connsiteY9" fmla="*/ 976222 h 1859819"/>
              <a:gd name="connsiteX10" fmla="*/ 3049995 w 6152023"/>
              <a:gd name="connsiteY10" fmla="*/ 852654 h 1859819"/>
              <a:gd name="connsiteX11" fmla="*/ 2271519 w 6152023"/>
              <a:gd name="connsiteY11" fmla="*/ 827940 h 1859819"/>
              <a:gd name="connsiteX12" fmla="*/ 1443617 w 6152023"/>
              <a:gd name="connsiteY12" fmla="*/ 543735 h 1859819"/>
              <a:gd name="connsiteX13" fmla="*/ 1048201 w 6152023"/>
              <a:gd name="connsiteY13" fmla="*/ 877367 h 1859819"/>
              <a:gd name="connsiteX14" fmla="*/ 170871 w 6152023"/>
              <a:gd name="connsiteY14" fmla="*/ 865011 h 1859819"/>
              <a:gd name="connsiteX15" fmla="*/ 10233 w 6152023"/>
              <a:gd name="connsiteY15" fmla="*/ 383097 h 185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52023" h="1859819">
                <a:moveTo>
                  <a:pt x="10233" y="383097"/>
                </a:moveTo>
                <a:cubicBezTo>
                  <a:pt x="34947" y="238935"/>
                  <a:pt x="8174" y="4157"/>
                  <a:pt x="319152" y="38"/>
                </a:cubicBezTo>
                <a:cubicBezTo>
                  <a:pt x="630130" y="-4081"/>
                  <a:pt x="1519817" y="327492"/>
                  <a:pt x="1876103" y="358384"/>
                </a:cubicBezTo>
                <a:cubicBezTo>
                  <a:pt x="2232389" y="389276"/>
                  <a:pt x="2224152" y="214222"/>
                  <a:pt x="2456871" y="185389"/>
                </a:cubicBezTo>
                <a:cubicBezTo>
                  <a:pt x="2689590" y="156556"/>
                  <a:pt x="3012925" y="113308"/>
                  <a:pt x="3272417" y="185389"/>
                </a:cubicBezTo>
                <a:cubicBezTo>
                  <a:pt x="3531909" y="257470"/>
                  <a:pt x="3587514" y="492249"/>
                  <a:pt x="4013822" y="617876"/>
                </a:cubicBezTo>
                <a:cubicBezTo>
                  <a:pt x="4440130" y="743503"/>
                  <a:pt x="5476038" y="788810"/>
                  <a:pt x="5830265" y="939151"/>
                </a:cubicBezTo>
                <a:cubicBezTo>
                  <a:pt x="6184492" y="1089492"/>
                  <a:pt x="6165957" y="1369579"/>
                  <a:pt x="6139184" y="1519919"/>
                </a:cubicBezTo>
                <a:cubicBezTo>
                  <a:pt x="6112411" y="1670259"/>
                  <a:pt x="5918822" y="1931810"/>
                  <a:pt x="5669628" y="1841194"/>
                </a:cubicBezTo>
                <a:cubicBezTo>
                  <a:pt x="5420434" y="1750578"/>
                  <a:pt x="5080622" y="1140979"/>
                  <a:pt x="4644017" y="976222"/>
                </a:cubicBezTo>
                <a:cubicBezTo>
                  <a:pt x="4207412" y="811465"/>
                  <a:pt x="3445411" y="877368"/>
                  <a:pt x="3049995" y="852654"/>
                </a:cubicBezTo>
                <a:cubicBezTo>
                  <a:pt x="2654579" y="827940"/>
                  <a:pt x="2539249" y="879426"/>
                  <a:pt x="2271519" y="827940"/>
                </a:cubicBezTo>
                <a:cubicBezTo>
                  <a:pt x="2003789" y="776454"/>
                  <a:pt x="1647503" y="535497"/>
                  <a:pt x="1443617" y="543735"/>
                </a:cubicBezTo>
                <a:cubicBezTo>
                  <a:pt x="1239731" y="551973"/>
                  <a:pt x="1260325" y="823821"/>
                  <a:pt x="1048201" y="877367"/>
                </a:cubicBezTo>
                <a:cubicBezTo>
                  <a:pt x="836077" y="930913"/>
                  <a:pt x="347985" y="943270"/>
                  <a:pt x="170871" y="865011"/>
                </a:cubicBezTo>
                <a:cubicBezTo>
                  <a:pt x="-6243" y="786752"/>
                  <a:pt x="-14481" y="527259"/>
                  <a:pt x="10233" y="38309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reeform 2"/>
          <p:cNvSpPr/>
          <p:nvPr/>
        </p:nvSpPr>
        <p:spPr>
          <a:xfrm>
            <a:off x="1904952" y="2145999"/>
            <a:ext cx="6741763" cy="2059438"/>
          </a:xfrm>
          <a:custGeom>
            <a:avLst/>
            <a:gdLst>
              <a:gd name="connsiteX0" fmla="*/ 381048 w 6741763"/>
              <a:gd name="connsiteY0" fmla="*/ 102931 h 2059438"/>
              <a:gd name="connsiteX1" fmla="*/ 84486 w 6741763"/>
              <a:gd name="connsiteY1" fmla="*/ 387136 h 2059438"/>
              <a:gd name="connsiteX2" fmla="*/ 59772 w 6741763"/>
              <a:gd name="connsiteY2" fmla="*/ 844336 h 2059438"/>
              <a:gd name="connsiteX3" fmla="*/ 813534 w 6741763"/>
              <a:gd name="connsiteY3" fmla="*/ 1153255 h 2059438"/>
              <a:gd name="connsiteX4" fmla="*/ 2506410 w 6741763"/>
              <a:gd name="connsiteY4" fmla="*/ 1140898 h 2059438"/>
              <a:gd name="connsiteX5" fmla="*/ 3816226 w 6741763"/>
              <a:gd name="connsiteY5" fmla="*/ 1066758 h 2059438"/>
              <a:gd name="connsiteX6" fmla="*/ 4878907 w 6741763"/>
              <a:gd name="connsiteY6" fmla="*/ 1350963 h 2059438"/>
              <a:gd name="connsiteX7" fmla="*/ 5373178 w 6741763"/>
              <a:gd name="connsiteY7" fmla="*/ 1820520 h 2059438"/>
              <a:gd name="connsiteX8" fmla="*/ 5991016 w 6741763"/>
              <a:gd name="connsiteY8" fmla="*/ 2055298 h 2059438"/>
              <a:gd name="connsiteX9" fmla="*/ 6645924 w 6741763"/>
              <a:gd name="connsiteY9" fmla="*/ 1635169 h 2059438"/>
              <a:gd name="connsiteX10" fmla="*/ 6584140 w 6741763"/>
              <a:gd name="connsiteY10" fmla="*/ 1066758 h 2059438"/>
              <a:gd name="connsiteX11" fmla="*/ 5212540 w 6741763"/>
              <a:gd name="connsiteY11" fmla="*/ 967904 h 2059438"/>
              <a:gd name="connsiteX12" fmla="*/ 4359924 w 6741763"/>
              <a:gd name="connsiteY12" fmla="*/ 1054401 h 2059438"/>
              <a:gd name="connsiteX13" fmla="*/ 2543480 w 6741763"/>
              <a:gd name="connsiteY13" fmla="*/ 733125 h 2059438"/>
              <a:gd name="connsiteX14" fmla="*/ 615826 w 6741763"/>
              <a:gd name="connsiteY14" fmla="*/ 41147 h 2059438"/>
              <a:gd name="connsiteX15" fmla="*/ 381048 w 6741763"/>
              <a:gd name="connsiteY15" fmla="*/ 102931 h 205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41763" h="2059438">
                <a:moveTo>
                  <a:pt x="381048" y="102931"/>
                </a:moveTo>
                <a:cubicBezTo>
                  <a:pt x="292491" y="160596"/>
                  <a:pt x="138032" y="263569"/>
                  <a:pt x="84486" y="387136"/>
                </a:cubicBezTo>
                <a:cubicBezTo>
                  <a:pt x="30940" y="510704"/>
                  <a:pt x="-61736" y="716650"/>
                  <a:pt x="59772" y="844336"/>
                </a:cubicBezTo>
                <a:cubicBezTo>
                  <a:pt x="181280" y="972022"/>
                  <a:pt x="405761" y="1103828"/>
                  <a:pt x="813534" y="1153255"/>
                </a:cubicBezTo>
                <a:cubicBezTo>
                  <a:pt x="1221307" y="1202682"/>
                  <a:pt x="2005961" y="1155314"/>
                  <a:pt x="2506410" y="1140898"/>
                </a:cubicBezTo>
                <a:cubicBezTo>
                  <a:pt x="3006859" y="1126482"/>
                  <a:pt x="3420810" y="1031747"/>
                  <a:pt x="3816226" y="1066758"/>
                </a:cubicBezTo>
                <a:cubicBezTo>
                  <a:pt x="4211642" y="1101769"/>
                  <a:pt x="4619415" y="1225336"/>
                  <a:pt x="4878907" y="1350963"/>
                </a:cubicBezTo>
                <a:cubicBezTo>
                  <a:pt x="5138399" y="1476590"/>
                  <a:pt x="5187827" y="1703131"/>
                  <a:pt x="5373178" y="1820520"/>
                </a:cubicBezTo>
                <a:cubicBezTo>
                  <a:pt x="5558529" y="1937909"/>
                  <a:pt x="5778892" y="2086190"/>
                  <a:pt x="5991016" y="2055298"/>
                </a:cubicBezTo>
                <a:cubicBezTo>
                  <a:pt x="6203140" y="2024406"/>
                  <a:pt x="6547070" y="1799926"/>
                  <a:pt x="6645924" y="1635169"/>
                </a:cubicBezTo>
                <a:cubicBezTo>
                  <a:pt x="6744778" y="1470412"/>
                  <a:pt x="6823037" y="1177969"/>
                  <a:pt x="6584140" y="1066758"/>
                </a:cubicBezTo>
                <a:cubicBezTo>
                  <a:pt x="6345243" y="955547"/>
                  <a:pt x="5583243" y="969964"/>
                  <a:pt x="5212540" y="967904"/>
                </a:cubicBezTo>
                <a:cubicBezTo>
                  <a:pt x="4841837" y="965845"/>
                  <a:pt x="4804767" y="1093531"/>
                  <a:pt x="4359924" y="1054401"/>
                </a:cubicBezTo>
                <a:cubicBezTo>
                  <a:pt x="3915081" y="1015271"/>
                  <a:pt x="3167496" y="902001"/>
                  <a:pt x="2543480" y="733125"/>
                </a:cubicBezTo>
                <a:cubicBezTo>
                  <a:pt x="1919464" y="564249"/>
                  <a:pt x="978291" y="140001"/>
                  <a:pt x="615826" y="41147"/>
                </a:cubicBezTo>
                <a:cubicBezTo>
                  <a:pt x="253361" y="-57707"/>
                  <a:pt x="469605" y="45266"/>
                  <a:pt x="381048" y="10293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200">
            <a:solidFill>
              <a:srgbClr val="FF82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3"/>
          <p:cNvSpPr/>
          <p:nvPr/>
        </p:nvSpPr>
        <p:spPr>
          <a:xfrm>
            <a:off x="4003589" y="1690689"/>
            <a:ext cx="889686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12" name="Oval 4"/>
          <p:cNvSpPr/>
          <p:nvPr/>
        </p:nvSpPr>
        <p:spPr>
          <a:xfrm>
            <a:off x="5647039" y="2485640"/>
            <a:ext cx="889686" cy="5189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13" name="Oval 5"/>
          <p:cNvSpPr/>
          <p:nvPr/>
        </p:nvSpPr>
        <p:spPr>
          <a:xfrm>
            <a:off x="2269525" y="2485640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6"/>
          <p:cNvSpPr/>
          <p:nvPr/>
        </p:nvSpPr>
        <p:spPr>
          <a:xfrm>
            <a:off x="7372865" y="3379703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Oval 7"/>
          <p:cNvSpPr/>
          <p:nvPr/>
        </p:nvSpPr>
        <p:spPr>
          <a:xfrm>
            <a:off x="5103340" y="3406347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5</a:t>
            </a:r>
            <a:endParaRPr lang="en-US" dirty="0"/>
          </a:p>
        </p:txBody>
      </p:sp>
      <p:sp>
        <p:nvSpPr>
          <p:cNvPr id="17" name="Oval 8"/>
          <p:cNvSpPr/>
          <p:nvPr/>
        </p:nvSpPr>
        <p:spPr>
          <a:xfrm>
            <a:off x="2963562" y="3406347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5</a:t>
            </a:r>
            <a:endParaRPr lang="en-US" dirty="0"/>
          </a:p>
        </p:txBody>
      </p:sp>
      <p:sp>
        <p:nvSpPr>
          <p:cNvPr id="18" name="Oval 9"/>
          <p:cNvSpPr/>
          <p:nvPr/>
        </p:nvSpPr>
        <p:spPr>
          <a:xfrm>
            <a:off x="378941" y="3379703"/>
            <a:ext cx="889686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4</a:t>
            </a:r>
            <a:endParaRPr lang="en-US" dirty="0"/>
          </a:p>
        </p:txBody>
      </p:sp>
      <p:sp>
        <p:nvSpPr>
          <p:cNvPr id="19" name="Oval 10"/>
          <p:cNvSpPr/>
          <p:nvPr/>
        </p:nvSpPr>
        <p:spPr>
          <a:xfrm>
            <a:off x="5820031" y="4273766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4</a:t>
            </a:r>
            <a:endParaRPr lang="en-US" dirty="0"/>
          </a:p>
        </p:txBody>
      </p:sp>
      <p:sp>
        <p:nvSpPr>
          <p:cNvPr id="20" name="Oval 11"/>
          <p:cNvSpPr/>
          <p:nvPr/>
        </p:nvSpPr>
        <p:spPr>
          <a:xfrm>
            <a:off x="3725561" y="4269905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4</a:t>
            </a:r>
            <a:endParaRPr lang="en-US" dirty="0"/>
          </a:p>
        </p:txBody>
      </p:sp>
      <p:sp>
        <p:nvSpPr>
          <p:cNvPr id="21" name="Oval 12"/>
          <p:cNvSpPr/>
          <p:nvPr/>
        </p:nvSpPr>
        <p:spPr>
          <a:xfrm>
            <a:off x="8081316" y="4269905"/>
            <a:ext cx="556057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5</a:t>
            </a:r>
            <a:endParaRPr lang="en-US" dirty="0"/>
          </a:p>
        </p:txBody>
      </p:sp>
      <p:sp>
        <p:nvSpPr>
          <p:cNvPr id="22" name="Oval 13"/>
          <p:cNvSpPr/>
          <p:nvPr/>
        </p:nvSpPr>
        <p:spPr>
          <a:xfrm>
            <a:off x="7111311" y="4269905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4</a:t>
            </a:r>
            <a:endParaRPr lang="en-US" dirty="0"/>
          </a:p>
        </p:txBody>
      </p:sp>
      <p:sp>
        <p:nvSpPr>
          <p:cNvPr id="23" name="Oval 14"/>
          <p:cNvSpPr/>
          <p:nvPr/>
        </p:nvSpPr>
        <p:spPr>
          <a:xfrm>
            <a:off x="4896363" y="4269905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16"/>
          <p:cNvSpPr/>
          <p:nvPr/>
        </p:nvSpPr>
        <p:spPr>
          <a:xfrm>
            <a:off x="2638167" y="4269905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3</a:t>
            </a:r>
            <a:endParaRPr lang="en-US" dirty="0"/>
          </a:p>
        </p:txBody>
      </p:sp>
      <p:sp>
        <p:nvSpPr>
          <p:cNvPr id="25" name="Oval 17"/>
          <p:cNvSpPr/>
          <p:nvPr/>
        </p:nvSpPr>
        <p:spPr>
          <a:xfrm>
            <a:off x="1349977" y="4269905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3</a:t>
            </a:r>
            <a:endParaRPr lang="en-US" dirty="0"/>
          </a:p>
        </p:txBody>
      </p:sp>
      <p:sp>
        <p:nvSpPr>
          <p:cNvPr id="26" name="Oval 18"/>
          <p:cNvSpPr/>
          <p:nvPr/>
        </p:nvSpPr>
        <p:spPr>
          <a:xfrm>
            <a:off x="403140" y="4278917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27" name="Oval 19"/>
          <p:cNvSpPr/>
          <p:nvPr/>
        </p:nvSpPr>
        <p:spPr>
          <a:xfrm>
            <a:off x="1628004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28" name="Oval 20"/>
          <p:cNvSpPr/>
          <p:nvPr/>
        </p:nvSpPr>
        <p:spPr>
          <a:xfrm>
            <a:off x="2963563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29" name="Oval 21"/>
          <p:cNvSpPr/>
          <p:nvPr/>
        </p:nvSpPr>
        <p:spPr>
          <a:xfrm>
            <a:off x="5138605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30" name="Oval 22"/>
          <p:cNvSpPr/>
          <p:nvPr/>
        </p:nvSpPr>
        <p:spPr>
          <a:xfrm>
            <a:off x="6816810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31" name="Oval 23"/>
          <p:cNvSpPr/>
          <p:nvPr/>
        </p:nvSpPr>
        <p:spPr>
          <a:xfrm>
            <a:off x="7261653" y="5024441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Oval 24"/>
          <p:cNvSpPr/>
          <p:nvPr/>
        </p:nvSpPr>
        <p:spPr>
          <a:xfrm>
            <a:off x="7903175" y="5024441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Oval 25"/>
          <p:cNvSpPr/>
          <p:nvPr/>
        </p:nvSpPr>
        <p:spPr>
          <a:xfrm>
            <a:off x="8344929" y="5024441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4</a:t>
            </a:r>
            <a:endParaRPr lang="en-US" dirty="0"/>
          </a:p>
        </p:txBody>
      </p:sp>
      <p:sp>
        <p:nvSpPr>
          <p:cNvPr id="34" name="Oval 26"/>
          <p:cNvSpPr/>
          <p:nvPr/>
        </p:nvSpPr>
        <p:spPr>
          <a:xfrm>
            <a:off x="5717573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35" name="Oval 27"/>
          <p:cNvSpPr/>
          <p:nvPr/>
        </p:nvSpPr>
        <p:spPr>
          <a:xfrm>
            <a:off x="6162416" y="5024441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Oval 28"/>
          <p:cNvSpPr/>
          <p:nvPr/>
        </p:nvSpPr>
        <p:spPr>
          <a:xfrm>
            <a:off x="3588089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37" name="Oval 29"/>
          <p:cNvSpPr/>
          <p:nvPr/>
        </p:nvSpPr>
        <p:spPr>
          <a:xfrm>
            <a:off x="4032932" y="5024441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Oval 30"/>
          <p:cNvSpPr/>
          <p:nvPr/>
        </p:nvSpPr>
        <p:spPr>
          <a:xfrm>
            <a:off x="1157418" y="5024441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39" name="Oval 31"/>
          <p:cNvSpPr/>
          <p:nvPr/>
        </p:nvSpPr>
        <p:spPr>
          <a:xfrm>
            <a:off x="2518720" y="5024441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40" name="Oval 32"/>
          <p:cNvSpPr/>
          <p:nvPr/>
        </p:nvSpPr>
        <p:spPr>
          <a:xfrm>
            <a:off x="4716675" y="5024441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41" name="Oval 33"/>
          <p:cNvSpPr/>
          <p:nvPr/>
        </p:nvSpPr>
        <p:spPr>
          <a:xfrm>
            <a:off x="567127" y="5024441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42" name="Oval 34"/>
          <p:cNvSpPr/>
          <p:nvPr/>
        </p:nvSpPr>
        <p:spPr>
          <a:xfrm>
            <a:off x="112371" y="5024441"/>
            <a:ext cx="556055" cy="5189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Oval 35"/>
          <p:cNvSpPr/>
          <p:nvPr/>
        </p:nvSpPr>
        <p:spPr>
          <a:xfrm>
            <a:off x="1981010" y="5778976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44" name="Oval 36"/>
          <p:cNvSpPr/>
          <p:nvPr/>
        </p:nvSpPr>
        <p:spPr>
          <a:xfrm>
            <a:off x="1569312" y="5778977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Oval 37"/>
          <p:cNvSpPr/>
          <p:nvPr/>
        </p:nvSpPr>
        <p:spPr>
          <a:xfrm>
            <a:off x="3159211" y="5848238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46" name="Oval 38"/>
          <p:cNvSpPr/>
          <p:nvPr/>
        </p:nvSpPr>
        <p:spPr>
          <a:xfrm>
            <a:off x="2796747" y="5877063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Oval 39"/>
          <p:cNvSpPr/>
          <p:nvPr/>
        </p:nvSpPr>
        <p:spPr>
          <a:xfrm>
            <a:off x="3890448" y="5877063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48" name="Oval 40"/>
          <p:cNvSpPr/>
          <p:nvPr/>
        </p:nvSpPr>
        <p:spPr>
          <a:xfrm>
            <a:off x="3538537" y="5853115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Oval 41"/>
          <p:cNvSpPr/>
          <p:nvPr/>
        </p:nvSpPr>
        <p:spPr>
          <a:xfrm>
            <a:off x="5364765" y="5870350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2"/>
          <p:cNvSpPr/>
          <p:nvPr/>
        </p:nvSpPr>
        <p:spPr>
          <a:xfrm>
            <a:off x="5012854" y="5846402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Oval 43"/>
          <p:cNvSpPr/>
          <p:nvPr/>
        </p:nvSpPr>
        <p:spPr>
          <a:xfrm>
            <a:off x="6025468" y="5846402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52" name="Oval 44"/>
          <p:cNvSpPr/>
          <p:nvPr/>
        </p:nvSpPr>
        <p:spPr>
          <a:xfrm>
            <a:off x="5673557" y="5822454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Oval 45"/>
          <p:cNvSpPr/>
          <p:nvPr/>
        </p:nvSpPr>
        <p:spPr>
          <a:xfrm>
            <a:off x="7071990" y="5870350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54" name="Oval 46"/>
          <p:cNvSpPr/>
          <p:nvPr/>
        </p:nvSpPr>
        <p:spPr>
          <a:xfrm>
            <a:off x="6720079" y="5846402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Oval 47"/>
          <p:cNvSpPr/>
          <p:nvPr/>
        </p:nvSpPr>
        <p:spPr>
          <a:xfrm>
            <a:off x="4444444" y="5806110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56" name="Oval 48"/>
          <p:cNvSpPr/>
          <p:nvPr/>
        </p:nvSpPr>
        <p:spPr>
          <a:xfrm>
            <a:off x="4171825" y="5853115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57" name="Oval 49"/>
          <p:cNvSpPr/>
          <p:nvPr/>
        </p:nvSpPr>
        <p:spPr>
          <a:xfrm>
            <a:off x="6500560" y="5612317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58" name="Oval 50"/>
          <p:cNvSpPr/>
          <p:nvPr/>
        </p:nvSpPr>
        <p:spPr>
          <a:xfrm>
            <a:off x="6227941" y="5659322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59" name="Oval 51"/>
          <p:cNvSpPr/>
          <p:nvPr/>
        </p:nvSpPr>
        <p:spPr>
          <a:xfrm>
            <a:off x="7582939" y="5704506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60" name="Oval 52"/>
          <p:cNvSpPr/>
          <p:nvPr/>
        </p:nvSpPr>
        <p:spPr>
          <a:xfrm>
            <a:off x="7310320" y="5751511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61" name="Oval 53"/>
          <p:cNvSpPr/>
          <p:nvPr/>
        </p:nvSpPr>
        <p:spPr>
          <a:xfrm>
            <a:off x="8204375" y="5839867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62" name="Oval 54"/>
          <p:cNvSpPr/>
          <p:nvPr/>
        </p:nvSpPr>
        <p:spPr>
          <a:xfrm>
            <a:off x="7931756" y="5886872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63" name="Oval 55"/>
          <p:cNvSpPr/>
          <p:nvPr/>
        </p:nvSpPr>
        <p:spPr>
          <a:xfrm>
            <a:off x="4648710" y="6233096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64" name="Oval 56"/>
          <p:cNvSpPr/>
          <p:nvPr/>
        </p:nvSpPr>
        <p:spPr>
          <a:xfrm>
            <a:off x="4286246" y="6261921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Oval 57"/>
          <p:cNvSpPr/>
          <p:nvPr/>
        </p:nvSpPr>
        <p:spPr>
          <a:xfrm>
            <a:off x="6525140" y="6197558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67" name="Oval 58"/>
          <p:cNvSpPr/>
          <p:nvPr/>
        </p:nvSpPr>
        <p:spPr>
          <a:xfrm>
            <a:off x="6162676" y="6226383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Oval 59"/>
          <p:cNvSpPr/>
          <p:nvPr/>
        </p:nvSpPr>
        <p:spPr>
          <a:xfrm>
            <a:off x="7742093" y="6247766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69" name="Oval 60"/>
          <p:cNvSpPr/>
          <p:nvPr/>
        </p:nvSpPr>
        <p:spPr>
          <a:xfrm>
            <a:off x="7379629" y="6276591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Oval 61"/>
          <p:cNvSpPr/>
          <p:nvPr/>
        </p:nvSpPr>
        <p:spPr>
          <a:xfrm>
            <a:off x="8567997" y="6260140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71" name="Oval 62"/>
          <p:cNvSpPr/>
          <p:nvPr/>
        </p:nvSpPr>
        <p:spPr>
          <a:xfrm>
            <a:off x="8205533" y="6288965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63"/>
          <p:cNvSpPr txBox="1"/>
          <p:nvPr/>
        </p:nvSpPr>
        <p:spPr>
          <a:xfrm>
            <a:off x="8567997" y="5612317"/>
            <a:ext cx="5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mtClean="0"/>
              <a:t>etc</a:t>
            </a:r>
            <a:endParaRPr lang="en-US" dirty="0"/>
          </a:p>
        </p:txBody>
      </p:sp>
      <p:cxnSp>
        <p:nvCxnSpPr>
          <p:cNvPr id="73" name="Straight Connector 65"/>
          <p:cNvCxnSpPr>
            <a:stCxn id="9" idx="4"/>
            <a:endCxn id="12" idx="0"/>
          </p:cNvCxnSpPr>
          <p:nvPr/>
        </p:nvCxnSpPr>
        <p:spPr>
          <a:xfrm>
            <a:off x="4448432" y="2209673"/>
            <a:ext cx="1643450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6"/>
          <p:cNvCxnSpPr>
            <a:stCxn id="9" idx="4"/>
            <a:endCxn id="13" idx="0"/>
          </p:cNvCxnSpPr>
          <p:nvPr/>
        </p:nvCxnSpPr>
        <p:spPr>
          <a:xfrm flipH="1">
            <a:off x="2714368" y="2209673"/>
            <a:ext cx="1734064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69"/>
          <p:cNvCxnSpPr>
            <a:stCxn id="12" idx="4"/>
            <a:endCxn id="14" idx="0"/>
          </p:cNvCxnSpPr>
          <p:nvPr/>
        </p:nvCxnSpPr>
        <p:spPr>
          <a:xfrm>
            <a:off x="6091882" y="3004624"/>
            <a:ext cx="1725826" cy="375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2"/>
          <p:cNvCxnSpPr>
            <a:stCxn id="12" idx="4"/>
            <a:endCxn id="15" idx="0"/>
          </p:cNvCxnSpPr>
          <p:nvPr/>
        </p:nvCxnSpPr>
        <p:spPr>
          <a:xfrm flipH="1">
            <a:off x="5548183" y="3004624"/>
            <a:ext cx="543699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5"/>
          <p:cNvCxnSpPr>
            <a:stCxn id="14" idx="4"/>
            <a:endCxn id="21" idx="0"/>
          </p:cNvCxnSpPr>
          <p:nvPr/>
        </p:nvCxnSpPr>
        <p:spPr>
          <a:xfrm>
            <a:off x="7817708" y="3898687"/>
            <a:ext cx="541637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4" idx="4"/>
            <a:endCxn id="22" idx="0"/>
          </p:cNvCxnSpPr>
          <p:nvPr/>
        </p:nvCxnSpPr>
        <p:spPr>
          <a:xfrm flipH="1">
            <a:off x="7403755" y="3898687"/>
            <a:ext cx="413953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" idx="4"/>
            <a:endCxn id="19" idx="0"/>
          </p:cNvCxnSpPr>
          <p:nvPr/>
        </p:nvCxnSpPr>
        <p:spPr>
          <a:xfrm>
            <a:off x="5548183" y="3925331"/>
            <a:ext cx="549876" cy="34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4"/>
            <a:endCxn id="23" idx="0"/>
          </p:cNvCxnSpPr>
          <p:nvPr/>
        </p:nvCxnSpPr>
        <p:spPr>
          <a:xfrm flipH="1">
            <a:off x="5174391" y="3925331"/>
            <a:ext cx="373792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7" idx="4"/>
            <a:endCxn id="20" idx="0"/>
          </p:cNvCxnSpPr>
          <p:nvPr/>
        </p:nvCxnSpPr>
        <p:spPr>
          <a:xfrm>
            <a:off x="3408405" y="3925331"/>
            <a:ext cx="595184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7" idx="4"/>
            <a:endCxn id="24" idx="0"/>
          </p:cNvCxnSpPr>
          <p:nvPr/>
        </p:nvCxnSpPr>
        <p:spPr>
          <a:xfrm flipH="1">
            <a:off x="2916195" y="3925331"/>
            <a:ext cx="492210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8" idx="4"/>
            <a:endCxn id="25" idx="0"/>
          </p:cNvCxnSpPr>
          <p:nvPr/>
        </p:nvCxnSpPr>
        <p:spPr>
          <a:xfrm>
            <a:off x="823784" y="3898687"/>
            <a:ext cx="804221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8" idx="4"/>
            <a:endCxn id="26" idx="0"/>
          </p:cNvCxnSpPr>
          <p:nvPr/>
        </p:nvCxnSpPr>
        <p:spPr>
          <a:xfrm flipH="1">
            <a:off x="681168" y="3898687"/>
            <a:ext cx="142616" cy="380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" idx="4"/>
            <a:endCxn id="18" idx="7"/>
          </p:cNvCxnSpPr>
          <p:nvPr/>
        </p:nvCxnSpPr>
        <p:spPr>
          <a:xfrm flipH="1">
            <a:off x="1138336" y="3004624"/>
            <a:ext cx="1576032" cy="45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3" idx="4"/>
            <a:endCxn id="17" idx="0"/>
          </p:cNvCxnSpPr>
          <p:nvPr/>
        </p:nvCxnSpPr>
        <p:spPr>
          <a:xfrm>
            <a:off x="2714368" y="3004624"/>
            <a:ext cx="694037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0" idx="4"/>
            <a:endCxn id="37" idx="0"/>
          </p:cNvCxnSpPr>
          <p:nvPr/>
        </p:nvCxnSpPr>
        <p:spPr>
          <a:xfrm>
            <a:off x="4003589" y="478888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4"/>
            <a:endCxn id="36" idx="0"/>
          </p:cNvCxnSpPr>
          <p:nvPr/>
        </p:nvCxnSpPr>
        <p:spPr>
          <a:xfrm flipH="1">
            <a:off x="3866117" y="478888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895092" y="4795330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57620" y="4795330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45047" y="4795330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007575" y="4795330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095743" y="4780488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5958271" y="4780488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331933" y="47927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194461" y="47927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33859" y="4795330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8196387" y="4795330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560429" y="4795330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422957" y="4795330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4963" y="4806913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97491" y="4806913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43" idx="0"/>
          </p:cNvCxnSpPr>
          <p:nvPr/>
        </p:nvCxnSpPr>
        <p:spPr>
          <a:xfrm>
            <a:off x="1896439" y="5532880"/>
            <a:ext cx="274869" cy="24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27" idx="4"/>
            <a:endCxn id="44" idx="0"/>
          </p:cNvCxnSpPr>
          <p:nvPr/>
        </p:nvCxnSpPr>
        <p:spPr>
          <a:xfrm flipH="1">
            <a:off x="1758975" y="5543425"/>
            <a:ext cx="147057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46" idx="0"/>
          </p:cNvCxnSpPr>
          <p:nvPr/>
        </p:nvCxnSpPr>
        <p:spPr>
          <a:xfrm flipH="1">
            <a:off x="2986410" y="5547543"/>
            <a:ext cx="235101" cy="32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3692868" y="5508492"/>
            <a:ext cx="102780" cy="48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213380" y="5543425"/>
            <a:ext cx="241395" cy="355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36" idx="4"/>
            <a:endCxn id="47" idx="0"/>
          </p:cNvCxnSpPr>
          <p:nvPr/>
        </p:nvCxnSpPr>
        <p:spPr>
          <a:xfrm>
            <a:off x="3866117" y="5543425"/>
            <a:ext cx="213994" cy="33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37" idx="4"/>
            <a:endCxn id="56" idx="0"/>
          </p:cNvCxnSpPr>
          <p:nvPr/>
        </p:nvCxnSpPr>
        <p:spPr>
          <a:xfrm>
            <a:off x="4310960" y="5543425"/>
            <a:ext cx="50528" cy="309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37" idx="4"/>
            <a:endCxn id="55" idx="0"/>
          </p:cNvCxnSpPr>
          <p:nvPr/>
        </p:nvCxnSpPr>
        <p:spPr>
          <a:xfrm>
            <a:off x="4310960" y="5543425"/>
            <a:ext cx="349983" cy="262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29" idx="4"/>
            <a:endCxn id="50" idx="0"/>
          </p:cNvCxnSpPr>
          <p:nvPr/>
        </p:nvCxnSpPr>
        <p:spPr>
          <a:xfrm flipH="1">
            <a:off x="5202517" y="5543425"/>
            <a:ext cx="214116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9" idx="4"/>
            <a:endCxn id="49" idx="0"/>
          </p:cNvCxnSpPr>
          <p:nvPr/>
        </p:nvCxnSpPr>
        <p:spPr>
          <a:xfrm>
            <a:off x="5416633" y="5543425"/>
            <a:ext cx="13779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34" idx="4"/>
            <a:endCxn id="52" idx="0"/>
          </p:cNvCxnSpPr>
          <p:nvPr/>
        </p:nvCxnSpPr>
        <p:spPr>
          <a:xfrm flipH="1">
            <a:off x="5863220" y="5543425"/>
            <a:ext cx="132381" cy="279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34" idx="4"/>
            <a:endCxn id="51" idx="0"/>
          </p:cNvCxnSpPr>
          <p:nvPr/>
        </p:nvCxnSpPr>
        <p:spPr>
          <a:xfrm>
            <a:off x="5995601" y="5543425"/>
            <a:ext cx="219530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35" idx="4"/>
            <a:endCxn id="58" idx="0"/>
          </p:cNvCxnSpPr>
          <p:nvPr/>
        </p:nvCxnSpPr>
        <p:spPr>
          <a:xfrm flipH="1">
            <a:off x="6417604" y="5543425"/>
            <a:ext cx="22840" cy="11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35" idx="4"/>
            <a:endCxn id="57" idx="0"/>
          </p:cNvCxnSpPr>
          <p:nvPr/>
        </p:nvCxnSpPr>
        <p:spPr>
          <a:xfrm>
            <a:off x="6440444" y="5543425"/>
            <a:ext cx="276615" cy="6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30" idx="4"/>
            <a:endCxn id="54" idx="7"/>
          </p:cNvCxnSpPr>
          <p:nvPr/>
        </p:nvCxnSpPr>
        <p:spPr>
          <a:xfrm flipH="1">
            <a:off x="7043854" y="5543425"/>
            <a:ext cx="50984" cy="355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30" idx="4"/>
            <a:endCxn id="53" idx="0"/>
          </p:cNvCxnSpPr>
          <p:nvPr/>
        </p:nvCxnSpPr>
        <p:spPr>
          <a:xfrm>
            <a:off x="7094838" y="5543425"/>
            <a:ext cx="16681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31" idx="4"/>
            <a:endCxn id="60" idx="0"/>
          </p:cNvCxnSpPr>
          <p:nvPr/>
        </p:nvCxnSpPr>
        <p:spPr>
          <a:xfrm flipH="1">
            <a:off x="7499983" y="5543425"/>
            <a:ext cx="39698" cy="208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31" idx="4"/>
            <a:endCxn id="59" idx="0"/>
          </p:cNvCxnSpPr>
          <p:nvPr/>
        </p:nvCxnSpPr>
        <p:spPr>
          <a:xfrm>
            <a:off x="7539681" y="5543425"/>
            <a:ext cx="259757" cy="161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32" idx="4"/>
            <a:endCxn id="62" idx="0"/>
          </p:cNvCxnSpPr>
          <p:nvPr/>
        </p:nvCxnSpPr>
        <p:spPr>
          <a:xfrm flipH="1">
            <a:off x="8121419" y="5543425"/>
            <a:ext cx="59784" cy="34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32" idx="4"/>
            <a:endCxn id="61" idx="0"/>
          </p:cNvCxnSpPr>
          <p:nvPr/>
        </p:nvCxnSpPr>
        <p:spPr>
          <a:xfrm>
            <a:off x="8181203" y="5543425"/>
            <a:ext cx="239671" cy="296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682740" y="1732280"/>
            <a:ext cx="1958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/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存在大量的重复计算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如何避免？</a:t>
            </a:r>
            <a:endParaRPr lang="zh-CN" altLang="en-US" b="1">
              <a:solidFill>
                <a:schemeClr val="tx2">
                  <a:lumMod val="60000"/>
                  <a:lumOff val="4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5" grpId="0" bldLvl="0" animBg="1"/>
      <p:bldP spid="5" grpId="0" bldLvl="0" animBg="1"/>
      <p:bldP spid="81" grpId="0"/>
      <p:bldP spid="8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6400800" cy="633412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>
              <a:defRPr/>
            </a:pPr>
            <a:r>
              <a:rPr lang="zh-CN" alt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建立</a:t>
            </a:r>
            <a:r>
              <a:rPr lang="en-US" altLang="zh-CN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LCS</a:t>
            </a:r>
            <a:r>
              <a:rPr lang="zh-CN" alt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长度的递归方程</a:t>
            </a:r>
            <a:endParaRPr lang="zh-CN" altLang="en-US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89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557338"/>
            <a:ext cx="9067800" cy="34210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X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6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的长度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长度的递归方程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0                                     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=0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zh-CN" altLang="en-US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j=0</a:t>
            </a:r>
            <a:endParaRPr lang="en-US" altLang="zh-CN" sz="32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C[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C[i-1, j-1] + 1                 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j&gt;0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x</a:t>
            </a:r>
            <a:r>
              <a:rPr lang="en-US" altLang="zh-CN" sz="3200" b="1" i="1" baseline="-25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25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3200" b="1" i="1" baseline="-2500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C[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Max(C[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j-1], C[i-1, j])  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j&gt;0 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x</a:t>
            </a:r>
            <a:r>
              <a:rPr lang="en-US" altLang="zh-CN" sz="3200" b="1" i="1" baseline="-25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 </a:t>
            </a:r>
            <a:r>
              <a:rPr lang="en-US" altLang="zh-CN" sz="3200" b="1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25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3200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934" y="1268413"/>
            <a:ext cx="3158066" cy="647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基本思想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endParaRPr lang="zh-CN" altLang="en-US" sz="36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676400" y="76200"/>
            <a:ext cx="6812844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自底向上计算</a:t>
            </a:r>
            <a:r>
              <a:rPr lang="en-US" altLang="zh-CN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LCS</a:t>
            </a: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的长度</a:t>
            </a:r>
            <a:endParaRPr lang="zh-CN" altLang="en-US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pSp>
        <p:nvGrpSpPr>
          <p:cNvPr id="37894" name="Group 9"/>
          <p:cNvGrpSpPr/>
          <p:nvPr/>
        </p:nvGrpSpPr>
        <p:grpSpPr bwMode="auto">
          <a:xfrm>
            <a:off x="2331156" y="2636839"/>
            <a:ext cx="4737100" cy="2232025"/>
            <a:chOff x="1652" y="1344"/>
            <a:chExt cx="3357" cy="1406"/>
          </a:xfrm>
        </p:grpSpPr>
        <p:sp>
          <p:nvSpPr>
            <p:cNvPr id="679946" name="Text Box 10"/>
            <p:cNvSpPr txBox="1">
              <a:spLocks noChangeArrowheads="1"/>
            </p:cNvSpPr>
            <p:nvPr/>
          </p:nvSpPr>
          <p:spPr bwMode="auto">
            <a:xfrm>
              <a:off x="2052" y="1702"/>
              <a:ext cx="13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C[i-1, j-1]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947" name="Text Box 11"/>
            <p:cNvSpPr txBox="1">
              <a:spLocks noChangeArrowheads="1"/>
            </p:cNvSpPr>
            <p:nvPr/>
          </p:nvSpPr>
          <p:spPr bwMode="auto">
            <a:xfrm>
              <a:off x="3240" y="1699"/>
              <a:ext cx="10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C[i-1,j]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2151" y="2023"/>
              <a:ext cx="10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C[i, j-1]</a:t>
              </a:r>
              <a:endParaRPr lang="zh-CN" altLang="en-US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949" name="Text Box 13"/>
            <p:cNvSpPr txBox="1">
              <a:spLocks noChangeArrowheads="1"/>
            </p:cNvSpPr>
            <p:nvPr/>
          </p:nvSpPr>
          <p:spPr bwMode="auto">
            <a:xfrm>
              <a:off x="3356" y="2023"/>
              <a:ext cx="8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C[</a:t>
              </a:r>
              <a:r>
                <a:rPr lang="en-US" altLang="zh-CN" sz="3200" b="1" i="1" dirty="0" err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, j]</a:t>
              </a:r>
              <a:endParaRPr lang="zh-CN" altLang="en-US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899" name="Line 14"/>
            <p:cNvSpPr>
              <a:spLocks noChangeShapeType="1"/>
            </p:cNvSpPr>
            <p:nvPr/>
          </p:nvSpPr>
          <p:spPr bwMode="auto">
            <a:xfrm>
              <a:off x="1652" y="2069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0" name="Line 15"/>
            <p:cNvSpPr>
              <a:spLocks noChangeShapeType="1"/>
            </p:cNvSpPr>
            <p:nvPr/>
          </p:nvSpPr>
          <p:spPr bwMode="auto">
            <a:xfrm>
              <a:off x="1652" y="1706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1" name="Line 16"/>
            <p:cNvSpPr>
              <a:spLocks noChangeShapeType="1"/>
            </p:cNvSpPr>
            <p:nvPr/>
          </p:nvSpPr>
          <p:spPr bwMode="auto">
            <a:xfrm>
              <a:off x="1652" y="2432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>
              <a:off x="3331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3" name="Line 18"/>
            <p:cNvSpPr>
              <a:spLocks noChangeShapeType="1"/>
            </p:cNvSpPr>
            <p:nvPr/>
          </p:nvSpPr>
          <p:spPr bwMode="auto">
            <a:xfrm>
              <a:off x="2106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4329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934" y="1268413"/>
            <a:ext cx="3767666" cy="647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计算过程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endParaRPr lang="zh-CN" altLang="en-US" sz="3200" b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1" name="Text Box 71"/>
          <p:cNvSpPr txBox="1">
            <a:spLocks noChangeArrowheads="1"/>
          </p:cNvSpPr>
          <p:nvPr/>
        </p:nvSpPr>
        <p:spPr bwMode="auto">
          <a:xfrm>
            <a:off x="1724378" y="23669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2" name="Text Box 72"/>
          <p:cNvSpPr txBox="1">
            <a:spLocks noChangeArrowheads="1"/>
          </p:cNvSpPr>
          <p:nvPr/>
        </p:nvSpPr>
        <p:spPr bwMode="auto">
          <a:xfrm>
            <a:off x="2943578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3" name="Text Box 73"/>
          <p:cNvSpPr txBox="1">
            <a:spLocks noChangeArrowheads="1"/>
          </p:cNvSpPr>
          <p:nvPr/>
        </p:nvSpPr>
        <p:spPr bwMode="auto">
          <a:xfrm>
            <a:off x="5390444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4" name="Text Box 74"/>
          <p:cNvSpPr txBox="1">
            <a:spLocks noChangeArrowheads="1"/>
          </p:cNvSpPr>
          <p:nvPr/>
        </p:nvSpPr>
        <p:spPr bwMode="auto">
          <a:xfrm>
            <a:off x="4174067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5" name="Text Box 75"/>
          <p:cNvSpPr txBox="1">
            <a:spLocks noChangeArrowheads="1"/>
          </p:cNvSpPr>
          <p:nvPr/>
        </p:nvSpPr>
        <p:spPr bwMode="auto">
          <a:xfrm>
            <a:off x="6606822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6" name="Text Box 76"/>
          <p:cNvSpPr txBox="1">
            <a:spLocks noChangeArrowheads="1"/>
          </p:cNvSpPr>
          <p:nvPr/>
        </p:nvSpPr>
        <p:spPr bwMode="auto">
          <a:xfrm>
            <a:off x="1741311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7" name="Text Box 77"/>
          <p:cNvSpPr txBox="1">
            <a:spLocks noChangeArrowheads="1"/>
          </p:cNvSpPr>
          <p:nvPr/>
        </p:nvSpPr>
        <p:spPr bwMode="auto">
          <a:xfrm>
            <a:off x="1741311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8" name="Text Box 78"/>
          <p:cNvSpPr txBox="1">
            <a:spLocks noChangeArrowheads="1"/>
          </p:cNvSpPr>
          <p:nvPr/>
        </p:nvSpPr>
        <p:spPr bwMode="auto">
          <a:xfrm>
            <a:off x="1741311" y="47259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9" name="Text Box 79"/>
          <p:cNvSpPr txBox="1">
            <a:spLocks noChangeArrowheads="1"/>
          </p:cNvSpPr>
          <p:nvPr/>
        </p:nvSpPr>
        <p:spPr bwMode="auto">
          <a:xfrm>
            <a:off x="2957689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0" name="Text Box 80"/>
          <p:cNvSpPr txBox="1">
            <a:spLocks noChangeArrowheads="1"/>
          </p:cNvSpPr>
          <p:nvPr/>
        </p:nvSpPr>
        <p:spPr bwMode="auto">
          <a:xfrm>
            <a:off x="2957689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1" name="Text Box 81"/>
          <p:cNvSpPr txBox="1">
            <a:spLocks noChangeArrowheads="1"/>
          </p:cNvSpPr>
          <p:nvPr/>
        </p:nvSpPr>
        <p:spPr bwMode="auto">
          <a:xfrm>
            <a:off x="2943578" y="47259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2" name="Text Box 82"/>
          <p:cNvSpPr txBox="1">
            <a:spLocks noChangeArrowheads="1"/>
          </p:cNvSpPr>
          <p:nvPr/>
        </p:nvSpPr>
        <p:spPr bwMode="auto">
          <a:xfrm>
            <a:off x="4174067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3" name="Text Box 83"/>
          <p:cNvSpPr txBox="1">
            <a:spLocks noChangeArrowheads="1"/>
          </p:cNvSpPr>
          <p:nvPr/>
        </p:nvSpPr>
        <p:spPr bwMode="auto">
          <a:xfrm>
            <a:off x="5390444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4" name="Text Box 84"/>
          <p:cNvSpPr txBox="1">
            <a:spLocks noChangeArrowheads="1"/>
          </p:cNvSpPr>
          <p:nvPr/>
        </p:nvSpPr>
        <p:spPr bwMode="auto">
          <a:xfrm>
            <a:off x="6606822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5" name="Text Box 85"/>
          <p:cNvSpPr txBox="1">
            <a:spLocks noChangeArrowheads="1"/>
          </p:cNvSpPr>
          <p:nvPr/>
        </p:nvSpPr>
        <p:spPr bwMode="auto">
          <a:xfrm>
            <a:off x="4188178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6" name="Text Box 86"/>
          <p:cNvSpPr txBox="1">
            <a:spLocks noChangeArrowheads="1"/>
          </p:cNvSpPr>
          <p:nvPr/>
        </p:nvSpPr>
        <p:spPr bwMode="auto">
          <a:xfrm>
            <a:off x="5404555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7" name="Text Box 87"/>
          <p:cNvSpPr txBox="1">
            <a:spLocks noChangeArrowheads="1"/>
          </p:cNvSpPr>
          <p:nvPr/>
        </p:nvSpPr>
        <p:spPr bwMode="auto">
          <a:xfrm>
            <a:off x="6620933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8" name="Text Box 88"/>
          <p:cNvSpPr txBox="1">
            <a:spLocks noChangeArrowheads="1"/>
          </p:cNvSpPr>
          <p:nvPr/>
        </p:nvSpPr>
        <p:spPr bwMode="auto">
          <a:xfrm>
            <a:off x="4188178" y="47513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9" name="Text Box 89"/>
          <p:cNvSpPr txBox="1">
            <a:spLocks noChangeArrowheads="1"/>
          </p:cNvSpPr>
          <p:nvPr/>
        </p:nvSpPr>
        <p:spPr bwMode="auto">
          <a:xfrm>
            <a:off x="5404555" y="47259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50" name="Text Box 90"/>
          <p:cNvSpPr txBox="1">
            <a:spLocks noChangeArrowheads="1"/>
          </p:cNvSpPr>
          <p:nvPr/>
        </p:nvSpPr>
        <p:spPr bwMode="auto">
          <a:xfrm>
            <a:off x="6620933" y="4725989"/>
            <a:ext cx="1178528" cy="55399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6" name="Line 106"/>
          <p:cNvSpPr>
            <a:spLocks noChangeShapeType="1"/>
          </p:cNvSpPr>
          <p:nvPr/>
        </p:nvSpPr>
        <p:spPr bwMode="auto">
          <a:xfrm>
            <a:off x="2267656" y="2276475"/>
            <a:ext cx="0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7" name="Line 107"/>
          <p:cNvSpPr>
            <a:spLocks noChangeShapeType="1"/>
          </p:cNvSpPr>
          <p:nvPr/>
        </p:nvSpPr>
        <p:spPr bwMode="auto">
          <a:xfrm>
            <a:off x="1563512" y="2565400"/>
            <a:ext cx="6337300" cy="71438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8" name="Line 108"/>
          <p:cNvSpPr>
            <a:spLocks noChangeShapeType="1"/>
          </p:cNvSpPr>
          <p:nvPr/>
        </p:nvSpPr>
        <p:spPr bwMode="auto">
          <a:xfrm>
            <a:off x="2908300" y="3429000"/>
            <a:ext cx="4927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9" name="Line 109"/>
          <p:cNvSpPr>
            <a:spLocks noChangeShapeType="1"/>
          </p:cNvSpPr>
          <p:nvPr/>
        </p:nvSpPr>
        <p:spPr bwMode="auto">
          <a:xfrm>
            <a:off x="2843389" y="4149725"/>
            <a:ext cx="505742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70" name="Line 110"/>
          <p:cNvSpPr>
            <a:spLocks noChangeShapeType="1"/>
          </p:cNvSpPr>
          <p:nvPr/>
        </p:nvSpPr>
        <p:spPr bwMode="auto">
          <a:xfrm>
            <a:off x="2843389" y="4941889"/>
            <a:ext cx="5057422" cy="7143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8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8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8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8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8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8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8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8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8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8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8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8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1" grpId="0" animBg="1"/>
      <p:bldP spid="681032" grpId="0" animBg="1"/>
      <p:bldP spid="681033" grpId="0" animBg="1"/>
      <p:bldP spid="681034" grpId="0" animBg="1"/>
      <p:bldP spid="681035" grpId="0" animBg="1"/>
      <p:bldP spid="681036" grpId="0" animBg="1"/>
      <p:bldP spid="681037" grpId="0" animBg="1"/>
      <p:bldP spid="681038" grpId="0" animBg="1"/>
      <p:bldP spid="681039" grpId="0" animBg="1"/>
      <p:bldP spid="681040" grpId="0" animBg="1"/>
      <p:bldP spid="681041" grpId="0" animBg="1"/>
      <p:bldP spid="681042" grpId="0" animBg="1"/>
      <p:bldP spid="681043" grpId="0" animBg="1"/>
      <p:bldP spid="681044" grpId="0" animBg="1"/>
      <p:bldP spid="681045" grpId="0" animBg="1"/>
      <p:bldP spid="681046" grpId="0" animBg="1"/>
      <p:bldP spid="681047" grpId="0" animBg="1"/>
      <p:bldP spid="681048" grpId="0" animBg="1"/>
      <p:bldP spid="681049" grpId="0" animBg="1"/>
      <p:bldP spid="681050" grpId="0" animBg="1"/>
      <p:bldP spid="681066" grpId="0" animBg="1"/>
      <p:bldP spid="681067" grpId="0" animBg="1"/>
      <p:bldP spid="681068" grpId="0" animBg="1"/>
      <p:bldP spid="681069" grpId="0" animBg="1"/>
      <p:bldP spid="6810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487488"/>
            <a:ext cx="7772400" cy="3886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600" b="1" i="1" dirty="0" smtClean="0"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长度的算法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数据结构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C[0:m,0:n]: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C[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的长度</a:t>
            </a:r>
            <a:endParaRPr lang="zh-CN" altLang="en-US" sz="3200" b="1" dirty="0" smtClean="0">
              <a:solidFill>
                <a:srgbClr val="6633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B[1:m,1:n]: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B[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是指针，指向计算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C[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时所选择的子问题的优化解所对应的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表的表项 </a:t>
            </a:r>
            <a:endParaRPr lang="zh-CN" altLang="en-US" sz="3200" b="1" dirty="0" smtClean="0">
              <a:solidFill>
                <a:srgbClr val="6633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6686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      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LCS-length(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X, Y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)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m</a:t>
            </a:r>
            <a:r>
              <a:rPr lang="en-US" altLang="zh-CN" sz="3200" b="1" dirty="0" err="1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err="1" smtClean="0">
                <a:solidFill>
                  <a:schemeClr val="tx2"/>
                </a:solidFill>
              </a:rPr>
              <a:t>length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(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X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)；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n</a:t>
            </a:r>
            <a:r>
              <a:rPr lang="en-US" altLang="zh-CN" sz="3200" b="1" dirty="0" err="1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err="1" smtClean="0">
                <a:solidFill>
                  <a:schemeClr val="tx2"/>
                </a:solidFill>
              </a:rPr>
              <a:t>length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(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Y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)；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For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i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To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m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Do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 C[i,0]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0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;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For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j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To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n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 Do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C[0,j]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0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;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For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i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1 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To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m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Do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For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j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1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To 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n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 Do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If 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x</a:t>
            </a:r>
            <a:r>
              <a:rPr lang="en-US" altLang="zh-CN" sz="3200" b="1" i="1" baseline="-30000" dirty="0" smtClean="0">
                <a:solidFill>
                  <a:schemeClr val="tx2"/>
                </a:solidFill>
              </a:rPr>
              <a:t>i 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= 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y</a:t>
            </a:r>
            <a:r>
              <a:rPr lang="en-US" altLang="zh-CN" sz="3200" b="1" i="1" baseline="-30000" dirty="0" err="1" smtClean="0">
                <a:solidFill>
                  <a:schemeClr val="tx2"/>
                </a:solidFill>
              </a:rPr>
              <a:t>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 </a:t>
            </a:r>
            <a:endParaRPr lang="en-US" altLang="zh-CN" sz="3200" b="1" i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Then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C[i-1,j-1]+1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；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“↖”; 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Else If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C[i-1,j]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C[i,j-1]</a:t>
            </a:r>
            <a:endParaRPr lang="en-US" altLang="zh-CN" sz="3200" b="1" i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        Then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C[i-1,j]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;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“↑”;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                Else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C[i,j-1]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;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]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“←”; 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  Return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and </a:t>
            </a:r>
            <a:r>
              <a:rPr lang="en-US" altLang="zh-CN" sz="3200" b="1" i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32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</a:t>
            </a:r>
            <a:endParaRPr lang="zh-CN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567" y="2060576"/>
            <a:ext cx="7861300" cy="29305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基本思想</a:t>
            </a:r>
            <a:endParaRPr lang="zh-CN" altLang="en-US" sz="3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从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B[m, n]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开始按指针搜索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B[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j]=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“↖”，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的一个元素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如此找到的“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endParaRPr lang="zh-CN" altLang="en-US" sz="3200" b="1" i="1" dirty="0" smtClean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2971800" y="441526"/>
            <a:ext cx="31242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构造优化解</a:t>
            </a:r>
            <a:endParaRPr lang="zh-CN" altLang="en-US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1295400" y="228600"/>
            <a:ext cx="6849533" cy="598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Print-LCS(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IF  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=0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or  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j=0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THEN  Return;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IF  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j]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=“↖”  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THEN  Print-LCS(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i-1, j-1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);  Print 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; 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ELSE   If   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B[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j]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=“↑”  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           THEN   Print-LCS(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i-1, j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);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           ELSE   Print-LCS(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</a:t>
            </a:r>
            <a:r>
              <a:rPr lang="en-US" altLang="zh-CN" sz="3200" b="1" i="1" dirty="0" err="1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j-1</a:t>
            </a:r>
            <a:r>
              <a:rPr lang="en-US" altLang="zh-CN" sz="3200" b="1" dirty="0" smtClean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).</a:t>
            </a: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zh-CN" sz="3200" b="1" dirty="0" smtClean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Print-LCS(B, X, length(X), length(Y))</a:t>
            </a:r>
            <a:endParaRPr lang="en-US" altLang="zh-CN" sz="3200" b="1" dirty="0" smtClean="0">
              <a:solidFill>
                <a:srgbClr val="FF3300"/>
              </a:solidFill>
              <a:ea typeface="+mn-ea"/>
              <a:cs typeface="Times New Roman" panose="0202060305040502030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可打印出</a:t>
            </a:r>
            <a:r>
              <a:rPr lang="en-US" altLang="zh-CN" sz="3200" b="1" i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X</a:t>
            </a:r>
            <a:r>
              <a:rPr lang="zh-CN" altLang="en-US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与</a:t>
            </a:r>
            <a:r>
              <a:rPr lang="en-US" altLang="zh-CN" sz="3200" b="1" i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Y</a:t>
            </a:r>
            <a:r>
              <a:rPr lang="zh-CN" altLang="en-US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的</a:t>
            </a:r>
            <a:r>
              <a:rPr lang="en-US" altLang="zh-CN" sz="3200" b="1" i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LCS</a:t>
            </a:r>
            <a:r>
              <a:rPr lang="en-US" altLang="zh-CN" sz="3200" b="1" dirty="0" smtClean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。</a:t>
            </a:r>
            <a:r>
              <a:rPr lang="en-US" altLang="zh-CN" sz="3200" dirty="0" smtClean="0">
                <a:ea typeface="+mn-ea"/>
                <a:cs typeface="Times New Roman" panose="02020603050405020304" charset="0"/>
              </a:rPr>
              <a:t> </a:t>
            </a:r>
            <a:endParaRPr lang="zh-CN" altLang="en-US" sz="3200" dirty="0" smtClean="0"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21055" y="330835"/>
          <a:ext cx="7501890" cy="619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96175" imgH="6191250" progId="Paint.Picture">
                  <p:embed/>
                </p:oleObj>
              </mc:Choice>
              <mc:Fallback>
                <p:oleObj name="" r:id="rId1" imgW="7496175" imgH="61912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1055" y="330835"/>
                        <a:ext cx="7501890" cy="619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54075" y="402590"/>
          <a:ext cx="7435850" cy="605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29500" imgH="6048375" progId="Paint.Picture">
                  <p:embed/>
                </p:oleObj>
              </mc:Choice>
              <mc:Fallback>
                <p:oleObj name="" r:id="rId1" imgW="7429500" imgH="60483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075" y="402590"/>
                        <a:ext cx="7435850" cy="605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15975" y="340360"/>
          <a:ext cx="7511415" cy="617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505700" imgH="6172200" progId="Paint.Picture">
                  <p:embed/>
                </p:oleObj>
              </mc:Choice>
              <mc:Fallback>
                <p:oleObj name="" r:id="rId1" imgW="7505700" imgH="61722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975" y="340360"/>
                        <a:ext cx="7511415" cy="617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60" y="1167765"/>
            <a:ext cx="4177665" cy="5288915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首先计算最小的问题</a:t>
            </a:r>
            <a:r>
              <a:rPr 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dirty="0" smtClean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记录</a:t>
            </a:r>
            <a:r>
              <a:rPr lang="en-US" dirty="0" smtClean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F[0],F[1]</a:t>
            </a:r>
            <a:r>
              <a:rPr lang="zh-CN" altLang="en-US" dirty="0" smtClean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的值</a:t>
            </a:r>
            <a:endParaRPr lang="en-US" dirty="0" smtClean="0">
              <a:solidFill>
                <a:schemeClr val="accent5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然后计算大一点的问题</a:t>
            </a:r>
            <a:endParaRPr lang="en-US" dirty="0" smtClean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记录 F[2]</a:t>
            </a:r>
            <a:endParaRPr lang="zh-CN" altLang="en-US" dirty="0" smtClean="0">
              <a:solidFill>
                <a:schemeClr val="accent5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…</a:t>
            </a:r>
            <a:endParaRPr 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然后</a:t>
            </a:r>
            <a:r>
              <a:rPr 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计算更大的问题</a:t>
            </a:r>
            <a:endParaRPr 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记录 F[n-1]</a:t>
            </a:r>
            <a:endParaRPr lang="zh-CN" altLang="en-US" dirty="0" smtClean="0">
              <a:solidFill>
                <a:schemeClr val="accent5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最后计算最终的问题</a:t>
            </a:r>
            <a:r>
              <a:rPr lang="en-US" dirty="0" smtClean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得到 F[n]</a:t>
            </a:r>
            <a:endParaRPr lang="zh-CN" altLang="en-US" dirty="0" smtClean="0">
              <a:solidFill>
                <a:schemeClr val="accent5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1694815" y="360680"/>
            <a:ext cx="703072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斐波那契数列</a:t>
            </a:r>
            <a:r>
              <a:rPr kumimoji="0"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(bottom-up</a:t>
            </a:r>
            <a:r>
              <a:rPr kumimoji="0" lang="en-US" altLang="zh-CN" sz="3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36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4835" y="1955800"/>
            <a:ext cx="300609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00B0F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时间复杂度：O(n)</a:t>
            </a:r>
            <a:endParaRPr lang="zh-CN" altLang="en-US" sz="2800">
              <a:solidFill>
                <a:srgbClr val="00B0F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zh-CN" altLang="en-US" sz="2800">
              <a:solidFill>
                <a:srgbClr val="00B0F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849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9355" y="2621915"/>
            <a:ext cx="1287145" cy="1783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911225" y="344805"/>
          <a:ext cx="7320915" cy="616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315200" imgH="6162675" progId="Paint.Picture">
                  <p:embed/>
                </p:oleObj>
              </mc:Choice>
              <mc:Fallback>
                <p:oleObj name="" r:id="rId1" imgW="7315200" imgH="61626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1225" y="344805"/>
                        <a:ext cx="7320915" cy="616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68680" y="316230"/>
          <a:ext cx="7406640" cy="622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00925" imgH="6219825" progId="Paint.Picture">
                  <p:embed/>
                </p:oleObj>
              </mc:Choice>
              <mc:Fallback>
                <p:oleObj name="" r:id="rId1" imgW="7400925" imgH="62198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8680" y="316230"/>
                        <a:ext cx="7406640" cy="622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54075" y="412115"/>
          <a:ext cx="7435850" cy="603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29500" imgH="6029325" progId="Paint.Picture">
                  <p:embed/>
                </p:oleObj>
              </mc:Choice>
              <mc:Fallback>
                <p:oleObj name="" r:id="rId1" imgW="7429500" imgH="60293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075" y="412115"/>
                        <a:ext cx="7435850" cy="603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63600" y="397510"/>
          <a:ext cx="7416165" cy="60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10450" imgH="6057900" progId="Paint.Picture">
                  <p:embed/>
                </p:oleObj>
              </mc:Choice>
              <mc:Fallback>
                <p:oleObj name="" r:id="rId1" imgW="7410450" imgH="6057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3600" y="397510"/>
                        <a:ext cx="7416165" cy="6062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15975" y="454660"/>
          <a:ext cx="7511415" cy="594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505700" imgH="5943600" progId="Paint.Picture">
                  <p:embed/>
                </p:oleObj>
              </mc:Choice>
              <mc:Fallback>
                <p:oleObj name="" r:id="rId1" imgW="7505700" imgH="5943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975" y="454660"/>
                        <a:ext cx="7511415" cy="594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935355" y="454660"/>
          <a:ext cx="7273290" cy="594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267575" imgH="5943600" progId="Paint.Picture">
                  <p:embed/>
                </p:oleObj>
              </mc:Choice>
              <mc:Fallback>
                <p:oleObj name="" r:id="rId1" imgW="7267575" imgH="5943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5355" y="454660"/>
                        <a:ext cx="7273290" cy="594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21055" y="226060"/>
          <a:ext cx="7501890" cy="640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96175" imgH="6400800" progId="Paint.Picture">
                  <p:embed/>
                </p:oleObj>
              </mc:Choice>
              <mc:Fallback>
                <p:oleObj name="" r:id="rId1" imgW="7496175" imgH="64008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1055" y="226060"/>
                        <a:ext cx="7501890" cy="640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557" name="Rectangle 525"/>
          <p:cNvSpPr>
            <a:spLocks noChangeArrowheads="1"/>
          </p:cNvSpPr>
          <p:nvPr/>
        </p:nvSpPr>
        <p:spPr bwMode="auto">
          <a:xfrm>
            <a:off x="609600" y="1066800"/>
            <a:ext cx="8153400" cy="5472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时间复杂性</a:t>
            </a:r>
            <a:endParaRPr lang="zh-CN" altLang="en-US" sz="36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计算代价的时间</a:t>
            </a:r>
            <a:endParaRPr lang="zh-CN" altLang="en-US" sz="3200" b="1" dirty="0" smtClean="0">
              <a:solidFill>
                <a:srgbClr val="0000CC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(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j)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两层循环</a:t>
            </a:r>
            <a:r>
              <a:rPr lang="en-US" altLang="zh-CN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</a:t>
            </a:r>
            <a:r>
              <a:rPr lang="en-US" altLang="zh-CN" sz="3200" b="1" i="1" dirty="0" err="1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循环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步</a:t>
            </a:r>
            <a:r>
              <a:rPr lang="en-US" altLang="zh-CN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j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循环</a:t>
            </a:r>
            <a:r>
              <a:rPr lang="en-US" altLang="zh-CN" sz="3200" b="1" i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zh-CN" altLang="en-US" sz="3200" b="1" dirty="0" smtClean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步</a:t>
            </a:r>
            <a:endParaRPr lang="en-US" altLang="zh-CN" sz="3200" b="1" dirty="0" smtClean="0">
              <a:solidFill>
                <a:srgbClr val="6633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初始化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的时间</a:t>
            </a:r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:</a:t>
            </a:r>
            <a:r>
              <a:rPr lang="en-US" altLang="zh-CN" sz="3200" b="1" dirty="0" smtClean="0">
                <a:solidFill>
                  <a:srgbClr val="0066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m+n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总时间复杂性为：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空间</a:t>
            </a:r>
            <a:r>
              <a:rPr lang="zh-CN" altLang="en-US" sz="36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复杂性</a:t>
            </a:r>
            <a:r>
              <a:rPr lang="zh-CN" altLang="en-US" sz="4000" b="1" dirty="0" smtClean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zh-CN" altLang="en-US" sz="4000" b="1" dirty="0" smtClean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使用数组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C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和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B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需要空间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mn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 smtClean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84558" name="Text Box 526"/>
          <p:cNvSpPr txBox="1">
            <a:spLocks noChangeArrowheads="1"/>
          </p:cNvSpPr>
          <p:nvPr/>
        </p:nvSpPr>
        <p:spPr bwMode="auto">
          <a:xfrm>
            <a:off x="2667000" y="152400"/>
            <a:ext cx="3117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算法复杂性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4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4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4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4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4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4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+mj-ea"/>
              </a:rPr>
              <a:t>    4.4 </a:t>
            </a:r>
            <a:r>
              <a:rPr lang="en-US" altLang="zh-CN" sz="4200" b="1" dirty="0">
                <a:solidFill>
                  <a:srgbClr val="000000"/>
                </a:solidFill>
                <a:latin typeface="+mj-ea"/>
              </a:rPr>
              <a:t>0-1</a:t>
            </a:r>
            <a:r>
              <a:rPr lang="zh-CN" altLang="en-US" sz="4200" b="1" dirty="0">
                <a:solidFill>
                  <a:srgbClr val="000000"/>
                </a:solidFill>
                <a:latin typeface="+mj-ea"/>
              </a:rPr>
              <a:t>背包</a:t>
            </a:r>
            <a:r>
              <a:rPr lang="zh-CN" altLang="en-US" sz="4200" b="1" dirty="0" smtClean="0">
                <a:solidFill>
                  <a:srgbClr val="000000"/>
                </a:solidFill>
                <a:latin typeface="+mj-ea"/>
              </a:rPr>
              <a:t>问题</a:t>
            </a:r>
            <a:endParaRPr lang="en-US" altLang="zh-CN" sz="4200" b="1" dirty="0" smtClean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 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2411413" y="765175"/>
            <a:ext cx="39671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问题的定义 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347663" y="2060575"/>
            <a:ext cx="8575675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种物品和一个背包，物品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的重量是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，价值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背包容量为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问如何选择装入背包的物品，使装入背包中的物品的总价值最大？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    对于每种物品只能选择完全装入或不装入，一个物品至多装入一次。</a:t>
            </a:r>
            <a:endParaRPr lang="zh-CN" altLang="en-US" sz="3600" b="1" dirty="0">
              <a:solidFill>
                <a:srgbClr val="0000FF"/>
              </a:solidFill>
              <a:latin typeface="华文行楷" panose="020108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b="1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b="1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   4.4 0-1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  <a:ea typeface="+mj-ea"/>
              </a:rPr>
              <a:t>背包问题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4.5 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  <a:ea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923925" y="909638"/>
            <a:ext cx="7872413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C&gt;0,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&gt;0, 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&gt;0, 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marL="533400" indent="-5334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输出：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),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{0, 1},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满足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533400" indent="-533400" algn="l">
              <a:spcBef>
                <a:spcPct val="2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C,   </a:t>
            </a: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最大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9877" name="Text Box 5"/>
          <p:cNvSpPr txBox="1">
            <a:spLocks noChangeArrowheads="1"/>
          </p:cNvSpPr>
          <p:nvPr/>
        </p:nvSpPr>
        <p:spPr bwMode="auto">
          <a:xfrm>
            <a:off x="2330450" y="3395663"/>
            <a:ext cx="50577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等价的整数规划问题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1 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n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1in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C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1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animBg="1"/>
      <p:bldP spid="71987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268538" y="333375"/>
            <a:ext cx="39020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优化解结构的分析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284163" y="1268413"/>
            <a:ext cx="85963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优化子结构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)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0-1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背包问题的优化解，则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是如下子问题的优化解：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2459038" y="2852738"/>
            <a:ext cx="505777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2 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n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2in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C – w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3600" b="1" i="1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2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179388" y="4765675"/>
            <a:ext cx="8856662" cy="200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证明：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如果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不是子问题优化解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则存在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(z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z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是子问题更优的解。于是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z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z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是原问题比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更优解，矛盾。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lvl="2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5" grpId="0"/>
      <p:bldP spid="71885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1042988" y="260350"/>
            <a:ext cx="76485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建立优化解代价的递归方程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设子问题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k 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ikn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j</a:t>
            </a:r>
            <a:endParaRPr lang="en-US" altLang="zh-CN" sz="3600" b="1" i="1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 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k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的最优解代价为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j).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即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是背包容量为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可选物品为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i+1, …, n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时问题最优解的代价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Text Box 4"/>
          <p:cNvSpPr txBox="1">
            <a:spLocks noChangeArrowheads="1"/>
          </p:cNvSpPr>
          <p:nvPr/>
        </p:nvSpPr>
        <p:spPr bwMode="auto">
          <a:xfrm>
            <a:off x="423545" y="1268413"/>
            <a:ext cx="873125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递归方程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 = m(i+1, j)        0 j &lt;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 = max{m(i+1, j), m(i+1, j-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)+v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    j 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zh-CN" altLang="en-US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zh-CN" alt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初始值</a:t>
            </a:r>
            <a:endParaRPr lang="zh-CN" alt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m(n, j) = 0         0 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 &lt;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m(n, j) =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j 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400175" y="188913"/>
            <a:ext cx="76517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自底向上计算优化解的代价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90563" y="1101725"/>
            <a:ext cx="4086225" cy="10779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 计算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需要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m(i+1, j-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m(i+1, j)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722951" name="Text Box 7"/>
          <p:cNvSpPr txBox="1">
            <a:spLocks noChangeArrowheads="1"/>
          </p:cNvSpPr>
          <p:nvPr/>
        </p:nvSpPr>
        <p:spPr bwMode="auto">
          <a:xfrm>
            <a:off x="5299075" y="1312863"/>
            <a:ext cx="35798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令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整数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n=4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5" name="Text Box 21"/>
          <p:cNvSpPr txBox="1">
            <a:spLocks noChangeArrowheads="1"/>
          </p:cNvSpPr>
          <p:nvPr/>
        </p:nvSpPr>
        <p:spPr bwMode="auto">
          <a:xfrm>
            <a:off x="5808663" y="3282950"/>
            <a:ext cx="147637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6" name="Text Box 22"/>
          <p:cNvSpPr txBox="1">
            <a:spLocks noChangeArrowheads="1"/>
          </p:cNvSpPr>
          <p:nvPr/>
        </p:nvSpPr>
        <p:spPr bwMode="auto">
          <a:xfrm>
            <a:off x="7653338" y="2565400"/>
            <a:ext cx="1063625" cy="4619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m(1,C)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7" name="Text Box 23"/>
          <p:cNvSpPr txBox="1">
            <a:spLocks noChangeArrowheads="1"/>
          </p:cNvSpPr>
          <p:nvPr/>
        </p:nvSpPr>
        <p:spPr bwMode="auto">
          <a:xfrm>
            <a:off x="7653338" y="3282950"/>
            <a:ext cx="1063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3" name="Text Box 19"/>
          <p:cNvSpPr txBox="1">
            <a:spLocks noChangeArrowheads="1"/>
          </p:cNvSpPr>
          <p:nvPr/>
        </p:nvSpPr>
        <p:spPr bwMode="auto">
          <a:xfrm>
            <a:off x="347663" y="4843463"/>
            <a:ext cx="1090612" cy="4619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1830388" y="4005263"/>
            <a:ext cx="1962150" cy="46196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 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5808663" y="4003675"/>
            <a:ext cx="1476375" cy="4619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0" name="Text Box 26"/>
          <p:cNvSpPr txBox="1">
            <a:spLocks noChangeArrowheads="1"/>
          </p:cNvSpPr>
          <p:nvPr/>
        </p:nvSpPr>
        <p:spPr bwMode="auto">
          <a:xfrm>
            <a:off x="4017963" y="4892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1" name="Text Box 27"/>
          <p:cNvSpPr txBox="1">
            <a:spLocks noChangeArrowheads="1"/>
          </p:cNvSpPr>
          <p:nvPr/>
        </p:nvSpPr>
        <p:spPr bwMode="auto">
          <a:xfrm>
            <a:off x="5805488" y="4892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2" name="Text Box 28"/>
          <p:cNvSpPr txBox="1">
            <a:spLocks noChangeArrowheads="1"/>
          </p:cNvSpPr>
          <p:nvPr/>
        </p:nvSpPr>
        <p:spPr bwMode="auto">
          <a:xfrm>
            <a:off x="7642225" y="4870450"/>
            <a:ext cx="1090613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6)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1" name="Text Box 37"/>
          <p:cNvSpPr txBox="1">
            <a:spLocks noChangeArrowheads="1"/>
          </p:cNvSpPr>
          <p:nvPr/>
        </p:nvSpPr>
        <p:spPr bwMode="auto">
          <a:xfrm>
            <a:off x="7653338" y="4003675"/>
            <a:ext cx="1063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2" name="Text Box 38"/>
          <p:cNvSpPr txBox="1">
            <a:spLocks noChangeArrowheads="1"/>
          </p:cNvSpPr>
          <p:nvPr/>
        </p:nvSpPr>
        <p:spPr bwMode="auto">
          <a:xfrm>
            <a:off x="4017963" y="4003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3" name="Text Box 39"/>
          <p:cNvSpPr txBox="1">
            <a:spLocks noChangeArrowheads="1"/>
          </p:cNvSpPr>
          <p:nvPr/>
        </p:nvSpPr>
        <p:spPr bwMode="auto">
          <a:xfrm>
            <a:off x="7148513" y="3092450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4" name="Text Box 40"/>
          <p:cNvSpPr txBox="1">
            <a:spLocks noChangeArrowheads="1"/>
          </p:cNvSpPr>
          <p:nvPr/>
        </p:nvSpPr>
        <p:spPr bwMode="auto">
          <a:xfrm>
            <a:off x="4479925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5" name="Text Box 41"/>
          <p:cNvSpPr txBox="1">
            <a:spLocks noChangeArrowheads="1"/>
          </p:cNvSpPr>
          <p:nvPr/>
        </p:nvSpPr>
        <p:spPr bwMode="auto">
          <a:xfrm>
            <a:off x="5354638" y="38084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6" name="Text Box 42"/>
          <p:cNvSpPr txBox="1">
            <a:spLocks noChangeArrowheads="1"/>
          </p:cNvSpPr>
          <p:nvPr/>
        </p:nvSpPr>
        <p:spPr bwMode="auto">
          <a:xfrm>
            <a:off x="7148513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7" name="Text Box 43"/>
          <p:cNvSpPr txBox="1">
            <a:spLocks noChangeArrowheads="1"/>
          </p:cNvSpPr>
          <p:nvPr/>
        </p:nvSpPr>
        <p:spPr bwMode="auto">
          <a:xfrm>
            <a:off x="3576638" y="3811588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8" name="Text Box 44"/>
          <p:cNvSpPr txBox="1">
            <a:spLocks noChangeArrowheads="1"/>
          </p:cNvSpPr>
          <p:nvPr/>
        </p:nvSpPr>
        <p:spPr bwMode="auto">
          <a:xfrm>
            <a:off x="3576638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9" name="Text Box 45"/>
          <p:cNvSpPr txBox="1">
            <a:spLocks noChangeArrowheads="1"/>
          </p:cNvSpPr>
          <p:nvPr/>
        </p:nvSpPr>
        <p:spPr bwMode="auto">
          <a:xfrm>
            <a:off x="5354638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0" name="Text Box 46"/>
          <p:cNvSpPr txBox="1">
            <a:spLocks noChangeArrowheads="1"/>
          </p:cNvSpPr>
          <p:nvPr/>
        </p:nvSpPr>
        <p:spPr bwMode="auto">
          <a:xfrm>
            <a:off x="7148513" y="3811588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4" name="Line 50"/>
          <p:cNvSpPr>
            <a:spLocks noChangeShapeType="1"/>
          </p:cNvSpPr>
          <p:nvPr/>
        </p:nvSpPr>
        <p:spPr bwMode="auto">
          <a:xfrm>
            <a:off x="7004050" y="2781300"/>
            <a:ext cx="1855788" cy="0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2995" name="Text Box 51"/>
          <p:cNvSpPr txBox="1">
            <a:spLocks noChangeArrowheads="1"/>
          </p:cNvSpPr>
          <p:nvPr/>
        </p:nvSpPr>
        <p:spPr bwMode="auto">
          <a:xfrm>
            <a:off x="2552700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6" name="Text Box 52"/>
          <p:cNvSpPr txBox="1">
            <a:spLocks noChangeArrowheads="1"/>
          </p:cNvSpPr>
          <p:nvPr/>
        </p:nvSpPr>
        <p:spPr bwMode="auto">
          <a:xfrm>
            <a:off x="1400175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7" name="Text Box 53"/>
          <p:cNvSpPr txBox="1">
            <a:spLocks noChangeArrowheads="1"/>
          </p:cNvSpPr>
          <p:nvPr/>
        </p:nvSpPr>
        <p:spPr bwMode="auto">
          <a:xfrm>
            <a:off x="1400175" y="3808413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8" name="Text Box 54"/>
          <p:cNvSpPr txBox="1">
            <a:spLocks noChangeArrowheads="1"/>
          </p:cNvSpPr>
          <p:nvPr/>
        </p:nvSpPr>
        <p:spPr bwMode="auto">
          <a:xfrm>
            <a:off x="347663" y="4029075"/>
            <a:ext cx="1090612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9" name="Text Box 55"/>
          <p:cNvSpPr txBox="1">
            <a:spLocks noChangeArrowheads="1"/>
          </p:cNvSpPr>
          <p:nvPr/>
        </p:nvSpPr>
        <p:spPr bwMode="auto">
          <a:xfrm>
            <a:off x="347663" y="3282950"/>
            <a:ext cx="1090612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0" name="Text Box 56"/>
          <p:cNvSpPr txBox="1">
            <a:spLocks noChangeArrowheads="1"/>
          </p:cNvSpPr>
          <p:nvPr/>
        </p:nvSpPr>
        <p:spPr bwMode="auto">
          <a:xfrm>
            <a:off x="1830388" y="4867275"/>
            <a:ext cx="1962150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1" name="Text Box 57"/>
          <p:cNvSpPr txBox="1">
            <a:spLocks noChangeArrowheads="1"/>
          </p:cNvSpPr>
          <p:nvPr/>
        </p:nvSpPr>
        <p:spPr bwMode="auto">
          <a:xfrm>
            <a:off x="1400175" y="467360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2" name="Line 58"/>
          <p:cNvSpPr>
            <a:spLocks noChangeShapeType="1"/>
          </p:cNvSpPr>
          <p:nvPr/>
        </p:nvSpPr>
        <p:spPr bwMode="auto">
          <a:xfrm>
            <a:off x="220663" y="5084763"/>
            <a:ext cx="85756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003" name="Line 59"/>
          <p:cNvSpPr>
            <a:spLocks noChangeShapeType="1"/>
          </p:cNvSpPr>
          <p:nvPr/>
        </p:nvSpPr>
        <p:spPr bwMode="auto">
          <a:xfrm>
            <a:off x="220663" y="4292600"/>
            <a:ext cx="86391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004" name="Line 60"/>
          <p:cNvSpPr>
            <a:spLocks noChangeShapeType="1"/>
          </p:cNvSpPr>
          <p:nvPr/>
        </p:nvSpPr>
        <p:spPr bwMode="auto">
          <a:xfrm>
            <a:off x="155575" y="3573463"/>
            <a:ext cx="8704263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2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2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2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2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5" grpId="0" animBg="1"/>
      <p:bldP spid="722966" grpId="0" animBg="1"/>
      <p:bldP spid="722967" grpId="0" animBg="1"/>
      <p:bldP spid="722963" grpId="0" animBg="1"/>
      <p:bldP spid="722964" grpId="0" animBg="1"/>
      <p:bldP spid="722969" grpId="0" animBg="1"/>
      <p:bldP spid="722970" grpId="0" animBg="1"/>
      <p:bldP spid="722971" grpId="0" animBg="1"/>
      <p:bldP spid="722972" grpId="0" animBg="1"/>
      <p:bldP spid="722981" grpId="0" animBg="1"/>
      <p:bldP spid="722981" grpId="1" animBg="1"/>
      <p:bldP spid="722982" grpId="0" animBg="1"/>
      <p:bldP spid="722982" grpId="1" animBg="1"/>
      <p:bldP spid="722983" grpId="0"/>
      <p:bldP spid="722984" grpId="0"/>
      <p:bldP spid="722985" grpId="0"/>
      <p:bldP spid="722986" grpId="0"/>
      <p:bldP spid="722987" grpId="0"/>
      <p:bldP spid="722988" grpId="0"/>
      <p:bldP spid="722989" grpId="0"/>
      <p:bldP spid="722990" grpId="0"/>
      <p:bldP spid="722994" grpId="0" animBg="1"/>
      <p:bldP spid="722995" grpId="0"/>
      <p:bldP spid="722996" grpId="0"/>
      <p:bldP spid="722997" grpId="0"/>
      <p:bldP spid="722998" grpId="0" animBg="1"/>
      <p:bldP spid="722999" grpId="0" animBg="1"/>
      <p:bldP spid="723000" grpId="0" animBg="1"/>
      <p:bldP spid="723001" grpId="0"/>
      <p:bldP spid="723002" grpId="0" animBg="1"/>
      <p:bldP spid="723003" grpId="0" animBg="1"/>
      <p:bldP spid="72300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7959725" cy="581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 min(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= 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    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 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i=n-1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min(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=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]=max{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j-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]+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};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If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1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]=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Else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]=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max{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C-w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]+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};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7252970" y="9525"/>
            <a:ext cx="1747838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算法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1711325" y="404813"/>
            <a:ext cx="56308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构造优化解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7938" y="1871663"/>
            <a:ext cx="9494837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m(1, C)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是最优解代价值，相应解计算如下：</a:t>
            </a:r>
            <a:endParaRPr kumimoji="0"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If   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m(1, C)=m(2, C)  </a:t>
            </a:r>
            <a:endParaRPr kumimoji="0" lang="en-US" altLang="zh-CN" sz="3600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Then  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=0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Else   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=1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;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如果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=0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  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由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m(2, C)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继续构造最优解；</a:t>
            </a:r>
            <a:endParaRPr kumimoji="0"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3.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如果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=1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,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由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m(2, C-w</a:t>
            </a:r>
            <a:r>
              <a:rPr kumimoji="0" lang="en-US" altLang="zh-CN" sz="36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继续构造最优解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4138" y="183198"/>
            <a:ext cx="897509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defRPr/>
            </a:pPr>
            <a:r>
              <a:rPr kumimoji="0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0"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zh-CN" altLang="en-US" sz="3600" dirty="0">
                <a:sym typeface="+mn-ea"/>
              </a:rPr>
              <a:t>对于</a:t>
            </a:r>
            <a:r>
              <a:rPr lang="en-US" altLang="zh-CN" sz="3600" dirty="0">
                <a:sym typeface="+mn-ea"/>
              </a:rPr>
              <a:t>0-1</a:t>
            </a:r>
            <a:r>
              <a:rPr lang="zh-CN" altLang="en-US" sz="3600" dirty="0">
                <a:sym typeface="+mn-ea"/>
              </a:rPr>
              <a:t>背包问题，给定价值数组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3600" dirty="0">
                <a:sym typeface="+mn-ea"/>
              </a:rPr>
              <a:t>v={7, 3, 6, 10,</a:t>
            </a:r>
            <a:r>
              <a:rPr lang="zh-CN" altLang="en-US" sz="3600" dirty="0"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8},</a:t>
            </a:r>
            <a:r>
              <a:rPr lang="zh-CN" altLang="en-US" sz="3600" dirty="0">
                <a:sym typeface="+mn-ea"/>
              </a:rPr>
              <a:t>重量数组</a:t>
            </a:r>
            <a:r>
              <a:rPr lang="en-US" altLang="zh-CN" sz="3600" dirty="0">
                <a:sym typeface="+mn-ea"/>
              </a:rPr>
              <a:t>w={5, 2, 2, 6, 4},</a:t>
            </a:r>
            <a:endParaRPr lang="en-US" altLang="zh-CN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背包容量</a:t>
            </a:r>
            <a:r>
              <a:rPr lang="en-US" altLang="zh-CN" sz="3600" dirty="0">
                <a:sym typeface="+mn-ea"/>
              </a:rPr>
              <a:t>C</a:t>
            </a:r>
            <a:r>
              <a:rPr lang="en-US" altLang="zh-CN" sz="3600">
                <a:sym typeface="+mn-ea"/>
              </a:rPr>
              <a:t>=10</a:t>
            </a:r>
            <a:r>
              <a:rPr lang="zh-CN" altLang="en-US" sz="3600">
                <a:sym typeface="+mn-ea"/>
              </a:rPr>
              <a:t>。</a:t>
            </a:r>
            <a:r>
              <a:rPr lang="zh-CN" altLang="en-US" sz="3600" dirty="0">
                <a:sym typeface="+mn-ea"/>
              </a:rPr>
              <a:t>问：如何选择装入背包的物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品，使得装入背包的物品的总价值最大？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并写出递归方程。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4138" y="183198"/>
            <a:ext cx="3688080" cy="70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3600" dirty="0">
                <a:sym typeface="+mn-ea"/>
              </a:rPr>
              <a:t>m[ </a:t>
            </a:r>
            <a:r>
              <a:rPr lang="en-US" altLang="zh-CN" sz="3600" dirty="0" err="1">
                <a:sym typeface="+mn-ea"/>
              </a:rPr>
              <a:t>i</a:t>
            </a:r>
            <a:r>
              <a:rPr lang="en-US" altLang="zh-CN" sz="3600" dirty="0">
                <a:sym typeface="+mn-ea"/>
              </a:rPr>
              <a:t> ][ j ]</a:t>
            </a:r>
            <a:r>
              <a:rPr lang="zh-CN" altLang="en-US" sz="3600" dirty="0">
                <a:sym typeface="+mn-ea"/>
              </a:rPr>
              <a:t>如下表：</a:t>
            </a:r>
            <a:endParaRPr kumimoji="0"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39037" y="1594578"/>
          <a:ext cx="68775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475"/>
                <a:gridCol w="624987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370840"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5453" y="4301069"/>
            <a:ext cx="40024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/>
              <a:t>取第</a:t>
            </a:r>
            <a:r>
              <a:rPr lang="en-US" altLang="zh-CN" sz="2000" dirty="0"/>
              <a:t>2,3,4</a:t>
            </a:r>
            <a:r>
              <a:rPr lang="zh-CN" altLang="en-US" sz="2000" dirty="0"/>
              <a:t>个物品时获得最大价值</a:t>
            </a:r>
            <a:r>
              <a:rPr lang="en-US" altLang="zh-CN" sz="2000" dirty="0"/>
              <a:t>19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863" y="4874023"/>
            <a:ext cx="4484210" cy="1408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 smtClean="0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</a:t>
            </a: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最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长公共子序列</a:t>
            </a:r>
            <a:r>
              <a:rPr lang="zh-CN" altLang="zh-CN" sz="4200" dirty="0" smtClean="0">
                <a:solidFill>
                  <a:srgbClr val="000000"/>
                </a:solidFill>
                <a:latin typeface="+mj-ea"/>
                <a:ea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 smtClean="0">
                <a:solidFill>
                  <a:srgbClr val="000000"/>
                </a:solidFill>
                <a:latin typeface="+mj-ea"/>
              </a:rPr>
              <a:t>    4.4 </a:t>
            </a: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背包</a:t>
            </a:r>
            <a:r>
              <a:rPr lang="zh-CN" altLang="en-US" sz="4200" dirty="0" smtClean="0">
                <a:solidFill>
                  <a:srgbClr val="000000"/>
                </a:solidFill>
                <a:latin typeface="+mj-ea"/>
              </a:rPr>
              <a:t>问题</a:t>
            </a:r>
            <a:endParaRPr lang="en-US" altLang="zh-CN" sz="4200" dirty="0" smtClean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b="1" dirty="0" smtClean="0">
                <a:solidFill>
                  <a:srgbClr val="000000"/>
                </a:solidFill>
                <a:latin typeface="+mj-ea"/>
              </a:rPr>
              <a:t>    4.5 </a:t>
            </a:r>
            <a:r>
              <a:rPr lang="zh-CN" altLang="en-US" sz="4200" b="1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443" y="1066800"/>
            <a:ext cx="8197145" cy="518477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533400" indent="-533400" algn="just" eaLnBrk="1" hangingPunct="1">
              <a:defRPr/>
            </a:pPr>
            <a:r>
              <a:rPr lang="zh-CN" altLang="en-US" sz="3600" b="1" dirty="0">
                <a:latin typeface="+mn-ea"/>
              </a:rPr>
              <a:t>分治</a:t>
            </a:r>
            <a:r>
              <a:rPr lang="zh-CN" altLang="en-US" sz="3600" b="1" dirty="0" smtClean="0">
                <a:latin typeface="+mn-ea"/>
              </a:rPr>
              <a:t>技术的问题</a:t>
            </a:r>
            <a:endParaRPr lang="zh-CN" altLang="en-US" sz="3600" b="1" dirty="0" smtClean="0"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子问题是相互独立的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如果子问题不是相互独立的，分治方法将重复计算公共子问题，效率很低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marL="533400" indent="-533400" algn="just" eaLnBrk="1" hangingPunct="1">
              <a:defRPr/>
            </a:pPr>
            <a:r>
              <a:rPr lang="zh-CN" altLang="en-US" sz="3600" b="1" dirty="0" smtClean="0">
                <a:latin typeface="+mn-ea"/>
              </a:rPr>
              <a:t>优化问题</a:t>
            </a:r>
            <a:endParaRPr lang="zh-CN" altLang="en-US" sz="3600" b="1" dirty="0" smtClean="0"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给定一组约束条件和一个代价函数，在解空间中搜索具有最小或最大代价的优化解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</a:rPr>
              <a:t>很多优化问题可分为多个子问题，子问题相互关联，子问题的解被重复使用</a:t>
            </a:r>
            <a:endParaRPr lang="zh-CN" altLang="en-US" sz="3200" b="1" dirty="0" smtClean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3733800" y="76200"/>
            <a:ext cx="176843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Why? </a:t>
            </a:r>
            <a:endParaRPr lang="en-US" altLang="zh-CN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0"/>
          <p:cNvSpPr>
            <a:spLocks noChangeArrowheads="1"/>
          </p:cNvSpPr>
          <p:nvPr/>
        </p:nvSpPr>
        <p:spPr bwMode="auto">
          <a:xfrm>
            <a:off x="3930650" y="6165850"/>
            <a:ext cx="1409700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179388" y="814388"/>
            <a:ext cx="3967162" cy="6021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二叉搜索树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endParaRPr lang="en-US" altLang="zh-CN" sz="36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结点</a:t>
            </a: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K={k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D={d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0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对应区间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(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)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对应区间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(-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)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对应区间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(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,+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)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附加信息</a:t>
            </a: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搜索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的概率为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p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endParaRPr lang="en-US" altLang="zh-CN" sz="2800" b="1" i="1" baseline="-25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搜索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的概率为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2800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endParaRPr lang="en-US" altLang="zh-CN" sz="2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2651125" y="-15875"/>
            <a:ext cx="614521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问题的定义</a:t>
            </a:r>
            <a:endParaRPr kumimoji="0" lang="zh-CN" altLang="en-US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5261" name="Group 29"/>
          <p:cNvGrpSpPr/>
          <p:nvPr/>
        </p:nvGrpSpPr>
        <p:grpSpPr bwMode="auto">
          <a:xfrm>
            <a:off x="4827588" y="3282950"/>
            <a:ext cx="4032250" cy="3241675"/>
            <a:chOff x="3240" y="799"/>
            <a:chExt cx="2858" cy="2042"/>
          </a:xfrm>
        </p:grpSpPr>
        <p:sp>
          <p:nvSpPr>
            <p:cNvPr id="735240" name="Oval 8"/>
            <p:cNvSpPr>
              <a:spLocks noChangeArrowheads="1"/>
            </p:cNvSpPr>
            <p:nvPr/>
          </p:nvSpPr>
          <p:spPr bwMode="auto">
            <a:xfrm>
              <a:off x="4283" y="799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1" name="Oval 9"/>
            <p:cNvSpPr>
              <a:spLocks noChangeArrowheads="1"/>
            </p:cNvSpPr>
            <p:nvPr/>
          </p:nvSpPr>
          <p:spPr bwMode="auto">
            <a:xfrm>
              <a:off x="4964" y="1343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4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2" name="Oval 10"/>
            <p:cNvSpPr>
              <a:spLocks noChangeArrowheads="1"/>
            </p:cNvSpPr>
            <p:nvPr/>
          </p:nvSpPr>
          <p:spPr bwMode="auto">
            <a:xfrm>
              <a:off x="3785" y="1933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3" name="Oval 11"/>
            <p:cNvSpPr>
              <a:spLocks noChangeArrowheads="1"/>
            </p:cNvSpPr>
            <p:nvPr/>
          </p:nvSpPr>
          <p:spPr bwMode="auto">
            <a:xfrm>
              <a:off x="3558" y="1344"/>
              <a:ext cx="405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4" name="Oval 12"/>
            <p:cNvSpPr>
              <a:spLocks noChangeArrowheads="1"/>
            </p:cNvSpPr>
            <p:nvPr/>
          </p:nvSpPr>
          <p:spPr bwMode="auto">
            <a:xfrm>
              <a:off x="3240" y="1933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0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5" name="Oval 13"/>
            <p:cNvSpPr>
              <a:spLocks noChangeArrowheads="1"/>
            </p:cNvSpPr>
            <p:nvPr/>
          </p:nvSpPr>
          <p:spPr bwMode="auto">
            <a:xfrm>
              <a:off x="4420" y="1933"/>
              <a:ext cx="406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6" name="Oval 14"/>
            <p:cNvSpPr>
              <a:spLocks noChangeArrowheads="1"/>
            </p:cNvSpPr>
            <p:nvPr/>
          </p:nvSpPr>
          <p:spPr bwMode="auto">
            <a:xfrm>
              <a:off x="5417" y="1933"/>
              <a:ext cx="406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5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7" name="Oval 15"/>
            <p:cNvSpPr>
              <a:spLocks noChangeArrowheads="1"/>
            </p:cNvSpPr>
            <p:nvPr/>
          </p:nvSpPr>
          <p:spPr bwMode="auto">
            <a:xfrm>
              <a:off x="4102" y="2477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8" name="Oval 16"/>
            <p:cNvSpPr>
              <a:spLocks noChangeArrowheads="1"/>
            </p:cNvSpPr>
            <p:nvPr/>
          </p:nvSpPr>
          <p:spPr bwMode="auto">
            <a:xfrm>
              <a:off x="4646" y="2478"/>
              <a:ext cx="404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9" name="Oval 17"/>
            <p:cNvSpPr>
              <a:spLocks noChangeArrowheads="1"/>
            </p:cNvSpPr>
            <p:nvPr/>
          </p:nvSpPr>
          <p:spPr bwMode="auto">
            <a:xfrm>
              <a:off x="5145" y="2478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4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50" name="Oval 18"/>
            <p:cNvSpPr>
              <a:spLocks noChangeArrowheads="1"/>
            </p:cNvSpPr>
            <p:nvPr/>
          </p:nvSpPr>
          <p:spPr bwMode="auto">
            <a:xfrm>
              <a:off x="5690" y="2478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5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 flipH="1">
              <a:off x="3875" y="1071"/>
              <a:ext cx="454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4646" y="1071"/>
              <a:ext cx="454" cy="27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7" name="Line 21"/>
            <p:cNvSpPr>
              <a:spLocks noChangeShapeType="1"/>
            </p:cNvSpPr>
            <p:nvPr/>
          </p:nvSpPr>
          <p:spPr bwMode="auto">
            <a:xfrm flipH="1">
              <a:off x="3512" y="1706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8" name="Line 22"/>
            <p:cNvSpPr>
              <a:spLocks noChangeShapeType="1"/>
            </p:cNvSpPr>
            <p:nvPr/>
          </p:nvSpPr>
          <p:spPr bwMode="auto">
            <a:xfrm>
              <a:off x="3830" y="1706"/>
              <a:ext cx="90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9" name="Line 23"/>
            <p:cNvSpPr>
              <a:spLocks noChangeShapeType="1"/>
            </p:cNvSpPr>
            <p:nvPr/>
          </p:nvSpPr>
          <p:spPr bwMode="auto">
            <a:xfrm flipH="1">
              <a:off x="4737" y="1661"/>
              <a:ext cx="272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0" name="Line 24"/>
            <p:cNvSpPr>
              <a:spLocks noChangeShapeType="1"/>
            </p:cNvSpPr>
            <p:nvPr/>
          </p:nvSpPr>
          <p:spPr bwMode="auto">
            <a:xfrm>
              <a:off x="5327" y="1661"/>
              <a:ext cx="181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Line 25"/>
            <p:cNvSpPr>
              <a:spLocks noChangeShapeType="1"/>
            </p:cNvSpPr>
            <p:nvPr/>
          </p:nvSpPr>
          <p:spPr bwMode="auto">
            <a:xfrm flipH="1">
              <a:off x="4374" y="2251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2" name="Line 26"/>
            <p:cNvSpPr>
              <a:spLocks noChangeShapeType="1"/>
            </p:cNvSpPr>
            <p:nvPr/>
          </p:nvSpPr>
          <p:spPr bwMode="auto">
            <a:xfrm>
              <a:off x="4692" y="2251"/>
              <a:ext cx="90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3" name="Line 27"/>
            <p:cNvSpPr>
              <a:spLocks noChangeShapeType="1"/>
            </p:cNvSpPr>
            <p:nvPr/>
          </p:nvSpPr>
          <p:spPr bwMode="auto">
            <a:xfrm flipH="1">
              <a:off x="5417" y="2296"/>
              <a:ext cx="136" cy="18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4" name="Line 28"/>
            <p:cNvSpPr>
              <a:spLocks noChangeShapeType="1"/>
            </p:cNvSpPr>
            <p:nvPr/>
          </p:nvSpPr>
          <p:spPr bwMode="auto">
            <a:xfrm>
              <a:off x="5689" y="2251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35265" name="Object 33"/>
          <p:cNvGraphicFramePr>
            <a:graphicFrameLocks noChangeAspect="1"/>
          </p:cNvGraphicFramePr>
          <p:nvPr/>
        </p:nvGraphicFramePr>
        <p:xfrm>
          <a:off x="4056063" y="6019800"/>
          <a:ext cx="1987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1" imgW="1054100" imgH="482600" progId="Equation.3">
                  <p:embed/>
                </p:oleObj>
              </mc:Choice>
              <mc:Fallback>
                <p:oleObj name="公式" r:id="rId1" imgW="1054100" imgH="482600" progId="Equation.3">
                  <p:embed/>
                  <p:pic>
                    <p:nvPicPr>
                      <p:cNvPr id="0" name="图片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6019800"/>
                        <a:ext cx="19875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66" name="Text Box 34"/>
          <p:cNvSpPr txBox="1">
            <a:spLocks noChangeArrowheads="1"/>
          </p:cNvSpPr>
          <p:nvPr/>
        </p:nvSpPr>
        <p:spPr bwMode="auto">
          <a:xfrm>
            <a:off x="2138363" y="1336675"/>
            <a:ext cx="35845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搜索树的期望代价</a:t>
            </a:r>
            <a:endParaRPr lang="zh-CN" altLang="en-US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35267" name="Object 35"/>
          <p:cNvGraphicFramePr>
            <a:graphicFrameLocks noChangeAspect="1"/>
          </p:cNvGraphicFramePr>
          <p:nvPr/>
        </p:nvGraphicFramePr>
        <p:xfrm>
          <a:off x="611188" y="1916113"/>
          <a:ext cx="853281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3" imgW="3251200" imgH="482600" progId="Equation.3">
                  <p:embed/>
                </p:oleObj>
              </mc:Choice>
              <mc:Fallback>
                <p:oleObj name="公式" r:id="rId3" imgW="3251200" imgH="482600" progId="Equation.3">
                  <p:embed/>
                  <p:pic>
                    <p:nvPicPr>
                      <p:cNvPr id="0" name="图片 6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16113"/>
                        <a:ext cx="8532812" cy="13668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68" name="Rectangle 36"/>
          <p:cNvSpPr>
            <a:spLocks noChangeArrowheads="1"/>
          </p:cNvSpPr>
          <p:nvPr/>
        </p:nvSpPr>
        <p:spPr bwMode="auto">
          <a:xfrm>
            <a:off x="1243013" y="3286125"/>
            <a:ext cx="31369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66" grpId="0" bldLvl="0" animBg="1"/>
      <p:bldP spid="73526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284163" y="1268413"/>
            <a:ext cx="8575675" cy="417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4" algn="just">
              <a:lnSpc>
                <a:spcPct val="90000"/>
              </a:lnSpc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输入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={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&lt; k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&lt; …&lt;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</a:t>
            </a:r>
            <a:endParaRPr lang="en-US" altLang="zh-CN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P={p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p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p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}, p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为搜索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=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{q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0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q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36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}, q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为搜索值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</a:t>
            </a:r>
            <a:endParaRPr lang="zh-CN" altLang="en-US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3" algn="just">
              <a:lnSpc>
                <a:spcPct val="90000"/>
              </a:lnSpc>
              <a:buFontTx/>
              <a:buNone/>
              <a:defRPr/>
            </a:pP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输出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：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的二叉搜索树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E(T)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最小</a:t>
            </a:r>
            <a:endParaRPr lang="zh-CN" altLang="en-US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0" y="1412875"/>
            <a:ext cx="9144000" cy="511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优化子结构</a:t>
            </a:r>
            <a:endParaRPr lang="zh-CN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如果优化二叉搜索树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具有包含关键字集合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子树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则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必是关于关键字</a:t>
            </a:r>
            <a:endParaRPr lang="zh-CN" altLang="en-US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      集合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子问题的优化解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</a:t>
            </a:r>
            <a:endParaRPr lang="en-US" altLang="zh-CN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证明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: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若不然，必有关键字集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子树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T’’</a:t>
            </a:r>
            <a:r>
              <a:rPr lang="zh-CN" altLang="en-US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，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T’’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的期望搜索代价低于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 </a:t>
            </a:r>
            <a:endParaRPr lang="en-US" altLang="zh-CN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      用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T’’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替换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中的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可以得到一个期望搜索代价比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小的原始问题的二叉搜索树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endParaRPr lang="en-US" altLang="zh-CN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      与</a:t>
            </a:r>
            <a:r>
              <a:rPr lang="en-US" altLang="zh-CN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是最优解矛盾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</a:t>
            </a:r>
            <a:endParaRPr lang="en-US" altLang="zh-CN" sz="32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1403350" y="115888"/>
            <a:ext cx="747077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优化二叉搜索树结构的分析</a:t>
            </a:r>
            <a:endParaRPr kumimoji="0" lang="zh-CN" altLang="en-US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8" name="Rectangle 4"/>
          <p:cNvSpPr>
            <a:spLocks noChangeArrowheads="1"/>
          </p:cNvSpPr>
          <p:nvPr/>
        </p:nvSpPr>
        <p:spPr bwMode="auto">
          <a:xfrm>
            <a:off x="220663" y="838200"/>
            <a:ext cx="8639175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用优化子结构从子问题优化解构造优化解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K=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}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的优化解的根必为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中某个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r</a:t>
            </a:r>
            <a:endParaRPr lang="en-US" altLang="zh-CN" sz="3200" b="1" i="1" baseline="-2500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738321" name="Group 17"/>
          <p:cNvGrpSpPr/>
          <p:nvPr/>
        </p:nvGrpSpPr>
        <p:grpSpPr bwMode="auto">
          <a:xfrm>
            <a:off x="2459038" y="2117725"/>
            <a:ext cx="4289425" cy="2179638"/>
            <a:chOff x="1743" y="1480"/>
            <a:chExt cx="3039" cy="1373"/>
          </a:xfrm>
        </p:grpSpPr>
        <p:sp>
          <p:nvSpPr>
            <p:cNvPr id="738309" name="Oval 5"/>
            <p:cNvSpPr>
              <a:spLocks noChangeArrowheads="1"/>
            </p:cNvSpPr>
            <p:nvPr/>
          </p:nvSpPr>
          <p:spPr bwMode="auto">
            <a:xfrm>
              <a:off x="2922" y="1480"/>
              <a:ext cx="363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0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0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r</a:t>
              </a:r>
              <a:endParaRPr lang="en-US" altLang="zh-CN" sz="30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813" y="2523"/>
              <a:ext cx="11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r-1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8311" name="Text Box 7"/>
            <p:cNvSpPr txBox="1">
              <a:spLocks noChangeArrowheads="1"/>
            </p:cNvSpPr>
            <p:nvPr/>
          </p:nvSpPr>
          <p:spPr bwMode="auto">
            <a:xfrm>
              <a:off x="3444" y="2478"/>
              <a:ext cx="11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r+1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j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 flipH="1">
              <a:off x="1743" y="1797"/>
              <a:ext cx="122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>
              <a:off x="2968" y="1797"/>
              <a:ext cx="4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 flipH="1">
              <a:off x="2877" y="2704"/>
              <a:ext cx="1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>
              <a:off x="1743" y="2704"/>
              <a:ext cx="18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3240" y="1797"/>
              <a:ext cx="181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3421" y="2659"/>
              <a:ext cx="13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3240" y="1797"/>
              <a:ext cx="1542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H="1">
              <a:off x="4555" y="2659"/>
              <a:ext cx="22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8322" name="Text Box 18"/>
          <p:cNvSpPr txBox="1">
            <a:spLocks noChangeArrowheads="1"/>
          </p:cNvSpPr>
          <p:nvPr/>
        </p:nvSpPr>
        <p:spPr bwMode="auto">
          <a:xfrm>
            <a:off x="42863" y="4292600"/>
            <a:ext cx="91725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只要对于每个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K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r-1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r+1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的优化解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我们就可以求出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的优化解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38323" name="Text Box 19"/>
          <p:cNvSpPr txBox="1">
            <a:spLocks noChangeArrowheads="1"/>
          </p:cNvSpPr>
          <p:nvPr/>
        </p:nvSpPr>
        <p:spPr bwMode="auto">
          <a:xfrm>
            <a:off x="1471613" y="5516563"/>
            <a:ext cx="6754812" cy="10779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r=i,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左子树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…, 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仅包含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32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r=j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右子树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r+1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…, 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仅包含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endParaRPr lang="en-US" altLang="zh-CN" sz="3200" b="1" i="1" baseline="-25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22" grpId="0"/>
      <p:bldP spid="73832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192088" y="1196975"/>
            <a:ext cx="8859837" cy="1655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令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E(i, j)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为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k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的优化解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ij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的期望搜索代价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当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j=i-1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时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ij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中只有叶结点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i-1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E(i, i-1)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=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i-1</a:t>
            </a:r>
            <a:endParaRPr lang="en-US" altLang="zh-CN" sz="3200" b="1" i="1" baseline="-2500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当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时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 </a:t>
            </a:r>
            <a:r>
              <a:rPr lang="zh-CN" altLang="en-US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选择一个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r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{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}: </a:t>
            </a:r>
            <a:endParaRPr lang="en-US" altLang="zh-CN" sz="3200" b="1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684213" y="188913"/>
            <a:ext cx="8405812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建立优化解的搜索代价递归方程</a:t>
            </a:r>
            <a:endParaRPr kumimoji="0" lang="en-US" altLang="zh-CN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9335" name="Group 7"/>
          <p:cNvGrpSpPr/>
          <p:nvPr/>
        </p:nvGrpSpPr>
        <p:grpSpPr bwMode="auto">
          <a:xfrm>
            <a:off x="2447925" y="3313113"/>
            <a:ext cx="3968750" cy="1846262"/>
            <a:chOff x="1743" y="1480"/>
            <a:chExt cx="3039" cy="1373"/>
          </a:xfrm>
        </p:grpSpPr>
        <p:sp>
          <p:nvSpPr>
            <p:cNvPr id="739336" name="Oval 8"/>
            <p:cNvSpPr>
              <a:spLocks noChangeArrowheads="1"/>
            </p:cNvSpPr>
            <p:nvPr/>
          </p:nvSpPr>
          <p:spPr bwMode="auto">
            <a:xfrm>
              <a:off x="2922" y="1480"/>
              <a:ext cx="363" cy="3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0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0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r</a:t>
              </a:r>
              <a:endParaRPr lang="en-US" altLang="zh-CN" sz="30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9337" name="Text Box 9"/>
            <p:cNvSpPr txBox="1">
              <a:spLocks noChangeArrowheads="1"/>
            </p:cNvSpPr>
            <p:nvPr/>
          </p:nvSpPr>
          <p:spPr bwMode="auto">
            <a:xfrm>
              <a:off x="1814" y="2522"/>
              <a:ext cx="115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r-1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9338" name="Text Box 10"/>
            <p:cNvSpPr txBox="1">
              <a:spLocks noChangeArrowheads="1"/>
            </p:cNvSpPr>
            <p:nvPr/>
          </p:nvSpPr>
          <p:spPr bwMode="auto">
            <a:xfrm>
              <a:off x="3444" y="2478"/>
              <a:ext cx="119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r+1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j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H="1">
              <a:off x="1743" y="1797"/>
              <a:ext cx="122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>
              <a:off x="2968" y="1797"/>
              <a:ext cx="4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flipH="1">
              <a:off x="2877" y="2704"/>
              <a:ext cx="1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1743" y="2704"/>
              <a:ext cx="18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3240" y="1797"/>
              <a:ext cx="181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3421" y="2659"/>
              <a:ext cx="13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3240" y="1797"/>
              <a:ext cx="1542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H="1">
              <a:off x="4555" y="2659"/>
              <a:ext cx="22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9347" name="Text Box 19"/>
          <p:cNvSpPr txBox="1">
            <a:spLocks noChangeArrowheads="1"/>
          </p:cNvSpPr>
          <p:nvPr/>
        </p:nvSpPr>
        <p:spPr bwMode="auto">
          <a:xfrm>
            <a:off x="-47625" y="5248275"/>
            <a:ext cx="9339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当把左右优化子树放进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ij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每个结点的深度增加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Rectangle 21"/>
          <p:cNvSpPr>
            <a:spLocks noChangeArrowheads="1"/>
          </p:cNvSpPr>
          <p:nvPr/>
        </p:nvSpPr>
        <p:spPr bwMode="auto">
          <a:xfrm>
            <a:off x="3867150" y="6237288"/>
            <a:ext cx="1536700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39350" name="Text Box 22"/>
          <p:cNvSpPr txBox="1">
            <a:spLocks noChangeArrowheads="1"/>
          </p:cNvSpPr>
          <p:nvPr/>
        </p:nvSpPr>
        <p:spPr bwMode="auto">
          <a:xfrm>
            <a:off x="320675" y="5949950"/>
            <a:ext cx="8661400" cy="523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j)=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+ E(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左子树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W(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r-1)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右子树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W(r+1, j)</a:t>
            </a:r>
            <a:endParaRPr lang="en-US" altLang="zh-CN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7" grpId="0"/>
      <p:bldP spid="73935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8738" y="1196975"/>
            <a:ext cx="6477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由</a:t>
            </a:r>
            <a:endParaRPr lang="zh-CN" altLang="en-US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40360" name="Object 8"/>
          <p:cNvGraphicFramePr>
            <a:graphicFrameLocks noChangeAspect="1"/>
          </p:cNvGraphicFramePr>
          <p:nvPr/>
        </p:nvGraphicFramePr>
        <p:xfrm>
          <a:off x="769938" y="981075"/>
          <a:ext cx="8305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" imgW="3924300" imgH="495300" progId="Equation.3">
                  <p:embed/>
                </p:oleObj>
              </mc:Choice>
              <mc:Fallback>
                <p:oleObj name="公式" r:id="rId1" imgW="3924300" imgH="495300" progId="Equation.3">
                  <p:embed/>
                  <p:pic>
                    <p:nvPicPr>
                      <p:cNvPr id="0" name="图片 7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981075"/>
                        <a:ext cx="8305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62" name="Object 10"/>
          <p:cNvGraphicFramePr>
            <a:graphicFrameLocks noChangeAspect="1"/>
          </p:cNvGraphicFramePr>
          <p:nvPr/>
        </p:nvGraphicFramePr>
        <p:xfrm>
          <a:off x="1050925" y="3494088"/>
          <a:ext cx="67532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3" imgW="3098800" imgH="495300" progId="Equation.3">
                  <p:embed/>
                </p:oleObj>
              </mc:Choice>
              <mc:Fallback>
                <p:oleObj name="公式" r:id="rId3" imgW="3098800" imgH="495300" progId="Equation.3">
                  <p:embed/>
                  <p:pic>
                    <p:nvPicPr>
                      <p:cNvPr id="0" name="图片 7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494088"/>
                        <a:ext cx="675322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49213" y="3651250"/>
            <a:ext cx="7096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知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0364" name="Text Box 12"/>
          <p:cNvSpPr txBox="1">
            <a:spLocks noChangeArrowheads="1"/>
          </p:cNvSpPr>
          <p:nvPr/>
        </p:nvSpPr>
        <p:spPr bwMode="auto">
          <a:xfrm>
            <a:off x="82550" y="4727575"/>
            <a:ext cx="1211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同理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40365" name="Object 13"/>
          <p:cNvGraphicFramePr>
            <a:graphicFrameLocks noChangeAspect="1"/>
          </p:cNvGraphicFramePr>
          <p:nvPr/>
        </p:nvGraphicFramePr>
        <p:xfrm>
          <a:off x="1138238" y="4495800"/>
          <a:ext cx="38195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5" imgW="1752600" imgH="508000" progId="Equation.3">
                  <p:embed/>
                </p:oleObj>
              </mc:Choice>
              <mc:Fallback>
                <p:oleObj name="公式" r:id="rId5" imgW="1752600" imgH="508000" progId="Equation.3">
                  <p:embed/>
                  <p:pic>
                    <p:nvPicPr>
                      <p:cNvPr id="0" name="图片 7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495800"/>
                        <a:ext cx="38195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15"/>
          <p:cNvSpPr>
            <a:spLocks noChangeArrowheads="1"/>
          </p:cNvSpPr>
          <p:nvPr/>
        </p:nvSpPr>
        <p:spPr bwMode="auto">
          <a:xfrm>
            <a:off x="65088" y="73025"/>
            <a:ext cx="175577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0357" name="Rectangle 5"/>
          <p:cNvSpPr>
            <a:spLocks noChangeArrowheads="1"/>
          </p:cNvSpPr>
          <p:nvPr/>
        </p:nvSpPr>
        <p:spPr bwMode="auto">
          <a:xfrm>
            <a:off x="26988" y="333375"/>
            <a:ext cx="8859837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计算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W(i, r-1)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和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W(r+1, j)</a:t>
            </a:r>
            <a:endParaRPr lang="zh-CN" altLang="en-US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  <p:sp>
        <p:nvSpPr>
          <p:cNvPr id="740368" name="Rectangle 16"/>
          <p:cNvSpPr>
            <a:spLocks noChangeArrowheads="1"/>
          </p:cNvSpPr>
          <p:nvPr/>
        </p:nvSpPr>
        <p:spPr bwMode="auto">
          <a:xfrm>
            <a:off x="3867150" y="6092825"/>
            <a:ext cx="16002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1798638" y="5734050"/>
            <a:ext cx="5732462" cy="584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W(i, j)=W(i, r-1) + W(r+1, j) + P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endParaRPr lang="en-US" altLang="zh-CN" sz="3200" b="1" i="1" baseline="-25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740372" name="Object 20"/>
          <p:cNvGraphicFramePr>
            <a:graphicFrameLocks noChangeAspect="1"/>
          </p:cNvGraphicFramePr>
          <p:nvPr/>
        </p:nvGraphicFramePr>
        <p:xfrm>
          <a:off x="1014413" y="2341563"/>
          <a:ext cx="776763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7" imgW="3670300" imgH="495300" progId="Equation.3">
                  <p:embed/>
                </p:oleObj>
              </mc:Choice>
              <mc:Fallback>
                <p:oleObj name="公式" r:id="rId7" imgW="3670300" imgH="495300" progId="Equation.3">
                  <p:embed/>
                  <p:pic>
                    <p:nvPicPr>
                      <p:cNvPr id="0" name="图片 7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341563"/>
                        <a:ext cx="776763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70" name="Text Box 18"/>
          <p:cNvSpPr txBox="1">
            <a:spLocks noChangeArrowheads="1"/>
          </p:cNvSpPr>
          <p:nvPr/>
        </p:nvSpPr>
        <p:spPr bwMode="auto">
          <a:xfrm>
            <a:off x="139700" y="3297238"/>
            <a:ext cx="91440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 = E(</a:t>
            </a:r>
            <a:r>
              <a:rPr lang="en-US" altLang="zh-CN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r-1) + E(r+1, j) + W(</a:t>
            </a:r>
            <a:r>
              <a:rPr lang="en-US" altLang="zh-CN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</a:t>
            </a:r>
            <a:endParaRPr lang="en-US" altLang="zh-CN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9" grpId="0"/>
      <p:bldP spid="740363" grpId="0"/>
      <p:bldP spid="740364" grpId="0"/>
      <p:bldP spid="740368" grpId="0" animBg="1"/>
      <p:bldP spid="740369" grpId="0" animBg="1"/>
      <p:bldP spid="74037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255588" y="1912938"/>
            <a:ext cx="8667750" cy="24209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总之</a:t>
            </a:r>
            <a:endParaRPr lang="zh-CN" altLang="en-US" sz="4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j)=q</a:t>
            </a:r>
            <a:r>
              <a:rPr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i-1                                                                           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If  j=i-1</a:t>
            </a:r>
            <a:endParaRPr lang="en-US" altLang="zh-CN" sz="3200" b="1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3200" b="1" i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E(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j)=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min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3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{E(i,r-1)+E(r+1,j)+W(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j)}   if 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endParaRPr lang="en-US" altLang="zh-CN" sz="3200" b="1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192088" y="1196975"/>
            <a:ext cx="8859837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E(i, j)=min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j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 {E(i,r-1)+E(r+1,j)+W(i, j)}</a:t>
            </a:r>
            <a:endParaRPr lang="en-US" altLang="zh-CN" sz="3600" b="1" i="1" baseline="-250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468313" y="188913"/>
            <a:ext cx="8621712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自下而上计算优化解的搜索代价</a:t>
            </a:r>
            <a:endParaRPr kumimoji="0" lang="en-US" altLang="zh-CN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20"/>
          <p:cNvSpPr>
            <a:spLocks noChangeArrowheads="1"/>
          </p:cNvSpPr>
          <p:nvPr/>
        </p:nvSpPr>
        <p:spPr bwMode="auto">
          <a:xfrm>
            <a:off x="3867150" y="6237288"/>
            <a:ext cx="1536700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2422" name="Text Box 22"/>
          <p:cNvSpPr txBox="1">
            <a:spLocks noChangeArrowheads="1"/>
          </p:cNvSpPr>
          <p:nvPr/>
        </p:nvSpPr>
        <p:spPr bwMode="auto">
          <a:xfrm>
            <a:off x="6994525" y="2060575"/>
            <a:ext cx="1244600" cy="584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3" name="Text Box 23"/>
          <p:cNvSpPr txBox="1">
            <a:spLocks noChangeArrowheads="1"/>
          </p:cNvSpPr>
          <p:nvPr/>
        </p:nvSpPr>
        <p:spPr bwMode="auto">
          <a:xfrm>
            <a:off x="2065338" y="2057400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E(1,0)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6994525" y="2849563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3338513" y="2060575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6994525" y="3641725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E(3,4)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4560888" y="2060575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8" name="Text Box 28"/>
          <p:cNvSpPr txBox="1">
            <a:spLocks noChangeArrowheads="1"/>
          </p:cNvSpPr>
          <p:nvPr/>
        </p:nvSpPr>
        <p:spPr bwMode="auto">
          <a:xfrm>
            <a:off x="6994525" y="4433888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E(4,4)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5778500" y="2060575"/>
            <a:ext cx="12430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0" name="Text Box 30"/>
          <p:cNvSpPr txBox="1">
            <a:spLocks noChangeArrowheads="1"/>
          </p:cNvSpPr>
          <p:nvPr/>
        </p:nvSpPr>
        <p:spPr bwMode="auto">
          <a:xfrm>
            <a:off x="6994525" y="5226050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E(5,4)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3346450" y="2852738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2" name="Text Box 32"/>
          <p:cNvSpPr txBox="1">
            <a:spLocks noChangeArrowheads="1"/>
          </p:cNvSpPr>
          <p:nvPr/>
        </p:nvSpPr>
        <p:spPr bwMode="auto">
          <a:xfrm>
            <a:off x="4560888" y="2852738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5778500" y="2852738"/>
            <a:ext cx="12430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5" name="Text Box 35"/>
          <p:cNvSpPr txBox="1">
            <a:spLocks noChangeArrowheads="1"/>
          </p:cNvSpPr>
          <p:nvPr/>
        </p:nvSpPr>
        <p:spPr bwMode="auto">
          <a:xfrm>
            <a:off x="5778500" y="3644900"/>
            <a:ext cx="12430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E(3,3)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6" name="Text Box 36"/>
          <p:cNvSpPr txBox="1">
            <a:spLocks noChangeArrowheads="1"/>
          </p:cNvSpPr>
          <p:nvPr/>
        </p:nvSpPr>
        <p:spPr bwMode="auto">
          <a:xfrm>
            <a:off x="4560888" y="3644900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E(3,2)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7" name="Text Box 37"/>
          <p:cNvSpPr txBox="1">
            <a:spLocks noChangeArrowheads="1"/>
          </p:cNvSpPr>
          <p:nvPr/>
        </p:nvSpPr>
        <p:spPr bwMode="auto">
          <a:xfrm>
            <a:off x="5768975" y="4437063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E(4,3)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8" name="Text Box 38"/>
          <p:cNvSpPr txBox="1">
            <a:spLocks noChangeArrowheads="1"/>
          </p:cNvSpPr>
          <p:nvPr/>
        </p:nvSpPr>
        <p:spPr bwMode="auto">
          <a:xfrm>
            <a:off x="6364288" y="5157788"/>
            <a:ext cx="766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39" name="Text Box 39"/>
          <p:cNvSpPr txBox="1">
            <a:spLocks noChangeArrowheads="1"/>
          </p:cNvSpPr>
          <p:nvPr/>
        </p:nvSpPr>
        <p:spPr bwMode="auto">
          <a:xfrm>
            <a:off x="5148263" y="4365625"/>
            <a:ext cx="766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0" name="Text Box 40"/>
          <p:cNvSpPr txBox="1">
            <a:spLocks noChangeArrowheads="1"/>
          </p:cNvSpPr>
          <p:nvPr/>
        </p:nvSpPr>
        <p:spPr bwMode="auto">
          <a:xfrm>
            <a:off x="3930650" y="3641725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1" name="Text Box 41"/>
          <p:cNvSpPr txBox="1">
            <a:spLocks noChangeArrowheads="1"/>
          </p:cNvSpPr>
          <p:nvPr/>
        </p:nvSpPr>
        <p:spPr bwMode="auto">
          <a:xfrm>
            <a:off x="2779713" y="2781300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2" name="Text Box 42"/>
          <p:cNvSpPr txBox="1">
            <a:spLocks noChangeArrowheads="1"/>
          </p:cNvSpPr>
          <p:nvPr/>
        </p:nvSpPr>
        <p:spPr bwMode="auto">
          <a:xfrm>
            <a:off x="1436688" y="1989138"/>
            <a:ext cx="766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3" name="Line 43"/>
          <p:cNvSpPr>
            <a:spLocks noChangeShapeType="1"/>
          </p:cNvSpPr>
          <p:nvPr/>
        </p:nvSpPr>
        <p:spPr bwMode="auto">
          <a:xfrm>
            <a:off x="2266950" y="1844675"/>
            <a:ext cx="6018213" cy="410527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4" name="Line 44"/>
          <p:cNvSpPr>
            <a:spLocks noChangeShapeType="1"/>
          </p:cNvSpPr>
          <p:nvPr/>
        </p:nvSpPr>
        <p:spPr bwMode="auto">
          <a:xfrm>
            <a:off x="3292475" y="1773238"/>
            <a:ext cx="5119688" cy="35274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5" name="Line 45"/>
          <p:cNvSpPr>
            <a:spLocks noChangeShapeType="1"/>
          </p:cNvSpPr>
          <p:nvPr/>
        </p:nvSpPr>
        <p:spPr bwMode="auto">
          <a:xfrm>
            <a:off x="4635500" y="1844675"/>
            <a:ext cx="3905250" cy="2592388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6" name="Line 46"/>
          <p:cNvSpPr>
            <a:spLocks noChangeShapeType="1"/>
          </p:cNvSpPr>
          <p:nvPr/>
        </p:nvSpPr>
        <p:spPr bwMode="auto">
          <a:xfrm>
            <a:off x="5722938" y="1773238"/>
            <a:ext cx="2817812" cy="1871662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7" name="Line 47"/>
          <p:cNvSpPr>
            <a:spLocks noChangeShapeType="1"/>
          </p:cNvSpPr>
          <p:nvPr/>
        </p:nvSpPr>
        <p:spPr bwMode="auto">
          <a:xfrm>
            <a:off x="7067550" y="1844675"/>
            <a:ext cx="1346200" cy="863600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4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4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4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4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4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4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4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4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4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4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4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4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22" grpId="0" animBg="1"/>
      <p:bldP spid="742423" grpId="0" animBg="1"/>
      <p:bldP spid="742424" grpId="0" animBg="1"/>
      <p:bldP spid="742425" grpId="0" animBg="1"/>
      <p:bldP spid="742426" grpId="0" animBg="1"/>
      <p:bldP spid="742427" grpId="0" animBg="1"/>
      <p:bldP spid="742428" grpId="0" animBg="1"/>
      <p:bldP spid="742429" grpId="0" animBg="1"/>
      <p:bldP spid="742430" grpId="0" animBg="1"/>
      <p:bldP spid="742431" grpId="0" animBg="1"/>
      <p:bldP spid="742432" grpId="0" animBg="1"/>
      <p:bldP spid="742433" grpId="0" animBg="1"/>
      <p:bldP spid="742435" grpId="0" animBg="1"/>
      <p:bldP spid="742436" grpId="0" animBg="1"/>
      <p:bldP spid="742437" grpId="0" animBg="1"/>
      <p:bldP spid="742438" grpId="0"/>
      <p:bldP spid="742439" grpId="0"/>
      <p:bldP spid="742440" grpId="0"/>
      <p:bldP spid="742441" grpId="0"/>
      <p:bldP spid="742442" grpId="0"/>
      <p:bldP spid="742443" grpId="0" animBg="1"/>
      <p:bldP spid="742444" grpId="0" animBg="1"/>
      <p:bldP spid="742445" grpId="0" animBg="1"/>
      <p:bldP spid="742446" grpId="0" animBg="1"/>
      <p:bldP spid="74244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192088" y="836613"/>
            <a:ext cx="7708900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W(i, i-1) = q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i-1,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  W(i, j) = W(i, j-1) + p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j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 + q</a:t>
            </a:r>
            <a:r>
              <a:rPr lang="en-US" altLang="zh-CN" sz="36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j</a:t>
            </a:r>
            <a:endParaRPr lang="en-US" altLang="zh-CN" sz="3600" b="1" i="1" baseline="-250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50179" name="Text Box 10"/>
          <p:cNvSpPr txBox="1">
            <a:spLocks noChangeArrowheads="1"/>
          </p:cNvSpPr>
          <p:nvPr/>
        </p:nvSpPr>
        <p:spPr bwMode="auto">
          <a:xfrm>
            <a:off x="6540500" y="2060575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0" name="Text Box 11"/>
          <p:cNvSpPr txBox="1">
            <a:spLocks noChangeArrowheads="1"/>
          </p:cNvSpPr>
          <p:nvPr/>
        </p:nvSpPr>
        <p:spPr bwMode="auto">
          <a:xfrm>
            <a:off x="1652588" y="2057400"/>
            <a:ext cx="13350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W(1,0)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1" name="Text Box 12"/>
          <p:cNvSpPr txBox="1">
            <a:spLocks noChangeArrowheads="1"/>
          </p:cNvSpPr>
          <p:nvPr/>
        </p:nvSpPr>
        <p:spPr bwMode="auto">
          <a:xfrm>
            <a:off x="6540500" y="2849563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2" name="Text Box 13"/>
          <p:cNvSpPr txBox="1">
            <a:spLocks noChangeArrowheads="1"/>
          </p:cNvSpPr>
          <p:nvPr/>
        </p:nvSpPr>
        <p:spPr bwMode="auto">
          <a:xfrm>
            <a:off x="2884488" y="2060575"/>
            <a:ext cx="13350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3" name="Text Box 14"/>
          <p:cNvSpPr txBox="1">
            <a:spLocks noChangeArrowheads="1"/>
          </p:cNvSpPr>
          <p:nvPr/>
        </p:nvSpPr>
        <p:spPr bwMode="auto">
          <a:xfrm>
            <a:off x="6540500" y="3641725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W(3,4)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4" name="Text Box 15"/>
          <p:cNvSpPr txBox="1">
            <a:spLocks noChangeArrowheads="1"/>
          </p:cNvSpPr>
          <p:nvPr/>
        </p:nvSpPr>
        <p:spPr bwMode="auto">
          <a:xfrm>
            <a:off x="4106863" y="2060575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6540500" y="4433888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W(4,4)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6" name="Text Box 17"/>
          <p:cNvSpPr txBox="1">
            <a:spLocks noChangeArrowheads="1"/>
          </p:cNvSpPr>
          <p:nvPr/>
        </p:nvSpPr>
        <p:spPr bwMode="auto">
          <a:xfrm>
            <a:off x="5324475" y="2060575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7" name="Text Box 18"/>
          <p:cNvSpPr txBox="1">
            <a:spLocks noChangeArrowheads="1"/>
          </p:cNvSpPr>
          <p:nvPr/>
        </p:nvSpPr>
        <p:spPr bwMode="auto">
          <a:xfrm>
            <a:off x="6540500" y="5226050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W(5,4)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8" name="Text Box 19"/>
          <p:cNvSpPr txBox="1">
            <a:spLocks noChangeArrowheads="1"/>
          </p:cNvSpPr>
          <p:nvPr/>
        </p:nvSpPr>
        <p:spPr bwMode="auto">
          <a:xfrm>
            <a:off x="2892425" y="2852738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9" name="Text Box 20"/>
          <p:cNvSpPr txBox="1">
            <a:spLocks noChangeArrowheads="1"/>
          </p:cNvSpPr>
          <p:nvPr/>
        </p:nvSpPr>
        <p:spPr bwMode="auto">
          <a:xfrm>
            <a:off x="4106863" y="2852738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0" name="Text Box 21"/>
          <p:cNvSpPr txBox="1">
            <a:spLocks noChangeArrowheads="1"/>
          </p:cNvSpPr>
          <p:nvPr/>
        </p:nvSpPr>
        <p:spPr bwMode="auto">
          <a:xfrm>
            <a:off x="5324475" y="2852738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1" name="Text Box 22"/>
          <p:cNvSpPr txBox="1">
            <a:spLocks noChangeArrowheads="1"/>
          </p:cNvSpPr>
          <p:nvPr/>
        </p:nvSpPr>
        <p:spPr bwMode="auto">
          <a:xfrm>
            <a:off x="5324475" y="3644900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W(3,3)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2" name="Text Box 23"/>
          <p:cNvSpPr txBox="1">
            <a:spLocks noChangeArrowheads="1"/>
          </p:cNvSpPr>
          <p:nvPr/>
        </p:nvSpPr>
        <p:spPr bwMode="auto">
          <a:xfrm>
            <a:off x="4106863" y="3644900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W(3,2)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3" name="Text Box 24"/>
          <p:cNvSpPr txBox="1">
            <a:spLocks noChangeArrowheads="1"/>
          </p:cNvSpPr>
          <p:nvPr/>
        </p:nvSpPr>
        <p:spPr bwMode="auto">
          <a:xfrm>
            <a:off x="5314950" y="4437063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W(4,3)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5915025" y="5157788"/>
            <a:ext cx="76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4" name="Text Box 26"/>
          <p:cNvSpPr txBox="1">
            <a:spLocks noChangeArrowheads="1"/>
          </p:cNvSpPr>
          <p:nvPr/>
        </p:nvSpPr>
        <p:spPr bwMode="auto">
          <a:xfrm>
            <a:off x="4699000" y="4365625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5" name="Text Box 27"/>
          <p:cNvSpPr txBox="1">
            <a:spLocks noChangeArrowheads="1"/>
          </p:cNvSpPr>
          <p:nvPr/>
        </p:nvSpPr>
        <p:spPr bwMode="auto">
          <a:xfrm>
            <a:off x="3482975" y="3641725"/>
            <a:ext cx="766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6" name="Text Box 28"/>
          <p:cNvSpPr txBox="1">
            <a:spLocks noChangeArrowheads="1"/>
          </p:cNvSpPr>
          <p:nvPr/>
        </p:nvSpPr>
        <p:spPr bwMode="auto">
          <a:xfrm>
            <a:off x="2330450" y="2781300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7" name="Text Box 29"/>
          <p:cNvSpPr txBox="1">
            <a:spLocks noChangeArrowheads="1"/>
          </p:cNvSpPr>
          <p:nvPr/>
        </p:nvSpPr>
        <p:spPr bwMode="auto">
          <a:xfrm>
            <a:off x="1052513" y="1989138"/>
            <a:ext cx="76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8" name="Line 30"/>
          <p:cNvSpPr>
            <a:spLocks noChangeShapeType="1"/>
          </p:cNvSpPr>
          <p:nvPr/>
        </p:nvSpPr>
        <p:spPr bwMode="auto">
          <a:xfrm>
            <a:off x="1820863" y="1844675"/>
            <a:ext cx="6207125" cy="410527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79" name="Line 31"/>
          <p:cNvSpPr>
            <a:spLocks noChangeShapeType="1"/>
          </p:cNvSpPr>
          <p:nvPr/>
        </p:nvSpPr>
        <p:spPr bwMode="auto">
          <a:xfrm>
            <a:off x="2971800" y="1700213"/>
            <a:ext cx="5056188" cy="345757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80" name="Line 32"/>
          <p:cNvSpPr>
            <a:spLocks noChangeShapeType="1"/>
          </p:cNvSpPr>
          <p:nvPr/>
        </p:nvSpPr>
        <p:spPr bwMode="auto">
          <a:xfrm>
            <a:off x="4059238" y="1557338"/>
            <a:ext cx="4033837" cy="28797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81" name="Line 33"/>
          <p:cNvSpPr>
            <a:spLocks noChangeShapeType="1"/>
          </p:cNvSpPr>
          <p:nvPr/>
        </p:nvSpPr>
        <p:spPr bwMode="auto">
          <a:xfrm>
            <a:off x="5403850" y="1628775"/>
            <a:ext cx="2752725" cy="20161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82" name="Line 34"/>
          <p:cNvSpPr>
            <a:spLocks noChangeShapeType="1"/>
          </p:cNvSpPr>
          <p:nvPr/>
        </p:nvSpPr>
        <p:spPr bwMode="auto">
          <a:xfrm>
            <a:off x="6556375" y="1628775"/>
            <a:ext cx="1536700" cy="11525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78" grpId="0" animBg="1"/>
      <p:bldP spid="744479" grpId="0" animBg="1"/>
      <p:bldP spid="744480" grpId="0" animBg="1"/>
      <p:bldP spid="744481" grpId="0" animBg="1"/>
      <p:bldP spid="74448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2012950" y="333375"/>
            <a:ext cx="6272213" cy="6130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Optimal-BST(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p, q, n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For 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To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n+1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i-1) = q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i-1) = q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For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l=1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To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For  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n-l+1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j=i+l-1;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j)=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;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j)=W(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j-1)+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+q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For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r=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To  j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t=E(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r-1)+E(r+1, j)+W(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If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t&lt;E(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Then  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j)=t;  Root(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j)=r;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Return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Root   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381000" y="1181100"/>
            <a:ext cx="8197145" cy="51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kumimoji="1" lang="zh-CN" altLang="en-US" sz="3600" b="1" dirty="0" smtClean="0">
                <a:latin typeface="+mn-ea"/>
                <a:ea typeface="+mn-ea"/>
              </a:rPr>
              <a:t>动态规划的特点</a:t>
            </a:r>
            <a:endParaRPr lang="zh-CN" altLang="en-US" sz="3600" b="1" dirty="0" smtClean="0"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把原始问题划分成一系列子问题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求解每个子问题仅一次，并将其结果保存在一个表中，以后用到时直接存取，不重复计算，节省计算时间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自底向上地计算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sz="3600" b="1" dirty="0" smtClean="0">
                <a:solidFill>
                  <a:schemeClr val="tx2"/>
                </a:solidFill>
                <a:latin typeface="+mn-ea"/>
                <a:ea typeface="+mn-ea"/>
              </a:rPr>
              <a:t>适用范围</a:t>
            </a:r>
            <a:endParaRPr lang="zh-CN" altLang="en-US" sz="3600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一类优化问题：可分为多个相关子问题，子问题的解被重复使用</a:t>
            </a:r>
            <a:endParaRPr lang="zh-CN" altLang="en-US" sz="28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3429000" y="152400"/>
            <a:ext cx="19205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What?</a:t>
            </a:r>
            <a:r>
              <a:rPr kumimoji="1" lang="en-US" altLang="zh-CN" sz="40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kumimoji="1" lang="en-US" altLang="zh-CN" sz="40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152400" y="990600"/>
            <a:ext cx="8197145" cy="51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kumimoji="1" lang="zh-CN" altLang="en-US" sz="3600" b="1" dirty="0" smtClean="0">
                <a:latin typeface="+mn-ea"/>
                <a:ea typeface="+mn-ea"/>
              </a:rPr>
              <a:t>使用动态规划的条件</a:t>
            </a:r>
            <a:endParaRPr lang="zh-CN" altLang="en-US" sz="3600" b="1" dirty="0" smtClean="0"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优化子结构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 smtClean="0">
                <a:solidFill>
                  <a:srgbClr val="663300"/>
                </a:solidFill>
                <a:latin typeface="+mn-ea"/>
                <a:ea typeface="+mn-ea"/>
              </a:rPr>
              <a:t>当一个问题的优化解包含了子问题的优化解时，我们说这个问题具有优化子结构。</a:t>
            </a:r>
            <a:endParaRPr lang="zh-CN" altLang="en-US" sz="2800" b="1" dirty="0" smtClean="0">
              <a:solidFill>
                <a:srgbClr val="663300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 smtClean="0">
                <a:solidFill>
                  <a:srgbClr val="663300"/>
                </a:solidFill>
                <a:latin typeface="+mn-ea"/>
                <a:ea typeface="+mn-ea"/>
              </a:rPr>
              <a:t>缩小子问题集合，只需那些优化问题中包含的子问题，降低实现复杂性</a:t>
            </a:r>
            <a:endParaRPr lang="zh-CN" altLang="en-US" sz="2800" b="1" dirty="0" smtClean="0">
              <a:solidFill>
                <a:srgbClr val="663300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 smtClean="0">
                <a:solidFill>
                  <a:srgbClr val="663300"/>
                </a:solidFill>
                <a:latin typeface="+mn-ea"/>
                <a:ea typeface="+mn-ea"/>
              </a:rPr>
              <a:t>优化子结构使得我们能自下而上地完成求解过程</a:t>
            </a:r>
            <a:endParaRPr lang="zh-CN" altLang="en-US" sz="2800" b="1" dirty="0" smtClean="0">
              <a:solidFill>
                <a:srgbClr val="663300"/>
              </a:solidFill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重叠子问题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 smtClean="0">
                <a:solidFill>
                  <a:srgbClr val="663300"/>
                </a:solidFill>
                <a:latin typeface="+mn-ea"/>
                <a:ea typeface="+mn-ea"/>
              </a:rPr>
              <a:t>在问题的求解过程中，很多子问题的解将被多次使用</a:t>
            </a:r>
            <a:endParaRPr lang="zh-CN" altLang="en-US" sz="2800" b="1" dirty="0" smtClean="0">
              <a:solidFill>
                <a:srgbClr val="663300"/>
              </a:solidFill>
              <a:latin typeface="+mn-ea"/>
              <a:ea typeface="+mn-ea"/>
            </a:endParaRPr>
          </a:p>
        </p:txBody>
      </p:sp>
      <p:sp>
        <p:nvSpPr>
          <p:cNvPr id="697350" name="Text Box 6"/>
          <p:cNvSpPr txBox="1">
            <a:spLocks noChangeArrowheads="1"/>
          </p:cNvSpPr>
          <p:nvPr/>
        </p:nvSpPr>
        <p:spPr bwMode="auto">
          <a:xfrm>
            <a:off x="3657600" y="61609"/>
            <a:ext cx="15367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How? </a:t>
            </a:r>
            <a:endParaRPr lang="en-US" altLang="zh-CN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01635243-9978-485b-9b1e-ce9f565e0d9e}"/>
</p:tagLst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ch2</Template>
  <TotalTime>0</TotalTime>
  <Words>11764</Words>
  <Application>WPS 演示</Application>
  <PresentationFormat>On-screen Show (4:3)</PresentationFormat>
  <Paragraphs>1277</Paragraphs>
  <Slides>79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79</vt:i4>
      </vt:variant>
    </vt:vector>
  </HeadingPairs>
  <TitlesOfParts>
    <vt:vector size="127" baseType="lpstr">
      <vt:lpstr>Arial</vt:lpstr>
      <vt:lpstr>宋体</vt:lpstr>
      <vt:lpstr>Wingdings</vt:lpstr>
      <vt:lpstr>Times New Roman</vt:lpstr>
      <vt:lpstr>Calibri</vt:lpstr>
      <vt:lpstr>方正姚体</vt:lpstr>
      <vt:lpstr>华文新魏</vt:lpstr>
      <vt:lpstr>Arial</vt:lpstr>
      <vt:lpstr>华文琥珀</vt:lpstr>
      <vt:lpstr>微软雅黑</vt:lpstr>
      <vt:lpstr>Tahoma</vt:lpstr>
      <vt:lpstr>华文细黑</vt:lpstr>
      <vt:lpstr>黑体</vt:lpstr>
      <vt:lpstr>Arial Unicode MS</vt:lpstr>
      <vt:lpstr>Symbol</vt:lpstr>
      <vt:lpstr>华文行楷</vt:lpstr>
      <vt:lpstr>华文楷体</vt:lpstr>
      <vt:lpstr>Bell MT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Equation.2</vt:lpstr>
      <vt:lpstr>Paint.Picture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下边开始设计求解矩阵链乘法问题的动态规划算法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这两个物种有多相似</vt:lpstr>
      <vt:lpstr>最长公共子序列</vt:lpstr>
      <vt:lpstr>PowerPoint 演示文稿</vt:lpstr>
      <vt:lpstr>PowerPoint 演示文稿</vt:lpstr>
      <vt:lpstr>最长公共子序列结构分析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建立LCS长度的递归方程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大宇哥</cp:lastModifiedBy>
  <cp:revision>116</cp:revision>
  <dcterms:created xsi:type="dcterms:W3CDTF">2006-08-16T00:00:00Z</dcterms:created>
  <dcterms:modified xsi:type="dcterms:W3CDTF">2020-09-21T13:23:58Z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