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77" r:id="rId3"/>
    <p:sldMasterId id="2147483689" r:id="rId4"/>
    <p:sldMasterId id="2147483701" r:id="rId5"/>
    <p:sldMasterId id="2147483713" r:id="rId6"/>
    <p:sldMasterId id="2147483725" r:id="rId7"/>
    <p:sldMasterId id="2147483737" r:id="rId8"/>
    <p:sldMasterId id="2147483749" r:id="rId9"/>
    <p:sldMasterId id="2147483761" r:id="rId10"/>
    <p:sldMasterId id="2147483773" r:id="rId11"/>
  </p:sldMasterIdLst>
  <p:notesMasterIdLst>
    <p:notesMasterId r:id="rId88"/>
  </p:notesMasterIdLst>
  <p:handoutMasterIdLst>
    <p:handoutMasterId r:id="rId89"/>
  </p:handoutMasterIdLst>
  <p:sldIdLst>
    <p:sldId id="931" r:id="rId12"/>
    <p:sldId id="932" r:id="rId13"/>
    <p:sldId id="747" r:id="rId14"/>
    <p:sldId id="811" r:id="rId15"/>
    <p:sldId id="812" r:id="rId16"/>
    <p:sldId id="901" r:id="rId17"/>
    <p:sldId id="813" r:id="rId18"/>
    <p:sldId id="903" r:id="rId19"/>
    <p:sldId id="902" r:id="rId20"/>
    <p:sldId id="904" r:id="rId21"/>
    <p:sldId id="933" r:id="rId22"/>
    <p:sldId id="814" r:id="rId23"/>
    <p:sldId id="906" r:id="rId24"/>
    <p:sldId id="816" r:id="rId25"/>
    <p:sldId id="817" r:id="rId26"/>
    <p:sldId id="907" r:id="rId27"/>
    <p:sldId id="934" r:id="rId28"/>
    <p:sldId id="852" r:id="rId29"/>
    <p:sldId id="854" r:id="rId30"/>
    <p:sldId id="853" r:id="rId31"/>
    <p:sldId id="780" r:id="rId32"/>
    <p:sldId id="850" r:id="rId33"/>
    <p:sldId id="928" r:id="rId34"/>
    <p:sldId id="909" r:id="rId35"/>
    <p:sldId id="818" r:id="rId36"/>
    <p:sldId id="823" r:id="rId37"/>
    <p:sldId id="911" r:id="rId38"/>
    <p:sldId id="912" r:id="rId39"/>
    <p:sldId id="913" r:id="rId40"/>
    <p:sldId id="978" r:id="rId41"/>
    <p:sldId id="935" r:id="rId42"/>
    <p:sldId id="936" r:id="rId43"/>
    <p:sldId id="937" r:id="rId44"/>
    <p:sldId id="938" r:id="rId45"/>
    <p:sldId id="939" r:id="rId46"/>
    <p:sldId id="940" r:id="rId47"/>
    <p:sldId id="941" r:id="rId48"/>
    <p:sldId id="942" r:id="rId49"/>
    <p:sldId id="943" r:id="rId50"/>
    <p:sldId id="1024" r:id="rId51"/>
    <p:sldId id="944" r:id="rId52"/>
    <p:sldId id="945" r:id="rId53"/>
    <p:sldId id="979" r:id="rId54"/>
    <p:sldId id="947" r:id="rId55"/>
    <p:sldId id="948" r:id="rId56"/>
    <p:sldId id="949" r:id="rId57"/>
    <p:sldId id="950" r:id="rId58"/>
    <p:sldId id="951" r:id="rId59"/>
    <p:sldId id="952" r:id="rId60"/>
    <p:sldId id="953" r:id="rId61"/>
    <p:sldId id="954" r:id="rId62"/>
    <p:sldId id="955" r:id="rId63"/>
    <p:sldId id="956" r:id="rId64"/>
    <p:sldId id="957" r:id="rId65"/>
    <p:sldId id="958" r:id="rId66"/>
    <p:sldId id="959" r:id="rId67"/>
    <p:sldId id="960" r:id="rId68"/>
    <p:sldId id="961" r:id="rId69"/>
    <p:sldId id="962" r:id="rId70"/>
    <p:sldId id="980" r:id="rId71"/>
    <p:sldId id="964" r:id="rId72"/>
    <p:sldId id="965" r:id="rId73"/>
    <p:sldId id="966" r:id="rId74"/>
    <p:sldId id="967" r:id="rId75"/>
    <p:sldId id="968" r:id="rId76"/>
    <p:sldId id="1060" r:id="rId77"/>
    <p:sldId id="969" r:id="rId78"/>
    <p:sldId id="970" r:id="rId79"/>
    <p:sldId id="971" r:id="rId80"/>
    <p:sldId id="972" r:id="rId81"/>
    <p:sldId id="973" r:id="rId82"/>
    <p:sldId id="974" r:id="rId83"/>
    <p:sldId id="975" r:id="rId84"/>
    <p:sldId id="976" r:id="rId85"/>
    <p:sldId id="1070" r:id="rId86"/>
    <p:sldId id="1071" r:id="rId87"/>
  </p:sldIdLst>
  <p:sldSz cx="10287000" cy="6858000" type="35mm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6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99FF"/>
    <a:srgbClr val="FFFF99"/>
    <a:srgbClr val="0000FF"/>
    <a:srgbClr val="663300"/>
    <a:srgbClr val="FF3300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9"/>
    <p:restoredTop sz="93651" autoAdjust="0"/>
  </p:normalViewPr>
  <p:slideViewPr>
    <p:cSldViewPr showGuides="1">
      <p:cViewPr>
        <p:scale>
          <a:sx n="108" d="100"/>
          <a:sy n="108" d="100"/>
        </p:scale>
        <p:origin x="538" y="77"/>
      </p:cViewPr>
      <p:guideLst>
        <p:guide orient="horz" pos="4250"/>
        <p:guide pos="6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6" Type="http://schemas.openxmlformats.org/officeDocument/2006/relationships/slide" Target="slides/slide65.xml"/><Relationship Id="rId84" Type="http://schemas.openxmlformats.org/officeDocument/2006/relationships/slide" Target="slides/slide73.xml"/><Relationship Id="rId89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slide" Target="slides/slide63.xml"/><Relationship Id="rId79" Type="http://schemas.openxmlformats.org/officeDocument/2006/relationships/slide" Target="slides/slide68.xml"/><Relationship Id="rId87" Type="http://schemas.openxmlformats.org/officeDocument/2006/relationships/slide" Target="slides/slide7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82" Type="http://schemas.openxmlformats.org/officeDocument/2006/relationships/slide" Target="slides/slide71.xml"/><Relationship Id="rId90" Type="http://schemas.openxmlformats.org/officeDocument/2006/relationships/presProps" Target="presProps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slide" Target="slides/slide6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80" Type="http://schemas.openxmlformats.org/officeDocument/2006/relationships/slide" Target="slides/slide69.xml"/><Relationship Id="rId85" Type="http://schemas.openxmlformats.org/officeDocument/2006/relationships/slide" Target="slides/slide74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83" Type="http://schemas.openxmlformats.org/officeDocument/2006/relationships/slide" Target="slides/slide7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81" Type="http://schemas.openxmlformats.org/officeDocument/2006/relationships/slide" Target="slides/slide70.xml"/><Relationship Id="rId86" Type="http://schemas.openxmlformats.org/officeDocument/2006/relationships/slide" Target="slides/slide7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9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830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lvl="0"/>
            <a:endParaRPr lang="en-US" altLang="zh-CN" baseline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64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85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36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57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98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18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noProof="0" dirty="0" err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59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1259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80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280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00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300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20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321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41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341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361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382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02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02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39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43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43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64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495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15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515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36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536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56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556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49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76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577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97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597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17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617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638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638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strike="noStrike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58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658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679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679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99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699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720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720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740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61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761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70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</p:txBody>
      </p:sp>
      <p:sp>
        <p:nvSpPr>
          <p:cNvPr id="1781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781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02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802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22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843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63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863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84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884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04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904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zh-CN" altLang="en-US" b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25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925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5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945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66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966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86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1986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69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07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07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27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27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48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48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68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68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76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39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40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1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2020/11/2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2020/11/2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2020/11/2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54150" y="1433513"/>
            <a:ext cx="7732713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第六章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搜索策略</a:t>
            </a:r>
          </a:p>
        </p:txBody>
      </p:sp>
      <p:sp>
        <p:nvSpPr>
          <p:cNvPr id="77826" name="TextBox 8"/>
          <p:cNvSpPr txBox="1"/>
          <p:nvPr/>
        </p:nvSpPr>
        <p:spPr>
          <a:xfrm>
            <a:off x="1665288" y="3948113"/>
            <a:ext cx="7121525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DD024-E8BD-40C9-AFEB-1EB4C60B97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4150" y="820772"/>
            <a:ext cx="7900272" cy="51372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DF8676-E070-4062-AD72-7B71B6CCD6ED}"/>
              </a:ext>
            </a:extLst>
          </p:cNvPr>
          <p:cNvSpPr/>
          <p:nvPr/>
        </p:nvSpPr>
        <p:spPr>
          <a:xfrm>
            <a:off x="4207396" y="2924944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82">
            <a:extLst>
              <a:ext uri="{FF2B5EF4-FFF2-40B4-BE49-F238E27FC236}">
                <a16:creationId xmlns:a16="http://schemas.microsoft.com/office/drawing/2014/main" id="{B92037B0-D4BE-4193-95F1-D1B8033D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811" y="293062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kumimoji="0" lang="en-US" altLang="zh-CN" sz="240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646AD5-E4F0-4D20-BB70-44ACD8536C5A}"/>
              </a:ext>
            </a:extLst>
          </p:cNvPr>
          <p:cNvSpPr/>
          <p:nvPr/>
        </p:nvSpPr>
        <p:spPr>
          <a:xfrm>
            <a:off x="2779410" y="3035149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30A7EE-41EC-4FAF-ACA5-664B6504EAA9}"/>
              </a:ext>
            </a:extLst>
          </p:cNvPr>
          <p:cNvSpPr/>
          <p:nvPr/>
        </p:nvSpPr>
        <p:spPr>
          <a:xfrm>
            <a:off x="2773070" y="4026209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23F730-17DD-4B7D-8DC8-D579051427F7}"/>
              </a:ext>
            </a:extLst>
          </p:cNvPr>
          <p:cNvSpPr/>
          <p:nvPr/>
        </p:nvSpPr>
        <p:spPr>
          <a:xfrm>
            <a:off x="2773070" y="5108324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944F93-BF70-4BE5-9B93-4E07CDD956F4}"/>
              </a:ext>
            </a:extLst>
          </p:cNvPr>
          <p:cNvSpPr/>
          <p:nvPr/>
        </p:nvSpPr>
        <p:spPr>
          <a:xfrm>
            <a:off x="5099473" y="3098374"/>
            <a:ext cx="356188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DD5AFB-9DED-45F3-8481-B989A6003C28}"/>
              </a:ext>
            </a:extLst>
          </p:cNvPr>
          <p:cNvSpPr/>
          <p:nvPr/>
        </p:nvSpPr>
        <p:spPr>
          <a:xfrm>
            <a:off x="6514026" y="2965802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2996D1-089E-421F-BA30-33CB45B8B521}"/>
              </a:ext>
            </a:extLst>
          </p:cNvPr>
          <p:cNvSpPr/>
          <p:nvPr/>
        </p:nvSpPr>
        <p:spPr>
          <a:xfrm>
            <a:off x="6107224" y="2012981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0B1A3F-FC7D-4B96-BD59-D34D4FEABD90}"/>
              </a:ext>
            </a:extLst>
          </p:cNvPr>
          <p:cNvSpPr/>
          <p:nvPr/>
        </p:nvSpPr>
        <p:spPr>
          <a:xfrm>
            <a:off x="4135389" y="2094968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ED0644-5945-466C-9EDE-75AE04D22234}"/>
              </a:ext>
            </a:extLst>
          </p:cNvPr>
          <p:cNvSpPr/>
          <p:nvPr/>
        </p:nvSpPr>
        <p:spPr>
          <a:xfrm>
            <a:off x="8608719" y="3098373"/>
            <a:ext cx="356188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8C5113-1587-4390-9391-719966E2854C}"/>
              </a:ext>
            </a:extLst>
          </p:cNvPr>
          <p:cNvSpPr/>
          <p:nvPr/>
        </p:nvSpPr>
        <p:spPr>
          <a:xfrm>
            <a:off x="7658619" y="3059482"/>
            <a:ext cx="216024" cy="44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82">
            <a:extLst>
              <a:ext uri="{FF2B5EF4-FFF2-40B4-BE49-F238E27FC236}">
                <a16:creationId xmlns:a16="http://schemas.microsoft.com/office/drawing/2014/main" id="{05D45A1F-C0E0-4C45-81DD-51A7E205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142" y="20056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3" name="Text Box 82">
            <a:extLst>
              <a:ext uri="{FF2B5EF4-FFF2-40B4-BE49-F238E27FC236}">
                <a16:creationId xmlns:a16="http://schemas.microsoft.com/office/drawing/2014/main" id="{7179B822-1951-4ACC-A70D-227FC0AF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537" y="3083615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5" name="Text Box 82">
            <a:extLst>
              <a:ext uri="{FF2B5EF4-FFF2-40B4-BE49-F238E27FC236}">
                <a16:creationId xmlns:a16="http://schemas.microsoft.com/office/drawing/2014/main" id="{94A7A7FB-B044-44FF-BD1E-97D10FF2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080" y="50131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" name="Text Box 82">
            <a:extLst>
              <a:ext uri="{FF2B5EF4-FFF2-40B4-BE49-F238E27FC236}">
                <a16:creationId xmlns:a16="http://schemas.microsoft.com/office/drawing/2014/main" id="{A859633D-B731-40F0-8804-E729D4516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988" y="401746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9" name="Text Box 82">
            <a:extLst>
              <a:ext uri="{FF2B5EF4-FFF2-40B4-BE49-F238E27FC236}">
                <a16:creationId xmlns:a16="http://schemas.microsoft.com/office/drawing/2014/main" id="{1093E53D-661B-4244-80A2-46A34657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79" y="304472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1" name="Text Box 82">
            <a:extLst>
              <a:ext uri="{FF2B5EF4-FFF2-40B4-BE49-F238E27FC236}">
                <a16:creationId xmlns:a16="http://schemas.microsoft.com/office/drawing/2014/main" id="{BC9B8967-22AE-4C0F-9A06-E4D8D955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357" y="30810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43" name="Text Box 82">
            <a:extLst>
              <a:ext uri="{FF2B5EF4-FFF2-40B4-BE49-F238E27FC236}">
                <a16:creationId xmlns:a16="http://schemas.microsoft.com/office/drawing/2014/main" id="{948212E1-E44D-4D2F-AFFD-74A5590A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669" y="294801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3" name="Text Box 82">
            <a:extLst>
              <a:ext uri="{FF2B5EF4-FFF2-40B4-BE49-F238E27FC236}">
                <a16:creationId xmlns:a16="http://schemas.microsoft.com/office/drawing/2014/main" id="{206DC1BF-36DE-4BAC-A5DF-F2EED120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997" y="3075803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45" name="Text Box 82">
            <a:extLst>
              <a:ext uri="{FF2B5EF4-FFF2-40B4-BE49-F238E27FC236}">
                <a16:creationId xmlns:a16="http://schemas.microsoft.com/office/drawing/2014/main" id="{A6106925-0613-432E-B222-67584A6D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302" y="204375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70" name="Line 6"/>
          <p:cNvSpPr/>
          <p:nvPr/>
        </p:nvSpPr>
        <p:spPr>
          <a:xfrm>
            <a:off x="6511925" y="19161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9" name="Line 25"/>
          <p:cNvSpPr/>
          <p:nvPr/>
        </p:nvSpPr>
        <p:spPr>
          <a:xfrm>
            <a:off x="6511925" y="26368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0" name="Line 66"/>
          <p:cNvSpPr/>
          <p:nvPr/>
        </p:nvSpPr>
        <p:spPr>
          <a:xfrm flipH="1">
            <a:off x="6078538" y="3429000"/>
            <a:ext cx="360362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1" name="Line 67"/>
          <p:cNvSpPr/>
          <p:nvPr/>
        </p:nvSpPr>
        <p:spPr>
          <a:xfrm>
            <a:off x="6654800" y="3429000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2" name="Line 68"/>
          <p:cNvSpPr/>
          <p:nvPr/>
        </p:nvSpPr>
        <p:spPr>
          <a:xfrm flipH="1">
            <a:off x="5286375" y="2563813"/>
            <a:ext cx="1152525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3" name="Line 69"/>
          <p:cNvSpPr/>
          <p:nvPr/>
        </p:nvSpPr>
        <p:spPr>
          <a:xfrm>
            <a:off x="6727825" y="2563813"/>
            <a:ext cx="935038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4" name="Line 70"/>
          <p:cNvSpPr/>
          <p:nvPr/>
        </p:nvSpPr>
        <p:spPr>
          <a:xfrm>
            <a:off x="521493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5" name="Line 71"/>
          <p:cNvSpPr/>
          <p:nvPr/>
        </p:nvSpPr>
        <p:spPr>
          <a:xfrm>
            <a:off x="5214938" y="42926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6" name="Line 72"/>
          <p:cNvSpPr/>
          <p:nvPr/>
        </p:nvSpPr>
        <p:spPr>
          <a:xfrm>
            <a:off x="773588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7" name="Line 73"/>
          <p:cNvSpPr/>
          <p:nvPr/>
        </p:nvSpPr>
        <p:spPr>
          <a:xfrm>
            <a:off x="7735888" y="42926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0" name="Oval 16"/>
          <p:cNvSpPr>
            <a:spLocks noChangeArrowheads="1"/>
          </p:cNvSpPr>
          <p:nvPr/>
        </p:nvSpPr>
        <p:spPr bwMode="auto">
          <a:xfrm>
            <a:off x="6367463" y="15557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4909" name="Oval 45"/>
          <p:cNvSpPr>
            <a:spLocks noChangeArrowheads="1"/>
          </p:cNvSpPr>
          <p:nvPr/>
        </p:nvSpPr>
        <p:spPr bwMode="auto">
          <a:xfrm>
            <a:off x="6367463" y="23479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4999038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4910" name="Oval 46"/>
          <p:cNvSpPr>
            <a:spLocks noChangeArrowheads="1"/>
          </p:cNvSpPr>
          <p:nvPr/>
        </p:nvSpPr>
        <p:spPr bwMode="auto">
          <a:xfrm>
            <a:off x="6367463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591425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4882" name="Oval 18"/>
          <p:cNvSpPr>
            <a:spLocks noChangeArrowheads="1"/>
          </p:cNvSpPr>
          <p:nvPr/>
        </p:nvSpPr>
        <p:spPr bwMode="auto">
          <a:xfrm>
            <a:off x="4999038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4912" name="Oval 48"/>
          <p:cNvSpPr>
            <a:spLocks noChangeArrowheads="1"/>
          </p:cNvSpPr>
          <p:nvPr/>
        </p:nvSpPr>
        <p:spPr bwMode="auto">
          <a:xfrm>
            <a:off x="7591425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4913" name="Oval 49"/>
          <p:cNvSpPr>
            <a:spLocks noChangeArrowheads="1"/>
          </p:cNvSpPr>
          <p:nvPr/>
        </p:nvSpPr>
        <p:spPr bwMode="auto">
          <a:xfrm>
            <a:off x="6799263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4914" name="Oval 50"/>
          <p:cNvSpPr>
            <a:spLocks noChangeArrowheads="1"/>
          </p:cNvSpPr>
          <p:nvPr/>
        </p:nvSpPr>
        <p:spPr bwMode="auto">
          <a:xfrm>
            <a:off x="5862638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4907" name="Oval 43"/>
          <p:cNvSpPr>
            <a:spLocks noChangeArrowheads="1"/>
          </p:cNvSpPr>
          <p:nvPr/>
        </p:nvSpPr>
        <p:spPr bwMode="auto">
          <a:xfrm>
            <a:off x="7591425" y="48688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4919" name="Oval 55"/>
          <p:cNvSpPr>
            <a:spLocks noChangeArrowheads="1"/>
          </p:cNvSpPr>
          <p:nvPr/>
        </p:nvSpPr>
        <p:spPr bwMode="auto">
          <a:xfrm>
            <a:off x="4999038" y="47958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92182" name="Group 74"/>
          <p:cNvGrpSpPr/>
          <p:nvPr/>
        </p:nvGrpSpPr>
        <p:grpSpPr>
          <a:xfrm>
            <a:off x="247650" y="908050"/>
            <a:ext cx="3311525" cy="1512888"/>
            <a:chOff x="1607" y="2386"/>
            <a:chExt cx="2314" cy="1135"/>
          </a:xfrm>
        </p:grpSpPr>
        <p:sp>
          <p:nvSpPr>
            <p:cNvPr id="804939" name="Oval 75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4940" name="Oval 76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4941" name="Oval 77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2186" name="Line 78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7" name="Line 79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8" name="Line 80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5" name="Oval 81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2190" name="Line 82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1" name="Line 83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2" name="Line 84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9" name="Oval 85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0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0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0" grpId="0" animBg="1"/>
      <p:bldP spid="804909" grpId="0" animBg="1"/>
      <p:bldP spid="804881" grpId="0" animBg="1"/>
      <p:bldP spid="804910" grpId="0" animBg="1"/>
      <p:bldP spid="804911" grpId="0" animBg="1"/>
      <p:bldP spid="804882" grpId="0" animBg="1"/>
      <p:bldP spid="804912" grpId="0" animBg="1"/>
      <p:bldP spid="804913" grpId="0" animBg="1"/>
      <p:bldP spid="804914" grpId="0" animBg="1"/>
      <p:bldP spid="804907" grpId="0" animBg="1"/>
      <p:bldP spid="804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/>
          <p:cNvSpPr>
            <a:spLocks noGrp="1"/>
          </p:cNvSpPr>
          <p:nvPr>
            <p:ph idx="1"/>
          </p:nvPr>
        </p:nvSpPr>
        <p:spPr>
          <a:xfrm>
            <a:off x="1614488" y="2852738"/>
            <a:ext cx="7345362" cy="649287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6.2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深度优先与广度优先</a:t>
            </a:r>
          </a:p>
        </p:txBody>
      </p: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kern="12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606425" y="1844675"/>
            <a:ext cx="9217025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构造由根组成的队列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的第一个元素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，把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的所有子节点加入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的末尾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4206875" y="188913"/>
            <a:ext cx="5999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Breadth-First Search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4211" name="Picture 5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38" y="911225"/>
            <a:ext cx="6799262" cy="141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103188" y="73025"/>
            <a:ext cx="9217025" cy="908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</a:t>
            </a:r>
          </a:p>
        </p:txBody>
      </p:sp>
      <p:grpSp>
        <p:nvGrpSpPr>
          <p:cNvPr id="807086" name="Group 174"/>
          <p:cNvGrpSpPr/>
          <p:nvPr/>
        </p:nvGrpSpPr>
        <p:grpSpPr>
          <a:xfrm>
            <a:off x="4567238" y="692150"/>
            <a:ext cx="1439862" cy="1519238"/>
            <a:chOff x="2877" y="436"/>
            <a:chExt cx="907" cy="957"/>
          </a:xfrm>
        </p:grpSpPr>
        <p:sp>
          <p:nvSpPr>
            <p:cNvPr id="95235" name="Rectangle 60"/>
            <p:cNvSpPr/>
            <p:nvPr/>
          </p:nvSpPr>
          <p:spPr>
            <a:xfrm>
              <a:off x="2877" y="46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36" name="Line 61"/>
            <p:cNvSpPr/>
            <p:nvPr/>
          </p:nvSpPr>
          <p:spPr>
            <a:xfrm>
              <a:off x="2877" y="7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7" name="Line 62"/>
            <p:cNvSpPr/>
            <p:nvPr/>
          </p:nvSpPr>
          <p:spPr>
            <a:xfrm>
              <a:off x="2877" y="107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8" name="Line 63"/>
            <p:cNvSpPr/>
            <p:nvPr/>
          </p:nvSpPr>
          <p:spPr>
            <a:xfrm>
              <a:off x="3179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9" name="Line 64"/>
            <p:cNvSpPr/>
            <p:nvPr/>
          </p:nvSpPr>
          <p:spPr>
            <a:xfrm>
              <a:off x="3482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6977" name="Text Box 65"/>
            <p:cNvSpPr txBox="1">
              <a:spLocks noChangeArrowheads="1"/>
            </p:cNvSpPr>
            <p:nvPr/>
          </p:nvSpPr>
          <p:spPr bwMode="auto">
            <a:xfrm>
              <a:off x="3240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6978" name="Text Box 66"/>
            <p:cNvSpPr txBox="1">
              <a:spLocks noChangeArrowheads="1"/>
            </p:cNvSpPr>
            <p:nvPr/>
          </p:nvSpPr>
          <p:spPr bwMode="auto">
            <a:xfrm>
              <a:off x="2914" y="7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6979" name="Text Box 67"/>
            <p:cNvSpPr txBox="1">
              <a:spLocks noChangeArrowheads="1"/>
            </p:cNvSpPr>
            <p:nvPr/>
          </p:nvSpPr>
          <p:spPr bwMode="auto">
            <a:xfrm>
              <a:off x="3240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6980" name="Text Box 68"/>
            <p:cNvSpPr txBox="1">
              <a:spLocks noChangeArrowheads="1"/>
            </p:cNvSpPr>
            <p:nvPr/>
          </p:nvSpPr>
          <p:spPr bwMode="auto">
            <a:xfrm>
              <a:off x="3519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6981" name="Text Box 69"/>
            <p:cNvSpPr txBox="1">
              <a:spLocks noChangeArrowheads="1"/>
            </p:cNvSpPr>
            <p:nvPr/>
          </p:nvSpPr>
          <p:spPr bwMode="auto">
            <a:xfrm>
              <a:off x="3512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6982" name="Text Box 70"/>
            <p:cNvSpPr txBox="1">
              <a:spLocks noChangeArrowheads="1"/>
            </p:cNvSpPr>
            <p:nvPr/>
          </p:nvSpPr>
          <p:spPr bwMode="auto">
            <a:xfrm>
              <a:off x="3240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6983" name="Text Box 71"/>
            <p:cNvSpPr txBox="1">
              <a:spLocks noChangeArrowheads="1"/>
            </p:cNvSpPr>
            <p:nvPr/>
          </p:nvSpPr>
          <p:spPr bwMode="auto">
            <a:xfrm>
              <a:off x="2914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6984" name="Text Box 72"/>
            <p:cNvSpPr txBox="1">
              <a:spLocks noChangeArrowheads="1"/>
            </p:cNvSpPr>
            <p:nvPr/>
          </p:nvSpPr>
          <p:spPr bwMode="auto">
            <a:xfrm>
              <a:off x="3519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26" name="Group 114"/>
          <p:cNvGrpSpPr/>
          <p:nvPr/>
        </p:nvGrpSpPr>
        <p:grpSpPr>
          <a:xfrm>
            <a:off x="2190750" y="2708275"/>
            <a:ext cx="1439863" cy="1519238"/>
            <a:chOff x="1516" y="1706"/>
            <a:chExt cx="907" cy="957"/>
          </a:xfrm>
        </p:grpSpPr>
        <p:sp>
          <p:nvSpPr>
            <p:cNvPr id="95249" name="Rectangle 87"/>
            <p:cNvSpPr/>
            <p:nvPr/>
          </p:nvSpPr>
          <p:spPr>
            <a:xfrm>
              <a:off x="151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50" name="Line 88"/>
            <p:cNvSpPr/>
            <p:nvPr/>
          </p:nvSpPr>
          <p:spPr>
            <a:xfrm>
              <a:off x="151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1" name="Line 89"/>
            <p:cNvSpPr/>
            <p:nvPr/>
          </p:nvSpPr>
          <p:spPr>
            <a:xfrm>
              <a:off x="151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2" name="Line 90"/>
            <p:cNvSpPr/>
            <p:nvPr/>
          </p:nvSpPr>
          <p:spPr>
            <a:xfrm>
              <a:off x="181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3" name="Line 91"/>
            <p:cNvSpPr/>
            <p:nvPr/>
          </p:nvSpPr>
          <p:spPr>
            <a:xfrm>
              <a:off x="212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04" name="Text Box 92"/>
            <p:cNvSpPr txBox="1">
              <a:spLocks noChangeArrowheads="1"/>
            </p:cNvSpPr>
            <p:nvPr/>
          </p:nvSpPr>
          <p:spPr bwMode="auto">
            <a:xfrm>
              <a:off x="156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05" name="Text Box 93"/>
            <p:cNvSpPr txBox="1">
              <a:spLocks noChangeArrowheads="1"/>
            </p:cNvSpPr>
            <p:nvPr/>
          </p:nvSpPr>
          <p:spPr bwMode="auto">
            <a:xfrm>
              <a:off x="1553" y="20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06" name="Text Box 94"/>
            <p:cNvSpPr txBox="1">
              <a:spLocks noChangeArrowheads="1"/>
            </p:cNvSpPr>
            <p:nvPr/>
          </p:nvSpPr>
          <p:spPr bwMode="auto">
            <a:xfrm>
              <a:off x="187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07" name="Text Box 95"/>
            <p:cNvSpPr txBox="1">
              <a:spLocks noChangeArrowheads="1"/>
            </p:cNvSpPr>
            <p:nvPr/>
          </p:nvSpPr>
          <p:spPr bwMode="auto">
            <a:xfrm>
              <a:off x="215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08" name="Text Box 96"/>
            <p:cNvSpPr txBox="1">
              <a:spLocks noChangeArrowheads="1"/>
            </p:cNvSpPr>
            <p:nvPr/>
          </p:nvSpPr>
          <p:spPr bwMode="auto">
            <a:xfrm>
              <a:off x="215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09" name="Text Box 97"/>
            <p:cNvSpPr txBox="1">
              <a:spLocks noChangeArrowheads="1"/>
            </p:cNvSpPr>
            <p:nvPr/>
          </p:nvSpPr>
          <p:spPr bwMode="auto">
            <a:xfrm>
              <a:off x="187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10" name="Text Box 98"/>
            <p:cNvSpPr txBox="1">
              <a:spLocks noChangeArrowheads="1"/>
            </p:cNvSpPr>
            <p:nvPr/>
          </p:nvSpPr>
          <p:spPr bwMode="auto">
            <a:xfrm>
              <a:off x="155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11" name="Text Box 99"/>
            <p:cNvSpPr txBox="1">
              <a:spLocks noChangeArrowheads="1"/>
            </p:cNvSpPr>
            <p:nvPr/>
          </p:nvSpPr>
          <p:spPr bwMode="auto">
            <a:xfrm>
              <a:off x="215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53" name="Group 141"/>
          <p:cNvGrpSpPr/>
          <p:nvPr/>
        </p:nvGrpSpPr>
        <p:grpSpPr>
          <a:xfrm>
            <a:off x="6727825" y="2708275"/>
            <a:ext cx="1439863" cy="1519238"/>
            <a:chOff x="4056" y="1706"/>
            <a:chExt cx="907" cy="957"/>
          </a:xfrm>
        </p:grpSpPr>
        <p:sp>
          <p:nvSpPr>
            <p:cNvPr id="95263" name="Rectangle 101"/>
            <p:cNvSpPr/>
            <p:nvPr/>
          </p:nvSpPr>
          <p:spPr>
            <a:xfrm>
              <a:off x="405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64" name="Line 102"/>
            <p:cNvSpPr/>
            <p:nvPr/>
          </p:nvSpPr>
          <p:spPr>
            <a:xfrm>
              <a:off x="405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5" name="Line 103"/>
            <p:cNvSpPr/>
            <p:nvPr/>
          </p:nvSpPr>
          <p:spPr>
            <a:xfrm>
              <a:off x="405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6" name="Line 104"/>
            <p:cNvSpPr/>
            <p:nvPr/>
          </p:nvSpPr>
          <p:spPr>
            <a:xfrm>
              <a:off x="435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7" name="Line 105"/>
            <p:cNvSpPr/>
            <p:nvPr/>
          </p:nvSpPr>
          <p:spPr>
            <a:xfrm>
              <a:off x="466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18" name="Text Box 106"/>
            <p:cNvSpPr txBox="1">
              <a:spLocks noChangeArrowheads="1"/>
            </p:cNvSpPr>
            <p:nvPr/>
          </p:nvSpPr>
          <p:spPr bwMode="auto">
            <a:xfrm>
              <a:off x="440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19" name="Text Box 107"/>
            <p:cNvSpPr txBox="1">
              <a:spLocks noChangeArrowheads="1"/>
            </p:cNvSpPr>
            <p:nvPr/>
          </p:nvSpPr>
          <p:spPr bwMode="auto">
            <a:xfrm>
              <a:off x="4093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20" name="Text Box 108"/>
            <p:cNvSpPr txBox="1">
              <a:spLocks noChangeArrowheads="1"/>
            </p:cNvSpPr>
            <p:nvPr/>
          </p:nvSpPr>
          <p:spPr bwMode="auto">
            <a:xfrm>
              <a:off x="441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21" name="Text Box 109"/>
            <p:cNvSpPr txBox="1">
              <a:spLocks noChangeArrowheads="1"/>
            </p:cNvSpPr>
            <p:nvPr/>
          </p:nvSpPr>
          <p:spPr bwMode="auto">
            <a:xfrm>
              <a:off x="469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22" name="Text Box 110"/>
            <p:cNvSpPr txBox="1">
              <a:spLocks noChangeArrowheads="1"/>
            </p:cNvSpPr>
            <p:nvPr/>
          </p:nvSpPr>
          <p:spPr bwMode="auto">
            <a:xfrm>
              <a:off x="469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23" name="Text Box 111"/>
            <p:cNvSpPr txBox="1">
              <a:spLocks noChangeArrowheads="1"/>
            </p:cNvSpPr>
            <p:nvPr/>
          </p:nvSpPr>
          <p:spPr bwMode="auto">
            <a:xfrm>
              <a:off x="441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24" name="Text Box 112"/>
            <p:cNvSpPr txBox="1">
              <a:spLocks noChangeArrowheads="1"/>
            </p:cNvSpPr>
            <p:nvPr/>
          </p:nvSpPr>
          <p:spPr bwMode="auto">
            <a:xfrm>
              <a:off x="409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25" name="Text Box 113"/>
            <p:cNvSpPr txBox="1">
              <a:spLocks noChangeArrowheads="1"/>
            </p:cNvSpPr>
            <p:nvPr/>
          </p:nvSpPr>
          <p:spPr bwMode="auto">
            <a:xfrm>
              <a:off x="469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55" name="Group 143"/>
          <p:cNvGrpSpPr/>
          <p:nvPr/>
        </p:nvGrpSpPr>
        <p:grpSpPr>
          <a:xfrm>
            <a:off x="5503863" y="4933950"/>
            <a:ext cx="1439862" cy="1519238"/>
            <a:chOff x="3240" y="3108"/>
            <a:chExt cx="907" cy="957"/>
          </a:xfrm>
        </p:grpSpPr>
        <p:sp>
          <p:nvSpPr>
            <p:cNvPr id="95277" name="Rectangle 115"/>
            <p:cNvSpPr/>
            <p:nvPr/>
          </p:nvSpPr>
          <p:spPr>
            <a:xfrm>
              <a:off x="3240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8" name="Line 116"/>
            <p:cNvSpPr/>
            <p:nvPr/>
          </p:nvSpPr>
          <p:spPr>
            <a:xfrm>
              <a:off x="3240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79" name="Line 117"/>
            <p:cNvSpPr/>
            <p:nvPr/>
          </p:nvSpPr>
          <p:spPr>
            <a:xfrm>
              <a:off x="3240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0" name="Line 118"/>
            <p:cNvSpPr/>
            <p:nvPr/>
          </p:nvSpPr>
          <p:spPr>
            <a:xfrm>
              <a:off x="3542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1" name="Line 119"/>
            <p:cNvSpPr/>
            <p:nvPr/>
          </p:nvSpPr>
          <p:spPr>
            <a:xfrm>
              <a:off x="384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32" name="Text Box 120"/>
            <p:cNvSpPr txBox="1">
              <a:spLocks noChangeArrowheads="1"/>
            </p:cNvSpPr>
            <p:nvPr/>
          </p:nvSpPr>
          <p:spPr bwMode="auto">
            <a:xfrm>
              <a:off x="358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33" name="Text Box 121"/>
            <p:cNvSpPr txBox="1">
              <a:spLocks noChangeArrowheads="1"/>
            </p:cNvSpPr>
            <p:nvPr/>
          </p:nvSpPr>
          <p:spPr bwMode="auto">
            <a:xfrm>
              <a:off x="3277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34" name="Text Box 122"/>
            <p:cNvSpPr txBox="1">
              <a:spLocks noChangeArrowheads="1"/>
            </p:cNvSpPr>
            <p:nvPr/>
          </p:nvSpPr>
          <p:spPr bwMode="auto">
            <a:xfrm>
              <a:off x="328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35" name="Text Box 123"/>
            <p:cNvSpPr txBox="1">
              <a:spLocks noChangeArrowheads="1"/>
            </p:cNvSpPr>
            <p:nvPr/>
          </p:nvSpPr>
          <p:spPr bwMode="auto">
            <a:xfrm>
              <a:off x="3882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36" name="Text Box 124"/>
            <p:cNvSpPr txBox="1">
              <a:spLocks noChangeArrowheads="1"/>
            </p:cNvSpPr>
            <p:nvPr/>
          </p:nvSpPr>
          <p:spPr bwMode="auto">
            <a:xfrm>
              <a:off x="387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37" name="Text Box 125"/>
            <p:cNvSpPr txBox="1">
              <a:spLocks noChangeArrowheads="1"/>
            </p:cNvSpPr>
            <p:nvPr/>
          </p:nvSpPr>
          <p:spPr bwMode="auto">
            <a:xfrm>
              <a:off x="3603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38" name="Text Box 126"/>
            <p:cNvSpPr txBox="1">
              <a:spLocks noChangeArrowheads="1"/>
            </p:cNvSpPr>
            <p:nvPr/>
          </p:nvSpPr>
          <p:spPr bwMode="auto">
            <a:xfrm>
              <a:off x="327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39" name="Text Box 127"/>
            <p:cNvSpPr txBox="1">
              <a:spLocks noChangeArrowheads="1"/>
            </p:cNvSpPr>
            <p:nvPr/>
          </p:nvSpPr>
          <p:spPr bwMode="auto">
            <a:xfrm>
              <a:off x="3882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54" name="Group 142"/>
          <p:cNvGrpSpPr/>
          <p:nvPr/>
        </p:nvGrpSpPr>
        <p:grpSpPr>
          <a:xfrm>
            <a:off x="8023225" y="4933950"/>
            <a:ext cx="1439863" cy="1519238"/>
            <a:chOff x="4873" y="3108"/>
            <a:chExt cx="907" cy="957"/>
          </a:xfrm>
        </p:grpSpPr>
        <p:sp>
          <p:nvSpPr>
            <p:cNvPr id="95291" name="Rectangle 128"/>
            <p:cNvSpPr/>
            <p:nvPr/>
          </p:nvSpPr>
          <p:spPr>
            <a:xfrm>
              <a:off x="4873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92" name="Line 129"/>
            <p:cNvSpPr/>
            <p:nvPr/>
          </p:nvSpPr>
          <p:spPr>
            <a:xfrm>
              <a:off x="4873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3" name="Line 130"/>
            <p:cNvSpPr/>
            <p:nvPr/>
          </p:nvSpPr>
          <p:spPr>
            <a:xfrm>
              <a:off x="4873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4" name="Line 131"/>
            <p:cNvSpPr/>
            <p:nvPr/>
          </p:nvSpPr>
          <p:spPr>
            <a:xfrm>
              <a:off x="517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5" name="Line 132"/>
            <p:cNvSpPr/>
            <p:nvPr/>
          </p:nvSpPr>
          <p:spPr>
            <a:xfrm>
              <a:off x="5478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45" name="Text Box 133"/>
            <p:cNvSpPr txBox="1">
              <a:spLocks noChangeArrowheads="1"/>
            </p:cNvSpPr>
            <p:nvPr/>
          </p:nvSpPr>
          <p:spPr bwMode="auto">
            <a:xfrm>
              <a:off x="5219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46" name="Text Box 134"/>
            <p:cNvSpPr txBox="1">
              <a:spLocks noChangeArrowheads="1"/>
            </p:cNvSpPr>
            <p:nvPr/>
          </p:nvSpPr>
          <p:spPr bwMode="auto">
            <a:xfrm>
              <a:off x="4910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47" name="Text Box 135"/>
            <p:cNvSpPr txBox="1">
              <a:spLocks noChangeArrowheads="1"/>
            </p:cNvSpPr>
            <p:nvPr/>
          </p:nvSpPr>
          <p:spPr bwMode="auto">
            <a:xfrm>
              <a:off x="523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48" name="Text Box 136"/>
            <p:cNvSpPr txBox="1">
              <a:spLocks noChangeArrowheads="1"/>
            </p:cNvSpPr>
            <p:nvPr/>
          </p:nvSpPr>
          <p:spPr bwMode="auto">
            <a:xfrm>
              <a:off x="5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49" name="Text Box 137"/>
            <p:cNvSpPr txBox="1">
              <a:spLocks noChangeArrowheads="1"/>
            </p:cNvSpPr>
            <p:nvPr/>
          </p:nvSpPr>
          <p:spPr bwMode="auto">
            <a:xfrm>
              <a:off x="5508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50" name="Text Box 138"/>
            <p:cNvSpPr txBox="1">
              <a:spLocks noChangeArrowheads="1"/>
            </p:cNvSpPr>
            <p:nvPr/>
          </p:nvSpPr>
          <p:spPr bwMode="auto">
            <a:xfrm>
              <a:off x="523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51" name="Text Box 139"/>
            <p:cNvSpPr txBox="1">
              <a:spLocks noChangeArrowheads="1"/>
            </p:cNvSpPr>
            <p:nvPr/>
          </p:nvSpPr>
          <p:spPr bwMode="auto">
            <a:xfrm>
              <a:off x="4910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52" name="Text Box 140"/>
            <p:cNvSpPr txBox="1">
              <a:spLocks noChangeArrowheads="1"/>
            </p:cNvSpPr>
            <p:nvPr/>
          </p:nvSpPr>
          <p:spPr bwMode="auto">
            <a:xfrm>
              <a:off x="5515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85" name="Group 173"/>
          <p:cNvGrpSpPr/>
          <p:nvPr/>
        </p:nvGrpSpPr>
        <p:grpSpPr>
          <a:xfrm>
            <a:off x="3416300" y="4933950"/>
            <a:ext cx="1439863" cy="1519238"/>
            <a:chOff x="2152" y="3108"/>
            <a:chExt cx="907" cy="957"/>
          </a:xfrm>
        </p:grpSpPr>
        <p:sp>
          <p:nvSpPr>
            <p:cNvPr id="95305" name="Rectangle 145"/>
            <p:cNvSpPr/>
            <p:nvPr/>
          </p:nvSpPr>
          <p:spPr>
            <a:xfrm>
              <a:off x="2152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06" name="Line 146"/>
            <p:cNvSpPr/>
            <p:nvPr/>
          </p:nvSpPr>
          <p:spPr>
            <a:xfrm>
              <a:off x="2152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7" name="Line 147"/>
            <p:cNvSpPr/>
            <p:nvPr/>
          </p:nvSpPr>
          <p:spPr>
            <a:xfrm>
              <a:off x="2152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8" name="Line 148"/>
            <p:cNvSpPr/>
            <p:nvPr/>
          </p:nvSpPr>
          <p:spPr>
            <a:xfrm>
              <a:off x="2454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9" name="Line 149"/>
            <p:cNvSpPr/>
            <p:nvPr/>
          </p:nvSpPr>
          <p:spPr>
            <a:xfrm>
              <a:off x="2757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62" name="Text Box 150"/>
            <p:cNvSpPr txBox="1">
              <a:spLocks noChangeArrowheads="1"/>
            </p:cNvSpPr>
            <p:nvPr/>
          </p:nvSpPr>
          <p:spPr bwMode="auto">
            <a:xfrm>
              <a:off x="2198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63" name="Text Box 151"/>
            <p:cNvSpPr txBox="1">
              <a:spLocks noChangeArrowheads="1"/>
            </p:cNvSpPr>
            <p:nvPr/>
          </p:nvSpPr>
          <p:spPr bwMode="auto">
            <a:xfrm>
              <a:off x="2189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64" name="Text Box 152"/>
            <p:cNvSpPr txBox="1">
              <a:spLocks noChangeArrowheads="1"/>
            </p:cNvSpPr>
            <p:nvPr/>
          </p:nvSpPr>
          <p:spPr bwMode="auto">
            <a:xfrm>
              <a:off x="2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65" name="Text Box 153"/>
            <p:cNvSpPr txBox="1">
              <a:spLocks noChangeArrowheads="1"/>
            </p:cNvSpPr>
            <p:nvPr/>
          </p:nvSpPr>
          <p:spPr bwMode="auto">
            <a:xfrm>
              <a:off x="2794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66" name="Text Box 154"/>
            <p:cNvSpPr txBox="1">
              <a:spLocks noChangeArrowheads="1"/>
            </p:cNvSpPr>
            <p:nvPr/>
          </p:nvSpPr>
          <p:spPr bwMode="auto">
            <a:xfrm>
              <a:off x="278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67" name="Text Box 155"/>
            <p:cNvSpPr txBox="1">
              <a:spLocks noChangeArrowheads="1"/>
            </p:cNvSpPr>
            <p:nvPr/>
          </p:nvSpPr>
          <p:spPr bwMode="auto">
            <a:xfrm>
              <a:off x="251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68" name="Text Box 156"/>
            <p:cNvSpPr txBox="1">
              <a:spLocks noChangeArrowheads="1"/>
            </p:cNvSpPr>
            <p:nvPr/>
          </p:nvSpPr>
          <p:spPr bwMode="auto">
            <a:xfrm>
              <a:off x="218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69" name="Text Box 157"/>
            <p:cNvSpPr txBox="1">
              <a:spLocks noChangeArrowheads="1"/>
            </p:cNvSpPr>
            <p:nvPr/>
          </p:nvSpPr>
          <p:spPr bwMode="auto">
            <a:xfrm>
              <a:off x="2469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07084" name="Group 172"/>
          <p:cNvGrpSpPr/>
          <p:nvPr/>
        </p:nvGrpSpPr>
        <p:grpSpPr>
          <a:xfrm>
            <a:off x="895350" y="4868863"/>
            <a:ext cx="1439863" cy="1519237"/>
            <a:chOff x="564" y="3108"/>
            <a:chExt cx="907" cy="957"/>
          </a:xfrm>
        </p:grpSpPr>
        <p:sp>
          <p:nvSpPr>
            <p:cNvPr id="95319" name="Rectangle 159"/>
            <p:cNvSpPr/>
            <p:nvPr/>
          </p:nvSpPr>
          <p:spPr>
            <a:xfrm>
              <a:off x="564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20" name="Line 160"/>
            <p:cNvSpPr/>
            <p:nvPr/>
          </p:nvSpPr>
          <p:spPr>
            <a:xfrm>
              <a:off x="564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1" name="Line 161"/>
            <p:cNvSpPr/>
            <p:nvPr/>
          </p:nvSpPr>
          <p:spPr>
            <a:xfrm>
              <a:off x="564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2" name="Line 162"/>
            <p:cNvSpPr/>
            <p:nvPr/>
          </p:nvSpPr>
          <p:spPr>
            <a:xfrm>
              <a:off x="866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3" name="Line 163"/>
            <p:cNvSpPr/>
            <p:nvPr/>
          </p:nvSpPr>
          <p:spPr>
            <a:xfrm>
              <a:off x="1169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76" name="Text Box 164"/>
            <p:cNvSpPr txBox="1">
              <a:spLocks noChangeArrowheads="1"/>
            </p:cNvSpPr>
            <p:nvPr/>
          </p:nvSpPr>
          <p:spPr bwMode="auto">
            <a:xfrm>
              <a:off x="61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077" name="Text Box 165"/>
            <p:cNvSpPr txBox="1">
              <a:spLocks noChangeArrowheads="1"/>
            </p:cNvSpPr>
            <p:nvPr/>
          </p:nvSpPr>
          <p:spPr bwMode="auto">
            <a:xfrm>
              <a:off x="601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078" name="Text Box 166"/>
            <p:cNvSpPr txBox="1">
              <a:spLocks noChangeArrowheads="1"/>
            </p:cNvSpPr>
            <p:nvPr/>
          </p:nvSpPr>
          <p:spPr bwMode="auto">
            <a:xfrm>
              <a:off x="927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7079" name="Text Box 167"/>
            <p:cNvSpPr txBox="1">
              <a:spLocks noChangeArrowheads="1"/>
            </p:cNvSpPr>
            <p:nvPr/>
          </p:nvSpPr>
          <p:spPr bwMode="auto">
            <a:xfrm>
              <a:off x="120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080" name="Text Box 168"/>
            <p:cNvSpPr txBox="1">
              <a:spLocks noChangeArrowheads="1"/>
            </p:cNvSpPr>
            <p:nvPr/>
          </p:nvSpPr>
          <p:spPr bwMode="auto">
            <a:xfrm>
              <a:off x="119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081" name="Text Box 169"/>
            <p:cNvSpPr txBox="1">
              <a:spLocks noChangeArrowheads="1"/>
            </p:cNvSpPr>
            <p:nvPr/>
          </p:nvSpPr>
          <p:spPr bwMode="auto">
            <a:xfrm>
              <a:off x="92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07082" name="Text Box 170"/>
            <p:cNvSpPr txBox="1">
              <a:spLocks noChangeArrowheads="1"/>
            </p:cNvSpPr>
            <p:nvPr/>
          </p:nvSpPr>
          <p:spPr bwMode="auto">
            <a:xfrm>
              <a:off x="601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7083" name="Text Box 171"/>
            <p:cNvSpPr txBox="1">
              <a:spLocks noChangeArrowheads="1"/>
            </p:cNvSpPr>
            <p:nvPr/>
          </p:nvSpPr>
          <p:spPr bwMode="auto">
            <a:xfrm>
              <a:off x="1206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807087" name="Line 175"/>
          <p:cNvSpPr/>
          <p:nvPr/>
        </p:nvSpPr>
        <p:spPr>
          <a:xfrm flipH="1">
            <a:off x="2911475" y="1628775"/>
            <a:ext cx="1655763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8" name="Line 176"/>
          <p:cNvSpPr/>
          <p:nvPr/>
        </p:nvSpPr>
        <p:spPr>
          <a:xfrm>
            <a:off x="6007100" y="1628775"/>
            <a:ext cx="1512888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9" name="Line 177"/>
          <p:cNvSpPr/>
          <p:nvPr/>
        </p:nvSpPr>
        <p:spPr>
          <a:xfrm flipH="1">
            <a:off x="1471613" y="3860800"/>
            <a:ext cx="719137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0" name="Line 178"/>
          <p:cNvSpPr/>
          <p:nvPr/>
        </p:nvSpPr>
        <p:spPr>
          <a:xfrm>
            <a:off x="3630613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1" name="Line 179"/>
          <p:cNvSpPr/>
          <p:nvPr/>
        </p:nvSpPr>
        <p:spPr>
          <a:xfrm flipH="1">
            <a:off x="6151563" y="3933825"/>
            <a:ext cx="576262" cy="10795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2" name="Line 180"/>
          <p:cNvSpPr/>
          <p:nvPr/>
        </p:nvSpPr>
        <p:spPr>
          <a:xfrm>
            <a:off x="8167688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5503863" y="131763"/>
            <a:ext cx="4700587" cy="633412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Depth-First Search</a:t>
            </a:r>
          </a:p>
        </p:txBody>
      </p:sp>
      <p:pic>
        <p:nvPicPr>
          <p:cNvPr id="97282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111250" y="1601788"/>
            <a:ext cx="8496300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构造一个由根构成的单元素栈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 If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的所有子节点压入栈顶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If  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4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504363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求解子集合和问题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S={7, 5, 1, 2, 10}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Sum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)=9</a:t>
            </a:r>
          </a:p>
        </p:txBody>
      </p:sp>
      <p:sp>
        <p:nvSpPr>
          <p:cNvPr id="697356" name="Line 12"/>
          <p:cNvSpPr/>
          <p:nvPr/>
        </p:nvSpPr>
        <p:spPr>
          <a:xfrm flipH="1">
            <a:off x="4495800" y="2420938"/>
            <a:ext cx="576263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7" name="Line 13"/>
          <p:cNvSpPr/>
          <p:nvPr/>
        </p:nvSpPr>
        <p:spPr>
          <a:xfrm flipH="1">
            <a:off x="3198813" y="3500438"/>
            <a:ext cx="1081087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8" name="Line 14"/>
          <p:cNvSpPr/>
          <p:nvPr/>
        </p:nvSpPr>
        <p:spPr>
          <a:xfrm>
            <a:off x="4422775" y="3644900"/>
            <a:ext cx="0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9" name="Line 15"/>
          <p:cNvSpPr/>
          <p:nvPr/>
        </p:nvSpPr>
        <p:spPr>
          <a:xfrm>
            <a:off x="4638675" y="3500438"/>
            <a:ext cx="936625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0" name="Line 16"/>
          <p:cNvSpPr/>
          <p:nvPr/>
        </p:nvSpPr>
        <p:spPr>
          <a:xfrm flipH="1">
            <a:off x="39195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1" name="Line 17"/>
          <p:cNvSpPr/>
          <p:nvPr/>
        </p:nvSpPr>
        <p:spPr>
          <a:xfrm>
            <a:off x="45672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4927600" y="20605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4206875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4206875" y="4365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697354" name="Oval 10"/>
          <p:cNvSpPr>
            <a:spLocks noChangeArrowheads="1"/>
          </p:cNvSpPr>
          <p:nvPr/>
        </p:nvSpPr>
        <p:spPr bwMode="auto">
          <a:xfrm>
            <a:off x="2911475" y="43656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697355" name="Oval 11"/>
          <p:cNvSpPr>
            <a:spLocks noChangeArrowheads="1"/>
          </p:cNvSpPr>
          <p:nvPr/>
        </p:nvSpPr>
        <p:spPr bwMode="auto">
          <a:xfrm>
            <a:off x="5432425" y="4365625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6322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>
            <a:off x="47117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97362" name="Text Box 18"/>
          <p:cNvSpPr txBox="1">
            <a:spLocks noChangeArrowheads="1"/>
          </p:cNvSpPr>
          <p:nvPr/>
        </p:nvSpPr>
        <p:spPr bwMode="auto">
          <a:xfrm>
            <a:off x="4422775" y="2492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3413125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4133850" y="3702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97365" name="Text Box 21"/>
          <p:cNvSpPr txBox="1">
            <a:spLocks noChangeArrowheads="1"/>
          </p:cNvSpPr>
          <p:nvPr/>
        </p:nvSpPr>
        <p:spPr bwMode="auto">
          <a:xfrm>
            <a:off x="5141913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7366" name="Text Box 22"/>
          <p:cNvSpPr txBox="1">
            <a:spLocks noChangeArrowheads="1"/>
          </p:cNvSpPr>
          <p:nvPr/>
        </p:nvSpPr>
        <p:spPr bwMode="auto">
          <a:xfrm>
            <a:off x="3775075" y="4724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7367" name="Text Box 23"/>
          <p:cNvSpPr txBox="1">
            <a:spLocks noChangeArrowheads="1"/>
          </p:cNvSpPr>
          <p:nvPr/>
        </p:nvSpPr>
        <p:spPr bwMode="auto">
          <a:xfrm>
            <a:off x="4711700" y="472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  <p:bldP spid="697350" grpId="0" animBg="1"/>
      <p:bldP spid="697351" grpId="0" animBg="1"/>
      <p:bldP spid="697354" grpId="0" animBg="1"/>
      <p:bldP spid="697355" grpId="0" animBg="1"/>
      <p:bldP spid="697352" grpId="0" animBg="1"/>
      <p:bldP spid="697353" grpId="0" animBg="1"/>
      <p:bldP spid="697362" grpId="0"/>
      <p:bldP spid="697363" grpId="0"/>
      <p:bldP spid="697364" grpId="0"/>
      <p:bldP spid="697365" grpId="0"/>
      <p:bldP spid="697366" grpId="0"/>
      <p:bldP spid="6973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103188" y="44450"/>
            <a:ext cx="9504363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环问题</a:t>
            </a:r>
          </a:p>
        </p:txBody>
      </p:sp>
      <p:grpSp>
        <p:nvGrpSpPr>
          <p:cNvPr id="101378" name="Group 37"/>
          <p:cNvGrpSpPr/>
          <p:nvPr/>
        </p:nvGrpSpPr>
        <p:grpSpPr>
          <a:xfrm>
            <a:off x="565150" y="1052513"/>
            <a:ext cx="3138488" cy="2303462"/>
            <a:chOff x="356" y="663"/>
            <a:chExt cx="1977" cy="1451"/>
          </a:xfrm>
        </p:grpSpPr>
        <p:sp>
          <p:nvSpPr>
            <p:cNvPr id="101379" name="Line 28"/>
            <p:cNvSpPr/>
            <p:nvPr/>
          </p:nvSpPr>
          <p:spPr>
            <a:xfrm>
              <a:off x="745" y="79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0" name="Line 29"/>
            <p:cNvSpPr/>
            <p:nvPr/>
          </p:nvSpPr>
          <p:spPr>
            <a:xfrm>
              <a:off x="1516" y="799"/>
              <a:ext cx="54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1" name="Line 30"/>
            <p:cNvSpPr/>
            <p:nvPr/>
          </p:nvSpPr>
          <p:spPr>
            <a:xfrm>
              <a:off x="609" y="935"/>
              <a:ext cx="0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2" name="Line 31"/>
            <p:cNvSpPr/>
            <p:nvPr/>
          </p:nvSpPr>
          <p:spPr>
            <a:xfrm>
              <a:off x="745" y="138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3" name="Line 32"/>
            <p:cNvSpPr/>
            <p:nvPr/>
          </p:nvSpPr>
          <p:spPr>
            <a:xfrm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4" name="Line 33"/>
            <p:cNvSpPr/>
            <p:nvPr/>
          </p:nvSpPr>
          <p:spPr>
            <a:xfrm flipV="1"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34"/>
            <p:cNvSpPr/>
            <p:nvPr/>
          </p:nvSpPr>
          <p:spPr>
            <a:xfrm flipH="1">
              <a:off x="1471" y="890"/>
              <a:ext cx="635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35"/>
            <p:cNvSpPr/>
            <p:nvPr/>
          </p:nvSpPr>
          <p:spPr>
            <a:xfrm flipH="1">
              <a:off x="700" y="1480"/>
              <a:ext cx="590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Freeform 36"/>
            <p:cNvSpPr/>
            <p:nvPr/>
          </p:nvSpPr>
          <p:spPr>
            <a:xfrm>
              <a:off x="356" y="820"/>
              <a:ext cx="124" cy="1117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9" y="53"/>
                </a:cxn>
                <a:cxn ang="0">
                  <a:pos x="72" y="79"/>
                </a:cxn>
                <a:cxn ang="0">
                  <a:pos x="37" y="149"/>
                </a:cxn>
                <a:cxn ang="0">
                  <a:pos x="11" y="376"/>
                </a:cxn>
                <a:cxn ang="0">
                  <a:pos x="37" y="891"/>
                </a:cxn>
                <a:cxn ang="0">
                  <a:pos x="89" y="1048"/>
                </a:cxn>
                <a:cxn ang="0">
                  <a:pos x="124" y="1091"/>
                </a:cxn>
                <a:cxn ang="0">
                  <a:pos x="115" y="1117"/>
                </a:cxn>
              </a:cxnLst>
              <a:rect l="0" t="0" r="0" b="0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47" name="Oval 11"/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7960" name="Oval 24"/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7948" name="Oval 12"/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7962" name="Oval 26"/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7961" name="Oval 25"/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07963" name="Oval 27"/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807990" name="Line 54"/>
          <p:cNvSpPr/>
          <p:nvPr/>
        </p:nvSpPr>
        <p:spPr>
          <a:xfrm flipH="1">
            <a:off x="4567238" y="1125538"/>
            <a:ext cx="14398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1" name="Line 55"/>
          <p:cNvSpPr/>
          <p:nvPr/>
        </p:nvSpPr>
        <p:spPr>
          <a:xfrm>
            <a:off x="6223000" y="1268413"/>
            <a:ext cx="3603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2" name="Line 56"/>
          <p:cNvSpPr/>
          <p:nvPr/>
        </p:nvSpPr>
        <p:spPr>
          <a:xfrm>
            <a:off x="6367463" y="1125538"/>
            <a:ext cx="18716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1" name="Line 65"/>
          <p:cNvSpPr/>
          <p:nvPr/>
        </p:nvSpPr>
        <p:spPr>
          <a:xfrm flipH="1">
            <a:off x="3919538" y="2060575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2" name="Line 66"/>
          <p:cNvSpPr/>
          <p:nvPr/>
        </p:nvSpPr>
        <p:spPr>
          <a:xfrm>
            <a:off x="4567238" y="2060575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3" name="Line 67"/>
          <p:cNvSpPr/>
          <p:nvPr/>
        </p:nvSpPr>
        <p:spPr>
          <a:xfrm>
            <a:off x="3848100" y="285273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4" name="Line 68"/>
          <p:cNvSpPr/>
          <p:nvPr/>
        </p:nvSpPr>
        <p:spPr>
          <a:xfrm flipH="1">
            <a:off x="35591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5" name="Line 69"/>
          <p:cNvSpPr/>
          <p:nvPr/>
        </p:nvSpPr>
        <p:spPr>
          <a:xfrm>
            <a:off x="3990975" y="3500438"/>
            <a:ext cx="1444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6" name="Line 70"/>
          <p:cNvSpPr/>
          <p:nvPr/>
        </p:nvSpPr>
        <p:spPr>
          <a:xfrm>
            <a:off x="492760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7" name="Line 71"/>
          <p:cNvSpPr/>
          <p:nvPr/>
        </p:nvSpPr>
        <p:spPr>
          <a:xfrm flipH="1">
            <a:off x="4638675" y="3500438"/>
            <a:ext cx="217488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8" name="Line 72"/>
          <p:cNvSpPr/>
          <p:nvPr/>
        </p:nvSpPr>
        <p:spPr>
          <a:xfrm>
            <a:off x="5072063" y="3500438"/>
            <a:ext cx="1428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9" name="Line 73"/>
          <p:cNvSpPr/>
          <p:nvPr/>
        </p:nvSpPr>
        <p:spPr>
          <a:xfrm flipH="1">
            <a:off x="5935663" y="2060575"/>
            <a:ext cx="5762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0" name="Line 74"/>
          <p:cNvSpPr/>
          <p:nvPr/>
        </p:nvSpPr>
        <p:spPr>
          <a:xfrm>
            <a:off x="6583363" y="21336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1" name="Line 75"/>
          <p:cNvSpPr/>
          <p:nvPr/>
        </p:nvSpPr>
        <p:spPr>
          <a:xfrm>
            <a:off x="6727825" y="2060575"/>
            <a:ext cx="5762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2" name="Line 76"/>
          <p:cNvSpPr/>
          <p:nvPr/>
        </p:nvSpPr>
        <p:spPr>
          <a:xfrm>
            <a:off x="5864225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3" name="Line 77"/>
          <p:cNvSpPr/>
          <p:nvPr/>
        </p:nvSpPr>
        <p:spPr>
          <a:xfrm>
            <a:off x="5864225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4" name="Line 78"/>
          <p:cNvSpPr/>
          <p:nvPr/>
        </p:nvSpPr>
        <p:spPr>
          <a:xfrm>
            <a:off x="6583363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5" name="Line 79"/>
          <p:cNvSpPr/>
          <p:nvPr/>
        </p:nvSpPr>
        <p:spPr>
          <a:xfrm>
            <a:off x="6583363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6" name="Line 80"/>
          <p:cNvSpPr/>
          <p:nvPr/>
        </p:nvSpPr>
        <p:spPr>
          <a:xfrm>
            <a:off x="874395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7" name="Line 81"/>
          <p:cNvSpPr/>
          <p:nvPr/>
        </p:nvSpPr>
        <p:spPr>
          <a:xfrm>
            <a:off x="8743950" y="36449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8" name="Line 82"/>
          <p:cNvSpPr/>
          <p:nvPr/>
        </p:nvSpPr>
        <p:spPr>
          <a:xfrm>
            <a:off x="8456613" y="20605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9" name="Line 83"/>
          <p:cNvSpPr/>
          <p:nvPr/>
        </p:nvSpPr>
        <p:spPr>
          <a:xfrm>
            <a:off x="8743950" y="44370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20" name="Line 84"/>
          <p:cNvSpPr/>
          <p:nvPr/>
        </p:nvSpPr>
        <p:spPr>
          <a:xfrm>
            <a:off x="8743950" y="5229225"/>
            <a:ext cx="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74" name="Oval 38"/>
          <p:cNvSpPr>
            <a:spLocks noChangeArrowheads="1"/>
          </p:cNvSpPr>
          <p:nvPr/>
        </p:nvSpPr>
        <p:spPr bwMode="auto">
          <a:xfrm>
            <a:off x="6007100" y="90805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7975" name="Oval 39"/>
          <p:cNvSpPr>
            <a:spLocks noChangeArrowheads="1"/>
          </p:cNvSpPr>
          <p:nvPr/>
        </p:nvSpPr>
        <p:spPr bwMode="auto">
          <a:xfrm>
            <a:off x="6438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7976" name="Oval 40"/>
          <p:cNvSpPr>
            <a:spLocks noChangeArrowheads="1"/>
          </p:cNvSpPr>
          <p:nvPr/>
        </p:nvSpPr>
        <p:spPr bwMode="auto">
          <a:xfrm>
            <a:off x="81661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7982" name="Oval 46"/>
          <p:cNvSpPr>
            <a:spLocks noChangeArrowheads="1"/>
          </p:cNvSpPr>
          <p:nvPr/>
        </p:nvSpPr>
        <p:spPr bwMode="auto">
          <a:xfrm>
            <a:off x="4279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7977" name="Oval 41"/>
          <p:cNvSpPr>
            <a:spLocks noChangeArrowheads="1"/>
          </p:cNvSpPr>
          <p:nvPr/>
        </p:nvSpPr>
        <p:spPr bwMode="auto">
          <a:xfrm>
            <a:off x="8597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7983" name="Oval 47"/>
          <p:cNvSpPr>
            <a:spLocks noChangeArrowheads="1"/>
          </p:cNvSpPr>
          <p:nvPr/>
        </p:nvSpPr>
        <p:spPr bwMode="auto">
          <a:xfrm>
            <a:off x="5719763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7984" name="Oval 48"/>
          <p:cNvSpPr>
            <a:spLocks noChangeArrowheads="1"/>
          </p:cNvSpPr>
          <p:nvPr/>
        </p:nvSpPr>
        <p:spPr bwMode="auto">
          <a:xfrm>
            <a:off x="6438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7985" name="Oval 49"/>
          <p:cNvSpPr>
            <a:spLocks noChangeArrowheads="1"/>
          </p:cNvSpPr>
          <p:nvPr/>
        </p:nvSpPr>
        <p:spPr bwMode="auto">
          <a:xfrm>
            <a:off x="7159625" y="2492375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7993" name="Oval 57"/>
          <p:cNvSpPr>
            <a:spLocks noChangeArrowheads="1"/>
          </p:cNvSpPr>
          <p:nvPr/>
        </p:nvSpPr>
        <p:spPr bwMode="auto">
          <a:xfrm>
            <a:off x="47831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7994" name="Oval 58"/>
          <p:cNvSpPr>
            <a:spLocks noChangeArrowheads="1"/>
          </p:cNvSpPr>
          <p:nvPr/>
        </p:nvSpPr>
        <p:spPr bwMode="auto">
          <a:xfrm>
            <a:off x="37036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7978" name="Oval 42"/>
          <p:cNvSpPr>
            <a:spLocks noChangeArrowheads="1"/>
          </p:cNvSpPr>
          <p:nvPr/>
        </p:nvSpPr>
        <p:spPr bwMode="auto">
          <a:xfrm>
            <a:off x="8599488" y="32845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7986" name="Oval 50"/>
          <p:cNvSpPr>
            <a:spLocks noChangeArrowheads="1"/>
          </p:cNvSpPr>
          <p:nvPr/>
        </p:nvSpPr>
        <p:spPr bwMode="auto">
          <a:xfrm>
            <a:off x="5719763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7987" name="Oval 51"/>
          <p:cNvSpPr>
            <a:spLocks noChangeArrowheads="1"/>
          </p:cNvSpPr>
          <p:nvPr/>
        </p:nvSpPr>
        <p:spPr bwMode="auto">
          <a:xfrm>
            <a:off x="6438900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7995" name="Oval 59"/>
          <p:cNvSpPr>
            <a:spLocks noChangeArrowheads="1"/>
          </p:cNvSpPr>
          <p:nvPr/>
        </p:nvSpPr>
        <p:spPr bwMode="auto">
          <a:xfrm>
            <a:off x="37036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7996" name="Oval 60"/>
          <p:cNvSpPr>
            <a:spLocks noChangeArrowheads="1"/>
          </p:cNvSpPr>
          <p:nvPr/>
        </p:nvSpPr>
        <p:spPr bwMode="auto">
          <a:xfrm>
            <a:off x="47831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7979" name="Oval 43"/>
          <p:cNvSpPr>
            <a:spLocks noChangeArrowheads="1"/>
          </p:cNvSpPr>
          <p:nvPr/>
        </p:nvSpPr>
        <p:spPr bwMode="auto">
          <a:xfrm>
            <a:off x="8597900" y="40767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7988" name="Oval 52"/>
          <p:cNvSpPr>
            <a:spLocks noChangeArrowheads="1"/>
          </p:cNvSpPr>
          <p:nvPr/>
        </p:nvSpPr>
        <p:spPr bwMode="auto">
          <a:xfrm>
            <a:off x="5719763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7989" name="Oval 53"/>
          <p:cNvSpPr>
            <a:spLocks noChangeArrowheads="1"/>
          </p:cNvSpPr>
          <p:nvPr/>
        </p:nvSpPr>
        <p:spPr bwMode="auto">
          <a:xfrm>
            <a:off x="64389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7997" name="Oval 61"/>
          <p:cNvSpPr>
            <a:spLocks noChangeArrowheads="1"/>
          </p:cNvSpPr>
          <p:nvPr/>
        </p:nvSpPr>
        <p:spPr bwMode="auto">
          <a:xfrm>
            <a:off x="50704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7998" name="Oval 62"/>
          <p:cNvSpPr>
            <a:spLocks noChangeArrowheads="1"/>
          </p:cNvSpPr>
          <p:nvPr/>
        </p:nvSpPr>
        <p:spPr bwMode="auto">
          <a:xfrm>
            <a:off x="44958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7999" name="Oval 63"/>
          <p:cNvSpPr>
            <a:spLocks noChangeArrowheads="1"/>
          </p:cNvSpPr>
          <p:nvPr/>
        </p:nvSpPr>
        <p:spPr bwMode="auto">
          <a:xfrm>
            <a:off x="39909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8000" name="Oval 64"/>
          <p:cNvSpPr>
            <a:spLocks noChangeArrowheads="1"/>
          </p:cNvSpPr>
          <p:nvPr/>
        </p:nvSpPr>
        <p:spPr bwMode="auto">
          <a:xfrm>
            <a:off x="33432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7980" name="Oval 44"/>
          <p:cNvSpPr>
            <a:spLocks noChangeArrowheads="1"/>
          </p:cNvSpPr>
          <p:nvPr/>
        </p:nvSpPr>
        <p:spPr bwMode="auto">
          <a:xfrm>
            <a:off x="8597900" y="4868863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7981" name="Oval 45"/>
          <p:cNvSpPr>
            <a:spLocks noChangeArrowheads="1"/>
          </p:cNvSpPr>
          <p:nvPr/>
        </p:nvSpPr>
        <p:spPr bwMode="auto">
          <a:xfrm>
            <a:off x="8599488" y="5732463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0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0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74" grpId="0" animBg="1"/>
      <p:bldP spid="807975" grpId="0" animBg="1"/>
      <p:bldP spid="807976" grpId="0" animBg="1"/>
      <p:bldP spid="807982" grpId="0" animBg="1"/>
      <p:bldP spid="807977" grpId="0" animBg="1"/>
      <p:bldP spid="807983" grpId="0" animBg="1"/>
      <p:bldP spid="807984" grpId="0" animBg="1"/>
      <p:bldP spid="807985" grpId="0" animBg="1"/>
      <p:bldP spid="807993" grpId="0" animBg="1"/>
      <p:bldP spid="807994" grpId="0" animBg="1"/>
      <p:bldP spid="807978" grpId="0" animBg="1"/>
      <p:bldP spid="807986" grpId="0" animBg="1"/>
      <p:bldP spid="807987" grpId="0" animBg="1"/>
      <p:bldP spid="807995" grpId="0" animBg="1"/>
      <p:bldP spid="807996" grpId="0" animBg="1"/>
      <p:bldP spid="807979" grpId="0" animBg="1"/>
      <p:bldP spid="807988" grpId="0" animBg="1"/>
      <p:bldP spid="807989" grpId="0" animBg="1"/>
      <p:bldP spid="807997" grpId="0" animBg="1"/>
      <p:bldP spid="807998" grpId="0" animBg="1"/>
      <p:bldP spid="807999" grpId="0" animBg="1"/>
      <p:bldP spid="808000" grpId="0" animBg="1"/>
      <p:bldP spid="807980" grpId="0" animBg="1"/>
      <p:bldP spid="8079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>
          <a:xfrm>
            <a:off x="2622550" y="3068638"/>
            <a:ext cx="5434013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6.3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搜索的优化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822325" y="1484313"/>
            <a:ext cx="8642350" cy="381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在深度优先搜索过程中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们经常遇到多个节点可以扩展的情况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首先扩展哪个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?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爬山策略使用贪心方法确定搜索的方向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是优化的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深度优先搜索策略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爬山策略使用启发式测度来排序节点扩展的顺序</a:t>
            </a:r>
          </a:p>
        </p:txBody>
      </p:sp>
      <p:sp>
        <p:nvSpPr>
          <p:cNvPr id="104450" name="Rectangle 5"/>
          <p:cNvSpPr/>
          <p:nvPr/>
        </p:nvSpPr>
        <p:spPr>
          <a:xfrm>
            <a:off x="6367463" y="131763"/>
            <a:ext cx="3836987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爬山法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104451" name="Picture 6" descr="BD21313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63" y="765175"/>
            <a:ext cx="4783137" cy="14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534988" y="1339850"/>
            <a:ext cx="9536113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问题来说明爬山策略的思想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启发式测度函数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f(n)=W(n)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W(n)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中处于错误位置的方块数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如果节点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因为方块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处于错误位置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  <p:grpSp>
        <p:nvGrpSpPr>
          <p:cNvPr id="745492" name="Group 20"/>
          <p:cNvGrpSpPr/>
          <p:nvPr/>
        </p:nvGrpSpPr>
        <p:grpSpPr>
          <a:xfrm>
            <a:off x="4135438" y="4076700"/>
            <a:ext cx="1439862" cy="1519238"/>
            <a:chOff x="2514" y="2432"/>
            <a:chExt cx="907" cy="957"/>
          </a:xfrm>
        </p:grpSpPr>
        <p:sp>
          <p:nvSpPr>
            <p:cNvPr id="105475" name="Rectangle 7"/>
            <p:cNvSpPr/>
            <p:nvPr/>
          </p:nvSpPr>
          <p:spPr>
            <a:xfrm>
              <a:off x="2514" y="2459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5476" name="Line 8"/>
            <p:cNvSpPr/>
            <p:nvPr/>
          </p:nvSpPr>
          <p:spPr>
            <a:xfrm>
              <a:off x="2514" y="276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7" name="Line 9"/>
            <p:cNvSpPr/>
            <p:nvPr/>
          </p:nvSpPr>
          <p:spPr>
            <a:xfrm>
              <a:off x="2514" y="30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8" name="Line 10"/>
            <p:cNvSpPr/>
            <p:nvPr/>
          </p:nvSpPr>
          <p:spPr>
            <a:xfrm>
              <a:off x="2816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9" name="Line 11"/>
            <p:cNvSpPr/>
            <p:nvPr/>
          </p:nvSpPr>
          <p:spPr>
            <a:xfrm>
              <a:off x="3119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2860" y="2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2551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2560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56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5488" name="Text Box 16"/>
            <p:cNvSpPr txBox="1">
              <a:spLocks noChangeArrowheads="1"/>
            </p:cNvSpPr>
            <p:nvPr/>
          </p:nvSpPr>
          <p:spPr bwMode="auto">
            <a:xfrm>
              <a:off x="3149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5489" name="Text Box 17"/>
            <p:cNvSpPr txBox="1">
              <a:spLocks noChangeArrowheads="1"/>
            </p:cNvSpPr>
            <p:nvPr/>
          </p:nvSpPr>
          <p:spPr bwMode="auto">
            <a:xfrm>
              <a:off x="2877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2551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3156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50" y="1989138"/>
            <a:ext cx="6696075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暴力美学：搜索漫谈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6.2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深度优先与广度优先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6.3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搜索的优化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剪枝方法论与人员安排问题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旅行商问题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682" name="Group 234"/>
          <p:cNvGrpSpPr/>
          <p:nvPr/>
        </p:nvGrpSpPr>
        <p:grpSpPr>
          <a:xfrm>
            <a:off x="4711700" y="-26987"/>
            <a:ext cx="1128713" cy="1203325"/>
            <a:chOff x="2968" y="-17"/>
            <a:chExt cx="711" cy="758"/>
          </a:xfrm>
        </p:grpSpPr>
        <p:sp>
          <p:nvSpPr>
            <p:cNvPr id="107522" name="Rectangle 10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23" name="Line 11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4" name="Line 12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5" name="Line 13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6" name="Line 14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4464" name="Text Box 16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4465" name="Text Box 17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4467" name="Text Box 19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4468" name="Text Box 20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4469" name="Text Box 21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4470" name="Text Box 22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744689" name="Group 241"/>
          <p:cNvGrpSpPr/>
          <p:nvPr/>
        </p:nvGrpSpPr>
        <p:grpSpPr>
          <a:xfrm>
            <a:off x="3775075" y="1362075"/>
            <a:ext cx="1128713" cy="1203325"/>
            <a:chOff x="2378" y="858"/>
            <a:chExt cx="711" cy="758"/>
          </a:xfrm>
        </p:grpSpPr>
        <p:sp>
          <p:nvSpPr>
            <p:cNvPr id="107536" name="Rectangle 113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37" name="Line 114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8" name="Line 115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9" name="Line 116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40" name="Line 117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66" name="Text Box 118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4567" name="Text Box 119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4568" name="Text Box 120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4569" name="Text Box 121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4570" name="Text Box 122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4571" name="Text Box 123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4572" name="Text Box 124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4573" name="Text Box 125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744692" name="Group 244"/>
          <p:cNvGrpSpPr/>
          <p:nvPr/>
        </p:nvGrpSpPr>
        <p:grpSpPr>
          <a:xfrm>
            <a:off x="1111250" y="2732088"/>
            <a:ext cx="1128713" cy="1201737"/>
            <a:chOff x="700" y="1721"/>
            <a:chExt cx="711" cy="757"/>
          </a:xfrm>
        </p:grpSpPr>
        <p:sp>
          <p:nvSpPr>
            <p:cNvPr id="107550" name="Rectangle 126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51" name="Line 127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2" name="Line 128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3" name="Line 129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4" name="Line 130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79" name="Text Box 131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7556" name="Text Box 132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57" name="Text Box 133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7558" name="Text Box 134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559" name="Text Box 135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7560" name="Text Box 136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7561" name="Text Box 137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44586" name="Text Box 138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744693" name="Group 245"/>
          <p:cNvGrpSpPr/>
          <p:nvPr/>
        </p:nvGrpSpPr>
        <p:grpSpPr>
          <a:xfrm>
            <a:off x="2862263" y="2709863"/>
            <a:ext cx="1128712" cy="1201737"/>
            <a:chOff x="1803" y="1707"/>
            <a:chExt cx="711" cy="757"/>
          </a:xfrm>
        </p:grpSpPr>
        <p:sp>
          <p:nvSpPr>
            <p:cNvPr id="107564" name="Rectangle 139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65" name="Line 140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6" name="Line 141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7" name="Line 142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8" name="Line 143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9" name="Text Box 144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570" name="Text Box 145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71" name="Text Box 146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7572" name="Text Box 147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573" name="Text Box 148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7574" name="Text Box 149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7575" name="Text Box 150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576" name="Text Box 151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44694" name="Group 246"/>
          <p:cNvGrpSpPr/>
          <p:nvPr/>
        </p:nvGrpSpPr>
        <p:grpSpPr>
          <a:xfrm>
            <a:off x="1927225" y="4149725"/>
            <a:ext cx="1128713" cy="1203325"/>
            <a:chOff x="1214" y="2614"/>
            <a:chExt cx="711" cy="758"/>
          </a:xfrm>
        </p:grpSpPr>
        <p:sp>
          <p:nvSpPr>
            <p:cNvPr id="107578" name="Rectangle 15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79" name="Line 15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0" name="Line 15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1" name="Line 15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2" name="Line 15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3" name="Text Box 15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584" name="Text Box 15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85" name="Text Box 15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7586" name="Text Box 16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587" name="Text Box 16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7588" name="Text Box 16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7589" name="Text Box 16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590" name="Text Box 16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44695" name="Group 247"/>
          <p:cNvGrpSpPr/>
          <p:nvPr/>
        </p:nvGrpSpPr>
        <p:grpSpPr>
          <a:xfrm>
            <a:off x="968375" y="5589588"/>
            <a:ext cx="1128713" cy="1223962"/>
            <a:chOff x="610" y="3521"/>
            <a:chExt cx="711" cy="771"/>
          </a:xfrm>
        </p:grpSpPr>
        <p:sp>
          <p:nvSpPr>
            <p:cNvPr id="107592" name="Rectangle 165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93" name="Line 166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4" name="Line 167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5" name="Line 168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6" name="Line 169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7" name="Text Box 170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598" name="Text Box 171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99" name="Text Box 172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7600" name="Text Box 173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601" name="Text Box 174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7602" name="Text Box 175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7603" name="Text Box 176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604" name="Text Box 177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44696" name="Group 248"/>
          <p:cNvGrpSpPr/>
          <p:nvPr/>
        </p:nvGrpSpPr>
        <p:grpSpPr>
          <a:xfrm>
            <a:off x="2935288" y="5589588"/>
            <a:ext cx="1128712" cy="1203325"/>
            <a:chOff x="1849" y="3521"/>
            <a:chExt cx="711" cy="758"/>
          </a:xfrm>
        </p:grpSpPr>
        <p:sp>
          <p:nvSpPr>
            <p:cNvPr id="107606" name="Rectangle 178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607" name="Line 179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8" name="Line 180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9" name="Line 181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0" name="Line 182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1" name="Text Box 183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612" name="Text Box 184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613" name="Text Box 185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7614" name="Text Box 186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615" name="Text Box 187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7616" name="Text Box 188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7617" name="Text Box 189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618" name="Text Box 190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44690" name="Group 242"/>
          <p:cNvGrpSpPr/>
          <p:nvPr/>
        </p:nvGrpSpPr>
        <p:grpSpPr>
          <a:xfrm>
            <a:off x="5648325" y="1341438"/>
            <a:ext cx="1128713" cy="1203325"/>
            <a:chOff x="3558" y="845"/>
            <a:chExt cx="711" cy="758"/>
          </a:xfrm>
        </p:grpSpPr>
        <p:sp>
          <p:nvSpPr>
            <p:cNvPr id="107620" name="Rectangle 191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21" name="Line 192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2" name="Line 193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3" name="Line 194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4" name="Line 195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44" name="Text Box 196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4645" name="Text Box 197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4646" name="Text Box 198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4647" name="Text Box 199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4648" name="Text Box 200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4649" name="Text Box 201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4650" name="Text Box 202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4651" name="Text Box 203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744691" name="Group 243"/>
          <p:cNvGrpSpPr/>
          <p:nvPr/>
        </p:nvGrpSpPr>
        <p:grpSpPr>
          <a:xfrm>
            <a:off x="7327900" y="1341438"/>
            <a:ext cx="1128713" cy="1203325"/>
            <a:chOff x="4616" y="845"/>
            <a:chExt cx="711" cy="758"/>
          </a:xfrm>
        </p:grpSpPr>
        <p:sp>
          <p:nvSpPr>
            <p:cNvPr id="107634" name="Rectangle 217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35" name="Line 218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6" name="Line 219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7" name="Line 220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8" name="Line 221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70" name="Text Box 222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4671" name="Text Box 223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4672" name="Text Box 224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4673" name="Text Box 225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4674" name="Text Box 226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4675" name="Text Box 227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4676" name="Text Box 228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4677" name="Text Box 229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744678" name="Line 230"/>
          <p:cNvSpPr/>
          <p:nvPr/>
        </p:nvSpPr>
        <p:spPr>
          <a:xfrm flipH="1">
            <a:off x="2551113" y="620713"/>
            <a:ext cx="21605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79" name="Line 231"/>
          <p:cNvSpPr/>
          <p:nvPr/>
        </p:nvSpPr>
        <p:spPr>
          <a:xfrm flipH="1">
            <a:off x="43513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0" name="Line 232"/>
          <p:cNvSpPr/>
          <p:nvPr/>
        </p:nvSpPr>
        <p:spPr>
          <a:xfrm>
            <a:off x="57912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1" name="Line 233"/>
          <p:cNvSpPr/>
          <p:nvPr/>
        </p:nvSpPr>
        <p:spPr>
          <a:xfrm>
            <a:off x="57912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grpSp>
        <p:nvGrpSpPr>
          <p:cNvPr id="744697" name="Group 249"/>
          <p:cNvGrpSpPr/>
          <p:nvPr/>
        </p:nvGrpSpPr>
        <p:grpSpPr>
          <a:xfrm>
            <a:off x="1974850" y="1343025"/>
            <a:ext cx="1128713" cy="1201738"/>
            <a:chOff x="1244" y="846"/>
            <a:chExt cx="711" cy="757"/>
          </a:xfrm>
        </p:grpSpPr>
        <p:sp>
          <p:nvSpPr>
            <p:cNvPr id="107652" name="Rectangle 204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53" name="Line 205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4" name="Line 206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5" name="Line 207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6" name="Line 208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57" name="Text Box 209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44658" name="Text Box 210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4659" name="Text Box 211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44660" name="Text Box 212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44661" name="Text Box 213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44662" name="Text Box 214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44663" name="Text Box 215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4664" name="Text Box 216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744683" name="Line 235"/>
          <p:cNvSpPr/>
          <p:nvPr/>
        </p:nvSpPr>
        <p:spPr>
          <a:xfrm flipH="1">
            <a:off x="1687513" y="22764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4" name="Line 236"/>
          <p:cNvSpPr/>
          <p:nvPr/>
        </p:nvSpPr>
        <p:spPr>
          <a:xfrm>
            <a:off x="3055938" y="2276475"/>
            <a:ext cx="3587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5" name="Line 237"/>
          <p:cNvSpPr/>
          <p:nvPr/>
        </p:nvSpPr>
        <p:spPr>
          <a:xfrm>
            <a:off x="2190750" y="3644900"/>
            <a:ext cx="2889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6" name="Line 238"/>
          <p:cNvSpPr/>
          <p:nvPr/>
        </p:nvSpPr>
        <p:spPr>
          <a:xfrm flipH="1">
            <a:off x="1543050" y="5084763"/>
            <a:ext cx="3603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7" name="Line 239"/>
          <p:cNvSpPr/>
          <p:nvPr/>
        </p:nvSpPr>
        <p:spPr>
          <a:xfrm>
            <a:off x="3055938" y="5013325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98" name="Text Box 250"/>
          <p:cNvSpPr txBox="1">
            <a:spLocks noChangeArrowheads="1"/>
          </p:cNvSpPr>
          <p:nvPr/>
        </p:nvSpPr>
        <p:spPr bwMode="auto">
          <a:xfrm>
            <a:off x="305593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4699" name="Text Box 251"/>
          <p:cNvSpPr txBox="1">
            <a:spLocks noChangeArrowheads="1"/>
          </p:cNvSpPr>
          <p:nvPr/>
        </p:nvSpPr>
        <p:spPr bwMode="auto">
          <a:xfrm>
            <a:off x="4856163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4700" name="Text Box 252"/>
          <p:cNvSpPr txBox="1">
            <a:spLocks noChangeArrowheads="1"/>
          </p:cNvSpPr>
          <p:nvPr/>
        </p:nvSpPr>
        <p:spPr bwMode="auto">
          <a:xfrm>
            <a:off x="67278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44701" name="Text Box 253"/>
          <p:cNvSpPr txBox="1">
            <a:spLocks noChangeArrowheads="1"/>
          </p:cNvSpPr>
          <p:nvPr/>
        </p:nvSpPr>
        <p:spPr bwMode="auto">
          <a:xfrm>
            <a:off x="83835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44702" name="Text Box 254"/>
          <p:cNvSpPr txBox="1">
            <a:spLocks noChangeArrowheads="1"/>
          </p:cNvSpPr>
          <p:nvPr/>
        </p:nvSpPr>
        <p:spPr bwMode="auto">
          <a:xfrm>
            <a:off x="2190750" y="306863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4703" name="Text Box 255"/>
          <p:cNvSpPr txBox="1">
            <a:spLocks noChangeArrowheads="1"/>
          </p:cNvSpPr>
          <p:nvPr/>
        </p:nvSpPr>
        <p:spPr bwMode="auto">
          <a:xfrm>
            <a:off x="3919538" y="3054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44704" name="Text Box 256"/>
          <p:cNvSpPr txBox="1">
            <a:spLocks noChangeArrowheads="1"/>
          </p:cNvSpPr>
          <p:nvPr/>
        </p:nvSpPr>
        <p:spPr bwMode="auto">
          <a:xfrm>
            <a:off x="2982913" y="44370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44705" name="Text Box 257"/>
          <p:cNvSpPr txBox="1">
            <a:spLocks noChangeArrowheads="1"/>
          </p:cNvSpPr>
          <p:nvPr/>
        </p:nvSpPr>
        <p:spPr bwMode="auto">
          <a:xfrm>
            <a:off x="2047875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44706" name="Text Box 258"/>
          <p:cNvSpPr txBox="1">
            <a:spLocks noChangeArrowheads="1"/>
          </p:cNvSpPr>
          <p:nvPr/>
        </p:nvSpPr>
        <p:spPr bwMode="auto">
          <a:xfrm>
            <a:off x="3989388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4708" name="AutoShape 260"/>
          <p:cNvSpPr>
            <a:spLocks noChangeArrowheads="1"/>
          </p:cNvSpPr>
          <p:nvPr/>
        </p:nvSpPr>
        <p:spPr bwMode="auto">
          <a:xfrm>
            <a:off x="5287963" y="3284538"/>
            <a:ext cx="2087563" cy="720725"/>
          </a:xfrm>
          <a:prstGeom prst="wedgeRoundRectCallout">
            <a:avLst>
              <a:gd name="adj1" fmla="val -60417"/>
              <a:gd name="adj2" fmla="val -214537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4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4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4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698" grpId="0"/>
      <p:bldP spid="744699" grpId="0"/>
      <p:bldP spid="744700" grpId="0"/>
      <p:bldP spid="744701" grpId="0"/>
      <p:bldP spid="744702" grpId="0"/>
      <p:bldP spid="744703" grpId="0"/>
      <p:bldP spid="744704" grpId="0"/>
      <p:bldP spid="744705" grpId="0"/>
      <p:bldP spid="744706" grpId="0"/>
      <p:bldP spid="7447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0000"/>
            <a:ext cx="9432925" cy="417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爬山法算法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1.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构造由根组成的单元素栈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2.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Top(S)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3.  Pop(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4.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的子节点按照其启发测度由大到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小的顺序压入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5.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</a:p>
        </p:txBody>
      </p:sp>
      <p:sp>
        <p:nvSpPr>
          <p:cNvPr id="109570" name="Rectangle 13"/>
          <p:cNvSpPr/>
          <p:nvPr/>
        </p:nvSpPr>
        <p:spPr>
          <a:xfrm>
            <a:off x="4352925" y="3233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1039813" y="1700213"/>
            <a:ext cx="86423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结合深度优先和广度优先的优点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根据一个评价函数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在目前产生的所有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节点中选择具有最小评价函数值的节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点进行扩展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具有全局优化观念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而爬山策略仅具有局部优化观念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703638" y="134938"/>
            <a:ext cx="6583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 </a:t>
            </a:r>
            <a:r>
              <a:rPr kumimoji="1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搜索策略</a:t>
            </a:r>
            <a:endParaRPr kumimoji="1" lang="en-US" altLang="zh-CN" sz="4000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11619" name="Picture 6" descr="BD21313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5" y="827088"/>
            <a:ext cx="6713538" cy="15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34988" y="1557338"/>
            <a:ext cx="9361488" cy="4424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Best-First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使用评价函数构造一个堆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首先构造由根组成的单元素堆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的子节点插入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4.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8-Puzzle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问题实例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5"/>
          <p:cNvGrpSpPr/>
          <p:nvPr/>
        </p:nvGrpSpPr>
        <p:grpSpPr>
          <a:xfrm>
            <a:off x="4927600" y="-26987"/>
            <a:ext cx="1128713" cy="1203325"/>
            <a:chOff x="2968" y="-17"/>
            <a:chExt cx="711" cy="758"/>
          </a:xfrm>
        </p:grpSpPr>
        <p:sp>
          <p:nvSpPr>
            <p:cNvPr id="114690" name="Rectangle 6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691" name="Line 7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2" name="Line 8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3" name="Line 9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4" name="Line 10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19" name="Text Box 11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020" name="Text Box 12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022" name="Text Box 14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023" name="Text Box 15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025" name="Text Box 17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026" name="Text Box 18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11027" name="Group 19"/>
          <p:cNvGrpSpPr/>
          <p:nvPr/>
        </p:nvGrpSpPr>
        <p:grpSpPr>
          <a:xfrm>
            <a:off x="1758950" y="1341438"/>
            <a:ext cx="1128713" cy="1203325"/>
            <a:chOff x="2378" y="858"/>
            <a:chExt cx="711" cy="758"/>
          </a:xfrm>
        </p:grpSpPr>
        <p:sp>
          <p:nvSpPr>
            <p:cNvPr id="114704" name="Rectangle 20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05" name="Line 21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6" name="Line 22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7" name="Line 23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8" name="Line 24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33" name="Text Box 25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034" name="Text Box 26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035" name="Text Box 27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036" name="Text Box 28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037" name="Text Box 29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038" name="Text Box 30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039" name="Text Box 31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040" name="Text Box 32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11111" name="Group 103"/>
          <p:cNvGrpSpPr/>
          <p:nvPr/>
        </p:nvGrpSpPr>
        <p:grpSpPr>
          <a:xfrm>
            <a:off x="5864225" y="1341438"/>
            <a:ext cx="1128713" cy="1203325"/>
            <a:chOff x="3558" y="845"/>
            <a:chExt cx="711" cy="758"/>
          </a:xfrm>
        </p:grpSpPr>
        <p:sp>
          <p:nvSpPr>
            <p:cNvPr id="114718" name="Rectangle 104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19" name="Line 105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0" name="Line 106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1" name="Line 107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2" name="Line 108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17" name="Text Box 109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118" name="Text Box 110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119" name="Text Box 111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120" name="Text Box 112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121" name="Text Box 113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122" name="Text Box 114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123" name="Text Box 115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124" name="Text Box 116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11125" name="Group 117"/>
          <p:cNvGrpSpPr/>
          <p:nvPr/>
        </p:nvGrpSpPr>
        <p:grpSpPr>
          <a:xfrm>
            <a:off x="7543800" y="1341438"/>
            <a:ext cx="1128713" cy="1203325"/>
            <a:chOff x="4616" y="845"/>
            <a:chExt cx="711" cy="758"/>
          </a:xfrm>
        </p:grpSpPr>
        <p:sp>
          <p:nvSpPr>
            <p:cNvPr id="114732" name="Rectangle 118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33" name="Line 119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4" name="Line 120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5" name="Line 121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6" name="Line 122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31" name="Text Box 123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132" name="Text Box 124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133" name="Text Box 125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134" name="Text Box 126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135" name="Text Box 127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136" name="Text Box 128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137" name="Text Box 129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138" name="Text Box 130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811139" name="Line 131"/>
          <p:cNvSpPr/>
          <p:nvPr/>
        </p:nvSpPr>
        <p:spPr>
          <a:xfrm flipH="1">
            <a:off x="2335213" y="620713"/>
            <a:ext cx="2592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0" name="Line 132"/>
          <p:cNvSpPr/>
          <p:nvPr/>
        </p:nvSpPr>
        <p:spPr>
          <a:xfrm flipH="1">
            <a:off x="45672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1" name="Line 133"/>
          <p:cNvSpPr/>
          <p:nvPr/>
        </p:nvSpPr>
        <p:spPr>
          <a:xfrm>
            <a:off x="60071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2" name="Line 134"/>
          <p:cNvSpPr/>
          <p:nvPr/>
        </p:nvSpPr>
        <p:spPr>
          <a:xfrm>
            <a:off x="60071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3" name="Text Box 155"/>
          <p:cNvSpPr txBox="1">
            <a:spLocks noChangeArrowheads="1"/>
          </p:cNvSpPr>
          <p:nvPr/>
        </p:nvSpPr>
        <p:spPr bwMode="auto">
          <a:xfrm>
            <a:off x="2840038" y="1628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1164" name="Text Box 156"/>
          <p:cNvSpPr txBox="1">
            <a:spLocks noChangeArrowheads="1"/>
          </p:cNvSpPr>
          <p:nvPr/>
        </p:nvSpPr>
        <p:spPr bwMode="auto">
          <a:xfrm>
            <a:off x="69437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1165" name="Text Box 157"/>
          <p:cNvSpPr txBox="1">
            <a:spLocks noChangeArrowheads="1"/>
          </p:cNvSpPr>
          <p:nvPr/>
        </p:nvSpPr>
        <p:spPr bwMode="auto">
          <a:xfrm>
            <a:off x="85994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811143" name="Group 135"/>
          <p:cNvGrpSpPr/>
          <p:nvPr/>
        </p:nvGrpSpPr>
        <p:grpSpPr>
          <a:xfrm>
            <a:off x="3989388" y="1341438"/>
            <a:ext cx="1128712" cy="1201737"/>
            <a:chOff x="1244" y="846"/>
            <a:chExt cx="711" cy="757"/>
          </a:xfrm>
        </p:grpSpPr>
        <p:sp>
          <p:nvSpPr>
            <p:cNvPr id="114753" name="Rectangle 136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54" name="Line 137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5" name="Line 138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6" name="Line 139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7" name="Line 140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49" name="Text Box 141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150" name="Text Box 142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151" name="Text Box 143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152" name="Text Box 144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153" name="Text Box 145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154" name="Text Box 146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155" name="Text Box 147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156" name="Text Box 148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811157" name="Line 149"/>
          <p:cNvSpPr/>
          <p:nvPr/>
        </p:nvSpPr>
        <p:spPr>
          <a:xfrm>
            <a:off x="4495800" y="2492375"/>
            <a:ext cx="503238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58" name="Line 150"/>
          <p:cNvSpPr/>
          <p:nvPr/>
        </p:nvSpPr>
        <p:spPr>
          <a:xfrm>
            <a:off x="4927600" y="2492375"/>
            <a:ext cx="1800225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2" name="Text Box 154"/>
          <p:cNvSpPr txBox="1">
            <a:spLocks noChangeArrowheads="1"/>
          </p:cNvSpPr>
          <p:nvPr/>
        </p:nvSpPr>
        <p:spPr bwMode="auto">
          <a:xfrm>
            <a:off x="5070475" y="16986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811041" name="Group 33"/>
          <p:cNvGrpSpPr/>
          <p:nvPr/>
        </p:nvGrpSpPr>
        <p:grpSpPr>
          <a:xfrm>
            <a:off x="4424363" y="2730500"/>
            <a:ext cx="1128712" cy="1201738"/>
            <a:chOff x="700" y="1721"/>
            <a:chExt cx="711" cy="757"/>
          </a:xfrm>
        </p:grpSpPr>
        <p:sp>
          <p:nvSpPr>
            <p:cNvPr id="114770" name="Rectangle 34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71" name="Line 35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2" name="Line 36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3" name="Line 37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4" name="Line 38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47" name="Text Box 39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4776" name="Text Box 40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777" name="Text Box 41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778" name="Text Box 42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779" name="Text Box 43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780" name="Text Box 44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781" name="Text Box 45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11054" name="Text Box 46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11055" name="Group 47"/>
          <p:cNvGrpSpPr/>
          <p:nvPr/>
        </p:nvGrpSpPr>
        <p:grpSpPr>
          <a:xfrm>
            <a:off x="6175375" y="2708275"/>
            <a:ext cx="1128713" cy="1201738"/>
            <a:chOff x="1803" y="1707"/>
            <a:chExt cx="711" cy="757"/>
          </a:xfrm>
        </p:grpSpPr>
        <p:sp>
          <p:nvSpPr>
            <p:cNvPr id="114784" name="Rectangle 48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85" name="Line 49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6" name="Line 50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7" name="Line 51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8" name="Line 52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9" name="Text Box 53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790" name="Text Box 54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791" name="Text Box 55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792" name="Text Box 56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793" name="Text Box 57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794" name="Text Box 58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795" name="Text Box 59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4796" name="Text Box 60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11069" name="Group 61"/>
          <p:cNvGrpSpPr/>
          <p:nvPr/>
        </p:nvGrpSpPr>
        <p:grpSpPr>
          <a:xfrm>
            <a:off x="5240338" y="4148138"/>
            <a:ext cx="1128712" cy="1203325"/>
            <a:chOff x="1214" y="2614"/>
            <a:chExt cx="711" cy="758"/>
          </a:xfrm>
        </p:grpSpPr>
        <p:sp>
          <p:nvSpPr>
            <p:cNvPr id="114798" name="Rectangle 6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99" name="Line 6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0" name="Line 6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1" name="Line 6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2" name="Line 6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3" name="Text Box 6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804" name="Text Box 6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805" name="Text Box 6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806" name="Text Box 7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807" name="Text Box 7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808" name="Text Box 7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809" name="Text Box 7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4810" name="Text Box 7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11083" name="Group 75"/>
          <p:cNvGrpSpPr/>
          <p:nvPr/>
        </p:nvGrpSpPr>
        <p:grpSpPr>
          <a:xfrm>
            <a:off x="4281488" y="5588000"/>
            <a:ext cx="1128712" cy="1223963"/>
            <a:chOff x="610" y="3521"/>
            <a:chExt cx="711" cy="771"/>
          </a:xfrm>
        </p:grpSpPr>
        <p:sp>
          <p:nvSpPr>
            <p:cNvPr id="114812" name="Rectangle 76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813" name="Line 77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4" name="Line 78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5" name="Line 79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6" name="Line 80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7" name="Text Box 81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818" name="Text Box 82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819" name="Text Box 83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820" name="Text Box 84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821" name="Text Box 85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822" name="Text Box 86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823" name="Text Box 87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4824" name="Text Box 88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11097" name="Group 89"/>
          <p:cNvGrpSpPr/>
          <p:nvPr/>
        </p:nvGrpSpPr>
        <p:grpSpPr>
          <a:xfrm>
            <a:off x="6248400" y="5588000"/>
            <a:ext cx="1128713" cy="1203325"/>
            <a:chOff x="1849" y="3521"/>
            <a:chExt cx="711" cy="758"/>
          </a:xfrm>
        </p:grpSpPr>
        <p:sp>
          <p:nvSpPr>
            <p:cNvPr id="114826" name="Rectangle 90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827" name="Line 91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8" name="Line 92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9" name="Line 93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0" name="Line 94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1" name="Text Box 95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832" name="Text Box 96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833" name="Text Box 97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4834" name="Text Box 98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835" name="Text Box 99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836" name="Text Box 100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837" name="Text Box 101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4838" name="Text Box 102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11159" name="Line 151"/>
          <p:cNvSpPr/>
          <p:nvPr/>
        </p:nvSpPr>
        <p:spPr>
          <a:xfrm>
            <a:off x="5072063" y="3860800"/>
            <a:ext cx="720725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0" name="Line 152"/>
          <p:cNvSpPr/>
          <p:nvPr/>
        </p:nvSpPr>
        <p:spPr>
          <a:xfrm flipH="1">
            <a:off x="4856163" y="5083175"/>
            <a:ext cx="360362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1" name="Line 153"/>
          <p:cNvSpPr/>
          <p:nvPr/>
        </p:nvSpPr>
        <p:spPr>
          <a:xfrm>
            <a:off x="6369050" y="5011738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6" name="Text Box 158"/>
          <p:cNvSpPr txBox="1">
            <a:spLocks noChangeArrowheads="1"/>
          </p:cNvSpPr>
          <p:nvPr/>
        </p:nvSpPr>
        <p:spPr bwMode="auto">
          <a:xfrm>
            <a:off x="5503863" y="3067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11167" name="Text Box 159"/>
          <p:cNvSpPr txBox="1">
            <a:spLocks noChangeArrowheads="1"/>
          </p:cNvSpPr>
          <p:nvPr/>
        </p:nvSpPr>
        <p:spPr bwMode="auto">
          <a:xfrm>
            <a:off x="7232650" y="30527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1168" name="Text Box 160"/>
          <p:cNvSpPr txBox="1">
            <a:spLocks noChangeArrowheads="1"/>
          </p:cNvSpPr>
          <p:nvPr/>
        </p:nvSpPr>
        <p:spPr bwMode="auto">
          <a:xfrm>
            <a:off x="6296025" y="4435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1169" name="Text Box 161"/>
          <p:cNvSpPr txBox="1">
            <a:spLocks noChangeArrowheads="1"/>
          </p:cNvSpPr>
          <p:nvPr/>
        </p:nvSpPr>
        <p:spPr bwMode="auto">
          <a:xfrm>
            <a:off x="5360988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11170" name="Text Box 162"/>
          <p:cNvSpPr txBox="1">
            <a:spLocks noChangeArrowheads="1"/>
          </p:cNvSpPr>
          <p:nvPr/>
        </p:nvSpPr>
        <p:spPr bwMode="auto">
          <a:xfrm>
            <a:off x="7302500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811203" name="Group 195"/>
          <p:cNvGrpSpPr/>
          <p:nvPr/>
        </p:nvGrpSpPr>
        <p:grpSpPr>
          <a:xfrm>
            <a:off x="822325" y="2781300"/>
            <a:ext cx="1128713" cy="1203325"/>
            <a:chOff x="836" y="1752"/>
            <a:chExt cx="711" cy="758"/>
          </a:xfrm>
        </p:grpSpPr>
        <p:sp>
          <p:nvSpPr>
            <p:cNvPr id="114848" name="Rectangle 167"/>
            <p:cNvSpPr/>
            <p:nvPr/>
          </p:nvSpPr>
          <p:spPr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49" name="Line 168"/>
            <p:cNvSpPr/>
            <p:nvPr/>
          </p:nvSpPr>
          <p:spPr>
            <a:xfrm>
              <a:off x="836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0" name="Line 169"/>
            <p:cNvSpPr/>
            <p:nvPr/>
          </p:nvSpPr>
          <p:spPr>
            <a:xfrm>
              <a:off x="836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1" name="Line 170"/>
            <p:cNvSpPr/>
            <p:nvPr/>
          </p:nvSpPr>
          <p:spPr>
            <a:xfrm>
              <a:off x="1071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2" name="Line 171"/>
            <p:cNvSpPr/>
            <p:nvPr/>
          </p:nvSpPr>
          <p:spPr>
            <a:xfrm>
              <a:off x="1307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80" name="Text Box 172"/>
            <p:cNvSpPr txBox="1">
              <a:spLocks noChangeArrowheads="1"/>
            </p:cNvSpPr>
            <p:nvPr/>
          </p:nvSpPr>
          <p:spPr bwMode="auto">
            <a:xfrm>
              <a:off x="881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181" name="Text Box 173"/>
            <p:cNvSpPr txBox="1">
              <a:spLocks noChangeArrowheads="1"/>
            </p:cNvSpPr>
            <p:nvPr/>
          </p:nvSpPr>
          <p:spPr bwMode="auto">
            <a:xfrm>
              <a:off x="1108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182" name="Text Box 174"/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183" name="Text Box 175"/>
            <p:cNvSpPr txBox="1">
              <a:spLocks noChangeArrowheads="1"/>
            </p:cNvSpPr>
            <p:nvPr/>
          </p:nvSpPr>
          <p:spPr bwMode="auto">
            <a:xfrm>
              <a:off x="1335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184" name="Text Box 176"/>
            <p:cNvSpPr txBox="1">
              <a:spLocks noChangeArrowheads="1"/>
            </p:cNvSpPr>
            <p:nvPr/>
          </p:nvSpPr>
          <p:spPr bwMode="auto">
            <a:xfrm>
              <a:off x="1331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185" name="Text Box 177"/>
            <p:cNvSpPr txBox="1">
              <a:spLocks noChangeArrowheads="1"/>
            </p:cNvSpPr>
            <p:nvPr/>
          </p:nvSpPr>
          <p:spPr bwMode="auto">
            <a:xfrm>
              <a:off x="1119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186" name="Text Box 178"/>
            <p:cNvSpPr txBox="1">
              <a:spLocks noChangeArrowheads="1"/>
            </p:cNvSpPr>
            <p:nvPr/>
          </p:nvSpPr>
          <p:spPr bwMode="auto">
            <a:xfrm>
              <a:off x="865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187" name="Text Box 179"/>
            <p:cNvSpPr txBox="1">
              <a:spLocks noChangeArrowheads="1"/>
            </p:cNvSpPr>
            <p:nvPr/>
          </p:nvSpPr>
          <p:spPr bwMode="auto">
            <a:xfrm>
              <a:off x="1335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811188" name="Text Box 180"/>
          <p:cNvSpPr txBox="1">
            <a:spLocks noChangeArrowheads="1"/>
          </p:cNvSpPr>
          <p:nvPr/>
        </p:nvSpPr>
        <p:spPr bwMode="auto">
          <a:xfrm>
            <a:off x="190182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811206" name="Group 198"/>
          <p:cNvGrpSpPr/>
          <p:nvPr/>
        </p:nvGrpSpPr>
        <p:grpSpPr>
          <a:xfrm>
            <a:off x="2695575" y="2781300"/>
            <a:ext cx="1128713" cy="1203325"/>
            <a:chOff x="1698" y="1752"/>
            <a:chExt cx="711" cy="758"/>
          </a:xfrm>
        </p:grpSpPr>
        <p:sp>
          <p:nvSpPr>
            <p:cNvPr id="114863" name="Rectangle 181"/>
            <p:cNvSpPr/>
            <p:nvPr/>
          </p:nvSpPr>
          <p:spPr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64" name="Line 182"/>
            <p:cNvSpPr/>
            <p:nvPr/>
          </p:nvSpPr>
          <p:spPr>
            <a:xfrm>
              <a:off x="1698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5" name="Line 183"/>
            <p:cNvSpPr/>
            <p:nvPr/>
          </p:nvSpPr>
          <p:spPr>
            <a:xfrm>
              <a:off x="1698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6" name="Line 184"/>
            <p:cNvSpPr/>
            <p:nvPr/>
          </p:nvSpPr>
          <p:spPr>
            <a:xfrm>
              <a:off x="1933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7" name="Line 185"/>
            <p:cNvSpPr/>
            <p:nvPr/>
          </p:nvSpPr>
          <p:spPr>
            <a:xfrm>
              <a:off x="2169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94" name="Text Box 186"/>
            <p:cNvSpPr txBox="1">
              <a:spLocks noChangeArrowheads="1"/>
            </p:cNvSpPr>
            <p:nvPr/>
          </p:nvSpPr>
          <p:spPr bwMode="auto">
            <a:xfrm>
              <a:off x="1743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1195" name="Text Box 187"/>
            <p:cNvSpPr txBox="1">
              <a:spLocks noChangeArrowheads="1"/>
            </p:cNvSpPr>
            <p:nvPr/>
          </p:nvSpPr>
          <p:spPr bwMode="auto">
            <a:xfrm>
              <a:off x="1970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1196" name="Text Box 188"/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11197" name="Text Box 189"/>
            <p:cNvSpPr txBox="1">
              <a:spLocks noChangeArrowheads="1"/>
            </p:cNvSpPr>
            <p:nvPr/>
          </p:nvSpPr>
          <p:spPr bwMode="auto">
            <a:xfrm>
              <a:off x="2197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1198" name="Text Box 190"/>
            <p:cNvSpPr txBox="1">
              <a:spLocks noChangeArrowheads="1"/>
            </p:cNvSpPr>
            <p:nvPr/>
          </p:nvSpPr>
          <p:spPr bwMode="auto">
            <a:xfrm>
              <a:off x="2193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1199" name="Text Box 191"/>
            <p:cNvSpPr txBox="1">
              <a:spLocks noChangeArrowheads="1"/>
            </p:cNvSpPr>
            <p:nvPr/>
          </p:nvSpPr>
          <p:spPr bwMode="auto">
            <a:xfrm>
              <a:off x="1981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11200" name="Text Box 192"/>
            <p:cNvSpPr txBox="1">
              <a:spLocks noChangeArrowheads="1"/>
            </p:cNvSpPr>
            <p:nvPr/>
          </p:nvSpPr>
          <p:spPr bwMode="auto">
            <a:xfrm>
              <a:off x="1743" y="2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1201" name="Text Box 193"/>
            <p:cNvSpPr txBox="1">
              <a:spLocks noChangeArrowheads="1"/>
            </p:cNvSpPr>
            <p:nvPr/>
          </p:nvSpPr>
          <p:spPr bwMode="auto">
            <a:xfrm>
              <a:off x="2197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811202" name="Text Box 194"/>
          <p:cNvSpPr txBox="1">
            <a:spLocks noChangeArrowheads="1"/>
          </p:cNvSpPr>
          <p:nvPr/>
        </p:nvSpPr>
        <p:spPr bwMode="auto">
          <a:xfrm>
            <a:off x="377507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1204" name="Line 196"/>
          <p:cNvSpPr/>
          <p:nvPr/>
        </p:nvSpPr>
        <p:spPr>
          <a:xfrm flipH="1">
            <a:off x="1327150" y="2492375"/>
            <a:ext cx="6477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205" name="Line 197"/>
          <p:cNvSpPr/>
          <p:nvPr/>
        </p:nvSpPr>
        <p:spPr>
          <a:xfrm>
            <a:off x="2695575" y="2492375"/>
            <a:ext cx="5762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1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1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1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163" grpId="0"/>
      <p:bldP spid="811164" grpId="0"/>
      <p:bldP spid="811165" grpId="0"/>
      <p:bldP spid="811162" grpId="0"/>
      <p:bldP spid="811166" grpId="0"/>
      <p:bldP spid="811167" grpId="0"/>
      <p:bldP spid="811168" grpId="0"/>
      <p:bldP spid="811169" grpId="0"/>
      <p:bldP spid="811170" grpId="0"/>
      <p:bldP spid="811188" grpId="0"/>
      <p:bldP spid="8112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700213"/>
            <a:ext cx="8785225" cy="4032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上述方法很难用于求解优化问题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分支界限策略可以有效地求解组合优化问题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发现优化解的一个界限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缩小解空间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高求解的效率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举例说明分支界限策略的原理</a:t>
            </a:r>
          </a:p>
        </p:txBody>
      </p:sp>
      <p:sp>
        <p:nvSpPr>
          <p:cNvPr id="116738" name="Text Box 4"/>
          <p:cNvSpPr txBox="1"/>
          <p:nvPr/>
        </p:nvSpPr>
        <p:spPr>
          <a:xfrm>
            <a:off x="2767013" y="188913"/>
            <a:ext cx="7519987" cy="701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分支界限</a:t>
            </a:r>
            <a:endParaRPr lang="en-US" altLang="zh-CN" sz="4000" b="1" dirty="0">
              <a:solidFill>
                <a:srgbClr val="66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116739" name="Picture 5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13" y="836613"/>
            <a:ext cx="7289800" cy="14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765175"/>
            <a:ext cx="9134475" cy="1223963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多阶段图搜索问题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多阶段图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534988" y="4941888"/>
            <a:ext cx="9134475" cy="151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的最短路径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03534" name="Group 46"/>
          <p:cNvGrpSpPr/>
          <p:nvPr/>
        </p:nvGrpSpPr>
        <p:grpSpPr>
          <a:xfrm>
            <a:off x="1009650" y="1628775"/>
            <a:ext cx="7169150" cy="3171825"/>
            <a:chOff x="636" y="1389"/>
            <a:chExt cx="4516" cy="1998"/>
          </a:xfrm>
        </p:grpSpPr>
        <p:sp>
          <p:nvSpPr>
            <p:cNvPr id="117764" name="Line 14"/>
            <p:cNvSpPr/>
            <p:nvPr/>
          </p:nvSpPr>
          <p:spPr>
            <a:xfrm flipV="1">
              <a:off x="1063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5" name="Line 15"/>
            <p:cNvSpPr/>
            <p:nvPr/>
          </p:nvSpPr>
          <p:spPr>
            <a:xfrm flipV="1">
              <a:off x="1108" y="2478"/>
              <a:ext cx="10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6" name="Line 16"/>
            <p:cNvSpPr/>
            <p:nvPr/>
          </p:nvSpPr>
          <p:spPr>
            <a:xfrm>
              <a:off x="1063" y="2523"/>
              <a:ext cx="108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7" name="Line 17"/>
            <p:cNvSpPr/>
            <p:nvPr/>
          </p:nvSpPr>
          <p:spPr>
            <a:xfrm>
              <a:off x="2287" y="2478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8" name="Line 18"/>
            <p:cNvSpPr/>
            <p:nvPr/>
          </p:nvSpPr>
          <p:spPr>
            <a:xfrm>
              <a:off x="2287" y="3067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9" name="Line 19"/>
            <p:cNvSpPr/>
            <p:nvPr/>
          </p:nvSpPr>
          <p:spPr>
            <a:xfrm>
              <a:off x="2287" y="1842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0" name="Line 20"/>
            <p:cNvSpPr/>
            <p:nvPr/>
          </p:nvSpPr>
          <p:spPr>
            <a:xfrm flipV="1">
              <a:off x="2242" y="1888"/>
              <a:ext cx="1361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1" name="Line 21"/>
            <p:cNvSpPr/>
            <p:nvPr/>
          </p:nvSpPr>
          <p:spPr>
            <a:xfrm flipV="1">
              <a:off x="2242" y="2523"/>
              <a:ext cx="1361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2" name="Line 22"/>
            <p:cNvSpPr/>
            <p:nvPr/>
          </p:nvSpPr>
          <p:spPr>
            <a:xfrm>
              <a:off x="2242" y="1888"/>
              <a:ext cx="1361" cy="113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3" name="Line 23"/>
            <p:cNvSpPr/>
            <p:nvPr/>
          </p:nvSpPr>
          <p:spPr>
            <a:xfrm>
              <a:off x="3694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4" name="Line 24"/>
            <p:cNvSpPr/>
            <p:nvPr/>
          </p:nvSpPr>
          <p:spPr>
            <a:xfrm>
              <a:off x="3739" y="2478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5" name="Line 25"/>
            <p:cNvSpPr/>
            <p:nvPr/>
          </p:nvSpPr>
          <p:spPr>
            <a:xfrm flipV="1">
              <a:off x="3739" y="2568"/>
              <a:ext cx="99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6" name="Oval 6"/>
            <p:cNvSpPr/>
            <p:nvPr/>
          </p:nvSpPr>
          <p:spPr>
            <a:xfrm>
              <a:off x="92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7" name="Oval 7"/>
            <p:cNvSpPr/>
            <p:nvPr/>
          </p:nvSpPr>
          <p:spPr>
            <a:xfrm>
              <a:off x="2106" y="1751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8" name="Oval 8"/>
            <p:cNvSpPr/>
            <p:nvPr/>
          </p:nvSpPr>
          <p:spPr>
            <a:xfrm>
              <a:off x="210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9" name="Oval 9"/>
            <p:cNvSpPr/>
            <p:nvPr/>
          </p:nvSpPr>
          <p:spPr>
            <a:xfrm>
              <a:off x="210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0" name="Oval 10"/>
            <p:cNvSpPr/>
            <p:nvPr/>
          </p:nvSpPr>
          <p:spPr>
            <a:xfrm>
              <a:off x="3556" y="1752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1" name="Oval 11"/>
            <p:cNvSpPr/>
            <p:nvPr/>
          </p:nvSpPr>
          <p:spPr>
            <a:xfrm>
              <a:off x="355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2" name="Oval 12"/>
            <p:cNvSpPr/>
            <p:nvPr/>
          </p:nvSpPr>
          <p:spPr>
            <a:xfrm>
              <a:off x="355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3" name="Oval 13"/>
            <p:cNvSpPr/>
            <p:nvPr/>
          </p:nvSpPr>
          <p:spPr>
            <a:xfrm>
              <a:off x="4691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636" y="226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2064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703516" name="Text Box 28"/>
            <p:cNvSpPr txBox="1">
              <a:spLocks noChangeArrowheads="1"/>
            </p:cNvSpPr>
            <p:nvPr/>
          </p:nvSpPr>
          <p:spPr bwMode="auto">
            <a:xfrm>
              <a:off x="2015" y="2430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2015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3477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3512" y="206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</a:p>
          </p:txBody>
        </p:sp>
        <p:sp>
          <p:nvSpPr>
            <p:cNvPr id="703520" name="Text Box 32"/>
            <p:cNvSpPr txBox="1">
              <a:spLocks noChangeArrowheads="1"/>
            </p:cNvSpPr>
            <p:nvPr/>
          </p:nvSpPr>
          <p:spPr bwMode="auto">
            <a:xfrm>
              <a:off x="3512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703521" name="Text Box 33"/>
            <p:cNvSpPr txBox="1">
              <a:spLocks noChangeArrowheads="1"/>
            </p:cNvSpPr>
            <p:nvPr/>
          </p:nvSpPr>
          <p:spPr bwMode="auto">
            <a:xfrm>
              <a:off x="4838" y="2251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03522" name="Text Box 34"/>
            <p:cNvSpPr txBox="1">
              <a:spLocks noChangeArrowheads="1"/>
            </p:cNvSpPr>
            <p:nvPr/>
          </p:nvSpPr>
          <p:spPr bwMode="auto">
            <a:xfrm>
              <a:off x="1363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03523" name="Text Box 35"/>
            <p:cNvSpPr txBox="1">
              <a:spLocks noChangeArrowheads="1"/>
            </p:cNvSpPr>
            <p:nvPr/>
          </p:nvSpPr>
          <p:spPr bwMode="auto">
            <a:xfrm>
              <a:off x="1545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03524" name="Text Box 36"/>
            <p:cNvSpPr txBox="1">
              <a:spLocks noChangeArrowheads="1"/>
            </p:cNvSpPr>
            <p:nvPr/>
          </p:nvSpPr>
          <p:spPr bwMode="auto">
            <a:xfrm>
              <a:off x="1290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03525" name="Text Box 37"/>
            <p:cNvSpPr txBox="1">
              <a:spLocks noChangeArrowheads="1"/>
            </p:cNvSpPr>
            <p:nvPr/>
          </p:nvSpPr>
          <p:spPr bwMode="auto">
            <a:xfrm>
              <a:off x="2542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03526" name="Text Box 38"/>
            <p:cNvSpPr txBox="1">
              <a:spLocks noChangeArrowheads="1"/>
            </p:cNvSpPr>
            <p:nvPr/>
          </p:nvSpPr>
          <p:spPr bwMode="auto">
            <a:xfrm>
              <a:off x="3132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2769" y="15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2469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2951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2769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4102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4039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4175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46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8786" name="Group 45"/>
          <p:cNvGrpSpPr/>
          <p:nvPr/>
        </p:nvGrpSpPr>
        <p:grpSpPr>
          <a:xfrm>
            <a:off x="5287963" y="111125"/>
            <a:ext cx="5013325" cy="2454275"/>
            <a:chOff x="2514" y="117"/>
            <a:chExt cx="3158" cy="1546"/>
          </a:xfrm>
        </p:grpSpPr>
        <p:sp>
          <p:nvSpPr>
            <p:cNvPr id="118787" name="Line 5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8" name="Line 6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9" name="Line 7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0" name="Line 8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1" name="Line 9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2" name="Line 10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3" name="Line 11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4" name="Line 12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5" name="Line 13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6" name="Line 14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7" name="Line 15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8" name="Line 16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9" name="Oval 17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0" name="Oval 18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1" name="Oval 19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2" name="Oval 20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3" name="Oval 21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4" name="Oval 22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5" name="Oval 23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6" name="Oval 24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3081" name="Text Box 25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813083" name="Text Box 27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13084" name="Text Box 28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813085" name="Text Box 29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</a:p>
          </p:txBody>
        </p:sp>
        <p:sp>
          <p:nvSpPr>
            <p:cNvPr id="813086" name="Text Box 30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</a:p>
          </p:txBody>
        </p:sp>
        <p:sp>
          <p:nvSpPr>
            <p:cNvPr id="813087" name="Text Box 31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813088" name="Text Box 32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3089" name="Text Box 33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3090" name="Text Box 34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3091" name="Text Box 35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3092" name="Text Box 36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3093" name="Text Box 37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3094" name="Text Box 38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3095" name="Text Box 39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3100" name="Text Box 44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813120" name="Line 64"/>
          <p:cNvSpPr/>
          <p:nvPr/>
        </p:nvSpPr>
        <p:spPr>
          <a:xfrm flipH="1">
            <a:off x="2338388" y="2565400"/>
            <a:ext cx="2087562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1" name="Line 65"/>
          <p:cNvSpPr/>
          <p:nvPr/>
        </p:nvSpPr>
        <p:spPr>
          <a:xfrm>
            <a:off x="4641850" y="2708275"/>
            <a:ext cx="0" cy="8651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2" name="Line 66"/>
          <p:cNvSpPr/>
          <p:nvPr/>
        </p:nvSpPr>
        <p:spPr>
          <a:xfrm>
            <a:off x="4930775" y="2565400"/>
            <a:ext cx="2087563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3" name="Line 67"/>
          <p:cNvSpPr/>
          <p:nvPr/>
        </p:nvSpPr>
        <p:spPr>
          <a:xfrm flipH="1">
            <a:off x="1617663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4" name="Line 68"/>
          <p:cNvSpPr/>
          <p:nvPr/>
        </p:nvSpPr>
        <p:spPr>
          <a:xfrm flipH="1">
            <a:off x="4065588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5" name="Line 69"/>
          <p:cNvSpPr/>
          <p:nvPr/>
        </p:nvSpPr>
        <p:spPr>
          <a:xfrm flipH="1">
            <a:off x="6657975" y="3860800"/>
            <a:ext cx="433388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6" name="Line 70"/>
          <p:cNvSpPr/>
          <p:nvPr/>
        </p:nvSpPr>
        <p:spPr>
          <a:xfrm>
            <a:off x="2409825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7" name="Line 71"/>
          <p:cNvSpPr/>
          <p:nvPr/>
        </p:nvSpPr>
        <p:spPr>
          <a:xfrm>
            <a:off x="4859338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8" name="Line 72"/>
          <p:cNvSpPr/>
          <p:nvPr/>
        </p:nvSpPr>
        <p:spPr>
          <a:xfrm>
            <a:off x="7378700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9" name="Line 73"/>
          <p:cNvSpPr/>
          <p:nvPr/>
        </p:nvSpPr>
        <p:spPr>
          <a:xfrm>
            <a:off x="15462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0" name="Line 74"/>
          <p:cNvSpPr/>
          <p:nvPr/>
        </p:nvSpPr>
        <p:spPr>
          <a:xfrm>
            <a:off x="29146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1" name="Line 75"/>
          <p:cNvSpPr/>
          <p:nvPr/>
        </p:nvSpPr>
        <p:spPr>
          <a:xfrm>
            <a:off x="39941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2" name="Line 76"/>
          <p:cNvSpPr/>
          <p:nvPr/>
        </p:nvSpPr>
        <p:spPr>
          <a:xfrm>
            <a:off x="536257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3" name="Line 77"/>
          <p:cNvSpPr/>
          <p:nvPr/>
        </p:nvSpPr>
        <p:spPr>
          <a:xfrm>
            <a:off x="651510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4" name="Line 78"/>
          <p:cNvSpPr/>
          <p:nvPr/>
        </p:nvSpPr>
        <p:spPr>
          <a:xfrm>
            <a:off x="78835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5" name="Text Box 79"/>
          <p:cNvSpPr txBox="1">
            <a:spLocks noChangeArrowheads="1"/>
          </p:cNvSpPr>
          <p:nvPr/>
        </p:nvSpPr>
        <p:spPr bwMode="auto">
          <a:xfrm>
            <a:off x="3128963" y="26209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3136" name="Text Box 80"/>
          <p:cNvSpPr txBox="1">
            <a:spLocks noChangeArrowheads="1"/>
          </p:cNvSpPr>
          <p:nvPr/>
        </p:nvSpPr>
        <p:spPr bwMode="auto">
          <a:xfrm>
            <a:off x="4640263" y="28368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37" name="Text Box 81"/>
          <p:cNvSpPr txBox="1">
            <a:spLocks noChangeArrowheads="1"/>
          </p:cNvSpPr>
          <p:nvPr/>
        </p:nvSpPr>
        <p:spPr bwMode="auto">
          <a:xfrm>
            <a:off x="5648325" y="25495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13138" name="Text Box 82"/>
          <p:cNvSpPr txBox="1">
            <a:spLocks noChangeArrowheads="1"/>
          </p:cNvSpPr>
          <p:nvPr/>
        </p:nvSpPr>
        <p:spPr bwMode="auto">
          <a:xfrm>
            <a:off x="1546225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>
            <a:off x="2554288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>
            <a:off x="399256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3141" name="Text Box 85"/>
          <p:cNvSpPr txBox="1">
            <a:spLocks noChangeArrowheads="1"/>
          </p:cNvSpPr>
          <p:nvPr/>
        </p:nvSpPr>
        <p:spPr bwMode="auto">
          <a:xfrm>
            <a:off x="50022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6584950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13143" name="Text Box 87"/>
          <p:cNvSpPr txBox="1">
            <a:spLocks noChangeArrowheads="1"/>
          </p:cNvSpPr>
          <p:nvPr/>
        </p:nvSpPr>
        <p:spPr bwMode="auto">
          <a:xfrm>
            <a:off x="75930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12557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>
            <a:off x="37068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3146" name="Text Box 90"/>
          <p:cNvSpPr txBox="1">
            <a:spLocks noChangeArrowheads="1"/>
          </p:cNvSpPr>
          <p:nvPr/>
        </p:nvSpPr>
        <p:spPr bwMode="auto">
          <a:xfrm>
            <a:off x="262413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507206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3148" name="Text Box 92"/>
          <p:cNvSpPr txBox="1">
            <a:spLocks noChangeArrowheads="1"/>
          </p:cNvSpPr>
          <p:nvPr/>
        </p:nvSpPr>
        <p:spPr bwMode="auto">
          <a:xfrm>
            <a:off x="622458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5930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3104" name="Oval 48"/>
          <p:cNvSpPr>
            <a:spLocks noChangeArrowheads="1"/>
          </p:cNvSpPr>
          <p:nvPr/>
        </p:nvSpPr>
        <p:spPr bwMode="auto">
          <a:xfrm>
            <a:off x="4425950" y="22764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13105" name="Oval 49"/>
          <p:cNvSpPr>
            <a:spLocks noChangeArrowheads="1"/>
          </p:cNvSpPr>
          <p:nvPr/>
        </p:nvSpPr>
        <p:spPr bwMode="auto">
          <a:xfrm>
            <a:off x="442595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813110" name="Oval 54"/>
          <p:cNvSpPr>
            <a:spLocks noChangeArrowheads="1"/>
          </p:cNvSpPr>
          <p:nvPr/>
        </p:nvSpPr>
        <p:spPr bwMode="auto">
          <a:xfrm>
            <a:off x="1978025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813115" name="Oval 59"/>
          <p:cNvSpPr>
            <a:spLocks noChangeArrowheads="1"/>
          </p:cNvSpPr>
          <p:nvPr/>
        </p:nvSpPr>
        <p:spPr bwMode="auto">
          <a:xfrm>
            <a:off x="694690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813106" name="Oval 50"/>
          <p:cNvSpPr>
            <a:spLocks noChangeArrowheads="1"/>
          </p:cNvSpPr>
          <p:nvPr/>
        </p:nvSpPr>
        <p:spPr bwMode="auto">
          <a:xfrm>
            <a:off x="50736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</a:p>
        </p:txBody>
      </p:sp>
      <p:sp>
        <p:nvSpPr>
          <p:cNvPr id="813107" name="Oval 51"/>
          <p:cNvSpPr>
            <a:spLocks noChangeArrowheads="1"/>
          </p:cNvSpPr>
          <p:nvPr/>
        </p:nvSpPr>
        <p:spPr bwMode="auto">
          <a:xfrm>
            <a:off x="37782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</a:p>
        </p:txBody>
      </p:sp>
      <p:sp>
        <p:nvSpPr>
          <p:cNvPr id="813111" name="Oval 55"/>
          <p:cNvSpPr>
            <a:spLocks noChangeArrowheads="1"/>
          </p:cNvSpPr>
          <p:nvPr/>
        </p:nvSpPr>
        <p:spPr bwMode="auto">
          <a:xfrm>
            <a:off x="26257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813112" name="Oval 56"/>
          <p:cNvSpPr>
            <a:spLocks noChangeArrowheads="1"/>
          </p:cNvSpPr>
          <p:nvPr/>
        </p:nvSpPr>
        <p:spPr bwMode="auto">
          <a:xfrm>
            <a:off x="13303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</a:p>
        </p:txBody>
      </p:sp>
      <p:sp>
        <p:nvSpPr>
          <p:cNvPr id="813116" name="Oval 60"/>
          <p:cNvSpPr>
            <a:spLocks noChangeArrowheads="1"/>
          </p:cNvSpPr>
          <p:nvPr/>
        </p:nvSpPr>
        <p:spPr bwMode="auto">
          <a:xfrm>
            <a:off x="75946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813117" name="Oval 61"/>
          <p:cNvSpPr>
            <a:spLocks noChangeArrowheads="1"/>
          </p:cNvSpPr>
          <p:nvPr/>
        </p:nvSpPr>
        <p:spPr bwMode="auto">
          <a:xfrm>
            <a:off x="62992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</a:p>
        </p:txBody>
      </p:sp>
      <p:sp>
        <p:nvSpPr>
          <p:cNvPr id="813108" name="Oval 52"/>
          <p:cNvSpPr>
            <a:spLocks noChangeArrowheads="1"/>
          </p:cNvSpPr>
          <p:nvPr/>
        </p:nvSpPr>
        <p:spPr bwMode="auto">
          <a:xfrm>
            <a:off x="37782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09" name="Oval 53"/>
          <p:cNvSpPr>
            <a:spLocks noChangeArrowheads="1"/>
          </p:cNvSpPr>
          <p:nvPr/>
        </p:nvSpPr>
        <p:spPr bwMode="auto">
          <a:xfrm>
            <a:off x="514667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13" name="Oval 57"/>
          <p:cNvSpPr>
            <a:spLocks noChangeArrowheads="1"/>
          </p:cNvSpPr>
          <p:nvPr/>
        </p:nvSpPr>
        <p:spPr bwMode="auto">
          <a:xfrm>
            <a:off x="13303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14" name="Oval 58"/>
          <p:cNvSpPr>
            <a:spLocks noChangeArrowheads="1"/>
          </p:cNvSpPr>
          <p:nvPr/>
        </p:nvSpPr>
        <p:spPr bwMode="auto">
          <a:xfrm>
            <a:off x="26987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18" name="Oval 62"/>
          <p:cNvSpPr>
            <a:spLocks noChangeArrowheads="1"/>
          </p:cNvSpPr>
          <p:nvPr/>
        </p:nvSpPr>
        <p:spPr bwMode="auto">
          <a:xfrm>
            <a:off x="629920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19" name="Oval 63"/>
          <p:cNvSpPr>
            <a:spLocks noChangeArrowheads="1"/>
          </p:cNvSpPr>
          <p:nvPr/>
        </p:nvSpPr>
        <p:spPr bwMode="auto">
          <a:xfrm>
            <a:off x="76676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3151" name="Rectangle 95"/>
          <p:cNvSpPr>
            <a:spLocks noChangeArrowheads="1"/>
          </p:cNvSpPr>
          <p:nvPr/>
        </p:nvSpPr>
        <p:spPr bwMode="auto">
          <a:xfrm>
            <a:off x="247650" y="188913"/>
            <a:ext cx="3384550" cy="719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问题的树表示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1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1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35" grpId="0"/>
      <p:bldP spid="813136" grpId="0"/>
      <p:bldP spid="813137" grpId="0"/>
      <p:bldP spid="813138" grpId="0"/>
      <p:bldP spid="813139" grpId="0"/>
      <p:bldP spid="813140" grpId="0"/>
      <p:bldP spid="813141" grpId="0"/>
      <p:bldP spid="813142" grpId="0"/>
      <p:bldP spid="813143" grpId="0"/>
      <p:bldP spid="813144" grpId="0"/>
      <p:bldP spid="813145" grpId="0"/>
      <p:bldP spid="813146" grpId="0"/>
      <p:bldP spid="813147" grpId="0"/>
      <p:bldP spid="813148" grpId="0"/>
      <p:bldP spid="813149" grpId="0"/>
      <p:bldP spid="813104" grpId="0" animBg="1"/>
      <p:bldP spid="813105" grpId="0" animBg="1"/>
      <p:bldP spid="813110" grpId="0" animBg="1"/>
      <p:bldP spid="813115" grpId="0" animBg="1"/>
      <p:bldP spid="813106" grpId="0" animBg="1"/>
      <p:bldP spid="813107" grpId="0" animBg="1"/>
      <p:bldP spid="813111" grpId="0" animBg="1"/>
      <p:bldP spid="813112" grpId="0" animBg="1"/>
      <p:bldP spid="813116" grpId="0" animBg="1"/>
      <p:bldP spid="813117" grpId="0" animBg="1"/>
      <p:bldP spid="813108" grpId="0" animBg="1"/>
      <p:bldP spid="813109" grpId="0" animBg="1"/>
      <p:bldP spid="813113" grpId="0" animBg="1"/>
      <p:bldP spid="813114" grpId="0" animBg="1"/>
      <p:bldP spid="813118" grpId="0" animBg="1"/>
      <p:bldP spid="8131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20834" name="Group 5"/>
          <p:cNvGrpSpPr/>
          <p:nvPr/>
        </p:nvGrpSpPr>
        <p:grpSpPr>
          <a:xfrm>
            <a:off x="5143500" y="182563"/>
            <a:ext cx="5013325" cy="2454275"/>
            <a:chOff x="2514" y="117"/>
            <a:chExt cx="3158" cy="1546"/>
          </a:xfrm>
        </p:grpSpPr>
        <p:sp>
          <p:nvSpPr>
            <p:cNvPr id="120835" name="Line 6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6" name="Line 7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7" name="Line 8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8" name="Line 9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9" name="Line 10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0" name="Line 11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1" name="Line 12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2" name="Line 13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3" name="Line 14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4" name="Line 15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5" name="Line 16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6" name="Line 17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7" name="Oval 18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8" name="Oval 19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9" name="Oval 20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0" name="Oval 21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1" name="Oval 22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2" name="Oval 23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3" name="Oval 24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4" name="Oval 25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14109" name="Text Box 29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4114" name="Text Box 34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4118" name="Text Box 38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4119" name="Text Box 39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4120" name="Text Box 40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4121" name="Text Box 41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4122" name="Text Box 42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14123" name="Text Box 43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4124" name="Text Box 44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4125" name="Text Box 45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814126" name="Line 46"/>
          <p:cNvSpPr/>
          <p:nvPr/>
        </p:nvSpPr>
        <p:spPr>
          <a:xfrm flipH="1">
            <a:off x="1749425" y="2205038"/>
            <a:ext cx="2087563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7" name="Line 47"/>
          <p:cNvSpPr/>
          <p:nvPr/>
        </p:nvSpPr>
        <p:spPr>
          <a:xfrm>
            <a:off x="4052888" y="2347913"/>
            <a:ext cx="0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8" name="Line 48"/>
          <p:cNvSpPr/>
          <p:nvPr/>
        </p:nvSpPr>
        <p:spPr>
          <a:xfrm>
            <a:off x="4341813" y="2205038"/>
            <a:ext cx="20875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9" name="Line 49"/>
          <p:cNvSpPr/>
          <p:nvPr/>
        </p:nvSpPr>
        <p:spPr>
          <a:xfrm flipH="1">
            <a:off x="1028700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0" name="Line 50"/>
          <p:cNvSpPr/>
          <p:nvPr/>
        </p:nvSpPr>
        <p:spPr>
          <a:xfrm flipH="1">
            <a:off x="3476625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1" name="Line 51"/>
          <p:cNvSpPr/>
          <p:nvPr/>
        </p:nvSpPr>
        <p:spPr>
          <a:xfrm flipH="1">
            <a:off x="6069013" y="3500438"/>
            <a:ext cx="433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2" name="Line 52"/>
          <p:cNvSpPr/>
          <p:nvPr/>
        </p:nvSpPr>
        <p:spPr>
          <a:xfrm>
            <a:off x="1820863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3" name="Line 53"/>
          <p:cNvSpPr/>
          <p:nvPr/>
        </p:nvSpPr>
        <p:spPr>
          <a:xfrm>
            <a:off x="4270375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4" name="Line 54"/>
          <p:cNvSpPr/>
          <p:nvPr/>
        </p:nvSpPr>
        <p:spPr>
          <a:xfrm>
            <a:off x="6789738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6" name="Line 56"/>
          <p:cNvSpPr/>
          <p:nvPr/>
        </p:nvSpPr>
        <p:spPr>
          <a:xfrm>
            <a:off x="232568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9" name="Line 59"/>
          <p:cNvSpPr/>
          <p:nvPr/>
        </p:nvSpPr>
        <p:spPr>
          <a:xfrm>
            <a:off x="592613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41" name="Text Box 61"/>
          <p:cNvSpPr txBox="1">
            <a:spLocks noChangeArrowheads="1"/>
          </p:cNvSpPr>
          <p:nvPr/>
        </p:nvSpPr>
        <p:spPr bwMode="auto">
          <a:xfrm>
            <a:off x="2540000" y="2260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4142" name="Text Box 62"/>
          <p:cNvSpPr txBox="1">
            <a:spLocks noChangeArrowheads="1"/>
          </p:cNvSpPr>
          <p:nvPr/>
        </p:nvSpPr>
        <p:spPr bwMode="auto">
          <a:xfrm>
            <a:off x="4051300" y="2476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4143" name="Text Box 63"/>
          <p:cNvSpPr txBox="1">
            <a:spLocks noChangeArrowheads="1"/>
          </p:cNvSpPr>
          <p:nvPr/>
        </p:nvSpPr>
        <p:spPr bwMode="auto">
          <a:xfrm>
            <a:off x="5059363" y="21891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14144" name="Text Box 64"/>
          <p:cNvSpPr txBox="1">
            <a:spLocks noChangeArrowheads="1"/>
          </p:cNvSpPr>
          <p:nvPr/>
        </p:nvSpPr>
        <p:spPr bwMode="auto">
          <a:xfrm>
            <a:off x="957263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14145" name="Text Box 65"/>
          <p:cNvSpPr txBox="1">
            <a:spLocks noChangeArrowheads="1"/>
          </p:cNvSpPr>
          <p:nvPr/>
        </p:nvSpPr>
        <p:spPr bwMode="auto">
          <a:xfrm>
            <a:off x="1965325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4146" name="Text Box 66"/>
          <p:cNvSpPr txBox="1">
            <a:spLocks noChangeArrowheads="1"/>
          </p:cNvSpPr>
          <p:nvPr/>
        </p:nvSpPr>
        <p:spPr bwMode="auto">
          <a:xfrm>
            <a:off x="340360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14147" name="Text Box 67"/>
          <p:cNvSpPr txBox="1">
            <a:spLocks noChangeArrowheads="1"/>
          </p:cNvSpPr>
          <p:nvPr/>
        </p:nvSpPr>
        <p:spPr bwMode="auto">
          <a:xfrm>
            <a:off x="44132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4148" name="Text Box 68"/>
          <p:cNvSpPr txBox="1">
            <a:spLocks noChangeArrowheads="1"/>
          </p:cNvSpPr>
          <p:nvPr/>
        </p:nvSpPr>
        <p:spPr bwMode="auto">
          <a:xfrm>
            <a:off x="5995988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14149" name="Text Box 69"/>
          <p:cNvSpPr txBox="1">
            <a:spLocks noChangeArrowheads="1"/>
          </p:cNvSpPr>
          <p:nvPr/>
        </p:nvSpPr>
        <p:spPr bwMode="auto">
          <a:xfrm>
            <a:off x="70040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14152" name="Text Box 72"/>
          <p:cNvSpPr txBox="1">
            <a:spLocks noChangeArrowheads="1"/>
          </p:cNvSpPr>
          <p:nvPr/>
        </p:nvSpPr>
        <p:spPr bwMode="auto">
          <a:xfrm>
            <a:off x="203517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4154" name="Text Box 74"/>
          <p:cNvSpPr txBox="1">
            <a:spLocks noChangeArrowheads="1"/>
          </p:cNvSpPr>
          <p:nvPr/>
        </p:nvSpPr>
        <p:spPr bwMode="auto">
          <a:xfrm>
            <a:off x="563562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4156" name="Oval 76"/>
          <p:cNvSpPr>
            <a:spLocks noChangeArrowheads="1"/>
          </p:cNvSpPr>
          <p:nvPr/>
        </p:nvSpPr>
        <p:spPr bwMode="auto">
          <a:xfrm>
            <a:off x="3836988" y="191611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14157" name="Oval 77"/>
          <p:cNvSpPr>
            <a:spLocks noChangeArrowheads="1"/>
          </p:cNvSpPr>
          <p:nvPr/>
        </p:nvSpPr>
        <p:spPr bwMode="auto">
          <a:xfrm>
            <a:off x="383698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814158" name="Oval 78"/>
          <p:cNvSpPr>
            <a:spLocks noChangeArrowheads="1"/>
          </p:cNvSpPr>
          <p:nvPr/>
        </p:nvSpPr>
        <p:spPr bwMode="auto">
          <a:xfrm>
            <a:off x="1389063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814160" name="Oval 80"/>
          <p:cNvSpPr>
            <a:spLocks noChangeArrowheads="1"/>
          </p:cNvSpPr>
          <p:nvPr/>
        </p:nvSpPr>
        <p:spPr bwMode="auto">
          <a:xfrm>
            <a:off x="44846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</a:p>
        </p:txBody>
      </p:sp>
      <p:sp>
        <p:nvSpPr>
          <p:cNvPr id="814161" name="Oval 81"/>
          <p:cNvSpPr>
            <a:spLocks noChangeArrowheads="1"/>
          </p:cNvSpPr>
          <p:nvPr/>
        </p:nvSpPr>
        <p:spPr bwMode="auto">
          <a:xfrm>
            <a:off x="31892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</a:p>
        </p:txBody>
      </p:sp>
      <p:sp>
        <p:nvSpPr>
          <p:cNvPr id="814162" name="Oval 82"/>
          <p:cNvSpPr>
            <a:spLocks noChangeArrowheads="1"/>
          </p:cNvSpPr>
          <p:nvPr/>
        </p:nvSpPr>
        <p:spPr bwMode="auto">
          <a:xfrm>
            <a:off x="20367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814163" name="Oval 83"/>
          <p:cNvSpPr>
            <a:spLocks noChangeArrowheads="1"/>
          </p:cNvSpPr>
          <p:nvPr/>
        </p:nvSpPr>
        <p:spPr bwMode="auto">
          <a:xfrm>
            <a:off x="7413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</a:p>
        </p:txBody>
      </p:sp>
      <p:sp>
        <p:nvSpPr>
          <p:cNvPr id="814164" name="Oval 84"/>
          <p:cNvSpPr>
            <a:spLocks noChangeArrowheads="1"/>
          </p:cNvSpPr>
          <p:nvPr/>
        </p:nvSpPr>
        <p:spPr bwMode="auto">
          <a:xfrm>
            <a:off x="70056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814165" name="Oval 85"/>
          <p:cNvSpPr>
            <a:spLocks noChangeArrowheads="1"/>
          </p:cNvSpPr>
          <p:nvPr/>
        </p:nvSpPr>
        <p:spPr bwMode="auto">
          <a:xfrm>
            <a:off x="57102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</a:p>
        </p:txBody>
      </p:sp>
      <p:sp>
        <p:nvSpPr>
          <p:cNvPr id="814169" name="Oval 89"/>
          <p:cNvSpPr>
            <a:spLocks noChangeArrowheads="1"/>
          </p:cNvSpPr>
          <p:nvPr/>
        </p:nvSpPr>
        <p:spPr bwMode="auto">
          <a:xfrm>
            <a:off x="210978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4170" name="Oval 90"/>
          <p:cNvSpPr>
            <a:spLocks noChangeArrowheads="1"/>
          </p:cNvSpPr>
          <p:nvPr/>
        </p:nvSpPr>
        <p:spPr bwMode="auto">
          <a:xfrm>
            <a:off x="571023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4172" name="Text Box 92"/>
          <p:cNvSpPr txBox="1">
            <a:spLocks noChangeArrowheads="1"/>
          </p:cNvSpPr>
          <p:nvPr/>
        </p:nvSpPr>
        <p:spPr bwMode="auto">
          <a:xfrm>
            <a:off x="1585913" y="5953125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可能解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上界</a:t>
            </a: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=5</a:t>
            </a:r>
          </a:p>
        </p:txBody>
      </p:sp>
      <p:sp>
        <p:nvSpPr>
          <p:cNvPr id="814173" name="Text Box 93"/>
          <p:cNvSpPr txBox="1">
            <a:spLocks noChangeArrowheads="1"/>
          </p:cNvSpPr>
          <p:nvPr/>
        </p:nvSpPr>
        <p:spPr bwMode="auto">
          <a:xfrm>
            <a:off x="534988" y="4581525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</a:p>
        </p:txBody>
      </p:sp>
      <p:sp>
        <p:nvSpPr>
          <p:cNvPr id="814174" name="Text Box 94"/>
          <p:cNvSpPr txBox="1">
            <a:spLocks noChangeArrowheads="1"/>
          </p:cNvSpPr>
          <p:nvPr/>
        </p:nvSpPr>
        <p:spPr bwMode="auto">
          <a:xfrm>
            <a:off x="2982913" y="4579938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=7&gt;5</a:t>
            </a:r>
          </a:p>
        </p:txBody>
      </p:sp>
      <p:sp>
        <p:nvSpPr>
          <p:cNvPr id="814175" name="Text Box 95"/>
          <p:cNvSpPr txBox="1">
            <a:spLocks noChangeArrowheads="1"/>
          </p:cNvSpPr>
          <p:nvPr/>
        </p:nvSpPr>
        <p:spPr bwMode="auto">
          <a:xfrm>
            <a:off x="4279900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</a:p>
        </p:txBody>
      </p:sp>
      <p:sp>
        <p:nvSpPr>
          <p:cNvPr id="814176" name="Text Box 96"/>
          <p:cNvSpPr txBox="1">
            <a:spLocks noChangeArrowheads="1"/>
          </p:cNvSpPr>
          <p:nvPr/>
        </p:nvSpPr>
        <p:spPr bwMode="auto">
          <a:xfrm>
            <a:off x="6799263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=9&gt;5</a:t>
            </a:r>
          </a:p>
        </p:txBody>
      </p:sp>
      <p:sp>
        <p:nvSpPr>
          <p:cNvPr id="814159" name="Oval 79"/>
          <p:cNvSpPr>
            <a:spLocks noChangeArrowheads="1"/>
          </p:cNvSpPr>
          <p:nvPr/>
        </p:nvSpPr>
        <p:spPr bwMode="auto">
          <a:xfrm>
            <a:off x="635793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814178" name="Text Box 98"/>
          <p:cNvSpPr txBox="1">
            <a:spLocks noChangeArrowheads="1"/>
          </p:cNvSpPr>
          <p:nvPr/>
        </p:nvSpPr>
        <p:spPr bwMode="auto">
          <a:xfrm>
            <a:off x="4038600" y="6021388"/>
            <a:ext cx="590550" cy="579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</a:p>
        </p:txBody>
      </p:sp>
      <p:sp>
        <p:nvSpPr>
          <p:cNvPr id="814179" name="Line 99"/>
          <p:cNvSpPr/>
          <p:nvPr/>
        </p:nvSpPr>
        <p:spPr>
          <a:xfrm flipH="1" flipV="1">
            <a:off x="2686050" y="5805488"/>
            <a:ext cx="1366838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0" name="Line 100"/>
          <p:cNvSpPr/>
          <p:nvPr/>
        </p:nvSpPr>
        <p:spPr>
          <a:xfrm flipV="1">
            <a:off x="4557713" y="5805488"/>
            <a:ext cx="1079500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1" name="Rectangle 101"/>
          <p:cNvSpPr>
            <a:spLocks noChangeArrowheads="1"/>
          </p:cNvSpPr>
          <p:nvPr/>
        </p:nvSpPr>
        <p:spPr bwMode="auto">
          <a:xfrm>
            <a:off x="174625" y="260350"/>
            <a:ext cx="4608513" cy="129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使用爬山策略进行分支界限搜索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1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1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1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41" grpId="0"/>
      <p:bldP spid="814142" grpId="0"/>
      <p:bldP spid="814143" grpId="0"/>
      <p:bldP spid="814144" grpId="0"/>
      <p:bldP spid="814145" grpId="0"/>
      <p:bldP spid="814146" grpId="0"/>
      <p:bldP spid="814147" grpId="0"/>
      <p:bldP spid="814148" grpId="0"/>
      <p:bldP spid="814149" grpId="0"/>
      <p:bldP spid="814152" grpId="0"/>
      <p:bldP spid="814154" grpId="0"/>
      <p:bldP spid="814156" grpId="0" animBg="1"/>
      <p:bldP spid="814157" grpId="0" animBg="1"/>
      <p:bldP spid="814158" grpId="0" animBg="1"/>
      <p:bldP spid="814160" grpId="0" animBg="1"/>
      <p:bldP spid="814161" grpId="0" animBg="1"/>
      <p:bldP spid="814162" grpId="0" animBg="1"/>
      <p:bldP spid="814163" grpId="0" animBg="1"/>
      <p:bldP spid="814164" grpId="0" animBg="1"/>
      <p:bldP spid="814165" grpId="0" animBg="1"/>
      <p:bldP spid="814169" grpId="0" animBg="1"/>
      <p:bldP spid="814170" grpId="0" animBg="1"/>
      <p:bldP spid="814172" grpId="0"/>
      <p:bldP spid="814173" grpId="0"/>
      <p:bldP spid="814174" grpId="0"/>
      <p:bldP spid="814175" grpId="0"/>
      <p:bldP spid="814176" grpId="0"/>
      <p:bldP spid="814159" grpId="0" animBg="1"/>
      <p:bldP spid="8141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822325" y="1700213"/>
            <a:ext cx="878522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分支界限策略的原理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产生分支的机制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使用前面的任意一种策略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产生一个界限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可以通过发现可能解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进行分支界限搜索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即剪除不可能产生优化解的分支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844675"/>
            <a:ext cx="9309100" cy="31686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问题的定义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个布尔变量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关于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个析取布尔式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是否存在一个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的一种赋值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使得所有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个布尔析取式皆为真</a:t>
            </a:r>
          </a:p>
        </p:txBody>
      </p:sp>
      <p:pic>
        <p:nvPicPr>
          <p:cNvPr id="79874" name="Picture 5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9538" y="908050"/>
            <a:ext cx="6367462" cy="166688"/>
          </a:xfrm>
        </p:spPr>
      </p:pic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4351338" y="188913"/>
            <a:ext cx="5905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布尔表达式可满足性问题</a:t>
            </a:r>
            <a:endParaRPr kumimoji="1" lang="zh-CN" altLang="en-US" sz="40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6.4 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剪枝方法论与人员安排问题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620713"/>
            <a:ext cx="9307513" cy="4897438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人的集合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 …&lt;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工作的集合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是偏序集合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矩阵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是工作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分配到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矩阵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被分配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i,j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最小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每个人被分配一种工作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不同人分配不同工作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endParaRPr kumimoji="0" lang="zh-CN" altLang="en-US" sz="3200" b="1" i="1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5711825" y="63500"/>
            <a:ext cx="44719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</a:p>
        </p:txBody>
      </p:sp>
      <p:sp>
        <p:nvSpPr>
          <p:cNvPr id="659464" name="Text Box 2056"/>
          <p:cNvSpPr txBox="1">
            <a:spLocks noChangeArrowheads="1"/>
          </p:cNvSpPr>
          <p:nvPr/>
        </p:nvSpPr>
        <p:spPr bwMode="auto">
          <a:xfrm>
            <a:off x="499110" y="3296285"/>
            <a:ext cx="9288463" cy="31702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给定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 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kern="1200" cap="none" spc="0" normalizeH="0" baseline="0" noProof="0">
                <a:solidFill>
                  <a:srgbClr val="66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是可能的解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不可能是解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981075"/>
            <a:ext cx="9361488" cy="30241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拓朴排序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)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的拓朴序列是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&gt;,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满足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排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的前面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224463" y="188913"/>
            <a:ext cx="4979988" cy="865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转换为树搜索问题</a:t>
            </a:r>
          </a:p>
        </p:txBody>
      </p:sp>
      <p:grpSp>
        <p:nvGrpSpPr>
          <p:cNvPr id="641051" name="Group 27"/>
          <p:cNvGrpSpPr/>
          <p:nvPr/>
        </p:nvGrpSpPr>
        <p:grpSpPr>
          <a:xfrm>
            <a:off x="1279525" y="3357563"/>
            <a:ext cx="3198813" cy="2957512"/>
            <a:chOff x="2239" y="2341"/>
            <a:chExt cx="2016" cy="1863"/>
          </a:xfrm>
        </p:grpSpPr>
        <p:sp>
          <p:nvSpPr>
            <p:cNvPr id="641031" name="Text Box 7"/>
            <p:cNvSpPr txBox="1">
              <a:spLocks noChangeArrowheads="1"/>
            </p:cNvSpPr>
            <p:nvPr/>
          </p:nvSpPr>
          <p:spPr bwMode="auto">
            <a:xfrm>
              <a:off x="3055" y="2341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41035" name="Text Box 11"/>
            <p:cNvSpPr txBox="1">
              <a:spLocks noChangeArrowheads="1"/>
            </p:cNvSpPr>
            <p:nvPr/>
          </p:nvSpPr>
          <p:spPr bwMode="auto">
            <a:xfrm>
              <a:off x="3673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41036" name="Text Box 12"/>
            <p:cNvSpPr txBox="1">
              <a:spLocks noChangeArrowheads="1"/>
            </p:cNvSpPr>
            <p:nvPr/>
          </p:nvSpPr>
          <p:spPr bwMode="auto">
            <a:xfrm>
              <a:off x="2828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41037" name="Text Box 13"/>
            <p:cNvSpPr txBox="1">
              <a:spLocks noChangeArrowheads="1"/>
            </p:cNvSpPr>
            <p:nvPr/>
          </p:nvSpPr>
          <p:spPr bwMode="auto">
            <a:xfrm>
              <a:off x="2448" y="3473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41038" name="Text Box 14"/>
            <p:cNvSpPr txBox="1">
              <a:spLocks noChangeArrowheads="1"/>
            </p:cNvSpPr>
            <p:nvPr/>
          </p:nvSpPr>
          <p:spPr bwMode="auto">
            <a:xfrm>
              <a:off x="3219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1039" name="Text Box 15"/>
            <p:cNvSpPr txBox="1">
              <a:spLocks noChangeArrowheads="1"/>
            </p:cNvSpPr>
            <p:nvPr/>
          </p:nvSpPr>
          <p:spPr bwMode="auto">
            <a:xfrm>
              <a:off x="2239" y="3836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41040" name="Text Box 16"/>
            <p:cNvSpPr txBox="1">
              <a:spLocks noChangeArrowheads="1"/>
            </p:cNvSpPr>
            <p:nvPr/>
          </p:nvSpPr>
          <p:spPr bwMode="auto">
            <a:xfrm>
              <a:off x="3899" y="3520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641041" name="Text Box 17"/>
            <p:cNvSpPr txBox="1">
              <a:spLocks noChangeArrowheads="1"/>
            </p:cNvSpPr>
            <p:nvPr/>
          </p:nvSpPr>
          <p:spPr bwMode="auto">
            <a:xfrm>
              <a:off x="3373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41042" name="Text Box 18"/>
            <p:cNvSpPr txBox="1">
              <a:spLocks noChangeArrowheads="1"/>
            </p:cNvSpPr>
            <p:nvPr/>
          </p:nvSpPr>
          <p:spPr bwMode="auto">
            <a:xfrm>
              <a:off x="2630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26989" name="Line 19"/>
            <p:cNvSpPr/>
            <p:nvPr/>
          </p:nvSpPr>
          <p:spPr>
            <a:xfrm flipH="1">
              <a:off x="3013" y="2704"/>
              <a:ext cx="136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0" name="Line 20"/>
            <p:cNvSpPr/>
            <p:nvPr/>
          </p:nvSpPr>
          <p:spPr>
            <a:xfrm>
              <a:off x="3285" y="2704"/>
              <a:ext cx="182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1" name="Line 21"/>
            <p:cNvSpPr/>
            <p:nvPr/>
          </p:nvSpPr>
          <p:spPr>
            <a:xfrm flipH="1">
              <a:off x="2832" y="3113"/>
              <a:ext cx="90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2" name="Line 22"/>
            <p:cNvSpPr/>
            <p:nvPr/>
          </p:nvSpPr>
          <p:spPr>
            <a:xfrm flipH="1">
              <a:off x="2650" y="3475"/>
              <a:ext cx="91" cy="13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3" name="Line 23"/>
            <p:cNvSpPr/>
            <p:nvPr/>
          </p:nvSpPr>
          <p:spPr>
            <a:xfrm flipH="1">
              <a:off x="2424" y="3794"/>
              <a:ext cx="136" cy="2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4" name="Line 24"/>
            <p:cNvSpPr/>
            <p:nvPr/>
          </p:nvSpPr>
          <p:spPr>
            <a:xfrm flipH="1">
              <a:off x="3376" y="3113"/>
              <a:ext cx="91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5" name="Line 25"/>
            <p:cNvSpPr/>
            <p:nvPr/>
          </p:nvSpPr>
          <p:spPr>
            <a:xfrm>
              <a:off x="3648" y="3158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6" name="Line 26"/>
            <p:cNvSpPr/>
            <p:nvPr/>
          </p:nvSpPr>
          <p:spPr>
            <a:xfrm>
              <a:off x="3875" y="3521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408488" y="3373438"/>
            <a:ext cx="20812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拓朴排序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</a:p>
        </p:txBody>
      </p:sp>
      <p:sp>
        <p:nvSpPr>
          <p:cNvPr id="641053" name="Text Box 29"/>
          <p:cNvSpPr txBox="1">
            <a:spLocks noChangeArrowheads="1"/>
          </p:cNvSpPr>
          <p:nvPr/>
        </p:nvSpPr>
        <p:spPr bwMode="auto">
          <a:xfrm>
            <a:off x="4895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41054" name="Text Box 30"/>
          <p:cNvSpPr txBox="1">
            <a:spLocks noChangeArrowheads="1"/>
          </p:cNvSpPr>
          <p:nvPr/>
        </p:nvSpPr>
        <p:spPr bwMode="auto">
          <a:xfrm>
            <a:off x="535622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41055" name="Text Box 31"/>
          <p:cNvSpPr txBox="1">
            <a:spLocks noChangeArrowheads="1"/>
          </p:cNvSpPr>
          <p:nvPr/>
        </p:nvSpPr>
        <p:spPr bwMode="auto">
          <a:xfrm>
            <a:off x="57578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41056" name="Text Box 32"/>
          <p:cNvSpPr txBox="1">
            <a:spLocks noChangeArrowheads="1"/>
          </p:cNvSpPr>
          <p:nvPr/>
        </p:nvSpPr>
        <p:spPr bwMode="auto">
          <a:xfrm>
            <a:off x="6218238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41057" name="Text Box 33"/>
          <p:cNvSpPr txBox="1">
            <a:spLocks noChangeArrowheads="1"/>
          </p:cNvSpPr>
          <p:nvPr/>
        </p:nvSpPr>
        <p:spPr bwMode="auto">
          <a:xfrm>
            <a:off x="6651625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641058" name="Text Box 34"/>
          <p:cNvSpPr txBox="1">
            <a:spLocks noChangeArrowheads="1"/>
          </p:cNvSpPr>
          <p:nvPr/>
        </p:nvSpPr>
        <p:spPr bwMode="auto">
          <a:xfrm>
            <a:off x="712787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41059" name="Text Box 35"/>
          <p:cNvSpPr txBox="1">
            <a:spLocks noChangeArrowheads="1"/>
          </p:cNvSpPr>
          <p:nvPr/>
        </p:nvSpPr>
        <p:spPr bwMode="auto">
          <a:xfrm>
            <a:off x="75866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41060" name="Text Box 36"/>
          <p:cNvSpPr txBox="1">
            <a:spLocks noChangeArrowheads="1"/>
          </p:cNvSpPr>
          <p:nvPr/>
        </p:nvSpPr>
        <p:spPr bwMode="auto">
          <a:xfrm>
            <a:off x="80184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8451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2" grpId="0"/>
      <p:bldP spid="641053" grpId="0"/>
      <p:bldP spid="641054" grpId="0"/>
      <p:bldP spid="641055" grpId="0"/>
      <p:bldP spid="641056" grpId="0"/>
      <p:bldP spid="641057" grpId="0"/>
      <p:bldP spid="641058" grpId="0"/>
      <p:bldP spid="641059" grpId="0"/>
      <p:bldP spid="641060" grpId="0"/>
      <p:bldP spid="6410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936163" cy="28813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问题的解空间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当且仅当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必是一个拓朴排序的序列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的偏序如下</a:t>
            </a:r>
          </a:p>
        </p:txBody>
      </p:sp>
      <p:grpSp>
        <p:nvGrpSpPr>
          <p:cNvPr id="710740" name="Group 84"/>
          <p:cNvGrpSpPr/>
          <p:nvPr/>
        </p:nvGrpSpPr>
        <p:grpSpPr>
          <a:xfrm>
            <a:off x="3887788" y="2924175"/>
            <a:ext cx="1835150" cy="1460500"/>
            <a:chOff x="2630" y="1842"/>
            <a:chExt cx="1156" cy="920"/>
          </a:xfrm>
        </p:grpSpPr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263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346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0734" name="Text Box 78"/>
            <p:cNvSpPr txBox="1">
              <a:spLocks noChangeArrowheads="1"/>
            </p:cNvSpPr>
            <p:nvPr/>
          </p:nvSpPr>
          <p:spPr bwMode="auto">
            <a:xfrm>
              <a:off x="2643" y="242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0735" name="Text Box 79"/>
            <p:cNvSpPr txBox="1">
              <a:spLocks noChangeArrowheads="1"/>
            </p:cNvSpPr>
            <p:nvPr/>
          </p:nvSpPr>
          <p:spPr bwMode="auto">
            <a:xfrm>
              <a:off x="3460" y="243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9031" name="Line 80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2" name="Line 81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3" name="Line 82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10741" name="Rectangle 85"/>
          <p:cNvSpPr>
            <a:spLocks noChangeArrowheads="1"/>
          </p:cNvSpPr>
          <p:nvPr/>
        </p:nvSpPr>
        <p:spPr bwMode="auto">
          <a:xfrm>
            <a:off x="319088" y="4435475"/>
            <a:ext cx="9648825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    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是拓朴排序序列</a:t>
            </a:r>
          </a:p>
          <a:p>
            <a:pPr marL="2057400" marR="0" lvl="4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对应于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</a:p>
        </p:txBody>
      </p:sp>
      <p:sp>
        <p:nvSpPr>
          <p:cNvPr id="710742" name="Text Box 86"/>
          <p:cNvSpPr txBox="1">
            <a:spLocks noChangeArrowheads="1"/>
          </p:cNvSpPr>
          <p:nvPr/>
        </p:nvSpPr>
        <p:spPr bwMode="auto">
          <a:xfrm>
            <a:off x="893763" y="3284855"/>
            <a:ext cx="907415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问题的解空间是所有拓朴排序的序列集合，每个序列对应一个可能的解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4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818" name="Rectangle 42"/>
          <p:cNvSpPr>
            <a:spLocks noGrp="1" noChangeArrowheads="1"/>
          </p:cNvSpPr>
          <p:nvPr>
            <p:ph idx="1"/>
          </p:nvPr>
        </p:nvSpPr>
        <p:spPr>
          <a:xfrm>
            <a:off x="174625" y="908050"/>
            <a:ext cx="9577388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问题的树表示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即用树表示所有拓朴排序序列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)</a:t>
            </a:r>
          </a:p>
        </p:txBody>
      </p:sp>
      <p:grpSp>
        <p:nvGrpSpPr>
          <p:cNvPr id="131074" name="Group 98"/>
          <p:cNvGrpSpPr/>
          <p:nvPr/>
        </p:nvGrpSpPr>
        <p:grpSpPr>
          <a:xfrm>
            <a:off x="1974850" y="1844675"/>
            <a:ext cx="5691188" cy="3746500"/>
            <a:chOff x="745" y="1207"/>
            <a:chExt cx="3584" cy="2360"/>
          </a:xfrm>
        </p:grpSpPr>
        <p:sp>
          <p:nvSpPr>
            <p:cNvPr id="131075" name="Line 77"/>
            <p:cNvSpPr/>
            <p:nvPr/>
          </p:nvSpPr>
          <p:spPr>
            <a:xfrm flipH="1">
              <a:off x="1879" y="1344"/>
              <a:ext cx="862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6" name="Line 78"/>
            <p:cNvSpPr/>
            <p:nvPr/>
          </p:nvSpPr>
          <p:spPr>
            <a:xfrm>
              <a:off x="3013" y="1344"/>
              <a:ext cx="771" cy="3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7" name="Line 79"/>
            <p:cNvSpPr/>
            <p:nvPr/>
          </p:nvSpPr>
          <p:spPr>
            <a:xfrm flipH="1">
              <a:off x="1290" y="1797"/>
              <a:ext cx="40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8" name="Line 80"/>
            <p:cNvSpPr/>
            <p:nvPr/>
          </p:nvSpPr>
          <p:spPr>
            <a:xfrm>
              <a:off x="1879" y="1797"/>
              <a:ext cx="272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9" name="Line 81"/>
            <p:cNvSpPr/>
            <p:nvPr/>
          </p:nvSpPr>
          <p:spPr>
            <a:xfrm flipH="1">
              <a:off x="927" y="2341"/>
              <a:ext cx="226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0" name="Line 82"/>
            <p:cNvSpPr/>
            <p:nvPr/>
          </p:nvSpPr>
          <p:spPr>
            <a:xfrm>
              <a:off x="1335" y="2341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1" name="Line 83"/>
            <p:cNvSpPr/>
            <p:nvPr/>
          </p:nvSpPr>
          <p:spPr>
            <a:xfrm>
              <a:off x="881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2" name="Line 84"/>
            <p:cNvSpPr/>
            <p:nvPr/>
          </p:nvSpPr>
          <p:spPr>
            <a:xfrm>
              <a:off x="1516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3" name="Line 85"/>
            <p:cNvSpPr/>
            <p:nvPr/>
          </p:nvSpPr>
          <p:spPr>
            <a:xfrm>
              <a:off x="2197" y="2387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4" name="Line 86"/>
            <p:cNvSpPr/>
            <p:nvPr/>
          </p:nvSpPr>
          <p:spPr>
            <a:xfrm>
              <a:off x="2197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5" name="Line 93"/>
            <p:cNvSpPr/>
            <p:nvPr/>
          </p:nvSpPr>
          <p:spPr>
            <a:xfrm>
              <a:off x="3558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6" name="Line 94"/>
            <p:cNvSpPr/>
            <p:nvPr/>
          </p:nvSpPr>
          <p:spPr>
            <a:xfrm>
              <a:off x="4193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7" name="Line 95"/>
            <p:cNvSpPr/>
            <p:nvPr/>
          </p:nvSpPr>
          <p:spPr>
            <a:xfrm flipH="1">
              <a:off x="3603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8" name="Line 96"/>
            <p:cNvSpPr/>
            <p:nvPr/>
          </p:nvSpPr>
          <p:spPr>
            <a:xfrm>
              <a:off x="3966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9" name="Line 97"/>
            <p:cNvSpPr/>
            <p:nvPr/>
          </p:nvSpPr>
          <p:spPr>
            <a:xfrm>
              <a:off x="3875" y="1888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5819" name="Oval 43"/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5838" name="Oval 62"/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847" name="Oval 71"/>
            <p:cNvSpPr>
              <a:spLocks noChangeArrowheads="1"/>
            </p:cNvSpPr>
            <p:nvPr/>
          </p:nvSpPr>
          <p:spPr bwMode="auto">
            <a:xfrm>
              <a:off x="3740" y="1661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5839" name="Oval 63"/>
            <p:cNvSpPr>
              <a:spLocks noChangeArrowheads="1"/>
            </p:cNvSpPr>
            <p:nvPr/>
          </p:nvSpPr>
          <p:spPr bwMode="auto">
            <a:xfrm>
              <a:off x="1108" y="2160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5844" name="Oval 68"/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5848" name="Oval 72"/>
            <p:cNvSpPr>
              <a:spLocks noChangeArrowheads="1"/>
            </p:cNvSpPr>
            <p:nvPr/>
          </p:nvSpPr>
          <p:spPr bwMode="auto">
            <a:xfrm>
              <a:off x="3740" y="2205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840" name="Oval 64"/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5841" name="Oval 65"/>
            <p:cNvSpPr>
              <a:spLocks noChangeArrowheads="1"/>
            </p:cNvSpPr>
            <p:nvPr/>
          </p:nvSpPr>
          <p:spPr bwMode="auto">
            <a:xfrm>
              <a:off x="1379" y="270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5845" name="Oval 69"/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5849" name="Oval 73"/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5850" name="Oval 74"/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5842" name="Oval 66"/>
            <p:cNvSpPr>
              <a:spLocks noChangeArrowheads="1"/>
            </p:cNvSpPr>
            <p:nvPr/>
          </p:nvSpPr>
          <p:spPr bwMode="auto">
            <a:xfrm>
              <a:off x="1379" y="329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5843" name="Oval 67"/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5846" name="Oval 70"/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5851" name="Oval 75"/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5852" name="Oval 76"/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333375"/>
            <a:ext cx="93599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拓朴序列树的生成算法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的所有拓朴排序序列构成的树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选择偏序集中没有前序元素的所有元素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For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的每个字节点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Do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   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-{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};</a:t>
            </a: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5.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递归地处理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  <p:sp>
        <p:nvSpPr>
          <p:cNvPr id="133122" name="Rectangle 5"/>
          <p:cNvSpPr/>
          <p:nvPr/>
        </p:nvSpPr>
        <p:spPr>
          <a:xfrm>
            <a:off x="4619625" y="2814638"/>
            <a:ext cx="10287000" cy="4619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4"/>
          <p:cNvSpPr/>
          <p:nvPr/>
        </p:nvSpPr>
        <p:spPr>
          <a:xfrm>
            <a:off x="73025" y="838200"/>
            <a:ext cx="1830388" cy="5032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  <a:ea typeface="华文行楷" panose="02010800040101010101" pitchFamily="2" charset="-122"/>
              </a:rPr>
              <a:t> 例</a:t>
            </a:r>
          </a:p>
        </p:txBody>
      </p:sp>
      <p:sp>
        <p:nvSpPr>
          <p:cNvPr id="833550" name="Line 14"/>
          <p:cNvSpPr/>
          <p:nvPr/>
        </p:nvSpPr>
        <p:spPr>
          <a:xfrm flipH="1">
            <a:off x="6080125" y="1844675"/>
            <a:ext cx="13684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1" name="Line 15"/>
          <p:cNvSpPr/>
          <p:nvPr/>
        </p:nvSpPr>
        <p:spPr>
          <a:xfrm>
            <a:off x="7880350" y="1844675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2" name="Line 16"/>
          <p:cNvSpPr/>
          <p:nvPr/>
        </p:nvSpPr>
        <p:spPr>
          <a:xfrm flipH="1">
            <a:off x="5145088" y="2563813"/>
            <a:ext cx="6477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3" name="Line 17"/>
          <p:cNvSpPr/>
          <p:nvPr/>
        </p:nvSpPr>
        <p:spPr>
          <a:xfrm>
            <a:off x="6080125" y="25638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4" name="Line 18"/>
          <p:cNvSpPr/>
          <p:nvPr/>
        </p:nvSpPr>
        <p:spPr>
          <a:xfrm flipH="1">
            <a:off x="4568825" y="3427413"/>
            <a:ext cx="358775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5" name="Line 19"/>
          <p:cNvSpPr/>
          <p:nvPr/>
        </p:nvSpPr>
        <p:spPr>
          <a:xfrm>
            <a:off x="5216525" y="3427413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6" name="Line 20"/>
          <p:cNvSpPr/>
          <p:nvPr/>
        </p:nvSpPr>
        <p:spPr>
          <a:xfrm>
            <a:off x="449580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7" name="Line 21"/>
          <p:cNvSpPr/>
          <p:nvPr/>
        </p:nvSpPr>
        <p:spPr>
          <a:xfrm>
            <a:off x="5503863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8" name="Line 22"/>
          <p:cNvSpPr/>
          <p:nvPr/>
        </p:nvSpPr>
        <p:spPr>
          <a:xfrm>
            <a:off x="6584950" y="35004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9" name="Line 23"/>
          <p:cNvSpPr/>
          <p:nvPr/>
        </p:nvSpPr>
        <p:spPr>
          <a:xfrm>
            <a:off x="658495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0" name="Line 24"/>
          <p:cNvSpPr/>
          <p:nvPr/>
        </p:nvSpPr>
        <p:spPr>
          <a:xfrm>
            <a:off x="8745538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1" name="Line 25"/>
          <p:cNvSpPr/>
          <p:nvPr/>
        </p:nvSpPr>
        <p:spPr>
          <a:xfrm>
            <a:off x="9753600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2" name="Line 26"/>
          <p:cNvSpPr/>
          <p:nvPr/>
        </p:nvSpPr>
        <p:spPr>
          <a:xfrm flipH="1">
            <a:off x="8816975" y="3500438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3" name="Line 27"/>
          <p:cNvSpPr/>
          <p:nvPr/>
        </p:nvSpPr>
        <p:spPr>
          <a:xfrm>
            <a:off x="9393238" y="3500438"/>
            <a:ext cx="28575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4" name="Line 28"/>
          <p:cNvSpPr/>
          <p:nvPr/>
        </p:nvSpPr>
        <p:spPr>
          <a:xfrm>
            <a:off x="9248775" y="2708275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5" name="Oval 29"/>
          <p:cNvSpPr>
            <a:spLocks noChangeArrowheads="1"/>
          </p:cNvSpPr>
          <p:nvPr/>
        </p:nvSpPr>
        <p:spPr bwMode="auto">
          <a:xfrm>
            <a:off x="7448550" y="162718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33566" name="Oval 30"/>
          <p:cNvSpPr>
            <a:spLocks noChangeArrowheads="1"/>
          </p:cNvSpPr>
          <p:nvPr/>
        </p:nvSpPr>
        <p:spPr bwMode="auto">
          <a:xfrm>
            <a:off x="5722938" y="2274888"/>
            <a:ext cx="430213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33567" name="Oval 31"/>
          <p:cNvSpPr>
            <a:spLocks noChangeArrowheads="1"/>
          </p:cNvSpPr>
          <p:nvPr/>
        </p:nvSpPr>
        <p:spPr bwMode="auto">
          <a:xfrm>
            <a:off x="9032875" y="23479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33568" name="Oval 32"/>
          <p:cNvSpPr>
            <a:spLocks noChangeArrowheads="1"/>
          </p:cNvSpPr>
          <p:nvPr/>
        </p:nvSpPr>
        <p:spPr bwMode="auto">
          <a:xfrm>
            <a:off x="4856163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33569" name="Oval 33"/>
          <p:cNvSpPr>
            <a:spLocks noChangeArrowheads="1"/>
          </p:cNvSpPr>
          <p:nvPr/>
        </p:nvSpPr>
        <p:spPr bwMode="auto">
          <a:xfrm>
            <a:off x="6369050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33570" name="Oval 34"/>
          <p:cNvSpPr>
            <a:spLocks noChangeArrowheads="1"/>
          </p:cNvSpPr>
          <p:nvPr/>
        </p:nvSpPr>
        <p:spPr bwMode="auto">
          <a:xfrm>
            <a:off x="9032875" y="32115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33571" name="Oval 35"/>
          <p:cNvSpPr>
            <a:spLocks noChangeArrowheads="1"/>
          </p:cNvSpPr>
          <p:nvPr/>
        </p:nvSpPr>
        <p:spPr bwMode="auto">
          <a:xfrm>
            <a:off x="427990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33572" name="Oval 36"/>
          <p:cNvSpPr>
            <a:spLocks noChangeArrowheads="1"/>
          </p:cNvSpPr>
          <p:nvPr/>
        </p:nvSpPr>
        <p:spPr bwMode="auto">
          <a:xfrm>
            <a:off x="5287963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33573" name="Oval 37"/>
          <p:cNvSpPr>
            <a:spLocks noChangeArrowheads="1"/>
          </p:cNvSpPr>
          <p:nvPr/>
        </p:nvSpPr>
        <p:spPr bwMode="auto">
          <a:xfrm>
            <a:off x="636905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33574" name="Oval 38"/>
          <p:cNvSpPr>
            <a:spLocks noChangeArrowheads="1"/>
          </p:cNvSpPr>
          <p:nvPr/>
        </p:nvSpPr>
        <p:spPr bwMode="auto">
          <a:xfrm>
            <a:off x="8529638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33575" name="Oval 39"/>
          <p:cNvSpPr>
            <a:spLocks noChangeArrowheads="1"/>
          </p:cNvSpPr>
          <p:nvPr/>
        </p:nvSpPr>
        <p:spPr bwMode="auto">
          <a:xfrm>
            <a:off x="953770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33576" name="Oval 40"/>
          <p:cNvSpPr>
            <a:spLocks noChangeArrowheads="1"/>
          </p:cNvSpPr>
          <p:nvPr/>
        </p:nvSpPr>
        <p:spPr bwMode="auto">
          <a:xfrm>
            <a:off x="5287963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33577" name="Oval 41"/>
          <p:cNvSpPr>
            <a:spLocks noChangeArrowheads="1"/>
          </p:cNvSpPr>
          <p:nvPr/>
        </p:nvSpPr>
        <p:spPr bwMode="auto">
          <a:xfrm>
            <a:off x="427990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33578" name="Oval 42"/>
          <p:cNvSpPr>
            <a:spLocks noChangeArrowheads="1"/>
          </p:cNvSpPr>
          <p:nvPr/>
        </p:nvSpPr>
        <p:spPr bwMode="auto">
          <a:xfrm>
            <a:off x="636905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33579" name="Oval 43"/>
          <p:cNvSpPr>
            <a:spLocks noChangeArrowheads="1"/>
          </p:cNvSpPr>
          <p:nvPr/>
        </p:nvSpPr>
        <p:spPr bwMode="auto">
          <a:xfrm>
            <a:off x="953770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33580" name="Oval 44"/>
          <p:cNvSpPr>
            <a:spLocks noChangeArrowheads="1"/>
          </p:cNvSpPr>
          <p:nvPr/>
        </p:nvSpPr>
        <p:spPr bwMode="auto">
          <a:xfrm>
            <a:off x="8529638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135201" name="Group 88"/>
          <p:cNvGrpSpPr/>
          <p:nvPr/>
        </p:nvGrpSpPr>
        <p:grpSpPr>
          <a:xfrm>
            <a:off x="1731963" y="1196975"/>
            <a:ext cx="1108075" cy="1006475"/>
            <a:chOff x="1045" y="167"/>
            <a:chExt cx="698" cy="634"/>
          </a:xfrm>
        </p:grpSpPr>
        <p:sp>
          <p:nvSpPr>
            <p:cNvPr id="135202" name="Rectangle 87"/>
            <p:cNvSpPr/>
            <p:nvPr/>
          </p:nvSpPr>
          <p:spPr>
            <a:xfrm>
              <a:off x="1063" y="210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135203" name="Group 70"/>
            <p:cNvGrpSpPr/>
            <p:nvPr/>
          </p:nvGrpSpPr>
          <p:grpSpPr>
            <a:xfrm>
              <a:off x="1045" y="167"/>
              <a:ext cx="698" cy="634"/>
              <a:chOff x="909" y="1437"/>
              <a:chExt cx="698" cy="634"/>
            </a:xfrm>
          </p:grpSpPr>
          <p:sp>
            <p:nvSpPr>
              <p:cNvPr id="833542" name="Text Box 6"/>
              <p:cNvSpPr txBox="1">
                <a:spLocks noChangeArrowheads="1"/>
              </p:cNvSpPr>
              <p:nvPr/>
            </p:nvSpPr>
            <p:spPr bwMode="auto">
              <a:xfrm>
                <a:off x="909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33543" name="Text Box 7"/>
              <p:cNvSpPr txBox="1">
                <a:spLocks noChangeArrowheads="1"/>
              </p:cNvSpPr>
              <p:nvPr/>
            </p:nvSpPr>
            <p:spPr bwMode="auto">
              <a:xfrm>
                <a:off x="1326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3544" name="Text Box 8"/>
              <p:cNvSpPr txBox="1">
                <a:spLocks noChangeArrowheads="1"/>
              </p:cNvSpPr>
              <p:nvPr/>
            </p:nvSpPr>
            <p:spPr bwMode="auto">
              <a:xfrm>
                <a:off x="920" y="1800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3545" name="Text Box 9"/>
              <p:cNvSpPr txBox="1">
                <a:spLocks noChangeArrowheads="1"/>
              </p:cNvSpPr>
              <p:nvPr/>
            </p:nvSpPr>
            <p:spPr bwMode="auto">
              <a:xfrm>
                <a:off x="1318" y="1796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35208" name="Line 11"/>
              <p:cNvSpPr/>
              <p:nvPr/>
            </p:nvSpPr>
            <p:spPr>
              <a:xfrm>
                <a:off x="1153" y="1661"/>
                <a:ext cx="272" cy="182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09" name="Line 12"/>
              <p:cNvSpPr/>
              <p:nvPr/>
            </p:nvSpPr>
            <p:spPr>
              <a:xfrm>
                <a:off x="1471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10" name="Line 69"/>
              <p:cNvSpPr/>
              <p:nvPr/>
            </p:nvSpPr>
            <p:spPr>
              <a:xfrm>
                <a:off x="1063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</p:grpSp>
      </p:grpSp>
      <p:grpSp>
        <p:nvGrpSpPr>
          <p:cNvPr id="833655" name="Group 119"/>
          <p:cNvGrpSpPr/>
          <p:nvPr/>
        </p:nvGrpSpPr>
        <p:grpSpPr>
          <a:xfrm>
            <a:off x="669925" y="2493963"/>
            <a:ext cx="1090613" cy="1006475"/>
            <a:chOff x="603" y="890"/>
            <a:chExt cx="687" cy="634"/>
          </a:xfrm>
        </p:grpSpPr>
        <p:sp>
          <p:nvSpPr>
            <p:cNvPr id="135212" name="Rectangle 90"/>
            <p:cNvSpPr/>
            <p:nvPr/>
          </p:nvSpPr>
          <p:spPr>
            <a:xfrm>
              <a:off x="610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29" name="Text Box 93"/>
            <p:cNvSpPr txBox="1">
              <a:spLocks noChangeArrowheads="1"/>
            </p:cNvSpPr>
            <p:nvPr/>
          </p:nvSpPr>
          <p:spPr bwMode="auto">
            <a:xfrm>
              <a:off x="1009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3630" name="Text Box 94"/>
            <p:cNvSpPr txBox="1">
              <a:spLocks noChangeArrowheads="1"/>
            </p:cNvSpPr>
            <p:nvPr/>
          </p:nvSpPr>
          <p:spPr bwMode="auto">
            <a:xfrm>
              <a:off x="603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3631" name="Text Box 95"/>
            <p:cNvSpPr txBox="1">
              <a:spLocks noChangeArrowheads="1"/>
            </p:cNvSpPr>
            <p:nvPr/>
          </p:nvSpPr>
          <p:spPr bwMode="auto">
            <a:xfrm>
              <a:off x="1001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5216" name="Line 97"/>
            <p:cNvSpPr/>
            <p:nvPr/>
          </p:nvSpPr>
          <p:spPr>
            <a:xfrm>
              <a:off x="1154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81" name="Group 145"/>
          <p:cNvGrpSpPr/>
          <p:nvPr/>
        </p:nvGrpSpPr>
        <p:grpSpPr>
          <a:xfrm>
            <a:off x="2740025" y="2493963"/>
            <a:ext cx="1108075" cy="1006475"/>
            <a:chOff x="1726" y="890"/>
            <a:chExt cx="698" cy="634"/>
          </a:xfrm>
        </p:grpSpPr>
        <p:sp>
          <p:nvSpPr>
            <p:cNvPr id="135218" name="Rectangle 100"/>
            <p:cNvSpPr/>
            <p:nvPr/>
          </p:nvSpPr>
          <p:spPr>
            <a:xfrm>
              <a:off x="1744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38" name="Text Box 102"/>
            <p:cNvSpPr txBox="1">
              <a:spLocks noChangeArrowheads="1"/>
            </p:cNvSpPr>
            <p:nvPr/>
          </p:nvSpPr>
          <p:spPr bwMode="auto">
            <a:xfrm>
              <a:off x="1726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33639" name="Text Box 103"/>
            <p:cNvSpPr txBox="1">
              <a:spLocks noChangeArrowheads="1"/>
            </p:cNvSpPr>
            <p:nvPr/>
          </p:nvSpPr>
          <p:spPr bwMode="auto">
            <a:xfrm>
              <a:off x="2153" y="936"/>
              <a:ext cx="11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0" name="Text Box 104"/>
            <p:cNvSpPr txBox="1">
              <a:spLocks noChangeArrowheads="1"/>
            </p:cNvSpPr>
            <p:nvPr/>
          </p:nvSpPr>
          <p:spPr bwMode="auto">
            <a:xfrm>
              <a:off x="1737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3641" name="Text Box 105"/>
            <p:cNvSpPr txBox="1">
              <a:spLocks noChangeArrowheads="1"/>
            </p:cNvSpPr>
            <p:nvPr/>
          </p:nvSpPr>
          <p:spPr bwMode="auto">
            <a:xfrm>
              <a:off x="2135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5223" name="Line 106"/>
            <p:cNvSpPr/>
            <p:nvPr/>
          </p:nvSpPr>
          <p:spPr>
            <a:xfrm>
              <a:off x="1970" y="1114"/>
              <a:ext cx="272" cy="18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5224" name="Line 108"/>
            <p:cNvSpPr/>
            <p:nvPr/>
          </p:nvSpPr>
          <p:spPr>
            <a:xfrm>
              <a:off x="1880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68" name="Group 132"/>
          <p:cNvGrpSpPr/>
          <p:nvPr/>
        </p:nvGrpSpPr>
        <p:grpSpPr>
          <a:xfrm>
            <a:off x="165100" y="3857625"/>
            <a:ext cx="1090613" cy="938213"/>
            <a:chOff x="13" y="1749"/>
            <a:chExt cx="687" cy="591"/>
          </a:xfrm>
        </p:grpSpPr>
        <p:sp>
          <p:nvSpPr>
            <p:cNvPr id="135226" name="Rectangle 109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47" name="Text Box 111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3648" name="Text Box 112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833669" name="Group 133"/>
          <p:cNvGrpSpPr/>
          <p:nvPr/>
        </p:nvGrpSpPr>
        <p:grpSpPr>
          <a:xfrm>
            <a:off x="1516063" y="3789363"/>
            <a:ext cx="458787" cy="1003300"/>
            <a:chOff x="1409" y="1706"/>
            <a:chExt cx="289" cy="632"/>
          </a:xfrm>
        </p:grpSpPr>
        <p:sp>
          <p:nvSpPr>
            <p:cNvPr id="135230" name="Rectangle 114"/>
            <p:cNvSpPr/>
            <p:nvPr/>
          </p:nvSpPr>
          <p:spPr>
            <a:xfrm>
              <a:off x="1426" y="1749"/>
              <a:ext cx="272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1" name="Text Box 115"/>
            <p:cNvSpPr txBox="1">
              <a:spLocks noChangeArrowheads="1"/>
            </p:cNvSpPr>
            <p:nvPr/>
          </p:nvSpPr>
          <p:spPr bwMode="auto">
            <a:xfrm>
              <a:off x="1417" y="1706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3653" name="Text Box 117"/>
            <p:cNvSpPr txBox="1">
              <a:spLocks noChangeArrowheads="1"/>
            </p:cNvSpPr>
            <p:nvPr/>
          </p:nvSpPr>
          <p:spPr bwMode="auto">
            <a:xfrm>
              <a:off x="1409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5233" name="Line 118"/>
            <p:cNvSpPr/>
            <p:nvPr/>
          </p:nvSpPr>
          <p:spPr>
            <a:xfrm>
              <a:off x="1562" y="1956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58" name="Group 122"/>
          <p:cNvGrpSpPr/>
          <p:nvPr/>
        </p:nvGrpSpPr>
        <p:grpSpPr>
          <a:xfrm>
            <a:off x="793750" y="5157788"/>
            <a:ext cx="461963" cy="431800"/>
            <a:chOff x="0" y="2704"/>
            <a:chExt cx="292" cy="272"/>
          </a:xfrm>
        </p:grpSpPr>
        <p:sp>
          <p:nvSpPr>
            <p:cNvPr id="135235" name="Rectangle 12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7" name="Text Box 121"/>
            <p:cNvSpPr txBox="1">
              <a:spLocks noChangeArrowheads="1"/>
            </p:cNvSpPr>
            <p:nvPr/>
          </p:nvSpPr>
          <p:spPr bwMode="auto">
            <a:xfrm>
              <a:off x="2" y="2704"/>
              <a:ext cx="28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33670" name="Group 134"/>
          <p:cNvGrpSpPr/>
          <p:nvPr/>
        </p:nvGrpSpPr>
        <p:grpSpPr>
          <a:xfrm>
            <a:off x="144463" y="5157788"/>
            <a:ext cx="463550" cy="431800"/>
            <a:chOff x="272" y="2568"/>
            <a:chExt cx="292" cy="272"/>
          </a:xfrm>
        </p:grpSpPr>
        <p:sp>
          <p:nvSpPr>
            <p:cNvPr id="135238" name="Rectangle 124"/>
            <p:cNvSpPr/>
            <p:nvPr/>
          </p:nvSpPr>
          <p:spPr>
            <a:xfrm>
              <a:off x="272" y="2568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1" name="Text Box 125"/>
            <p:cNvSpPr txBox="1">
              <a:spLocks noChangeArrowheads="1"/>
            </p:cNvSpPr>
            <p:nvPr/>
          </p:nvSpPr>
          <p:spPr bwMode="auto">
            <a:xfrm>
              <a:off x="274" y="2568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833662" name="Group 126"/>
          <p:cNvGrpSpPr/>
          <p:nvPr/>
        </p:nvGrpSpPr>
        <p:grpSpPr>
          <a:xfrm>
            <a:off x="1543050" y="5157788"/>
            <a:ext cx="463550" cy="431800"/>
            <a:chOff x="0" y="2704"/>
            <a:chExt cx="292" cy="272"/>
          </a:xfrm>
        </p:grpSpPr>
        <p:sp>
          <p:nvSpPr>
            <p:cNvPr id="135241" name="Rectangle 127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4" name="Text Box 128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833671" name="Group 135"/>
          <p:cNvGrpSpPr/>
          <p:nvPr/>
        </p:nvGrpSpPr>
        <p:grpSpPr>
          <a:xfrm>
            <a:off x="2757488" y="3862388"/>
            <a:ext cx="1090612" cy="938212"/>
            <a:chOff x="13" y="1749"/>
            <a:chExt cx="687" cy="591"/>
          </a:xfrm>
        </p:grpSpPr>
        <p:sp>
          <p:nvSpPr>
            <p:cNvPr id="135244" name="Rectangle 136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3" name="Text Box 137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3674" name="Text Box 138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833675" name="Group 139"/>
          <p:cNvGrpSpPr/>
          <p:nvPr/>
        </p:nvGrpSpPr>
        <p:grpSpPr>
          <a:xfrm>
            <a:off x="3384550" y="5157788"/>
            <a:ext cx="463550" cy="431800"/>
            <a:chOff x="0" y="2704"/>
            <a:chExt cx="292" cy="272"/>
          </a:xfrm>
        </p:grpSpPr>
        <p:sp>
          <p:nvSpPr>
            <p:cNvPr id="135248" name="Rectangle 14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7" name="Text Box 141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833678" name="Group 142"/>
          <p:cNvGrpSpPr/>
          <p:nvPr/>
        </p:nvGrpSpPr>
        <p:grpSpPr>
          <a:xfrm>
            <a:off x="2768600" y="5157788"/>
            <a:ext cx="463550" cy="431800"/>
            <a:chOff x="0" y="2704"/>
            <a:chExt cx="292" cy="272"/>
          </a:xfrm>
        </p:grpSpPr>
        <p:sp>
          <p:nvSpPr>
            <p:cNvPr id="135251" name="Rectangle 143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80" name="Text Box 144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33682" name="Line 146"/>
          <p:cNvSpPr/>
          <p:nvPr/>
        </p:nvSpPr>
        <p:spPr>
          <a:xfrm flipH="1">
            <a:off x="1182688" y="2206625"/>
            <a:ext cx="865187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3" name="Line 147"/>
          <p:cNvSpPr/>
          <p:nvPr/>
        </p:nvSpPr>
        <p:spPr>
          <a:xfrm>
            <a:off x="2408238" y="2206625"/>
            <a:ext cx="863600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4" name="Line 148"/>
          <p:cNvSpPr/>
          <p:nvPr/>
        </p:nvSpPr>
        <p:spPr>
          <a:xfrm flipH="1">
            <a:off x="677863" y="3502025"/>
            <a:ext cx="288925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5" name="Line 149"/>
          <p:cNvSpPr/>
          <p:nvPr/>
        </p:nvSpPr>
        <p:spPr>
          <a:xfrm>
            <a:off x="1471613" y="3502025"/>
            <a:ext cx="287337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6" name="Line 150"/>
          <p:cNvSpPr/>
          <p:nvPr/>
        </p:nvSpPr>
        <p:spPr>
          <a:xfrm flipH="1">
            <a:off x="319088" y="4797425"/>
            <a:ext cx="14605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7" name="Line 151"/>
          <p:cNvSpPr/>
          <p:nvPr/>
        </p:nvSpPr>
        <p:spPr>
          <a:xfrm>
            <a:off x="966788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8" name="Line 152"/>
          <p:cNvSpPr/>
          <p:nvPr/>
        </p:nvSpPr>
        <p:spPr>
          <a:xfrm>
            <a:off x="1758950" y="47974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9" name="Line 153"/>
          <p:cNvSpPr/>
          <p:nvPr/>
        </p:nvSpPr>
        <p:spPr>
          <a:xfrm>
            <a:off x="3343275" y="35020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0" name="Line 154"/>
          <p:cNvSpPr/>
          <p:nvPr/>
        </p:nvSpPr>
        <p:spPr>
          <a:xfrm flipH="1">
            <a:off x="2982913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1" name="Line 155"/>
          <p:cNvSpPr/>
          <p:nvPr/>
        </p:nvSpPr>
        <p:spPr>
          <a:xfrm>
            <a:off x="3414713" y="4797425"/>
            <a:ext cx="2159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3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3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3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3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3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3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3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3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3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3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3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5" grpId="0" animBg="1"/>
      <p:bldP spid="833566" grpId="0" animBg="1"/>
      <p:bldP spid="833567" grpId="0" animBg="1"/>
      <p:bldP spid="833568" grpId="0" animBg="1"/>
      <p:bldP spid="833569" grpId="0" animBg="1"/>
      <p:bldP spid="833570" grpId="0" animBg="1"/>
      <p:bldP spid="833571" grpId="0" animBg="1"/>
      <p:bldP spid="833572" grpId="0" animBg="1"/>
      <p:bldP spid="833573" grpId="0" animBg="1"/>
      <p:bldP spid="833574" grpId="0" animBg="1"/>
      <p:bldP spid="833575" grpId="0" animBg="1"/>
      <p:bldP spid="833576" grpId="0" animBg="1"/>
      <p:bldP spid="833577" grpId="0" animBg="1"/>
      <p:bldP spid="833578" grpId="0" animBg="1"/>
      <p:bldP spid="833579" grpId="0" animBg="1"/>
      <p:bldP spid="8335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608013" y="1628775"/>
            <a:ext cx="9372600" cy="4248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计算解的代价的下界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把代价矩阵某行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的各元素减去同一个数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不影响优化解的求解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代价矩阵的每行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该行或列的最小数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使得每行和每列至少有一个零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其余各元素非负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减去的数的和即为解的下界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3343275" y="188913"/>
            <a:ext cx="68611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求解问题的分支界限搜索算法</a:t>
            </a:r>
          </a:p>
        </p:txBody>
      </p:sp>
      <p:pic>
        <p:nvPicPr>
          <p:cNvPr id="137219" name="Picture 7" descr="BD21313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3" y="900113"/>
            <a:ext cx="7345362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637338" y="2211388"/>
          <a:ext cx="2900362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4" imgW="711200" imgH="635000" progId="Equation.3">
                  <p:embed/>
                </p:oleObj>
              </mc:Choice>
              <mc:Fallback>
                <p:oleObj r:id="rId4" imgW="7112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7338" y="2211388"/>
                        <a:ext cx="2900362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6" name="Text Box 6"/>
          <p:cNvSpPr txBox="1"/>
          <p:nvPr/>
        </p:nvSpPr>
        <p:spPr>
          <a:xfrm>
            <a:off x="4273550" y="2279650"/>
            <a:ext cx="731838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-12</a:t>
            </a:r>
          </a:p>
        </p:txBody>
      </p:sp>
      <p:sp>
        <p:nvSpPr>
          <p:cNvPr id="819207" name="Text Box 7"/>
          <p:cNvSpPr txBox="1"/>
          <p:nvPr/>
        </p:nvSpPr>
        <p:spPr>
          <a:xfrm>
            <a:off x="4287838" y="2855913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-26</a:t>
            </a:r>
          </a:p>
        </p:txBody>
      </p:sp>
      <p:sp>
        <p:nvSpPr>
          <p:cNvPr id="819208" name="Text Box 8"/>
          <p:cNvSpPr txBox="1"/>
          <p:nvPr/>
        </p:nvSpPr>
        <p:spPr>
          <a:xfrm>
            <a:off x="4295775" y="33591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819209" name="Text Box 9"/>
          <p:cNvSpPr txBox="1"/>
          <p:nvPr/>
        </p:nvSpPr>
        <p:spPr>
          <a:xfrm>
            <a:off x="4294188" y="4008438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-10</a:t>
            </a:r>
          </a:p>
        </p:txBody>
      </p:sp>
      <p:sp>
        <p:nvSpPr>
          <p:cNvPr id="819210" name="Text Box 10"/>
          <p:cNvSpPr txBox="1"/>
          <p:nvPr/>
        </p:nvSpPr>
        <p:spPr>
          <a:xfrm>
            <a:off x="2063750" y="45148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819211" name="AutoShape 11"/>
          <p:cNvSpPr/>
          <p:nvPr/>
        </p:nvSpPr>
        <p:spPr>
          <a:xfrm>
            <a:off x="5502275" y="3435350"/>
            <a:ext cx="649288" cy="215900"/>
          </a:xfrm>
          <a:prstGeom prst="rightArrow">
            <a:avLst>
              <a:gd name="adj1" fmla="val 50000"/>
              <a:gd name="adj2" fmla="val 75058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212" name="Text Box 12"/>
          <p:cNvSpPr txBox="1">
            <a:spLocks noChangeArrowheads="1"/>
          </p:cNvSpPr>
          <p:nvPr/>
        </p:nvSpPr>
        <p:spPr bwMode="auto">
          <a:xfrm>
            <a:off x="1690688" y="5380038"/>
            <a:ext cx="6681788" cy="6461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解代价下界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=12+26+3+10+3=54</a:t>
            </a:r>
          </a:p>
        </p:txBody>
      </p:sp>
      <p:grpSp>
        <p:nvGrpSpPr>
          <p:cNvPr id="139273" name="Group 21"/>
          <p:cNvGrpSpPr/>
          <p:nvPr/>
        </p:nvGrpSpPr>
        <p:grpSpPr>
          <a:xfrm>
            <a:off x="573088" y="1779588"/>
            <a:ext cx="3778250" cy="2879725"/>
            <a:chOff x="361" y="845"/>
            <a:chExt cx="2379" cy="1814"/>
          </a:xfrm>
        </p:grpSpPr>
        <p:graphicFrame>
          <p:nvGraphicFramePr>
            <p:cNvPr id="139274" name="Object 4"/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r:id="rId6" imgW="824865" imgH="635000" progId="Equation.3">
                    <p:embed/>
                  </p:oleObj>
                </mc:Choice>
                <mc:Fallback>
                  <p:oleObj r:id="rId6" imgW="824865" imgH="635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13" name="Text Box 13"/>
            <p:cNvSpPr txBox="1">
              <a:spLocks noChangeArrowheads="1"/>
            </p:cNvSpPr>
            <p:nvPr/>
          </p:nvSpPr>
          <p:spPr bwMode="auto">
            <a:xfrm>
              <a:off x="736" y="858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9214" name="Text Box 14"/>
            <p:cNvSpPr txBox="1">
              <a:spLocks noChangeArrowheads="1"/>
            </p:cNvSpPr>
            <p:nvPr/>
          </p:nvSpPr>
          <p:spPr bwMode="auto">
            <a:xfrm>
              <a:off x="1224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9215" name="Text Box 15"/>
            <p:cNvSpPr txBox="1">
              <a:spLocks noChangeArrowheads="1"/>
            </p:cNvSpPr>
            <p:nvPr/>
          </p:nvSpPr>
          <p:spPr bwMode="auto">
            <a:xfrm>
              <a:off x="172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9216" name="Text Box 16"/>
            <p:cNvSpPr txBox="1">
              <a:spLocks noChangeArrowheads="1"/>
            </p:cNvSpPr>
            <p:nvPr/>
          </p:nvSpPr>
          <p:spPr bwMode="auto">
            <a:xfrm>
              <a:off x="223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19217" name="Text Box 17"/>
            <p:cNvSpPr txBox="1">
              <a:spLocks noChangeArrowheads="1"/>
            </p:cNvSpPr>
            <p:nvPr/>
          </p:nvSpPr>
          <p:spPr bwMode="auto">
            <a:xfrm>
              <a:off x="361" y="1162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9218" name="Text Box 18"/>
            <p:cNvSpPr txBox="1">
              <a:spLocks noChangeArrowheads="1"/>
            </p:cNvSpPr>
            <p:nvPr/>
          </p:nvSpPr>
          <p:spPr bwMode="auto">
            <a:xfrm>
              <a:off x="373" y="1525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19219" name="Text Box 19"/>
            <p:cNvSpPr txBox="1">
              <a:spLocks noChangeArrowheads="1"/>
            </p:cNvSpPr>
            <p:nvPr/>
          </p:nvSpPr>
          <p:spPr bwMode="auto">
            <a:xfrm>
              <a:off x="373" y="1878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19220" name="Text Box 20"/>
            <p:cNvSpPr txBox="1">
              <a:spLocks noChangeArrowheads="1"/>
            </p:cNvSpPr>
            <p:nvPr/>
          </p:nvSpPr>
          <p:spPr bwMode="auto">
            <a:xfrm>
              <a:off x="373" y="2241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120650" y="1058863"/>
            <a:ext cx="9001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819207" grpId="0"/>
      <p:bldP spid="819208" grpId="0"/>
      <p:bldP spid="819209" grpId="0"/>
      <p:bldP spid="819210" grpId="0"/>
      <p:bldP spid="819211" grpId="0" animBg="1"/>
      <p:bldP spid="8192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1219200" y="2551113"/>
            <a:ext cx="6381750" cy="4049712"/>
            <a:chOff x="1199" y="835"/>
            <a:chExt cx="4020" cy="2551"/>
          </a:xfrm>
        </p:grpSpPr>
        <p:grpSp>
          <p:nvGrpSpPr>
            <p:cNvPr id="141314" name="Group 5"/>
            <p:cNvGrpSpPr/>
            <p:nvPr/>
          </p:nvGrpSpPr>
          <p:grpSpPr>
            <a:xfrm>
              <a:off x="1426" y="1026"/>
              <a:ext cx="3584" cy="2360"/>
              <a:chOff x="745" y="1207"/>
              <a:chExt cx="3584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7" name="Line 8"/>
              <p:cNvSpPr/>
              <p:nvPr/>
            </p:nvSpPr>
            <p:spPr>
              <a:xfrm flipH="1">
                <a:off x="1290" y="1797"/>
                <a:ext cx="408" cy="40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8" name="Line 9"/>
              <p:cNvSpPr/>
              <p:nvPr/>
            </p:nvSpPr>
            <p:spPr>
              <a:xfrm>
                <a:off x="1879" y="1797"/>
                <a:ext cx="272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9" name="Line 10"/>
              <p:cNvSpPr/>
              <p:nvPr/>
            </p:nvSpPr>
            <p:spPr>
              <a:xfrm flipH="1">
                <a:off x="927" y="2341"/>
                <a:ext cx="226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0" name="Line 11"/>
              <p:cNvSpPr/>
              <p:nvPr/>
            </p:nvSpPr>
            <p:spPr>
              <a:xfrm>
                <a:off x="1335" y="2341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1" name="Line 12"/>
              <p:cNvSpPr/>
              <p:nvPr/>
            </p:nvSpPr>
            <p:spPr>
              <a:xfrm>
                <a:off x="881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2" name="Line 13"/>
              <p:cNvSpPr/>
              <p:nvPr/>
            </p:nvSpPr>
            <p:spPr>
              <a:xfrm>
                <a:off x="1516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3" name="Line 14"/>
              <p:cNvSpPr/>
              <p:nvPr/>
            </p:nvSpPr>
            <p:spPr>
              <a:xfrm>
                <a:off x="2197" y="2387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4" name="Line 15"/>
              <p:cNvSpPr/>
              <p:nvPr/>
            </p:nvSpPr>
            <p:spPr>
              <a:xfrm>
                <a:off x="2197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20248" name="Oval 24"/>
              <p:cNvSpPr>
                <a:spLocks noChangeArrowheads="1"/>
              </p:cNvSpPr>
              <p:nvPr/>
            </p:nvSpPr>
            <p:spPr bwMode="auto">
              <a:xfrm>
                <a:off x="1109" y="2160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20249" name="Oval 25"/>
              <p:cNvSpPr>
                <a:spLocks noChangeArrowheads="1"/>
              </p:cNvSpPr>
              <p:nvPr/>
            </p:nvSpPr>
            <p:spPr bwMode="auto">
              <a:xfrm>
                <a:off x="2061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20251" name="Oval 27"/>
              <p:cNvSpPr>
                <a:spLocks noChangeArrowheads="1"/>
              </p:cNvSpPr>
              <p:nvPr/>
            </p:nvSpPr>
            <p:spPr bwMode="auto">
              <a:xfrm>
                <a:off x="745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52" name="Oval 28"/>
              <p:cNvSpPr>
                <a:spLocks noChangeArrowheads="1"/>
              </p:cNvSpPr>
              <p:nvPr/>
            </p:nvSpPr>
            <p:spPr bwMode="auto">
              <a:xfrm>
                <a:off x="1380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0253" name="Oval 29"/>
              <p:cNvSpPr>
                <a:spLocks noChangeArrowheads="1"/>
              </p:cNvSpPr>
              <p:nvPr/>
            </p:nvSpPr>
            <p:spPr bwMode="auto">
              <a:xfrm>
                <a:off x="2061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0256" name="Oval 32"/>
              <p:cNvSpPr>
                <a:spLocks noChangeArrowheads="1"/>
              </p:cNvSpPr>
              <p:nvPr/>
            </p:nvSpPr>
            <p:spPr bwMode="auto">
              <a:xfrm>
                <a:off x="1380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57" name="Oval 33"/>
              <p:cNvSpPr>
                <a:spLocks noChangeArrowheads="1"/>
              </p:cNvSpPr>
              <p:nvPr/>
            </p:nvSpPr>
            <p:spPr bwMode="auto">
              <a:xfrm>
                <a:off x="745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0258" name="Oval 34"/>
              <p:cNvSpPr>
                <a:spLocks noChangeArrowheads="1"/>
              </p:cNvSpPr>
              <p:nvPr/>
            </p:nvSpPr>
            <p:spPr bwMode="auto">
              <a:xfrm>
                <a:off x="2061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580" y="835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</a:p>
          </p:txBody>
        </p:sp>
        <p:sp>
          <p:nvSpPr>
            <p:cNvPr id="820264" name="Text Box 40"/>
            <p:cNvSpPr txBox="1">
              <a:spLocks noChangeArrowheads="1"/>
            </p:cNvSpPr>
            <p:nvPr/>
          </p:nvSpPr>
          <p:spPr bwMode="auto">
            <a:xfrm>
              <a:off x="1629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72</a:t>
              </a:r>
            </a:p>
          </p:txBody>
        </p:sp>
        <p:sp>
          <p:nvSpPr>
            <p:cNvPr id="820265" name="Text Box 41"/>
            <p:cNvSpPr txBox="1">
              <a:spLocks noChangeArrowheads="1"/>
            </p:cNvSpPr>
            <p:nvPr/>
          </p:nvSpPr>
          <p:spPr bwMode="auto">
            <a:xfrm>
              <a:off x="2785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</a:p>
          </p:txBody>
        </p:sp>
        <p:sp>
          <p:nvSpPr>
            <p:cNvPr id="820266" name="Text Box 42"/>
            <p:cNvSpPr txBox="1">
              <a:spLocks noChangeArrowheads="1"/>
            </p:cNvSpPr>
            <p:nvPr/>
          </p:nvSpPr>
          <p:spPr bwMode="auto">
            <a:xfrm>
              <a:off x="2854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86</a:t>
              </a:r>
            </a:p>
          </p:txBody>
        </p:sp>
        <p:sp>
          <p:nvSpPr>
            <p:cNvPr id="820267" name="Text Box 43"/>
            <p:cNvSpPr txBox="1">
              <a:spLocks noChangeArrowheads="1"/>
            </p:cNvSpPr>
            <p:nvPr/>
          </p:nvSpPr>
          <p:spPr bwMode="auto">
            <a:xfrm>
              <a:off x="2854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91</a:t>
              </a:r>
            </a:p>
          </p:txBody>
        </p:sp>
        <p:sp>
          <p:nvSpPr>
            <p:cNvPr id="820268" name="Text Box 44"/>
            <p:cNvSpPr txBox="1">
              <a:spLocks noChangeArrowheads="1"/>
            </p:cNvSpPr>
            <p:nvPr/>
          </p:nvSpPr>
          <p:spPr bwMode="auto">
            <a:xfrm>
              <a:off x="1222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76</a:t>
              </a:r>
            </a:p>
          </p:txBody>
        </p:sp>
        <p:sp>
          <p:nvSpPr>
            <p:cNvPr id="820269" name="Text Box 45"/>
            <p:cNvSpPr txBox="1">
              <a:spLocks noChangeArrowheads="1"/>
            </p:cNvSpPr>
            <p:nvPr/>
          </p:nvSpPr>
          <p:spPr bwMode="auto">
            <a:xfrm>
              <a:off x="2128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</a:p>
          </p:txBody>
        </p:sp>
        <p:sp>
          <p:nvSpPr>
            <p:cNvPr id="820270" name="Text Box 46"/>
            <p:cNvSpPr txBox="1">
              <a:spLocks noChangeArrowheads="1"/>
            </p:cNvSpPr>
            <p:nvPr/>
          </p:nvSpPr>
          <p:spPr bwMode="auto">
            <a:xfrm>
              <a:off x="2151" y="287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</a:p>
          </p:txBody>
        </p:sp>
        <p:sp>
          <p:nvSpPr>
            <p:cNvPr id="820271" name="Text Box 47"/>
            <p:cNvSpPr txBox="1">
              <a:spLocks noChangeArrowheads="1"/>
            </p:cNvSpPr>
            <p:nvPr/>
          </p:nvSpPr>
          <p:spPr bwMode="auto">
            <a:xfrm>
              <a:off x="1199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81</a:t>
              </a: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6981825" y="2566988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</a:p>
          </p:txBody>
        </p:sp>
      </p:grpSp>
      <p:graphicFrame>
        <p:nvGraphicFramePr>
          <p:cNvPr id="820284" name="Object 60"/>
          <p:cNvGraphicFramePr>
            <a:graphicFrameLocks noChangeAspect="1"/>
          </p:cNvGraphicFramePr>
          <p:nvPr/>
        </p:nvGraphicFramePr>
        <p:xfrm>
          <a:off x="0" y="1268413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4" imgW="711200" imgH="635000" progId="Equation.3">
                  <p:embed/>
                </p:oleObj>
              </mc:Choice>
              <mc:Fallback>
                <p:oleObj r:id="rId4" imgW="711200" imgH="635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268413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0" y="0"/>
            <a:ext cx="5791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解空间的加权树表示</a:t>
            </a:r>
            <a:endParaRPr kumimoji="0" lang="zh-CN" altLang="en-US" sz="1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188" y="44450"/>
            <a:ext cx="7632700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把问题表示为树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通过不断地为赋值集合分类来建立树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以三个变量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1212" name="Oval 12"/>
          <p:cNvSpPr/>
          <p:nvPr/>
        </p:nvSpPr>
        <p:spPr>
          <a:xfrm>
            <a:off x="5143500" y="22780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3" name="Oval 13"/>
          <p:cNvSpPr/>
          <p:nvPr/>
        </p:nvSpPr>
        <p:spPr>
          <a:xfrm>
            <a:off x="3055938" y="32861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9" name="Oval 19"/>
          <p:cNvSpPr/>
          <p:nvPr/>
        </p:nvSpPr>
        <p:spPr>
          <a:xfrm>
            <a:off x="341630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0" name="Oval 20"/>
          <p:cNvSpPr/>
          <p:nvPr/>
        </p:nvSpPr>
        <p:spPr>
          <a:xfrm>
            <a:off x="4640263" y="57340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1" name="Oval 21"/>
          <p:cNvSpPr/>
          <p:nvPr/>
        </p:nvSpPr>
        <p:spPr>
          <a:xfrm>
            <a:off x="571976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2" name="Oval 22"/>
          <p:cNvSpPr/>
          <p:nvPr/>
        </p:nvSpPr>
        <p:spPr>
          <a:xfrm>
            <a:off x="69437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3" name="Oval 23"/>
          <p:cNvSpPr/>
          <p:nvPr/>
        </p:nvSpPr>
        <p:spPr>
          <a:xfrm>
            <a:off x="809625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4" name="Oval 24"/>
          <p:cNvSpPr/>
          <p:nvPr/>
        </p:nvSpPr>
        <p:spPr>
          <a:xfrm>
            <a:off x="932021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5" name="Oval 25"/>
          <p:cNvSpPr/>
          <p:nvPr/>
        </p:nvSpPr>
        <p:spPr>
          <a:xfrm>
            <a:off x="2336800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6" name="Oval 26"/>
          <p:cNvSpPr/>
          <p:nvPr/>
        </p:nvSpPr>
        <p:spPr>
          <a:xfrm>
            <a:off x="12541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7" name="Line 27"/>
          <p:cNvSpPr/>
          <p:nvPr/>
        </p:nvSpPr>
        <p:spPr>
          <a:xfrm flipH="1">
            <a:off x="3343275" y="2565400"/>
            <a:ext cx="1800225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8" name="Line 28"/>
          <p:cNvSpPr/>
          <p:nvPr/>
        </p:nvSpPr>
        <p:spPr>
          <a:xfrm>
            <a:off x="5503863" y="2565400"/>
            <a:ext cx="2016125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9" name="Line 29"/>
          <p:cNvSpPr/>
          <p:nvPr/>
        </p:nvSpPr>
        <p:spPr>
          <a:xfrm flipH="1">
            <a:off x="2119313" y="3573463"/>
            <a:ext cx="936625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0" name="Line 30"/>
          <p:cNvSpPr/>
          <p:nvPr/>
        </p:nvSpPr>
        <p:spPr>
          <a:xfrm>
            <a:off x="3414713" y="3573463"/>
            <a:ext cx="7921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1" name="Line 31"/>
          <p:cNvSpPr/>
          <p:nvPr/>
        </p:nvSpPr>
        <p:spPr>
          <a:xfrm flipH="1">
            <a:off x="6583363" y="3644900"/>
            <a:ext cx="9366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2" name="Line 32"/>
          <p:cNvSpPr/>
          <p:nvPr/>
        </p:nvSpPr>
        <p:spPr>
          <a:xfrm>
            <a:off x="7735888" y="3644900"/>
            <a:ext cx="1008062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4" name="Oval 14"/>
          <p:cNvSpPr/>
          <p:nvPr/>
        </p:nvSpPr>
        <p:spPr>
          <a:xfrm>
            <a:off x="7446963" y="33575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33" name="Line 33"/>
          <p:cNvSpPr/>
          <p:nvPr/>
        </p:nvSpPr>
        <p:spPr>
          <a:xfrm flipH="1">
            <a:off x="147161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4" name="Line 34"/>
          <p:cNvSpPr/>
          <p:nvPr/>
        </p:nvSpPr>
        <p:spPr>
          <a:xfrm>
            <a:off x="2119313" y="4797425"/>
            <a:ext cx="360362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5" name="Line 35"/>
          <p:cNvSpPr/>
          <p:nvPr/>
        </p:nvSpPr>
        <p:spPr>
          <a:xfrm flipH="1">
            <a:off x="363061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6" name="Line 36"/>
          <p:cNvSpPr/>
          <p:nvPr/>
        </p:nvSpPr>
        <p:spPr>
          <a:xfrm>
            <a:off x="4351338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7" name="Line 37"/>
          <p:cNvSpPr/>
          <p:nvPr/>
        </p:nvSpPr>
        <p:spPr>
          <a:xfrm flipH="1">
            <a:off x="593566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8" name="Line 38"/>
          <p:cNvSpPr/>
          <p:nvPr/>
        </p:nvSpPr>
        <p:spPr>
          <a:xfrm>
            <a:off x="658336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9" name="Line 39"/>
          <p:cNvSpPr/>
          <p:nvPr/>
        </p:nvSpPr>
        <p:spPr>
          <a:xfrm flipH="1">
            <a:off x="8312150" y="4724400"/>
            <a:ext cx="360363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40" name="Line 40"/>
          <p:cNvSpPr/>
          <p:nvPr/>
        </p:nvSpPr>
        <p:spPr>
          <a:xfrm>
            <a:off x="8888413" y="4724400"/>
            <a:ext cx="576262" cy="10096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8" name="Oval 18"/>
          <p:cNvSpPr/>
          <p:nvPr/>
        </p:nvSpPr>
        <p:spPr>
          <a:xfrm>
            <a:off x="8599488" y="44386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7" name="Oval 17"/>
          <p:cNvSpPr/>
          <p:nvPr/>
        </p:nvSpPr>
        <p:spPr>
          <a:xfrm>
            <a:off x="6296025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6" name="Oval 16"/>
          <p:cNvSpPr/>
          <p:nvPr/>
        </p:nvSpPr>
        <p:spPr>
          <a:xfrm>
            <a:off x="4064000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5" name="Oval 15"/>
          <p:cNvSpPr/>
          <p:nvPr/>
        </p:nvSpPr>
        <p:spPr>
          <a:xfrm>
            <a:off x="1830388" y="4510088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41" name="Text Box 41"/>
          <p:cNvSpPr txBox="1">
            <a:spLocks noChangeArrowheads="1"/>
          </p:cNvSpPr>
          <p:nvPr/>
        </p:nvSpPr>
        <p:spPr bwMode="auto">
          <a:xfrm>
            <a:off x="3559175" y="2492375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42" name="Text Box 42"/>
          <p:cNvSpPr txBox="1">
            <a:spLocks noChangeArrowheads="1"/>
          </p:cNvSpPr>
          <p:nvPr/>
        </p:nvSpPr>
        <p:spPr bwMode="auto">
          <a:xfrm>
            <a:off x="6111875" y="2420938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43" name="Text Box 43"/>
          <p:cNvSpPr txBox="1">
            <a:spLocks noChangeArrowheads="1"/>
          </p:cNvSpPr>
          <p:nvPr/>
        </p:nvSpPr>
        <p:spPr bwMode="auto">
          <a:xfrm>
            <a:off x="1758950" y="370205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44" name="Text Box 44"/>
          <p:cNvSpPr txBox="1">
            <a:spLocks noChangeArrowheads="1"/>
          </p:cNvSpPr>
          <p:nvPr/>
        </p:nvSpPr>
        <p:spPr bwMode="auto">
          <a:xfrm>
            <a:off x="8181975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45" name="Text Box 45"/>
          <p:cNvSpPr txBox="1">
            <a:spLocks noChangeArrowheads="1"/>
          </p:cNvSpPr>
          <p:nvPr/>
        </p:nvSpPr>
        <p:spPr bwMode="auto">
          <a:xfrm>
            <a:off x="6327775" y="364490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46" name="Text Box 46"/>
          <p:cNvSpPr txBox="1">
            <a:spLocks noChangeArrowheads="1"/>
          </p:cNvSpPr>
          <p:nvPr/>
        </p:nvSpPr>
        <p:spPr bwMode="auto">
          <a:xfrm>
            <a:off x="3703638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8953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3087688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49" name="Text Box 49"/>
          <p:cNvSpPr txBox="1">
            <a:spLocks noChangeArrowheads="1"/>
          </p:cNvSpPr>
          <p:nvPr/>
        </p:nvSpPr>
        <p:spPr bwMode="auto">
          <a:xfrm>
            <a:off x="5319713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50" name="Text Box 50"/>
          <p:cNvSpPr txBox="1">
            <a:spLocks noChangeArrowheads="1"/>
          </p:cNvSpPr>
          <p:nvPr/>
        </p:nvSpPr>
        <p:spPr bwMode="auto">
          <a:xfrm>
            <a:off x="76644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</a:p>
        </p:txBody>
      </p:sp>
      <p:sp>
        <p:nvSpPr>
          <p:cNvPr id="691251" name="Text Box 51"/>
          <p:cNvSpPr txBox="1">
            <a:spLocks noChangeArrowheads="1"/>
          </p:cNvSpPr>
          <p:nvPr/>
        </p:nvSpPr>
        <p:spPr bwMode="auto">
          <a:xfrm>
            <a:off x="911701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52" name="Text Box 52"/>
          <p:cNvSpPr txBox="1">
            <a:spLocks noChangeArrowheads="1"/>
          </p:cNvSpPr>
          <p:nvPr/>
        </p:nvSpPr>
        <p:spPr bwMode="auto">
          <a:xfrm>
            <a:off x="6727825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53" name="Text Box 53"/>
          <p:cNvSpPr txBox="1">
            <a:spLocks noChangeArrowheads="1"/>
          </p:cNvSpPr>
          <p:nvPr/>
        </p:nvSpPr>
        <p:spPr bwMode="auto">
          <a:xfrm>
            <a:off x="443706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  <p:sp>
        <p:nvSpPr>
          <p:cNvPr id="691254" name="Text Box 54"/>
          <p:cNvSpPr txBox="1">
            <a:spLocks noChangeArrowheads="1"/>
          </p:cNvSpPr>
          <p:nvPr/>
        </p:nvSpPr>
        <p:spPr bwMode="auto">
          <a:xfrm>
            <a:off x="2190750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12" grpId="0" animBg="1"/>
      <p:bldP spid="691213" grpId="0" animBg="1"/>
      <p:bldP spid="691219" grpId="0" animBg="1"/>
      <p:bldP spid="691220" grpId="0" animBg="1"/>
      <p:bldP spid="691221" grpId="0" animBg="1"/>
      <p:bldP spid="691222" grpId="0" animBg="1"/>
      <p:bldP spid="691223" grpId="0" animBg="1"/>
      <p:bldP spid="691224" grpId="0" animBg="1"/>
      <p:bldP spid="691225" grpId="0" animBg="1"/>
      <p:bldP spid="691226" grpId="0" animBg="1"/>
      <p:bldP spid="691214" grpId="0" animBg="1"/>
      <p:bldP spid="691218" grpId="0" animBg="1"/>
      <p:bldP spid="691217" grpId="0" animBg="1"/>
      <p:bldP spid="691216" grpId="0" animBg="1"/>
      <p:bldP spid="691215" grpId="0" animBg="1"/>
      <p:bldP spid="691241" grpId="0"/>
      <p:bldP spid="691242" grpId="0"/>
      <p:bldP spid="691243" grpId="0"/>
      <p:bldP spid="691244" grpId="0"/>
      <p:bldP spid="691245" grpId="0"/>
      <p:bldP spid="691246" grpId="0"/>
      <p:bldP spid="691247" grpId="0"/>
      <p:bldP spid="691248" grpId="0"/>
      <p:bldP spid="691249" grpId="0"/>
      <p:bldP spid="691250" grpId="0"/>
      <p:bldP spid="691251" grpId="0"/>
      <p:bldP spid="691252" grpId="0"/>
      <p:bldP spid="691253" grpId="0"/>
      <p:bldP spid="6912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-71947" y="2773092"/>
            <a:ext cx="4760913" cy="4075112"/>
            <a:chOff x="2220" y="819"/>
            <a:chExt cx="2999" cy="2567"/>
          </a:xfrm>
        </p:grpSpPr>
        <p:grpSp>
          <p:nvGrpSpPr>
            <p:cNvPr id="141314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19</a:t>
              </a: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51</a:t>
              </a: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7734177" y="2717463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-19560" y="-22839"/>
            <a:ext cx="7600951" cy="757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用初始代价矩阵与代价下界矩阵计算最优代价对比</a:t>
            </a: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/>
        </p:nvGraphicFramePr>
        <p:xfrm>
          <a:off x="-67383" y="836611"/>
          <a:ext cx="336691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4" imgW="824865" imgH="635000" progId="Equation.3">
                  <p:embed/>
                </p:oleObj>
              </mc:Choice>
              <mc:Fallback>
                <p:oleObj r:id="rId4" imgW="824865" imgH="6350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7383" y="836611"/>
                        <a:ext cx="3366915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67395" y="4247591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不能剪枝</a:t>
            </a:r>
          </a:p>
        </p:txBody>
      </p:sp>
      <p:grpSp>
        <p:nvGrpSpPr>
          <p:cNvPr id="70" name="Group 54"/>
          <p:cNvGrpSpPr/>
          <p:nvPr/>
        </p:nvGrpSpPr>
        <p:grpSpPr>
          <a:xfrm>
            <a:off x="4101030" y="2660341"/>
            <a:ext cx="4760913" cy="4075112"/>
            <a:chOff x="2220" y="819"/>
            <a:chExt cx="2999" cy="2567"/>
          </a:xfrm>
        </p:grpSpPr>
        <p:grpSp>
          <p:nvGrpSpPr>
            <p:cNvPr id="71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80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1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3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4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5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6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9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1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</a:p>
          </p:txBody>
        </p:sp>
        <p:sp>
          <p:nvSpPr>
            <p:cNvPr id="75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</a:p>
          </p:txBody>
        </p:sp>
        <p:sp>
          <p:nvSpPr>
            <p:cNvPr id="76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</a:p>
          </p:txBody>
        </p:sp>
      </p:grpSp>
      <p:graphicFrame>
        <p:nvGraphicFramePr>
          <p:cNvPr id="95" name="Object 60"/>
          <p:cNvGraphicFramePr>
            <a:graphicFrameLocks noChangeAspect="1"/>
          </p:cNvGraphicFramePr>
          <p:nvPr/>
        </p:nvGraphicFramePr>
        <p:xfrm>
          <a:off x="7377630" y="228117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6" imgW="711200" imgH="635000" progId="Equation.3">
                  <p:embed/>
                </p:oleObj>
              </mc:Choice>
              <mc:Fallback>
                <p:oleObj r:id="rId6" imgW="711200" imgH="635000" progId="Equation.3">
                  <p:embed/>
                  <p:pic>
                    <p:nvPicPr>
                      <p:cNvPr id="0" name="Object 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7630" y="228117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55"/>
          <p:cNvSpPr txBox="1">
            <a:spLocks noChangeArrowheads="1"/>
          </p:cNvSpPr>
          <p:nvPr/>
        </p:nvSpPr>
        <p:spPr bwMode="auto">
          <a:xfrm>
            <a:off x="4396645" y="405332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能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533400" y="333375"/>
            <a:ext cx="9372600" cy="540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分支界限搜索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建立根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其权值为解代价下界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类似于拓朴排序序列树生成算法求解问题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每产生一个节点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其权值为加工后的代价矩阵对应元素加其父节点权值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一旦发现一个可能解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将其代价作为界限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循环地进行分支界限搜索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剪掉不能导致优化解的解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使用爬山法继续扩展新增节点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直至发现优化解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4"/>
          <p:cNvSpPr/>
          <p:nvPr/>
        </p:nvSpPr>
        <p:spPr>
          <a:xfrm>
            <a:off x="2524125" y="173355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93663" y="71438"/>
            <a:ext cx="2528888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45411" name="Object 7"/>
          <p:cNvGraphicFramePr>
            <a:graphicFrameLocks noChangeAspect="1"/>
          </p:cNvGraphicFramePr>
          <p:nvPr/>
        </p:nvGraphicFramePr>
        <p:xfrm>
          <a:off x="6761163" y="115888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4" imgW="711200" imgH="635000" progId="Equation.3">
                  <p:embed/>
                </p:oleObj>
              </mc:Choice>
              <mc:Fallback>
                <p:oleObj r:id="rId4" imgW="711200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1163" y="115888"/>
                        <a:ext cx="24860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4" name="Line 10"/>
          <p:cNvSpPr/>
          <p:nvPr/>
        </p:nvSpPr>
        <p:spPr>
          <a:xfrm flipH="1">
            <a:off x="2946400" y="2998788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75" name="Line 11"/>
          <p:cNvSpPr/>
          <p:nvPr/>
        </p:nvSpPr>
        <p:spPr>
          <a:xfrm>
            <a:off x="4746625" y="2998788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4" name="Line 20"/>
          <p:cNvSpPr/>
          <p:nvPr/>
        </p:nvSpPr>
        <p:spPr>
          <a:xfrm>
            <a:off x="5611813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5" name="Line 21"/>
          <p:cNvSpPr/>
          <p:nvPr/>
        </p:nvSpPr>
        <p:spPr>
          <a:xfrm>
            <a:off x="6619875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6" name="Line 22"/>
          <p:cNvSpPr/>
          <p:nvPr/>
        </p:nvSpPr>
        <p:spPr>
          <a:xfrm flipH="1">
            <a:off x="5683250" y="4654550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7" name="Line 23"/>
          <p:cNvSpPr/>
          <p:nvPr/>
        </p:nvSpPr>
        <p:spPr>
          <a:xfrm>
            <a:off x="6259513" y="4654550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8" name="Line 24"/>
          <p:cNvSpPr/>
          <p:nvPr/>
        </p:nvSpPr>
        <p:spPr>
          <a:xfrm>
            <a:off x="6115050" y="386238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4314825" y="2781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2587625" y="34290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5899150" y="35020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5899150" y="43656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5395913" y="523081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6403975" y="52308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403975" y="616743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5395913" y="616743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53705" name="Text Box 41"/>
          <p:cNvSpPr txBox="1">
            <a:spLocks noChangeArrowheads="1"/>
          </p:cNvSpPr>
          <p:nvPr/>
        </p:nvSpPr>
        <p:spPr bwMode="auto">
          <a:xfrm>
            <a:off x="4567238" y="2478088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r>
          </a:p>
        </p:txBody>
      </p:sp>
      <p:sp>
        <p:nvSpPr>
          <p:cNvPr id="753706" name="Text Box 42"/>
          <p:cNvSpPr txBox="1">
            <a:spLocks noChangeArrowheads="1"/>
          </p:cNvSpPr>
          <p:nvPr/>
        </p:nvSpPr>
        <p:spPr bwMode="auto">
          <a:xfrm>
            <a:off x="2405063" y="298291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71</a:t>
            </a:r>
          </a:p>
        </p:txBody>
      </p: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5899150" y="30543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58</a:t>
            </a:r>
          </a:p>
        </p:txBody>
      </p: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113463" y="399097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5141913" y="479742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438900" y="4797425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583363" y="57912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</a:p>
        </p:txBody>
      </p:sp>
      <p:sp>
        <p:nvSpPr>
          <p:cNvPr id="753720" name="Text Box 56"/>
          <p:cNvSpPr txBox="1">
            <a:spLocks noChangeArrowheads="1"/>
          </p:cNvSpPr>
          <p:nvPr/>
        </p:nvSpPr>
        <p:spPr bwMode="auto">
          <a:xfrm>
            <a:off x="5070475" y="57340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</a:p>
        </p:txBody>
      </p:sp>
      <p:grpSp>
        <p:nvGrpSpPr>
          <p:cNvPr id="753721" name="Group 57"/>
          <p:cNvGrpSpPr/>
          <p:nvPr/>
        </p:nvGrpSpPr>
        <p:grpSpPr>
          <a:xfrm>
            <a:off x="6548438" y="2493963"/>
            <a:ext cx="2657475" cy="4179887"/>
            <a:chOff x="4398" y="845"/>
            <a:chExt cx="1674" cy="2633"/>
          </a:xfrm>
        </p:grpSpPr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4398" y="845"/>
              <a:ext cx="1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2105025" y="3932238"/>
            <a:ext cx="12668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分支被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</a:t>
            </a:r>
          </a:p>
        </p:txBody>
      </p:sp>
      <p:grpSp>
        <p:nvGrpSpPr>
          <p:cNvPr id="145442" name="Group 64"/>
          <p:cNvGrpSpPr/>
          <p:nvPr/>
        </p:nvGrpSpPr>
        <p:grpSpPr>
          <a:xfrm>
            <a:off x="4319588" y="388938"/>
            <a:ext cx="1836737" cy="1460500"/>
            <a:chOff x="2630" y="1842"/>
            <a:chExt cx="1157" cy="920"/>
          </a:xfrm>
        </p:grpSpPr>
        <p:sp>
          <p:nvSpPr>
            <p:cNvPr id="753729" name="Text Box 65"/>
            <p:cNvSpPr txBox="1">
              <a:spLocks noChangeArrowheads="1"/>
            </p:cNvSpPr>
            <p:nvPr/>
          </p:nvSpPr>
          <p:spPr bwMode="auto">
            <a:xfrm>
              <a:off x="263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53730" name="Text Box 66"/>
            <p:cNvSpPr txBox="1">
              <a:spLocks noChangeArrowheads="1"/>
            </p:cNvSpPr>
            <p:nvPr/>
          </p:nvSpPr>
          <p:spPr bwMode="auto">
            <a:xfrm>
              <a:off x="346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53731" name="Text Box 67"/>
            <p:cNvSpPr txBox="1">
              <a:spLocks noChangeArrowheads="1"/>
            </p:cNvSpPr>
            <p:nvPr/>
          </p:nvSpPr>
          <p:spPr bwMode="auto">
            <a:xfrm>
              <a:off x="2644" y="242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53732" name="Text Box 68"/>
            <p:cNvSpPr txBox="1">
              <a:spLocks noChangeArrowheads="1"/>
            </p:cNvSpPr>
            <p:nvPr/>
          </p:nvSpPr>
          <p:spPr bwMode="auto">
            <a:xfrm>
              <a:off x="3460" y="243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5447" name="Line 69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8" name="Line 70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9" name="Line 71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53736" name="Text Box 72"/>
          <p:cNvSpPr txBox="1">
            <a:spLocks noChangeArrowheads="1"/>
          </p:cNvSpPr>
          <p:nvPr/>
        </p:nvSpPr>
        <p:spPr bwMode="auto">
          <a:xfrm>
            <a:off x="1169988" y="836613"/>
            <a:ext cx="3003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89" grpId="0" animBg="1"/>
      <p:bldP spid="753690" grpId="0" animBg="1"/>
      <p:bldP spid="753691" grpId="0" animBg="1"/>
      <p:bldP spid="753694" grpId="0" animBg="1"/>
      <p:bldP spid="753698" grpId="0" animBg="1"/>
      <p:bldP spid="753699" grpId="0" animBg="1"/>
      <p:bldP spid="753703" grpId="0" animBg="1"/>
      <p:bldP spid="753704" grpId="0" animBg="1"/>
      <p:bldP spid="753705" grpId="0"/>
      <p:bldP spid="753706" grpId="0"/>
      <p:bldP spid="753715" grpId="0"/>
      <p:bldP spid="753716" grpId="0"/>
      <p:bldP spid="753717" grpId="0"/>
      <p:bldP spid="753718" grpId="0"/>
      <p:bldP spid="753719" grpId="0"/>
      <p:bldP spid="753720" grpId="0"/>
      <p:bldP spid="7537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旅行商问题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4"/>
          <p:cNvSpPr/>
          <p:nvPr/>
        </p:nvSpPr>
        <p:spPr>
          <a:xfrm>
            <a:off x="6357938" y="131763"/>
            <a:ext cx="3846512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08013" y="1355725"/>
            <a:ext cx="935990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连通图</a:t>
            </a:r>
            <a:r>
              <a:rPr kumimoji="0" lang="en-US" altLang="zh-CN" sz="36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每个节点都没有到自身的边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每对节点之间都有一条非负加权边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一条由任意一个节点开始</a:t>
            </a: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经过每个节点一次</a:t>
            </a: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最后返回开始节点的路径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该路径的代价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即权值之和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最小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  <p:sp>
        <p:nvSpPr>
          <p:cNvPr id="148483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677863" y="1054100"/>
            <a:ext cx="91440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所有解集合作为树根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其权值由代价矩阵使用上节方法计算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用爬山法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划分解空间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得到二叉树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划分过程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选择图上边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使右子树代价下界增加最大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的解集合作为左子树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所有不包含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的解集合作为右子树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计算出左右子树的代价下界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5143500" y="115888"/>
            <a:ext cx="5060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转换为树搜索问题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4900613" y="188913"/>
            <a:ext cx="5303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分支界限搜索算法</a:t>
            </a: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895350" y="1773238"/>
            <a:ext cx="885666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在上述二叉树建立算法中增加如下策略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发现优化解的上界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;</a:t>
            </a: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如果一个子节点的代价下界超过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则终止该节点的扩展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lnSpc>
                <a:spcPct val="115000"/>
              </a:lnSpc>
              <a:buClrTx/>
              <a:buSzPct val="140000"/>
              <a:buFontTx/>
              <a:buChar char="•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下边我们用一个例子来说明算法</a:t>
            </a:r>
          </a:p>
        </p:txBody>
      </p:sp>
      <p:sp>
        <p:nvSpPr>
          <p:cNvPr id="152579" name="Rectangle 8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6"/>
          <p:cNvSpPr/>
          <p:nvPr/>
        </p:nvSpPr>
        <p:spPr>
          <a:xfrm>
            <a:off x="0" y="0"/>
            <a:ext cx="2047875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03188" y="188913"/>
            <a:ext cx="7794625" cy="728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设代价矩阵如下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83372" name="Group 12"/>
          <p:cNvGrpSpPr/>
          <p:nvPr/>
        </p:nvGrpSpPr>
        <p:grpSpPr>
          <a:xfrm>
            <a:off x="1781175" y="836613"/>
            <a:ext cx="5389563" cy="4105275"/>
            <a:chOff x="1160" y="663"/>
            <a:chExt cx="3395" cy="2586"/>
          </a:xfrm>
        </p:grpSpPr>
        <p:graphicFrame>
          <p:nvGraphicFramePr>
            <p:cNvPr id="154628" name="Object 7"/>
            <p:cNvGraphicFramePr>
              <a:graphicFrameLocks noChangeAspect="1"/>
            </p:cNvGraphicFramePr>
            <p:nvPr/>
          </p:nvGraphicFramePr>
          <p:xfrm>
            <a:off x="1652" y="981"/>
            <a:ext cx="2903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4" imgW="1409065" imgH="1091565" progId="Equation.3">
                    <p:embed/>
                  </p:oleObj>
                </mc:Choice>
                <mc:Fallback>
                  <p:oleObj r:id="rId4" imgW="1409065" imgH="10915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52" y="981"/>
                          <a:ext cx="2903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29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3370" name="Text Box 10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</a:p>
          </p:txBody>
        </p:sp>
      </p:grpSp>
      <p:sp>
        <p:nvSpPr>
          <p:cNvPr id="154631" name="Text Box 11"/>
          <p:cNvSpPr txBox="1"/>
          <p:nvPr/>
        </p:nvSpPr>
        <p:spPr>
          <a:xfrm>
            <a:off x="155575" y="5738813"/>
            <a:ext cx="184150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280988" y="5300663"/>
            <a:ext cx="50434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根节点为所有解的集合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计算根节点的代价下界</a:t>
            </a:r>
          </a:p>
        </p:txBody>
      </p:sp>
      <p:sp>
        <p:nvSpPr>
          <p:cNvPr id="783375" name="Text Box 15"/>
          <p:cNvSpPr txBox="1">
            <a:spLocks noChangeArrowheads="1"/>
          </p:cNvSpPr>
          <p:nvPr/>
        </p:nvSpPr>
        <p:spPr bwMode="auto">
          <a:xfrm>
            <a:off x="7140575" y="1295400"/>
            <a:ext cx="8890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- 3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- 4</a:t>
            </a: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7</a:t>
            </a: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25</a:t>
            </a: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</a:t>
            </a: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26</a:t>
            </a:r>
          </a:p>
        </p:txBody>
      </p:sp>
      <p:sp>
        <p:nvSpPr>
          <p:cNvPr id="783376" name="Text Box 16"/>
          <p:cNvSpPr txBox="1">
            <a:spLocks noChangeArrowheads="1"/>
          </p:cNvSpPr>
          <p:nvPr/>
        </p:nvSpPr>
        <p:spPr bwMode="auto">
          <a:xfrm>
            <a:off x="3938588" y="4799013"/>
            <a:ext cx="547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-7</a:t>
            </a:r>
          </a:p>
        </p:txBody>
      </p:sp>
      <p:sp>
        <p:nvSpPr>
          <p:cNvPr id="783377" name="Text Box 17"/>
          <p:cNvSpPr txBox="1">
            <a:spLocks noChangeArrowheads="1"/>
          </p:cNvSpPr>
          <p:nvPr/>
        </p:nvSpPr>
        <p:spPr bwMode="auto">
          <a:xfrm>
            <a:off x="4514850" y="4799013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auto">
          <a:xfrm>
            <a:off x="6457950" y="4795838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5" grpId="0"/>
      <p:bldP spid="783376" grpId="0"/>
      <p:bldP spid="783377" grpId="0"/>
      <p:bldP spid="7833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4"/>
          <p:cNvGrpSpPr/>
          <p:nvPr/>
        </p:nvGrpSpPr>
        <p:grpSpPr>
          <a:xfrm>
            <a:off x="3559175" y="1125538"/>
            <a:ext cx="4024313" cy="649287"/>
            <a:chOff x="2242" y="1071"/>
            <a:chExt cx="2535" cy="409"/>
          </a:xfrm>
        </p:grpSpPr>
        <p:sp>
          <p:nvSpPr>
            <p:cNvPr id="789509" name="Rectangle 5"/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</a:p>
          </p:txBody>
        </p:sp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3911" y="1071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</a:p>
          </p:txBody>
        </p:sp>
      </p:grp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317500" y="2128838"/>
            <a:ext cx="44243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变换后的代价矩阵为</a:t>
            </a:r>
          </a:p>
        </p:txBody>
      </p:sp>
      <p:grpSp>
        <p:nvGrpSpPr>
          <p:cNvPr id="789513" name="Group 9"/>
          <p:cNvGrpSpPr/>
          <p:nvPr/>
        </p:nvGrpSpPr>
        <p:grpSpPr>
          <a:xfrm>
            <a:off x="2201863" y="2563813"/>
            <a:ext cx="5368925" cy="4105275"/>
            <a:chOff x="1160" y="663"/>
            <a:chExt cx="3382" cy="2586"/>
          </a:xfrm>
        </p:grpSpPr>
        <p:graphicFrame>
          <p:nvGraphicFramePr>
            <p:cNvPr id="156678" name="Object 10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r:id="rId4" imgW="1397000" imgH="1092200" progId="Equation.3">
                    <p:embed/>
                  </p:oleObj>
                </mc:Choice>
                <mc:Fallback>
                  <p:oleObj r:id="rId4" imgW="1397000" imgH="1092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9" name="Text Box 11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</a:p>
          </p:txBody>
        </p:sp>
      </p:grpSp>
      <p:sp>
        <p:nvSpPr>
          <p:cNvPr id="156681" name="Rectangle 13"/>
          <p:cNvSpPr/>
          <p:nvPr/>
        </p:nvSpPr>
        <p:spPr>
          <a:xfrm>
            <a:off x="0" y="0"/>
            <a:ext cx="21907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128588" y="257175"/>
            <a:ext cx="62785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得到如下根节点及其代价下界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2"/>
          <p:cNvSpPr/>
          <p:nvPr/>
        </p:nvSpPr>
        <p:spPr>
          <a:xfrm>
            <a:off x="71438" y="73025"/>
            <a:ext cx="19034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0" y="266700"/>
            <a:ext cx="79184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构造根节点的两个子节点</a:t>
            </a: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选择使子节点代价下界</a:t>
            </a: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增加最大的划分边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建立根节点的子节点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90579" name="Group 51"/>
          <p:cNvGrpSpPr/>
          <p:nvPr/>
        </p:nvGrpSpPr>
        <p:grpSpPr>
          <a:xfrm>
            <a:off x="2119313" y="4435475"/>
            <a:ext cx="6119812" cy="2089150"/>
            <a:chOff x="1335" y="2205"/>
            <a:chExt cx="3855" cy="1316"/>
          </a:xfrm>
        </p:grpSpPr>
        <p:grpSp>
          <p:nvGrpSpPr>
            <p:cNvPr id="158724" name="Group 44"/>
            <p:cNvGrpSpPr/>
            <p:nvPr/>
          </p:nvGrpSpPr>
          <p:grpSpPr>
            <a:xfrm>
              <a:off x="2458" y="2205"/>
              <a:ext cx="2540" cy="409"/>
              <a:chOff x="2237" y="1071"/>
              <a:chExt cx="2540" cy="409"/>
            </a:xfrm>
          </p:grpSpPr>
          <p:sp>
            <p:nvSpPr>
              <p:cNvPr id="790573" name="Rectangle 45"/>
              <p:cNvSpPr>
                <a:spLocks noChangeArrowheads="1"/>
              </p:cNvSpPr>
              <p:nvPr/>
            </p:nvSpPr>
            <p:spPr bwMode="auto">
              <a:xfrm>
                <a:off x="2237" y="1071"/>
                <a:ext cx="1683" cy="40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所有解的集合</a:t>
                </a:r>
              </a:p>
            </p:txBody>
          </p:sp>
          <p:sp>
            <p:nvSpPr>
              <p:cNvPr id="790574" name="Text Box 46"/>
              <p:cNvSpPr txBox="1">
                <a:spLocks noChangeArrowheads="1"/>
              </p:cNvSpPr>
              <p:nvPr/>
            </p:nvSpPr>
            <p:spPr bwMode="auto">
              <a:xfrm>
                <a:off x="3911" y="1071"/>
                <a:ext cx="86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L.B=96</a:t>
                </a:r>
              </a:p>
            </p:txBody>
          </p:sp>
        </p:grpSp>
        <p:sp>
          <p:nvSpPr>
            <p:cNvPr id="790575" name="Rectangle 47"/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</a:p>
          </p:txBody>
        </p:sp>
        <p:sp>
          <p:nvSpPr>
            <p:cNvPr id="790576" name="Rectangle 48"/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</a:p>
          </p:txBody>
        </p:sp>
        <p:sp>
          <p:nvSpPr>
            <p:cNvPr id="158729" name="Line 49"/>
            <p:cNvSpPr/>
            <p:nvPr/>
          </p:nvSpPr>
          <p:spPr>
            <a:xfrm flipH="1">
              <a:off x="2151" y="2614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58730" name="Line 50"/>
            <p:cNvSpPr/>
            <p:nvPr/>
          </p:nvSpPr>
          <p:spPr>
            <a:xfrm>
              <a:off x="3558" y="2614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aphicFrame>
        <p:nvGraphicFramePr>
          <p:cNvPr id="790582" name="Object 54"/>
          <p:cNvGraphicFramePr>
            <a:graphicFrameLocks noChangeAspect="1"/>
          </p:cNvGraphicFramePr>
          <p:nvPr/>
        </p:nvGraphicFramePr>
        <p:xfrm>
          <a:off x="6656388" y="50800"/>
          <a:ext cx="3600450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4" imgW="1397000" imgH="1092200" progId="Equation.3">
                  <p:embed/>
                </p:oleObj>
              </mc:Choice>
              <mc:Fallback>
                <p:oleObj r:id="rId4" imgW="1397000" imgH="1092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6388" y="50800"/>
                        <a:ext cx="3600450" cy="273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981075"/>
            <a:ext cx="9237663" cy="2160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个编号小方块的魔方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6438900" y="115888"/>
            <a:ext cx="376713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pic>
        <p:nvPicPr>
          <p:cNvPr id="83971" name="Picture 5" descr="BD21313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3" y="836613"/>
            <a:ext cx="4552950" cy="1444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3972" name="Group 26"/>
          <p:cNvGrpSpPr/>
          <p:nvPr/>
        </p:nvGrpSpPr>
        <p:grpSpPr>
          <a:xfrm>
            <a:off x="3559175" y="2205038"/>
            <a:ext cx="1728788" cy="1731962"/>
            <a:chOff x="2605" y="2387"/>
            <a:chExt cx="1089" cy="1091"/>
          </a:xfrm>
        </p:grpSpPr>
        <p:grpSp>
          <p:nvGrpSpPr>
            <p:cNvPr id="83973" name="Group 1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3974" name="Rectangle 10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75" name="Line 11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6" name="Line 12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7" name="Line 13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8" name="Line 14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41" name="Text Box 17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2244" name="Text Box 20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92247" name="Text Box 23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92248" name="Text Box 24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692266" name="Text Box 42"/>
          <p:cNvSpPr txBox="1">
            <a:spLocks noChangeArrowheads="1"/>
          </p:cNvSpPr>
          <p:nvPr/>
        </p:nvSpPr>
        <p:spPr bwMode="auto">
          <a:xfrm>
            <a:off x="534988" y="3987800"/>
            <a:ext cx="942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移动系列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经过这些移动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魔方达如下状态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692268" name="Group 44"/>
          <p:cNvGrpSpPr/>
          <p:nvPr/>
        </p:nvGrpSpPr>
        <p:grpSpPr>
          <a:xfrm>
            <a:off x="3559175" y="4721225"/>
            <a:ext cx="1728788" cy="1731963"/>
            <a:chOff x="2242" y="2974"/>
            <a:chExt cx="1089" cy="1091"/>
          </a:xfrm>
        </p:grpSpPr>
        <p:grpSp>
          <p:nvGrpSpPr>
            <p:cNvPr id="83989" name="Group 28"/>
            <p:cNvGrpSpPr/>
            <p:nvPr/>
          </p:nvGrpSpPr>
          <p:grpSpPr>
            <a:xfrm>
              <a:off x="2242" y="2974"/>
              <a:ext cx="1089" cy="1088"/>
              <a:chOff x="2378" y="1616"/>
              <a:chExt cx="1089" cy="1088"/>
            </a:xfrm>
          </p:grpSpPr>
          <p:sp>
            <p:nvSpPr>
              <p:cNvPr id="83990" name="Rectangle 29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1" name="Line 30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2" name="Line 31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3" name="Line 32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4" name="Line 33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2287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2678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2287" y="33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92262" name="Text Box 38"/>
            <p:cNvSpPr txBox="1">
              <a:spLocks noChangeArrowheads="1"/>
            </p:cNvSpPr>
            <p:nvPr/>
          </p:nvSpPr>
          <p:spPr bwMode="auto">
            <a:xfrm>
              <a:off x="3013" y="33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92263" name="Text Box 39"/>
            <p:cNvSpPr txBox="1">
              <a:spLocks noChangeArrowheads="1"/>
            </p:cNvSpPr>
            <p:nvPr/>
          </p:nvSpPr>
          <p:spPr bwMode="auto">
            <a:xfrm>
              <a:off x="3013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2264" name="Text Box 40"/>
            <p:cNvSpPr txBox="1">
              <a:spLocks noChangeArrowheads="1"/>
            </p:cNvSpPr>
            <p:nvPr/>
          </p:nvSpPr>
          <p:spPr bwMode="auto">
            <a:xfrm>
              <a:off x="269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92265" name="Text Box 41"/>
            <p:cNvSpPr txBox="1">
              <a:spLocks noChangeArrowheads="1"/>
            </p:cNvSpPr>
            <p:nvPr/>
          </p:nvSpPr>
          <p:spPr bwMode="auto">
            <a:xfrm>
              <a:off x="2287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3013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122238" y="188913"/>
            <a:ext cx="9823450" cy="5330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计算左右子节点的代价下界</a:t>
            </a: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所以左节点代价下界仍为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我们来计算右节点的代价下界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如果一个解不包含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它必包含一条从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的边和 进入节点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具有最小代价由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1),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32.</a:t>
            </a: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具有最小代价进入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(5, 6)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右节点代价下界为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96+32+0=128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4625" y="1052513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</a:p>
        </p:txBody>
      </p:sp>
      <p:grpSp>
        <p:nvGrpSpPr>
          <p:cNvPr id="822298" name="Group 26"/>
          <p:cNvGrpSpPr/>
          <p:nvPr/>
        </p:nvGrpSpPr>
        <p:grpSpPr>
          <a:xfrm>
            <a:off x="1671638" y="1916113"/>
            <a:ext cx="6746875" cy="2665412"/>
            <a:chOff x="1053" y="1207"/>
            <a:chExt cx="4250" cy="1679"/>
          </a:xfrm>
        </p:grpSpPr>
        <p:sp>
          <p:nvSpPr>
            <p:cNvPr id="822279" name="Rectangle 7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</a:p>
          </p:txBody>
        </p:sp>
        <p:sp>
          <p:nvSpPr>
            <p:cNvPr id="822280" name="Text Box 8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</a:p>
          </p:txBody>
        </p:sp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1290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3649" y="2387"/>
              <a:ext cx="1496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</a:p>
          </p:txBody>
        </p:sp>
        <p:sp>
          <p:nvSpPr>
            <p:cNvPr id="162823" name="Line 11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62824" name="Line 12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2285" name="Text Box 13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</a:p>
          </p:txBody>
        </p:sp>
        <p:sp>
          <p:nvSpPr>
            <p:cNvPr id="822286" name="Text Box 14"/>
            <p:cNvSpPr txBox="1">
              <a:spLocks noChangeArrowheads="1"/>
            </p:cNvSpPr>
            <p:nvPr/>
          </p:nvSpPr>
          <p:spPr bwMode="auto">
            <a:xfrm>
              <a:off x="4311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</a:p>
          </p:txBody>
        </p:sp>
      </p:grpSp>
      <p:grpSp>
        <p:nvGrpSpPr>
          <p:cNvPr id="822299" name="Group 27"/>
          <p:cNvGrpSpPr/>
          <p:nvPr/>
        </p:nvGrpSpPr>
        <p:grpSpPr>
          <a:xfrm>
            <a:off x="1687513" y="4581525"/>
            <a:ext cx="6840537" cy="1584325"/>
            <a:chOff x="1063" y="2886"/>
            <a:chExt cx="4309" cy="998"/>
          </a:xfrm>
        </p:grpSpPr>
        <p:grpSp>
          <p:nvGrpSpPr>
            <p:cNvPr id="162828" name="Group 19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6282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62832" name="Group 20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62833" name="Line 21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4" name="Line 22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5" name="Line 23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2296" name="Text Box 24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</a:p>
          </p:txBody>
        </p:sp>
        <p:sp>
          <p:nvSpPr>
            <p:cNvPr id="822297" name="Text Box 25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103188" y="44450"/>
            <a:ext cx="9577388" cy="326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递归地构造左右子树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构造左子树根对应的代价矩阵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所以矩阵的第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行和第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列应该被删除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被使用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(6, 4)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不能再使用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所以代价矩阵的元素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[6, 4]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应该设置为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</a:p>
        </p:txBody>
      </p:sp>
      <p:grpSp>
        <p:nvGrpSpPr>
          <p:cNvPr id="823307" name="Group 11"/>
          <p:cNvGrpSpPr/>
          <p:nvPr/>
        </p:nvGrpSpPr>
        <p:grpSpPr>
          <a:xfrm>
            <a:off x="2551113" y="3260725"/>
            <a:ext cx="5545137" cy="3476625"/>
            <a:chOff x="2242" y="2054"/>
            <a:chExt cx="3493" cy="2190"/>
          </a:xfrm>
        </p:grpSpPr>
        <p:grpSp>
          <p:nvGrpSpPr>
            <p:cNvPr id="164867" name="Group 5"/>
            <p:cNvGrpSpPr/>
            <p:nvPr/>
          </p:nvGrpSpPr>
          <p:grpSpPr>
            <a:xfrm>
              <a:off x="2242" y="2054"/>
              <a:ext cx="3351" cy="2190"/>
              <a:chOff x="1191" y="704"/>
              <a:chExt cx="3351" cy="2597"/>
            </a:xfrm>
          </p:grpSpPr>
          <p:graphicFrame>
            <p:nvGraphicFramePr>
              <p:cNvPr id="164868" name="Object 6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2" r:id="rId4" imgW="1397000" imgH="1092200" progId="Equation.3">
                      <p:embed/>
                    </p:oleObj>
                  </mc:Choice>
                  <mc:Fallback>
                    <p:oleObj r:id="rId4" imgW="1397000" imgH="10922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869" name="Text Box 7"/>
              <p:cNvSpPr txBox="1"/>
              <p:nvPr/>
            </p:nvSpPr>
            <p:spPr>
              <a:xfrm>
                <a:off x="1412" y="704"/>
                <a:ext cx="2958" cy="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  2     3     4     5      6    7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304" name="Text Box 8"/>
              <p:cNvSpPr txBox="1">
                <a:spLocks noChangeArrowheads="1"/>
              </p:cNvSpPr>
              <p:nvPr/>
            </p:nvSpPr>
            <p:spPr bwMode="auto">
              <a:xfrm>
                <a:off x="1191" y="979"/>
                <a:ext cx="461" cy="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i=1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2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3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4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5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6</a:t>
                </a: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7</a:t>
                </a:r>
              </a:p>
            </p:txBody>
          </p:sp>
        </p:grpSp>
        <p:sp>
          <p:nvSpPr>
            <p:cNvPr id="164871" name="Rectangle 9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4872" name="Rectangle 10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103188" y="4763"/>
            <a:ext cx="9577388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3, 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左子树根代价下界为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96+3=99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</a:p>
        </p:txBody>
      </p:sp>
      <p:grpSp>
        <p:nvGrpSpPr>
          <p:cNvPr id="824325" name="Group 5"/>
          <p:cNvGrpSpPr/>
          <p:nvPr/>
        </p:nvGrpSpPr>
        <p:grpSpPr>
          <a:xfrm>
            <a:off x="3441700" y="2138363"/>
            <a:ext cx="6396038" cy="4229100"/>
            <a:chOff x="2242" y="2030"/>
            <a:chExt cx="3493" cy="2203"/>
          </a:xfrm>
        </p:grpSpPr>
        <p:grpSp>
          <p:nvGrpSpPr>
            <p:cNvPr id="166915" name="Group 6"/>
            <p:cNvGrpSpPr/>
            <p:nvPr/>
          </p:nvGrpSpPr>
          <p:grpSpPr>
            <a:xfrm>
              <a:off x="2242" y="2030"/>
              <a:ext cx="3351" cy="2203"/>
              <a:chOff x="1191" y="675"/>
              <a:chExt cx="3351" cy="2612"/>
            </a:xfrm>
          </p:grpSpPr>
          <p:graphicFrame>
            <p:nvGraphicFramePr>
              <p:cNvPr id="166916" name="Object 7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" r:id="rId4" imgW="1397000" imgH="1092200" progId="Equation.3">
                      <p:embed/>
                    </p:oleObj>
                  </mc:Choice>
                  <mc:Fallback>
                    <p:oleObj r:id="rId4" imgW="1397000" imgH="10922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17" name="Text Box 8"/>
              <p:cNvSpPr txBox="1"/>
              <p:nvPr/>
            </p:nvSpPr>
            <p:spPr>
              <a:xfrm>
                <a:off x="1722" y="679"/>
                <a:ext cx="2518" cy="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2    3    4    5     6   7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29" name="Text Box 9"/>
              <p:cNvSpPr txBox="1">
                <a:spLocks noChangeArrowheads="1"/>
              </p:cNvSpPr>
              <p:nvPr/>
            </p:nvSpPr>
            <p:spPr bwMode="auto">
              <a:xfrm>
                <a:off x="1191" y="675"/>
                <a:ext cx="461" cy="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</p:grpSp>
        <p:sp>
          <p:nvSpPr>
            <p:cNvPr id="166919" name="Rectangle 10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6920" name="Rectangle 11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103188" y="44450"/>
            <a:ext cx="9577388" cy="1878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构造右子树根对应的代价矩阵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只需要把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[4, 6]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</a:p>
        </p:txBody>
      </p:sp>
      <p:grpSp>
        <p:nvGrpSpPr>
          <p:cNvPr id="791558" name="Group 6"/>
          <p:cNvGrpSpPr/>
          <p:nvPr/>
        </p:nvGrpSpPr>
        <p:grpSpPr>
          <a:xfrm>
            <a:off x="2582863" y="2457450"/>
            <a:ext cx="5368925" cy="4105275"/>
            <a:chOff x="1160" y="663"/>
            <a:chExt cx="3382" cy="2586"/>
          </a:xfrm>
        </p:grpSpPr>
        <p:graphicFrame>
          <p:nvGraphicFramePr>
            <p:cNvPr id="168963" name="Object 7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r:id="rId4" imgW="1397000" imgH="1092200" progId="Equation.3">
                    <p:embed/>
                  </p:oleObj>
                </mc:Choice>
                <mc:Fallback>
                  <p:oleObj r:id="rId4" imgW="1397000" imgH="1092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4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1561" name="Text Box 9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-203200" y="-20637"/>
            <a:ext cx="10183813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计算右子树根的代价下界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</a:p>
        </p:txBody>
      </p:sp>
      <p:grpSp>
        <p:nvGrpSpPr>
          <p:cNvPr id="825349" name="Group 5"/>
          <p:cNvGrpSpPr/>
          <p:nvPr/>
        </p:nvGrpSpPr>
        <p:grpSpPr>
          <a:xfrm>
            <a:off x="2589213" y="2441575"/>
            <a:ext cx="5368925" cy="4105275"/>
            <a:chOff x="1160" y="663"/>
            <a:chExt cx="3382" cy="2586"/>
          </a:xfrm>
        </p:grpSpPr>
        <p:graphicFrame>
          <p:nvGraphicFramePr>
            <p:cNvPr id="171011" name="Object 6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r:id="rId4" imgW="1397000" imgH="1092200" progId="Equation.3">
                    <p:embed/>
                  </p:oleObj>
                </mc:Choice>
                <mc:Fallback>
                  <p:oleObj r:id="rId4" imgW="1397000" imgH="1092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12" name="Text Box 7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352" name="Text Box 8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74625" y="904875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</a:p>
        </p:txBody>
      </p:sp>
      <p:grpSp>
        <p:nvGrpSpPr>
          <p:cNvPr id="826373" name="Group 5"/>
          <p:cNvGrpSpPr/>
          <p:nvPr/>
        </p:nvGrpSpPr>
        <p:grpSpPr>
          <a:xfrm>
            <a:off x="1671638" y="1557338"/>
            <a:ext cx="6748462" cy="2665412"/>
            <a:chOff x="1053" y="1207"/>
            <a:chExt cx="4251" cy="1679"/>
          </a:xfrm>
        </p:grpSpPr>
        <p:sp>
          <p:nvSpPr>
            <p:cNvPr id="826374" name="Rectangle 6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</a:p>
          </p:txBody>
        </p:sp>
        <p:sp>
          <p:nvSpPr>
            <p:cNvPr id="826375" name="Text Box 7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</a:p>
          </p:txBody>
        </p:sp>
        <p:sp>
          <p:nvSpPr>
            <p:cNvPr id="826376" name="Rectangle 8"/>
            <p:cNvSpPr>
              <a:spLocks noChangeArrowheads="1"/>
            </p:cNvSpPr>
            <p:nvPr/>
          </p:nvSpPr>
          <p:spPr bwMode="auto">
            <a:xfrm>
              <a:off x="1290" y="2387"/>
              <a:ext cx="1495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</a:p>
          </p:txBody>
        </p:sp>
        <p:sp>
          <p:nvSpPr>
            <p:cNvPr id="826377" name="Rectangle 9"/>
            <p:cNvSpPr>
              <a:spLocks noChangeArrowheads="1"/>
            </p:cNvSpPr>
            <p:nvPr/>
          </p:nvSpPr>
          <p:spPr bwMode="auto">
            <a:xfrm>
              <a:off x="3648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</a:p>
          </p:txBody>
        </p:sp>
        <p:sp>
          <p:nvSpPr>
            <p:cNvPr id="173063" name="Line 10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3064" name="Line 11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6380" name="Text Box 12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4312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</a:p>
          </p:txBody>
        </p:sp>
      </p:grpSp>
      <p:grpSp>
        <p:nvGrpSpPr>
          <p:cNvPr id="826382" name="Group 14"/>
          <p:cNvGrpSpPr/>
          <p:nvPr/>
        </p:nvGrpSpPr>
        <p:grpSpPr>
          <a:xfrm>
            <a:off x="1687513" y="4222750"/>
            <a:ext cx="6840537" cy="1584325"/>
            <a:chOff x="1063" y="2886"/>
            <a:chExt cx="4309" cy="998"/>
          </a:xfrm>
        </p:grpSpPr>
        <p:grpSp>
          <p:nvGrpSpPr>
            <p:cNvPr id="173068" name="Group 15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7306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73072" name="Group 19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73073" name="Line 20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4" name="Line 21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5" name="Line 22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6391" name="Text Box 23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</a:p>
          </p:txBody>
        </p:sp>
        <p:sp>
          <p:nvSpPr>
            <p:cNvPr id="826392" name="Text Box 24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103188" y="1341438"/>
            <a:ext cx="10183813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使用爬山策略扩展左子树根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选择边使子节点代价下界增加最大的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划分边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计算左、右子节点的代价下界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 99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117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目前树扩展为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887663" y="115888"/>
            <a:ext cx="1374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L.B=96</a:t>
            </a:r>
          </a:p>
        </p:txBody>
      </p:sp>
      <p:grpSp>
        <p:nvGrpSpPr>
          <p:cNvPr id="177154" name="Group 66"/>
          <p:cNvGrpSpPr/>
          <p:nvPr/>
        </p:nvGrpSpPr>
        <p:grpSpPr>
          <a:xfrm>
            <a:off x="871538" y="130175"/>
            <a:ext cx="9204325" cy="2381250"/>
            <a:chOff x="549" y="82"/>
            <a:chExt cx="5798" cy="1500"/>
          </a:xfrm>
        </p:grpSpPr>
        <p:sp>
          <p:nvSpPr>
            <p:cNvPr id="828421" name="Rectangle 5"/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所有解集合</a:t>
              </a:r>
            </a:p>
          </p:txBody>
        </p:sp>
        <p:sp>
          <p:nvSpPr>
            <p:cNvPr id="828423" name="Rectangle 7"/>
            <p:cNvSpPr>
              <a:spLocks noChangeArrowheads="1"/>
            </p:cNvSpPr>
            <p:nvPr/>
          </p:nvSpPr>
          <p:spPr bwMode="auto">
            <a:xfrm>
              <a:off x="1400" y="718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4" name="Rectangle 8"/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7" name="Text Box 11"/>
            <p:cNvSpPr txBox="1">
              <a:spLocks noChangeArrowheads="1"/>
            </p:cNvSpPr>
            <p:nvPr/>
          </p:nvSpPr>
          <p:spPr bwMode="auto">
            <a:xfrm>
              <a:off x="549" y="71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</a:p>
          </p:txBody>
        </p:sp>
        <p:sp>
          <p:nvSpPr>
            <p:cNvPr id="828428" name="Text Box 12"/>
            <p:cNvSpPr txBox="1">
              <a:spLocks noChangeArrowheads="1"/>
            </p:cNvSpPr>
            <p:nvPr/>
          </p:nvSpPr>
          <p:spPr bwMode="auto">
            <a:xfrm>
              <a:off x="5355" y="70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</a:p>
          </p:txBody>
        </p:sp>
        <p:sp>
          <p:nvSpPr>
            <p:cNvPr id="828429" name="Rectangle 13"/>
            <p:cNvSpPr>
              <a:spLocks noChangeArrowheads="1"/>
            </p:cNvSpPr>
            <p:nvPr/>
          </p:nvSpPr>
          <p:spPr bwMode="auto">
            <a:xfrm>
              <a:off x="1400" y="1261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(3, 5)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30" name="Rectangle 14"/>
            <p:cNvSpPr>
              <a:spLocks noChangeArrowheads="1"/>
            </p:cNvSpPr>
            <p:nvPr/>
          </p:nvSpPr>
          <p:spPr bwMode="auto">
            <a:xfrm>
              <a:off x="2877" y="1261"/>
              <a:ext cx="1479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(3,5)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7162" name="Line 15"/>
            <p:cNvSpPr/>
            <p:nvPr/>
          </p:nvSpPr>
          <p:spPr>
            <a:xfrm flipH="1">
              <a:off x="2151" y="400"/>
              <a:ext cx="998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3" name="Line 16"/>
            <p:cNvSpPr/>
            <p:nvPr/>
          </p:nvSpPr>
          <p:spPr>
            <a:xfrm>
              <a:off x="3512" y="400"/>
              <a:ext cx="1089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4" name="Line 17"/>
            <p:cNvSpPr/>
            <p:nvPr/>
          </p:nvSpPr>
          <p:spPr>
            <a:xfrm>
              <a:off x="1970" y="1025"/>
              <a:ext cx="0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5" name="Line 18"/>
            <p:cNvSpPr/>
            <p:nvPr/>
          </p:nvSpPr>
          <p:spPr>
            <a:xfrm>
              <a:off x="2197" y="1025"/>
              <a:ext cx="1315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8435" name="Text Box 19"/>
            <p:cNvSpPr txBox="1">
              <a:spLocks noChangeArrowheads="1"/>
            </p:cNvSpPr>
            <p:nvPr/>
          </p:nvSpPr>
          <p:spPr bwMode="auto">
            <a:xfrm>
              <a:off x="549" y="1252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</a:p>
          </p:txBody>
        </p:sp>
        <p:sp>
          <p:nvSpPr>
            <p:cNvPr id="828436" name="Text Box 20"/>
            <p:cNvSpPr txBox="1">
              <a:spLocks noChangeArrowheads="1"/>
            </p:cNvSpPr>
            <p:nvPr/>
          </p:nvSpPr>
          <p:spPr bwMode="auto">
            <a:xfrm>
              <a:off x="4308" y="1252"/>
              <a:ext cx="9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L.B=117</a:t>
              </a:r>
            </a:p>
          </p:txBody>
        </p:sp>
      </p:grpSp>
      <p:sp>
        <p:nvSpPr>
          <p:cNvPr id="828451" name="Rectangle 35"/>
          <p:cNvSpPr>
            <a:spLocks noChangeArrowheads="1"/>
          </p:cNvSpPr>
          <p:nvPr/>
        </p:nvSpPr>
        <p:spPr bwMode="auto">
          <a:xfrm>
            <a:off x="2228850" y="285115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4567238" y="2851150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3" name="Line 37"/>
          <p:cNvSpPr/>
          <p:nvPr/>
        </p:nvSpPr>
        <p:spPr>
          <a:xfrm>
            <a:off x="3135313" y="24765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4" name="Line 38"/>
          <p:cNvSpPr/>
          <p:nvPr/>
        </p:nvSpPr>
        <p:spPr>
          <a:xfrm>
            <a:off x="3495675" y="247650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5" name="Text Box 39"/>
          <p:cNvSpPr txBox="1">
            <a:spLocks noChangeArrowheads="1"/>
          </p:cNvSpPr>
          <p:nvPr/>
        </p:nvSpPr>
        <p:spPr bwMode="auto">
          <a:xfrm>
            <a:off x="733425" y="2852738"/>
            <a:ext cx="1555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L.B=112</a:t>
            </a:r>
          </a:p>
        </p:txBody>
      </p:sp>
      <p:sp>
        <p:nvSpPr>
          <p:cNvPr id="828456" name="Text Box 40"/>
          <p:cNvSpPr txBox="1">
            <a:spLocks noChangeArrowheads="1"/>
          </p:cNvSpPr>
          <p:nvPr/>
        </p:nvSpPr>
        <p:spPr bwMode="auto">
          <a:xfrm>
            <a:off x="6946900" y="283686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L.B=125</a:t>
            </a:r>
          </a:p>
        </p:txBody>
      </p:sp>
      <p:sp>
        <p:nvSpPr>
          <p:cNvPr id="828457" name="Rectangle 41"/>
          <p:cNvSpPr>
            <a:spLocks noChangeArrowheads="1"/>
          </p:cNvSpPr>
          <p:nvPr/>
        </p:nvSpPr>
        <p:spPr bwMode="auto">
          <a:xfrm>
            <a:off x="2228850" y="3700463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8" name="Rectangle 42"/>
          <p:cNvSpPr>
            <a:spLocks noChangeArrowheads="1"/>
          </p:cNvSpPr>
          <p:nvPr/>
        </p:nvSpPr>
        <p:spPr bwMode="auto">
          <a:xfrm>
            <a:off x="4567238" y="3700463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9" name="Line 43"/>
          <p:cNvSpPr/>
          <p:nvPr/>
        </p:nvSpPr>
        <p:spPr>
          <a:xfrm>
            <a:off x="3135313" y="33258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0" name="Line 44"/>
          <p:cNvSpPr/>
          <p:nvPr/>
        </p:nvSpPr>
        <p:spPr>
          <a:xfrm>
            <a:off x="3495675" y="3325813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1" name="Text Box 45"/>
          <p:cNvSpPr txBox="1">
            <a:spLocks noChangeArrowheads="1"/>
          </p:cNvSpPr>
          <p:nvPr/>
        </p:nvSpPr>
        <p:spPr bwMode="auto">
          <a:xfrm>
            <a:off x="681038" y="3686175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</a:p>
        </p:txBody>
      </p:sp>
      <p:sp>
        <p:nvSpPr>
          <p:cNvPr id="828462" name="Text Box 46"/>
          <p:cNvSpPr txBox="1">
            <a:spLocks noChangeArrowheads="1"/>
          </p:cNvSpPr>
          <p:nvPr/>
        </p:nvSpPr>
        <p:spPr bwMode="auto">
          <a:xfrm>
            <a:off x="6915150" y="3679825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L.B=153</a:t>
            </a:r>
          </a:p>
        </p:txBody>
      </p:sp>
      <p:sp>
        <p:nvSpPr>
          <p:cNvPr id="828463" name="Rectangle 47"/>
          <p:cNvSpPr>
            <a:spLocks noChangeArrowheads="1"/>
          </p:cNvSpPr>
          <p:nvPr/>
        </p:nvSpPr>
        <p:spPr bwMode="auto">
          <a:xfrm>
            <a:off x="2228850" y="45085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4" name="Rectangle 48"/>
          <p:cNvSpPr>
            <a:spLocks noChangeArrowheads="1"/>
          </p:cNvSpPr>
          <p:nvPr/>
        </p:nvSpPr>
        <p:spPr bwMode="auto">
          <a:xfrm>
            <a:off x="4567238" y="45085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5" name="Line 49"/>
          <p:cNvSpPr/>
          <p:nvPr/>
        </p:nvSpPr>
        <p:spPr>
          <a:xfrm>
            <a:off x="3135313" y="41338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6" name="Line 50"/>
          <p:cNvSpPr/>
          <p:nvPr/>
        </p:nvSpPr>
        <p:spPr>
          <a:xfrm>
            <a:off x="3495675" y="41338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7" name="Text Box 51"/>
          <p:cNvSpPr txBox="1">
            <a:spLocks noChangeArrowheads="1"/>
          </p:cNvSpPr>
          <p:nvPr/>
        </p:nvSpPr>
        <p:spPr bwMode="auto">
          <a:xfrm>
            <a:off x="681038" y="44942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</a:p>
        </p:txBody>
      </p:sp>
      <p:sp>
        <p:nvSpPr>
          <p:cNvPr id="828468" name="Text Box 52"/>
          <p:cNvSpPr txBox="1">
            <a:spLocks noChangeArrowheads="1"/>
          </p:cNvSpPr>
          <p:nvPr/>
        </p:nvSpPr>
        <p:spPr bwMode="auto">
          <a:xfrm>
            <a:off x="6915150" y="449421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L.B=134</a:t>
            </a:r>
          </a:p>
        </p:txBody>
      </p:sp>
      <p:sp>
        <p:nvSpPr>
          <p:cNvPr id="828469" name="Rectangle 53"/>
          <p:cNvSpPr>
            <a:spLocks noChangeArrowheads="1"/>
          </p:cNvSpPr>
          <p:nvPr/>
        </p:nvSpPr>
        <p:spPr bwMode="auto">
          <a:xfrm>
            <a:off x="2228850" y="53721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0" name="Rectangle 54"/>
          <p:cNvSpPr>
            <a:spLocks noChangeArrowheads="1"/>
          </p:cNvSpPr>
          <p:nvPr/>
        </p:nvSpPr>
        <p:spPr bwMode="auto">
          <a:xfrm>
            <a:off x="4567238" y="53721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1" name="Line 55"/>
          <p:cNvSpPr/>
          <p:nvPr/>
        </p:nvSpPr>
        <p:spPr>
          <a:xfrm>
            <a:off x="3135313" y="49974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2" name="Line 56"/>
          <p:cNvSpPr/>
          <p:nvPr/>
        </p:nvSpPr>
        <p:spPr>
          <a:xfrm>
            <a:off x="3495675" y="49974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3" name="Text Box 57"/>
          <p:cNvSpPr txBox="1">
            <a:spLocks noChangeArrowheads="1"/>
          </p:cNvSpPr>
          <p:nvPr/>
        </p:nvSpPr>
        <p:spPr bwMode="auto">
          <a:xfrm>
            <a:off x="681038" y="53578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</a:p>
        </p:txBody>
      </p:sp>
      <p:sp>
        <p:nvSpPr>
          <p:cNvPr id="828474" name="Text Box 58"/>
          <p:cNvSpPr txBox="1">
            <a:spLocks noChangeArrowheads="1"/>
          </p:cNvSpPr>
          <p:nvPr/>
        </p:nvSpPr>
        <p:spPr bwMode="auto">
          <a:xfrm>
            <a:off x="6926263" y="537845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</a:p>
        </p:txBody>
      </p:sp>
      <p:sp>
        <p:nvSpPr>
          <p:cNvPr id="828475" name="Rectangle 59"/>
          <p:cNvSpPr>
            <a:spLocks noChangeArrowheads="1"/>
          </p:cNvSpPr>
          <p:nvPr/>
        </p:nvSpPr>
        <p:spPr bwMode="auto">
          <a:xfrm>
            <a:off x="2228850" y="6237288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6" name="Rectangle 60"/>
          <p:cNvSpPr>
            <a:spLocks noChangeArrowheads="1"/>
          </p:cNvSpPr>
          <p:nvPr/>
        </p:nvSpPr>
        <p:spPr bwMode="auto">
          <a:xfrm>
            <a:off x="4567238" y="6237288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7" name="Line 61"/>
          <p:cNvSpPr/>
          <p:nvPr/>
        </p:nvSpPr>
        <p:spPr>
          <a:xfrm>
            <a:off x="3135313" y="58626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8" name="Line 62"/>
          <p:cNvSpPr/>
          <p:nvPr/>
        </p:nvSpPr>
        <p:spPr>
          <a:xfrm>
            <a:off x="3495675" y="5862638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9" name="Text Box 63"/>
          <p:cNvSpPr txBox="1">
            <a:spLocks noChangeArrowheads="1"/>
          </p:cNvSpPr>
          <p:nvPr/>
        </p:nvSpPr>
        <p:spPr bwMode="auto">
          <a:xfrm>
            <a:off x="681038" y="6223000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</a:p>
        </p:txBody>
      </p:sp>
      <p:sp>
        <p:nvSpPr>
          <p:cNvPr id="828480" name="Text Box 64"/>
          <p:cNvSpPr txBox="1">
            <a:spLocks noChangeArrowheads="1"/>
          </p:cNvSpPr>
          <p:nvPr/>
        </p:nvSpPr>
        <p:spPr bwMode="auto">
          <a:xfrm>
            <a:off x="6869113" y="6251575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</a:p>
        </p:txBody>
      </p:sp>
      <p:sp>
        <p:nvSpPr>
          <p:cNvPr id="828481" name="AutoShape 65"/>
          <p:cNvSpPr>
            <a:spLocks noChangeArrowheads="1"/>
          </p:cNvSpPr>
          <p:nvPr/>
        </p:nvSpPr>
        <p:spPr bwMode="auto">
          <a:xfrm>
            <a:off x="5219700" y="4276725"/>
            <a:ext cx="3454400" cy="1801813"/>
          </a:xfrm>
          <a:prstGeom prst="wedgeRoundRectCallout">
            <a:avLst>
              <a:gd name="adj1" fmla="val -83315"/>
              <a:gd name="adj2" fmla="val 5889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1-4-6-7-3-5-2-1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126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3" name="Rectangle 67"/>
          <p:cNvSpPr>
            <a:spLocks noChangeArrowheads="1"/>
          </p:cNvSpPr>
          <p:nvPr/>
        </p:nvSpPr>
        <p:spPr bwMode="auto">
          <a:xfrm>
            <a:off x="10693718" y="329883"/>
            <a:ext cx="3889375" cy="16573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由于右子树代价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=128&gt;126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停止扩展</a:t>
            </a:r>
          </a:p>
        </p:txBody>
      </p:sp>
      <p:sp>
        <p:nvSpPr>
          <p:cNvPr id="828484" name="AutoShape 68"/>
          <p:cNvSpPr>
            <a:spLocks noChangeArrowheads="1"/>
          </p:cNvSpPr>
          <p:nvPr/>
        </p:nvSpPr>
        <p:spPr bwMode="auto">
          <a:xfrm>
            <a:off x="8272463" y="3506788"/>
            <a:ext cx="2120900" cy="1152525"/>
          </a:xfrm>
          <a:prstGeom prst="wedgeRectCallout">
            <a:avLst>
              <a:gd name="adj1" fmla="val -94739"/>
              <a:gd name="adj2" fmla="val 131958"/>
            </a:avLst>
          </a:prstGeom>
          <a:solidFill>
            <a:srgbClr val="00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优化解代价的上界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2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51" grpId="0" animBg="1"/>
      <p:bldP spid="828452" grpId="0" animBg="1"/>
      <p:bldP spid="828455" grpId="0"/>
      <p:bldP spid="828456" grpId="0"/>
      <p:bldP spid="828457" grpId="0" animBg="1"/>
      <p:bldP spid="828458" grpId="0" animBg="1"/>
      <p:bldP spid="828461" grpId="0"/>
      <p:bldP spid="828462" grpId="0"/>
      <p:bldP spid="828463" grpId="0" animBg="1"/>
      <p:bldP spid="828464" grpId="0" animBg="1"/>
      <p:bldP spid="828467" grpId="0"/>
      <p:bldP spid="828468" grpId="0"/>
      <p:bldP spid="828469" grpId="0" animBg="1"/>
      <p:bldP spid="828470" grpId="0" animBg="1"/>
      <p:bldP spid="828473" grpId="0"/>
      <p:bldP spid="828474" grpId="0"/>
      <p:bldP spid="828475" grpId="0" animBg="1"/>
      <p:bldP spid="828476" grpId="0" animBg="1"/>
      <p:bldP spid="828479" grpId="0"/>
      <p:bldP spid="828480" grpId="0"/>
      <p:bldP spid="828481" grpId="0" animBg="1"/>
      <p:bldP spid="828483" grpId="0" bldLvl="0" animBg="1"/>
      <p:bldP spid="8284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95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2672" name="Oval 96"/>
          <p:cNvSpPr>
            <a:spLocks noChangeArrowheads="1"/>
          </p:cNvSpPr>
          <p:nvPr/>
        </p:nvSpPr>
        <p:spPr bwMode="auto">
          <a:xfrm>
            <a:off x="2840038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92673" name="Oval 97"/>
          <p:cNvSpPr>
            <a:spLocks noChangeArrowheads="1"/>
          </p:cNvSpPr>
          <p:nvPr/>
        </p:nvSpPr>
        <p:spPr bwMode="auto">
          <a:xfrm>
            <a:off x="5143500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4" name="Freeform 98"/>
          <p:cNvSpPr/>
          <p:nvPr/>
        </p:nvSpPr>
        <p:spPr>
          <a:xfrm>
            <a:off x="3244850" y="3543300"/>
            <a:ext cx="19113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5" name="Oval 99"/>
          <p:cNvSpPr>
            <a:spLocks noChangeArrowheads="1"/>
          </p:cNvSpPr>
          <p:nvPr/>
        </p:nvSpPr>
        <p:spPr bwMode="auto">
          <a:xfrm>
            <a:off x="5216525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92676" name="Oval 100"/>
          <p:cNvSpPr>
            <a:spLocks noChangeArrowheads="1"/>
          </p:cNvSpPr>
          <p:nvPr/>
        </p:nvSpPr>
        <p:spPr bwMode="auto">
          <a:xfrm>
            <a:off x="7519988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7" name="Freeform 101"/>
          <p:cNvSpPr/>
          <p:nvPr/>
        </p:nvSpPr>
        <p:spPr>
          <a:xfrm>
            <a:off x="5622925" y="4767263"/>
            <a:ext cx="1909763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9" name="Freeform 103"/>
          <p:cNvSpPr/>
          <p:nvPr/>
        </p:nvSpPr>
        <p:spPr>
          <a:xfrm>
            <a:off x="2898775" y="3763963"/>
            <a:ext cx="4710113" cy="193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967" h="1222">
                <a:moveTo>
                  <a:pt x="0" y="0"/>
                </a:moveTo>
                <a:cubicBezTo>
                  <a:pt x="6" y="139"/>
                  <a:pt x="0" y="165"/>
                  <a:pt x="35" y="271"/>
                </a:cubicBezTo>
                <a:cubicBezTo>
                  <a:pt x="38" y="280"/>
                  <a:pt x="36" y="291"/>
                  <a:pt x="43" y="297"/>
                </a:cubicBezTo>
                <a:cubicBezTo>
                  <a:pt x="69" y="322"/>
                  <a:pt x="69" y="344"/>
                  <a:pt x="87" y="367"/>
                </a:cubicBezTo>
                <a:cubicBezTo>
                  <a:pt x="113" y="401"/>
                  <a:pt x="159" y="445"/>
                  <a:pt x="192" y="471"/>
                </a:cubicBezTo>
                <a:cubicBezTo>
                  <a:pt x="249" y="516"/>
                  <a:pt x="289" y="579"/>
                  <a:pt x="349" y="620"/>
                </a:cubicBezTo>
                <a:cubicBezTo>
                  <a:pt x="401" y="699"/>
                  <a:pt x="334" y="602"/>
                  <a:pt x="384" y="663"/>
                </a:cubicBezTo>
                <a:cubicBezTo>
                  <a:pt x="404" y="688"/>
                  <a:pt x="405" y="720"/>
                  <a:pt x="427" y="742"/>
                </a:cubicBezTo>
                <a:cubicBezTo>
                  <a:pt x="434" y="749"/>
                  <a:pt x="445" y="753"/>
                  <a:pt x="453" y="759"/>
                </a:cubicBezTo>
                <a:cubicBezTo>
                  <a:pt x="484" y="783"/>
                  <a:pt x="474" y="798"/>
                  <a:pt x="515" y="812"/>
                </a:cubicBezTo>
                <a:cubicBezTo>
                  <a:pt x="550" y="865"/>
                  <a:pt x="616" y="907"/>
                  <a:pt x="672" y="934"/>
                </a:cubicBezTo>
                <a:cubicBezTo>
                  <a:pt x="681" y="939"/>
                  <a:pt x="690" y="944"/>
                  <a:pt x="698" y="951"/>
                </a:cubicBezTo>
                <a:cubicBezTo>
                  <a:pt x="704" y="956"/>
                  <a:pt x="708" y="965"/>
                  <a:pt x="715" y="969"/>
                </a:cubicBezTo>
                <a:cubicBezTo>
                  <a:pt x="732" y="977"/>
                  <a:pt x="768" y="986"/>
                  <a:pt x="768" y="986"/>
                </a:cubicBezTo>
                <a:cubicBezTo>
                  <a:pt x="853" y="1045"/>
                  <a:pt x="968" y="1049"/>
                  <a:pt x="1064" y="1082"/>
                </a:cubicBezTo>
                <a:cubicBezTo>
                  <a:pt x="1293" y="1160"/>
                  <a:pt x="1531" y="1194"/>
                  <a:pt x="1771" y="1222"/>
                </a:cubicBezTo>
                <a:cubicBezTo>
                  <a:pt x="1925" y="1219"/>
                  <a:pt x="2080" y="1218"/>
                  <a:pt x="2234" y="1213"/>
                </a:cubicBezTo>
                <a:cubicBezTo>
                  <a:pt x="2362" y="1209"/>
                  <a:pt x="2498" y="1158"/>
                  <a:pt x="2618" y="1117"/>
                </a:cubicBezTo>
                <a:cubicBezTo>
                  <a:pt x="2648" y="1106"/>
                  <a:pt x="2674" y="1069"/>
                  <a:pt x="2696" y="1047"/>
                </a:cubicBezTo>
                <a:cubicBezTo>
                  <a:pt x="2768" y="975"/>
                  <a:pt x="2833" y="878"/>
                  <a:pt x="2932" y="847"/>
                </a:cubicBezTo>
                <a:cubicBezTo>
                  <a:pt x="2935" y="838"/>
                  <a:pt x="2935" y="827"/>
                  <a:pt x="2941" y="820"/>
                </a:cubicBezTo>
                <a:cubicBezTo>
                  <a:pt x="2947" y="812"/>
                  <a:pt x="2967" y="803"/>
                  <a:pt x="2967" y="803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80" name="Text Box 104"/>
          <p:cNvSpPr txBox="1"/>
          <p:nvPr/>
        </p:nvSpPr>
        <p:spPr>
          <a:xfrm>
            <a:off x="3917950" y="4941888"/>
            <a:ext cx="646113" cy="9239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92681" name="Freeform 105"/>
          <p:cNvSpPr/>
          <p:nvPr/>
        </p:nvSpPr>
        <p:spPr>
          <a:xfrm>
            <a:off x="5334000" y="3851275"/>
            <a:ext cx="152400" cy="74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6" h="471">
                <a:moveTo>
                  <a:pt x="0" y="0"/>
                </a:moveTo>
                <a:cubicBezTo>
                  <a:pt x="28" y="10"/>
                  <a:pt x="42" y="25"/>
                  <a:pt x="70" y="35"/>
                </a:cubicBezTo>
                <a:cubicBezTo>
                  <a:pt x="62" y="68"/>
                  <a:pt x="58" y="89"/>
                  <a:pt x="35" y="114"/>
                </a:cubicBezTo>
                <a:cubicBezTo>
                  <a:pt x="46" y="146"/>
                  <a:pt x="68" y="160"/>
                  <a:pt x="79" y="192"/>
                </a:cubicBezTo>
                <a:cubicBezTo>
                  <a:pt x="52" y="219"/>
                  <a:pt x="55" y="232"/>
                  <a:pt x="17" y="245"/>
                </a:cubicBezTo>
                <a:cubicBezTo>
                  <a:pt x="33" y="292"/>
                  <a:pt x="75" y="299"/>
                  <a:pt x="96" y="358"/>
                </a:cubicBezTo>
                <a:cubicBezTo>
                  <a:pt x="59" y="382"/>
                  <a:pt x="72" y="395"/>
                  <a:pt x="35" y="419"/>
                </a:cubicBezTo>
                <a:cubicBezTo>
                  <a:pt x="32" y="428"/>
                  <a:pt x="24" y="436"/>
                  <a:pt x="26" y="445"/>
                </a:cubicBezTo>
                <a:cubicBezTo>
                  <a:pt x="28" y="453"/>
                  <a:pt x="39" y="456"/>
                  <a:pt x="44" y="463"/>
                </a:cubicBezTo>
                <a:cubicBezTo>
                  <a:pt x="46" y="465"/>
                  <a:pt x="44" y="468"/>
                  <a:pt x="44" y="471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0" name="Text Box 94"/>
          <p:cNvSpPr txBox="1">
            <a:spLocks noChangeArrowheads="1"/>
          </p:cNvSpPr>
          <p:nvPr/>
        </p:nvSpPr>
        <p:spPr bwMode="auto">
          <a:xfrm>
            <a:off x="966788" y="404813"/>
            <a:ext cx="8785225" cy="24301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注 意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-…-i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-…-j</a:t>
            </a:r>
            <a:r>
              <a:rPr kumimoji="0" lang="en-US" altLang="zh-CN" sz="3600" b="1" i="1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已被包含在一个正在构造的路径中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(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则必须避免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 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的路径被加入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否则出现环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72" grpId="0" animBg="1"/>
      <p:bldP spid="792673" grpId="0" animBg="1"/>
      <p:bldP spid="792675" grpId="0" animBg="1"/>
      <p:bldP spid="792676" grpId="0" animBg="1"/>
      <p:bldP spid="7926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174625" y="836613"/>
            <a:ext cx="9237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01797" name="Group 5"/>
          <p:cNvGrpSpPr/>
          <p:nvPr/>
        </p:nvGrpSpPr>
        <p:grpSpPr>
          <a:xfrm>
            <a:off x="4351338" y="1412875"/>
            <a:ext cx="1728787" cy="1731963"/>
            <a:chOff x="2605" y="2387"/>
            <a:chExt cx="1089" cy="1091"/>
          </a:xfrm>
        </p:grpSpPr>
        <p:grpSp>
          <p:nvGrpSpPr>
            <p:cNvPr id="86019" name="Group 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21" name="Line 8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2" name="Line 9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3" name="Line 10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4" name="Line 11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01804" name="Text Box 12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1805" name="Text Box 13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01806" name="Text Box 14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1808" name="Text Box 16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801843" name="Group 51"/>
          <p:cNvGrpSpPr/>
          <p:nvPr/>
        </p:nvGrpSpPr>
        <p:grpSpPr>
          <a:xfrm>
            <a:off x="2047875" y="4581525"/>
            <a:ext cx="1728788" cy="1758950"/>
            <a:chOff x="1290" y="2886"/>
            <a:chExt cx="1089" cy="1108"/>
          </a:xfrm>
        </p:grpSpPr>
        <p:grpSp>
          <p:nvGrpSpPr>
            <p:cNvPr id="86034" name="Group 20"/>
            <p:cNvGrpSpPr/>
            <p:nvPr/>
          </p:nvGrpSpPr>
          <p:grpSpPr>
            <a:xfrm>
              <a:off x="1290" y="2886"/>
              <a:ext cx="1089" cy="1108"/>
              <a:chOff x="2605" y="2370"/>
              <a:chExt cx="1089" cy="1108"/>
            </a:xfrm>
          </p:grpSpPr>
          <p:grpSp>
            <p:nvGrpSpPr>
              <p:cNvPr id="86035" name="Group 21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36" name="Rectangle 22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37" name="Line 23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8" name="Line 24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9" name="Line 25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40" name="Line 26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19" name="Text Box 27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01820" name="Text Box 28"/>
              <p:cNvSpPr txBox="1">
                <a:spLocks noChangeArrowheads="1"/>
              </p:cNvSpPr>
              <p:nvPr/>
            </p:nvSpPr>
            <p:spPr bwMode="auto">
              <a:xfrm>
                <a:off x="3041" y="237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3376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801825" name="Text Box 33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801826" name="Text Box 34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2061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61" name="Group 69"/>
          <p:cNvGrpSpPr/>
          <p:nvPr/>
        </p:nvGrpSpPr>
        <p:grpSpPr>
          <a:xfrm>
            <a:off x="6656388" y="4581525"/>
            <a:ext cx="1728787" cy="1731963"/>
            <a:chOff x="4193" y="2886"/>
            <a:chExt cx="1089" cy="1091"/>
          </a:xfrm>
        </p:grpSpPr>
        <p:grpSp>
          <p:nvGrpSpPr>
            <p:cNvPr id="86051" name="Group 35"/>
            <p:cNvGrpSpPr/>
            <p:nvPr/>
          </p:nvGrpSpPr>
          <p:grpSpPr>
            <a:xfrm>
              <a:off x="4193" y="2886"/>
              <a:ext cx="1089" cy="1091"/>
              <a:chOff x="2605" y="2387"/>
              <a:chExt cx="1089" cy="1091"/>
            </a:xfrm>
          </p:grpSpPr>
          <p:grpSp>
            <p:nvGrpSpPr>
              <p:cNvPr id="86052" name="Group 36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53" name="Rectangle 37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54" name="Line 38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5" name="Line 39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6" name="Line 40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7" name="Line 41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34" name="Text Box 42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01835" name="Text Box 43"/>
              <p:cNvSpPr txBox="1">
                <a:spLocks noChangeArrowheads="1"/>
              </p:cNvSpPr>
              <p:nvPr/>
            </p:nvSpPr>
            <p:spPr bwMode="auto">
              <a:xfrm>
                <a:off x="3041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01836" name="Text Box 44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01837" name="Text Box 45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1838" name="Text Box 46"/>
              <p:cNvSpPr txBox="1">
                <a:spLocks noChangeArrowheads="1"/>
              </p:cNvSpPr>
              <p:nvPr/>
            </p:nvSpPr>
            <p:spPr bwMode="auto">
              <a:xfrm>
                <a:off x="3376" y="2733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9" name="Text Box 47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801840" name="Text Box 48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801841" name="Text Box 49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4964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01862" name="Line 70"/>
          <p:cNvSpPr/>
          <p:nvPr/>
        </p:nvSpPr>
        <p:spPr>
          <a:xfrm flipH="1">
            <a:off x="2911475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01863" name="Line 71"/>
          <p:cNvSpPr/>
          <p:nvPr/>
        </p:nvSpPr>
        <p:spPr>
          <a:xfrm>
            <a:off x="5503863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6.6 A*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算法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4981575" y="131763"/>
            <a:ext cx="522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算法的基本思想</a:t>
            </a: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390525" y="1196975"/>
            <a:ext cx="9677400" cy="3889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算法与分支界限策略的比较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分支界限策略是为了剪掉不能达到优化解的分支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分支界限策略的关键是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界限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”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算法的核心是告诉我们在某些情况下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我们得到的解一定是优化解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于是算法可以停止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算法试图尽早地发现优化解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算法经常使用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策略求解优化问题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5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290513" y="17463"/>
            <a:ext cx="9677400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算法关键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代价函数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对于任意节点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＝从树根到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＝从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到目标节点的优化路径的代价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 + 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的代价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What is the value of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?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不知道！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也不知道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使用任何方法去估计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的估计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总为真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f(n)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g(n)+h(n)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g(n)+h*(n)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定义为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/>
          <p:nvPr/>
        </p:nvSpPr>
        <p:spPr>
          <a:xfrm>
            <a:off x="174625" y="5240338"/>
            <a:ext cx="925830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输出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发现一个从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到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的最短路径</a:t>
            </a:r>
          </a:p>
        </p:txBody>
      </p:sp>
      <p:sp>
        <p:nvSpPr>
          <p:cNvPr id="187394" name="Rectangle 24"/>
          <p:cNvSpPr/>
          <p:nvPr/>
        </p:nvSpPr>
        <p:spPr>
          <a:xfrm>
            <a:off x="73025" y="73025"/>
            <a:ext cx="1974850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1491" name="Rectangle 3"/>
          <p:cNvSpPr>
            <a:spLocks noGrp="1"/>
          </p:cNvSpPr>
          <p:nvPr>
            <p:ph idx="1"/>
          </p:nvPr>
        </p:nvSpPr>
        <p:spPr>
          <a:xfrm>
            <a:off x="207963" y="909638"/>
            <a:ext cx="9258300" cy="1150937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ea typeface="华文行楷" panose="0201080004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最短路径问题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输入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</a:p>
        </p:txBody>
      </p:sp>
      <p:grpSp>
        <p:nvGrpSpPr>
          <p:cNvPr id="831525" name="Group 37"/>
          <p:cNvGrpSpPr/>
          <p:nvPr/>
        </p:nvGrpSpPr>
        <p:grpSpPr>
          <a:xfrm>
            <a:off x="1758950" y="2133600"/>
            <a:ext cx="5473700" cy="2663825"/>
            <a:chOff x="1108" y="1344"/>
            <a:chExt cx="3448" cy="1678"/>
          </a:xfrm>
        </p:grpSpPr>
        <p:grpSp>
          <p:nvGrpSpPr>
            <p:cNvPr id="187397" name="Group 35"/>
            <p:cNvGrpSpPr/>
            <p:nvPr/>
          </p:nvGrpSpPr>
          <p:grpSpPr>
            <a:xfrm>
              <a:off x="1108" y="1344"/>
              <a:ext cx="3448" cy="1678"/>
              <a:chOff x="1199" y="527"/>
              <a:chExt cx="3448" cy="1678"/>
            </a:xfrm>
          </p:grpSpPr>
          <p:grpSp>
            <p:nvGrpSpPr>
              <p:cNvPr id="187398" name="Group 23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1493" name="Oval 5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831494" name="Oval 6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831495" name="Oval 7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31496" name="Oval 8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31497" name="Oval 9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31498" name="Oval 10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831499" name="Oval 11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</a:p>
              </p:txBody>
            </p:sp>
            <p:sp>
              <p:nvSpPr>
                <p:cNvPr id="187406" name="Line 12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7" name="Line 13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8" name="Line 14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9" name="Line 15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0" name="Line 16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1" name="Line 17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2" name="Line 18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3" name="Line 19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4" name="Line 20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5" name="Line 21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6" name="Line 22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1513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1514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1515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31516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1517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1518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1519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1520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1521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1522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270" y="233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628" name="Group 68"/>
          <p:cNvGrpSpPr/>
          <p:nvPr/>
        </p:nvGrpSpPr>
        <p:grpSpPr>
          <a:xfrm>
            <a:off x="1182688" y="1125538"/>
            <a:ext cx="3384550" cy="1727200"/>
            <a:chOff x="1153" y="1525"/>
            <a:chExt cx="2132" cy="1088"/>
          </a:xfrm>
        </p:grpSpPr>
        <p:sp>
          <p:nvSpPr>
            <p:cNvPr id="834598" name="Oval 38"/>
            <p:cNvSpPr>
              <a:spLocks noChangeArrowheads="1"/>
            </p:cNvSpPr>
            <p:nvPr/>
          </p:nvSpPr>
          <p:spPr bwMode="auto">
            <a:xfrm>
              <a:off x="3013" y="2341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4599" name="Oval 39"/>
            <p:cNvSpPr>
              <a:spLocks noChangeArrowheads="1"/>
            </p:cNvSpPr>
            <p:nvPr/>
          </p:nvSpPr>
          <p:spPr bwMode="auto">
            <a:xfrm>
              <a:off x="2015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4600" name="Oval 40"/>
            <p:cNvSpPr>
              <a:spLocks noChangeArrowheads="1"/>
            </p:cNvSpPr>
            <p:nvPr/>
          </p:nvSpPr>
          <p:spPr bwMode="auto">
            <a:xfrm>
              <a:off x="1153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34615" name="Text Box 55"/>
            <p:cNvSpPr txBox="1">
              <a:spLocks noChangeArrowheads="1"/>
            </p:cNvSpPr>
            <p:nvPr/>
          </p:nvSpPr>
          <p:spPr bwMode="auto">
            <a:xfrm>
              <a:off x="1547" y="179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4616" name="Text Box 56"/>
            <p:cNvSpPr txBox="1">
              <a:spLocks noChangeArrowheads="1"/>
            </p:cNvSpPr>
            <p:nvPr/>
          </p:nvSpPr>
          <p:spPr bwMode="auto">
            <a:xfrm>
              <a:off x="1955" y="188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34617" name="Text Box 57"/>
            <p:cNvSpPr txBox="1">
              <a:spLocks noChangeArrowheads="1"/>
            </p:cNvSpPr>
            <p:nvPr/>
          </p:nvSpPr>
          <p:spPr bwMode="auto">
            <a:xfrm>
              <a:off x="2499" y="17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9448" name="Line 65"/>
            <p:cNvSpPr/>
            <p:nvPr/>
          </p:nvSpPr>
          <p:spPr>
            <a:xfrm flipH="1">
              <a:off x="1381" y="1752"/>
              <a:ext cx="680" cy="58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49" name="Line 66"/>
            <p:cNvSpPr/>
            <p:nvPr/>
          </p:nvSpPr>
          <p:spPr>
            <a:xfrm>
              <a:off x="2151" y="1797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50" name="Line 67"/>
            <p:cNvSpPr/>
            <p:nvPr/>
          </p:nvSpPr>
          <p:spPr>
            <a:xfrm>
              <a:off x="2242" y="1752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34597" name="Oval 37"/>
            <p:cNvSpPr>
              <a:spLocks noChangeArrowheads="1"/>
            </p:cNvSpPr>
            <p:nvPr/>
          </p:nvSpPr>
          <p:spPr bwMode="auto">
            <a:xfrm>
              <a:off x="2015" y="1525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sp>
        <p:nvSpPr>
          <p:cNvPr id="834629" name="Rectangle 69"/>
          <p:cNvSpPr>
            <a:spLocks noChangeArrowheads="1"/>
          </p:cNvSpPr>
          <p:nvPr/>
        </p:nvSpPr>
        <p:spPr bwMode="auto">
          <a:xfrm>
            <a:off x="103188" y="3068638"/>
            <a:ext cx="925830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)=2,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)=3,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)=4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)=5,   f*(V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)+h*(V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 =7</a:t>
            </a:r>
          </a:p>
        </p:txBody>
      </p:sp>
      <p:sp>
        <p:nvSpPr>
          <p:cNvPr id="834630" name="Line 70"/>
          <p:cNvSpPr/>
          <p:nvPr/>
        </p:nvSpPr>
        <p:spPr>
          <a:xfrm>
            <a:off x="895350" y="3860800"/>
            <a:ext cx="6335713" cy="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34631" name="Rectangle 71"/>
          <p:cNvSpPr/>
          <p:nvPr/>
        </p:nvSpPr>
        <p:spPr>
          <a:xfrm>
            <a:off x="133350" y="4292600"/>
            <a:ext cx="9258300" cy="1833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估计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h*(n) 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从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出发有两种可能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最小者为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2,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选择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h(n)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=2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的估计值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f(V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g(v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=4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的代价</a:t>
            </a:r>
          </a:p>
        </p:txBody>
      </p:sp>
      <p:sp>
        <p:nvSpPr>
          <p:cNvPr id="189455" name="Rectangle 72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89456" name="Rectangle 4"/>
          <p:cNvSpPr/>
          <p:nvPr/>
        </p:nvSpPr>
        <p:spPr>
          <a:xfrm>
            <a:off x="103188" y="188913"/>
            <a:ext cx="495935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求解树的第一阶段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89457" name="Group 74"/>
          <p:cNvGrpSpPr/>
          <p:nvPr/>
        </p:nvGrpSpPr>
        <p:grpSpPr>
          <a:xfrm>
            <a:off x="4564063" y="44450"/>
            <a:ext cx="5475287" cy="2663825"/>
            <a:chOff x="2876" y="28"/>
            <a:chExt cx="3448" cy="1678"/>
          </a:xfrm>
        </p:grpSpPr>
        <p:grpSp>
          <p:nvGrpSpPr>
            <p:cNvPr id="189458" name="Group 5"/>
            <p:cNvGrpSpPr/>
            <p:nvPr/>
          </p:nvGrpSpPr>
          <p:grpSpPr>
            <a:xfrm>
              <a:off x="2876" y="28"/>
              <a:ext cx="3448" cy="1678"/>
              <a:chOff x="1199" y="527"/>
              <a:chExt cx="3448" cy="1678"/>
            </a:xfrm>
          </p:grpSpPr>
          <p:grpSp>
            <p:nvGrpSpPr>
              <p:cNvPr id="189459" name="Group 6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4567" name="Oval 7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834568" name="Oval 8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834569" name="Oval 9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34570" name="Oval 10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34571" name="Oval 11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34572" name="Oval 12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834573" name="Oval 13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</a:p>
              </p:txBody>
            </p:sp>
            <p:sp>
              <p:nvSpPr>
                <p:cNvPr id="189467" name="Line 14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8" name="Line 15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9" name="Line 16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0" name="Line 17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1" name="Line 18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2" name="Line 19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3" name="Line 20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4" name="Line 21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5" name="Line 22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6" name="Line 23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7" name="Line 24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4585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4586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4587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34588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4589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4590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4591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4592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34593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4594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sp>
          <p:nvSpPr>
            <p:cNvPr id="834633" name="Text Box 73"/>
            <p:cNvSpPr txBox="1">
              <a:spLocks noChangeArrowheads="1"/>
            </p:cNvSpPr>
            <p:nvPr/>
          </p:nvSpPr>
          <p:spPr bwMode="auto">
            <a:xfrm>
              <a:off x="5039" y="98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115888" y="333375"/>
            <a:ext cx="9996488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算法本质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已经发现的解是优化解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定理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选择的节点是目标节点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则该节点表示的解是优化解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是任意扩展到的节点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是选中目标节点（可为阶段目标节点，可为最终目标节点）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f(t)=g(t)(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满足该等式，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为最终目标节点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是优化解代价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(1). 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(2).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估计规则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(3). 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中必有一个为优化解的代价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令其为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我们有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lang="en-US" altLang="zh-CN" sz="28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4).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h(t)=0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所以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f(t)=g(t)+h(t)=g(t)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(5).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是一个可能解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506" y="836712"/>
            <a:ext cx="9535988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也可用反证法解定理1：使用Best-First策略搜索树，如果A*如选择的节点是目标节点，则该节点表示的解是优化解。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证明（反证法）：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(1)假设A*算法首先找到的路径P（n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）来到目标节点，而路径P并非真正的最小代价路径。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(2)若真正的最小代价路径A（n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）,那么A中必有节点n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不在路径P中，假设n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是离起点最远的一个节点（路径P与路径A在n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前面的节点都相同），那么f(n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)&lt;=g(T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)=f(T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)，即f(n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(3)按照Best-First算法，如果f(n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)，那么应该选择扩展n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节点而非T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节点，与Best-First策略相矛盾。故A*算法选择的节点是目标节点，则该节点表示的解是优化解。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5791200" y="131763"/>
            <a:ext cx="44132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算法的规则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111250" y="1557338"/>
            <a:ext cx="8569325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(1).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(2).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的代价函数为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f(n)=g(n)+h(n), g(n)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是从根到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到某个目标节点的优化路径代价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对于所有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当选择到的节点是目标节点时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算法停止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返回一个优化解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822450" y="131763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应用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算法求解最短路径问题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47650" y="119697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问题的输入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97733" name="Text Box 37"/>
          <p:cNvSpPr txBox="1">
            <a:spLocks noChangeArrowheads="1"/>
          </p:cNvSpPr>
          <p:nvPr/>
        </p:nvSpPr>
        <p:spPr bwMode="auto">
          <a:xfrm>
            <a:off x="247650" y="515302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A*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算法的执行全过程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797735" name="Group 39"/>
          <p:cNvGrpSpPr/>
          <p:nvPr/>
        </p:nvGrpSpPr>
        <p:grpSpPr>
          <a:xfrm>
            <a:off x="2551113" y="1989138"/>
            <a:ext cx="5473700" cy="2663825"/>
            <a:chOff x="1607" y="1253"/>
            <a:chExt cx="3448" cy="1678"/>
          </a:xfrm>
        </p:grpSpPr>
        <p:grpSp>
          <p:nvGrpSpPr>
            <p:cNvPr id="195589" name="Group 7"/>
            <p:cNvGrpSpPr/>
            <p:nvPr/>
          </p:nvGrpSpPr>
          <p:grpSpPr>
            <a:xfrm>
              <a:off x="1607" y="1253"/>
              <a:ext cx="3448" cy="1678"/>
              <a:chOff x="1199" y="527"/>
              <a:chExt cx="3448" cy="1678"/>
            </a:xfrm>
          </p:grpSpPr>
          <p:grpSp>
            <p:nvGrpSpPr>
              <p:cNvPr id="195590" name="Group 8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797705" name="Oval 9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97706" name="Oval 10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97707" name="Oval 11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97708" name="Oval 12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97709" name="Oval 13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797710" name="Oval 14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97711" name="Oval 15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</a:p>
              </p:txBody>
            </p:sp>
            <p:sp>
              <p:nvSpPr>
                <p:cNvPr id="195598" name="Line 16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599" name="Line 17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0" name="Line 18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1" name="Line 19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2" name="Line 20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3" name="Line 21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4" name="Line 22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5" name="Line 23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6" name="Line 24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7" name="Line 25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8" name="Line 26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797723" name="Text Box 27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772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97725" name="Text Box 29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97726" name="Text Box 30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97727" name="Text Box 31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7728" name="Text Box 32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7729" name="Text Box 33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7730" name="Text Box 34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7731" name="Text Box 35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97732" name="Text Box 36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sp>
          <p:nvSpPr>
            <p:cNvPr id="797734" name="Text Box 38"/>
            <p:cNvSpPr txBox="1">
              <a:spLocks noChangeArrowheads="1"/>
            </p:cNvSpPr>
            <p:nvPr/>
          </p:nvSpPr>
          <p:spPr bwMode="auto">
            <a:xfrm>
              <a:off x="3769" y="220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3" name="Group 66"/>
          <p:cNvGrpSpPr/>
          <p:nvPr/>
        </p:nvGrpSpPr>
        <p:grpSpPr>
          <a:xfrm>
            <a:off x="5573713" y="44450"/>
            <a:ext cx="4610100" cy="2160588"/>
            <a:chOff x="2876" y="164"/>
            <a:chExt cx="2904" cy="1361"/>
          </a:xfrm>
        </p:grpSpPr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8888" name="Oval 4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889" name="Oval 4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8890" name="Oval 4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97641" name="Line 4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2" name="Line 4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3" name="Line 4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4" name="Line 4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5" name="Line 4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6" name="Line 5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7" name="Line 5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8" name="Line 5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9" name="Line 5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0" name="Line 5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1" name="Line 5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04" name="Text Box 5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05" name="Text Box 5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8906" name="Text Box 5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907" name="Text Box 5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8908" name="Text Box 6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09" name="Text Box 6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10" name="Text Box 6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11" name="Text Box 6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12" name="Text Box 6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8913" name="Text Box 6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97662" name="Rectangle 68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8915" name="Text Box 67"/>
          <p:cNvSpPr txBox="1">
            <a:spLocks noChangeArrowheads="1"/>
          </p:cNvSpPr>
          <p:nvPr/>
        </p:nvSpPr>
        <p:spPr bwMode="auto">
          <a:xfrm>
            <a:off x="319088" y="333375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1</a:t>
            </a:r>
          </a:p>
        </p:txBody>
      </p:sp>
      <p:grpSp>
        <p:nvGrpSpPr>
          <p:cNvPr id="718927" name="Group 79"/>
          <p:cNvGrpSpPr/>
          <p:nvPr/>
        </p:nvGrpSpPr>
        <p:grpSpPr>
          <a:xfrm>
            <a:off x="3271838" y="2492375"/>
            <a:ext cx="2879725" cy="1223963"/>
            <a:chOff x="1789" y="1434"/>
            <a:chExt cx="1814" cy="771"/>
          </a:xfrm>
        </p:grpSpPr>
        <p:sp>
          <p:nvSpPr>
            <p:cNvPr id="718917" name="Oval 69"/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18918" name="Oval 70"/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8919" name="Oval 71"/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8920" name="Oval 72"/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7669" name="Line 73"/>
            <p:cNvSpPr/>
            <p:nvPr/>
          </p:nvSpPr>
          <p:spPr>
            <a:xfrm flipH="1">
              <a:off x="2015" y="1616"/>
              <a:ext cx="59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0" name="Line 74"/>
            <p:cNvSpPr/>
            <p:nvPr/>
          </p:nvSpPr>
          <p:spPr>
            <a:xfrm>
              <a:off x="2741" y="1706"/>
              <a:ext cx="0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1" name="Line 75"/>
            <p:cNvSpPr/>
            <p:nvPr/>
          </p:nvSpPr>
          <p:spPr>
            <a:xfrm>
              <a:off x="2877" y="1616"/>
              <a:ext cx="499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2136" y="152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2498" y="166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041" y="151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718928" name="Text Box 80"/>
          <p:cNvSpPr txBox="1">
            <a:spLocks noChangeArrowheads="1"/>
          </p:cNvSpPr>
          <p:nvPr/>
        </p:nvSpPr>
        <p:spPr bwMode="auto">
          <a:xfrm>
            <a:off x="1042988" y="4581525"/>
            <a:ext cx="16017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8929" name="Text Box 81"/>
          <p:cNvSpPr txBox="1"/>
          <p:nvPr/>
        </p:nvSpPr>
        <p:spPr>
          <a:xfrm>
            <a:off x="3144838" y="4581525"/>
            <a:ext cx="3227387" cy="1570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8930" name="Text Box 82"/>
          <p:cNvSpPr txBox="1"/>
          <p:nvPr/>
        </p:nvSpPr>
        <p:spPr>
          <a:xfrm>
            <a:off x="6733540" y="4581525"/>
            <a:ext cx="2296795" cy="15684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)=3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8931" name="Text Box 83"/>
          <p:cNvSpPr txBox="1">
            <a:spLocks noChangeArrowheads="1"/>
          </p:cNvSpPr>
          <p:nvPr/>
        </p:nvSpPr>
        <p:spPr bwMode="auto">
          <a:xfrm>
            <a:off x="2957513" y="31972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18932" name="Text Box 84"/>
          <p:cNvSpPr txBox="1">
            <a:spLocks noChangeArrowheads="1"/>
          </p:cNvSpPr>
          <p:nvPr/>
        </p:nvSpPr>
        <p:spPr bwMode="auto">
          <a:xfrm>
            <a:off x="4256088" y="31972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18933" name="Text Box 85"/>
          <p:cNvSpPr txBox="1">
            <a:spLocks noChangeArrowheads="1"/>
          </p:cNvSpPr>
          <p:nvPr/>
        </p:nvSpPr>
        <p:spPr bwMode="auto">
          <a:xfrm>
            <a:off x="6056313" y="32131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18934" name="Text Box 86"/>
          <p:cNvSpPr txBox="1">
            <a:spLocks noChangeArrowheads="1"/>
          </p:cNvSpPr>
          <p:nvPr/>
        </p:nvSpPr>
        <p:spPr bwMode="auto">
          <a:xfrm>
            <a:off x="8456613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8" grpId="0"/>
      <p:bldP spid="718929" grpId="0"/>
      <p:bldP spid="718930" grpId="0"/>
      <p:bldP spid="718931" grpId="0"/>
      <p:bldP spid="718932" grpId="0"/>
      <p:bldP spid="7189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4856163" y="188913"/>
            <a:ext cx="5349875" cy="561975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Hamiltonian</a:t>
            </a: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环问题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5513" y="1557338"/>
            <a:ext cx="9042400" cy="1800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问题定义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个节点的连通图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V, E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G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中是否具有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</a:p>
        </p:txBody>
      </p:sp>
      <p:pic>
        <p:nvPicPr>
          <p:cNvPr id="88067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860425"/>
            <a:ext cx="5791200" cy="120650"/>
          </a:xfrm>
        </p:spPr>
      </p:pic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1731963" y="3573463"/>
            <a:ext cx="6940550" cy="1739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沿着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条边经过每个节点一次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并回到起始节点的环称为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的一个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1" name="Group 6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2775" name="Oval 7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672776" name="Oval 8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2777" name="Oval 9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778" name="Oval 10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2779" name="Oval 11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2780" name="Oval 12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72781" name="Oval 13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99689" name="Line 14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0" name="Line 15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1" name="Line 16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2" name="Line 17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3" name="Line 18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4" name="Line 19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5" name="Line 20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6" name="Line 21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7" name="Line 22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8" name="Line 23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9" name="Line 24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2793" name="Text Box 25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794" name="Text Box 26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2795" name="Text Box 27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2796" name="Text Box 28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2797" name="Text Box 29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798" name="Text Box 30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799" name="Text Box 31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800" name="Text Box 32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2801" name="Text Box 33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2802" name="Text Box 34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99710" name="Rectangle 35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350838" y="333375"/>
            <a:ext cx="3673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2.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2+2=4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2+3=5</a:t>
            </a:r>
          </a:p>
        </p:txBody>
      </p:sp>
      <p:sp>
        <p:nvSpPr>
          <p:cNvPr id="672817" name="Text Box 49"/>
          <p:cNvSpPr txBox="1"/>
          <p:nvPr/>
        </p:nvSpPr>
        <p:spPr>
          <a:xfrm>
            <a:off x="3549650" y="4795838"/>
            <a:ext cx="3328988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2818" name="Text Box 50"/>
          <p:cNvSpPr txBox="1"/>
          <p:nvPr/>
        </p:nvSpPr>
        <p:spPr>
          <a:xfrm>
            <a:off x="7154863" y="4810125"/>
            <a:ext cx="2320925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2806" name="Oval 38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72808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2809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99718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19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20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13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2814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2815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2823" name="Oval 55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2824" name="Oval 56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2825" name="Line 57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26" name="Line 58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07" name="Oval 39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  <p:bldP spid="672817" grpId="0"/>
      <p:bldP spid="672818" grpId="0"/>
      <p:bldP spid="672823" grpId="0" animBg="1"/>
      <p:bldP spid="672824" grpId="0" animBg="1"/>
      <p:bldP spid="672827" grpId="0"/>
      <p:bldP spid="672828" grpId="0"/>
      <p:bldP spid="672830" grpId="0"/>
      <p:bldP spid="6728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29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19878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19879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9880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9883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9884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1737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8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9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0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1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2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3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4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5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6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7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9896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897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9898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9899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9900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901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902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903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9904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9905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1758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9907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3.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</a:p>
        </p:txBody>
      </p: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</a:p>
        </p:txBody>
      </p:sp>
      <p:sp>
        <p:nvSpPr>
          <p:cNvPr id="719909" name="Text Box 37"/>
          <p:cNvSpPr txBox="1"/>
          <p:nvPr/>
        </p:nvSpPr>
        <p:spPr>
          <a:xfrm>
            <a:off x="3551238" y="4795838"/>
            <a:ext cx="3225800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9910" name="Text Box 38"/>
          <p:cNvSpPr txBox="1"/>
          <p:nvPr/>
        </p:nvSpPr>
        <p:spPr>
          <a:xfrm>
            <a:off x="7153275" y="4810125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19911" name="Oval 39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19912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1765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6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7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7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9918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9920" name="Text Box 48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19922" name="Text Box 50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19923" name="Oval 51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19924" name="Oval 52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01776" name="Line 53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77" name="Line 54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27" name="Oval 55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19928" name="Text Box 56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9930" name="Text Box 58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19931" name="Text Box 59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19932" name="Text Box 60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19933" name="Oval 61"/>
          <p:cNvSpPr>
            <a:spLocks noChangeArrowheads="1"/>
          </p:cNvSpPr>
          <p:nvPr/>
        </p:nvSpPr>
        <p:spPr bwMode="auto">
          <a:xfrm>
            <a:off x="5143500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19934" name="Oval 62"/>
          <p:cNvSpPr>
            <a:spLocks noChangeArrowheads="1"/>
          </p:cNvSpPr>
          <p:nvPr/>
        </p:nvSpPr>
        <p:spPr bwMode="auto">
          <a:xfrm>
            <a:off x="6080125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19935" name="Text Box 63"/>
          <p:cNvSpPr txBox="1">
            <a:spLocks noChangeArrowheads="1"/>
          </p:cNvSpPr>
          <p:nvPr/>
        </p:nvSpPr>
        <p:spPr bwMode="auto">
          <a:xfrm>
            <a:off x="5265738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6056313" y="30686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9937" name="Line 65"/>
          <p:cNvSpPr/>
          <p:nvPr/>
        </p:nvSpPr>
        <p:spPr>
          <a:xfrm flipH="1">
            <a:off x="5430838" y="3213100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38" name="Line 66"/>
          <p:cNvSpPr/>
          <p:nvPr/>
        </p:nvSpPr>
        <p:spPr>
          <a:xfrm>
            <a:off x="6008688" y="3213100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3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9939" name="Text Box 67"/>
          <p:cNvSpPr txBox="1">
            <a:spLocks noChangeArrowheads="1"/>
          </p:cNvSpPr>
          <p:nvPr/>
        </p:nvSpPr>
        <p:spPr bwMode="auto">
          <a:xfrm>
            <a:off x="4829175" y="34861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19940" name="Text Box 68"/>
          <p:cNvSpPr txBox="1">
            <a:spLocks noChangeArrowheads="1"/>
          </p:cNvSpPr>
          <p:nvPr/>
        </p:nvSpPr>
        <p:spPr bwMode="auto">
          <a:xfrm>
            <a:off x="6400800" y="34290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8" grpId="0"/>
      <p:bldP spid="719909" grpId="0"/>
      <p:bldP spid="719910" grpId="0"/>
      <p:bldP spid="719933" grpId="0" animBg="1"/>
      <p:bldP spid="719934" grpId="0" animBg="1"/>
      <p:bldP spid="719935" grpId="0"/>
      <p:bldP spid="719936" grpId="0"/>
      <p:bldP spid="719939" grpId="0"/>
      <p:bldP spid="71994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7" name="Group 7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3800" name="Oval 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673801" name="Oval 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3802" name="Oval 1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03" name="Oval 1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3804" name="Oval 1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3805" name="Oval 1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73806" name="Oval 1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3785" name="Line 1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6" name="Line 1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7" name="Line 1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8" name="Line 1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9" name="Line 1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0" name="Line 2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1" name="Line 2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2" name="Line 2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3" name="Line 2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4" name="Line 2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5" name="Line 2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3818" name="Text Box 2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19" name="Text Box 2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24" name="Text Box 3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3827" name="Text Box 3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3806" name="Rectangle 36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350838" y="333375"/>
            <a:ext cx="4035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4.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73088" y="4883150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2+2+1=5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2+2+3=7</a:t>
            </a:r>
          </a:p>
        </p:txBody>
      </p:sp>
      <p:sp>
        <p:nvSpPr>
          <p:cNvPr id="673831" name="Text Box 39"/>
          <p:cNvSpPr txBox="1"/>
          <p:nvPr/>
        </p:nvSpPr>
        <p:spPr>
          <a:xfrm>
            <a:off x="3979863" y="4868863"/>
            <a:ext cx="2919412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2" name="Text Box 40"/>
          <p:cNvSpPr txBox="1"/>
          <p:nvPr/>
        </p:nvSpPr>
        <p:spPr>
          <a:xfrm>
            <a:off x="7381875" y="4883150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3833" name="Oval 41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73834" name="Oval 42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3813" name="Line 43"/>
          <p:cNvSpPr/>
          <p:nvPr/>
        </p:nvSpPr>
        <p:spPr>
          <a:xfrm flipH="1">
            <a:off x="3556000" y="1830388"/>
            <a:ext cx="93821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4" name="Line 44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5" name="Line 45"/>
          <p:cNvSpPr/>
          <p:nvPr/>
        </p:nvSpPr>
        <p:spPr>
          <a:xfrm>
            <a:off x="4924425" y="1830388"/>
            <a:ext cx="7921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374808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5186363" y="16700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28829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59817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3845" name="Oval 53"/>
          <p:cNvSpPr>
            <a:spLocks noChangeArrowheads="1"/>
          </p:cNvSpPr>
          <p:nvPr/>
        </p:nvSpPr>
        <p:spPr bwMode="auto">
          <a:xfrm>
            <a:off x="3554413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03823" name="Line 54"/>
          <p:cNvSpPr/>
          <p:nvPr/>
        </p:nvSpPr>
        <p:spPr>
          <a:xfrm flipH="1">
            <a:off x="2833688" y="2709863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24" name="Line 55"/>
          <p:cNvSpPr/>
          <p:nvPr/>
        </p:nvSpPr>
        <p:spPr>
          <a:xfrm>
            <a:off x="3554413" y="2709863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8" name="Oval 56"/>
          <p:cNvSpPr>
            <a:spLocks noChangeArrowheads="1"/>
          </p:cNvSpPr>
          <p:nvPr/>
        </p:nvSpPr>
        <p:spPr bwMode="auto">
          <a:xfrm>
            <a:off x="3197225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73849" name="Text Box 57"/>
          <p:cNvSpPr txBox="1">
            <a:spLocks noChangeArrowheads="1"/>
          </p:cNvSpPr>
          <p:nvPr/>
        </p:nvSpPr>
        <p:spPr bwMode="auto">
          <a:xfrm>
            <a:off x="2736850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3850" name="Text Box 58"/>
          <p:cNvSpPr txBox="1">
            <a:spLocks noChangeArrowheads="1"/>
          </p:cNvSpPr>
          <p:nvPr/>
        </p:nvSpPr>
        <p:spPr bwMode="auto">
          <a:xfrm>
            <a:off x="3602038" y="25511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73852" name="Text Box 60"/>
          <p:cNvSpPr txBox="1">
            <a:spLocks noChangeArrowheads="1"/>
          </p:cNvSpPr>
          <p:nvPr/>
        </p:nvSpPr>
        <p:spPr bwMode="auto">
          <a:xfrm>
            <a:off x="22367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3853" name="Text Box 61"/>
          <p:cNvSpPr txBox="1">
            <a:spLocks noChangeArrowheads="1"/>
          </p:cNvSpPr>
          <p:nvPr/>
        </p:nvSpPr>
        <p:spPr bwMode="auto">
          <a:xfrm>
            <a:off x="38242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3854" name="Oval 62"/>
          <p:cNvSpPr>
            <a:spLocks noChangeArrowheads="1"/>
          </p:cNvSpPr>
          <p:nvPr/>
        </p:nvSpPr>
        <p:spPr bwMode="auto">
          <a:xfrm>
            <a:off x="5143500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3855" name="Oval 63"/>
          <p:cNvSpPr>
            <a:spLocks noChangeArrowheads="1"/>
          </p:cNvSpPr>
          <p:nvPr/>
        </p:nvSpPr>
        <p:spPr bwMode="auto">
          <a:xfrm>
            <a:off x="6080125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3856" name="Text Box 64"/>
          <p:cNvSpPr txBox="1">
            <a:spLocks noChangeArrowheads="1"/>
          </p:cNvSpPr>
          <p:nvPr/>
        </p:nvSpPr>
        <p:spPr bwMode="auto">
          <a:xfrm>
            <a:off x="5265738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3857" name="Text Box 65"/>
          <p:cNvSpPr txBox="1">
            <a:spLocks noChangeArrowheads="1"/>
          </p:cNvSpPr>
          <p:nvPr/>
        </p:nvSpPr>
        <p:spPr bwMode="auto">
          <a:xfrm>
            <a:off x="6056313" y="25654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03835" name="Line 66"/>
          <p:cNvSpPr/>
          <p:nvPr/>
        </p:nvSpPr>
        <p:spPr>
          <a:xfrm flipH="1">
            <a:off x="5430838" y="2709863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36" name="Line 67"/>
          <p:cNvSpPr/>
          <p:nvPr/>
        </p:nvSpPr>
        <p:spPr>
          <a:xfrm>
            <a:off x="6008688" y="2709863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60" name="Oval 68"/>
          <p:cNvSpPr>
            <a:spLocks noChangeArrowheads="1"/>
          </p:cNvSpPr>
          <p:nvPr/>
        </p:nvSpPr>
        <p:spPr bwMode="auto">
          <a:xfrm>
            <a:off x="5645150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3861" name="Text Box 69"/>
          <p:cNvSpPr txBox="1">
            <a:spLocks noChangeArrowheads="1"/>
          </p:cNvSpPr>
          <p:nvPr/>
        </p:nvSpPr>
        <p:spPr bwMode="auto">
          <a:xfrm>
            <a:off x="4829175" y="29829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3862" name="Text Box 70"/>
          <p:cNvSpPr txBox="1">
            <a:spLocks noChangeArrowheads="1"/>
          </p:cNvSpPr>
          <p:nvPr/>
        </p:nvSpPr>
        <p:spPr bwMode="auto">
          <a:xfrm>
            <a:off x="6400800" y="29257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73863" name="Oval 71"/>
          <p:cNvSpPr>
            <a:spLocks noChangeArrowheads="1"/>
          </p:cNvSpPr>
          <p:nvPr/>
        </p:nvSpPr>
        <p:spPr bwMode="auto">
          <a:xfrm>
            <a:off x="1974850" y="40052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3864" name="Oval 72"/>
          <p:cNvSpPr>
            <a:spLocks noChangeArrowheads="1"/>
          </p:cNvSpPr>
          <p:nvPr/>
        </p:nvSpPr>
        <p:spPr bwMode="auto">
          <a:xfrm>
            <a:off x="298291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7" name="Text Box 75"/>
          <p:cNvSpPr txBox="1">
            <a:spLocks noChangeArrowheads="1"/>
          </p:cNvSpPr>
          <p:nvPr/>
        </p:nvSpPr>
        <p:spPr bwMode="auto">
          <a:xfrm>
            <a:off x="2095500" y="34147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73868" name="Text Box 76"/>
          <p:cNvSpPr txBox="1">
            <a:spLocks noChangeArrowheads="1"/>
          </p:cNvSpPr>
          <p:nvPr/>
        </p:nvSpPr>
        <p:spPr bwMode="auto">
          <a:xfrm>
            <a:off x="2959100" y="34147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3869" name="Line 77"/>
          <p:cNvSpPr/>
          <p:nvPr/>
        </p:nvSpPr>
        <p:spPr>
          <a:xfrm flipH="1">
            <a:off x="2265363" y="3500438"/>
            <a:ext cx="35718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70" name="Line 78"/>
          <p:cNvSpPr/>
          <p:nvPr/>
        </p:nvSpPr>
        <p:spPr>
          <a:xfrm>
            <a:off x="29114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4" name="Oval 52"/>
          <p:cNvSpPr>
            <a:spLocks noChangeArrowheads="1"/>
          </p:cNvSpPr>
          <p:nvPr/>
        </p:nvSpPr>
        <p:spPr bwMode="auto">
          <a:xfrm>
            <a:off x="2546350" y="31416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3871" name="Text Box 79"/>
          <p:cNvSpPr txBox="1">
            <a:spLocks noChangeArrowheads="1"/>
          </p:cNvSpPr>
          <p:nvPr/>
        </p:nvSpPr>
        <p:spPr bwMode="auto">
          <a:xfrm>
            <a:off x="3282950" y="37893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3872" name="Text Box 80"/>
          <p:cNvSpPr txBox="1">
            <a:spLocks noChangeArrowheads="1"/>
          </p:cNvSpPr>
          <p:nvPr/>
        </p:nvSpPr>
        <p:spPr bwMode="auto">
          <a:xfrm>
            <a:off x="1471613" y="37893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0" grpId="0"/>
      <p:bldP spid="673831" grpId="0"/>
      <p:bldP spid="673832" grpId="0"/>
      <p:bldP spid="673863" grpId="0" animBg="1"/>
      <p:bldP spid="673864" grpId="0" animBg="1"/>
      <p:bldP spid="673867" grpId="0"/>
      <p:bldP spid="673868" grpId="0"/>
      <p:bldP spid="673871" grpId="0"/>
      <p:bldP spid="67387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0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9947" name="Oval 11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679948" name="Oval 12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9951" name="Oval 15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9952" name="Oval 16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79953" name="Oval 17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5833" name="Line 18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4" name="Line 19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5" name="Line 20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6" name="Line 21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7" name="Line 22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8" name="Line 23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9" name="Line 24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0" name="Line 25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1" name="Line 26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2" name="Line 27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3" name="Line 28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65" name="Text Box 29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66" name="Text Box 30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9967" name="Text Box 31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9968" name="Text Box 32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9969" name="Text Box 33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70" name="Text Box 34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71" name="Text Box 35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72" name="Text Box 36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73" name="Text Box 37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9974" name="Text Box 38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5854" name="Rectangle 39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5.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742950" y="5084763"/>
            <a:ext cx="253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4+2=6</a:t>
            </a:r>
          </a:p>
        </p:txBody>
      </p:sp>
      <p:sp>
        <p:nvSpPr>
          <p:cNvPr id="679978" name="Text Box 42"/>
          <p:cNvSpPr txBox="1"/>
          <p:nvPr/>
        </p:nvSpPr>
        <p:spPr>
          <a:xfrm>
            <a:off x="3967163" y="5070475"/>
            <a:ext cx="29194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9979" name="Text Box 43"/>
          <p:cNvSpPr txBox="1"/>
          <p:nvPr/>
        </p:nvSpPr>
        <p:spPr>
          <a:xfrm>
            <a:off x="7380288" y="5084763"/>
            <a:ext cx="250348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79980" name="Oval 44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5861" name="Line 46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2" name="Line 47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3" name="Line 48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9985" name="Text Box 49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9986" name="Text Box 50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679987" name="Text Box 51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79997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205870" name="Group 82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680000" name="Oval 64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80001" name="Oval 65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80002" name="Text Box 66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80003" name="Text Box 67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5875" name="Line 68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76" name="Line 69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06" name="Oval 70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80007" name="Text Box 71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80008" name="Text Box 72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grpSp>
        <p:nvGrpSpPr>
          <p:cNvPr id="205880" name="Group 83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679988" name="Text Box 52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79991" name="Oval 55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5883" name="Line 56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84" name="Line 57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94" name="Oval 58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9995" name="Text Box 59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9996" name="Text Box 60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79998" name="Text Box 62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79999" name="Text Box 63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80009" name="Oval 73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80010" name="Oval 74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1" name="Text Box 75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80012" name="Text Box 76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5894" name="Line 77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95" name="Line 78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15" name="Oval 79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80016" name="Text Box 80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80017" name="Text Box 81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680020" name="Oval 84"/>
          <p:cNvSpPr>
            <a:spLocks noChangeArrowheads="1"/>
          </p:cNvSpPr>
          <p:nvPr/>
        </p:nvSpPr>
        <p:spPr bwMode="auto">
          <a:xfrm>
            <a:off x="4495800" y="34290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80021" name="Line 85"/>
          <p:cNvSpPr/>
          <p:nvPr/>
        </p:nvSpPr>
        <p:spPr>
          <a:xfrm>
            <a:off x="4711700" y="27813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80022" name="Text Box 86"/>
          <p:cNvSpPr txBox="1">
            <a:spLocks noChangeArrowheads="1"/>
          </p:cNvSpPr>
          <p:nvPr/>
        </p:nvSpPr>
        <p:spPr bwMode="auto">
          <a:xfrm>
            <a:off x="4327525" y="27654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0023" name="Text Box 87"/>
          <p:cNvSpPr txBox="1">
            <a:spLocks noChangeArrowheads="1"/>
          </p:cNvSpPr>
          <p:nvPr/>
        </p:nvSpPr>
        <p:spPr bwMode="auto">
          <a:xfrm>
            <a:off x="4040188" y="32131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77" grpId="0"/>
      <p:bldP spid="679978" grpId="0"/>
      <p:bldP spid="679979" grpId="0"/>
      <p:bldP spid="680020" grpId="0" animBg="1"/>
      <p:bldP spid="680022" grpId="0"/>
      <p:bldP spid="6800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6.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084763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3+2+1=6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3+2+3=8</a:t>
            </a:r>
          </a:p>
        </p:txBody>
      </p:sp>
      <p:sp>
        <p:nvSpPr>
          <p:cNvPr id="207905" name="Text Box 37"/>
          <p:cNvSpPr txBox="1"/>
          <p:nvPr/>
        </p:nvSpPr>
        <p:spPr>
          <a:xfrm>
            <a:off x="3967163" y="5070475"/>
            <a:ext cx="291941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80288" y="5084763"/>
            <a:ext cx="2503487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animBg="1"/>
      <p:bldP spid="720980" grpId="0" animBg="1"/>
      <p:bldP spid="720981" grpId="0"/>
      <p:bldP spid="720984" grpId="0"/>
      <p:bldP spid="720985" grpId="0"/>
      <p:bldP spid="72098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7.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084763"/>
            <a:ext cx="308673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)=2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+3+2=7</a:t>
            </a: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2+3+2=7</a:t>
            </a:r>
          </a:p>
        </p:txBody>
      </p:sp>
      <p:sp>
        <p:nvSpPr>
          <p:cNvPr id="207905" name="Text Box 37"/>
          <p:cNvSpPr txBox="1"/>
          <p:nvPr/>
        </p:nvSpPr>
        <p:spPr>
          <a:xfrm>
            <a:off x="3828892" y="5070475"/>
            <a:ext cx="3195955" cy="1076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)=min{1,3}=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74732" y="5084763"/>
            <a:ext cx="2514600" cy="1076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)=7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1652" y="244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" name="Line 86"/>
          <p:cNvSpPr/>
          <p:nvPr/>
        </p:nvSpPr>
        <p:spPr>
          <a:xfrm flipH="1">
            <a:off x="3384550" y="3573780"/>
            <a:ext cx="114300" cy="43243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3" name="Oval 83"/>
          <p:cNvSpPr>
            <a:spLocks noChangeArrowheads="1"/>
          </p:cNvSpPr>
          <p:nvPr/>
        </p:nvSpPr>
        <p:spPr bwMode="auto">
          <a:xfrm>
            <a:off x="3276600" y="4005580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86"/>
          <p:cNvSpPr/>
          <p:nvPr/>
        </p:nvSpPr>
        <p:spPr>
          <a:xfrm>
            <a:off x="3581400" y="3500755"/>
            <a:ext cx="6000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5" name="Oval 83"/>
          <p:cNvSpPr>
            <a:spLocks noChangeArrowheads="1"/>
          </p:cNvSpPr>
          <p:nvPr/>
        </p:nvSpPr>
        <p:spPr bwMode="auto">
          <a:xfrm>
            <a:off x="4050030" y="4006215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3058478" y="388143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720783" y="3938588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3058795" y="3527743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3884930" y="341661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bldLvl="0" animBg="1"/>
      <p:bldP spid="720980" grpId="0" bldLvl="0" animBg="1"/>
      <p:bldP spid="720981" grpId="0" bldLvl="0" animBg="1"/>
      <p:bldP spid="720984" grpId="0" bldLvl="0" animBg="1"/>
      <p:bldP spid="720985" grpId="0" bldLvl="0" animBg="1"/>
      <p:bldP spid="720986" grpId="0" bldLvl="0" animBg="1"/>
      <p:bldP spid="3" grpId="0" bldLvl="0" animBg="1"/>
      <p:bldP spid="5" grpId="0" bldLvl="0" animBg="1"/>
      <p:bldP spid="8" grpId="0" bldLvl="0" animBg="1"/>
      <p:bldP spid="9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8.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1652" y="244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" name="Line 86"/>
          <p:cNvSpPr/>
          <p:nvPr/>
        </p:nvSpPr>
        <p:spPr>
          <a:xfrm flipH="1">
            <a:off x="3384550" y="3573780"/>
            <a:ext cx="114300" cy="43243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3" name="Oval 83"/>
          <p:cNvSpPr>
            <a:spLocks noChangeArrowheads="1"/>
          </p:cNvSpPr>
          <p:nvPr/>
        </p:nvSpPr>
        <p:spPr bwMode="auto">
          <a:xfrm>
            <a:off x="3276600" y="4005580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86"/>
          <p:cNvSpPr/>
          <p:nvPr/>
        </p:nvSpPr>
        <p:spPr>
          <a:xfrm>
            <a:off x="3581400" y="3500755"/>
            <a:ext cx="6000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5" name="Oval 83"/>
          <p:cNvSpPr>
            <a:spLocks noChangeArrowheads="1"/>
          </p:cNvSpPr>
          <p:nvPr/>
        </p:nvSpPr>
        <p:spPr bwMode="auto">
          <a:xfrm>
            <a:off x="4050030" y="4006215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3058478" y="388143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720783" y="39385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3058795" y="3527743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3884930" y="341661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2980" name="Text Box 36"/>
          <p:cNvSpPr txBox="1">
            <a:spLocks noChangeArrowheads="1"/>
          </p:cNvSpPr>
          <p:nvPr/>
        </p:nvSpPr>
        <p:spPr bwMode="auto">
          <a:xfrm>
            <a:off x="1031875" y="5084763"/>
            <a:ext cx="6565900" cy="1231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是目标节点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所以我们得到解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0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bldLvl="0" animBg="1"/>
      <p:bldP spid="720980" grpId="0" bldLvl="0" animBg="1"/>
      <p:bldP spid="720981" grpId="0" bldLvl="0" animBg="1"/>
      <p:bldP spid="720984" grpId="0" bldLvl="0" animBg="1"/>
      <p:bldP spid="720985" grpId="0" bldLvl="0" animBg="1"/>
      <p:bldP spid="720986" grpId="0" bldLvl="0" animBg="1"/>
      <p:bldP spid="3" grpId="0" bldLvl="0" animBg="1"/>
      <p:bldP spid="5" grpId="0" bldLvl="0" animBg="1"/>
      <p:bldP spid="8" grpId="0" bldLvl="0" animBg="1"/>
      <p:bldP spid="9" grpId="0" bldLvl="0" animBg="1"/>
      <p:bldP spid="7229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3198813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4854575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6365875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636746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8094663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9094" name="Line 1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5" name="Line 12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6" name="Line 13"/>
          <p:cNvSpPr/>
          <p:nvPr/>
        </p:nvSpPr>
        <p:spPr>
          <a:xfrm>
            <a:off x="3630613" y="1917700"/>
            <a:ext cx="1296987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7" name="Line 14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8" name="Line 15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9" name="Line 16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0" name="Line 17"/>
          <p:cNvSpPr/>
          <p:nvPr/>
        </p:nvSpPr>
        <p:spPr>
          <a:xfrm>
            <a:off x="6583363" y="1917700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1" name="Line 18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2" name="Line 19"/>
          <p:cNvSpPr/>
          <p:nvPr/>
        </p:nvSpPr>
        <p:spPr>
          <a:xfrm flipH="1">
            <a:off x="6870700" y="1917700"/>
            <a:ext cx="1441450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4854575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3861" name="Line 2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2" name="Line 22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3" name="Line 23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4" name="Line 24"/>
          <p:cNvSpPr/>
          <p:nvPr/>
        </p:nvSpPr>
        <p:spPr>
          <a:xfrm flipV="1">
            <a:off x="6583363" y="1917700"/>
            <a:ext cx="0" cy="86360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5" name="Line 25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6" name="Line 26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7" name="Line 27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319881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803894" name="Group 54"/>
          <p:cNvGrpSpPr/>
          <p:nvPr/>
        </p:nvGrpSpPr>
        <p:grpSpPr>
          <a:xfrm>
            <a:off x="3703638" y="4365625"/>
            <a:ext cx="3673475" cy="1801813"/>
            <a:chOff x="1607" y="2386"/>
            <a:chExt cx="2314" cy="1135"/>
          </a:xfrm>
        </p:grpSpPr>
        <p:sp>
          <p:nvSpPr>
            <p:cNvPr id="803868" name="Oval 28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3869" name="Oval 29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3870" name="Oval 30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9116" name="Line 33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7" name="Line 36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8" name="Line 38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82" name="Oval 42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9120" name="Line 51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1" name="Line 52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2" name="Line 53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71" name="Oval 31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247650" y="3716338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无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</a:p>
        </p:txBody>
      </p:sp>
      <p:sp>
        <p:nvSpPr>
          <p:cNvPr id="803896" name="Text Box 56"/>
          <p:cNvSpPr txBox="1">
            <a:spLocks noChangeArrowheads="1"/>
          </p:cNvSpPr>
          <p:nvPr/>
        </p:nvSpPr>
        <p:spPr bwMode="auto">
          <a:xfrm>
            <a:off x="247650" y="836613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有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0" y="0"/>
            <a:ext cx="923766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2906" name="Line 90"/>
          <p:cNvSpPr/>
          <p:nvPr/>
        </p:nvSpPr>
        <p:spPr>
          <a:xfrm flipH="1">
            <a:off x="4208463" y="692150"/>
            <a:ext cx="2016125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8" name="Line 92"/>
          <p:cNvSpPr/>
          <p:nvPr/>
        </p:nvSpPr>
        <p:spPr>
          <a:xfrm>
            <a:off x="6369050" y="8366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9" name="Line 93"/>
          <p:cNvSpPr/>
          <p:nvPr/>
        </p:nvSpPr>
        <p:spPr>
          <a:xfrm>
            <a:off x="6584950" y="692150"/>
            <a:ext cx="1871663" cy="6492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0" name="Line 94"/>
          <p:cNvSpPr/>
          <p:nvPr/>
        </p:nvSpPr>
        <p:spPr>
          <a:xfrm flipH="1">
            <a:off x="3560763" y="1557338"/>
            <a:ext cx="43180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1" name="Line 95"/>
          <p:cNvSpPr/>
          <p:nvPr/>
        </p:nvSpPr>
        <p:spPr>
          <a:xfrm flipH="1">
            <a:off x="3200400" y="2349500"/>
            <a:ext cx="21590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2" name="Line 96"/>
          <p:cNvSpPr/>
          <p:nvPr/>
        </p:nvSpPr>
        <p:spPr>
          <a:xfrm flipH="1">
            <a:off x="2695575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3" name="Line 97"/>
          <p:cNvSpPr/>
          <p:nvPr/>
        </p:nvSpPr>
        <p:spPr>
          <a:xfrm>
            <a:off x="3271838" y="3141663"/>
            <a:ext cx="2889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4" name="Line 98"/>
          <p:cNvSpPr/>
          <p:nvPr/>
        </p:nvSpPr>
        <p:spPr>
          <a:xfrm>
            <a:off x="3703638" y="3933825"/>
            <a:ext cx="2889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5" name="Line 99"/>
          <p:cNvSpPr/>
          <p:nvPr/>
        </p:nvSpPr>
        <p:spPr>
          <a:xfrm flipH="1">
            <a:off x="2263775" y="3933825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6" name="Line 100"/>
          <p:cNvSpPr/>
          <p:nvPr/>
        </p:nvSpPr>
        <p:spPr>
          <a:xfrm>
            <a:off x="2768600" y="3933825"/>
            <a:ext cx="287338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7" name="Line 101"/>
          <p:cNvSpPr/>
          <p:nvPr/>
        </p:nvSpPr>
        <p:spPr>
          <a:xfrm flipH="1">
            <a:off x="3632200" y="4797425"/>
            <a:ext cx="3603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74" name="Oval 58"/>
          <p:cNvSpPr>
            <a:spLocks noChangeArrowheads="1"/>
          </p:cNvSpPr>
          <p:nvPr/>
        </p:nvSpPr>
        <p:spPr bwMode="auto">
          <a:xfrm>
            <a:off x="6224588" y="4762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2884" name="Oval 68"/>
          <p:cNvSpPr>
            <a:spLocks noChangeArrowheads="1"/>
          </p:cNvSpPr>
          <p:nvPr/>
        </p:nvSpPr>
        <p:spPr bwMode="auto">
          <a:xfrm>
            <a:off x="327183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2885" name="Oval 69"/>
          <p:cNvSpPr>
            <a:spLocks noChangeArrowheads="1"/>
          </p:cNvSpPr>
          <p:nvPr/>
        </p:nvSpPr>
        <p:spPr bwMode="auto">
          <a:xfrm>
            <a:off x="298450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2886" name="Oval 70"/>
          <p:cNvSpPr>
            <a:spLocks noChangeArrowheads="1"/>
          </p:cNvSpPr>
          <p:nvPr/>
        </p:nvSpPr>
        <p:spPr bwMode="auto">
          <a:xfrm>
            <a:off x="2479675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2887" name="Oval 71"/>
          <p:cNvSpPr>
            <a:spLocks noChangeArrowheads="1"/>
          </p:cNvSpPr>
          <p:nvPr/>
        </p:nvSpPr>
        <p:spPr bwMode="auto">
          <a:xfrm>
            <a:off x="3416300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888" name="Oval 72"/>
          <p:cNvSpPr>
            <a:spLocks noChangeArrowheads="1"/>
          </p:cNvSpPr>
          <p:nvPr/>
        </p:nvSpPr>
        <p:spPr bwMode="auto">
          <a:xfrm>
            <a:off x="3848100" y="44370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2889" name="Oval 73"/>
          <p:cNvSpPr>
            <a:spLocks noChangeArrowheads="1"/>
          </p:cNvSpPr>
          <p:nvPr/>
        </p:nvSpPr>
        <p:spPr bwMode="auto">
          <a:xfrm>
            <a:off x="2911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2890" name="Oval 74"/>
          <p:cNvSpPr>
            <a:spLocks noChangeArrowheads="1"/>
          </p:cNvSpPr>
          <p:nvPr/>
        </p:nvSpPr>
        <p:spPr bwMode="auto">
          <a:xfrm>
            <a:off x="197485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918" name="Line 102"/>
          <p:cNvSpPr/>
          <p:nvPr/>
        </p:nvSpPr>
        <p:spPr>
          <a:xfrm>
            <a:off x="35607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9" name="Line 103"/>
          <p:cNvSpPr/>
          <p:nvPr/>
        </p:nvSpPr>
        <p:spPr>
          <a:xfrm>
            <a:off x="6369050" y="15573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0" name="Line 104"/>
          <p:cNvSpPr/>
          <p:nvPr/>
        </p:nvSpPr>
        <p:spPr>
          <a:xfrm flipH="1">
            <a:off x="5503863" y="2276475"/>
            <a:ext cx="7207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1" name="Line 105"/>
          <p:cNvSpPr/>
          <p:nvPr/>
        </p:nvSpPr>
        <p:spPr>
          <a:xfrm>
            <a:off x="6369050" y="23495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2" name="Line 106"/>
          <p:cNvSpPr/>
          <p:nvPr/>
        </p:nvSpPr>
        <p:spPr>
          <a:xfrm>
            <a:off x="6369050" y="32131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3" name="Line 107"/>
          <p:cNvSpPr/>
          <p:nvPr/>
        </p:nvSpPr>
        <p:spPr>
          <a:xfrm flipH="1">
            <a:off x="492760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4" name="Line 108"/>
          <p:cNvSpPr/>
          <p:nvPr/>
        </p:nvSpPr>
        <p:spPr>
          <a:xfrm>
            <a:off x="5503863" y="3141663"/>
            <a:ext cx="360362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5" name="Line 109"/>
          <p:cNvSpPr/>
          <p:nvPr/>
        </p:nvSpPr>
        <p:spPr>
          <a:xfrm>
            <a:off x="5000625" y="4005263"/>
            <a:ext cx="287338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6" name="Line 110"/>
          <p:cNvSpPr/>
          <p:nvPr/>
        </p:nvSpPr>
        <p:spPr>
          <a:xfrm>
            <a:off x="6369050" y="40767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7" name="Line 111"/>
          <p:cNvSpPr/>
          <p:nvPr/>
        </p:nvSpPr>
        <p:spPr>
          <a:xfrm flipH="1">
            <a:off x="6008688" y="4868863"/>
            <a:ext cx="36036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8" name="Line 112"/>
          <p:cNvSpPr/>
          <p:nvPr/>
        </p:nvSpPr>
        <p:spPr>
          <a:xfrm>
            <a:off x="59356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9" name="Line 113"/>
          <p:cNvSpPr/>
          <p:nvPr/>
        </p:nvSpPr>
        <p:spPr>
          <a:xfrm flipH="1">
            <a:off x="8169275" y="1628775"/>
            <a:ext cx="35877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0" name="Line 114"/>
          <p:cNvSpPr/>
          <p:nvPr/>
        </p:nvSpPr>
        <p:spPr>
          <a:xfrm>
            <a:off x="8672513" y="1557338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1" name="Line 115"/>
          <p:cNvSpPr/>
          <p:nvPr/>
        </p:nvSpPr>
        <p:spPr>
          <a:xfrm flipH="1">
            <a:off x="8601075" y="2349500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2" name="Line 116"/>
          <p:cNvSpPr/>
          <p:nvPr/>
        </p:nvSpPr>
        <p:spPr>
          <a:xfrm>
            <a:off x="9177338" y="2349500"/>
            <a:ext cx="35877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3" name="Line 117"/>
          <p:cNvSpPr/>
          <p:nvPr/>
        </p:nvSpPr>
        <p:spPr>
          <a:xfrm flipH="1">
            <a:off x="809625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4" name="Line 118"/>
          <p:cNvSpPr/>
          <p:nvPr/>
        </p:nvSpPr>
        <p:spPr>
          <a:xfrm>
            <a:off x="8672513" y="3141663"/>
            <a:ext cx="2159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5" name="Line 119"/>
          <p:cNvSpPr/>
          <p:nvPr/>
        </p:nvSpPr>
        <p:spPr>
          <a:xfrm>
            <a:off x="9680575" y="3141663"/>
            <a:ext cx="360363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6" name="Line 120"/>
          <p:cNvSpPr/>
          <p:nvPr/>
        </p:nvSpPr>
        <p:spPr>
          <a:xfrm>
            <a:off x="10040938" y="400526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83" name="Oval 67"/>
          <p:cNvSpPr>
            <a:spLocks noChangeArrowheads="1"/>
          </p:cNvSpPr>
          <p:nvPr/>
        </p:nvSpPr>
        <p:spPr bwMode="auto">
          <a:xfrm>
            <a:off x="8383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2882" name="Oval 66"/>
          <p:cNvSpPr>
            <a:spLocks noChangeArrowheads="1"/>
          </p:cNvSpPr>
          <p:nvPr/>
        </p:nvSpPr>
        <p:spPr bwMode="auto">
          <a:xfrm>
            <a:off x="391953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2875" name="Oval 59"/>
          <p:cNvSpPr>
            <a:spLocks noChangeArrowheads="1"/>
          </p:cNvSpPr>
          <p:nvPr/>
        </p:nvSpPr>
        <p:spPr bwMode="auto">
          <a:xfrm>
            <a:off x="6224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2876" name="Oval 60"/>
          <p:cNvSpPr>
            <a:spLocks noChangeArrowheads="1"/>
          </p:cNvSpPr>
          <p:nvPr/>
        </p:nvSpPr>
        <p:spPr bwMode="auto">
          <a:xfrm>
            <a:off x="622458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2897" name="Oval 81"/>
          <p:cNvSpPr>
            <a:spLocks noChangeArrowheads="1"/>
          </p:cNvSpPr>
          <p:nvPr/>
        </p:nvSpPr>
        <p:spPr bwMode="auto">
          <a:xfrm>
            <a:off x="7880350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2898" name="Oval 82"/>
          <p:cNvSpPr>
            <a:spLocks noChangeArrowheads="1"/>
          </p:cNvSpPr>
          <p:nvPr/>
        </p:nvSpPr>
        <p:spPr bwMode="auto">
          <a:xfrm>
            <a:off x="8888413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2877" name="Oval 61"/>
          <p:cNvSpPr>
            <a:spLocks noChangeArrowheads="1"/>
          </p:cNvSpPr>
          <p:nvPr/>
        </p:nvSpPr>
        <p:spPr bwMode="auto">
          <a:xfrm>
            <a:off x="6224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893" name="Oval 77"/>
          <p:cNvSpPr>
            <a:spLocks noChangeArrowheads="1"/>
          </p:cNvSpPr>
          <p:nvPr/>
        </p:nvSpPr>
        <p:spPr bwMode="auto">
          <a:xfrm>
            <a:off x="5216525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2899" name="Oval 83"/>
          <p:cNvSpPr>
            <a:spLocks noChangeArrowheads="1"/>
          </p:cNvSpPr>
          <p:nvPr/>
        </p:nvSpPr>
        <p:spPr bwMode="auto">
          <a:xfrm>
            <a:off x="8383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2900" name="Oval 84"/>
          <p:cNvSpPr>
            <a:spLocks noChangeArrowheads="1"/>
          </p:cNvSpPr>
          <p:nvPr/>
        </p:nvSpPr>
        <p:spPr bwMode="auto">
          <a:xfrm>
            <a:off x="939165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878" name="Oval 62"/>
          <p:cNvSpPr>
            <a:spLocks noChangeArrowheads="1"/>
          </p:cNvSpPr>
          <p:nvPr/>
        </p:nvSpPr>
        <p:spPr bwMode="auto">
          <a:xfrm>
            <a:off x="6224588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02894" name="Oval 78"/>
          <p:cNvSpPr>
            <a:spLocks noChangeArrowheads="1"/>
          </p:cNvSpPr>
          <p:nvPr/>
        </p:nvSpPr>
        <p:spPr bwMode="auto">
          <a:xfrm>
            <a:off x="564832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895" name="Oval 79"/>
          <p:cNvSpPr>
            <a:spLocks noChangeArrowheads="1"/>
          </p:cNvSpPr>
          <p:nvPr/>
        </p:nvSpPr>
        <p:spPr bwMode="auto">
          <a:xfrm>
            <a:off x="4711700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2901" name="Oval 85"/>
          <p:cNvSpPr>
            <a:spLocks noChangeArrowheads="1"/>
          </p:cNvSpPr>
          <p:nvPr/>
        </p:nvSpPr>
        <p:spPr bwMode="auto">
          <a:xfrm>
            <a:off x="78803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02902" name="Oval 86"/>
          <p:cNvSpPr>
            <a:spLocks noChangeArrowheads="1"/>
          </p:cNvSpPr>
          <p:nvPr/>
        </p:nvSpPr>
        <p:spPr bwMode="auto">
          <a:xfrm>
            <a:off x="87439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2903" name="Oval 87"/>
          <p:cNvSpPr>
            <a:spLocks noChangeArrowheads="1"/>
          </p:cNvSpPr>
          <p:nvPr/>
        </p:nvSpPr>
        <p:spPr bwMode="auto">
          <a:xfrm>
            <a:off x="989647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02879" name="Oval 63"/>
          <p:cNvSpPr>
            <a:spLocks noChangeArrowheads="1"/>
          </p:cNvSpPr>
          <p:nvPr/>
        </p:nvSpPr>
        <p:spPr bwMode="auto">
          <a:xfrm>
            <a:off x="6224588" y="45085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02896" name="Oval 80"/>
          <p:cNvSpPr>
            <a:spLocks noChangeArrowheads="1"/>
          </p:cNvSpPr>
          <p:nvPr/>
        </p:nvSpPr>
        <p:spPr bwMode="auto">
          <a:xfrm>
            <a:off x="514350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2905" name="Oval 89"/>
          <p:cNvSpPr>
            <a:spLocks noChangeArrowheads="1"/>
          </p:cNvSpPr>
          <p:nvPr/>
        </p:nvSpPr>
        <p:spPr bwMode="auto">
          <a:xfrm>
            <a:off x="9896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2880" name="Oval 64"/>
          <p:cNvSpPr>
            <a:spLocks noChangeArrowheads="1"/>
          </p:cNvSpPr>
          <p:nvPr/>
        </p:nvSpPr>
        <p:spPr bwMode="auto">
          <a:xfrm>
            <a:off x="5792788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2891" name="Oval 75"/>
          <p:cNvSpPr>
            <a:spLocks noChangeArrowheads="1"/>
          </p:cNvSpPr>
          <p:nvPr/>
        </p:nvSpPr>
        <p:spPr bwMode="auto">
          <a:xfrm>
            <a:off x="3416300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02881" name="Oval 65"/>
          <p:cNvSpPr>
            <a:spLocks noChangeArrowheads="1"/>
          </p:cNvSpPr>
          <p:nvPr/>
        </p:nvSpPr>
        <p:spPr bwMode="auto">
          <a:xfrm>
            <a:off x="57912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2892" name="Oval 76"/>
          <p:cNvSpPr>
            <a:spLocks noChangeArrowheads="1"/>
          </p:cNvSpPr>
          <p:nvPr/>
        </p:nvSpPr>
        <p:spPr bwMode="auto">
          <a:xfrm>
            <a:off x="34163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90175" name="Group 144"/>
          <p:cNvGrpSpPr/>
          <p:nvPr/>
        </p:nvGrpSpPr>
        <p:grpSpPr>
          <a:xfrm>
            <a:off x="247650" y="692150"/>
            <a:ext cx="3671888" cy="1512888"/>
            <a:chOff x="2015" y="890"/>
            <a:chExt cx="3402" cy="1179"/>
          </a:xfrm>
        </p:grpSpPr>
        <p:sp>
          <p:nvSpPr>
            <p:cNvPr id="802937" name="Oval 121"/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02938" name="Oval 122"/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02939" name="Oval 123"/>
            <p:cNvSpPr>
              <a:spLocks noChangeArrowheads="1"/>
            </p:cNvSpPr>
            <p:nvPr/>
          </p:nvSpPr>
          <p:spPr bwMode="auto">
            <a:xfrm>
              <a:off x="4009" y="890"/>
              <a:ext cx="319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2940" name="Oval 124"/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02941" name="Oval 125"/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0181" name="Line 12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2" name="Line 127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3" name="Line 128"/>
            <p:cNvSpPr/>
            <p:nvPr/>
          </p:nvSpPr>
          <p:spPr>
            <a:xfrm>
              <a:off x="2287" y="1208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4" name="Line 129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5" name="Line 130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6" name="Line 131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7" name="Line 132"/>
            <p:cNvSpPr/>
            <p:nvPr/>
          </p:nvSpPr>
          <p:spPr>
            <a:xfrm>
              <a:off x="4147" y="1208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8" name="Line 133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9" name="Line 134"/>
            <p:cNvSpPr/>
            <p:nvPr/>
          </p:nvSpPr>
          <p:spPr>
            <a:xfrm flipH="1">
              <a:off x="4328" y="1208"/>
              <a:ext cx="908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1" name="Oval 135"/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0191" name="Line 13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2" name="Line 137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3" name="Line 138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4" name="Line 139"/>
            <p:cNvSpPr/>
            <p:nvPr/>
          </p:nvSpPr>
          <p:spPr>
            <a:xfrm flipV="1">
              <a:off x="4147" y="1208"/>
              <a:ext cx="0" cy="544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5" name="Line 140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6" name="Line 141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7" name="Line 142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9" name="Oval 143"/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0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0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0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0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0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0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0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0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0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0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0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0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0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0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0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4" grpId="0" animBg="1"/>
      <p:bldP spid="802884" grpId="0" animBg="1"/>
      <p:bldP spid="802885" grpId="0" animBg="1"/>
      <p:bldP spid="802886" grpId="0" animBg="1"/>
      <p:bldP spid="802887" grpId="0" animBg="1"/>
      <p:bldP spid="802888" grpId="0" animBg="1"/>
      <p:bldP spid="802889" grpId="0" animBg="1"/>
      <p:bldP spid="802890" grpId="0" animBg="1"/>
      <p:bldP spid="802883" grpId="0" animBg="1"/>
      <p:bldP spid="802882" grpId="0" animBg="1"/>
      <p:bldP spid="802875" grpId="0" animBg="1"/>
      <p:bldP spid="802876" grpId="0" animBg="1"/>
      <p:bldP spid="802897" grpId="0" animBg="1"/>
      <p:bldP spid="802898" grpId="0" animBg="1"/>
      <p:bldP spid="802877" grpId="0" animBg="1"/>
      <p:bldP spid="802893" grpId="0" animBg="1"/>
      <p:bldP spid="802899" grpId="0" animBg="1"/>
      <p:bldP spid="802900" grpId="0" animBg="1"/>
      <p:bldP spid="802878" grpId="0" animBg="1"/>
      <p:bldP spid="802894" grpId="0" animBg="1"/>
      <p:bldP spid="802895" grpId="0" animBg="1"/>
      <p:bldP spid="802901" grpId="0" animBg="1"/>
      <p:bldP spid="802902" grpId="0" animBg="1"/>
      <p:bldP spid="802903" grpId="0" animBg="1"/>
      <p:bldP spid="802879" grpId="0" animBg="1"/>
      <p:bldP spid="802896" grpId="0" animBg="1"/>
      <p:bldP spid="802905" grpId="0" animBg="1"/>
      <p:bldP spid="802880" grpId="0" animBg="1"/>
      <p:bldP spid="802891" grpId="0" animBg="1"/>
      <p:bldP spid="802881" grpId="0" animBg="1"/>
      <p:bldP spid="802892" grpId="0" animBg="1"/>
    </p:bldLst>
  </p:timing>
</p:sld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ch5</Template>
  <TotalTime>8</TotalTime>
  <Words>5567</Words>
  <Application>Microsoft Office PowerPoint</Application>
  <PresentationFormat>35 毫米幻灯片</PresentationFormat>
  <Paragraphs>1736</Paragraphs>
  <Slides>76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9" baseType="lpstr">
      <vt:lpstr>Monotype Corsiva</vt:lpstr>
      <vt:lpstr>方正姚体</vt:lpstr>
      <vt:lpstr>华文行楷</vt:lpstr>
      <vt:lpstr>华文琥珀</vt:lpstr>
      <vt:lpstr>华文新魏</vt:lpstr>
      <vt:lpstr>楷体_GB2312</vt:lpstr>
      <vt:lpstr>Arial</vt:lpstr>
      <vt:lpstr>Calibri</vt:lpstr>
      <vt:lpstr>Tahoma</vt:lpstr>
      <vt:lpstr>Times New Roman</vt:lpstr>
      <vt:lpstr>Wingdings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Microsoft Equation 3.0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Hamiltonian环问题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Depth-First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转换为树搜索问题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何 为</cp:lastModifiedBy>
  <cp:revision>1044</cp:revision>
  <cp:lastPrinted>1999-08-19T03:14:00Z</cp:lastPrinted>
  <dcterms:created xsi:type="dcterms:W3CDTF">1999-08-16T04:20:00Z</dcterms:created>
  <dcterms:modified xsi:type="dcterms:W3CDTF">2020-11-02T08:51:33Z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