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3" r:id="rId4"/>
    <p:sldMasterId id="2147483685" r:id="rId5"/>
    <p:sldMasterId id="2147483697" r:id="rId6"/>
  </p:sldMasterIdLst>
  <p:notesMasterIdLst>
    <p:notesMasterId r:id="rId8"/>
  </p:notesMasterIdLst>
  <p:handoutMasterIdLst>
    <p:handoutMasterId r:id="rId49"/>
  </p:handoutMasterIdLst>
  <p:sldIdLst>
    <p:sldId id="375" r:id="rId7"/>
    <p:sldId id="376" r:id="rId9"/>
    <p:sldId id="377" r:id="rId10"/>
    <p:sldId id="378" r:id="rId11"/>
    <p:sldId id="409" r:id="rId12"/>
    <p:sldId id="379" r:id="rId13"/>
    <p:sldId id="380" r:id="rId14"/>
    <p:sldId id="381" r:id="rId15"/>
    <p:sldId id="382" r:id="rId16"/>
    <p:sldId id="383" r:id="rId17"/>
    <p:sldId id="384" r:id="rId18"/>
    <p:sldId id="385" r:id="rId19"/>
    <p:sldId id="410" r:id="rId20"/>
    <p:sldId id="386" r:id="rId21"/>
    <p:sldId id="387" r:id="rId22"/>
    <p:sldId id="388" r:id="rId23"/>
    <p:sldId id="389" r:id="rId24"/>
    <p:sldId id="390" r:id="rId25"/>
    <p:sldId id="411" r:id="rId26"/>
    <p:sldId id="391" r:id="rId27"/>
    <p:sldId id="392" r:id="rId28"/>
    <p:sldId id="393" r:id="rId29"/>
    <p:sldId id="394" r:id="rId30"/>
    <p:sldId id="395" r:id="rId31"/>
    <p:sldId id="396" r:id="rId32"/>
    <p:sldId id="397" r:id="rId33"/>
    <p:sldId id="398" r:id="rId34"/>
    <p:sldId id="412" r:id="rId35"/>
    <p:sldId id="399" r:id="rId36"/>
    <p:sldId id="400" r:id="rId37"/>
    <p:sldId id="401" r:id="rId38"/>
    <p:sldId id="402" r:id="rId39"/>
    <p:sldId id="403" r:id="rId40"/>
    <p:sldId id="404" r:id="rId41"/>
    <p:sldId id="443" r:id="rId42"/>
    <p:sldId id="444" r:id="rId43"/>
    <p:sldId id="405" r:id="rId44"/>
    <p:sldId id="456" r:id="rId45"/>
    <p:sldId id="406" r:id="rId46"/>
    <p:sldId id="407" r:id="rId47"/>
    <p:sldId id="408" r:id="rId48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FFFF99"/>
    <a:srgbClr val="33CCFF"/>
    <a:srgbClr val="2F12DE"/>
    <a:srgbClr val="00FFCC"/>
    <a:srgbClr val="01C1AF"/>
    <a:srgbClr val="FFFF00"/>
    <a:srgbClr val="990099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15620"/>
    <p:restoredTop sz="94660"/>
  </p:normalViewPr>
  <p:slideViewPr>
    <p:cSldViewPr showGuides="1">
      <p:cViewPr varScale="1">
        <p:scale>
          <a:sx n="114" d="100"/>
          <a:sy n="114" d="100"/>
        </p:scale>
        <p:origin x="-1554" y="-90"/>
      </p:cViewPr>
      <p:guideLst>
        <p:guide orient="horz" pos="2208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Master" Target="slideMasters/slideMaster4.xml"/><Relationship Id="rId49" Type="http://schemas.openxmlformats.org/officeDocument/2006/relationships/handoutMaster" Target="handoutMasters/handoutMaster1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0" Type="http://schemas.openxmlformats.org/officeDocument/2006/relationships/slide" Target="slides/slide33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© DB-LAB (2003)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64" name="Rectangle 4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© DB-LAB (2003)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3010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2" name="Rectangle 2"/>
          <p:cNvSpPr>
            <a:spLocks noTextEdit="1"/>
          </p:cNvSpPr>
          <p:nvPr>
            <p:ph type="sldImg"/>
          </p:nvPr>
        </p:nvSpPr>
        <p:spPr>
          <a:xfrm>
            <a:off x="1171575" y="692150"/>
            <a:ext cx="4516438" cy="3387725"/>
          </a:xfrm>
          <a:solidFill>
            <a:srgbClr val="FFFFFF"/>
          </a:solidFill>
        </p:spPr>
      </p:sp>
      <p:sp>
        <p:nvSpPr>
          <p:cNvPr id="43013" name="Rectangle 3"/>
          <p:cNvSpPr/>
          <p:nvPr>
            <p:ph type="body"/>
          </p:nvPr>
        </p:nvSpPr>
        <p:spPr>
          <a:xfrm>
            <a:off x="914400" y="4311650"/>
            <a:ext cx="5029200" cy="4157663"/>
          </a:xfrm>
        </p:spPr>
        <p:txBody>
          <a:bodyPr wrap="none" lIns="91440" tIns="45720" rIns="91440" bIns="45720" anchor="ctr"/>
          <a:p>
            <a:pPr lvl="0" defTabSz="44958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2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en-US" altLang="zh-CN" dirty="0"/>
          </a:p>
        </p:txBody>
      </p:sp>
      <p:sp>
        <p:nvSpPr>
          <p:cNvPr id="61443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4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63491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2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>
              <a:sym typeface="+mn-ea"/>
            </a:endParaRPr>
          </a:p>
        </p:txBody>
      </p:sp>
      <p:sp>
        <p:nvSpPr>
          <p:cNvPr id="6553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4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6758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8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80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69635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6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2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b="1" dirty="0"/>
          </a:p>
        </p:txBody>
      </p:sp>
      <p:sp>
        <p:nvSpPr>
          <p:cNvPr id="71683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4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73731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2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7577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8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>
              <a:solidFill>
                <a:srgbClr val="CC3399"/>
              </a:solidFill>
            </a:endParaRPr>
          </a:p>
        </p:txBody>
      </p:sp>
      <p:sp>
        <p:nvSpPr>
          <p:cNvPr id="77827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28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7987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8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80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4505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8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80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22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>
              <a:sym typeface="+mn-ea"/>
            </a:endParaRPr>
          </a:p>
          <a:p>
            <a:pPr lvl="0"/>
            <a:endParaRPr lang="zh-CN" altLang="en-US" dirty="0">
              <a:sym typeface="+mn-ea"/>
            </a:endParaRPr>
          </a:p>
          <a:p>
            <a:pPr lvl="0"/>
            <a:endParaRPr lang="zh-CN" altLang="en-US" dirty="0"/>
          </a:p>
        </p:txBody>
      </p:sp>
      <p:sp>
        <p:nvSpPr>
          <p:cNvPr id="81923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24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397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83971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2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8601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02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88067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068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011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>
              <a:solidFill>
                <a:srgbClr val="CC3399"/>
              </a:solidFill>
            </a:endParaRPr>
          </a:p>
        </p:txBody>
      </p:sp>
      <p:sp>
        <p:nvSpPr>
          <p:cNvPr id="90115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16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2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>
              <a:sym typeface="+mn-ea"/>
            </a:endParaRPr>
          </a:p>
        </p:txBody>
      </p:sp>
      <p:sp>
        <p:nvSpPr>
          <p:cNvPr id="92163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64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0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421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94211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212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9625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6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9830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8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80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00355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356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47107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8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02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en-US" altLang="zh-CN" dirty="0">
              <a:solidFill>
                <a:srgbClr val="000066"/>
              </a:solidFill>
              <a:sym typeface="+mn-ea"/>
            </a:endParaRPr>
          </a:p>
        </p:txBody>
      </p:sp>
      <p:sp>
        <p:nvSpPr>
          <p:cNvPr id="102403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04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4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45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04451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452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649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0649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650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854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>
              <a:buFont typeface="Wingdings" panose="05000000000000000000" pitchFamily="2" charset="2"/>
              <a:buNone/>
            </a:pPr>
            <a:endParaRPr lang="en-US" altLang="zh-CN" dirty="0">
              <a:sym typeface="+mn-ea"/>
            </a:endParaRPr>
          </a:p>
        </p:txBody>
      </p:sp>
      <p:sp>
        <p:nvSpPr>
          <p:cNvPr id="108547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48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059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10595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0596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42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12643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44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8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469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表具有一定的丰满度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表示： </a:t>
            </a:r>
            <a:r>
              <a:rPr lang="en-US" altLang="zh-CN" dirty="0">
                <a:sym typeface="+mn-ea"/>
              </a:rPr>
              <a:t>num[T]</a:t>
            </a:r>
            <a:r>
              <a:rPr lang="en-US" altLang="zh-CN" dirty="0">
                <a:sym typeface="Symbol" panose="05050102010706020507" pitchFamily="18" charset="2"/>
              </a:rPr>
              <a:t></a:t>
            </a:r>
            <a:r>
              <a:rPr lang="en-US" altLang="zh-CN" dirty="0">
                <a:sym typeface="+mn-ea"/>
              </a:rPr>
              <a:t>size[T]/2</a:t>
            </a:r>
            <a:r>
              <a:rPr lang="zh-CN" altLang="en-US" dirty="0">
                <a:sym typeface="+mn-ea"/>
              </a:rPr>
              <a:t> （现有元素个数要大于等于表长的一半）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/>
            <a:endParaRPr lang="zh-CN" altLang="en-US" dirty="0"/>
          </a:p>
          <a:p>
            <a:pPr lvl="0"/>
            <a:r>
              <a:rPr lang="en-US" altLang="zh-CN" dirty="0"/>
              <a:t>“</a:t>
            </a:r>
            <a:r>
              <a:rPr lang="zh-CN" altLang="en-US" dirty="0">
                <a:sym typeface="+mn-ea"/>
              </a:rPr>
              <a:t>表的操作序列的复杂度是线性的</a:t>
            </a:r>
            <a:r>
              <a:rPr lang="en-US" altLang="zh-CN" dirty="0"/>
              <a:t>”</a:t>
            </a:r>
            <a:r>
              <a:rPr lang="zh-CN" altLang="en-US" dirty="0"/>
              <a:t>表示： 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次操作的平摊总代价为</a:t>
            </a:r>
            <a:r>
              <a:rPr lang="en-US" altLang="zh-CN" dirty="0">
                <a:sym typeface="+mn-ea"/>
              </a:rPr>
              <a:t>3n</a:t>
            </a:r>
            <a:r>
              <a:rPr lang="zh-CN" altLang="en-US" dirty="0">
                <a:sym typeface="+mn-ea"/>
              </a:rPr>
              <a:t>， 而平摊代价是时间复杂度的上界。 </a:t>
            </a:r>
            <a:endParaRPr lang="zh-CN" altLang="en-US" dirty="0">
              <a:sym typeface="+mn-ea"/>
            </a:endParaRPr>
          </a:p>
        </p:txBody>
      </p:sp>
      <p:sp>
        <p:nvSpPr>
          <p:cNvPr id="114691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692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673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1673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74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49155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6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878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en-US" altLang="zh-CN" dirty="0"/>
          </a:p>
        </p:txBody>
      </p:sp>
      <p:sp>
        <p:nvSpPr>
          <p:cNvPr id="118787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8788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2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51203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8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80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algn="just">
              <a:buFont typeface="Wingdings" panose="05000000000000000000" pitchFamily="2" charset="2"/>
              <a:buNone/>
            </a:pPr>
            <a:endParaRPr lang="zh-CN" altLang="en-US" dirty="0">
              <a:solidFill>
                <a:srgbClr val="000066"/>
              </a:solidFill>
            </a:endParaRPr>
          </a:p>
        </p:txBody>
      </p:sp>
      <p:sp>
        <p:nvSpPr>
          <p:cNvPr id="53251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2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29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5529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0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57347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8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marL="0" lvl="0" indent="0" algn="ctr" eaLnBrk="1" hangingPunct="1">
              <a:spcBef>
                <a:spcPct val="0"/>
              </a:spcBef>
              <a:buNone/>
            </a:pPr>
            <a:endParaRPr lang="en-US" altLang="zh-CN" dirty="0"/>
          </a:p>
        </p:txBody>
      </p:sp>
      <p:sp>
        <p:nvSpPr>
          <p:cNvPr id="59395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6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9" name="组合 9"/>
          <p:cNvGrpSpPr/>
          <p:nvPr/>
        </p:nvGrpSpPr>
        <p:grpSpPr>
          <a:xfrm>
            <a:off x="-1587" y="-12700"/>
            <a:ext cx="9145587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6151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6152" name="组合 5"/>
          <p:cNvGrpSpPr/>
          <p:nvPr/>
        </p:nvGrpSpPr>
        <p:grpSpPr>
          <a:xfrm>
            <a:off x="77788" y="47625"/>
            <a:ext cx="6007100" cy="752475"/>
            <a:chOff x="77788" y="47625"/>
            <a:chExt cx="5397172" cy="752277"/>
          </a:xfrm>
        </p:grpSpPr>
        <p:pic>
          <p:nvPicPr>
            <p:cNvPr id="6153" name="图片 13" descr="HIT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788" y="47625"/>
              <a:ext cx="2428875" cy="4318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" name="TextBox 1"/>
            <p:cNvSpPr txBox="1">
              <a:spLocks noChangeArrowheads="1"/>
            </p:cNvSpPr>
            <p:nvPr/>
          </p:nvSpPr>
          <p:spPr bwMode="auto">
            <a:xfrm>
              <a:off x="2421221" y="133327"/>
              <a:ext cx="3053739" cy="461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方正姚体" panose="02010601030101010101" pitchFamily="2" charset="-122"/>
                  <a:ea typeface="方正姚体" panose="02010601030101010101" pitchFamily="2" charset="-122"/>
                  <a:cs typeface="+mn-cs"/>
                  <a:sym typeface="+mn-ea"/>
                </a:rPr>
                <a:t>海量数据计算研究中心</a:t>
              </a: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7" name="TextBox 2"/>
            <p:cNvSpPr txBox="1">
              <a:spLocks noChangeArrowheads="1"/>
            </p:cNvSpPr>
            <p:nvPr/>
          </p:nvSpPr>
          <p:spPr bwMode="auto">
            <a:xfrm>
              <a:off x="701087" y="492008"/>
              <a:ext cx="3610001" cy="307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+mn-ea"/>
                </a:rPr>
                <a:t>Massive Data Computing Lab @ HIT</a:t>
              </a:r>
              <a:endPara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数据与知识工程研究中心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(2010)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数据与知识工程研究中心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(2010)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数据与知识工程研究中心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(2010)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数据与知识工程研究中心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(2010)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 smtClean="0"/>
              <a:t>Click to edit Master subtitle style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72000"/>
          </a:xfrm>
        </p:spPr>
        <p:txBody>
          <a:bodyPr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en-US" strike="noStrike" noProof="1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数据与知识工程研究中心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(2010)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 smtClean="0"/>
              <a:t>Click to edit Master subtitle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数据与知识工程研究中心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(2010)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 smtClean="0"/>
              <a:t>Click to edit Master subtitle style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数据与知识工程研究中心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(2010)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 smtClean="0"/>
              <a:t>Click to edit Master subtitle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数据与知识工程研究中心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(2010)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数据与知识工程研究中心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(2010)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数据与知识工程研究中心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(2010)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数据与知识工程研究中心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(2010)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数据与知识工程研究中心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(2010)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35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 indent="-285750"/>
            <a:r>
              <a:rPr lang="en-US" altLang="zh-CN" dirty="0"/>
              <a:t>Second level</a:t>
            </a:r>
            <a:endParaRPr lang="en-US" altLang="zh-CN" dirty="0"/>
          </a:p>
          <a:p>
            <a:pPr lvl="2" indent="-228600"/>
            <a:r>
              <a:rPr lang="en-US" altLang="zh-CN" dirty="0"/>
              <a:t>Third level</a:t>
            </a:r>
            <a:endParaRPr lang="en-US" altLang="zh-CN" dirty="0"/>
          </a:p>
          <a:p>
            <a:pPr lvl="3" indent="-228600"/>
            <a:r>
              <a:rPr lang="en-US" altLang="zh-CN" dirty="0"/>
              <a:t>Fourth level</a:t>
            </a:r>
            <a:endParaRPr lang="en-US" altLang="zh-CN" dirty="0"/>
          </a:p>
          <a:p>
            <a:pPr lvl="4" indent="-228600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数据与知识工程研究中心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(2010)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grpSp>
        <p:nvGrpSpPr>
          <p:cNvPr id="1031" name="组合 9"/>
          <p:cNvGrpSpPr/>
          <p:nvPr/>
        </p:nvGrpSpPr>
        <p:grpSpPr>
          <a:xfrm>
            <a:off x="-1587" y="-12700"/>
            <a:ext cx="9145587" cy="6897688"/>
            <a:chOff x="-1588" y="-12700"/>
            <a:chExt cx="9146151" cy="6898084"/>
          </a:xfrm>
        </p:grpSpPr>
        <p:sp>
          <p:nvSpPr>
            <p:cNvPr id="12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033" name="图片 13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二级</a:t>
            </a:r>
            <a:endParaRPr lang="zh-CN" altLang="en-US" dirty="0"/>
          </a:p>
          <a:p>
            <a:pPr lvl="2" indent="-228600"/>
            <a:r>
              <a:rPr lang="zh-CN" altLang="en-US" dirty="0"/>
              <a:t>三级</a:t>
            </a:r>
            <a:endParaRPr lang="zh-CN" altLang="en-US" dirty="0"/>
          </a:p>
          <a:p>
            <a:pPr lvl="3" indent="-228600"/>
            <a:r>
              <a:rPr lang="zh-CN" altLang="en-US" dirty="0"/>
              <a:t>四级</a:t>
            </a:r>
            <a:endParaRPr lang="zh-CN" altLang="en-US" dirty="0"/>
          </a:p>
          <a:p>
            <a:pPr lvl="4" indent="-228600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75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099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二级</a:t>
            </a:r>
            <a:endParaRPr lang="zh-CN" altLang="en-US" dirty="0"/>
          </a:p>
          <a:p>
            <a:pPr lvl="2" indent="-228600"/>
            <a:r>
              <a:rPr lang="zh-CN" altLang="en-US" dirty="0"/>
              <a:t>三级</a:t>
            </a:r>
            <a:endParaRPr lang="zh-CN" altLang="en-US" dirty="0"/>
          </a:p>
          <a:p>
            <a:pPr lvl="3" indent="-228600"/>
            <a:r>
              <a:rPr lang="zh-CN" altLang="en-US" dirty="0"/>
              <a:t>四级</a:t>
            </a:r>
            <a:endParaRPr lang="zh-CN" altLang="en-US" dirty="0"/>
          </a:p>
          <a:p>
            <a:pPr lvl="4" indent="-228600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123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7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wmf"/><Relationship Id="rId2" Type="http://schemas.openxmlformats.org/officeDocument/2006/relationships/oleObject" Target="../embeddings/oleObject8.bin"/><Relationship Id="rId1" Type="http://schemas.openxmlformats.org/officeDocument/2006/relationships/tags" Target="../tags/tag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468313" y="1433513"/>
            <a:ext cx="8567738" cy="1938338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算法设计与分析</a:t>
            </a:r>
            <a:endParaRPr kumimoji="1" lang="en-US" altLang="zh-CN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A9EE9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  <a:cs typeface="+mn-cs"/>
                <a:sym typeface="+mn-ea"/>
              </a:rPr>
              <a:t>第七章 平摊</a:t>
            </a: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A9EE9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  <a:cs typeface="+mn-cs"/>
                <a:sym typeface="+mn-ea"/>
              </a:rPr>
              <a:t>分析</a:t>
            </a:r>
            <a:endParaRPr kumimoji="1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A9EE9"/>
              </a:solidFill>
              <a:effectLst/>
              <a:uLnTx/>
              <a:uFillTx/>
              <a:latin typeface="华文琥珀" panose="02010800040101010101" pitchFamily="2" charset="-122"/>
              <a:ea typeface="华文琥珀" panose="02010800040101010101" pitchFamily="2" charset="-122"/>
              <a:cs typeface="+mn-cs"/>
              <a:sym typeface="+mn-ea"/>
            </a:endParaRPr>
          </a:p>
        </p:txBody>
      </p:sp>
      <p:sp>
        <p:nvSpPr>
          <p:cNvPr id="41990" name="TextBox 8"/>
          <p:cNvSpPr txBox="1"/>
          <p:nvPr/>
        </p:nvSpPr>
        <p:spPr>
          <a:xfrm>
            <a:off x="1479550" y="3948113"/>
            <a:ext cx="6330950" cy="13836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</a:rPr>
              <a:t>哈尔滨工业大学</a:t>
            </a:r>
            <a:endParaRPr lang="en-US" altLang="zh-CN" sz="28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</a:rPr>
              <a:t>何震宇</a:t>
            </a:r>
            <a:endParaRPr lang="en-US" altLang="zh-CN" sz="28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ctr" eaLnBrk="0" hangingPunct="0">
              <a:buFont typeface="Arial" panose="020B0604020202020204" pitchFamily="34" charset="0"/>
              <a:buNone/>
            </a:pPr>
            <a:endParaRPr lang="zh-CN" altLang="en-US" sz="28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sz="54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平摊分析实例2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-</a:t>
            </a:r>
            <a:r>
              <a:rPr lang="zh-CN" altLang="en-US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二进计数器</a:t>
            </a:r>
            <a:endParaRPr lang="en-US" altLang="zh-CN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495800"/>
          </a:xfrm>
        </p:spPr>
        <p:txBody>
          <a:bodyPr wrap="square" lIns="91440" tIns="45720" rIns="91440" bIns="45720" anchor="t"/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/>
              <a:t>1. 问题定义</a:t>
            </a:r>
            <a:endParaRPr lang="zh-CN" altLang="en-US" sz="2800" dirty="0"/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/>
              <a:t> </a:t>
            </a:r>
            <a:r>
              <a:rPr lang="zh-CN" altLang="en-US" sz="2800" dirty="0"/>
              <a:t>实现一个由０开始向上计数的</a:t>
            </a:r>
            <a:r>
              <a:rPr lang="en-US" altLang="zh-CN" sz="2800" dirty="0"/>
              <a:t>k</a:t>
            </a:r>
            <a:r>
              <a:rPr lang="zh-CN" altLang="en-US" sz="2800" dirty="0"/>
              <a:t>位二进计数器。</a:t>
            </a:r>
            <a:endParaRPr lang="zh-CN" altLang="en-US" sz="2800" dirty="0"/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dirty="0"/>
              <a:t>   输入：</a:t>
            </a:r>
            <a:r>
              <a:rPr lang="en-US" altLang="zh-CN" sz="2800" dirty="0"/>
              <a:t>k</a:t>
            </a:r>
            <a:r>
              <a:rPr lang="zh-CN" altLang="en-US" sz="2800" dirty="0"/>
              <a:t>位二进制变量</a:t>
            </a:r>
            <a:r>
              <a:rPr lang="en-US" altLang="zh-CN" sz="2800" dirty="0"/>
              <a:t>x，</a:t>
            </a:r>
            <a:r>
              <a:rPr lang="zh-CN" altLang="en-US" sz="2800" dirty="0"/>
              <a:t>初始值为0。</a:t>
            </a:r>
            <a:endParaRPr lang="zh-CN" altLang="en-US" sz="2800" dirty="0"/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dirty="0"/>
              <a:t>   输出：</a:t>
            </a:r>
            <a:r>
              <a:rPr lang="en-US" altLang="zh-CN" sz="2800" dirty="0"/>
              <a:t>x+1 mod 2</a:t>
            </a:r>
            <a:r>
              <a:rPr lang="en-US" altLang="zh-CN" sz="2800" baseline="30000" dirty="0"/>
              <a:t>k</a:t>
            </a:r>
            <a:r>
              <a:rPr lang="en-US" altLang="zh-CN" sz="2800" dirty="0"/>
              <a:t>。</a:t>
            </a:r>
            <a:endParaRPr lang="en-US" altLang="zh-CN" sz="2800" dirty="0"/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dirty="0"/>
              <a:t>   </a:t>
            </a:r>
            <a:r>
              <a:rPr lang="zh-CN" altLang="en-US" sz="2800" dirty="0"/>
              <a:t>数据结构：</a:t>
            </a:r>
            <a:endParaRPr lang="zh-CN" altLang="en-US" sz="2800" dirty="0"/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dirty="0"/>
              <a:t>             A[0..k-1]</a:t>
            </a:r>
            <a:r>
              <a:rPr lang="zh-CN" altLang="en-US" sz="2800" dirty="0"/>
              <a:t>作为计数器，存储</a:t>
            </a:r>
            <a:r>
              <a:rPr lang="en-US" altLang="zh-CN" sz="2800" dirty="0"/>
              <a:t>x</a:t>
            </a:r>
            <a:endParaRPr lang="en-US" altLang="zh-CN" sz="2800" dirty="0"/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dirty="0"/>
              <a:t>            x</a:t>
            </a:r>
            <a:r>
              <a:rPr lang="zh-CN" altLang="en-US" sz="2800" dirty="0"/>
              <a:t>的最低位在</a:t>
            </a:r>
            <a:r>
              <a:rPr lang="en-US" altLang="zh-CN" sz="2800" dirty="0"/>
              <a:t>A[0]</a:t>
            </a:r>
            <a:r>
              <a:rPr lang="zh-CN" altLang="en-US" sz="2800" dirty="0"/>
              <a:t>中，最高位在</a:t>
            </a:r>
            <a:r>
              <a:rPr lang="en-US" altLang="zh-CN" sz="2800" dirty="0"/>
              <a:t>A[k-1]</a:t>
            </a:r>
            <a:r>
              <a:rPr lang="zh-CN" altLang="en-US" sz="2800" dirty="0"/>
              <a:t>中</a:t>
            </a:r>
            <a:endParaRPr lang="zh-CN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/>
              <a:t>            </a:t>
            </a:r>
            <a:r>
              <a:rPr lang="en-US" altLang="zh-CN" sz="2800" dirty="0"/>
              <a:t> x = </a:t>
            </a:r>
            <a:endParaRPr lang="zh-CN" altLang="en-US" sz="2800" dirty="0"/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2339975" y="5229225"/>
          <a:ext cx="2057400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939165" imgH="444500" progId="Equation.3">
                  <p:embed/>
                </p:oleObj>
              </mc:Choice>
              <mc:Fallback>
                <p:oleObj name="" r:id="rId1" imgW="939165" imgH="4445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39975" y="5229225"/>
                        <a:ext cx="2057400" cy="976313"/>
                      </a:xfrm>
                      <a:prstGeom prst="rect">
                        <a:avLst/>
                      </a:prstGeom>
                      <a:solidFill>
                        <a:schemeClr val="bg1">
                          <a:alpha val="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8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9">
                                            <p:txEl>
                                              <p:charRg st="8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9">
                                            <p:txEl>
                                              <p:charRg st="8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31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9">
                                            <p:txEl>
                                              <p:charRg st="31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9">
                                            <p:txEl>
                                              <p:charRg st="31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53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19">
                                            <p:txEl>
                                              <p:charRg st="53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19">
                                            <p:txEl>
                                              <p:charRg st="53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71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19">
                                            <p:txEl>
                                              <p:charRg st="71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19">
                                            <p:txEl>
                                              <p:charRg st="71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80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819">
                                            <p:txEl>
                                              <p:charRg st="80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819">
                                            <p:txEl>
                                              <p:charRg st="80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112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819">
                                            <p:txEl>
                                              <p:charRg st="112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819">
                                            <p:txEl>
                                              <p:charRg st="112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148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819">
                                            <p:txEl>
                                              <p:charRg st="148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819">
                                            <p:txEl>
                                              <p:charRg st="148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sz="54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平摊分析实例2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-</a:t>
            </a:r>
            <a:r>
              <a:rPr lang="zh-CN" altLang="en-US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二进计数器</a:t>
            </a:r>
            <a:endParaRPr lang="zh-CN" altLang="en-US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algn="just"/>
            <a:r>
              <a:rPr lang="zh-CN" altLang="en-US" dirty="0"/>
              <a:t> </a:t>
            </a:r>
            <a:r>
              <a:rPr lang="zh-CN" altLang="en-US" b="1" dirty="0"/>
              <a:t>2. 计数器加1算法</a:t>
            </a:r>
            <a:endParaRPr lang="zh-CN" altLang="en-US" dirty="0"/>
          </a:p>
          <a:p>
            <a:pPr algn="just"/>
            <a:r>
              <a:rPr lang="zh-CN" altLang="en-US" dirty="0"/>
              <a:t>    输入：</a:t>
            </a:r>
            <a:r>
              <a:rPr lang="en-US" altLang="zh-CN" dirty="0"/>
              <a:t>A[0..k-1]，</a:t>
            </a:r>
            <a:r>
              <a:rPr lang="zh-CN" altLang="en-US" dirty="0"/>
              <a:t>存储二进制数</a:t>
            </a:r>
            <a:r>
              <a:rPr lang="en-US" altLang="zh-CN" dirty="0"/>
              <a:t>x</a:t>
            </a:r>
            <a:endParaRPr lang="en-US" altLang="zh-CN" dirty="0"/>
          </a:p>
          <a:p>
            <a:pPr algn="just"/>
            <a:r>
              <a:rPr lang="en-US" altLang="zh-CN" dirty="0"/>
              <a:t>    </a:t>
            </a:r>
            <a:r>
              <a:rPr lang="zh-CN" altLang="en-US" dirty="0"/>
              <a:t>输出：</a:t>
            </a:r>
            <a:r>
              <a:rPr lang="en-US" altLang="zh-CN" dirty="0"/>
              <a:t>A[0..k-1]，</a:t>
            </a:r>
            <a:r>
              <a:rPr lang="zh-CN" altLang="en-US" dirty="0"/>
              <a:t>存储二进制数</a:t>
            </a:r>
            <a:r>
              <a:rPr lang="en-US" altLang="zh-CN" dirty="0"/>
              <a:t>x+1 mod 2</a:t>
            </a:r>
            <a:r>
              <a:rPr lang="en-US" altLang="zh-CN" baseline="30000" dirty="0"/>
              <a:t>k</a:t>
            </a:r>
            <a:endParaRPr lang="en-US" altLang="zh-CN" dirty="0"/>
          </a:p>
          <a:p>
            <a:pPr algn="just"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35850" name="Rectangle 10"/>
          <p:cNvSpPr/>
          <p:nvPr/>
        </p:nvSpPr>
        <p:spPr>
          <a:xfrm>
            <a:off x="914400" y="3581400"/>
            <a:ext cx="7620000" cy="327660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INCREMENT(A)</a:t>
            </a:r>
            <a:endParaRPr lang="en-US" altLang="zh-CN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1      i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2      while  i&lt;length[A] and A[i]=1  Do</a:t>
            </a:r>
            <a:endParaRPr lang="en-US" altLang="zh-CN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3             A[i]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0;</a:t>
            </a:r>
            <a:endParaRPr lang="en-US" altLang="zh-CN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4             i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i+1;</a:t>
            </a:r>
            <a:endParaRPr lang="en-US" altLang="zh-CN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5      If  i&lt;length[A]  Then  A[i]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charRg st="12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charRg st="12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charRg st="12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charRg st="37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charRg st="37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charRg st="37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uiExpand="1" build="p"/>
      <p:bldP spid="358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 wrap="square" lIns="91440" tIns="45720" rIns="91440" bIns="45720" anchor="ctr"/>
          <a:p>
            <a:r>
              <a:rPr lang="zh-CN" altLang="en-US" sz="54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平摊分析实例2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-</a:t>
            </a:r>
            <a:r>
              <a:rPr lang="zh-CN" altLang="en-US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二进计数器</a:t>
            </a:r>
            <a:endParaRPr lang="zh-CN" altLang="en-US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4515" name="Rectangle 3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 wrap="square" lIns="91440" tIns="45720" rIns="91440" bIns="45720" anchor="t"/>
          <a:p>
            <a:pPr algn="just"/>
            <a:r>
              <a:rPr lang="zh-CN" altLang="en-US" dirty="0"/>
              <a:t> </a:t>
            </a:r>
            <a:r>
              <a:rPr lang="zh-CN" altLang="en-US" b="1" dirty="0"/>
              <a:t>3.</a:t>
            </a:r>
            <a:r>
              <a:rPr lang="zh-CN" altLang="en-US" b="1" dirty="0">
                <a:latin typeface="宋体" panose="02010600030101010101" pitchFamily="2" charset="-122"/>
              </a:rPr>
              <a:t>初始为零的计数器上</a:t>
            </a:r>
            <a:r>
              <a:rPr lang="en-US" altLang="zh-CN" b="1" dirty="0"/>
              <a:t>n</a:t>
            </a:r>
            <a:r>
              <a:rPr lang="zh-CN" altLang="en-US" b="1" dirty="0">
                <a:latin typeface="宋体" panose="02010600030101010101" pitchFamily="2" charset="-122"/>
              </a:rPr>
              <a:t>个</a:t>
            </a:r>
            <a:r>
              <a:rPr lang="en-US" altLang="zh-CN" b="1" dirty="0"/>
              <a:t>INCREMENT</a:t>
            </a:r>
            <a:r>
              <a:rPr lang="zh-CN" altLang="en-US" b="1" dirty="0">
                <a:latin typeface="宋体" panose="02010600030101010101" pitchFamily="2" charset="-122"/>
              </a:rPr>
              <a:t>操作的分析</a:t>
            </a:r>
            <a:r>
              <a:rPr lang="zh-CN" altLang="en-US" b="1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64516" name="Rectangle 4"/>
          <p:cNvSpPr/>
          <p:nvPr/>
        </p:nvSpPr>
        <p:spPr>
          <a:xfrm>
            <a:off x="838200" y="2743200"/>
            <a:ext cx="7696200" cy="4114800"/>
          </a:xfrm>
          <a:prstGeom prst="rect">
            <a:avLst/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Counter                                                                       total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  A[7]  A[6]  A[5]  A[4]  A[3]  A[2]   A[1]  A[0]        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0      0        0        0       0       0        0        0 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0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17" name="Rectangle 5"/>
          <p:cNvSpPr/>
          <p:nvPr/>
        </p:nvSpPr>
        <p:spPr>
          <a:xfrm>
            <a:off x="914400" y="2743200"/>
            <a:ext cx="7696200" cy="4114800"/>
          </a:xfrm>
          <a:prstGeom prst="rect">
            <a:avLst/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Counter                                                                       total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  A[7]  A[6]  A[5]  A[4]  A[3]  A[2]   A[1]  A[0]        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0      0        0        0       0       0        0        0        0        0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1      0        0        0       0       0        0 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1        1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18" name="Rectangle 6"/>
          <p:cNvSpPr/>
          <p:nvPr/>
        </p:nvSpPr>
        <p:spPr>
          <a:xfrm>
            <a:off x="914400" y="3048000"/>
            <a:ext cx="7696200" cy="4114800"/>
          </a:xfrm>
          <a:prstGeom prst="rect">
            <a:avLst/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marL="457200" indent="-457200"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Counter                                                                       total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  A[7]  A[6]  A[5]  A[4]  A[3]  A[2]   A[1]  A[0]        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0      0        0        0       0       0        0        0        0        0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ctr">
              <a:buFont typeface="Arial" panose="020B0604020202020204" pitchFamily="34" charset="0"/>
              <a:buAutoNum type="arabicPlain"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0        0        0       0       0        0        0        1        1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2      0        0        0       0       0        0        1 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3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19" name="Rectangle 7"/>
          <p:cNvSpPr/>
          <p:nvPr/>
        </p:nvSpPr>
        <p:spPr>
          <a:xfrm>
            <a:off x="914400" y="2743200"/>
            <a:ext cx="7696200" cy="4114800"/>
          </a:xfrm>
          <a:prstGeom prst="rect">
            <a:avLst/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marL="457200" indent="-457200"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Counter                                                                       total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  A[7]  A[6]  A[5]  A[4]  A[3]  A[2]   A[1]  A[0]        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0      0        0        0       0       0        0        0        0        0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ctr">
              <a:buFont typeface="Arial" panose="020B0604020202020204" pitchFamily="34" charset="0"/>
              <a:buAutoNum type="arabicPlain"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0        0        0       0       0        0        0        1        1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ctr">
              <a:buFont typeface="Arial" panose="020B0604020202020204" pitchFamily="34" charset="0"/>
              <a:buAutoNum type="arabicPlain" startAt="2"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0        0        0       0       0        0        1        0        3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3      0        0        0       0       0 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1        1        4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20" name="Rectangle 8"/>
          <p:cNvSpPr/>
          <p:nvPr/>
        </p:nvSpPr>
        <p:spPr>
          <a:xfrm>
            <a:off x="990600" y="2743200"/>
            <a:ext cx="7696200" cy="4114800"/>
          </a:xfrm>
          <a:prstGeom prst="rect">
            <a:avLst/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marL="457200" indent="-457200"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Counter                                                                       total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  A[7]  A[6]  A[5]  A[4]  A[3]  A[2]   A[1]  A[0]        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0      0        0        0       0       0        0        0        0        0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ctr">
              <a:buFont typeface="Arial" panose="020B0604020202020204" pitchFamily="34" charset="0"/>
              <a:buAutoNum type="arabicPlain"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0        0        0       0       0        0        0        1        1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ctr">
              <a:buFont typeface="Arial" panose="020B0604020202020204" pitchFamily="34" charset="0"/>
              <a:buAutoNum type="arabicPlain" startAt="2"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0        0        0       0       0        0        1        0        3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ctr">
              <a:buFont typeface="Arial" panose="020B0604020202020204" pitchFamily="34" charset="0"/>
              <a:buAutoNum type="arabicPlain" startAt="3"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0        0        0       0       0        0        1        1        4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4      0        0        0       0       0        1        0 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7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21" name="Rectangle 9"/>
          <p:cNvSpPr/>
          <p:nvPr/>
        </p:nvSpPr>
        <p:spPr>
          <a:xfrm>
            <a:off x="990600" y="2743200"/>
            <a:ext cx="7696200" cy="4114800"/>
          </a:xfrm>
          <a:prstGeom prst="rect">
            <a:avLst/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marL="457200" indent="-457200"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Counter                                                                       total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  A[7]  A[6]  A[5]  A[4]  A[3]  A[2]   A[1]  A[0]        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0      0        0        0       0       0        0        0        0        0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ctr">
              <a:buFont typeface="Arial" panose="020B0604020202020204" pitchFamily="34" charset="0"/>
              <a:buAutoNum type="arabicPlain"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0        0        0       0       0        0        0        1        1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ctr">
              <a:buFont typeface="Arial" panose="020B0604020202020204" pitchFamily="34" charset="0"/>
              <a:buAutoNum type="arabicPlain" startAt="2"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0        0        0       0       0        0        1        0        3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ctr">
              <a:buFont typeface="Arial" panose="020B0604020202020204" pitchFamily="34" charset="0"/>
              <a:buAutoNum type="arabicPlain" startAt="3"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0        0        0       0       0        0        1        1        4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ctr">
              <a:buFont typeface="Arial" panose="020B0604020202020204" pitchFamily="34" charset="0"/>
              <a:buAutoNum type="arabicPlain" startAt="4"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0        0        0       0       0        1        0 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7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5      0        0        0       0       0        1 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1        8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6      0        0        0       0       0        1        1 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10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7      0        0        0       0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1        1        1        11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22" name="AutoShape 10"/>
          <p:cNvSpPr/>
          <p:nvPr/>
        </p:nvSpPr>
        <p:spPr>
          <a:xfrm>
            <a:off x="4572000" y="1981200"/>
            <a:ext cx="4572000" cy="1295400"/>
          </a:xfrm>
          <a:prstGeom prst="wedgeEllipseCallout">
            <a:avLst>
              <a:gd name="adj1" fmla="val -117292"/>
              <a:gd name="adj2" fmla="val 72181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每次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INCREMENT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操作的代价与被改变值的字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位的个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数成线性关系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23" name="AutoShape 11"/>
          <p:cNvSpPr/>
          <p:nvPr/>
        </p:nvSpPr>
        <p:spPr>
          <a:xfrm>
            <a:off x="4069715" y="1981200"/>
            <a:ext cx="5143500" cy="1995805"/>
          </a:xfrm>
          <a:prstGeom prst="wedgeEllipseCallout">
            <a:avLst>
              <a:gd name="adj1" fmla="val -100234"/>
              <a:gd name="adj2" fmla="val 29669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粗略地讲：每次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INCREMENT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操作最多改变计数器中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位，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</a:t>
            </a:r>
            <a:r>
              <a:rPr lang="en-US" altLang="zh-CN" dirty="0">
                <a:solidFill>
                  <a:srgbClr val="000066"/>
                </a:solidFill>
                <a:sym typeface="+mn-ea"/>
              </a:rPr>
              <a:t>INCREMENT</a:t>
            </a:r>
            <a:r>
              <a:rPr lang="zh-CN" altLang="en-US" dirty="0">
                <a:solidFill>
                  <a:srgbClr val="000066"/>
                </a:solidFill>
                <a:sym typeface="+mn-ea"/>
              </a:rPr>
              <a:t>操作，代价为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nk</a:t>
            </a:r>
            <a:endParaRPr lang="en-US" altLang="zh-CN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24" name="AutoShape 12"/>
          <p:cNvSpPr/>
          <p:nvPr/>
        </p:nvSpPr>
        <p:spPr>
          <a:xfrm>
            <a:off x="4125595" y="2407285"/>
            <a:ext cx="5465445" cy="1143000"/>
          </a:xfrm>
          <a:prstGeom prst="wedgeEllipseCallout">
            <a:avLst>
              <a:gd name="adj1" fmla="val 8333"/>
              <a:gd name="adj2" fmla="val 101806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该列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每次操作发生一次变化</a:t>
            </a:r>
            <a:endParaRPr lang="zh-CN" altLang="en-US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共</a:t>
            </a:r>
            <a:r>
              <a:rPr lang="en-US" altLang="zh-CN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次</a:t>
            </a:r>
            <a:endParaRPr lang="zh-CN" altLang="en-US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4525" name="AutoShape 13"/>
          <p:cNvSpPr/>
          <p:nvPr/>
        </p:nvSpPr>
        <p:spPr>
          <a:xfrm>
            <a:off x="4366260" y="2407285"/>
            <a:ext cx="5485130" cy="1219200"/>
          </a:xfrm>
          <a:prstGeom prst="wedgeEllipseCallout">
            <a:avLst>
              <a:gd name="adj1" fmla="val -8542"/>
              <a:gd name="adj2" fmla="val 95444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该列每2次发生一次改变共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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n/2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次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4526" name="AutoShape 14"/>
          <p:cNvSpPr/>
          <p:nvPr/>
        </p:nvSpPr>
        <p:spPr>
          <a:xfrm>
            <a:off x="4572000" y="2484120"/>
            <a:ext cx="4955540" cy="1219200"/>
          </a:xfrm>
          <a:prstGeom prst="wedgeEllipseCallout">
            <a:avLst>
              <a:gd name="adj1" fmla="val -25102"/>
              <a:gd name="adj2" fmla="val 93880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sym typeface="+mn-ea"/>
              </a:rPr>
              <a:t>该列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每4次发生一次改变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共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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n/4</a:t>
            </a:r>
            <a:endParaRPr lang="en-US" altLang="zh-CN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27" name="AutoShape 15"/>
          <p:cNvSpPr/>
          <p:nvPr/>
        </p:nvSpPr>
        <p:spPr>
          <a:xfrm>
            <a:off x="4746625" y="2484120"/>
            <a:ext cx="5028565" cy="1219200"/>
          </a:xfrm>
          <a:prstGeom prst="wedgeEllipseCallout">
            <a:avLst>
              <a:gd name="adj1" fmla="val -43852"/>
              <a:gd name="adj2" fmla="val 95833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sym typeface="+mn-ea"/>
              </a:rPr>
              <a:t>该列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每8次发生一次改变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共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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n/8</a:t>
            </a:r>
            <a:endParaRPr lang="en-US" altLang="zh-CN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28" name="Oval 16"/>
          <p:cNvSpPr/>
          <p:nvPr/>
        </p:nvSpPr>
        <p:spPr>
          <a:xfrm>
            <a:off x="1943100" y="4572000"/>
            <a:ext cx="5257800" cy="1524000"/>
          </a:xfrm>
          <a:prstGeom prst="ellipse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总共发生的改变为：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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n/2</a:t>
            </a:r>
            <a:r>
              <a:rPr lang="en-US" altLang="zh-CN" baseline="300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  (i=0,2,…,[log</a:t>
            </a:r>
            <a:r>
              <a:rPr lang="en-US" altLang="zh-CN" baseline="-250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n]</a:t>
            </a:r>
            <a:endParaRPr lang="en-US" altLang="zh-CN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&lt;2n</a:t>
            </a:r>
            <a:endParaRPr lang="en-US" altLang="zh-CN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5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5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45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45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45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45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  <p:bldP spid="64516" grpId="0" animBg="1"/>
      <p:bldP spid="64517" grpId="0" animBg="1"/>
      <p:bldP spid="64518" grpId="0" animBg="1"/>
      <p:bldP spid="64519" grpId="0" animBg="1"/>
      <p:bldP spid="64520" grpId="0" animBg="1"/>
      <p:bldP spid="64521" grpId="0" animBg="1"/>
      <p:bldP spid="64522" grpId="0" animBg="1"/>
      <p:bldP spid="64523" grpId="0" bldLvl="0" animBg="1"/>
      <p:bldP spid="64524" grpId="0" bldLvl="0" animBg="1"/>
      <p:bldP spid="64525" grpId="0" bldLvl="0" animBg="1"/>
      <p:bldP spid="64526" grpId="0" bldLvl="0" animBg="1"/>
      <p:bldP spid="64527" grpId="0" bldLvl="0" animBg="1"/>
      <p:bldP spid="64528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Rectangle 2"/>
          <p:cNvSpPr>
            <a:spLocks noGrp="1" noRot="1"/>
          </p:cNvSpPr>
          <p:nvPr>
            <p:ph type="title"/>
          </p:nvPr>
        </p:nvSpPr>
        <p:spPr>
          <a:xfrm>
            <a:off x="323850" y="1268413"/>
            <a:ext cx="8540750" cy="4465637"/>
          </a:xfrm>
        </p:spPr>
        <p:txBody>
          <a:bodyPr wrap="square" lIns="91440" tIns="45720" rIns="91440" bIns="45720" anchor="ctr"/>
          <a:p>
            <a:pPr eaLnBrk="1" hangingPunct="1"/>
            <a:r>
              <a:rPr lang="zh-CN" altLang="en-US" sz="4800" kern="1200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请各位评审老师提出宝贵建议！谢谢！</a:t>
            </a:r>
            <a:endParaRPr lang="zh-CN" altLang="en-US" sz="4800" kern="1200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6562" name="组合 9"/>
          <p:cNvGrpSpPr/>
          <p:nvPr/>
        </p:nvGrpSpPr>
        <p:grpSpPr>
          <a:xfrm>
            <a:off x="-1587" y="-12700"/>
            <a:ext cx="9145587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6656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3216275" y="425450"/>
            <a:ext cx="271145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本讲内容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</p:txBody>
      </p:sp>
      <p:sp>
        <p:nvSpPr>
          <p:cNvPr id="6656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124200" y="6356350"/>
            <a:ext cx="2895600" cy="365125"/>
          </a:xfrm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7" name="Rectangle 13"/>
          <p:cNvSpPr/>
          <p:nvPr/>
        </p:nvSpPr>
        <p:spPr>
          <a:xfrm>
            <a:off x="1025525" y="1725613"/>
            <a:ext cx="7092950" cy="331311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6.1 </a:t>
            </a:r>
            <a:r>
              <a:rPr lang="zh-CN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平摊分析原理</a:t>
            </a:r>
            <a:endParaRPr lang="zh-CN" altLang="zh-CN" sz="36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6.2</a:t>
            </a:r>
            <a:r>
              <a:rPr lang="zh-CN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聚集方法</a:t>
            </a:r>
            <a:endParaRPr lang="zh-CN" altLang="zh-CN" sz="36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6.3 </a:t>
            </a:r>
            <a:r>
              <a:rPr lang="zh-CN" altLang="zh-CN" sz="36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会计方法</a:t>
            </a:r>
            <a:endParaRPr lang="zh-CN" altLang="zh-CN" sz="36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6.4 </a:t>
            </a:r>
            <a:r>
              <a:rPr lang="zh-CN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势能方法</a:t>
            </a:r>
            <a:endParaRPr lang="zh-CN" altLang="zh-CN" sz="36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6.5 </a:t>
            </a:r>
            <a:r>
              <a:rPr lang="zh-CN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动态表操作的平摊分析</a:t>
            </a:r>
            <a:endParaRPr lang="zh-CN" altLang="zh-CN" sz="3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sz="60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会计方法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-</a:t>
            </a:r>
            <a:r>
              <a:rPr lang="zh-CN" altLang="en-US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基本原理</a:t>
            </a:r>
            <a:endParaRPr lang="zh-CN" altLang="en-US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3491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一个操作序列中有不同类型的操作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不同类型的操作的操作代价各不相同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于是我们为每种操作分配不同的平摊代价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63493" name="AutoShape 5"/>
          <p:cNvSpPr/>
          <p:nvPr/>
        </p:nvSpPr>
        <p:spPr>
          <a:xfrm>
            <a:off x="762000" y="3390900"/>
            <a:ext cx="5181600" cy="1447800"/>
          </a:xfrm>
          <a:prstGeom prst="wedgeEllipseCallout">
            <a:avLst>
              <a:gd name="adj1" fmla="val 27574"/>
              <a:gd name="adj2" fmla="val 139037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平摊代价可能比实际代价大，也可能比实际代价小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4" name="Rectangle 6"/>
          <p:cNvSpPr/>
          <p:nvPr/>
        </p:nvSpPr>
        <p:spPr>
          <a:xfrm>
            <a:off x="762000" y="3810000"/>
            <a:ext cx="4495800" cy="6096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操作被执行时，支付了平摊代价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5" name="AutoShape 7"/>
          <p:cNvSpPr/>
          <p:nvPr/>
        </p:nvSpPr>
        <p:spPr>
          <a:xfrm>
            <a:off x="959803" y="437833"/>
            <a:ext cx="5791200" cy="2362200"/>
          </a:xfrm>
          <a:prstGeom prst="wedgeEllipseCallout">
            <a:avLst>
              <a:gd name="adj1" fmla="val -29440"/>
              <a:gd name="adj2" fmla="val 34611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如果平摊代价比实际代价高：平摊代价的一部分用于支付实际代价，多余部分作为存款附加在数据结构的具体数据对象上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6" name="AutoShape 8"/>
          <p:cNvSpPr/>
          <p:nvPr/>
        </p:nvSpPr>
        <p:spPr>
          <a:xfrm>
            <a:off x="3498850" y="2324100"/>
            <a:ext cx="5791200" cy="2514600"/>
          </a:xfrm>
          <a:prstGeom prst="wedgeEllipseCallout">
            <a:avLst>
              <a:gd name="adj1" fmla="val -92597"/>
              <a:gd name="adj2" fmla="val 29861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如果平摊代价比实际代价低：平摊代价及数据对象上的存款用来支付实际代价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7" name="Rectangle 9"/>
          <p:cNvSpPr/>
          <p:nvPr/>
        </p:nvSpPr>
        <p:spPr>
          <a:xfrm>
            <a:off x="838200" y="4343400"/>
            <a:ext cx="7315200" cy="762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只要我们能保证：在任何操作序列上，存款的总额非负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8" name="Rectangle 10"/>
          <p:cNvSpPr/>
          <p:nvPr/>
        </p:nvSpPr>
        <p:spPr>
          <a:xfrm>
            <a:off x="1447800" y="5029200"/>
            <a:ext cx="7162800" cy="5334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则所有操作平摊代价的总和就是实际代价总和的上界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502" name="AutoShape 14"/>
          <p:cNvSpPr/>
          <p:nvPr/>
        </p:nvSpPr>
        <p:spPr>
          <a:xfrm>
            <a:off x="2715260" y="723583"/>
            <a:ext cx="5791200" cy="2514600"/>
          </a:xfrm>
          <a:prstGeom prst="wedgeEllipseCallout">
            <a:avLst>
              <a:gd name="adj1" fmla="val -25495"/>
              <a:gd name="adj2" fmla="val 35921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平摊代价的总和</a:t>
            </a: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8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？</a:t>
            </a:r>
            <a:endParaRPr lang="zh-CN" altLang="en-US" sz="8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实际代价的总和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503" name="Rectangle 15"/>
          <p:cNvSpPr/>
          <p:nvPr/>
        </p:nvSpPr>
        <p:spPr>
          <a:xfrm>
            <a:off x="1332865" y="2453005"/>
            <a:ext cx="7772400" cy="4114800"/>
          </a:xfrm>
          <a:prstGeom prst="rect">
            <a:avLst/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>
              <a:buFont typeface="Arial" panose="020B0604020202020204" pitchFamily="34" charset="0"/>
              <a:buNone/>
            </a:pPr>
            <a:r>
              <a:rPr lang="zh-CN" altLang="en-US" sz="4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于是：我们在各种操作上定义平</a:t>
            </a:r>
            <a:endParaRPr lang="zh-CN" altLang="en-US" sz="40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4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摊代价使得任意操作序列上存款</a:t>
            </a:r>
            <a:endParaRPr lang="zh-CN" altLang="en-US" sz="40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4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总量是非负的，将操作序列上平</a:t>
            </a:r>
            <a:endParaRPr lang="zh-CN" altLang="en-US" sz="40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4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摊代价求和即可得到这个操作序</a:t>
            </a:r>
            <a:endParaRPr lang="zh-CN" altLang="en-US" sz="40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4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列的复杂度上界</a:t>
            </a:r>
            <a:endParaRPr lang="zh-CN" altLang="en-US" sz="40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charRg st="16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1">
                                            <p:txEl>
                                              <p:charRg st="16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1">
                                            <p:txEl>
                                              <p:charRg st="16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charRg st="33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1">
                                            <p:txEl>
                                              <p:charRg st="33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91">
                                            <p:txEl>
                                              <p:charRg st="33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3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3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3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3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3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63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  <p:bldP spid="63493" grpId="0" bldLvl="0" animBg="1"/>
      <p:bldP spid="63494" grpId="0"/>
      <p:bldP spid="63495" grpId="0" bldLvl="0" animBg="1"/>
      <p:bldP spid="63496" grpId="0" bldLvl="0" animBg="1"/>
      <p:bldP spid="63497" grpId="0"/>
      <p:bldP spid="63498" grpId="0"/>
      <p:bldP spid="63502" grpId="0" bldLvl="0" animBg="1"/>
      <p:bldP spid="63503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sz="5400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会计方法实例</a:t>
            </a:r>
            <a:r>
              <a:rPr lang="zh-CN" altLang="en-US" sz="54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1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+mj-cs"/>
              </a:rPr>
              <a:t>—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zh-CN" altLang="en-US" kern="1200" dirty="0">
                <a:solidFill>
                  <a:srgbClr val="FF0000"/>
                </a:solidFill>
                <a:latin typeface="宋体" panose="02010600030101010101" pitchFamily="2" charset="-122"/>
                <a:ea typeface="+mj-ea"/>
                <a:cs typeface="+mj-cs"/>
              </a:rPr>
              <a:t>栈操作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endParaRPr lang="zh-CN" altLang="en-US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0658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algn="just"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36868" name="Rectangle 4"/>
          <p:cNvSpPr/>
          <p:nvPr/>
        </p:nvSpPr>
        <p:spPr>
          <a:xfrm>
            <a:off x="533400" y="1981200"/>
            <a:ext cx="7620000" cy="1828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1. 各栈操作的实际代价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   　　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PUSH                1,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POP                   1,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MULTIPOP       min(k,s)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9" name="Rectangle 5"/>
          <p:cNvSpPr/>
          <p:nvPr/>
        </p:nvSpPr>
        <p:spPr>
          <a:xfrm>
            <a:off x="990600" y="4114800"/>
            <a:ext cx="7467600" cy="1981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marL="457200" indent="-457200">
              <a:buFont typeface="Arial" panose="020B0604020202020204" pitchFamily="34" charset="0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2. 各栈操作的平摊代价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： 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     　　　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PUSH                 2,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POP                    0,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MULTIPOP       0,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/>
      <p:bldP spid="3686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sz="5400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会计方法实例</a:t>
            </a:r>
            <a:r>
              <a:rPr lang="zh-CN" altLang="en-US" sz="54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1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+mj-cs"/>
              </a:rPr>
              <a:t>—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zh-CN" altLang="en-US" kern="1200" dirty="0">
                <a:solidFill>
                  <a:srgbClr val="FF0000"/>
                </a:solidFill>
                <a:latin typeface="宋体" panose="02010600030101010101" pitchFamily="2" charset="-122"/>
                <a:ea typeface="+mj-ea"/>
                <a:cs typeface="+mj-cs"/>
              </a:rPr>
              <a:t>栈操作</a:t>
            </a:r>
            <a:endParaRPr lang="zh-CN" altLang="en-US" kern="1200" dirty="0">
              <a:solidFill>
                <a:srgbClr val="FF0000"/>
              </a:solidFill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72706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3. </a:t>
            </a:r>
            <a:r>
              <a:rPr lang="zh-CN" altLang="en-US" b="1" dirty="0">
                <a:latin typeface="宋体" panose="02010600030101010101" pitchFamily="2" charset="-122"/>
              </a:rPr>
              <a:t>栈操作序列代价分析</a:t>
            </a:r>
            <a:r>
              <a:rPr lang="zh-CN" altLang="en-US" dirty="0"/>
              <a:t> </a:t>
            </a:r>
            <a:endParaRPr lang="zh-CN" altLang="en-US" dirty="0"/>
          </a:p>
        </p:txBody>
      </p:sp>
      <p:pic>
        <p:nvPicPr>
          <p:cNvPr id="38174" name="Picture 286" descr="C:\Documents and Settings\Administrator\My Documents\1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743200"/>
            <a:ext cx="1295400" cy="3733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175" name="Picture 287" descr="C:\Documents and Settings\Administrator\My Documents\2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590800"/>
            <a:ext cx="6705600" cy="381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176" name="Picture 288" descr="C:\Documents and Settings\Administrator\My Documents\3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67000"/>
            <a:ext cx="1382713" cy="381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177" name="Picture 289" descr="C:\Documents and Settings\Administrator\My Documents\4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743200"/>
            <a:ext cx="1447800" cy="3733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178" name="Picture 290" descr="C:\Documents and Settings\Administrator\My Documents\5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2743200"/>
            <a:ext cx="1382713" cy="3771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179" name="Picture 291" descr="C:\Documents and Settings\Administrator\My Documents\6.bmp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" y="2590800"/>
            <a:ext cx="6629400" cy="3733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180" name="Picture 292" descr="C:\Documents and Settings\Administrator\My Documents\4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514600"/>
            <a:ext cx="1562100" cy="4000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181" name="Picture 293" descr="C:\Documents and Settings\Administrator\My Documents\3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438400"/>
            <a:ext cx="1562100" cy="4000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182" name="Picture 294" descr="C:\Documents and Settings\Administrator\My Documents\1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2438400"/>
            <a:ext cx="1590675" cy="4038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183" name="Oval 295"/>
          <p:cNvSpPr/>
          <p:nvPr/>
        </p:nvSpPr>
        <p:spPr>
          <a:xfrm>
            <a:off x="1828800" y="2667000"/>
            <a:ext cx="5791200" cy="3276600"/>
          </a:xfrm>
          <a:prstGeom prst="ellipse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只要我们的操作序列市合理的，则可以保证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存款总和非负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184" name="Oval 296"/>
          <p:cNvSpPr/>
          <p:nvPr/>
        </p:nvSpPr>
        <p:spPr>
          <a:xfrm>
            <a:off x="1828800" y="2614613"/>
            <a:ext cx="5791200" cy="3276600"/>
          </a:xfrm>
          <a:prstGeom prst="ellipse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于是所有操作的平摊代价总和就是操作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序列代价总和的上界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8000" b="1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=？</a:t>
            </a:r>
            <a:endParaRPr lang="zh-CN" altLang="en-US" sz="8000" b="1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185" name="Rectangle 297"/>
          <p:cNvSpPr/>
          <p:nvPr/>
        </p:nvSpPr>
        <p:spPr>
          <a:xfrm>
            <a:off x="3276600" y="2514600"/>
            <a:ext cx="5867400" cy="3810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>
              <a:buFont typeface="Arial" panose="020B0604020202020204" pitchFamily="34" charset="0"/>
              <a:buNone/>
            </a:pP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长度为</a:t>
            </a: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的操作序列中:</a:t>
            </a:r>
            <a:endParaRPr lang="zh-CN" altLang="en-US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PUSH</a:t>
            </a: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操作的个数&lt;=</a:t>
            </a: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于是：</a:t>
            </a:r>
            <a:endParaRPr lang="zh-CN" altLang="en-US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平摊代价的总和&lt;=2</a:t>
            </a: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1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1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1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1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81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81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81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81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81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81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8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8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83" grpId="0" animBg="1"/>
      <p:bldP spid="38184" grpId="0" animBg="1"/>
      <p:bldP spid="3818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sz="4800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会计方法实例</a:t>
            </a:r>
            <a:r>
              <a:rPr lang="zh-CN" altLang="en-US" sz="48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2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-</a:t>
            </a:r>
            <a:r>
              <a:rPr lang="zh-CN" altLang="en-US" kern="1200" dirty="0">
                <a:solidFill>
                  <a:srgbClr val="FF0000"/>
                </a:solidFill>
                <a:latin typeface="宋体" panose="02010600030101010101" pitchFamily="2" charset="-122"/>
                <a:ea typeface="+mj-ea"/>
                <a:cs typeface="+mj-cs"/>
              </a:rPr>
              <a:t>二进计数器</a:t>
            </a:r>
            <a:endParaRPr lang="zh-CN" altLang="en-US" kern="1200" dirty="0">
              <a:solidFill>
                <a:srgbClr val="FF0000"/>
              </a:solidFill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74754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/>
              <a:t>1. 计数器加1算法</a:t>
            </a:r>
            <a:endParaRPr lang="zh-CN" altLang="en-US" sz="2800" dirty="0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    输入：</a:t>
            </a:r>
            <a:r>
              <a:rPr lang="en-US" altLang="zh-CN" sz="2800" dirty="0"/>
              <a:t>A[0..k-1]，</a:t>
            </a:r>
            <a:r>
              <a:rPr lang="zh-CN" altLang="en-US" sz="2800" dirty="0"/>
              <a:t>存储二进制数</a:t>
            </a:r>
            <a:r>
              <a:rPr lang="en-US" altLang="zh-CN" sz="2800" dirty="0"/>
              <a:t>x</a:t>
            </a:r>
            <a:endParaRPr lang="en-US" altLang="zh-CN" sz="2800" dirty="0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输出：</a:t>
            </a:r>
            <a:r>
              <a:rPr lang="en-US" altLang="zh-CN" sz="2800" dirty="0"/>
              <a:t>A[0..k-1]，</a:t>
            </a:r>
            <a:r>
              <a:rPr lang="zh-CN" altLang="en-US" sz="2800" dirty="0"/>
              <a:t>存储二进制数</a:t>
            </a:r>
            <a:r>
              <a:rPr lang="en-US" altLang="zh-CN" sz="2800" dirty="0"/>
              <a:t>x+1 mod 2</a:t>
            </a:r>
            <a:r>
              <a:rPr lang="en-US" altLang="zh-CN" sz="2800" baseline="30000" dirty="0"/>
              <a:t>k</a:t>
            </a:r>
            <a:endParaRPr lang="en-US" altLang="zh-CN" sz="2800" dirty="0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　　INCREMENT(A)</a:t>
            </a:r>
            <a:endParaRPr lang="en-US" altLang="zh-CN" sz="2800" dirty="0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1      i</a:t>
            </a:r>
            <a:r>
              <a:rPr lang="en-US" altLang="zh-CN" sz="2800" dirty="0">
                <a:sym typeface="Symbol" panose="05050102010706020507" pitchFamily="18" charset="2"/>
              </a:rPr>
              <a:t></a:t>
            </a:r>
            <a:r>
              <a:rPr lang="en-US" altLang="zh-CN" sz="2800" dirty="0"/>
              <a:t>0</a:t>
            </a:r>
            <a:endParaRPr lang="en-US" altLang="zh-CN" sz="2800" dirty="0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2      while  i&lt;length[A] and A[i]=1  Do</a:t>
            </a:r>
            <a:endParaRPr lang="en-US" altLang="zh-CN" sz="2800" dirty="0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3             A[i]</a:t>
            </a:r>
            <a:r>
              <a:rPr lang="en-US" altLang="zh-CN" sz="2800" dirty="0">
                <a:sym typeface="Symbol" panose="05050102010706020507" pitchFamily="18" charset="2"/>
              </a:rPr>
              <a:t></a:t>
            </a:r>
            <a:r>
              <a:rPr lang="en-US" altLang="zh-CN" sz="2800" dirty="0"/>
              <a:t>0;</a:t>
            </a:r>
            <a:endParaRPr lang="en-US" altLang="zh-CN" sz="2800" dirty="0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4             i</a:t>
            </a:r>
            <a:r>
              <a:rPr lang="en-US" altLang="zh-CN" sz="2800" dirty="0">
                <a:sym typeface="Symbol" panose="05050102010706020507" pitchFamily="18" charset="2"/>
              </a:rPr>
              <a:t></a:t>
            </a:r>
            <a:r>
              <a:rPr lang="en-US" altLang="zh-CN" sz="2800" dirty="0"/>
              <a:t>i+1;</a:t>
            </a:r>
            <a:endParaRPr lang="en-US" altLang="zh-CN" sz="2800" dirty="0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5      If  i&lt;length[A]</a:t>
            </a:r>
            <a:endParaRPr lang="en-US" altLang="zh-CN" sz="2800" dirty="0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6      Then  A[i]</a:t>
            </a:r>
            <a:r>
              <a:rPr lang="en-US" altLang="zh-CN" sz="2800" dirty="0">
                <a:sym typeface="Symbol" panose="05050102010706020507" pitchFamily="18" charset="2"/>
              </a:rPr>
              <a:t></a:t>
            </a:r>
            <a:r>
              <a:rPr lang="en-US" altLang="zh-CN" sz="2800" dirty="0"/>
              <a:t>1</a:t>
            </a:r>
            <a:endParaRPr lang="en-US" altLang="zh-CN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sz="4800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会计方法实例</a:t>
            </a:r>
            <a:r>
              <a:rPr lang="zh-CN" altLang="en-US" sz="48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2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-</a:t>
            </a:r>
            <a:r>
              <a:rPr lang="zh-CN" altLang="en-US" kern="1200" dirty="0">
                <a:solidFill>
                  <a:srgbClr val="FF0000"/>
                </a:solidFill>
                <a:latin typeface="宋体" panose="02010600030101010101" pitchFamily="2" charset="-122"/>
                <a:ea typeface="+mj-ea"/>
                <a:cs typeface="+mj-cs"/>
              </a:rPr>
              <a:t>二进计数器</a:t>
            </a:r>
            <a:endParaRPr lang="zh-CN" altLang="en-US" kern="1200" dirty="0">
              <a:solidFill>
                <a:srgbClr val="FF0000"/>
              </a:solidFill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39939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初始为零的计数器上</a:t>
            </a:r>
            <a:r>
              <a:rPr lang="en-US" altLang="zh-CN" b="1" dirty="0"/>
              <a:t>n</a:t>
            </a:r>
            <a:r>
              <a:rPr lang="zh-CN" altLang="en-US" b="1" dirty="0">
                <a:latin typeface="宋体" panose="02010600030101010101" pitchFamily="2" charset="-122"/>
              </a:rPr>
              <a:t>个</a:t>
            </a:r>
            <a:r>
              <a:rPr lang="en-US" altLang="zh-CN" b="1" dirty="0"/>
              <a:t>INCREMENT</a:t>
            </a:r>
            <a:r>
              <a:rPr lang="zh-CN" altLang="en-US" b="1" dirty="0">
                <a:latin typeface="宋体" panose="02010600030101010101" pitchFamily="2" charset="-122"/>
              </a:rPr>
              <a:t>操作的分析</a:t>
            </a:r>
            <a:r>
              <a:rPr lang="zh-CN" altLang="en-US" dirty="0"/>
              <a:t> </a:t>
            </a:r>
            <a:endParaRPr lang="zh-CN" altLang="en-US" dirty="0"/>
          </a:p>
          <a:p>
            <a:pPr algn="ctr">
              <a:spcBef>
                <a:spcPct val="0"/>
              </a:spcBef>
              <a:buNone/>
            </a:pPr>
            <a:endParaRPr lang="zh-CN" altLang="en-US" sz="2800" dirty="0">
              <a:solidFill>
                <a:srgbClr val="CC3399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39940" name="Oval 4"/>
          <p:cNvSpPr/>
          <p:nvPr/>
        </p:nvSpPr>
        <p:spPr>
          <a:xfrm>
            <a:off x="2549525" y="1998980"/>
            <a:ext cx="6400800" cy="2286000"/>
          </a:xfrm>
          <a:prstGeom prst="ellipse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显然：这个操作序列的代价与0-1或者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1-0翻转发生的次数成正比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41" name="Rectangle 5"/>
          <p:cNvSpPr/>
          <p:nvPr/>
        </p:nvSpPr>
        <p:spPr>
          <a:xfrm>
            <a:off x="685800" y="3048000"/>
            <a:ext cx="7010400" cy="3352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>
              <a:buFont typeface="Arial" panose="020B0604020202020204" pitchFamily="34" charset="0"/>
              <a:buNone/>
            </a:pP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定义：</a:t>
            </a:r>
            <a:endParaRPr lang="zh-CN" altLang="en-US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0-1翻转的平摊代价为 2</a:t>
            </a:r>
            <a:endParaRPr lang="zh-CN" altLang="en-US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1-0翻转的平摊代价为0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42" name="Rectangle 6"/>
          <p:cNvSpPr/>
          <p:nvPr/>
        </p:nvSpPr>
        <p:spPr>
          <a:xfrm>
            <a:off x="184150" y="2667953"/>
            <a:ext cx="8020050" cy="32004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任何操作序列，存款余额是计数器中1的个数，非负</a:t>
            </a:r>
            <a:endParaRPr lang="zh-CN" altLang="en-US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因此，所有的翻转操作的平摊代价的和是这个操作</a:t>
            </a:r>
            <a:endParaRPr lang="zh-CN" altLang="en-US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序列代价的上界</a:t>
            </a:r>
            <a:endParaRPr lang="zh-CN" altLang="en-US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43" name="Rectangle 7"/>
          <p:cNvSpPr/>
          <p:nvPr/>
        </p:nvSpPr>
        <p:spPr>
          <a:xfrm>
            <a:off x="183833" y="2668270"/>
            <a:ext cx="8077200" cy="32004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对每个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INCREMENT</a:t>
            </a: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  ：</a:t>
            </a:r>
            <a:endParaRPr lang="zh-CN" altLang="en-US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找到左起的第一个0，将他翻转成1—支付平摊代价2</a:t>
            </a:r>
            <a:endParaRPr lang="zh-CN" altLang="en-US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将这个0之前的所有1翻转成0—支付平摊代价0</a:t>
            </a:r>
            <a:endParaRPr lang="zh-CN" altLang="en-US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对这个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INCREMENT</a:t>
            </a: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操作而言，支付了平摊代价2</a:t>
            </a:r>
            <a:endParaRPr lang="en-US" altLang="zh-CN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44" name="Rectangle 8"/>
          <p:cNvSpPr/>
          <p:nvPr/>
        </p:nvSpPr>
        <p:spPr>
          <a:xfrm>
            <a:off x="196215" y="2667953"/>
            <a:ext cx="8077200" cy="32004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对于长度为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INCREMENT</a:t>
            </a: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操作序列：</a:t>
            </a: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支付的平摊代价的总和为2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因此，这样一个操作序列的复杂度上界为2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  <p:bldP spid="39940" grpId="0" bldLvl="0" animBg="1"/>
      <p:bldP spid="39941" grpId="0"/>
      <p:bldP spid="39942" grpId="0" bldLvl="0" animBg="1"/>
      <p:bldP spid="39943" grpId="0" bldLvl="0" animBg="1"/>
      <p:bldP spid="39944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Rectangle 2"/>
          <p:cNvSpPr>
            <a:spLocks noGrp="1" noRot="1"/>
          </p:cNvSpPr>
          <p:nvPr>
            <p:ph type="title"/>
          </p:nvPr>
        </p:nvSpPr>
        <p:spPr>
          <a:xfrm>
            <a:off x="323850" y="1268413"/>
            <a:ext cx="8540750" cy="4465637"/>
          </a:xfrm>
        </p:spPr>
        <p:txBody>
          <a:bodyPr wrap="square" lIns="91440" tIns="45720" rIns="91440" bIns="45720" anchor="ctr"/>
          <a:p>
            <a:pPr eaLnBrk="1" hangingPunct="1"/>
            <a:r>
              <a:rPr lang="zh-CN" altLang="en-US" sz="4800" kern="1200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请各位评审老师提出宝贵建议！谢谢！</a:t>
            </a:r>
            <a:endParaRPr lang="zh-CN" altLang="en-US" sz="4800" kern="1200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8850" name="组合 9"/>
          <p:cNvGrpSpPr/>
          <p:nvPr/>
        </p:nvGrpSpPr>
        <p:grpSpPr>
          <a:xfrm>
            <a:off x="-1587" y="-12700"/>
            <a:ext cx="9145587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78852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3216275" y="425450"/>
            <a:ext cx="271145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本讲内容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</p:txBody>
      </p:sp>
      <p:sp>
        <p:nvSpPr>
          <p:cNvPr id="7885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124200" y="6356350"/>
            <a:ext cx="2895600" cy="365125"/>
          </a:xfrm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5" name="Rectangle 13"/>
          <p:cNvSpPr/>
          <p:nvPr/>
        </p:nvSpPr>
        <p:spPr>
          <a:xfrm>
            <a:off x="1025525" y="1725613"/>
            <a:ext cx="7092950" cy="331311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latin typeface="Calibri" panose="020F0502020204030204" pitchFamily="34" charset="0"/>
                <a:ea typeface="宋体" panose="02010600030101010101" pitchFamily="2" charset="-122"/>
              </a:rPr>
              <a:t>6.1 </a:t>
            </a:r>
            <a:r>
              <a:rPr lang="zh-CN" altLang="zh-CN" sz="3600" dirty="0">
                <a:latin typeface="Calibri" panose="020F0502020204030204" pitchFamily="34" charset="0"/>
                <a:ea typeface="宋体" panose="02010600030101010101" pitchFamily="2" charset="-122"/>
              </a:rPr>
              <a:t>平摊分析原理</a:t>
            </a:r>
            <a:endParaRPr lang="zh-CN" altLang="zh-CN" sz="36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latin typeface="Calibri" panose="020F0502020204030204" pitchFamily="34" charset="0"/>
                <a:ea typeface="宋体" panose="02010600030101010101" pitchFamily="2" charset="-122"/>
              </a:rPr>
              <a:t>6.2</a:t>
            </a:r>
            <a:r>
              <a:rPr lang="zh-CN" altLang="zh-CN" sz="3600" dirty="0">
                <a:latin typeface="Calibri" panose="020F0502020204030204" pitchFamily="34" charset="0"/>
                <a:ea typeface="宋体" panose="02010600030101010101" pitchFamily="2" charset="-122"/>
              </a:rPr>
              <a:t>聚集方法</a:t>
            </a:r>
            <a:endParaRPr lang="zh-CN" altLang="zh-CN" sz="36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latin typeface="Calibri" panose="020F0502020204030204" pitchFamily="34" charset="0"/>
                <a:ea typeface="宋体" panose="02010600030101010101" pitchFamily="2" charset="-122"/>
              </a:rPr>
              <a:t>6.3 </a:t>
            </a:r>
            <a:r>
              <a:rPr lang="zh-CN" altLang="zh-CN" sz="3600" dirty="0">
                <a:latin typeface="Calibri" panose="020F0502020204030204" pitchFamily="34" charset="0"/>
                <a:ea typeface="宋体" panose="02010600030101010101" pitchFamily="2" charset="-122"/>
              </a:rPr>
              <a:t>会计方法</a:t>
            </a:r>
            <a:endParaRPr lang="zh-CN" altLang="zh-CN" sz="36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6.4 </a:t>
            </a:r>
            <a:r>
              <a:rPr lang="zh-CN" altLang="zh-CN" sz="36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势能方法</a:t>
            </a:r>
            <a:endParaRPr lang="zh-CN" altLang="zh-CN" sz="36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latin typeface="Calibri" panose="020F0502020204030204" pitchFamily="34" charset="0"/>
                <a:ea typeface="宋体" panose="02010600030101010101" pitchFamily="2" charset="-122"/>
              </a:rPr>
              <a:t>6.5 </a:t>
            </a:r>
            <a:r>
              <a:rPr lang="zh-CN" altLang="zh-CN" sz="3600" dirty="0">
                <a:latin typeface="Calibri" panose="020F0502020204030204" pitchFamily="34" charset="0"/>
                <a:ea typeface="宋体" panose="02010600030101010101" pitchFamily="2" charset="-122"/>
              </a:rPr>
              <a:t>动态表操作的平摊分析</a:t>
            </a:r>
            <a:endParaRPr lang="zh-CN" altLang="zh-CN" sz="36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Rectangle 2"/>
          <p:cNvSpPr>
            <a:spLocks noGrp="1" noRot="1"/>
          </p:cNvSpPr>
          <p:nvPr>
            <p:ph type="title"/>
          </p:nvPr>
        </p:nvSpPr>
        <p:spPr>
          <a:xfrm>
            <a:off x="323850" y="1268413"/>
            <a:ext cx="8540750" cy="4465637"/>
          </a:xfrm>
        </p:spPr>
        <p:txBody>
          <a:bodyPr wrap="square" lIns="91440" tIns="45720" rIns="91440" bIns="45720" anchor="ctr"/>
          <a:p>
            <a:pPr eaLnBrk="1" hangingPunct="1"/>
            <a:r>
              <a:rPr lang="zh-CN" altLang="en-US" sz="4800" kern="1200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请各位评审老师提出宝贵建议！谢谢！</a:t>
            </a:r>
            <a:endParaRPr lang="zh-CN" altLang="en-US" sz="4800" kern="1200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4034" name="组合 9"/>
          <p:cNvGrpSpPr/>
          <p:nvPr/>
        </p:nvGrpSpPr>
        <p:grpSpPr>
          <a:xfrm>
            <a:off x="-1587" y="-12700"/>
            <a:ext cx="9145587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3216275" y="425450"/>
            <a:ext cx="271145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本讲内容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</p:txBody>
      </p:sp>
      <p:sp>
        <p:nvSpPr>
          <p:cNvPr id="4403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124200" y="6356350"/>
            <a:ext cx="2895600" cy="365125"/>
          </a:xfrm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9" name="Rectangle 13"/>
          <p:cNvSpPr/>
          <p:nvPr/>
        </p:nvSpPr>
        <p:spPr>
          <a:xfrm>
            <a:off x="1025525" y="1725613"/>
            <a:ext cx="7092950" cy="331311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6.1 </a:t>
            </a:r>
            <a:r>
              <a:rPr lang="zh-CN" altLang="zh-CN" sz="36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平摊分析原理</a:t>
            </a:r>
            <a:endParaRPr lang="zh-CN" altLang="zh-CN" sz="36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6.2</a:t>
            </a:r>
            <a:r>
              <a:rPr lang="zh-CN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聚集方法</a:t>
            </a:r>
            <a:endParaRPr lang="zh-CN" altLang="zh-CN" sz="36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6.3 </a:t>
            </a:r>
            <a:r>
              <a:rPr lang="zh-CN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会计方法</a:t>
            </a:r>
            <a:endParaRPr lang="zh-CN" altLang="zh-CN" sz="36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6.4 </a:t>
            </a:r>
            <a:r>
              <a:rPr lang="zh-CN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势能方法</a:t>
            </a:r>
            <a:endParaRPr lang="zh-CN" altLang="zh-CN" sz="36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6.5 </a:t>
            </a:r>
            <a:r>
              <a:rPr lang="zh-CN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动态表操作的平摊分析</a:t>
            </a:r>
            <a:endParaRPr lang="zh-CN" altLang="zh-CN" sz="3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sz="54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势能分析</a:t>
            </a:r>
            <a:r>
              <a:rPr lang="zh-CN" altLang="en-US" kern="1200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+mj-cs"/>
              </a:rPr>
              <a:t>—</a:t>
            </a:r>
            <a:r>
              <a:rPr lang="zh-CN" altLang="en-US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基本原理</a:t>
            </a:r>
            <a:endParaRPr lang="en-US" altLang="zh-CN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963" name="Rectangle 3"/>
          <p:cNvSpPr>
            <a:spLocks noGrp="1"/>
          </p:cNvSpPr>
          <p:nvPr>
            <p:ph idx="1"/>
          </p:nvPr>
        </p:nvSpPr>
        <p:spPr>
          <a:xfrm>
            <a:off x="0" y="1752600"/>
            <a:ext cx="9144000" cy="5105400"/>
          </a:xfrm>
        </p:spPr>
        <p:txBody>
          <a:bodyPr wrap="square" lIns="91440" tIns="45720" rIns="91440" bIns="45720" anchor="t"/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在会计方法中，如果操作的平摊代价比实际代价大，我们将余额与具体的数据对象关联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如果我们将这些余额都与整个数据结构关联，所有的这样的余额之和，构成——数据结构的</a:t>
            </a:r>
            <a:r>
              <a:rPr lang="zh-CN" altLang="en-US" sz="4400" b="1" dirty="0">
                <a:solidFill>
                  <a:srgbClr val="FF0000"/>
                </a:solidFill>
              </a:rPr>
              <a:t>势能</a:t>
            </a:r>
            <a:endParaRPr lang="zh-CN" altLang="en-US" sz="4400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如果操作的平摊代价大于操作的实际代价-势能增加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如果操作的平摊代价小于操作的实际代价，要用数据结构的势能来支付实际代价-势能减少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3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3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39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3">
                                            <p:txEl>
                                              <p:charRg st="39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3">
                                            <p:txEl>
                                              <p:charRg st="39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82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3">
                                            <p:txEl>
                                              <p:charRg st="82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3">
                                            <p:txEl>
                                              <p:charRg st="82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106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3">
                                            <p:txEl>
                                              <p:charRg st="106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3">
                                            <p:txEl>
                                              <p:charRg st="106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sz="54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势能分析</a:t>
            </a:r>
            <a:r>
              <a:rPr lang="zh-CN" altLang="en-US" kern="1200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+mj-cs"/>
              </a:rPr>
              <a:t>—</a:t>
            </a:r>
            <a:r>
              <a:rPr lang="zh-CN" altLang="en-US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基本原理</a:t>
            </a:r>
            <a:endParaRPr lang="zh-CN" altLang="en-US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0419" name="Rectangle 3"/>
          <p:cNvSpPr>
            <a:spLocks noGrp="1"/>
          </p:cNvSpPr>
          <p:nvPr>
            <p:ph idx="1"/>
          </p:nvPr>
        </p:nvSpPr>
        <p:spPr>
          <a:xfrm>
            <a:off x="304800" y="1981200"/>
            <a:ext cx="8839200" cy="4495800"/>
          </a:xfrm>
        </p:spPr>
        <p:txBody>
          <a:bodyPr vert="horz" wrap="square" lIns="91440" tIns="45720" rIns="91440" bIns="45720" anchor="t"/>
          <a:p>
            <a:pPr fontAlgn="base">
              <a:buFont typeface="Wingdings" panose="05000000000000000000" pitchFamily="2" charset="2"/>
              <a:buNone/>
            </a:pPr>
            <a:r>
              <a:rPr lang="zh-CN" altLang="en-US" sz="4000" b="1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势能的定义：</a:t>
            </a:r>
            <a:endParaRPr lang="zh-CN" altLang="en-US" sz="4000" b="1" strike="noStrike" noProof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Wingdings" panose="05000000000000000000" pitchFamily="2" charset="2"/>
              <a:buNone/>
            </a:pPr>
            <a:r>
              <a:rPr lang="zh-CN" altLang="en-US" sz="4000" b="1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对一个初始数据结构</a:t>
            </a:r>
            <a:r>
              <a:rPr lang="en-US" altLang="zh-CN" sz="4000" b="1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4000" b="1" strike="noStrike" baseline="-30000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4000" b="1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</a:t>
            </a:r>
            <a:r>
              <a:rPr lang="en-US" altLang="zh-CN" sz="4000" b="1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4000" b="1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个操作 </a:t>
            </a:r>
            <a:endParaRPr lang="zh-CN" altLang="en-US" sz="4000" b="1" strike="noStrike" noProof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Wingdings" panose="05000000000000000000" pitchFamily="2" charset="2"/>
              <a:buNone/>
            </a:pPr>
            <a:r>
              <a:rPr lang="zh-CN" altLang="en-US" sz="4000" b="1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对操作</a:t>
            </a:r>
            <a:r>
              <a:rPr lang="en-US" altLang="zh-CN" sz="4000" b="1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i:</a:t>
            </a:r>
            <a:endParaRPr lang="en-US" altLang="zh-CN" sz="4000" b="1" strike="noStrike" noProof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Wingdings" panose="05000000000000000000" pitchFamily="2" charset="2"/>
              <a:buNone/>
            </a:pPr>
            <a:r>
              <a:rPr lang="en-US" altLang="zh-CN" b="1" strike="noStrike" noProof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trike="noStrike" noProof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实际代价</a:t>
            </a:r>
            <a:r>
              <a:rPr lang="en-US" altLang="zh-CN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trike="noStrike" baseline="-25000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strike="noStrike" baseline="30000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将数据结构</a:t>
            </a:r>
            <a:r>
              <a:rPr lang="en-US" altLang="zh-CN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trike="noStrike" baseline="-25000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zh-CN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变为</a:t>
            </a:r>
            <a:r>
              <a:rPr lang="en-US" altLang="zh-CN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trike="noStrike" baseline="-25000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trike="noStrike" noProof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Wingdings" panose="05000000000000000000" pitchFamily="2" charset="2"/>
              <a:buNone/>
            </a:pPr>
            <a:r>
              <a:rPr lang="zh-CN" altLang="en-US" strike="noStrike" baseline="30000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势能</a:t>
            </a:r>
            <a:r>
              <a:rPr lang="zh-CN" altLang="en-US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zh-CN" altLang="en-US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zh-CN" altLang="en-US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将每个数据结构</a:t>
            </a:r>
            <a:r>
              <a:rPr lang="en-US" altLang="zh-CN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trike="noStrike" baseline="-25000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映射为一个实数</a:t>
            </a:r>
            <a:r>
              <a:rPr lang="zh-CN" altLang="en-US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zh-CN" altLang="en-US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trike="noStrike" baseline="-25000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zh-CN" strike="noStrike" noProof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Wingdings" panose="05000000000000000000" pitchFamily="2" charset="2"/>
              <a:buNone/>
            </a:pPr>
            <a:r>
              <a:rPr lang="zh-CN" altLang="en-US" sz="4000" strike="noStrike" baseline="30000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trike="noStrike" noProof="1" dirty="0">
                <a:solidFill>
                  <a:srgbClr val="00B0F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平摊代价</a:t>
            </a:r>
            <a:r>
              <a:rPr lang="en-US" altLang="zh-CN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c’</a:t>
            </a:r>
            <a:r>
              <a:rPr lang="en-US" altLang="zh-CN" strike="noStrike" baseline="-25000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定义为：</a:t>
            </a:r>
            <a:r>
              <a:rPr lang="en-US" altLang="zh-CN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c’</a:t>
            </a:r>
            <a:r>
              <a:rPr lang="en-US" altLang="zh-CN" strike="noStrike" baseline="-25000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＝c</a:t>
            </a:r>
            <a:r>
              <a:rPr lang="en-US" altLang="zh-CN" strike="noStrike" baseline="-25000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CN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</a:t>
            </a:r>
            <a:r>
              <a:rPr lang="en-US" altLang="zh-CN" strike="noStrike" baseline="-25000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en-US" altLang="zh-CN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CN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</a:t>
            </a:r>
            <a:r>
              <a:rPr lang="en-US" altLang="zh-CN" strike="noStrike" baseline="-25000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zh-CN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CN" altLang="en-US" strike="noStrike" noProof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sz="54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势能分析</a:t>
            </a:r>
            <a:r>
              <a:rPr lang="zh-CN" altLang="en-US" kern="1200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+mj-cs"/>
              </a:rPr>
              <a:t>—</a:t>
            </a:r>
            <a:r>
              <a:rPr lang="zh-CN" altLang="en-US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基本原理</a:t>
            </a:r>
            <a:endParaRPr lang="zh-CN" altLang="en-US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3011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r>
              <a:rPr lang="en-US" altLang="zh-CN" dirty="0"/>
              <a:t>n</a:t>
            </a:r>
            <a:r>
              <a:rPr lang="zh-CN" altLang="en-US" dirty="0">
                <a:latin typeface="宋体" panose="02010600030101010101" pitchFamily="2" charset="-122"/>
              </a:rPr>
              <a:t>个操作的总的平摊代价为：</a:t>
            </a:r>
            <a:r>
              <a:rPr lang="zh-CN" altLang="en-US" dirty="0"/>
              <a:t> 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1143000" y="3810000"/>
          <a:ext cx="7620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524000" imgH="431800" progId="Equation.3">
                  <p:embed/>
                </p:oleObj>
              </mc:Choice>
              <mc:Fallback>
                <p:oleObj name="" r:id="rId1" imgW="1524000" imgH="4318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3000" y="3810000"/>
                        <a:ext cx="7620000" cy="914400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9"/>
          <p:cNvGraphicFramePr>
            <a:graphicFrameLocks noChangeAspect="1"/>
          </p:cNvGraphicFramePr>
          <p:nvPr/>
        </p:nvGraphicFramePr>
        <p:xfrm>
          <a:off x="1143000" y="2667000"/>
          <a:ext cx="76200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2159000" imgH="393700" progId="Equation.3">
                  <p:embed/>
                </p:oleObj>
              </mc:Choice>
              <mc:Fallback>
                <p:oleObj name="" r:id="rId3" imgW="2159000" imgH="3937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2667000"/>
                        <a:ext cx="7620000" cy="1152525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0" name="Rectangle 12"/>
          <p:cNvSpPr/>
          <p:nvPr/>
        </p:nvSpPr>
        <p:spPr>
          <a:xfrm>
            <a:off x="1143000" y="4648200"/>
            <a:ext cx="7620000" cy="1828800"/>
          </a:xfrm>
          <a:prstGeom prst="rect">
            <a:avLst/>
          </a:prstGeom>
          <a:solidFill>
            <a:srgbClr val="01C1A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于是</a:t>
            </a:r>
            <a:r>
              <a:rPr lang="zh-CN" altLang="en-US" sz="3600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势函数</a:t>
            </a:r>
            <a:r>
              <a:rPr lang="zh-CN" altLang="en-US" sz="36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zh-CN" altLang="en-US" sz="3600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满足</a:t>
            </a:r>
            <a:r>
              <a:rPr lang="zh-CN" altLang="en-US" sz="36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zh-CN" altLang="en-US" sz="36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6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3600" baseline="-30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6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36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</a:t>
            </a:r>
            <a:r>
              <a:rPr lang="en-US" altLang="zh-CN" sz="36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</a:t>
            </a:r>
            <a:r>
              <a:rPr lang="en-US" altLang="zh-CN" sz="3600" baseline="-30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36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)，</a:t>
            </a:r>
            <a:r>
              <a:rPr lang="zh-CN" altLang="en-US" sz="36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则总的</a:t>
            </a:r>
            <a:endParaRPr lang="zh-CN" altLang="en-US" sz="3600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平摊代价就</a:t>
            </a:r>
            <a:r>
              <a:rPr lang="zh-CN" altLang="en-US" sz="3600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是总的实际代价的一个上界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21" name="AutoShape 13"/>
          <p:cNvSpPr/>
          <p:nvPr/>
        </p:nvSpPr>
        <p:spPr>
          <a:xfrm>
            <a:off x="3428683" y="3500755"/>
            <a:ext cx="5181600" cy="1981200"/>
          </a:xfrm>
          <a:prstGeom prst="wedgeEllipseCallout">
            <a:avLst>
              <a:gd name="adj1" fmla="val -52389"/>
              <a:gd name="adj2" fmla="val 86380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在实践中，我们定义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baseline="-300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，然后再证明对所有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baseline="-300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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22" name="AutoShape 14"/>
          <p:cNvSpPr/>
          <p:nvPr/>
        </p:nvSpPr>
        <p:spPr>
          <a:xfrm>
            <a:off x="2082800" y="1290638"/>
            <a:ext cx="6172200" cy="2209800"/>
          </a:xfrm>
          <a:prstGeom prst="wedgeEllipseCallout">
            <a:avLst>
              <a:gd name="adj1" fmla="val -35958"/>
              <a:gd name="adj2" fmla="val 79167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平摊代价依赖于所选择的势函数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。不同的势函数可能会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产生不同的平摊代价，但它们都是实际代价的上界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  <p:bldP spid="43020" grpId="0" animBg="1"/>
      <p:bldP spid="43021" grpId="0" bldLvl="0" animBg="1"/>
      <p:bldP spid="43022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sz="5400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势能方法实例</a:t>
            </a:r>
            <a:r>
              <a:rPr lang="zh-CN" altLang="en-US" sz="54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1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+mj-cs"/>
              </a:rPr>
              <a:t>—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zh-CN" altLang="en-US" kern="1200" dirty="0">
                <a:solidFill>
                  <a:srgbClr val="FF0000"/>
                </a:solidFill>
                <a:latin typeface="宋体" panose="02010600030101010101" pitchFamily="2" charset="-122"/>
                <a:ea typeface="+mj-ea"/>
                <a:cs typeface="+mj-cs"/>
              </a:rPr>
              <a:t>栈操作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endParaRPr lang="zh-CN" altLang="en-US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4035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algn="just"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</a:t>
            </a:r>
            <a:r>
              <a:rPr lang="zh-CN" altLang="en-US" dirty="0"/>
              <a:t>(</a:t>
            </a:r>
            <a:r>
              <a:rPr lang="en-US" altLang="zh-CN" dirty="0"/>
              <a:t>D)=</a:t>
            </a:r>
            <a:r>
              <a:rPr lang="zh-CN" altLang="en-US" dirty="0"/>
              <a:t>栈</a:t>
            </a:r>
            <a:r>
              <a:rPr lang="en-US" altLang="zh-CN" dirty="0"/>
              <a:t>D</a:t>
            </a:r>
            <a:r>
              <a:rPr lang="zh-CN" altLang="en-US" dirty="0"/>
              <a:t>中对象的个数</a:t>
            </a:r>
            <a:endParaRPr lang="zh-CN" altLang="en-US" dirty="0"/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dirty="0"/>
              <a:t> 初始栈</a:t>
            </a:r>
            <a:r>
              <a:rPr lang="en-US" altLang="zh-CN" dirty="0"/>
              <a:t>D</a:t>
            </a:r>
            <a:r>
              <a:rPr lang="en-US" altLang="zh-CN" baseline="-30000" dirty="0"/>
              <a:t>0</a:t>
            </a:r>
            <a:r>
              <a:rPr lang="zh-CN" altLang="en-US" dirty="0"/>
              <a:t>为，</a:t>
            </a:r>
            <a:r>
              <a:rPr lang="zh-CN" altLang="en-US" dirty="0">
                <a:sym typeface="Symbol" panose="05050102010706020507" pitchFamily="18" charset="2"/>
              </a:rPr>
              <a:t></a:t>
            </a:r>
            <a:r>
              <a:rPr lang="zh-CN" altLang="en-US" dirty="0"/>
              <a:t>(</a:t>
            </a:r>
            <a:r>
              <a:rPr lang="en-US" altLang="zh-CN" dirty="0"/>
              <a:t>D</a:t>
            </a:r>
            <a:r>
              <a:rPr lang="en-US" altLang="zh-CN" baseline="-30000" dirty="0"/>
              <a:t>0</a:t>
            </a:r>
            <a:r>
              <a:rPr lang="en-US" altLang="zh-CN" dirty="0"/>
              <a:t>)=0</a:t>
            </a:r>
            <a:endParaRPr lang="en-US" altLang="zh-CN" dirty="0"/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dirty="0"/>
              <a:t> </a:t>
            </a:r>
            <a:r>
              <a:rPr lang="zh-CN" altLang="en-US" dirty="0"/>
              <a:t>因为栈中的对象数始终非负，第</a:t>
            </a:r>
            <a:r>
              <a:rPr lang="en-US" altLang="zh-CN" dirty="0"/>
              <a:t>i</a:t>
            </a:r>
            <a:r>
              <a:rPr lang="zh-CN" altLang="en-US" dirty="0"/>
              <a:t>个操作之后的栈</a:t>
            </a:r>
            <a:r>
              <a:rPr lang="en-US" altLang="zh-CN" dirty="0"/>
              <a:t>D</a:t>
            </a:r>
            <a:r>
              <a:rPr lang="en-US" altLang="zh-CN" baseline="-30000" dirty="0"/>
              <a:t>I</a:t>
            </a:r>
            <a:r>
              <a:rPr lang="zh-CN" altLang="en-US" dirty="0"/>
              <a:t>满足</a:t>
            </a:r>
            <a:r>
              <a:rPr lang="zh-CN" altLang="en-US" dirty="0">
                <a:sym typeface="Symbol" panose="05050102010706020507" pitchFamily="18" charset="2"/>
              </a:rPr>
              <a:t></a:t>
            </a:r>
            <a:r>
              <a:rPr lang="zh-CN" altLang="en-US" dirty="0"/>
              <a:t>(</a:t>
            </a:r>
            <a:r>
              <a:rPr lang="en-US" altLang="zh-CN" dirty="0"/>
              <a:t>D</a:t>
            </a:r>
            <a:r>
              <a:rPr lang="en-US" altLang="zh-CN" baseline="-30000" dirty="0"/>
              <a:t>i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</a:t>
            </a:r>
            <a:r>
              <a:rPr lang="en-US" altLang="zh-CN" dirty="0"/>
              <a:t>0=</a:t>
            </a:r>
            <a:r>
              <a:rPr lang="en-US" altLang="zh-CN" dirty="0">
                <a:sym typeface="Symbol" panose="05050102010706020507" pitchFamily="18" charset="2"/>
              </a:rPr>
              <a:t></a:t>
            </a:r>
            <a:r>
              <a:rPr lang="en-US" altLang="zh-CN" dirty="0"/>
              <a:t>(D</a:t>
            </a:r>
            <a:r>
              <a:rPr lang="en-US" altLang="zh-CN" baseline="-30000" dirty="0"/>
              <a:t>0</a:t>
            </a:r>
            <a:r>
              <a:rPr lang="en-US" altLang="zh-CN" dirty="0"/>
              <a:t>)</a:t>
            </a:r>
            <a:endParaRPr lang="en-US" altLang="zh-CN" dirty="0"/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dirty="0"/>
              <a:t>于是： 以</a:t>
            </a:r>
            <a:r>
              <a:rPr lang="zh-CN" altLang="en-US" dirty="0">
                <a:sym typeface="Symbol" panose="05050102010706020507" pitchFamily="18" charset="2"/>
              </a:rPr>
              <a:t></a:t>
            </a:r>
            <a:r>
              <a:rPr lang="zh-CN" altLang="en-US" dirty="0"/>
              <a:t>表示的</a:t>
            </a:r>
            <a:r>
              <a:rPr lang="en-US" altLang="zh-CN" dirty="0"/>
              <a:t>n</a:t>
            </a:r>
            <a:r>
              <a:rPr lang="zh-CN" altLang="en-US" dirty="0"/>
              <a:t>个操作的平摊代价的总和就表示了实际代</a:t>
            </a:r>
            <a:r>
              <a:rPr lang="zh-CN" altLang="en-US" dirty="0">
                <a:latin typeface="宋体" panose="02010600030101010101" pitchFamily="2" charset="-122"/>
              </a:rPr>
              <a:t>价的一个上界</a:t>
            </a:r>
            <a:r>
              <a:rPr lang="zh-CN" altLang="en-US" dirty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5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5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charRg st="14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5">
                                            <p:txEl>
                                              <p:charRg st="14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5">
                                            <p:txEl>
                                              <p:charRg st="14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charRg st="30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5">
                                            <p:txEl>
                                              <p:charRg st="30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5">
                                            <p:txEl>
                                              <p:charRg st="30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charRg st="71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5">
                                            <p:txEl>
                                              <p:charRg st="71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5">
                                            <p:txEl>
                                              <p:charRg st="71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sz="5400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势能方法实例</a:t>
            </a:r>
            <a:r>
              <a:rPr lang="zh-CN" altLang="en-US" sz="54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1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+mj-cs"/>
              </a:rPr>
              <a:t>—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zh-CN" altLang="en-US" kern="1200" dirty="0">
                <a:solidFill>
                  <a:srgbClr val="FF0000"/>
                </a:solidFill>
                <a:latin typeface="宋体" panose="02010600030101010101" pitchFamily="2" charset="-122"/>
                <a:ea typeface="+mj-ea"/>
                <a:cs typeface="+mj-cs"/>
              </a:rPr>
              <a:t>栈操作</a:t>
            </a:r>
            <a:endParaRPr lang="zh-CN" altLang="en-US" kern="1200" dirty="0">
              <a:solidFill>
                <a:srgbClr val="FF0000"/>
              </a:solidFill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45059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</a:rPr>
              <a:t>作用于包含</a:t>
            </a:r>
            <a:r>
              <a:rPr lang="en-US" altLang="zh-CN" dirty="0"/>
              <a:t>s</a:t>
            </a:r>
            <a:r>
              <a:rPr lang="zh-CN" altLang="en-US" dirty="0">
                <a:latin typeface="宋体" panose="02010600030101010101" pitchFamily="2" charset="-122"/>
              </a:rPr>
              <a:t>个对象的栈上的栈操作的平摊代价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45060" name="Rectangle 4"/>
          <p:cNvSpPr/>
          <p:nvPr/>
        </p:nvSpPr>
        <p:spPr>
          <a:xfrm>
            <a:off x="620713" y="2895600"/>
            <a:ext cx="7239000" cy="32004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marL="457200" indent="-457200"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如果第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个操作是个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PUSH</a:t>
            </a:r>
            <a:r>
              <a:rPr lang="zh-CN" altLang="en-US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</a:t>
            </a:r>
            <a:endParaRPr lang="zh-CN" altLang="en-US" sz="32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·实际代价：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32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</a:t>
            </a:r>
            <a:endParaRPr lang="en-US" altLang="zh-CN" sz="32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·</a:t>
            </a:r>
            <a:r>
              <a:rPr lang="zh-CN" altLang="en-US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势差：</a:t>
            </a:r>
            <a:r>
              <a:rPr lang="zh-CN" altLang="en-US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zh-CN" altLang="en-US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32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</a:t>
            </a:r>
            <a:r>
              <a:rPr lang="en-US" altLang="zh-CN" sz="32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i-1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)=(s+1) 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s=1，</a:t>
            </a:r>
            <a:endParaRPr lang="en-US" altLang="zh-CN" sz="32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·</a:t>
            </a:r>
            <a:r>
              <a:rPr lang="zh-CN" altLang="en-US" sz="3200" dirty="0">
                <a:solidFill>
                  <a:srgbClr val="CC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平摊代价：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3200" baseline="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’</a:t>
            </a:r>
            <a:r>
              <a:rPr lang="en-US" altLang="zh-CN" sz="32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=c</a:t>
            </a:r>
            <a:r>
              <a:rPr lang="en-US" altLang="zh-CN" sz="32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</a:t>
            </a:r>
            <a:r>
              <a:rPr lang="en-US" altLang="zh-CN" sz="32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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</a:t>
            </a:r>
            <a:r>
              <a:rPr lang="en-US" altLang="zh-CN" sz="32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i-1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)=1+1=2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61" name="Rectangle 5"/>
          <p:cNvSpPr/>
          <p:nvPr/>
        </p:nvSpPr>
        <p:spPr>
          <a:xfrm>
            <a:off x="773113" y="2743200"/>
            <a:ext cx="7848600" cy="34290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marL="457200" indent="-457200"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如果第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个操作是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MULTIPOP(S, k)</a:t>
            </a:r>
            <a:r>
              <a:rPr lang="zh-CN" altLang="en-US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且弹</a:t>
            </a:r>
            <a:endParaRPr lang="zh-CN" altLang="en-US" sz="32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出了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k’=min(k,s)</a:t>
            </a:r>
            <a:r>
              <a:rPr lang="zh-CN" altLang="en-US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个对象</a:t>
            </a:r>
            <a:endParaRPr lang="zh-CN" altLang="en-US" sz="32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·实际代价：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32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=k’</a:t>
            </a:r>
            <a:endParaRPr lang="en-US" altLang="zh-CN" sz="32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·</a:t>
            </a:r>
            <a:r>
              <a:rPr lang="zh-CN" altLang="en-US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势差：为</a:t>
            </a:r>
            <a:r>
              <a:rPr lang="zh-CN" altLang="en-US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zh-CN" altLang="en-US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32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</a:t>
            </a:r>
            <a:r>
              <a:rPr lang="en-US" altLang="zh-CN" sz="32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i-1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 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k’</a:t>
            </a:r>
            <a:endParaRPr lang="en-US" altLang="zh-CN" sz="32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·</a:t>
            </a:r>
            <a:r>
              <a:rPr lang="zh-CN" altLang="en-US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平摊代价：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3200" baseline="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’</a:t>
            </a:r>
            <a:r>
              <a:rPr lang="en-US" altLang="zh-CN" sz="32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=c</a:t>
            </a:r>
            <a:r>
              <a:rPr lang="en-US" altLang="zh-CN" sz="32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</a:t>
            </a:r>
            <a:r>
              <a:rPr lang="en-US" altLang="zh-CN" sz="32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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</a:t>
            </a:r>
            <a:r>
              <a:rPr lang="en-US" altLang="zh-CN" sz="32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i-1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)=k’ 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k’=0</a:t>
            </a:r>
            <a:endParaRPr lang="en-US" altLang="zh-CN" sz="32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None/>
            </a:pP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62" name="Rectangle 6"/>
          <p:cNvSpPr/>
          <p:nvPr/>
        </p:nvSpPr>
        <p:spPr>
          <a:xfrm>
            <a:off x="773113" y="2895600"/>
            <a:ext cx="7848600" cy="32004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marL="457200" indent="-457200"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如果第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个操作是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POP</a:t>
            </a:r>
            <a:endParaRPr lang="en-US" altLang="zh-CN" sz="32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·</a:t>
            </a:r>
            <a:r>
              <a:rPr lang="zh-CN" altLang="en-US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实际代价：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32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</a:t>
            </a:r>
            <a:endParaRPr lang="en-US" altLang="zh-CN" sz="32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·</a:t>
            </a:r>
            <a:r>
              <a:rPr lang="zh-CN" altLang="en-US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势差：</a:t>
            </a:r>
            <a:r>
              <a:rPr lang="zh-CN" altLang="en-US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zh-CN" altLang="en-US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32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</a:t>
            </a:r>
            <a:r>
              <a:rPr lang="en-US" altLang="zh-CN" sz="32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i-1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 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32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·</a:t>
            </a:r>
            <a:r>
              <a:rPr lang="zh-CN" altLang="en-US" sz="3200" dirty="0">
                <a:solidFill>
                  <a:srgbClr val="CC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平摊代价：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3200" baseline="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’</a:t>
            </a:r>
            <a:r>
              <a:rPr lang="en-US" altLang="zh-CN" sz="32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=c</a:t>
            </a:r>
            <a:r>
              <a:rPr lang="en-US" altLang="zh-CN" sz="32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</a:t>
            </a:r>
            <a:r>
              <a:rPr lang="en-US" altLang="zh-CN" sz="32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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</a:t>
            </a:r>
            <a:r>
              <a:rPr lang="en-US" altLang="zh-CN" sz="32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i-1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)=1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1=0 </a:t>
            </a:r>
            <a:endParaRPr lang="zh-CN" altLang="en-US" sz="32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63" name="Rectangle 7"/>
          <p:cNvSpPr/>
          <p:nvPr/>
        </p:nvSpPr>
        <p:spPr>
          <a:xfrm>
            <a:off x="468313" y="2743200"/>
            <a:ext cx="8153400" cy="60960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wrap="none" anchor="ctr"/>
          <a:p>
            <a:pPr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rgbClr val="CC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平摊分析</a:t>
            </a:r>
            <a:r>
              <a:rPr lang="zh-CN" altLang="en-US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：</a:t>
            </a:r>
            <a:endParaRPr lang="zh-CN" altLang="en-US" sz="36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64" name="Rectangle 8"/>
          <p:cNvSpPr/>
          <p:nvPr/>
        </p:nvSpPr>
        <p:spPr>
          <a:xfrm>
            <a:off x="468313" y="3352800"/>
            <a:ext cx="8153400" cy="68580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wrap="none" anchor="ctr"/>
          <a:p>
            <a:pPr marL="457200" indent="-457200"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rgbClr val="CC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每个栈操作的平摊代价都是</a:t>
            </a:r>
            <a:r>
              <a:rPr lang="en-US" altLang="zh-CN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O(1)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65" name="Rectangle 9"/>
          <p:cNvSpPr/>
          <p:nvPr/>
        </p:nvSpPr>
        <p:spPr>
          <a:xfrm>
            <a:off x="468313" y="4038600"/>
            <a:ext cx="8153400" cy="91440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wrap="none" anchor="ctr"/>
          <a:p>
            <a:pPr marL="457200" indent="-457200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3600" dirty="0">
                <a:solidFill>
                  <a:srgbClr val="CC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个操作序列的总平摊代价就是</a:t>
            </a:r>
            <a:r>
              <a:rPr lang="en-US" altLang="zh-CN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O(n) </a:t>
            </a:r>
            <a:endParaRPr lang="zh-CN" altLang="en-US" sz="36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66" name="Rectangle 10"/>
          <p:cNvSpPr/>
          <p:nvPr/>
        </p:nvSpPr>
        <p:spPr>
          <a:xfrm>
            <a:off x="468313" y="4800600"/>
            <a:ext cx="8153400" cy="175260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wrap="none" anchor="ctr"/>
          <a:p>
            <a:pPr marL="457200" indent="-457200"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因为</a:t>
            </a:r>
            <a:r>
              <a:rPr lang="zh-CN" altLang="en-US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zh-CN" altLang="en-US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36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</a:t>
            </a:r>
            <a:r>
              <a:rPr lang="en-US" altLang="zh-CN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</a:t>
            </a:r>
            <a:r>
              <a:rPr lang="en-US" altLang="zh-CN" sz="36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)， n</a:t>
            </a:r>
            <a:r>
              <a:rPr lang="zh-CN" altLang="en-US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个操作的总平摊代</a:t>
            </a:r>
            <a:endParaRPr lang="zh-CN" altLang="en-US" sz="36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价即为总的实</a:t>
            </a:r>
            <a:r>
              <a:rPr lang="zh-CN" altLang="en-US" sz="3600" dirty="0">
                <a:solidFill>
                  <a:srgbClr val="CC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际代价的一个上界，即</a:t>
            </a:r>
            <a:r>
              <a:rPr lang="en-US" altLang="zh-CN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36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rgbClr val="CC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个操作的最坏情况代价为</a:t>
            </a:r>
            <a:r>
              <a:rPr lang="en-US" altLang="zh-CN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O(n) </a:t>
            </a:r>
            <a:endParaRPr lang="zh-CN" altLang="en-US" sz="36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9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  <p:bldP spid="45060" grpId="0" animBg="1"/>
      <p:bldP spid="45061" grpId="0" animBg="1"/>
      <p:bldP spid="45062" grpId="0" animBg="1"/>
      <p:bldP spid="45063" grpId="0" animBg="1"/>
      <p:bldP spid="45064" grpId="0" animBg="1"/>
      <p:bldP spid="45065" grpId="0" animBg="1"/>
      <p:bldP spid="4506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sz="4800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势能方法实例</a:t>
            </a:r>
            <a:r>
              <a:rPr lang="zh-CN" altLang="en-US" sz="48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2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-</a:t>
            </a:r>
            <a:r>
              <a:rPr lang="zh-CN" altLang="en-US" kern="1200" dirty="0">
                <a:solidFill>
                  <a:srgbClr val="FF0000"/>
                </a:solidFill>
                <a:latin typeface="宋体" panose="02010600030101010101" pitchFamily="2" charset="-122"/>
                <a:ea typeface="+mj-ea"/>
                <a:cs typeface="+mj-cs"/>
              </a:rPr>
              <a:t>二进计数器</a:t>
            </a:r>
            <a:endParaRPr lang="zh-CN" altLang="en-US" kern="1200" dirty="0">
              <a:solidFill>
                <a:srgbClr val="FF0000"/>
              </a:solidFill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46083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algn="just">
              <a:buFont typeface="Wingdings" panose="05000000000000000000" pitchFamily="2" charset="2"/>
              <a:buNone/>
            </a:pPr>
            <a:r>
              <a:rPr lang="zh-CN" altLang="en-US" dirty="0"/>
              <a:t>·</a:t>
            </a:r>
            <a:r>
              <a:rPr lang="zh-CN" altLang="en-US" dirty="0">
                <a:sym typeface="Symbol" panose="05050102010706020507" pitchFamily="18" charset="2"/>
              </a:rPr>
              <a:t></a:t>
            </a:r>
            <a:r>
              <a:rPr lang="zh-CN" altLang="en-US" dirty="0"/>
              <a:t>(</a:t>
            </a:r>
            <a:r>
              <a:rPr lang="en-US" altLang="zh-CN" dirty="0"/>
              <a:t>D)=</a:t>
            </a:r>
            <a:r>
              <a:rPr lang="zh-CN" altLang="en-US" dirty="0"/>
              <a:t>计数器</a:t>
            </a:r>
            <a:r>
              <a:rPr lang="en-US" altLang="zh-CN" dirty="0"/>
              <a:t>D</a:t>
            </a:r>
            <a:r>
              <a:rPr lang="zh-CN" altLang="en-US" dirty="0"/>
              <a:t>中1的个数</a:t>
            </a:r>
            <a:endParaRPr lang="zh-CN" altLang="en-US" dirty="0"/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dirty="0"/>
              <a:t>·计数器初始状态</a:t>
            </a:r>
            <a:r>
              <a:rPr lang="en-US" altLang="zh-CN" dirty="0"/>
              <a:t>D</a:t>
            </a:r>
            <a:r>
              <a:rPr lang="en-US" altLang="zh-CN" baseline="-30000" dirty="0"/>
              <a:t>0</a:t>
            </a:r>
            <a:r>
              <a:rPr lang="zh-CN" altLang="en-US" dirty="0"/>
              <a:t>中1的个数为0，</a:t>
            </a:r>
            <a:r>
              <a:rPr lang="zh-CN" altLang="en-US" dirty="0">
                <a:sym typeface="Symbol" panose="05050102010706020507" pitchFamily="18" charset="2"/>
              </a:rPr>
              <a:t></a:t>
            </a:r>
            <a:r>
              <a:rPr lang="zh-CN" altLang="en-US" dirty="0"/>
              <a:t>(</a:t>
            </a:r>
            <a:r>
              <a:rPr lang="en-US" altLang="zh-CN" dirty="0"/>
              <a:t>D</a:t>
            </a:r>
            <a:r>
              <a:rPr lang="en-US" altLang="zh-CN" baseline="-30000" dirty="0"/>
              <a:t>0</a:t>
            </a:r>
            <a:r>
              <a:rPr lang="en-US" altLang="zh-CN" dirty="0"/>
              <a:t>)=0</a:t>
            </a:r>
            <a:endParaRPr lang="en-US" altLang="zh-CN" dirty="0"/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dirty="0"/>
              <a:t>·</a:t>
            </a:r>
            <a:r>
              <a:rPr lang="zh-CN" altLang="en-US" dirty="0"/>
              <a:t>因为栈中的对象数始终非负，第</a:t>
            </a:r>
            <a:r>
              <a:rPr lang="en-US" altLang="zh-CN" dirty="0"/>
              <a:t>i</a:t>
            </a:r>
            <a:r>
              <a:rPr lang="zh-CN" altLang="en-US" dirty="0"/>
              <a:t>个超作之后的栈</a:t>
            </a:r>
            <a:r>
              <a:rPr lang="en-US" altLang="zh-CN" dirty="0"/>
              <a:t>D</a:t>
            </a:r>
            <a:r>
              <a:rPr lang="en-US" altLang="zh-CN" baseline="-30000" dirty="0"/>
              <a:t>i</a:t>
            </a:r>
            <a:r>
              <a:rPr lang="zh-CN" altLang="en-US" dirty="0"/>
              <a:t>满 足</a:t>
            </a:r>
            <a:r>
              <a:rPr lang="zh-CN" altLang="en-US" dirty="0">
                <a:sym typeface="Symbol" panose="05050102010706020507" pitchFamily="18" charset="2"/>
              </a:rPr>
              <a:t></a:t>
            </a:r>
            <a:r>
              <a:rPr lang="zh-CN" altLang="en-US" dirty="0"/>
              <a:t>(</a:t>
            </a:r>
            <a:r>
              <a:rPr lang="en-US" altLang="zh-CN" dirty="0"/>
              <a:t>D</a:t>
            </a:r>
            <a:r>
              <a:rPr lang="en-US" altLang="zh-CN" baseline="-30000" dirty="0"/>
              <a:t>i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</a:t>
            </a:r>
            <a:r>
              <a:rPr lang="en-US" altLang="zh-CN" dirty="0"/>
              <a:t>0=</a:t>
            </a:r>
            <a:r>
              <a:rPr lang="en-US" altLang="zh-CN" dirty="0">
                <a:sym typeface="Symbol" panose="05050102010706020507" pitchFamily="18" charset="2"/>
              </a:rPr>
              <a:t></a:t>
            </a:r>
            <a:r>
              <a:rPr lang="en-US" altLang="zh-CN" dirty="0"/>
              <a:t>(D</a:t>
            </a:r>
            <a:r>
              <a:rPr lang="en-US" altLang="zh-CN" baseline="-30000" dirty="0"/>
              <a:t>0</a:t>
            </a:r>
            <a:r>
              <a:rPr lang="en-US" altLang="zh-CN" dirty="0"/>
              <a:t>)</a:t>
            </a:r>
            <a:endParaRPr lang="en-US" altLang="zh-CN" dirty="0"/>
          </a:p>
          <a:p>
            <a:pPr algn="just"/>
            <a:r>
              <a:rPr lang="en-US" altLang="zh-CN" dirty="0"/>
              <a:t>·</a:t>
            </a:r>
            <a:r>
              <a:rPr lang="zh-CN" altLang="en-US" dirty="0"/>
              <a:t>于是：</a:t>
            </a:r>
            <a:r>
              <a:rPr lang="en-US" altLang="zh-CN" dirty="0"/>
              <a:t>n</a:t>
            </a:r>
            <a:r>
              <a:rPr lang="zh-CN" altLang="en-US" dirty="0"/>
              <a:t>个操作的平摊代价的总和就表示了实际代</a:t>
            </a:r>
            <a:r>
              <a:rPr lang="zh-CN" altLang="en-US" dirty="0">
                <a:latin typeface="宋体" panose="02010600030101010101" pitchFamily="2" charset="-122"/>
              </a:rPr>
              <a:t>价的一个上界</a:t>
            </a:r>
            <a:r>
              <a:rPr lang="zh-CN" altLang="en-US" dirty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charRg st="16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3">
                                            <p:txEl>
                                              <p:charRg st="16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3">
                                            <p:txEl>
                                              <p:charRg st="16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charRg st="42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3">
                                            <p:txEl>
                                              <p:charRg st="42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3">
                                            <p:txEl>
                                              <p:charRg st="42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charRg st="84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3">
                                            <p:txEl>
                                              <p:charRg st="84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3">
                                            <p:txEl>
                                              <p:charRg st="84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5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sz="4800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势能方法实例</a:t>
            </a:r>
            <a:r>
              <a:rPr lang="zh-CN" altLang="en-US" sz="48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2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-</a:t>
            </a:r>
            <a:r>
              <a:rPr lang="zh-CN" altLang="en-US" kern="1200" dirty="0">
                <a:solidFill>
                  <a:srgbClr val="FF0000"/>
                </a:solidFill>
                <a:latin typeface="宋体" panose="02010600030101010101" pitchFamily="2" charset="-122"/>
                <a:ea typeface="+mj-ea"/>
                <a:cs typeface="+mj-cs"/>
              </a:rPr>
              <a:t>二进计数器</a:t>
            </a:r>
            <a:endParaRPr lang="zh-CN" altLang="en-US" kern="1200" dirty="0">
              <a:solidFill>
                <a:srgbClr val="FF0000"/>
              </a:solidFill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</a:rPr>
              <a:t>第</a:t>
            </a:r>
            <a:r>
              <a:rPr lang="en-US" altLang="zh-CN" dirty="0"/>
              <a:t>i</a:t>
            </a:r>
            <a:r>
              <a:rPr lang="zh-CN" altLang="en-US" dirty="0">
                <a:latin typeface="宋体" panose="02010600030101010101" pitchFamily="2" charset="-122"/>
              </a:rPr>
              <a:t>次</a:t>
            </a:r>
            <a:r>
              <a:rPr lang="en-US" altLang="zh-CN" dirty="0"/>
              <a:t>INCREMENT</a:t>
            </a:r>
            <a:r>
              <a:rPr lang="zh-CN" altLang="en-US" dirty="0">
                <a:latin typeface="宋体" panose="02010600030101010101" pitchFamily="2" charset="-122"/>
              </a:rPr>
              <a:t>操作的平摊代价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47108" name="Rectangle 4"/>
          <p:cNvSpPr/>
          <p:nvPr/>
        </p:nvSpPr>
        <p:spPr>
          <a:xfrm>
            <a:off x="508000" y="3220085"/>
            <a:ext cx="7848600" cy="37338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设第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INCREMENT</a:t>
            </a: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操作对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个位进行了置0, </a:t>
            </a:r>
            <a:endParaRPr lang="zh-CN" altLang="en-US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至多将一位置1</a:t>
            </a:r>
            <a:endParaRPr lang="zh-CN" altLang="en-US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·该操作的实际代价：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=t</a:t>
            </a:r>
            <a:r>
              <a:rPr lang="en-US" altLang="zh-CN" sz="28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endParaRPr lang="en-US" altLang="zh-CN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·</a:t>
            </a: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在第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次操作后计数器中1的个数为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b</a:t>
            </a:r>
            <a:r>
              <a:rPr lang="en-US" altLang="zh-CN" sz="28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i-1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 t </a:t>
            </a:r>
            <a:r>
              <a:rPr lang="en-US" altLang="zh-CN" sz="28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endParaRPr lang="en-US" altLang="zh-CN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·</a:t>
            </a: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势差：</a:t>
            </a: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8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)-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</a:t>
            </a:r>
            <a:r>
              <a:rPr lang="en-US" altLang="zh-CN" sz="28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i-1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(b</a:t>
            </a:r>
            <a:r>
              <a:rPr lang="en-US" altLang="zh-CN" sz="28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i-1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 t </a:t>
            </a:r>
            <a:r>
              <a:rPr lang="en-US" altLang="zh-CN" sz="28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+1)-b</a:t>
            </a:r>
            <a:r>
              <a:rPr lang="en-US" altLang="zh-CN" sz="28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i-1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=1- t </a:t>
            </a:r>
            <a:r>
              <a:rPr lang="en-US" altLang="zh-CN" sz="28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lang="en-US" altLang="zh-CN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·</a:t>
            </a:r>
            <a:r>
              <a:rPr lang="zh-CN" altLang="en-US" sz="2800" dirty="0">
                <a:solidFill>
                  <a:srgbClr val="CC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平摊代价：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aseline="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’</a:t>
            </a:r>
            <a:r>
              <a:rPr lang="en-US" altLang="zh-CN" sz="28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c</a:t>
            </a:r>
            <a:r>
              <a:rPr lang="en-US" altLang="zh-CN" sz="28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</a:t>
            </a:r>
            <a:r>
              <a:rPr lang="en-US" altLang="zh-CN" sz="28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)-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</a:t>
            </a:r>
            <a:r>
              <a:rPr lang="en-US" altLang="zh-CN" sz="28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i-1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t </a:t>
            </a:r>
            <a:r>
              <a:rPr lang="en-US" altLang="zh-CN" sz="28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+1)+(1- t </a:t>
            </a:r>
            <a:r>
              <a:rPr lang="en-US" altLang="zh-CN" sz="28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)=2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10" name="Rectangle 6"/>
          <p:cNvSpPr/>
          <p:nvPr/>
        </p:nvSpPr>
        <p:spPr>
          <a:xfrm>
            <a:off x="508000" y="2505075"/>
            <a:ext cx="8153400" cy="60960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wrap="none" anchor="ctr"/>
          <a:p>
            <a:pPr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rgbClr val="CC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计数器初始状态为0时的平摊分析 </a:t>
            </a:r>
            <a:r>
              <a:rPr lang="zh-CN" altLang="en-US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en-US" sz="36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11" name="Rectangle 7"/>
          <p:cNvSpPr/>
          <p:nvPr/>
        </p:nvSpPr>
        <p:spPr>
          <a:xfrm>
            <a:off x="508000" y="3114675"/>
            <a:ext cx="8153400" cy="68580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wrap="none" anchor="ctr"/>
          <a:p>
            <a:pPr marL="457200" indent="-457200"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rgbClr val="CC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每个操作的平摊代价都是</a:t>
            </a:r>
            <a:r>
              <a:rPr lang="en-US" altLang="zh-CN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O(1)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12" name="Rectangle 8"/>
          <p:cNvSpPr/>
          <p:nvPr/>
        </p:nvSpPr>
        <p:spPr>
          <a:xfrm>
            <a:off x="508000" y="3800475"/>
            <a:ext cx="8153400" cy="91440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wrap="none" anchor="ctr"/>
          <a:p>
            <a:pPr marL="457200" indent="-457200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3600" dirty="0">
                <a:solidFill>
                  <a:srgbClr val="CC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个操作序列的总平摊代价就是</a:t>
            </a:r>
            <a:r>
              <a:rPr lang="en-US" altLang="zh-CN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O(n) </a:t>
            </a:r>
            <a:endParaRPr lang="zh-CN" altLang="en-US" sz="36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13" name="Rectangle 9"/>
          <p:cNvSpPr/>
          <p:nvPr/>
        </p:nvSpPr>
        <p:spPr>
          <a:xfrm>
            <a:off x="508000" y="4820285"/>
            <a:ext cx="8153400" cy="175260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wrap="none" anchor="ctr"/>
          <a:p>
            <a:pPr marL="457200" indent="-457200"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因为</a:t>
            </a:r>
            <a:r>
              <a:rPr lang="zh-CN" altLang="en-US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zh-CN" altLang="en-US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36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</a:t>
            </a:r>
            <a:r>
              <a:rPr lang="en-US" altLang="zh-CN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</a:t>
            </a:r>
            <a:r>
              <a:rPr lang="en-US" altLang="zh-CN" sz="36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)， n</a:t>
            </a:r>
            <a:r>
              <a:rPr lang="zh-CN" altLang="en-US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个操作的总平摊代</a:t>
            </a:r>
            <a:endParaRPr lang="zh-CN" altLang="en-US" sz="36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价即为总的实</a:t>
            </a:r>
            <a:r>
              <a:rPr lang="zh-CN" altLang="en-US" sz="3600" dirty="0">
                <a:solidFill>
                  <a:srgbClr val="CC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际代价的一个上界，即</a:t>
            </a:r>
            <a:r>
              <a:rPr lang="en-US" altLang="zh-CN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36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rgbClr val="CC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个操作的最坏情况代价为</a:t>
            </a:r>
            <a:r>
              <a:rPr lang="en-US" altLang="zh-CN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O(n) </a:t>
            </a:r>
            <a:endParaRPr lang="zh-CN" altLang="en-US" sz="36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  <p:bldP spid="47108" grpId="0" bldLvl="0" animBg="1"/>
      <p:bldP spid="47110" grpId="0" bldLvl="0" animBg="1"/>
      <p:bldP spid="47111" grpId="0" animBg="1"/>
      <p:bldP spid="47112" grpId="0" animBg="1"/>
      <p:bldP spid="47113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3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sz="4800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势能方法实例</a:t>
            </a:r>
            <a:r>
              <a:rPr lang="zh-CN" altLang="en-US" sz="48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2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-</a:t>
            </a:r>
            <a:r>
              <a:rPr lang="zh-CN" altLang="en-US" kern="1200" dirty="0">
                <a:solidFill>
                  <a:srgbClr val="FF0000"/>
                </a:solidFill>
                <a:latin typeface="宋体" panose="02010600030101010101" pitchFamily="2" charset="-122"/>
                <a:ea typeface="+mj-ea"/>
                <a:cs typeface="+mj-cs"/>
              </a:rPr>
              <a:t>二进计数器</a:t>
            </a:r>
            <a:endParaRPr lang="zh-CN" altLang="en-US" kern="1200" dirty="0">
              <a:solidFill>
                <a:srgbClr val="FF0000"/>
              </a:solidFill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48131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r>
              <a:rPr lang="zh-CN" altLang="en-US" dirty="0">
                <a:latin typeface="宋体" panose="02010600030101010101" pitchFamily="2" charset="-122"/>
              </a:rPr>
              <a:t>开始时不为零的计数器上</a:t>
            </a:r>
            <a:r>
              <a:rPr lang="en-US" altLang="zh-CN" dirty="0">
                <a:latin typeface="宋体" panose="02010600030101010101" pitchFamily="2" charset="-122"/>
              </a:rPr>
              <a:t>n</a:t>
            </a:r>
            <a:r>
              <a:rPr lang="zh-CN" altLang="en-US" dirty="0">
                <a:latin typeface="宋体" panose="02010600030101010101" pitchFamily="2" charset="-122"/>
              </a:rPr>
              <a:t>个</a:t>
            </a:r>
            <a:r>
              <a:rPr lang="en-US" altLang="zh-CN" dirty="0">
                <a:latin typeface="宋体" panose="02010600030101010101" pitchFamily="2" charset="-122"/>
              </a:rPr>
              <a:t>INCREMENT</a:t>
            </a:r>
            <a:r>
              <a:rPr lang="zh-CN" altLang="en-US" dirty="0">
                <a:latin typeface="宋体" panose="02010600030101010101" pitchFamily="2" charset="-122"/>
              </a:rPr>
              <a:t>操作的分析</a:t>
            </a:r>
            <a:r>
              <a:rPr lang="zh-CN" altLang="en-US" dirty="0"/>
              <a:t> 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   设：</a:t>
            </a:r>
            <a:r>
              <a:rPr lang="zh-CN" altLang="en-US" dirty="0">
                <a:latin typeface="宋体" panose="02010600030101010101" pitchFamily="2" charset="-122"/>
              </a:rPr>
              <a:t>开始时有</a:t>
            </a:r>
            <a:r>
              <a:rPr lang="en-US" altLang="zh-CN" dirty="0"/>
              <a:t>b</a:t>
            </a:r>
            <a:r>
              <a:rPr lang="en-US" altLang="zh-CN" baseline="-30000" dirty="0"/>
              <a:t>0</a:t>
            </a:r>
            <a:r>
              <a:rPr lang="zh-CN" altLang="en-US" dirty="0">
                <a:latin typeface="宋体" panose="02010600030101010101" pitchFamily="2" charset="-122"/>
              </a:rPr>
              <a:t>个</a:t>
            </a:r>
            <a:r>
              <a:rPr lang="zh-CN" altLang="en-US" dirty="0"/>
              <a:t>1      0</a:t>
            </a:r>
            <a:r>
              <a:rPr lang="zh-CN" altLang="en-US" dirty="0">
                <a:sym typeface="Symbol" panose="05050102010706020507" pitchFamily="18" charset="2"/>
              </a:rPr>
              <a:t></a:t>
            </a:r>
            <a:r>
              <a:rPr lang="en-US" altLang="zh-CN" dirty="0"/>
              <a:t>b</a:t>
            </a:r>
            <a:r>
              <a:rPr lang="en-US" altLang="zh-CN" baseline="-30000" dirty="0"/>
              <a:t>0</a:t>
            </a:r>
            <a:r>
              <a:rPr lang="en-US" altLang="zh-CN" dirty="0"/>
              <a:t> 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</a:rPr>
              <a:t>      在</a:t>
            </a:r>
            <a:r>
              <a:rPr lang="en-US" altLang="zh-CN" dirty="0"/>
              <a:t>n</a:t>
            </a:r>
            <a:r>
              <a:rPr lang="zh-CN" altLang="en-US" dirty="0">
                <a:latin typeface="宋体" panose="02010600030101010101" pitchFamily="2" charset="-122"/>
              </a:rPr>
              <a:t>次</a:t>
            </a:r>
            <a:r>
              <a:rPr lang="en-US" altLang="zh-CN" dirty="0"/>
              <a:t>INCREMENT</a:t>
            </a:r>
            <a:r>
              <a:rPr lang="zh-CN" altLang="en-US" dirty="0">
                <a:latin typeface="宋体" panose="02010600030101010101" pitchFamily="2" charset="-122"/>
              </a:rPr>
              <a:t>操作之后有</a:t>
            </a:r>
            <a:r>
              <a:rPr lang="en-US" altLang="zh-CN" dirty="0"/>
              <a:t>b</a:t>
            </a:r>
            <a:r>
              <a:rPr lang="en-US" altLang="zh-CN" baseline="-30000" dirty="0"/>
              <a:t>n</a:t>
            </a:r>
            <a:r>
              <a:rPr lang="zh-CN" altLang="en-US" dirty="0">
                <a:latin typeface="宋体" panose="02010600030101010101" pitchFamily="2" charset="-122"/>
              </a:rPr>
              <a:t>个</a:t>
            </a:r>
            <a:r>
              <a:rPr lang="zh-CN" altLang="en-US" dirty="0"/>
              <a:t>1</a:t>
            </a:r>
            <a:endParaRPr lang="zh-CN" altLang="en-US" dirty="0"/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323850" y="4191000"/>
          <a:ext cx="8534400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2959100" imgH="406400" progId="Equation.3">
                  <p:embed/>
                </p:oleObj>
              </mc:Choice>
              <mc:Fallback>
                <p:oleObj name="" r:id="rId1" imgW="2959100" imgH="4064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3850" y="4191000"/>
                        <a:ext cx="8534400" cy="12684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4" name="Rectangle 6"/>
          <p:cNvSpPr/>
          <p:nvPr/>
        </p:nvSpPr>
        <p:spPr>
          <a:xfrm>
            <a:off x="350203" y="4225290"/>
            <a:ext cx="8534400" cy="1219200"/>
          </a:xfrm>
          <a:prstGeom prst="rect">
            <a:avLst/>
          </a:prstGeom>
          <a:solidFill>
            <a:srgbClr val="2F12DE"/>
          </a:solidFill>
          <a:ln w="9525">
            <a:noFill/>
          </a:ln>
        </p:spPr>
        <p:txBody>
          <a:bodyPr wrap="none" anchor="ctr"/>
          <a:p>
            <a:pPr marL="457200" indent="-457200"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因为</a:t>
            </a:r>
            <a:r>
              <a:rPr lang="zh-CN" altLang="en-US" sz="32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zh-CN" altLang="en-US" sz="32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2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3200" baseline="-30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32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)=b</a:t>
            </a:r>
            <a:r>
              <a:rPr lang="en-US" altLang="zh-CN" sz="3200" baseline="-30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3200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2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en-US" altLang="zh-CN" sz="32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</a:t>
            </a:r>
            <a:r>
              <a:rPr lang="en-US" altLang="zh-CN" sz="3200" baseline="-30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2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)=b</a:t>
            </a:r>
            <a:r>
              <a:rPr lang="en-US" altLang="zh-CN" sz="3200" baseline="-30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200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2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3200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</a:t>
            </a:r>
            <a:r>
              <a:rPr lang="en-US" altLang="zh-CN" sz="32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INCREMENT</a:t>
            </a:r>
            <a:r>
              <a:rPr lang="zh-CN" altLang="en-US" sz="3200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</a:t>
            </a:r>
            <a:endParaRPr lang="zh-CN" altLang="en-US" sz="3200" dirty="0">
              <a:solidFill>
                <a:schemeClr val="bg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作的总的实际代价为：</a:t>
            </a:r>
            <a:r>
              <a:rPr lang="zh-CN" altLang="en-US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32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8135" name="Object 7"/>
          <p:cNvGraphicFramePr>
            <a:graphicFrameLocks noChangeAspect="1"/>
          </p:cNvGraphicFramePr>
          <p:nvPr/>
        </p:nvGraphicFramePr>
        <p:xfrm>
          <a:off x="323850" y="5334000"/>
          <a:ext cx="85344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2209800" imgH="431800" progId="Equation.3">
                  <p:embed/>
                </p:oleObj>
              </mc:Choice>
              <mc:Fallback>
                <p:oleObj name="" r:id="rId3" imgW="2209800" imgH="4318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850" y="5334000"/>
                        <a:ext cx="8534400" cy="14795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7" name="Rectangle 9"/>
          <p:cNvSpPr/>
          <p:nvPr/>
        </p:nvSpPr>
        <p:spPr>
          <a:xfrm>
            <a:off x="381000" y="5459730"/>
            <a:ext cx="8534400" cy="1219200"/>
          </a:xfrm>
          <a:prstGeom prst="rect">
            <a:avLst/>
          </a:prstGeom>
          <a:solidFill>
            <a:srgbClr val="2F12DE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marL="457200" indent="-457200"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如果我们执行了至少</a:t>
            </a:r>
            <a:r>
              <a:rPr lang="en-US" altLang="zh-CN" sz="32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n=</a:t>
            </a:r>
            <a:r>
              <a:rPr lang="en-US" altLang="zh-CN" sz="32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</a:t>
            </a:r>
            <a:r>
              <a:rPr lang="en-US" altLang="zh-CN" sz="32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(k)</a:t>
            </a:r>
            <a:r>
              <a:rPr lang="zh-CN" altLang="en-US" sz="3200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</a:t>
            </a:r>
            <a:r>
              <a:rPr lang="en-US" altLang="zh-CN" sz="32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INCREMENT</a:t>
            </a:r>
            <a:r>
              <a:rPr lang="zh-CN" altLang="en-US" sz="3200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操作，</a:t>
            </a:r>
            <a:endParaRPr lang="zh-CN" altLang="en-US" sz="3200" dirty="0">
              <a:solidFill>
                <a:schemeClr val="bg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则无论计数器中包含什么样的初始值，总的实际</a:t>
            </a:r>
            <a:endParaRPr lang="zh-CN" altLang="en-US" sz="3200" dirty="0">
              <a:solidFill>
                <a:schemeClr val="bg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代价都是</a:t>
            </a:r>
            <a:r>
              <a:rPr lang="en-US" altLang="zh-CN" sz="32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O(n)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32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8" name="AutoShape 10"/>
          <p:cNvSpPr/>
          <p:nvPr/>
        </p:nvSpPr>
        <p:spPr>
          <a:xfrm>
            <a:off x="2819400" y="2584450"/>
            <a:ext cx="5791200" cy="1905000"/>
          </a:xfrm>
          <a:prstGeom prst="wedgeEllipseCallout">
            <a:avLst>
              <a:gd name="adj1" fmla="val -72477"/>
              <a:gd name="adj2" fmla="val -113167"/>
            </a:avLst>
          </a:prstGeom>
          <a:solidFill>
            <a:srgbClr val="00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正是势能法，给我们这样的分析带来了方便</a:t>
            </a:r>
            <a:r>
              <a:rPr lang="zh-CN" altLang="en-US" sz="40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!</a:t>
            </a:r>
            <a:endParaRPr lang="zh-CN" altLang="en-US" sz="4000" b="1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8131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charRg st="29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8131">
                                            <p:txEl>
                                              <p:charRg st="29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48131">
                                            <p:txEl>
                                              <p:charRg st="29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charRg st="54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8131">
                                            <p:txEl>
                                              <p:charRg st="54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8131">
                                            <p:txEl>
                                              <p:charRg st="54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uiExpand="1" build="p"/>
      <p:bldP spid="48134" grpId="0" bldLvl="0" animBg="1"/>
      <p:bldP spid="48137" grpId="0" bldLvl="0" animBg="1"/>
      <p:bldP spid="48138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1" name="Rectangle 2"/>
          <p:cNvSpPr>
            <a:spLocks noGrp="1" noRot="1"/>
          </p:cNvSpPr>
          <p:nvPr>
            <p:ph type="title"/>
          </p:nvPr>
        </p:nvSpPr>
        <p:spPr>
          <a:xfrm>
            <a:off x="323850" y="1268413"/>
            <a:ext cx="8540750" cy="4465637"/>
          </a:xfrm>
        </p:spPr>
        <p:txBody>
          <a:bodyPr wrap="square" lIns="91440" tIns="45720" rIns="91440" bIns="45720" anchor="ctr"/>
          <a:p>
            <a:pPr eaLnBrk="1" hangingPunct="1"/>
            <a:r>
              <a:rPr lang="zh-CN" altLang="en-US" sz="4800" kern="1200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请各位评审老师提出宝贵建议！谢谢！</a:t>
            </a:r>
            <a:endParaRPr lang="zh-CN" altLang="en-US" sz="4800" kern="1200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7282" name="组合 9"/>
          <p:cNvGrpSpPr/>
          <p:nvPr/>
        </p:nvGrpSpPr>
        <p:grpSpPr>
          <a:xfrm>
            <a:off x="-1587" y="-12700"/>
            <a:ext cx="9145587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9728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3216275" y="425450"/>
            <a:ext cx="271145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本讲内容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</p:txBody>
      </p:sp>
      <p:sp>
        <p:nvSpPr>
          <p:cNvPr id="9728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124200" y="6356350"/>
            <a:ext cx="2895600" cy="365125"/>
          </a:xfrm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287" name="Rectangle 13"/>
          <p:cNvSpPr/>
          <p:nvPr/>
        </p:nvSpPr>
        <p:spPr>
          <a:xfrm>
            <a:off x="1025525" y="1725613"/>
            <a:ext cx="7092950" cy="331311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6.1 </a:t>
            </a:r>
            <a:r>
              <a:rPr lang="zh-CN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平摊分析原理</a:t>
            </a:r>
            <a:endParaRPr lang="zh-CN" altLang="zh-CN" sz="36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6.2</a:t>
            </a:r>
            <a:r>
              <a:rPr lang="zh-CN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聚集方法</a:t>
            </a:r>
            <a:endParaRPr lang="zh-CN" altLang="zh-CN" sz="36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6.3 </a:t>
            </a:r>
            <a:r>
              <a:rPr lang="zh-CN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会计方法</a:t>
            </a:r>
            <a:endParaRPr lang="zh-CN" altLang="zh-CN" sz="36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6.4 </a:t>
            </a:r>
            <a:r>
              <a:rPr lang="zh-CN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势能方法</a:t>
            </a:r>
            <a:endParaRPr lang="zh-CN" altLang="zh-CN" sz="36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6.5 </a:t>
            </a:r>
            <a:r>
              <a:rPr lang="zh-CN" altLang="zh-CN" sz="36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动态表操作的平摊分析</a:t>
            </a:r>
            <a:endParaRPr lang="zh-CN" altLang="zh-CN" sz="36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29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sz="6000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动态表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endParaRPr lang="zh-CN" altLang="en-US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9155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algn="just">
              <a:lnSpc>
                <a:spcPct val="90000"/>
              </a:lnSpc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en-US" dirty="0"/>
              <a:t>动态表的概念</a:t>
            </a:r>
            <a:endParaRPr lang="zh-CN" altLang="en-US" dirty="0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en-US" dirty="0"/>
              <a:t>本节的目的：</a:t>
            </a:r>
            <a:endParaRPr lang="zh-CN" altLang="en-US" dirty="0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zh-CN" altLang="en-US" dirty="0"/>
              <a:t>研究表的动态扩张和收缩的问题</a:t>
            </a:r>
            <a:endParaRPr lang="zh-CN" altLang="en-US" dirty="0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zh-CN" altLang="en-US" dirty="0"/>
              <a:t>利用平摊分析证明插入和删除操作的平摊代价为</a:t>
            </a:r>
            <a:r>
              <a:rPr lang="en-US" altLang="zh-CN" dirty="0"/>
              <a:t>O(1)，</a:t>
            </a:r>
            <a:r>
              <a:rPr lang="zh-CN" altLang="en-US" dirty="0"/>
              <a:t>即使当它们引起了表的扩张和收缩时具有较大的实际代价</a:t>
            </a:r>
            <a:endParaRPr lang="zh-CN" altLang="en-US" dirty="0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zh-CN" altLang="en-US" dirty="0"/>
              <a:t>研究如何保证一动态表中未用的空间始终不超过整个空间的一部分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charRg st="7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5">
                                            <p:txEl>
                                              <p:charRg st="7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5">
                                            <p:txEl>
                                              <p:charRg st="7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charRg st="14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5">
                                            <p:txEl>
                                              <p:charRg st="14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5">
                                            <p:txEl>
                                              <p:charRg st="14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charRg st="29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55">
                                            <p:txEl>
                                              <p:charRg st="29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55">
                                            <p:txEl>
                                              <p:charRg st="29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charRg st="81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155">
                                            <p:txEl>
                                              <p:charRg st="81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155">
                                            <p:txEl>
                                              <p:charRg st="81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基本思想</a:t>
            </a:r>
            <a:endParaRPr lang="zh-CN" altLang="en-US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6082" name="Rectangle 3"/>
          <p:cNvSpPr>
            <a:spLocks noGrp="1"/>
          </p:cNvSpPr>
          <p:nvPr>
            <p:ph idx="1"/>
          </p:nvPr>
        </p:nvSpPr>
        <p:spPr>
          <a:xfrm>
            <a:off x="381000" y="1752600"/>
            <a:ext cx="8382000" cy="5105400"/>
          </a:xfrm>
        </p:spPr>
        <p:txBody>
          <a:bodyPr wrap="square" lIns="91440" tIns="45720" rIns="91440" bIns="45720" anchor="t"/>
          <a:p>
            <a:endParaRPr lang="zh-CN" altLang="en-US" dirty="0"/>
          </a:p>
        </p:txBody>
      </p:sp>
      <p:sp>
        <p:nvSpPr>
          <p:cNvPr id="28676" name="Rectangle 4"/>
          <p:cNvSpPr/>
          <p:nvPr/>
        </p:nvSpPr>
        <p:spPr>
          <a:xfrm>
            <a:off x="762000" y="2438400"/>
            <a:ext cx="7620000" cy="3886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>
              <a:buFont typeface="Arial" panose="020B0604020202020204" pitchFamily="34" charset="0"/>
              <a:buNone/>
            </a:pPr>
            <a:r>
              <a:rPr lang="zh-CN" altLang="en-US" sz="4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在平摊分析中，执行一系列</a:t>
            </a:r>
            <a:endParaRPr lang="zh-CN" altLang="en-US" sz="48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4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数据结构操作所需要时间是</a:t>
            </a:r>
            <a:endParaRPr lang="zh-CN" altLang="en-US" sz="48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4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通</a:t>
            </a:r>
            <a:r>
              <a:rPr lang="zh-CN" altLang="en-US" sz="4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过对执行的所有操作求平</a:t>
            </a:r>
            <a:endParaRPr lang="zh-CN" altLang="en-US" sz="4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4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均而得出的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8" name="Rectangle 6"/>
          <p:cNvSpPr/>
          <p:nvPr/>
        </p:nvSpPr>
        <p:spPr>
          <a:xfrm>
            <a:off x="152400" y="2590800"/>
            <a:ext cx="2819400" cy="3276600"/>
          </a:xfrm>
          <a:prstGeom prst="rect">
            <a:avLst/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对一个数据结构</a:t>
            </a: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要执行一系列操作：</a:t>
            </a: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有的代价很高</a:t>
            </a: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有的代价一般</a:t>
            </a: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有的代价很低</a:t>
            </a: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80" name="AutoShape 8"/>
          <p:cNvSpPr>
            <a:spLocks noChangeArrowheads="1"/>
          </p:cNvSpPr>
          <p:nvPr/>
        </p:nvSpPr>
        <p:spPr bwMode="auto">
          <a:xfrm>
            <a:off x="3505200" y="0"/>
            <a:ext cx="4267200" cy="2819400"/>
          </a:xfrm>
          <a:prstGeom prst="wedgeRoundRectCallout">
            <a:avLst>
              <a:gd name="adj1" fmla="val -67190"/>
              <a:gd name="adj2" fmla="val 58671"/>
              <a:gd name="adj3" fmla="val 16667"/>
            </a:avLst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66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?</a:t>
            </a:r>
            <a:endParaRPr kumimoji="1" lang="zh-CN" altLang="en-US" sz="6600" b="1" i="0" u="none" strike="noStrike" kern="1200" cap="none" spc="0" normalizeH="0" baseline="0" noProof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各个操作的代价？</a:t>
            </a:r>
            <a:endParaRPr kumimoji="1" lang="zh-CN" altLang="en-US" sz="4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28681" name="AutoShape 9"/>
          <p:cNvSpPr/>
          <p:nvPr/>
        </p:nvSpPr>
        <p:spPr>
          <a:xfrm>
            <a:off x="2819400" y="3124200"/>
            <a:ext cx="4267200" cy="2362200"/>
          </a:xfrm>
          <a:prstGeom prst="rightArrow">
            <a:avLst>
              <a:gd name="adj1" fmla="val 50000"/>
              <a:gd name="adj2" fmla="val 45152"/>
            </a:avLst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将总的代价平摊到</a:t>
            </a: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每个操作上</a:t>
            </a: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83" name="Rectangle 11"/>
          <p:cNvSpPr/>
          <p:nvPr/>
        </p:nvSpPr>
        <p:spPr>
          <a:xfrm>
            <a:off x="7086600" y="2590800"/>
            <a:ext cx="1143000" cy="3200400"/>
          </a:xfrm>
          <a:prstGeom prst="rect">
            <a:avLst/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平</a:t>
            </a:r>
            <a:endParaRPr lang="zh-CN" altLang="en-US" sz="36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摊</a:t>
            </a:r>
            <a:endParaRPr lang="zh-CN" altLang="en-US" sz="36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代</a:t>
            </a:r>
            <a:endParaRPr lang="zh-CN" altLang="en-US" sz="36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价</a:t>
            </a:r>
            <a:endParaRPr lang="zh-CN" altLang="en-US" sz="36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85" name="AutoShape 13"/>
          <p:cNvSpPr/>
          <p:nvPr/>
        </p:nvSpPr>
        <p:spPr>
          <a:xfrm>
            <a:off x="3124200" y="5410200"/>
            <a:ext cx="5105400" cy="1447800"/>
          </a:xfrm>
          <a:prstGeom prst="wedgeEllipseCallout">
            <a:avLst>
              <a:gd name="adj1" fmla="val -6718"/>
              <a:gd name="adj2" fmla="val -105375"/>
            </a:avLst>
          </a:prstGeom>
          <a:solidFill>
            <a:srgbClr val="01C1A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不涉及概率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不同于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平均情况分析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nimBg="1"/>
      <p:bldP spid="28678" grpId="0" animBg="1"/>
      <p:bldP spid="28680" grpId="0" animBg="1"/>
      <p:bldP spid="28681" grpId="0" animBg="1"/>
      <p:bldP spid="28683" grpId="0" animBg="1"/>
      <p:bldP spid="2868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7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sz="6000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动态表-</a:t>
            </a:r>
            <a:r>
              <a:rPr lang="zh-CN" altLang="en-US" sz="4000" kern="1200" dirty="0">
                <a:solidFill>
                  <a:srgbClr val="FF0000"/>
                </a:solidFill>
                <a:latin typeface="宋体" panose="02010600030101010101" pitchFamily="2" charset="-122"/>
                <a:ea typeface="+mj-ea"/>
                <a:cs typeface="+mj-cs"/>
              </a:rPr>
              <a:t>基本术语</a:t>
            </a:r>
            <a:endParaRPr lang="zh-CN" altLang="en-US" sz="4000" kern="1200" dirty="0">
              <a:solidFill>
                <a:srgbClr val="FF0000"/>
              </a:solidFill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50179" name="Rectangle 3"/>
          <p:cNvSpPr>
            <a:spLocks noGrp="1"/>
          </p:cNvSpPr>
          <p:nvPr>
            <p:ph idx="1"/>
          </p:nvPr>
        </p:nvSpPr>
        <p:spPr>
          <a:xfrm>
            <a:off x="304800" y="1981200"/>
            <a:ext cx="8610600" cy="4114800"/>
          </a:xfrm>
        </p:spPr>
        <p:txBody>
          <a:bodyPr wrap="square" lIns="91440" tIns="45720" rIns="91440" bIns="45720" anchor="t"/>
          <a:p>
            <a:pPr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en-US" dirty="0"/>
              <a:t>动态表支持的操作</a:t>
            </a:r>
            <a:endParaRPr lang="zh-CN" altLang="en-US" dirty="0"/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dirty="0"/>
              <a:t>   ·</a:t>
            </a:r>
            <a:r>
              <a:rPr lang="en-US" altLang="zh-CN" dirty="0">
                <a:solidFill>
                  <a:schemeClr val="folHlink"/>
                </a:solidFill>
              </a:rPr>
              <a:t>TABLE-INSERT</a:t>
            </a:r>
            <a:r>
              <a:rPr lang="en-US" altLang="zh-CN" dirty="0"/>
              <a:t>：</a:t>
            </a:r>
            <a:r>
              <a:rPr lang="zh-CN" altLang="en-US" dirty="0"/>
              <a:t>将某一元素插入表中</a:t>
            </a:r>
            <a:endParaRPr lang="zh-CN" altLang="en-US" dirty="0"/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dirty="0"/>
              <a:t>   ·</a:t>
            </a:r>
            <a:r>
              <a:rPr lang="en-US" altLang="zh-CN" dirty="0">
                <a:solidFill>
                  <a:schemeClr val="folHlink"/>
                </a:solidFill>
              </a:rPr>
              <a:t>TABLE-DELETE</a:t>
            </a:r>
            <a:r>
              <a:rPr lang="en-US" altLang="zh-CN" dirty="0"/>
              <a:t>：</a:t>
            </a:r>
            <a:r>
              <a:rPr lang="zh-CN" altLang="en-US" dirty="0"/>
              <a:t>将一个元素从表中删除</a:t>
            </a:r>
            <a:endParaRPr lang="zh-CN" altLang="en-US" dirty="0"/>
          </a:p>
          <a:p>
            <a:pPr algn="just"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en-US" dirty="0"/>
              <a:t> 数据结构:用一个（一组）数组来实现动态表</a:t>
            </a:r>
            <a:endParaRPr lang="zh-CN" altLang="en-US" dirty="0"/>
          </a:p>
          <a:p>
            <a:pPr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en-US" dirty="0">
                <a:latin typeface="宋体" panose="02010600030101010101" pitchFamily="2" charset="-122"/>
              </a:rPr>
              <a:t>非空表</a:t>
            </a:r>
            <a:r>
              <a:rPr lang="en-US" altLang="zh-CN" dirty="0"/>
              <a:t>T</a:t>
            </a:r>
            <a:r>
              <a:rPr lang="zh-CN" altLang="en-US" dirty="0">
                <a:latin typeface="宋体" panose="02010600030101010101" pitchFamily="2" charset="-122"/>
              </a:rPr>
              <a:t>的装载因子</a:t>
            </a:r>
            <a:r>
              <a:rPr lang="zh-CN" altLang="en-US" dirty="0">
                <a:sym typeface="Symbol" panose="05050102010706020507" pitchFamily="18" charset="2"/>
              </a:rPr>
              <a:t></a:t>
            </a:r>
            <a:r>
              <a:rPr lang="zh-CN" altLang="en-US" dirty="0"/>
              <a:t>(</a:t>
            </a:r>
            <a:r>
              <a:rPr lang="en-US" altLang="zh-CN" dirty="0"/>
              <a:t>T)= T</a:t>
            </a:r>
            <a:r>
              <a:rPr lang="zh-CN" altLang="en-US" dirty="0">
                <a:latin typeface="宋体" panose="02010600030101010101" pitchFamily="2" charset="-122"/>
              </a:rPr>
              <a:t>存储的对象数/表大小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50181" name="AutoShape 5"/>
          <p:cNvSpPr/>
          <p:nvPr/>
        </p:nvSpPr>
        <p:spPr>
          <a:xfrm>
            <a:off x="4343400" y="1981200"/>
            <a:ext cx="4191000" cy="1524000"/>
          </a:xfrm>
          <a:prstGeom prst="wedgeEllipseCallout">
            <a:avLst>
              <a:gd name="adj1" fmla="val -103181"/>
              <a:gd name="adj2" fmla="val 143856"/>
            </a:avLst>
          </a:prstGeom>
          <a:solidFill>
            <a:srgbClr val="CCFFFF"/>
          </a:solidFill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空表的大小为0，装载因子为1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82" name="AutoShape 6"/>
          <p:cNvSpPr/>
          <p:nvPr/>
        </p:nvSpPr>
        <p:spPr>
          <a:xfrm>
            <a:off x="3657600" y="1752600"/>
            <a:ext cx="5486400" cy="2286000"/>
          </a:xfrm>
          <a:prstGeom prst="wedgeEllipseCallout">
            <a:avLst>
              <a:gd name="adj1" fmla="val -86458"/>
              <a:gd name="adj2" fmla="val 85903"/>
            </a:avLst>
          </a:prstGeom>
          <a:solidFill>
            <a:srgbClr val="CCFFFF"/>
          </a:solidFill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如果动态表的装载因子以一个常数为下界，则表中未使用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的空间就始终不会超过整个空间的一个常数部分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83" name="Rectangle 7"/>
          <p:cNvSpPr/>
          <p:nvPr/>
        </p:nvSpPr>
        <p:spPr>
          <a:xfrm>
            <a:off x="685800" y="3733800"/>
            <a:ext cx="8001000" cy="2590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>
              <a:buFont typeface="Arial" panose="020B0604020202020204" pitchFamily="34" charset="0"/>
              <a:buNone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84" name="Rectangle 8"/>
          <p:cNvSpPr/>
          <p:nvPr/>
        </p:nvSpPr>
        <p:spPr>
          <a:xfrm>
            <a:off x="838200" y="3124200"/>
            <a:ext cx="8305800" cy="33528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表示一个表:</a:t>
            </a:r>
            <a:endParaRPr lang="zh-CN" altLang="en-US" sz="36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table[T]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是一个指向表示表的存储块的指针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num[T]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包含了表中的项数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size[T]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的大小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开始时，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num[T]=size[T]=0 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9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79">
                                            <p:txEl>
                                              <p:charRg st="9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79">
                                            <p:txEl>
                                              <p:charRg st="9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36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79">
                                            <p:txEl>
                                              <p:charRg st="36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79">
                                            <p:txEl>
                                              <p:charRg st="36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64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179">
                                            <p:txEl>
                                              <p:charRg st="64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179">
                                            <p:txEl>
                                              <p:charRg st="64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86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179">
                                            <p:txEl>
                                              <p:charRg st="86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179">
                                            <p:txEl>
                                              <p:charRg st="86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  <p:bldP spid="50181" grpId="0" animBg="1"/>
      <p:bldP spid="50182" grpId="0" animBg="1"/>
      <p:bldP spid="50183" grpId="0" animBg="1"/>
      <p:bldP spid="5018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5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sz="6000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动态表-</a:t>
            </a:r>
            <a:r>
              <a:rPr lang="zh-CN" altLang="en-US" sz="4000" kern="1200" dirty="0">
                <a:solidFill>
                  <a:srgbClr val="FF0000"/>
                </a:solidFill>
                <a:latin typeface="宋体" panose="02010600030101010101" pitchFamily="2" charset="-122"/>
                <a:ea typeface="+mj-ea"/>
                <a:cs typeface="+mj-cs"/>
              </a:rPr>
              <a:t>表的扩张</a:t>
            </a:r>
            <a:endParaRPr lang="zh-CN" altLang="en-US" sz="4000" kern="1200" dirty="0">
              <a:solidFill>
                <a:srgbClr val="FF0000"/>
              </a:solidFill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51203" name="Rectangle 3"/>
          <p:cNvSpPr>
            <a:spLocks noGrp="1"/>
          </p:cNvSpPr>
          <p:nvPr>
            <p:ph idx="1"/>
          </p:nvPr>
        </p:nvSpPr>
        <p:spPr>
          <a:xfrm>
            <a:off x="152400" y="1981200"/>
            <a:ext cx="8763000" cy="4114800"/>
          </a:xfrm>
        </p:spPr>
        <p:txBody>
          <a:bodyPr wrap="square" lIns="91440" tIns="45720" rIns="91440" bIns="45720" anchor="t"/>
          <a:p>
            <a:pPr algn="just"/>
            <a:r>
              <a:rPr lang="zh-CN" altLang="en-US" dirty="0"/>
              <a:t>向表中插入一个数组元素时，分配一个包含比原表更多的槽的新表，再将原表中的各项复制到新表中去</a:t>
            </a:r>
            <a:endParaRPr lang="zh-CN" altLang="en-US" dirty="0"/>
          </a:p>
          <a:p>
            <a:pPr algn="just"/>
            <a:r>
              <a:rPr lang="zh-CN" altLang="en-US" dirty="0"/>
              <a:t>一种常用的启发式技术是分配一个比原表大一倍的新表，如果只对表执行插入操作，则表的装载因子总是至少为1/2，这样浪费掉的空间就始终不会超过表总空间的一半</a:t>
            </a:r>
            <a:endParaRPr lang="zh-CN" altLang="en-US" dirty="0"/>
          </a:p>
        </p:txBody>
      </p:sp>
      <p:sp>
        <p:nvSpPr>
          <p:cNvPr id="51204" name="Rectangle 4"/>
          <p:cNvSpPr/>
          <p:nvPr/>
        </p:nvSpPr>
        <p:spPr>
          <a:xfrm>
            <a:off x="0" y="228600"/>
            <a:ext cx="8991600" cy="6629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算法：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TABLE—INSERT(T, x)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          If  size[T]=0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          Then  allocate table[T] with 1 slot;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                size[T]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1;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          If  num[T]=size[T] Then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               allocate new table with 2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size[T] slots;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                insert all items in table[T] into new-table;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                free table[T];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                table[T]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new-table;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                size[T]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size[T];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     Insert x into table[T];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     num[T]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num[T]+1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5" name="AutoShape 5"/>
          <p:cNvSpPr/>
          <p:nvPr/>
        </p:nvSpPr>
        <p:spPr>
          <a:xfrm>
            <a:off x="5105400" y="2133600"/>
            <a:ext cx="4038600" cy="914400"/>
          </a:xfrm>
          <a:prstGeom prst="wedgeEllipseCallout">
            <a:avLst>
              <a:gd name="adj1" fmla="val -112972"/>
              <a:gd name="adj2" fmla="val -207292"/>
            </a:avLst>
          </a:prstGeom>
          <a:solidFill>
            <a:srgbClr val="FF9933"/>
          </a:solidFill>
          <a:ln w="9525">
            <a:noFill/>
          </a:ln>
        </p:spPr>
        <p:txBody>
          <a:bodyPr anchor="t"/>
          <a:p>
            <a:pPr algn="ctr"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复杂插入操作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6" name="AutoShape 6"/>
          <p:cNvSpPr/>
          <p:nvPr/>
        </p:nvSpPr>
        <p:spPr>
          <a:xfrm>
            <a:off x="5105400" y="2286000"/>
            <a:ext cx="4038600" cy="914400"/>
          </a:xfrm>
          <a:prstGeom prst="wedgeEllipseCallout">
            <a:avLst>
              <a:gd name="adj1" fmla="val -108255"/>
              <a:gd name="adj2" fmla="val 107292"/>
            </a:avLst>
          </a:prstGeom>
          <a:solidFill>
            <a:srgbClr val="FF9933"/>
          </a:solidFill>
          <a:ln w="9525">
            <a:noFill/>
          </a:ln>
        </p:spPr>
        <p:txBody>
          <a:bodyPr anchor="t"/>
          <a:p>
            <a:pPr algn="ctr"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基本插入操作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7" name="AutoShape 7"/>
          <p:cNvSpPr/>
          <p:nvPr/>
        </p:nvSpPr>
        <p:spPr>
          <a:xfrm>
            <a:off x="5105400" y="2438400"/>
            <a:ext cx="4038600" cy="914400"/>
          </a:xfrm>
          <a:prstGeom prst="wedgeEllipseCallout">
            <a:avLst>
              <a:gd name="adj1" fmla="val -130269"/>
              <a:gd name="adj2" fmla="val -129514"/>
            </a:avLst>
          </a:prstGeom>
          <a:solidFill>
            <a:srgbClr val="FF9933"/>
          </a:solidFill>
          <a:ln w="9525">
            <a:noFill/>
          </a:ln>
        </p:spPr>
        <p:txBody>
          <a:bodyPr anchor="t"/>
          <a:p>
            <a:pPr algn="ctr"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开销为常数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8" name="AutoShape 8"/>
          <p:cNvSpPr/>
          <p:nvPr/>
        </p:nvSpPr>
        <p:spPr>
          <a:xfrm>
            <a:off x="5105400" y="2286000"/>
            <a:ext cx="4038600" cy="914400"/>
          </a:xfrm>
          <a:prstGeom prst="wedgeEllipseCallout">
            <a:avLst>
              <a:gd name="adj1" fmla="val -119574"/>
              <a:gd name="adj2" fmla="val 3301"/>
            </a:avLst>
          </a:prstGeom>
          <a:solidFill>
            <a:srgbClr val="FF9933"/>
          </a:solidFill>
          <a:ln w="9525">
            <a:noFill/>
          </a:ln>
        </p:spPr>
        <p:txBody>
          <a:bodyPr anchor="t"/>
          <a:p>
            <a:pPr algn="ctr"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开销由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size[T]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决定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charRg st="46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3">
                                            <p:txEl>
                                              <p:charRg st="46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3">
                                            <p:txEl>
                                              <p:charRg st="46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  <p:bldP spid="51204" grpId="0" animBg="1"/>
      <p:bldP spid="51205" grpId="0" animBg="1"/>
      <p:bldP spid="51206" grpId="0" animBg="1"/>
      <p:bldP spid="51207" grpId="0" animBg="1"/>
      <p:bldP spid="5120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3" name="Rectangle 2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 wrap="square" lIns="91440" tIns="45720" rIns="91440" bIns="45720" anchor="ctr"/>
          <a:p>
            <a:r>
              <a:rPr lang="zh-CN" altLang="en-US" sz="6000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动态表-</a:t>
            </a:r>
            <a:r>
              <a:rPr lang="zh-CN" altLang="en-US" sz="4000" kern="1200" dirty="0">
                <a:solidFill>
                  <a:srgbClr val="FF0000"/>
                </a:solidFill>
                <a:latin typeface="宋体" panose="02010600030101010101" pitchFamily="2" charset="-122"/>
                <a:ea typeface="+mj-ea"/>
                <a:cs typeface="+mj-cs"/>
              </a:rPr>
              <a:t>表的扩张</a:t>
            </a:r>
            <a:endParaRPr lang="en-US" altLang="zh-CN" sz="4000" kern="1200" dirty="0">
              <a:solidFill>
                <a:srgbClr val="FF0000"/>
              </a:solidFill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105474" name="Rectangle 5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 wrap="square" lIns="91440" tIns="45720" rIns="91440" bIns="45720" anchor="t"/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初始为空的表上</a:t>
            </a:r>
            <a:r>
              <a:rPr lang="en-US" altLang="zh-CN" dirty="0"/>
              <a:t>n</a:t>
            </a:r>
            <a:r>
              <a:rPr lang="zh-CN" altLang="en-US" dirty="0"/>
              <a:t>次</a:t>
            </a:r>
            <a:r>
              <a:rPr lang="en-US" altLang="zh-CN" dirty="0"/>
              <a:t>TABLE-INSERT</a:t>
            </a:r>
            <a:r>
              <a:rPr lang="zh-CN" altLang="en-US" dirty="0"/>
              <a:t>操作的代价分析-</a:t>
            </a:r>
            <a:r>
              <a:rPr lang="zh-CN" altLang="en-US" sz="2800" b="1" dirty="0">
                <a:solidFill>
                  <a:srgbClr val="FF0000"/>
                </a:solidFill>
              </a:rPr>
              <a:t>粗略分析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3254" name="Rectangle 6"/>
          <p:cNvSpPr/>
          <p:nvPr/>
        </p:nvSpPr>
        <p:spPr>
          <a:xfrm>
            <a:off x="609600" y="2409825"/>
            <a:ext cx="7772400" cy="3962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算法：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TABLE—INSERT(T, x)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          If  size[T]=0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          Then  allocate table[T] with 1 slot;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                size[T]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          If  num[T]=size[T] Then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               allocate new table with 2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size[T] slots;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                insert all items in table[T] into new-table;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                free table[T];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                table[T]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new-table;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                size[T]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size[T];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     Insert x into table[T];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     num[T]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num[T]+1 </a:t>
            </a:r>
            <a:endParaRPr lang="zh-CN" altLang="en-US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5" name="Rectangle 7"/>
          <p:cNvSpPr/>
          <p:nvPr/>
        </p:nvSpPr>
        <p:spPr>
          <a:xfrm>
            <a:off x="5715000" y="2514600"/>
            <a:ext cx="3200400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次操作的代价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6" name="Rectangle 8"/>
          <p:cNvSpPr/>
          <p:nvPr/>
        </p:nvSpPr>
        <p:spPr>
          <a:xfrm>
            <a:off x="5715000" y="2895600"/>
            <a:ext cx="3200400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如果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i=1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7" name="Rectangle 9"/>
          <p:cNvSpPr/>
          <p:nvPr/>
        </p:nvSpPr>
        <p:spPr>
          <a:xfrm>
            <a:off x="7924800" y="2895600"/>
            <a:ext cx="990600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 algn="ctr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8" name="Rectangle 10"/>
          <p:cNvSpPr/>
          <p:nvPr/>
        </p:nvSpPr>
        <p:spPr>
          <a:xfrm>
            <a:off x="5715000" y="3276600"/>
            <a:ext cx="3200400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如果表有空间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9" name="Rectangle 11"/>
          <p:cNvSpPr/>
          <p:nvPr/>
        </p:nvSpPr>
        <p:spPr>
          <a:xfrm>
            <a:off x="7924800" y="3276600"/>
            <a:ext cx="990600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 algn="ctr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60" name="Rectangle 12"/>
          <p:cNvSpPr/>
          <p:nvPr/>
        </p:nvSpPr>
        <p:spPr>
          <a:xfrm>
            <a:off x="5715000" y="3657600"/>
            <a:ext cx="3200400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如果表是满的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61" name="Rectangle 13"/>
          <p:cNvSpPr/>
          <p:nvPr/>
        </p:nvSpPr>
        <p:spPr>
          <a:xfrm>
            <a:off x="7924800" y="3657600"/>
            <a:ext cx="990600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 algn="ctr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62" name="Rectangle 14"/>
          <p:cNvSpPr/>
          <p:nvPr/>
        </p:nvSpPr>
        <p:spPr>
          <a:xfrm>
            <a:off x="5715000" y="4038600"/>
            <a:ext cx="3200400" cy="762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如果以共有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次操作：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最坏情况下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63" name="Rectangle 15"/>
          <p:cNvSpPr/>
          <p:nvPr/>
        </p:nvSpPr>
        <p:spPr>
          <a:xfrm>
            <a:off x="5715000" y="4800600"/>
            <a:ext cx="3200400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每次进行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次操作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64" name="Rectangle 16"/>
          <p:cNvSpPr/>
          <p:nvPr/>
        </p:nvSpPr>
        <p:spPr>
          <a:xfrm>
            <a:off x="5715000" y="5181600"/>
            <a:ext cx="3200400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总的代价上界为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0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65" name="AutoShape 17"/>
          <p:cNvSpPr/>
          <p:nvPr/>
        </p:nvSpPr>
        <p:spPr>
          <a:xfrm>
            <a:off x="609600" y="2590800"/>
            <a:ext cx="4419600" cy="1981200"/>
          </a:xfrm>
          <a:prstGeom prst="wedgeEllipseCallout">
            <a:avLst>
              <a:gd name="adj1" fmla="val 123921"/>
              <a:gd name="adj2" fmla="val 85579"/>
            </a:avLst>
          </a:prstGeom>
          <a:solidFill>
            <a:srgbClr val="FFFF99"/>
          </a:solidFill>
          <a:ln w="9525">
            <a:noFill/>
          </a:ln>
        </p:spPr>
        <p:txBody>
          <a:bodyPr anchor="t"/>
          <a:p>
            <a:pPr algn="ctr"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这个界不精确，因为执行</a:t>
            </a:r>
            <a:r>
              <a:rPr lang="en-US" altLang="zh-CN" sz="1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1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</a:t>
            </a:r>
            <a:r>
              <a:rPr lang="en-US" altLang="zh-CN" sz="1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TABLE—INSERT</a:t>
            </a:r>
            <a:r>
              <a:rPr lang="zh-CN" altLang="en-US" sz="1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操作的过程中并不常常包括扩张表的代价。仅当</a:t>
            </a:r>
            <a:r>
              <a:rPr lang="en-US" altLang="zh-CN" sz="1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i-1</a:t>
            </a:r>
            <a:r>
              <a:rPr lang="zh-CN" altLang="en-US" sz="1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为2地整数幂时第</a:t>
            </a:r>
            <a:r>
              <a:rPr lang="en-US" altLang="zh-CN" sz="1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1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次操作才会引起一</a:t>
            </a:r>
            <a:r>
              <a:rPr lang="zh-CN" altLang="en-US" sz="18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次表地扩张</a:t>
            </a:r>
            <a:r>
              <a:rPr lang="zh-CN" altLang="en-US" sz="1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1800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32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4" grpId="0" animBg="1"/>
      <p:bldP spid="53255" grpId="0" animBg="1"/>
      <p:bldP spid="53256" grpId="0" animBg="1"/>
      <p:bldP spid="53257" grpId="0" animBg="1"/>
      <p:bldP spid="53258" grpId="0" animBg="1"/>
      <p:bldP spid="53259" grpId="0" animBg="1"/>
      <p:bldP spid="53260" grpId="0" animBg="1"/>
      <p:bldP spid="53261" grpId="0" animBg="1"/>
      <p:bldP spid="53262" grpId="0" animBg="1"/>
      <p:bldP spid="53263" grpId="0" animBg="1"/>
      <p:bldP spid="53264" grpId="0" animBg="1"/>
      <p:bldP spid="5326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1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 wrap="square" lIns="91440" tIns="45720" rIns="91440" bIns="45720" anchor="ctr"/>
          <a:p>
            <a:r>
              <a:rPr lang="zh-CN" altLang="en-US" sz="6000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动态表-</a:t>
            </a:r>
            <a:r>
              <a:rPr lang="zh-CN" altLang="en-US" sz="4000" kern="1200" dirty="0">
                <a:solidFill>
                  <a:srgbClr val="FF0000"/>
                </a:solidFill>
                <a:latin typeface="宋体" panose="02010600030101010101" pitchFamily="2" charset="-122"/>
                <a:ea typeface="+mj-ea"/>
                <a:cs typeface="+mj-cs"/>
              </a:rPr>
              <a:t>表的扩张</a:t>
            </a:r>
            <a:endParaRPr lang="en-US" altLang="zh-CN" sz="4000" kern="1200" dirty="0">
              <a:solidFill>
                <a:srgbClr val="FF0000"/>
              </a:solidFill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107522" name="Rectangle 3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 wrap="square" lIns="91440" tIns="45720" rIns="91440" bIns="45720" anchor="t"/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初始为空的表上</a:t>
            </a:r>
            <a:r>
              <a:rPr lang="en-US" altLang="zh-CN" dirty="0"/>
              <a:t>n</a:t>
            </a:r>
            <a:r>
              <a:rPr lang="zh-CN" altLang="en-US" dirty="0"/>
              <a:t>次</a:t>
            </a:r>
            <a:r>
              <a:rPr lang="en-US" altLang="zh-CN" dirty="0"/>
              <a:t>TABLE-INSERT</a:t>
            </a:r>
            <a:r>
              <a:rPr lang="zh-CN" altLang="en-US" dirty="0"/>
              <a:t>操作的代价分析-</a:t>
            </a:r>
            <a:r>
              <a:rPr lang="zh-CN" altLang="en-US" sz="2800" b="1" dirty="0">
                <a:solidFill>
                  <a:srgbClr val="FF0000"/>
                </a:solidFill>
              </a:rPr>
              <a:t>聚集分析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5540" name="Rectangle 4"/>
          <p:cNvSpPr/>
          <p:nvPr/>
        </p:nvSpPr>
        <p:spPr>
          <a:xfrm>
            <a:off x="685800" y="2362200"/>
            <a:ext cx="7772400" cy="3962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算法：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TABLE—INSERT(T, x)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          If  size[T]=0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          Then  allocate table[T] with 1 slot;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                size[T]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          If  num[T]=size[T] Then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               allocate new table with 2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size[T] slots;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                insert all items in table[T] into new-table;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                free table[T];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                table[T]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new-table;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                size[T]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size[T];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     Insert x into table[T];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     num[T]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num[T]+1 </a:t>
            </a:r>
            <a:endParaRPr lang="zh-CN" altLang="en-US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41" name="Rectangle 5"/>
          <p:cNvSpPr/>
          <p:nvPr/>
        </p:nvSpPr>
        <p:spPr>
          <a:xfrm>
            <a:off x="5715000" y="2514600"/>
            <a:ext cx="3200400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次操作的代价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42" name="Rectangle 6"/>
          <p:cNvSpPr/>
          <p:nvPr/>
        </p:nvSpPr>
        <p:spPr>
          <a:xfrm>
            <a:off x="5715000" y="2895600"/>
            <a:ext cx="3200400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如果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i=2</a:t>
            </a:r>
            <a:r>
              <a:rPr lang="en-US" altLang="zh-CN" sz="20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endParaRPr lang="en-US" altLang="zh-CN" sz="20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44" name="Rectangle 8"/>
          <p:cNvSpPr/>
          <p:nvPr/>
        </p:nvSpPr>
        <p:spPr>
          <a:xfrm>
            <a:off x="7924800" y="2819400"/>
            <a:ext cx="990600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 algn="ctr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45" name="Rectangle 9"/>
          <p:cNvSpPr/>
          <p:nvPr/>
        </p:nvSpPr>
        <p:spPr>
          <a:xfrm>
            <a:off x="5715000" y="3276600"/>
            <a:ext cx="3200400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否则</a:t>
            </a:r>
            <a:endParaRPr lang="en-US" altLang="zh-CN" sz="20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46" name="Rectangle 10"/>
          <p:cNvSpPr/>
          <p:nvPr/>
        </p:nvSpPr>
        <p:spPr>
          <a:xfrm>
            <a:off x="7924800" y="3200400"/>
            <a:ext cx="990600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 algn="ctr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47" name="Rectangle 11"/>
          <p:cNvSpPr/>
          <p:nvPr/>
        </p:nvSpPr>
        <p:spPr>
          <a:xfrm>
            <a:off x="5715000" y="3657600"/>
            <a:ext cx="3200400" cy="762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次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TABLE—INSERT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操作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的总代价为：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51" name="Rectangle 15"/>
          <p:cNvSpPr/>
          <p:nvPr/>
        </p:nvSpPr>
        <p:spPr>
          <a:xfrm>
            <a:off x="5715000" y="5181600"/>
            <a:ext cx="3200400" cy="6858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每一操作的平摊代价为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n/n=3 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5552" name="Object 16"/>
          <p:cNvGraphicFramePr>
            <a:graphicFrameLocks noChangeAspect="1"/>
          </p:cNvGraphicFramePr>
          <p:nvPr/>
        </p:nvGraphicFramePr>
        <p:xfrm>
          <a:off x="5715000" y="4419600"/>
          <a:ext cx="3200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2005965" imgH="546100" progId="Equation.3">
                  <p:embed/>
                </p:oleObj>
              </mc:Choice>
              <mc:Fallback>
                <p:oleObj name="" r:id="rId1" imgW="2005965" imgH="5461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715000" y="4419600"/>
                        <a:ext cx="3200400" cy="762000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 animBg="1"/>
      <p:bldP spid="65541" grpId="0" animBg="1"/>
      <p:bldP spid="65542" grpId="0" animBg="1"/>
      <p:bldP spid="65544" grpId="0" animBg="1"/>
      <p:bldP spid="65545" grpId="0" animBg="1"/>
      <p:bldP spid="65546" grpId="0" animBg="1"/>
      <p:bldP spid="65547" grpId="0" animBg="1"/>
      <p:bldP spid="6555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69" name="Rectang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 wrap="square" lIns="91440" tIns="45720" rIns="91440" bIns="45720" anchor="ctr"/>
          <a:p>
            <a:r>
              <a:rPr lang="zh-CN" altLang="en-US" sz="6000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动态表-</a:t>
            </a:r>
            <a:r>
              <a:rPr lang="zh-CN" altLang="en-US" sz="4000" kern="1200" dirty="0">
                <a:solidFill>
                  <a:srgbClr val="FF0000"/>
                </a:solidFill>
                <a:latin typeface="宋体" panose="02010600030101010101" pitchFamily="2" charset="-122"/>
                <a:ea typeface="+mj-ea"/>
                <a:cs typeface="+mj-cs"/>
              </a:rPr>
              <a:t>表的扩张</a:t>
            </a:r>
            <a:endParaRPr lang="en-US" altLang="zh-CN" sz="4000" kern="1200" dirty="0">
              <a:solidFill>
                <a:srgbClr val="FF0000"/>
              </a:solidFill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109570" name="Rectangle 3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 wrap="square" lIns="91440" tIns="45720" rIns="91440" bIns="45720" anchor="t"/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初始为空的表上</a:t>
            </a:r>
            <a:r>
              <a:rPr lang="en-US" altLang="zh-CN" dirty="0"/>
              <a:t>n</a:t>
            </a:r>
            <a:r>
              <a:rPr lang="zh-CN" altLang="en-US" dirty="0"/>
              <a:t>次</a:t>
            </a:r>
            <a:r>
              <a:rPr lang="en-US" altLang="zh-CN" dirty="0"/>
              <a:t>TABLE-INSERT</a:t>
            </a:r>
            <a:r>
              <a:rPr lang="zh-CN" altLang="en-US" dirty="0"/>
              <a:t>操作的代价分析-</a:t>
            </a:r>
            <a:r>
              <a:rPr lang="zh-CN" altLang="en-US" sz="2800" b="1" dirty="0">
                <a:solidFill>
                  <a:srgbClr val="FF0000"/>
                </a:solidFill>
              </a:rPr>
              <a:t>会计法分析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6564" name="Rectangle 4"/>
          <p:cNvSpPr/>
          <p:nvPr/>
        </p:nvSpPr>
        <p:spPr>
          <a:xfrm>
            <a:off x="609600" y="2438400"/>
            <a:ext cx="7772400" cy="3962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算法：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TABLE—INSERT(T, x)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          If  size[T]=0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          Then  allocate table[T] with 1 slot;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                size[T]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          If  num[T]=size[T] Then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               allocate new table with 2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size[T] slots;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                insert all items in table[T] into new-table;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                free table[T];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                table[T]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new-table;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                size[T]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size[T];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     Insert x into table[T];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     num[T]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num[T]+1 </a:t>
            </a:r>
            <a:endParaRPr lang="zh-CN" altLang="en-US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5" name="Rectangle 5"/>
          <p:cNvSpPr/>
          <p:nvPr/>
        </p:nvSpPr>
        <p:spPr>
          <a:xfrm>
            <a:off x="4572000" y="2590800"/>
            <a:ext cx="4343400" cy="4572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每次执行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TABLE—INSERT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平摊代价为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6" name="Rectangle 6"/>
          <p:cNvSpPr/>
          <p:nvPr/>
        </p:nvSpPr>
        <p:spPr>
          <a:xfrm>
            <a:off x="4572000" y="3048000"/>
            <a:ext cx="4343400" cy="4572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1支付这一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步中的基本插入操作的实际代价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7" name="Rectangle 7"/>
          <p:cNvSpPr/>
          <p:nvPr/>
        </p:nvSpPr>
        <p:spPr>
          <a:xfrm>
            <a:off x="4572000" y="3505200"/>
            <a:ext cx="4343400" cy="4572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1作为自身的存款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8" name="Rectangle 8"/>
          <p:cNvSpPr/>
          <p:nvPr/>
        </p:nvSpPr>
        <p:spPr>
          <a:xfrm>
            <a:off x="4572000" y="3962400"/>
            <a:ext cx="4343400" cy="4572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1存入表中第一个没有存款的数据上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9" name="Rectangle 9"/>
          <p:cNvSpPr/>
          <p:nvPr/>
        </p:nvSpPr>
        <p:spPr>
          <a:xfrm>
            <a:off x="4572000" y="4419600"/>
            <a:ext cx="4343400" cy="9144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当发生表的扩张时，数据的复制的代价由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数据上的存款来支付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70" name="AutoShape 10"/>
          <p:cNvSpPr/>
          <p:nvPr/>
        </p:nvSpPr>
        <p:spPr>
          <a:xfrm>
            <a:off x="533400" y="2819400"/>
            <a:ext cx="3352800" cy="1143000"/>
          </a:xfrm>
          <a:prstGeom prst="wedgeEllipseCallout">
            <a:avLst>
              <a:gd name="adj1" fmla="val 86176"/>
              <a:gd name="adj2" fmla="val 100417"/>
            </a:avLst>
          </a:prstGeom>
          <a:solidFill>
            <a:srgbClr val="FF9933"/>
          </a:solidFill>
          <a:ln w="9525">
            <a:noFill/>
          </a:ln>
        </p:spPr>
        <p:txBody>
          <a:bodyPr anchor="t"/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任何时候，存款总和非负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71" name="Rectangle 11"/>
          <p:cNvSpPr/>
          <p:nvPr/>
        </p:nvSpPr>
        <p:spPr>
          <a:xfrm>
            <a:off x="4572000" y="5334000"/>
            <a:ext cx="4343400" cy="9144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初始为空的表上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次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TABLE-INSERT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操作的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平摊代价总和为3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 animBg="1"/>
      <p:bldP spid="66565" grpId="0" animBg="1"/>
      <p:bldP spid="66566" grpId="0" animBg="1"/>
      <p:bldP spid="66567" grpId="0" animBg="1"/>
      <p:bldP spid="66568" grpId="0" animBg="1"/>
      <p:bldP spid="66569" grpId="0" animBg="1"/>
      <p:bldP spid="66570" grpId="0" animBg="1"/>
      <p:bldP spid="6657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55650" y="404813"/>
          <a:ext cx="1440160" cy="792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720080"/>
              </a:tblGrid>
              <a:tr h="3960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存款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49300" y="1557338"/>
          <a:ext cx="2166938" cy="792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971"/>
                <a:gridCol w="721971"/>
                <a:gridCol w="721971"/>
              </a:tblGrid>
              <a:tr h="3960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存款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49300" y="2698750"/>
          <a:ext cx="2166938" cy="792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971"/>
                <a:gridCol w="721971"/>
                <a:gridCol w="721971"/>
              </a:tblGrid>
              <a:tr h="3960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存款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49300" y="3840163"/>
          <a:ext cx="3535363" cy="792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813"/>
                <a:gridCol w="706813"/>
                <a:gridCol w="706813"/>
                <a:gridCol w="706813"/>
                <a:gridCol w="706813"/>
              </a:tblGrid>
              <a:tr h="3960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存款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49300" y="5084763"/>
          <a:ext cx="3535363" cy="792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813"/>
                <a:gridCol w="706813"/>
                <a:gridCol w="706813"/>
                <a:gridCol w="706813"/>
                <a:gridCol w="706813"/>
              </a:tblGrid>
              <a:tr h="3960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存款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4284663" y="400050"/>
            <a:ext cx="44640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zh-CN" altLang="en-US" sz="2000" dirty="0">
                <a:latin typeface="Times New Roman" panose="02020603050405020304" pitchFamily="18" charset="0"/>
              </a:rPr>
              <a:t>插入</a:t>
            </a:r>
            <a:r>
              <a:rPr lang="en-US" altLang="zh-CN" sz="2000" dirty="0">
                <a:latin typeface="Times New Roman" panose="02020603050405020304" pitchFamily="18" charset="0"/>
              </a:rPr>
              <a:t>1(</a:t>
            </a:r>
            <a:r>
              <a:rPr lang="zh-CN" altLang="en-US" sz="2000" dirty="0">
                <a:latin typeface="Times New Roman" panose="02020603050405020304" pitchFamily="18" charset="0"/>
              </a:rPr>
              <a:t>注</a:t>
            </a:r>
            <a:r>
              <a:rPr lang="en-US" altLang="zh-CN" sz="2000" dirty="0">
                <a:latin typeface="Times New Roman" panose="02020603050405020304" pitchFamily="18" charset="0"/>
              </a:rPr>
              <a:t>:</a:t>
            </a:r>
            <a:r>
              <a:rPr lang="zh-CN" altLang="en-US" sz="2000" dirty="0">
                <a:latin typeface="Times New Roman" panose="02020603050405020304" pitchFamily="18" charset="0"/>
              </a:rPr>
              <a:t>第一次平摊代价为</a:t>
            </a:r>
            <a:r>
              <a:rPr lang="en-US" altLang="zh-CN" sz="2000" dirty="0">
                <a:latin typeface="Times New Roman" panose="02020603050405020304" pitchFamily="18" charset="0"/>
              </a:rPr>
              <a:t>2,</a:t>
            </a:r>
            <a:r>
              <a:rPr lang="zh-CN" altLang="en-US" sz="2000" dirty="0">
                <a:latin typeface="Times New Roman" panose="02020603050405020304" pitchFamily="18" charset="0"/>
              </a:rPr>
              <a:t>其余为</a:t>
            </a:r>
            <a:r>
              <a:rPr lang="en-US" altLang="zh-CN" sz="2000" dirty="0">
                <a:latin typeface="Times New Roman" panose="02020603050405020304" pitchFamily="18" charset="0"/>
              </a:rPr>
              <a:t>3)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867400" y="1557338"/>
            <a:ext cx="801688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zh-CN" altLang="en-US" dirty="0">
                <a:latin typeface="Times New Roman" panose="02020603050405020304" pitchFamily="18" charset="0"/>
              </a:rPr>
              <a:t>扩张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784850" y="3775075"/>
            <a:ext cx="80010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zh-CN" altLang="en-US" dirty="0">
                <a:latin typeface="Times New Roman" panose="02020603050405020304" pitchFamily="18" charset="0"/>
              </a:rPr>
              <a:t>扩张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791200" y="2701925"/>
            <a:ext cx="95408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zh-CN" altLang="en-US" dirty="0">
                <a:latin typeface="Times New Roman" panose="02020603050405020304" pitchFamily="18" charset="0"/>
              </a:rPr>
              <a:t>插入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784850" y="5046663"/>
            <a:ext cx="954088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zh-CN" altLang="en-US" dirty="0">
                <a:latin typeface="Times New Roman" panose="02020603050405020304" pitchFamily="18" charset="0"/>
              </a:rPr>
              <a:t>插入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68313" y="404813"/>
          <a:ext cx="3534065" cy="792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813"/>
                <a:gridCol w="706813"/>
                <a:gridCol w="706813"/>
                <a:gridCol w="706813"/>
                <a:gridCol w="706813"/>
              </a:tblGrid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存款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68313" y="155733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存款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79425" y="27813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存款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79425" y="400208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存款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482725" y="5300663"/>
            <a:ext cx="233997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zh-CN" altLang="en-US" dirty="0">
                <a:latin typeface="Times New Roman" panose="02020603050405020304" pitchFamily="18" charset="0"/>
              </a:rPr>
              <a:t>。。。以此类推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96188" y="569913"/>
            <a:ext cx="954087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zh-CN" altLang="en-US" dirty="0">
                <a:latin typeface="Times New Roman" panose="02020603050405020304" pitchFamily="18" charset="0"/>
              </a:rPr>
              <a:t>插入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73975" y="1697038"/>
            <a:ext cx="80010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zh-CN" altLang="en-US" dirty="0">
                <a:latin typeface="Times New Roman" panose="02020603050405020304" pitchFamily="18" charset="0"/>
              </a:rPr>
              <a:t>扩张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96188" y="2921000"/>
            <a:ext cx="954087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zh-CN" altLang="en-US" dirty="0">
                <a:latin typeface="Times New Roman" panose="02020603050405020304" pitchFamily="18" charset="0"/>
              </a:rPr>
              <a:t>插入</a:t>
            </a:r>
            <a:r>
              <a:rPr lang="en-US" altLang="zh-CN" dirty="0">
                <a:latin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96188" y="4141788"/>
            <a:ext cx="954087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zh-CN" altLang="en-US" dirty="0">
                <a:latin typeface="Times New Roman" panose="02020603050405020304" pitchFamily="18" charset="0"/>
              </a:rPr>
              <a:t>插入</a:t>
            </a:r>
            <a:r>
              <a:rPr lang="en-US" altLang="zh-CN" dirty="0">
                <a:latin typeface="Times New Roman" panose="02020603050405020304" pitchFamily="18" charset="0"/>
              </a:rPr>
              <a:t>6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7" name="Rectangle 2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 wrap="square" lIns="91440" tIns="45720" rIns="91440" bIns="45720" anchor="ctr"/>
          <a:p>
            <a:r>
              <a:rPr lang="zh-CN" altLang="en-US" sz="6000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动态表-</a:t>
            </a:r>
            <a:r>
              <a:rPr lang="zh-CN" altLang="en-US" sz="4000" kern="1200" dirty="0">
                <a:solidFill>
                  <a:srgbClr val="FF0000"/>
                </a:solidFill>
                <a:latin typeface="宋体" panose="02010600030101010101" pitchFamily="2" charset="-122"/>
                <a:ea typeface="+mj-ea"/>
                <a:cs typeface="+mj-cs"/>
              </a:rPr>
              <a:t>表的扩张</a:t>
            </a:r>
            <a:endParaRPr lang="en-US" altLang="zh-CN" sz="4000" kern="1200" dirty="0">
              <a:solidFill>
                <a:srgbClr val="FF0000"/>
              </a:solidFill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111618" name="Rectangle 3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 wrap="square" lIns="91440" tIns="45720" rIns="91440" bIns="45720" anchor="t"/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初始为空的表上</a:t>
            </a:r>
            <a:r>
              <a:rPr lang="en-US" altLang="zh-CN" dirty="0"/>
              <a:t>n</a:t>
            </a:r>
            <a:r>
              <a:rPr lang="zh-CN" altLang="en-US" dirty="0"/>
              <a:t>次</a:t>
            </a:r>
            <a:r>
              <a:rPr lang="en-US" altLang="zh-CN" dirty="0"/>
              <a:t>TABLE-INSERT</a:t>
            </a:r>
            <a:r>
              <a:rPr lang="zh-CN" altLang="en-US" dirty="0"/>
              <a:t>操作的代价分析-</a:t>
            </a:r>
            <a:r>
              <a:rPr lang="zh-CN" altLang="en-US" sz="2800" b="1" dirty="0">
                <a:solidFill>
                  <a:srgbClr val="FF0000"/>
                </a:solidFill>
              </a:rPr>
              <a:t>势能法分析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7588" name="Rectangle 4"/>
          <p:cNvSpPr/>
          <p:nvPr/>
        </p:nvSpPr>
        <p:spPr>
          <a:xfrm>
            <a:off x="762000" y="2286000"/>
            <a:ext cx="7772400" cy="3962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算法：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TABLE—INSERT(T, x)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          If  size[T]=0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          Then  allocate table[T] with 1 slot;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                size[T]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          If  num[T]=size[T] Then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               allocate new table with 2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size[T] slots;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                insert all items in table[T] into new-table;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                free table[T];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                table[T]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new-table;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                size[T]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size[T];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     Insert x into table[T];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     num[T]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num[T]+1 </a:t>
            </a:r>
            <a:endParaRPr lang="zh-CN" altLang="en-US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9" name="Oval 5"/>
          <p:cNvSpPr/>
          <p:nvPr/>
        </p:nvSpPr>
        <p:spPr>
          <a:xfrm>
            <a:off x="2971800" y="3048000"/>
            <a:ext cx="5486400" cy="2133600"/>
          </a:xfrm>
          <a:prstGeom prst="ellipse">
            <a:avLst/>
          </a:prstGeom>
          <a:solidFill>
            <a:srgbClr val="FF9933"/>
          </a:solidFill>
          <a:ln w="9525">
            <a:noFill/>
          </a:ln>
        </p:spPr>
        <p:txBody>
          <a:bodyPr wrap="none" anchor="ctr"/>
          <a:p>
            <a:pPr algn="ctr">
              <a:buFont typeface="Wingdings" panose="05000000000000000000" pitchFamily="2" charset="2"/>
              <a:buNone/>
            </a:pPr>
            <a:r>
              <a:rPr lang="zh-CN" altLang="en-US" sz="4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势怎么定义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才能使得表满发生扩张时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势能能支付扩张的代价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90" name="Oval 6"/>
          <p:cNvSpPr/>
          <p:nvPr/>
        </p:nvSpPr>
        <p:spPr>
          <a:xfrm>
            <a:off x="3424555" y="3048000"/>
            <a:ext cx="4876800" cy="2133600"/>
          </a:xfrm>
          <a:prstGeom prst="ellipse">
            <a:avLst/>
          </a:prstGeom>
          <a:solidFill>
            <a:srgbClr val="FF9933"/>
          </a:solidFill>
          <a:ln w="9525">
            <a:noFill/>
          </a:ln>
        </p:spPr>
        <p:txBody>
          <a:bodyPr wrap="none" anchor="ctr"/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如果势能函数满足：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1 刚扩充完，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T)=0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2 表满时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T)=size(T)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92" name="Rectangle 8"/>
          <p:cNvSpPr/>
          <p:nvPr/>
        </p:nvSpPr>
        <p:spPr>
          <a:xfrm>
            <a:off x="4500245" y="2590800"/>
            <a:ext cx="4343400" cy="4572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T)=2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*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num[T]-size[T] 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93" name="Oval 9"/>
          <p:cNvSpPr/>
          <p:nvPr/>
        </p:nvSpPr>
        <p:spPr>
          <a:xfrm>
            <a:off x="3657600" y="3048000"/>
            <a:ext cx="4876800" cy="2133600"/>
          </a:xfrm>
          <a:prstGeom prst="ellipse">
            <a:avLst/>
          </a:prstGeom>
          <a:solidFill>
            <a:srgbClr val="FF9933"/>
          </a:solidFill>
          <a:ln w="9525">
            <a:noFill/>
          </a:ln>
        </p:spPr>
        <p:txBody>
          <a:bodyPr wrap="none" anchor="ctr"/>
          <a:p>
            <a:pPr algn="ctr"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势能函数满足要求并且：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由于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num[T]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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size[T]/2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(T)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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次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TABLE—INSERT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操作的总的平摊代价</a:t>
            </a: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就是总的实际代价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的一个上界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94" name="Rectangle 10"/>
          <p:cNvSpPr/>
          <p:nvPr/>
        </p:nvSpPr>
        <p:spPr>
          <a:xfrm>
            <a:off x="4500245" y="3048000"/>
            <a:ext cx="4343400" cy="4572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次操作的平摊代价：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95" name="Rectangle 11"/>
          <p:cNvSpPr/>
          <p:nvPr/>
        </p:nvSpPr>
        <p:spPr>
          <a:xfrm>
            <a:off x="4500245" y="3505200"/>
            <a:ext cx="4343400" cy="4572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如果发生扩张：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97" name="Rectangle 13"/>
          <p:cNvSpPr/>
          <p:nvPr/>
        </p:nvSpPr>
        <p:spPr>
          <a:xfrm>
            <a:off x="7700645" y="3581400"/>
            <a:ext cx="1143000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 algn="ctr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’</a:t>
            </a:r>
            <a:r>
              <a:rPr lang="en-US" altLang="zh-CN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3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98" name="Rectangle 14"/>
          <p:cNvSpPr/>
          <p:nvPr/>
        </p:nvSpPr>
        <p:spPr>
          <a:xfrm>
            <a:off x="4500245" y="3962400"/>
            <a:ext cx="4343400" cy="4572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否则 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99" name="Rectangle 15"/>
          <p:cNvSpPr/>
          <p:nvPr/>
        </p:nvSpPr>
        <p:spPr>
          <a:xfrm>
            <a:off x="7700645" y="4038600"/>
            <a:ext cx="1143000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 algn="ctr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’</a:t>
            </a:r>
            <a:r>
              <a:rPr lang="en-US" altLang="zh-CN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3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600" name="Rectangle 16"/>
          <p:cNvSpPr/>
          <p:nvPr/>
        </p:nvSpPr>
        <p:spPr>
          <a:xfrm>
            <a:off x="4500245" y="4419600"/>
            <a:ext cx="4343400" cy="9144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初始为空的表上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次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TABLE-INSERT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操作的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平摊代价总和为3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 animBg="1"/>
      <p:bldP spid="67589" grpId="0" animBg="1"/>
      <p:bldP spid="67590" grpId="0" bldLvl="0" animBg="1"/>
      <p:bldP spid="67592" grpId="0" bldLvl="0" animBg="1"/>
      <p:bldP spid="67593" grpId="0" bldLvl="0" animBg="1"/>
      <p:bldP spid="67594" grpId="0" bldLvl="0" animBg="1"/>
      <p:bldP spid="67595" grpId="0" bldLvl="0" animBg="1"/>
      <p:bldP spid="67597" grpId="0" bldLvl="0" animBg="1"/>
      <p:bldP spid="67598" grpId="0" bldLvl="0" animBg="1"/>
      <p:bldP spid="67599" grpId="0" bldLvl="0" animBg="1"/>
      <p:bldP spid="67600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" name="对象 7"/>
          <p:cNvGraphicFramePr/>
          <p:nvPr>
            <p:custDataLst>
              <p:tags r:id="rId1"/>
            </p:custDataLst>
          </p:nvPr>
        </p:nvGraphicFramePr>
        <p:xfrm>
          <a:off x="173990" y="788035"/>
          <a:ext cx="8825230" cy="5252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2" imgW="4924425" imgH="1533525" progId="Paint.Picture">
                  <p:embed/>
                </p:oleObj>
              </mc:Choice>
              <mc:Fallback>
                <p:oleObj name="" r:id="rId2" imgW="4924425" imgH="1533525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3990" y="788035"/>
                        <a:ext cx="8825230" cy="5252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5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sz="6000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动态表-</a:t>
            </a:r>
            <a:r>
              <a:rPr lang="zh-CN" altLang="en-US" sz="4000" kern="1200" dirty="0">
                <a:solidFill>
                  <a:srgbClr val="FF0000"/>
                </a:solidFill>
                <a:latin typeface="宋体" panose="02010600030101010101" pitchFamily="2" charset="-122"/>
                <a:ea typeface="+mj-ea"/>
                <a:cs typeface="+mj-cs"/>
              </a:rPr>
              <a:t>表的扩张和收缩</a:t>
            </a:r>
            <a:endParaRPr lang="zh-CN" altLang="en-US" sz="4000" kern="1200" dirty="0">
              <a:solidFill>
                <a:srgbClr val="FF0000"/>
              </a:solidFill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54275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>
              <a:buFont typeface="Wingdings" panose="05000000000000000000" pitchFamily="2" charset="2"/>
              <a:buNone/>
            </a:pPr>
            <a:r>
              <a:rPr lang="zh-CN" altLang="en-US" sz="5400" dirty="0"/>
              <a:t>表的扩张</a:t>
            </a:r>
            <a:endParaRPr lang="zh-CN" altLang="en-US" sz="54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5400" dirty="0"/>
              <a:t>表的收缩</a:t>
            </a:r>
            <a:endParaRPr lang="zh-CN" altLang="en-US" sz="5400" dirty="0"/>
          </a:p>
        </p:txBody>
      </p:sp>
      <p:sp>
        <p:nvSpPr>
          <p:cNvPr id="54276" name="Rectangle 4"/>
          <p:cNvSpPr/>
          <p:nvPr/>
        </p:nvSpPr>
        <p:spPr>
          <a:xfrm>
            <a:off x="2124075" y="3562350"/>
            <a:ext cx="6172200" cy="9906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理想情况下，我们希望表满足：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7" name="Rectangle 5"/>
          <p:cNvSpPr/>
          <p:nvPr/>
        </p:nvSpPr>
        <p:spPr>
          <a:xfrm>
            <a:off x="2124075" y="4324350"/>
            <a:ext cx="6172200" cy="9906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表具有一定的丰满度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8" name="Rectangle 6"/>
          <p:cNvSpPr/>
          <p:nvPr/>
        </p:nvSpPr>
        <p:spPr>
          <a:xfrm>
            <a:off x="2124075" y="5162550"/>
            <a:ext cx="6172200" cy="9906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表的操作序列的复杂度是线性的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5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5">
                                            <p:txEl>
                                              <p:charRg st="5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5">
                                            <p:txEl>
                                              <p:charRg st="5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uiExpand="1" build="p"/>
      <p:bldP spid="54276" grpId="0" animBg="1"/>
      <p:bldP spid="54277" grpId="0" animBg="1"/>
      <p:bldP spid="5427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Rectangle 1026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sz="48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平摊分析的方法</a:t>
            </a:r>
            <a:endParaRPr lang="zh-CN" altLang="en-US" sz="4800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8130" name="Rectangle 1027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endParaRPr lang="zh-CN" alt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聚集方法</a:t>
            </a:r>
            <a:endParaRPr lang="zh-CN" altLang="en-US" b="1" dirty="0"/>
          </a:p>
          <a:p>
            <a:pPr>
              <a:buFont typeface="Wingdings" panose="05000000000000000000" pitchFamily="2" charset="2"/>
              <a:buNone/>
            </a:pPr>
            <a:endParaRPr lang="zh-CN" alt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会计方法</a:t>
            </a:r>
            <a:endParaRPr lang="zh-CN" altLang="en-US" b="1" dirty="0"/>
          </a:p>
          <a:p>
            <a:pPr>
              <a:buFont typeface="Wingdings" panose="05000000000000000000" pitchFamily="2" charset="2"/>
              <a:buNone/>
            </a:pPr>
            <a:endParaRPr lang="zh-CN" altLang="en-US" b="1" dirty="0">
              <a:solidFill>
                <a:srgbClr val="99FF66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势能方法</a:t>
            </a:r>
            <a:endParaRPr lang="zh-CN" altLang="en-US" b="1" dirty="0"/>
          </a:p>
          <a:p>
            <a:endParaRPr lang="zh-CN" altLang="en-US" b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3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sz="6000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动态表-</a:t>
            </a:r>
            <a:r>
              <a:rPr lang="zh-CN" altLang="en-US" sz="4000" kern="1200" dirty="0">
                <a:solidFill>
                  <a:srgbClr val="FF0000"/>
                </a:solidFill>
                <a:latin typeface="宋体" panose="02010600030101010101" pitchFamily="2" charset="-122"/>
                <a:ea typeface="+mj-ea"/>
                <a:cs typeface="+mj-cs"/>
              </a:rPr>
              <a:t>表的扩张和收缩</a:t>
            </a:r>
            <a:endParaRPr lang="zh-CN" altLang="en-US" sz="4000" kern="1200" dirty="0">
              <a:solidFill>
                <a:srgbClr val="FF0000"/>
              </a:solidFill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55299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表的收缩策略</a:t>
            </a:r>
            <a:endParaRPr lang="zh-CN" altLang="en-US" dirty="0"/>
          </a:p>
        </p:txBody>
      </p:sp>
      <p:sp>
        <p:nvSpPr>
          <p:cNvPr id="55300" name="Rectangle 4"/>
          <p:cNvSpPr/>
          <p:nvPr/>
        </p:nvSpPr>
        <p:spPr>
          <a:xfrm>
            <a:off x="0" y="2590800"/>
            <a:ext cx="9220200" cy="838200"/>
          </a:xfrm>
          <a:prstGeom prst="rect">
            <a:avLst/>
          </a:prstGeom>
          <a:solidFill>
            <a:srgbClr val="2F12DE"/>
          </a:solidFill>
          <a:ln w="9525">
            <a:noFill/>
          </a:ln>
        </p:spPr>
        <p:txBody>
          <a:bodyPr wrap="none" anchor="ctr"/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根据表的扩张策略，很自然地想到下满的收缩策略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01" name="Rectangle 5"/>
          <p:cNvSpPr/>
          <p:nvPr/>
        </p:nvSpPr>
        <p:spPr>
          <a:xfrm>
            <a:off x="0" y="3429000"/>
            <a:ext cx="9220200" cy="838200"/>
          </a:xfrm>
          <a:prstGeom prst="rect">
            <a:avLst/>
          </a:prstGeom>
          <a:solidFill>
            <a:srgbClr val="2F12DE"/>
          </a:solidFill>
          <a:ln w="9525">
            <a:noFill/>
          </a:ln>
        </p:spPr>
        <p:txBody>
          <a:bodyPr wrap="none" anchor="ctr"/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但表的装载因子小于1/2时，收缩表为原表的一半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02" name="Rectangle 6"/>
          <p:cNvSpPr/>
          <p:nvPr/>
        </p:nvSpPr>
        <p:spPr>
          <a:xfrm>
            <a:off x="0" y="4191000"/>
            <a:ext cx="9220200" cy="1295400"/>
          </a:xfrm>
          <a:prstGeom prst="rect">
            <a:avLst/>
          </a:prstGeom>
          <a:solidFill>
            <a:srgbClr val="2F12DE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是2的方幂，下面的一个长度为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的操作序列：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前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n/2</a:t>
            </a:r>
            <a:r>
              <a:rPr lang="zh-CN" altLang="en-US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个操作是插入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，后跟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I… 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03" name="Rectangle 7"/>
          <p:cNvSpPr/>
          <p:nvPr/>
        </p:nvSpPr>
        <p:spPr>
          <a:xfrm>
            <a:off x="0" y="5486400"/>
            <a:ext cx="9220200" cy="609600"/>
          </a:xfrm>
          <a:prstGeom prst="rect">
            <a:avLst/>
          </a:prstGeom>
          <a:solidFill>
            <a:srgbClr val="2F12DE"/>
          </a:solidFill>
          <a:ln w="9525">
            <a:noFill/>
          </a:ln>
        </p:spPr>
        <p:txBody>
          <a:bodyPr wrap="none" anchor="ctr"/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每次扩张和收缩的代价为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O(n)</a:t>
            </a:r>
            <a:r>
              <a:rPr lang="en-US" altLang="zh-CN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共有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O(n)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</a:t>
            </a:r>
            <a:r>
              <a:rPr lang="zh-CN" altLang="en-US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扩张或收缩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05" name="Rectangle 9"/>
          <p:cNvSpPr/>
          <p:nvPr/>
        </p:nvSpPr>
        <p:spPr>
          <a:xfrm>
            <a:off x="0" y="6096000"/>
            <a:ext cx="9220200" cy="609600"/>
          </a:xfrm>
          <a:prstGeom prst="rect">
            <a:avLst/>
          </a:prstGeom>
          <a:solidFill>
            <a:srgbClr val="2F12DE"/>
          </a:solidFill>
          <a:ln w="9525">
            <a:noFill/>
          </a:ln>
        </p:spPr>
        <p:txBody>
          <a:bodyPr wrap="none" anchor="ctr"/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总代价为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O(n</a:t>
            </a:r>
            <a:r>
              <a:rPr lang="en-US" altLang="zh-CN" baseline="30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而每一次操作的平摊代价为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O(n) 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06" name="AutoShape 10"/>
          <p:cNvSpPr/>
          <p:nvPr/>
        </p:nvSpPr>
        <p:spPr>
          <a:xfrm>
            <a:off x="152400" y="2441575"/>
            <a:ext cx="4267200" cy="1447800"/>
          </a:xfrm>
          <a:prstGeom prst="wedgeEllipseCallout">
            <a:avLst>
              <a:gd name="adj1" fmla="val 142523"/>
              <a:gd name="adj2" fmla="val 224125"/>
            </a:avLst>
          </a:prstGeom>
          <a:solidFill>
            <a:srgbClr val="00FFCC"/>
          </a:solidFill>
          <a:ln w="9525">
            <a:noFill/>
          </a:ln>
        </p:spPr>
        <p:txBody>
          <a:bodyPr anchor="t"/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每个操作的平摊代价太高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5311" name="Group 15"/>
          <p:cNvGrpSpPr/>
          <p:nvPr/>
        </p:nvGrpSpPr>
        <p:grpSpPr bwMode="auto">
          <a:xfrm>
            <a:off x="-45720" y="2362344"/>
            <a:ext cx="9144000" cy="4343400"/>
            <a:chOff x="-240" y="1584"/>
            <a:chExt cx="6048" cy="2736"/>
          </a:xfrm>
          <a:solidFill>
            <a:srgbClr val="00FFCC"/>
          </a:solidFill>
        </p:grpSpPr>
        <p:sp>
          <p:nvSpPr>
            <p:cNvPr id="76814" name="Rectangle 11"/>
            <p:cNvSpPr>
              <a:spLocks noChangeArrowheads="1"/>
            </p:cNvSpPr>
            <p:nvPr/>
          </p:nvSpPr>
          <p:spPr bwMode="auto">
            <a:xfrm>
              <a:off x="-192" y="1584"/>
              <a:ext cx="6000" cy="273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15" name="Rectangle 12"/>
            <p:cNvSpPr>
              <a:spLocks noChangeArrowheads="1"/>
            </p:cNvSpPr>
            <p:nvPr/>
          </p:nvSpPr>
          <p:spPr bwMode="auto">
            <a:xfrm>
              <a:off x="-240" y="1584"/>
              <a:ext cx="6048" cy="38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上面的收缩策略可以改善，</a:t>
              </a:r>
              <a:r>
                <a: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允许装载因子低于</a:t>
              </a:r>
              <a:r>
                <a: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1/2</a:t>
              </a: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5309" name="Rectangle 13"/>
          <p:cNvSpPr/>
          <p:nvPr/>
        </p:nvSpPr>
        <p:spPr>
          <a:xfrm>
            <a:off x="169545" y="2971800"/>
            <a:ext cx="8763000" cy="6096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 algn="ctr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3399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r>
              <a:rPr lang="zh-CN" altLang="en-US" dirty="0">
                <a:solidFill>
                  <a:srgbClr val="3399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当向满的表中插入一项时，还是将表扩大一倍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12" name="Rectangle 16"/>
          <p:cNvSpPr/>
          <p:nvPr/>
        </p:nvSpPr>
        <p:spPr>
          <a:xfrm>
            <a:off x="205105" y="3745865"/>
            <a:ext cx="8610600" cy="10668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但当删除一项而引起表不足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1/4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满时，我们就将表缩小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为原来的一半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13" name="Rectangle 17"/>
          <p:cNvSpPr/>
          <p:nvPr/>
        </p:nvSpPr>
        <p:spPr>
          <a:xfrm>
            <a:off x="226695" y="5029200"/>
            <a:ext cx="8458200" cy="10668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这样，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扩张和收缩过程都使得表的装载因子变为1/2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但是，表的装载因子的下界是1/4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5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5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5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5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5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  <p:bldP spid="55300" grpId="0" animBg="1"/>
      <p:bldP spid="55301" grpId="0" animBg="1"/>
      <p:bldP spid="55302" grpId="0" animBg="1"/>
      <p:bldP spid="55303" grpId="0" animBg="1"/>
      <p:bldP spid="55305" grpId="0" animBg="1"/>
      <p:bldP spid="55306" grpId="0" bldLvl="0" animBg="1"/>
      <p:bldP spid="55309" grpId="0" bldLvl="0" animBg="1"/>
      <p:bldP spid="55312" grpId="0" bldLvl="0" animBg="1"/>
      <p:bldP spid="55313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1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sz="6000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动态表-</a:t>
            </a:r>
            <a:r>
              <a:rPr lang="zh-CN" altLang="en-US" sz="4000" kern="1200" dirty="0">
                <a:solidFill>
                  <a:srgbClr val="FF0000"/>
                </a:solidFill>
                <a:latin typeface="宋体" panose="02010600030101010101" pitchFamily="2" charset="-122"/>
                <a:ea typeface="+mj-ea"/>
                <a:cs typeface="+mj-cs"/>
              </a:rPr>
              <a:t>表的扩张和收缩</a:t>
            </a:r>
            <a:endParaRPr lang="zh-CN" altLang="en-US" sz="4000" kern="1200" dirty="0">
              <a:solidFill>
                <a:srgbClr val="FF0000"/>
              </a:solidFill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56323" name="Rectangle 3"/>
          <p:cNvSpPr>
            <a:spLocks noGrp="1"/>
          </p:cNvSpPr>
          <p:nvPr>
            <p:ph idx="1"/>
          </p:nvPr>
        </p:nvSpPr>
        <p:spPr>
          <a:xfrm>
            <a:off x="381000" y="1676400"/>
            <a:ext cx="8382000" cy="4724400"/>
          </a:xfrm>
        </p:spPr>
        <p:txBody>
          <a:bodyPr wrap="square" lIns="91440" tIns="45720" rIns="91440" bIns="45720" anchor="t"/>
          <a:p>
            <a:r>
              <a:rPr lang="zh-CN" altLang="en-US" dirty="0">
                <a:latin typeface="宋体" panose="02010600030101010101" pitchFamily="2" charset="-122"/>
              </a:rPr>
              <a:t>由</a:t>
            </a:r>
            <a:r>
              <a:rPr lang="en-US" altLang="zh-CN" dirty="0"/>
              <a:t>n</a:t>
            </a:r>
            <a:r>
              <a:rPr lang="zh-CN" altLang="en-US" dirty="0">
                <a:latin typeface="宋体" panose="02010600030101010101" pitchFamily="2" charset="-122"/>
              </a:rPr>
              <a:t>个</a:t>
            </a:r>
            <a:r>
              <a:rPr lang="en-US" altLang="zh-CN" dirty="0"/>
              <a:t>TABLE—INSERT</a:t>
            </a:r>
            <a:r>
              <a:rPr lang="zh-CN" altLang="en-US" dirty="0">
                <a:latin typeface="宋体" panose="02010600030101010101" pitchFamily="2" charset="-122"/>
              </a:rPr>
              <a:t>和</a:t>
            </a:r>
            <a:r>
              <a:rPr lang="en-US" altLang="zh-CN" dirty="0"/>
              <a:t>TABLE-DELETE</a:t>
            </a:r>
            <a:r>
              <a:rPr lang="zh-CN" altLang="en-US" dirty="0">
                <a:latin typeface="宋体" panose="02010600030101010101" pitchFamily="2" charset="-122"/>
              </a:rPr>
              <a:t>操作构成的序列的代价</a:t>
            </a:r>
            <a:r>
              <a:rPr lang="zh-CN" altLang="en-US" dirty="0"/>
              <a:t>的分析-</a:t>
            </a:r>
            <a:r>
              <a:rPr lang="zh-CN" altLang="en-US" dirty="0">
                <a:solidFill>
                  <a:srgbClr val="FF0000"/>
                </a:solidFill>
              </a:rPr>
              <a:t>势能法</a:t>
            </a:r>
            <a:endParaRPr lang="en-US" altLang="zh-CN" dirty="0">
              <a:solidFill>
                <a:srgbClr val="FF0000"/>
              </a:solidFill>
            </a:endParaRPr>
          </a:p>
        </p:txBody>
      </p:sp>
      <p:grpSp>
        <p:nvGrpSpPr>
          <p:cNvPr id="56328" name="Group 8"/>
          <p:cNvGrpSpPr/>
          <p:nvPr/>
        </p:nvGrpSpPr>
        <p:grpSpPr bwMode="auto">
          <a:xfrm>
            <a:off x="349478" y="2692865"/>
            <a:ext cx="8610600" cy="3657600"/>
            <a:chOff x="336" y="1728"/>
            <a:chExt cx="5424" cy="2304"/>
          </a:xfrm>
          <a:solidFill>
            <a:srgbClr val="00FFCC"/>
          </a:solidFill>
        </p:grpSpPr>
        <p:sp>
          <p:nvSpPr>
            <p:cNvPr id="77848" name="Rectangle 4"/>
            <p:cNvSpPr>
              <a:spLocks noChangeArrowheads="1"/>
            </p:cNvSpPr>
            <p:nvPr/>
          </p:nvSpPr>
          <p:spPr bwMode="auto">
            <a:xfrm>
              <a:off x="358" y="1728"/>
              <a:ext cx="5402" cy="230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849" name="Rectangle 5"/>
            <p:cNvSpPr>
              <a:spLocks noChangeArrowheads="1"/>
            </p:cNvSpPr>
            <p:nvPr/>
          </p:nvSpPr>
          <p:spPr bwMode="auto">
            <a:xfrm>
              <a:off x="336" y="1728"/>
              <a:ext cx="5424" cy="43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势函数的定义：</a:t>
              </a: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6330" name="AutoShape 10"/>
          <p:cNvSpPr/>
          <p:nvPr/>
        </p:nvSpPr>
        <p:spPr>
          <a:xfrm>
            <a:off x="3092450" y="3225800"/>
            <a:ext cx="5867400" cy="2057400"/>
          </a:xfrm>
          <a:prstGeom prst="wedgeEllipseCallout">
            <a:avLst>
              <a:gd name="adj1" fmla="val -74028"/>
              <a:gd name="adj2" fmla="val -60569"/>
            </a:avLst>
          </a:prstGeom>
          <a:solidFill>
            <a:srgbClr val="00FFCC"/>
          </a:solidFill>
          <a:ln w="9525">
            <a:noFill/>
          </a:ln>
        </p:spPr>
        <p:txBody>
          <a:bodyPr anchor="t"/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操作序列过程中的表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T,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有：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势总是非负的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；这样才能保证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一列操作的总平摊代价即为其实际代价的一个上界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31" name="AutoShape 11"/>
          <p:cNvSpPr/>
          <p:nvPr/>
        </p:nvSpPr>
        <p:spPr>
          <a:xfrm>
            <a:off x="3092450" y="3378200"/>
            <a:ext cx="5867400" cy="2057400"/>
          </a:xfrm>
          <a:prstGeom prst="wedgeEllipseCallout">
            <a:avLst>
              <a:gd name="adj1" fmla="val -74028"/>
              <a:gd name="adj2" fmla="val -60569"/>
            </a:avLst>
          </a:prstGeom>
          <a:solidFill>
            <a:srgbClr val="00FFCC"/>
          </a:solidFill>
          <a:ln w="9525">
            <a:noFill/>
          </a:ln>
        </p:spPr>
        <p:txBody>
          <a:bodyPr anchor="t"/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表的扩张和收缩过程要消耗大量的势</a:t>
            </a:r>
            <a:endParaRPr lang="en-US" altLang="zh-CN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32" name="AutoShape 12"/>
          <p:cNvSpPr/>
          <p:nvPr/>
        </p:nvSpPr>
        <p:spPr>
          <a:xfrm>
            <a:off x="958850" y="3987800"/>
            <a:ext cx="8001000" cy="2209800"/>
          </a:xfrm>
          <a:prstGeom prst="wedgeEllipseCallout">
            <a:avLst>
              <a:gd name="adj1" fmla="val -40954"/>
              <a:gd name="adj2" fmla="val -87426"/>
            </a:avLst>
          </a:prstGeom>
          <a:solidFill>
            <a:srgbClr val="00FFCC"/>
          </a:solidFill>
          <a:ln w="9525">
            <a:noFill/>
          </a:ln>
        </p:spPr>
        <p:txBody>
          <a:bodyPr anchor="t"/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这样我们的是满足：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num(T)=size(T)/2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时，势最小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当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num(T)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减小时，势增加直到收缩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当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num(T)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增加时，势增加直到扩充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6335" name="Object 15"/>
          <p:cNvGraphicFramePr>
            <a:graphicFrameLocks noChangeAspect="1"/>
          </p:cNvGraphicFramePr>
          <p:nvPr/>
        </p:nvGraphicFramePr>
        <p:xfrm>
          <a:off x="5943600" y="2819400"/>
          <a:ext cx="3560763" cy="249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1784350" imgH="1249680" progId="Visio.Drawing.6">
                  <p:embed/>
                </p:oleObj>
              </mc:Choice>
              <mc:Fallback>
                <p:oleObj name="" r:id="rId1" imgW="1784350" imgH="1249680" progId="Visio.Drawing.6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943600" y="2819400"/>
                        <a:ext cx="3560763" cy="2490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6" name="Object 16"/>
          <p:cNvGraphicFramePr>
            <a:graphicFrameLocks noChangeAspect="1"/>
          </p:cNvGraphicFramePr>
          <p:nvPr/>
        </p:nvGraphicFramePr>
        <p:xfrm>
          <a:off x="425450" y="3225800"/>
          <a:ext cx="853440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2603500" imgH="457200" progId="Equation.3">
                  <p:embed/>
                </p:oleObj>
              </mc:Choice>
              <mc:Fallback>
                <p:oleObj name="" r:id="rId3" imgW="2603500" imgH="4572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5450" y="3225800"/>
                        <a:ext cx="8534400" cy="15001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8" name="Rectangle 18"/>
          <p:cNvSpPr/>
          <p:nvPr/>
        </p:nvSpPr>
        <p:spPr>
          <a:xfrm>
            <a:off x="425450" y="4673600"/>
            <a:ext cx="8534400" cy="12954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空表的势为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，且势总是非负的。这样，以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</a:t>
            </a:r>
            <a:endParaRPr lang="zh-CN" altLang="en-US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示的一列操作的总平摊代价即为其实际代价的</a:t>
            </a:r>
            <a:endParaRPr lang="zh-CN" altLang="en-US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一个上界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43" name="Rectangle 23"/>
          <p:cNvSpPr/>
          <p:nvPr/>
        </p:nvSpPr>
        <p:spPr>
          <a:xfrm>
            <a:off x="366713" y="2463800"/>
            <a:ext cx="8610600" cy="43434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势函数的某些性质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:</a:t>
            </a:r>
            <a:endParaRPr lang="zh-CN" altLang="en-US" sz="2800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当装载因子为1/2时，势为0。</a:t>
            </a:r>
            <a:endParaRPr lang="zh-CN" altLang="en-US" sz="2800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当装载因子为1时，有</a:t>
            </a:r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num[T]=size[T]，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这就意</a:t>
            </a:r>
            <a:endParaRPr lang="zh-CN" altLang="en-US" sz="2800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味着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T)=num[T]。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这样当因插入一项而引起一</a:t>
            </a:r>
            <a:endParaRPr lang="zh-CN" altLang="en-US" sz="2800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次扩张时，就可用势来支付其代价。</a:t>
            </a:r>
            <a:endParaRPr lang="zh-CN" altLang="en-US" sz="2800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当装载因子为1/4时，</a:t>
            </a:r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size[T]=4</a:t>
            </a:r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num[T]。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它意味</a:t>
            </a:r>
            <a:endParaRPr lang="zh-CN" altLang="en-US" sz="2800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着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T)=num[T]。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因而当删除某项引起一次收缩</a:t>
            </a:r>
            <a:endParaRPr lang="zh-CN" altLang="en-US" sz="2800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时就可用势来支付其代价。</a:t>
            </a:r>
            <a:endParaRPr lang="zh-CN" altLang="en-US" sz="2800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800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6347" name="Group 27"/>
          <p:cNvGrpSpPr/>
          <p:nvPr/>
        </p:nvGrpSpPr>
        <p:grpSpPr bwMode="auto">
          <a:xfrm>
            <a:off x="274344" y="2426166"/>
            <a:ext cx="8686800" cy="4495800"/>
            <a:chOff x="288" y="1728"/>
            <a:chExt cx="5472" cy="2832"/>
          </a:xfrm>
          <a:solidFill>
            <a:srgbClr val="00FFCC"/>
          </a:solidFill>
        </p:grpSpPr>
        <p:sp>
          <p:nvSpPr>
            <p:cNvPr id="77846" name="Rectangle 24"/>
            <p:cNvSpPr>
              <a:spLocks noChangeArrowheads="1"/>
            </p:cNvSpPr>
            <p:nvPr/>
          </p:nvSpPr>
          <p:spPr bwMode="auto">
            <a:xfrm>
              <a:off x="288" y="1776"/>
              <a:ext cx="5472" cy="278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847" name="Rectangle 25"/>
            <p:cNvSpPr>
              <a:spLocks noChangeArrowheads="1"/>
            </p:cNvSpPr>
            <p:nvPr/>
          </p:nvSpPr>
          <p:spPr bwMode="auto">
            <a:xfrm>
              <a:off x="288" y="1728"/>
              <a:ext cx="5472" cy="62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第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次操作的平摊代价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：c</a:t>
              </a:r>
              <a:r>
                <a:rPr kumimoji="1" lang="en-US" altLang="zh-CN" sz="2400" b="0" i="0" u="none" strike="noStrike" kern="1200" cap="none" spc="0" normalizeH="0" baseline="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’</a:t>
              </a:r>
              <a:r>
                <a:rPr kumimoji="1" lang="en-US" altLang="zh-CN" sz="2400" b="0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＝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  <a:r>
                <a:rPr kumimoji="1" lang="en-US" altLang="zh-CN" sz="2400" b="0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 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 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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(T</a:t>
              </a:r>
              <a:r>
                <a:rPr kumimoji="1" lang="en-US" altLang="zh-CN" sz="2400" b="0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)-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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(T</a:t>
              </a:r>
              <a:r>
                <a:rPr kumimoji="1" lang="en-US" altLang="zh-CN" sz="2400" b="0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i-1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6348" name="Rectangle 28"/>
          <p:cNvSpPr/>
          <p:nvPr/>
        </p:nvSpPr>
        <p:spPr>
          <a:xfrm>
            <a:off x="271463" y="3683000"/>
            <a:ext cx="8686800" cy="8382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次操作是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TABLE—INSERT ：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未扩张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50" name="Rectangle 30"/>
          <p:cNvSpPr/>
          <p:nvPr/>
        </p:nvSpPr>
        <p:spPr>
          <a:xfrm>
            <a:off x="7816850" y="3759200"/>
            <a:ext cx="1143000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 algn="ctr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’</a:t>
            </a:r>
            <a:r>
              <a:rPr lang="en-US" altLang="zh-CN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3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51" name="Rectangle 31"/>
          <p:cNvSpPr/>
          <p:nvPr/>
        </p:nvSpPr>
        <p:spPr>
          <a:xfrm>
            <a:off x="273050" y="4445000"/>
            <a:ext cx="8686800" cy="8382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次操作是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TABLE—INSERT ：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扩张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52" name="Rectangle 32"/>
          <p:cNvSpPr/>
          <p:nvPr/>
        </p:nvSpPr>
        <p:spPr>
          <a:xfrm>
            <a:off x="7816850" y="4597400"/>
            <a:ext cx="1143000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 algn="ctr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’</a:t>
            </a:r>
            <a:r>
              <a:rPr lang="en-US" altLang="zh-CN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3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53" name="Rectangle 33"/>
          <p:cNvSpPr/>
          <p:nvPr/>
        </p:nvSpPr>
        <p:spPr>
          <a:xfrm>
            <a:off x="273050" y="5283200"/>
            <a:ext cx="8686800" cy="8382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次操作是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TABLE—DELETE ：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未收缩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54" name="Rectangle 34"/>
          <p:cNvSpPr/>
          <p:nvPr/>
        </p:nvSpPr>
        <p:spPr>
          <a:xfrm>
            <a:off x="7816850" y="5511800"/>
            <a:ext cx="1143000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 algn="ctr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’</a:t>
            </a:r>
            <a:r>
              <a:rPr lang="en-US" altLang="zh-CN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55" name="Rectangle 35"/>
          <p:cNvSpPr/>
          <p:nvPr/>
        </p:nvSpPr>
        <p:spPr>
          <a:xfrm>
            <a:off x="273050" y="6045200"/>
            <a:ext cx="8686800" cy="8382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次操作是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TABLE—DELETE ：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收缩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56" name="Rectangle 36"/>
          <p:cNvSpPr/>
          <p:nvPr/>
        </p:nvSpPr>
        <p:spPr>
          <a:xfrm>
            <a:off x="7816850" y="6273800"/>
            <a:ext cx="1143000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 algn="ctr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’</a:t>
            </a:r>
            <a:r>
              <a:rPr lang="en-US" altLang="zh-CN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57" name="AutoShape 37"/>
          <p:cNvSpPr/>
          <p:nvPr/>
        </p:nvSpPr>
        <p:spPr>
          <a:xfrm>
            <a:off x="2178050" y="4368800"/>
            <a:ext cx="5029200" cy="1066800"/>
          </a:xfrm>
          <a:prstGeom prst="wedgeEllipseCallout">
            <a:avLst>
              <a:gd name="adj1" fmla="val 38634"/>
              <a:gd name="adj2" fmla="val -129296"/>
            </a:avLst>
          </a:prstGeom>
          <a:solidFill>
            <a:srgbClr val="33CCFF"/>
          </a:solidFill>
          <a:ln w="9525">
            <a:noFill/>
          </a:ln>
        </p:spPr>
        <p:txBody>
          <a:bodyPr anchor="t"/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所以作用于一动态表上的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个操作的实际时间为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O(n) 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6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6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56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6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6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6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6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6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5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5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  <p:bldP spid="56330" grpId="0" animBg="1"/>
      <p:bldP spid="56331" grpId="0" animBg="1"/>
      <p:bldP spid="56332" grpId="0" animBg="1"/>
      <p:bldP spid="56338" grpId="0" animBg="1"/>
      <p:bldP spid="56343" grpId="0" animBg="1"/>
      <p:bldP spid="56348" grpId="0" animBg="1"/>
      <p:bldP spid="56350" grpId="0" animBg="1"/>
      <p:bldP spid="56351" grpId="0" animBg="1"/>
      <p:bldP spid="56352" grpId="0" animBg="1"/>
      <p:bldP spid="56353" grpId="0" animBg="1"/>
      <p:bldP spid="56354" grpId="0" animBg="1"/>
      <p:bldP spid="56355" grpId="0" animBg="1"/>
      <p:bldP spid="56356" grpId="0" animBg="1"/>
      <p:bldP spid="5635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Rectangle 2"/>
          <p:cNvSpPr>
            <a:spLocks noGrp="1" noRot="1"/>
          </p:cNvSpPr>
          <p:nvPr>
            <p:ph type="title"/>
          </p:nvPr>
        </p:nvSpPr>
        <p:spPr>
          <a:xfrm>
            <a:off x="323850" y="1268413"/>
            <a:ext cx="8540750" cy="4465637"/>
          </a:xfrm>
        </p:spPr>
        <p:txBody>
          <a:bodyPr wrap="square" lIns="91440" tIns="45720" rIns="91440" bIns="45720" anchor="ctr"/>
          <a:p>
            <a:pPr eaLnBrk="1" hangingPunct="1"/>
            <a:r>
              <a:rPr lang="zh-CN" altLang="en-US" sz="4800" kern="1200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请各位评审老师提出宝贵建议！谢谢！</a:t>
            </a:r>
            <a:endParaRPr lang="zh-CN" altLang="en-US" sz="4800" kern="1200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50178" name="组合 9"/>
          <p:cNvGrpSpPr/>
          <p:nvPr/>
        </p:nvGrpSpPr>
        <p:grpSpPr>
          <a:xfrm>
            <a:off x="-1587" y="-12700"/>
            <a:ext cx="9145587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50180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3216275" y="425450"/>
            <a:ext cx="271145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本讲内容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</p:txBody>
      </p:sp>
      <p:sp>
        <p:nvSpPr>
          <p:cNvPr id="5018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124200" y="6356350"/>
            <a:ext cx="2895600" cy="365125"/>
          </a:xfrm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83" name="Rectangle 13"/>
          <p:cNvSpPr/>
          <p:nvPr/>
        </p:nvSpPr>
        <p:spPr>
          <a:xfrm>
            <a:off x="1025525" y="1725613"/>
            <a:ext cx="7092950" cy="331311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6.1 </a:t>
            </a:r>
            <a:r>
              <a:rPr lang="zh-CN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平摊分析原理</a:t>
            </a:r>
            <a:endParaRPr lang="zh-CN" altLang="zh-CN" sz="36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6.2</a:t>
            </a:r>
            <a:r>
              <a:rPr lang="zh-CN" altLang="zh-CN" sz="36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聚集方法</a:t>
            </a:r>
            <a:endParaRPr lang="zh-CN" altLang="zh-CN" sz="36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6.3 </a:t>
            </a:r>
            <a:r>
              <a:rPr lang="zh-CN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会计方法</a:t>
            </a:r>
            <a:endParaRPr lang="zh-CN" altLang="zh-CN" sz="36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6.4 </a:t>
            </a:r>
            <a:r>
              <a:rPr lang="zh-CN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势能方法</a:t>
            </a:r>
            <a:endParaRPr lang="zh-CN" altLang="zh-CN" sz="36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6.5 </a:t>
            </a:r>
            <a:r>
              <a:rPr lang="zh-CN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动态表操作的平摊分析</a:t>
            </a:r>
            <a:endParaRPr lang="zh-CN" altLang="zh-CN" sz="3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sz="54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聚集分析法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-</a:t>
            </a:r>
            <a:r>
              <a:rPr lang="zh-CN" altLang="en-US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原理</a:t>
            </a:r>
            <a:endParaRPr lang="zh-CN" altLang="en-US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2226" name="Rectangle 3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 wrap="square" lIns="91440" tIns="45720" rIns="91440" bIns="45720" anchor="t"/>
          <a:p>
            <a:pPr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31748" name="Rectangle 4"/>
          <p:cNvSpPr/>
          <p:nvPr/>
        </p:nvSpPr>
        <p:spPr>
          <a:xfrm>
            <a:off x="76200" y="2057400"/>
            <a:ext cx="3581400" cy="4267200"/>
          </a:xfrm>
          <a:prstGeom prst="rect">
            <a:avLst/>
          </a:prstGeom>
          <a:solidFill>
            <a:srgbClr val="99FF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对数据结构共有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个操作</a:t>
            </a: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最坏情况下：</a:t>
            </a: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操作1：    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baseline="-25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baseline="-250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操作2：     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baseline="-25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baseline="-250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n:      t</a:t>
            </a:r>
            <a:r>
              <a:rPr lang="en-US" altLang="zh-CN" baseline="-25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baseline="-250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9" name="AutoShape 5"/>
          <p:cNvSpPr/>
          <p:nvPr/>
        </p:nvSpPr>
        <p:spPr>
          <a:xfrm>
            <a:off x="3733800" y="3124200"/>
            <a:ext cx="2667000" cy="2514600"/>
          </a:xfrm>
          <a:prstGeom prst="rightArrow">
            <a:avLst>
              <a:gd name="adj1" fmla="val 50000"/>
              <a:gd name="adj2" fmla="val 26510"/>
            </a:avLst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T(n)=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4572000" y="3868738"/>
          <a:ext cx="11430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17500" imgH="431165" progId="Equation.3">
                  <p:embed/>
                </p:oleObj>
              </mc:Choice>
              <mc:Fallback>
                <p:oleObj name="" r:id="rId1" imgW="317500" imgH="431165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0" y="3868738"/>
                        <a:ext cx="1143000" cy="1025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4" name="Rectangle 10"/>
          <p:cNvSpPr/>
          <p:nvPr/>
        </p:nvSpPr>
        <p:spPr>
          <a:xfrm>
            <a:off x="6400800" y="2209800"/>
            <a:ext cx="1981200" cy="3886200"/>
          </a:xfrm>
          <a:prstGeom prst="rect">
            <a:avLst/>
          </a:prstGeom>
          <a:solidFill>
            <a:srgbClr val="99FF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平摊代价：</a:t>
            </a: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T(n)/n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55" name="AutoShape 11"/>
          <p:cNvSpPr/>
          <p:nvPr/>
        </p:nvSpPr>
        <p:spPr>
          <a:xfrm>
            <a:off x="2514600" y="2362200"/>
            <a:ext cx="4114800" cy="1295400"/>
          </a:xfrm>
          <a:prstGeom prst="wedgeEllipseCallout">
            <a:avLst>
              <a:gd name="adj1" fmla="val 62500"/>
              <a:gd name="adj2" fmla="val 159315"/>
            </a:avLst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操作序列中的每个操作被赋予相同的代价，不管操作的类型</a:t>
            </a:r>
            <a:endParaRPr lang="zh-CN" altLang="en-US" sz="2000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animBg="1"/>
      <p:bldP spid="31749" grpId="0" animBg="1"/>
      <p:bldP spid="31754" grpId="0" animBg="1"/>
      <p:bldP spid="317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sz="54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平摊分析实例1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-</a:t>
            </a:r>
            <a:r>
              <a:rPr lang="zh-CN" altLang="en-US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栈操作</a:t>
            </a:r>
            <a:endParaRPr lang="zh-CN" altLang="en-US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771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dirty="0"/>
              <a:t>普通栈操作</a:t>
            </a:r>
            <a:endParaRPr lang="zh-CN" altLang="en-US" sz="2800" dirty="0"/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dirty="0"/>
              <a:t>   </a:t>
            </a:r>
            <a:r>
              <a:rPr lang="en-US" altLang="zh-CN" sz="2800" dirty="0"/>
              <a:t>PUSH(S,x)：</a:t>
            </a:r>
            <a:r>
              <a:rPr lang="zh-CN" altLang="en-US" sz="2800" dirty="0"/>
              <a:t>将对象压入栈</a:t>
            </a:r>
            <a:r>
              <a:rPr lang="en-US" altLang="zh-CN" sz="2800" dirty="0"/>
              <a:t>S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     POP(S)</a:t>
            </a:r>
            <a:r>
              <a:rPr lang="en-US" altLang="zh-CN" sz="2800" dirty="0">
                <a:latin typeface="宋体" panose="02010600030101010101" pitchFamily="2" charset="-122"/>
              </a:rPr>
              <a:t>：</a:t>
            </a:r>
            <a:r>
              <a:rPr lang="zh-CN" altLang="en-US" sz="2800" dirty="0">
                <a:latin typeface="宋体" panose="02010600030101010101" pitchFamily="2" charset="-122"/>
              </a:rPr>
              <a:t>弹出并返回</a:t>
            </a:r>
            <a:r>
              <a:rPr lang="en-US" altLang="zh-CN" sz="2800" dirty="0"/>
              <a:t>S</a:t>
            </a:r>
            <a:r>
              <a:rPr lang="zh-CN" altLang="en-US" sz="2800" dirty="0">
                <a:latin typeface="宋体" panose="02010600030101010101" pitchFamily="2" charset="-122"/>
              </a:rPr>
              <a:t>的顶端元素</a:t>
            </a:r>
            <a:r>
              <a:rPr lang="zh-CN" altLang="en-US" sz="2800" dirty="0"/>
              <a:t> </a:t>
            </a:r>
            <a:endParaRPr lang="zh-CN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/>
              <a:t>时间代价:</a:t>
            </a:r>
            <a:endParaRPr lang="zh-CN" altLang="en-US" sz="2800" dirty="0"/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dirty="0"/>
              <a:t>  ·两个操作的运行时间都是</a:t>
            </a:r>
            <a:r>
              <a:rPr lang="en-US" altLang="zh-CN" sz="2800" dirty="0"/>
              <a:t>O(1)</a:t>
            </a:r>
            <a:endParaRPr lang="en-US" altLang="zh-CN" sz="2800" dirty="0"/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dirty="0"/>
              <a:t>  ·</a:t>
            </a:r>
            <a:r>
              <a:rPr lang="zh-CN" altLang="en-US" sz="2800" dirty="0"/>
              <a:t>我们可把每个操作的代价视为1</a:t>
            </a:r>
            <a:endParaRPr lang="zh-CN" altLang="en-US" sz="2800" dirty="0"/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dirty="0"/>
              <a:t>  ·</a:t>
            </a:r>
            <a:r>
              <a:rPr lang="en-US" altLang="zh-CN" sz="2800" dirty="0"/>
              <a:t>n</a:t>
            </a:r>
            <a:r>
              <a:rPr lang="zh-CN" altLang="en-US" sz="2800" dirty="0"/>
              <a:t>个</a:t>
            </a:r>
            <a:r>
              <a:rPr lang="en-US" altLang="zh-CN" sz="2800" dirty="0"/>
              <a:t>PUSH</a:t>
            </a:r>
            <a:r>
              <a:rPr lang="zh-CN" altLang="en-US" sz="2800" dirty="0"/>
              <a:t>和</a:t>
            </a:r>
            <a:r>
              <a:rPr lang="en-US" altLang="zh-CN" sz="2800" dirty="0"/>
              <a:t>POP</a:t>
            </a:r>
            <a:r>
              <a:rPr lang="zh-CN" altLang="en-US" sz="2800" dirty="0"/>
              <a:t>操作系列的总代价是</a:t>
            </a:r>
            <a:r>
              <a:rPr lang="en-US" altLang="zh-CN" sz="2800" dirty="0"/>
              <a:t>n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     </a:t>
            </a:r>
            <a:r>
              <a:rPr lang="en-US" altLang="zh-CN" sz="2800" dirty="0">
                <a:latin typeface="Times New Roman" panose="02020603050405020304" pitchFamily="18" charset="0"/>
              </a:rPr>
              <a:t>·</a:t>
            </a:r>
            <a:r>
              <a:rPr lang="en-US" altLang="zh-CN" sz="2800" dirty="0"/>
              <a:t>n</a:t>
            </a:r>
            <a:r>
              <a:rPr lang="zh-CN" altLang="en-US" sz="2800" dirty="0">
                <a:latin typeface="宋体" panose="02010600030101010101" pitchFamily="2" charset="-122"/>
              </a:rPr>
              <a:t>个操作的实际运行时间为</a:t>
            </a:r>
            <a:r>
              <a:rPr lang="zh-CN" altLang="en-US" sz="2800" dirty="0">
                <a:sym typeface="Symbol" panose="05050102010706020507" pitchFamily="18" charset="2"/>
              </a:rPr>
              <a:t></a:t>
            </a:r>
            <a:r>
              <a:rPr lang="zh-CN" altLang="en-US" sz="2800" dirty="0"/>
              <a:t>(</a:t>
            </a:r>
            <a:r>
              <a:rPr lang="en-US" altLang="zh-CN" sz="2800" dirty="0"/>
              <a:t>n) 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6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1">
                                            <p:txEl>
                                              <p:charRg st="6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1">
                                            <p:txEl>
                                              <p:charRg st="6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27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1">
                                            <p:txEl>
                                              <p:charRg st="27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1">
                                            <p:txEl>
                                              <p:charRg st="27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52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71">
                                            <p:txEl>
                                              <p:charRg st="52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71">
                                            <p:txEl>
                                              <p:charRg st="52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58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71">
                                            <p:txEl>
                                              <p:charRg st="58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71">
                                            <p:txEl>
                                              <p:charRg st="58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77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771">
                                            <p:txEl>
                                              <p:charRg st="77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771">
                                            <p:txEl>
                                              <p:charRg st="77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95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771">
                                            <p:txEl>
                                              <p:charRg st="95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771">
                                            <p:txEl>
                                              <p:charRg st="95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119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771">
                                            <p:txEl>
                                              <p:charRg st="119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771">
                                            <p:txEl>
                                              <p:charRg st="119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sz="54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平摊分析实例1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-</a:t>
            </a:r>
            <a:r>
              <a:rPr lang="zh-CN" altLang="en-US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栈操作</a:t>
            </a:r>
            <a:endParaRPr lang="zh-CN" altLang="en-US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2227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algn="just">
              <a:buFont typeface="Wingdings" panose="05000000000000000000" pitchFamily="2" charset="2"/>
              <a:buNone/>
            </a:pPr>
            <a:r>
              <a:rPr lang="zh-CN" altLang="en-US" b="1" dirty="0"/>
              <a:t>新的栈操作</a:t>
            </a:r>
            <a:endParaRPr lang="zh-CN" altLang="en-US" dirty="0"/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dirty="0"/>
              <a:t>       操作</a:t>
            </a:r>
            <a:r>
              <a:rPr lang="en-US" altLang="zh-CN" dirty="0"/>
              <a:t>MULTIPOP(S,k)：</a:t>
            </a:r>
            <a:endParaRPr lang="en-US" altLang="zh-CN" dirty="0"/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dirty="0"/>
              <a:t>      去掉</a:t>
            </a:r>
            <a:r>
              <a:rPr lang="en-US" altLang="zh-CN" dirty="0"/>
              <a:t>S</a:t>
            </a:r>
            <a:r>
              <a:rPr lang="zh-CN" altLang="en-US" dirty="0"/>
              <a:t>的</a:t>
            </a:r>
            <a:r>
              <a:rPr lang="en-US" altLang="zh-CN" dirty="0"/>
              <a:t>k</a:t>
            </a:r>
            <a:r>
              <a:rPr lang="zh-CN" altLang="en-US" dirty="0"/>
              <a:t>个顶端对象</a:t>
            </a:r>
            <a:endParaRPr lang="zh-CN" altLang="en-US" dirty="0"/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dirty="0"/>
              <a:t>      或当</a:t>
            </a:r>
            <a:r>
              <a:rPr lang="en-US" altLang="zh-CN" dirty="0"/>
              <a:t>S</a:t>
            </a:r>
            <a:r>
              <a:rPr lang="zh-CN" altLang="en-US" dirty="0">
                <a:latin typeface="宋体" panose="02010600030101010101" pitchFamily="2" charset="-122"/>
              </a:rPr>
              <a:t>中包含少于</a:t>
            </a:r>
            <a:r>
              <a:rPr lang="en-US" altLang="zh-CN" dirty="0"/>
              <a:t>k</a:t>
            </a:r>
            <a:r>
              <a:rPr lang="zh-CN" altLang="en-US" dirty="0">
                <a:latin typeface="宋体" panose="02010600030101010101" pitchFamily="2" charset="-122"/>
              </a:rPr>
              <a:t>个对象时弹出整个栈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52228" name="Rectangle 4"/>
          <p:cNvSpPr/>
          <p:nvPr/>
        </p:nvSpPr>
        <p:spPr>
          <a:xfrm>
            <a:off x="609600" y="2590800"/>
            <a:ext cx="7924800" cy="35052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实现算法</a:t>
            </a: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输入：栈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S，k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输出：返回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顶端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个对象</a:t>
            </a: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MULTIPOP(S,k)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1  While  not STACK-EMPTY(S) and  k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Do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2            POP(S);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3            k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k-1 </a:t>
            </a: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9" name="AutoShape 5"/>
          <p:cNvSpPr/>
          <p:nvPr/>
        </p:nvSpPr>
        <p:spPr>
          <a:xfrm>
            <a:off x="4724400" y="1524000"/>
            <a:ext cx="3505200" cy="1981200"/>
          </a:xfrm>
          <a:prstGeom prst="wedgeEllipseCallout">
            <a:avLst>
              <a:gd name="adj1" fmla="val -114944"/>
              <a:gd name="adj2" fmla="val 31653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实际运行时间与实际执行的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POP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操作数成线性关系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30" name="AutoShape 6"/>
          <p:cNvSpPr/>
          <p:nvPr/>
        </p:nvSpPr>
        <p:spPr>
          <a:xfrm>
            <a:off x="4876800" y="1600200"/>
            <a:ext cx="3505200" cy="1981200"/>
          </a:xfrm>
          <a:prstGeom prst="wedgeEllipseCallout">
            <a:avLst>
              <a:gd name="adj1" fmla="val -94023"/>
              <a:gd name="adj2" fmla="val 87421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While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循环执行的次数是从栈中弹出的对象数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min(s,k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31" name="AutoShape 7"/>
          <p:cNvSpPr/>
          <p:nvPr/>
        </p:nvSpPr>
        <p:spPr>
          <a:xfrm>
            <a:off x="4876800" y="1600200"/>
            <a:ext cx="3505200" cy="1981200"/>
          </a:xfrm>
          <a:prstGeom prst="wedgeEllipseCallout">
            <a:avLst>
              <a:gd name="adj1" fmla="val -35870"/>
              <a:gd name="adj2" fmla="val 77806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执行一次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While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循环要调用一次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POP 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32" name="Rectangle 8"/>
          <p:cNvSpPr/>
          <p:nvPr/>
        </p:nvSpPr>
        <p:spPr>
          <a:xfrm>
            <a:off x="609600" y="5943600"/>
            <a:ext cx="7924800" cy="9144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MULTIPOP</a:t>
            </a:r>
            <a:r>
              <a:rPr lang="zh-CN" altLang="en-US" dirty="0">
                <a:solidFill>
                  <a:srgbClr val="CC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的总代价即为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min(s,k) </a:t>
            </a: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6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7">
                                            <p:txEl>
                                              <p:charRg st="6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7">
                                            <p:txEl>
                                              <p:charRg st="6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3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7">
                                            <p:txEl>
                                              <p:charRg st="3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27">
                                            <p:txEl>
                                              <p:charRg st="3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47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27">
                                            <p:txEl>
                                              <p:charRg st="47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227">
                                            <p:txEl>
                                              <p:charRg st="47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  <p:bldP spid="52228" grpId="0" animBg="1"/>
      <p:bldP spid="52229" grpId="0" animBg="1"/>
      <p:bldP spid="52230" grpId="0" animBg="1"/>
      <p:bldP spid="52231" grpId="0" animBg="1"/>
      <p:bldP spid="522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sz="54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平摊分析实例1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-</a:t>
            </a:r>
            <a:r>
              <a:rPr lang="zh-CN" altLang="en-US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栈操作</a:t>
            </a:r>
            <a:endParaRPr lang="zh-CN" altLang="en-US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370" name="Rectangle 3"/>
          <p:cNvSpPr>
            <a:spLocks noGrp="1"/>
          </p:cNvSpPr>
          <p:nvPr>
            <p:ph idx="1"/>
          </p:nvPr>
        </p:nvSpPr>
        <p:spPr>
          <a:xfrm>
            <a:off x="0" y="1981200"/>
            <a:ext cx="9144000" cy="4114800"/>
          </a:xfrm>
        </p:spPr>
        <p:txBody>
          <a:bodyPr wrap="square" lIns="91440" tIns="45720" rIns="91440" bIns="45720" anchor="t"/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初始为空的栈上的</a:t>
            </a:r>
            <a:r>
              <a:rPr lang="en-US" altLang="zh-CN" b="1" dirty="0"/>
              <a:t>n</a:t>
            </a:r>
            <a:r>
              <a:rPr lang="zh-CN" altLang="en-US" b="1" dirty="0">
                <a:latin typeface="宋体" panose="02010600030101010101" pitchFamily="2" charset="-122"/>
              </a:rPr>
              <a:t>个栈操作序列的分析</a:t>
            </a:r>
            <a:r>
              <a:rPr lang="zh-CN" altLang="en-US" dirty="0"/>
              <a:t> 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</a:rPr>
              <a:t>由</a:t>
            </a:r>
            <a:r>
              <a:rPr lang="en-US" altLang="zh-CN" dirty="0"/>
              <a:t>PUSH</a:t>
            </a:r>
            <a:r>
              <a:rPr lang="en-US" altLang="zh-CN" dirty="0">
                <a:latin typeface="宋体" panose="02010600030101010101" pitchFamily="2" charset="-122"/>
              </a:rPr>
              <a:t>、</a:t>
            </a:r>
            <a:r>
              <a:rPr lang="en-US" altLang="zh-CN" dirty="0"/>
              <a:t>POP</a:t>
            </a:r>
            <a:r>
              <a:rPr lang="zh-CN" altLang="en-US" dirty="0">
                <a:latin typeface="宋体" panose="02010600030101010101" pitchFamily="2" charset="-122"/>
              </a:rPr>
              <a:t>和</a:t>
            </a:r>
            <a:r>
              <a:rPr lang="en-US" altLang="zh-CN" dirty="0"/>
              <a:t>MULTIPOP</a:t>
            </a:r>
            <a:r>
              <a:rPr lang="zh-CN" altLang="en-US" dirty="0">
                <a:latin typeface="宋体" panose="02010600030101010101" pitchFamily="2" charset="-122"/>
              </a:rPr>
              <a:t>长为</a:t>
            </a:r>
            <a:r>
              <a:rPr lang="en-US" altLang="zh-CN" dirty="0"/>
              <a:t>n</a:t>
            </a:r>
            <a:r>
              <a:rPr lang="zh-CN" altLang="en-US" dirty="0">
                <a:latin typeface="宋体" panose="02010600030101010101" pitchFamily="2" charset="-122"/>
              </a:rPr>
              <a:t>的栈操作序列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33797" name="Rectangle 5"/>
          <p:cNvSpPr/>
          <p:nvPr/>
        </p:nvSpPr>
        <p:spPr>
          <a:xfrm>
            <a:off x="76200" y="3352800"/>
            <a:ext cx="1981200" cy="2971800"/>
          </a:xfrm>
          <a:prstGeom prst="rect">
            <a:avLst/>
          </a:prstGeom>
          <a:solidFill>
            <a:srgbClr val="99FF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操作1：    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baseline="-25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baseline="-250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操作2：    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baseline="-25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baseline="-250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n:      t</a:t>
            </a:r>
            <a:r>
              <a:rPr lang="en-US" altLang="zh-CN" baseline="-25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baseline="-250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8" name="Oval 6"/>
          <p:cNvSpPr/>
          <p:nvPr/>
        </p:nvSpPr>
        <p:spPr>
          <a:xfrm>
            <a:off x="2438400" y="3657600"/>
            <a:ext cx="3429000" cy="18288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>
              <a:buFont typeface="Arial" panose="020B0604020202020204" pitchFamily="34" charset="0"/>
              <a:buNone/>
            </a:pPr>
            <a:r>
              <a:rPr lang="en-US" altLang="zh-CN" sz="8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T(n)=?</a:t>
            </a:r>
            <a:endParaRPr lang="en-US" altLang="zh-CN" sz="8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9" name="AutoShape 7"/>
          <p:cNvSpPr/>
          <p:nvPr/>
        </p:nvSpPr>
        <p:spPr>
          <a:xfrm>
            <a:off x="4181475" y="1536700"/>
            <a:ext cx="5181600" cy="2286000"/>
          </a:xfrm>
          <a:prstGeom prst="wedgeEllipseCallout">
            <a:avLst>
              <a:gd name="adj1" fmla="val -80606"/>
              <a:gd name="adj2" fmla="val 57222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最坏情况下，每个操作都是: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MULTIPOP</a:t>
            </a:r>
            <a:endParaRPr lang="en-US" altLang="zh-CN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endParaRPr lang="en-US" altLang="zh-CN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每个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MULTIPOP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的代价最坏是？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0" name="Oval 8"/>
          <p:cNvSpPr/>
          <p:nvPr/>
        </p:nvSpPr>
        <p:spPr>
          <a:xfrm>
            <a:off x="2514600" y="3657600"/>
            <a:ext cx="3429000" cy="18288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>
              <a:buFont typeface="Arial" panose="020B0604020202020204" pitchFamily="34" charset="0"/>
              <a:buNone/>
            </a:pPr>
            <a:r>
              <a:rPr lang="en-US" altLang="zh-CN" sz="5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T(n)=n</a:t>
            </a:r>
            <a:r>
              <a:rPr lang="en-US" altLang="zh-CN" sz="54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5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5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1" name="AutoShape 9"/>
          <p:cNvSpPr/>
          <p:nvPr/>
        </p:nvSpPr>
        <p:spPr>
          <a:xfrm>
            <a:off x="4117975" y="1689100"/>
            <a:ext cx="5181600" cy="2286000"/>
          </a:xfrm>
          <a:prstGeom prst="wedgeEllipseCallout">
            <a:avLst>
              <a:gd name="adj1" fmla="val -42741"/>
              <a:gd name="adj2" fmla="val 26389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上面的分析太粗糙了！！！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我们从元素进出栈的情况来分析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2" name="AutoShape 10"/>
          <p:cNvSpPr/>
          <p:nvPr/>
        </p:nvSpPr>
        <p:spPr>
          <a:xfrm>
            <a:off x="3927475" y="1689100"/>
            <a:ext cx="5562600" cy="2286000"/>
          </a:xfrm>
          <a:prstGeom prst="wedgeEllipseCallout">
            <a:avLst>
              <a:gd name="adj1" fmla="val -71662"/>
              <a:gd name="adj2" fmla="val 63889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所以在一个非空栈上调用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POP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的次数(包括在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MULTIPOP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内的调用)至多等于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PUSH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的次数， 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即至多为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3" name="Oval 11"/>
          <p:cNvSpPr/>
          <p:nvPr/>
        </p:nvSpPr>
        <p:spPr>
          <a:xfrm>
            <a:off x="2514600" y="3657600"/>
            <a:ext cx="3429000" cy="18288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>
              <a:buFont typeface="Arial" panose="020B0604020202020204" pitchFamily="34" charset="0"/>
              <a:buNone/>
            </a:pPr>
            <a:r>
              <a:rPr lang="en-US" altLang="zh-CN" sz="5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T(n)&lt;=2n </a:t>
            </a:r>
            <a:endParaRPr lang="en-US" altLang="zh-CN" sz="5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4" name="Rectangle 12"/>
          <p:cNvSpPr/>
          <p:nvPr/>
        </p:nvSpPr>
        <p:spPr>
          <a:xfrm>
            <a:off x="2590800" y="4876800"/>
            <a:ext cx="2590800" cy="1981200"/>
          </a:xfrm>
          <a:prstGeom prst="rect">
            <a:avLst/>
          </a:prstGeom>
          <a:solidFill>
            <a:srgbClr val="99FF66"/>
          </a:solidFill>
          <a:ln w="9525">
            <a:noFill/>
          </a:ln>
        </p:spPr>
        <p:txBody>
          <a:bodyPr wrap="none" anchor="ctr"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平摊代价</a:t>
            </a: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T(n)/n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=O(1)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5" name="AutoShape 13"/>
          <p:cNvSpPr/>
          <p:nvPr/>
        </p:nvSpPr>
        <p:spPr>
          <a:xfrm>
            <a:off x="3927475" y="1689100"/>
            <a:ext cx="5562600" cy="2286000"/>
          </a:xfrm>
          <a:prstGeom prst="wedgeEllipseCallout">
            <a:avLst>
              <a:gd name="adj1" fmla="val -68921"/>
              <a:gd name="adj2" fmla="val 67222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一个对象在每次被压入栈后至多被弹出一次</a:t>
            </a: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6" name="AutoShape 14"/>
          <p:cNvSpPr/>
          <p:nvPr/>
        </p:nvSpPr>
        <p:spPr>
          <a:xfrm>
            <a:off x="3800475" y="1689100"/>
            <a:ext cx="5562600" cy="2286000"/>
          </a:xfrm>
          <a:prstGeom prst="wedgeEllipseCallout">
            <a:avLst>
              <a:gd name="adj1" fmla="val -28338"/>
              <a:gd name="adj2" fmla="val 92222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>
              <a:buFont typeface="Arial" panose="020B0604020202020204" pitchFamily="34" charset="0"/>
              <a:buNone/>
            </a:pPr>
            <a:r>
              <a:rPr lang="en-US" altLang="zh-CN" sz="9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！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Note:  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分析过程没有使用任何的概率！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7" name="Rectangle 15"/>
          <p:cNvSpPr/>
          <p:nvPr/>
        </p:nvSpPr>
        <p:spPr>
          <a:xfrm>
            <a:off x="2590800" y="4876800"/>
            <a:ext cx="2590800" cy="1981200"/>
          </a:xfrm>
          <a:prstGeom prst="rect">
            <a:avLst/>
          </a:prstGeom>
          <a:solidFill>
            <a:srgbClr val="99FF66"/>
          </a:solidFill>
          <a:ln w="9525">
            <a:noFill/>
          </a:ln>
        </p:spPr>
        <p:txBody>
          <a:bodyPr wrap="none" anchor="ctr"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于是：最坏情况下</a:t>
            </a: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这样的一个操作序</a:t>
            </a: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列的时间复杂度最</a:t>
            </a: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多为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O(n)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3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3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animBg="1"/>
      <p:bldP spid="33798" grpId="0" animBg="1"/>
      <p:bldP spid="33799" grpId="0" bldLvl="0" animBg="1"/>
      <p:bldP spid="33800" grpId="0" animBg="1"/>
      <p:bldP spid="33801" grpId="0" bldLvl="0" animBg="1"/>
      <p:bldP spid="33802" grpId="0" bldLvl="0" animBg="1"/>
      <p:bldP spid="33803" grpId="0" animBg="1"/>
      <p:bldP spid="33804" grpId="0" animBg="1"/>
      <p:bldP spid="33805" grpId="0" bldLvl="0" animBg="1"/>
      <p:bldP spid="33806" grpId="0" bldLvl="0" animBg="1"/>
      <p:bldP spid="33807" grpId="0" animBg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2417,&quot;width&quot;:7761}"/>
</p:tagLst>
</file>

<file path=ppt/theme/theme1.xml><?xml version="1.0" encoding="utf-8"?>
<a:theme xmlns:a="http://schemas.openxmlformats.org/drawingml/2006/main" name="量质融合大数据管理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ch6</Template>
  <TotalTime>0</TotalTime>
  <Words>11995</Words>
  <Application>WPS 演示</Application>
  <PresentationFormat>On-screen Show (4:3)</PresentationFormat>
  <Paragraphs>959</Paragraphs>
  <Slides>41</Slides>
  <Notes>38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10</vt:i4>
      </vt:variant>
      <vt:variant>
        <vt:lpstr>幻灯片标题</vt:lpstr>
      </vt:variant>
      <vt:variant>
        <vt:i4>41</vt:i4>
      </vt:variant>
    </vt:vector>
  </HeadingPairs>
  <TitlesOfParts>
    <vt:vector size="69" baseType="lpstr">
      <vt:lpstr>Arial</vt:lpstr>
      <vt:lpstr>宋体</vt:lpstr>
      <vt:lpstr>Wingdings</vt:lpstr>
      <vt:lpstr>Times New Roman</vt:lpstr>
      <vt:lpstr>Calibri</vt:lpstr>
      <vt:lpstr>方正姚体</vt:lpstr>
      <vt:lpstr>Arial</vt:lpstr>
      <vt:lpstr>华文琥珀</vt:lpstr>
      <vt:lpstr>黑体</vt:lpstr>
      <vt:lpstr>Tahoma</vt:lpstr>
      <vt:lpstr>Symbol</vt:lpstr>
      <vt:lpstr>微软雅黑</vt:lpstr>
      <vt:lpstr>Arial Unicode MS</vt:lpstr>
      <vt:lpstr>量质融合大数据管理</vt:lpstr>
      <vt:lpstr>Office 主题</vt:lpstr>
      <vt:lpstr>1_Office 主题</vt:lpstr>
      <vt:lpstr>2_Office 主题</vt:lpstr>
      <vt:lpstr>3_Office 主题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Visio.Drawing.6</vt:lpstr>
      <vt:lpstr>PowerPoint 演示文稿</vt:lpstr>
      <vt:lpstr>请各位评审老师提出宝贵建议！谢谢！</vt:lpstr>
      <vt:lpstr>基本思想</vt:lpstr>
      <vt:lpstr>平摊分析的方法</vt:lpstr>
      <vt:lpstr>请各位评审老师提出宝贵建议！谢谢！</vt:lpstr>
      <vt:lpstr>聚集分析法-原理</vt:lpstr>
      <vt:lpstr>平摊分析实例1-栈操作</vt:lpstr>
      <vt:lpstr>平摊分析实例1-栈操作</vt:lpstr>
      <vt:lpstr>平摊分析实例1-栈操作</vt:lpstr>
      <vt:lpstr>平摊分析实例2-二进计数器</vt:lpstr>
      <vt:lpstr>平摊分析实例2-二进计数器</vt:lpstr>
      <vt:lpstr>平摊分析实例2-二进计数器</vt:lpstr>
      <vt:lpstr>请各位评审老师提出宝贵建议！谢谢！</vt:lpstr>
      <vt:lpstr>会计方法-基本原理</vt:lpstr>
      <vt:lpstr>会计方法实例 1 — 栈操作 </vt:lpstr>
      <vt:lpstr>会计方法实例 1 — 栈操作</vt:lpstr>
      <vt:lpstr>会计方法实例 2 -二进计数器</vt:lpstr>
      <vt:lpstr>会计方法实例 2 -二进计数器</vt:lpstr>
      <vt:lpstr>请各位评审老师提出宝贵建议！谢谢！</vt:lpstr>
      <vt:lpstr>势能分析—基本原理</vt:lpstr>
      <vt:lpstr>势能分析—基本原理</vt:lpstr>
      <vt:lpstr>势能分析—基本原理</vt:lpstr>
      <vt:lpstr>势能方法实例1 — 栈操作 </vt:lpstr>
      <vt:lpstr>势能方法实例1 — 栈操作</vt:lpstr>
      <vt:lpstr>势能方法实例 2 -二进计数器</vt:lpstr>
      <vt:lpstr>势能方法实例 2 -二进计数器</vt:lpstr>
      <vt:lpstr>势能方法实例 2 -二进计数器</vt:lpstr>
      <vt:lpstr>请各位评审老师提出宝贵建议！谢谢！</vt:lpstr>
      <vt:lpstr>动态表 </vt:lpstr>
      <vt:lpstr>动态表-基本术语</vt:lpstr>
      <vt:lpstr>动态表-表的扩张</vt:lpstr>
      <vt:lpstr>动态表-表的扩张</vt:lpstr>
      <vt:lpstr>动态表-表的扩张</vt:lpstr>
      <vt:lpstr>动态表-表的扩张</vt:lpstr>
      <vt:lpstr>PowerPoint 演示文稿</vt:lpstr>
      <vt:lpstr>PowerPoint 演示文稿</vt:lpstr>
      <vt:lpstr>动态表-表的扩张</vt:lpstr>
      <vt:lpstr>PowerPoint 演示文稿</vt:lpstr>
      <vt:lpstr>动态表-表的扩张和收缩</vt:lpstr>
      <vt:lpstr>动态表-表的扩张和收缩</vt:lpstr>
      <vt:lpstr>动态表-表的扩张和收缩</vt:lpstr>
    </vt:vector>
  </TitlesOfParts>
  <Company>hit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gaohong</dc:creator>
  <cp:lastModifiedBy>大宇哥</cp:lastModifiedBy>
  <cp:revision>550</cp:revision>
  <dcterms:created xsi:type="dcterms:W3CDTF">2003-01-11T17:12:00Z</dcterms:created>
  <dcterms:modified xsi:type="dcterms:W3CDTF">2020-10-27T14:14:02Z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