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399" r:id="rId3"/>
    <p:sldId id="400" r:id="rId5"/>
    <p:sldId id="401" r:id="rId6"/>
    <p:sldId id="345" r:id="rId7"/>
    <p:sldId id="346" r:id="rId8"/>
    <p:sldId id="347" r:id="rId9"/>
    <p:sldId id="348" r:id="rId10"/>
    <p:sldId id="349" r:id="rId11"/>
    <p:sldId id="351" r:id="rId12"/>
    <p:sldId id="350" r:id="rId13"/>
    <p:sldId id="352" r:id="rId14"/>
    <p:sldId id="622" r:id="rId15"/>
    <p:sldId id="714" r:id="rId16"/>
    <p:sldId id="715" r:id="rId17"/>
    <p:sldId id="356" r:id="rId18"/>
    <p:sldId id="357" r:id="rId19"/>
    <p:sldId id="358" r:id="rId20"/>
    <p:sldId id="361" r:id="rId21"/>
    <p:sldId id="621" r:id="rId22"/>
    <p:sldId id="362" r:id="rId23"/>
    <p:sldId id="402" r:id="rId24"/>
    <p:sldId id="403" r:id="rId25"/>
    <p:sldId id="404" r:id="rId26"/>
    <p:sldId id="405" r:id="rId27"/>
    <p:sldId id="407" r:id="rId28"/>
    <p:sldId id="409" r:id="rId29"/>
    <p:sldId id="410" r:id="rId30"/>
    <p:sldId id="411" r:id="rId31"/>
    <p:sldId id="412" r:id="rId32"/>
    <p:sldId id="413" r:id="rId33"/>
    <p:sldId id="414" r:id="rId34"/>
    <p:sldId id="419" r:id="rId35"/>
    <p:sldId id="420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701" r:id="rId45"/>
    <p:sldId id="716" r:id="rId46"/>
    <p:sldId id="494" r:id="rId47"/>
    <p:sldId id="421" r:id="rId48"/>
    <p:sldId id="687" r:id="rId49"/>
    <p:sldId id="688" r:id="rId50"/>
    <p:sldId id="689" r:id="rId51"/>
    <p:sldId id="690" r:id="rId52"/>
    <p:sldId id="691" r:id="rId53"/>
    <p:sldId id="692" r:id="rId54"/>
    <p:sldId id="693" r:id="rId55"/>
    <p:sldId id="694" r:id="rId56"/>
    <p:sldId id="695" r:id="rId57"/>
  </p:sldIdLst>
  <p:sldSz cx="9144000" cy="6858000" type="screen4x3"/>
  <p:notesSz cx="69469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771027-C6C1-42B6-A496-AE82639CE377}">
          <p14:sldIdLst>
            <p14:sldId id="399"/>
            <p14:sldId id="400"/>
            <p14:sldId id="401"/>
            <p14:sldId id="345"/>
            <p14:sldId id="346"/>
            <p14:sldId id="347"/>
            <p14:sldId id="348"/>
            <p14:sldId id="349"/>
            <p14:sldId id="351"/>
            <p14:sldId id="350"/>
            <p14:sldId id="352"/>
            <p14:sldId id="622"/>
            <p14:sldId id="714"/>
            <p14:sldId id="715"/>
            <p14:sldId id="356"/>
            <p14:sldId id="357"/>
            <p14:sldId id="358"/>
            <p14:sldId id="361"/>
            <p14:sldId id="621"/>
            <p14:sldId id="362"/>
            <p14:sldId id="402"/>
            <p14:sldId id="403"/>
            <p14:sldId id="404"/>
            <p14:sldId id="405"/>
            <p14:sldId id="407"/>
            <p14:sldId id="409"/>
            <p14:sldId id="410"/>
            <p14:sldId id="411"/>
            <p14:sldId id="412"/>
            <p14:sldId id="413"/>
            <p14:sldId id="414"/>
            <p14:sldId id="419"/>
            <p14:sldId id="420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701"/>
            <p14:sldId id="716"/>
            <p14:sldId id="494"/>
            <p14:sldId id="421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6"/>
    <p:restoredTop sz="91376" autoAdjust="0"/>
  </p:normalViewPr>
  <p:slideViewPr>
    <p:cSldViewPr showGuides="1">
      <p:cViewPr varScale="1">
        <p:scale>
          <a:sx n="90" d="100"/>
          <a:sy n="90" d="100"/>
        </p:scale>
        <p:origin x="331" y="67"/>
      </p:cViewPr>
      <p:guideLst>
        <p:guide orient="horz" pos="29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34554-62BE-4941-A3CF-13AF08CDFC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ACDFC-A7D3-4C72-A2E8-54E274649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marL="0" lvl="0" indent="0" algn="l">
              <a:spcBef>
                <a:spcPct val="0"/>
              </a:spcBef>
              <a:buClrTx/>
              <a:buSzPct val="100000"/>
              <a:buNone/>
            </a:pPr>
            <a:endParaRPr lang="zh-CN" altLang="en-US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square" lIns="93085" tIns="46542" rIns="93085" bIns="46542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en-US" dirty="0"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square" lIns="93085" tIns="46542" rIns="93085" bIns="46542" anchor="t"/>
          <a:lstStyle/>
          <a:p>
            <a:pPr lvl="0" eaLnBrk="1" hangingPunct="1"/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114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216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318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9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421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3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GB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523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7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626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i="1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830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9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/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143000" y="838200"/>
            <a:ext cx="7250113" cy="276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b"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第八章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2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图论算法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1905000" y="4267200"/>
            <a:ext cx="5824538" cy="190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何震宇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26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486400" y="1600200"/>
            <a:ext cx="1552575" cy="1371600"/>
            <a:chOff x="3456" y="1008"/>
            <a:chExt cx="978" cy="864"/>
          </a:xfrm>
        </p:grpSpPr>
        <p:sp>
          <p:nvSpPr>
            <p:cNvPr id="11276" name="AutoShape 5"/>
            <p:cNvSpPr/>
            <p:nvPr/>
          </p:nvSpPr>
          <p:spPr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Text Box 6"/>
            <p:cNvSpPr txBox="1"/>
            <p:nvPr/>
          </p:nvSpPr>
          <p:spPr>
            <a:xfrm>
              <a:off x="3628" y="1166"/>
              <a:ext cx="80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初始化 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endParaRPr lang="zh-CN" altLang="en-US" sz="18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5486400" y="2971800"/>
            <a:ext cx="2371725" cy="1066800"/>
            <a:chOff x="3456" y="1872"/>
            <a:chExt cx="1494" cy="672"/>
          </a:xfrm>
        </p:grpSpPr>
        <p:sp>
          <p:nvSpPr>
            <p:cNvPr id="11274" name="AutoShape 8"/>
            <p:cNvSpPr/>
            <p:nvPr/>
          </p:nvSpPr>
          <p:spPr>
            <a:xfrm>
              <a:off x="3456" y="1872"/>
              <a:ext cx="144" cy="672"/>
            </a:xfrm>
            <a:prstGeom prst="rightBrace">
              <a:avLst>
                <a:gd name="adj1" fmla="val 3888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 Box 9"/>
            <p:cNvSpPr txBox="1"/>
            <p:nvPr/>
          </p:nvSpPr>
          <p:spPr>
            <a:xfrm>
              <a:off x="3628" y="1919"/>
              <a:ext cx="1322" cy="5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松弛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: </a:t>
              </a:r>
              <a:b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</a:b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进行 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|V|-1 </a:t>
              </a: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轮</a:t>
              </a:r>
              <a:r>
                <a:rPr lang="en-US" altLang="zh-CN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, </a:t>
              </a:r>
              <a:endParaRPr lang="en-US" altLang="zh-CN" sz="18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松弛每条边</a:t>
              </a:r>
              <a:endParaRPr lang="zh-CN" altLang="en-US" sz="18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486400" y="4038600"/>
            <a:ext cx="1736725" cy="1066800"/>
            <a:chOff x="3456" y="2544"/>
            <a:chExt cx="1094" cy="672"/>
          </a:xfrm>
        </p:grpSpPr>
        <p:sp>
          <p:nvSpPr>
            <p:cNvPr id="11272" name="AutoShape 11"/>
            <p:cNvSpPr/>
            <p:nvPr/>
          </p:nvSpPr>
          <p:spPr>
            <a:xfrm>
              <a:off x="3456" y="2544"/>
              <a:ext cx="144" cy="672"/>
            </a:xfrm>
            <a:prstGeom prst="rightBrace">
              <a:avLst>
                <a:gd name="adj1" fmla="val 3888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 Box 12"/>
            <p:cNvSpPr txBox="1"/>
            <p:nvPr/>
          </p:nvSpPr>
          <p:spPr>
            <a:xfrm>
              <a:off x="3628" y="2591"/>
              <a:ext cx="922" cy="40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检验结果</a:t>
              </a:r>
              <a: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b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</a:br>
              <a:r>
                <a:rPr lang="zh-CN" altLang="en-US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何时得到解</a:t>
              </a:r>
              <a:r>
                <a:rPr lang="en-US" altLang="zh-CN" sz="18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?</a:t>
              </a:r>
              <a:endParaRPr lang="en-US" altLang="zh-CN" sz="18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5759450" y="1719263"/>
            <a:ext cx="2012950" cy="915987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运行时间是多少？</a:t>
            </a:r>
            <a:endParaRPr lang="en-US" altLang="zh-CN" sz="18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zh-CN" sz="18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A: O(VE)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474" y="767314"/>
            <a:ext cx="2637839" cy="1848149"/>
          </a:xfrm>
          <a:prstGeom prst="rect">
            <a:avLst/>
          </a:prstGeom>
        </p:spPr>
      </p:pic>
      <p:sp>
        <p:nvSpPr>
          <p:cNvPr id="1433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0" algn="ctr" eaLnBrk="1" hangingPunct="1">
              <a:spcBef>
                <a:spcPct val="0"/>
              </a:spcBef>
              <a:spcAft>
                <a:spcPts val="600"/>
              </a:spcAft>
              <a:buClrTx/>
              <a:buSzPct val="100000"/>
              <a:buNone/>
            </a:pPr>
            <a:r>
              <a:rPr lang="en-US" altLang="zh-CN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		 				            </a:t>
            </a:r>
            <a:fld id="{BB962C8B-B14F-4D97-AF65-F5344CB8AC3E}" type="datetime1">
              <a:rPr lang="en-US" altLang="zh-CN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en-US" altLang="zh-CN" sz="1200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336" name="图片 14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29" y="640834"/>
            <a:ext cx="2653008" cy="18587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651" y="651461"/>
            <a:ext cx="2637840" cy="1848150"/>
          </a:xfrm>
          <a:prstGeom prst="rect">
            <a:avLst/>
          </a:prstGeom>
        </p:spPr>
      </p:pic>
      <p:pic>
        <p:nvPicPr>
          <p:cNvPr id="14341" name="图片 143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9" y="2723850"/>
            <a:ext cx="2637839" cy="1848150"/>
          </a:xfrm>
          <a:prstGeom prst="rect">
            <a:avLst/>
          </a:prstGeom>
        </p:spPr>
      </p:pic>
      <p:pic>
        <p:nvPicPr>
          <p:cNvPr id="14342" name="图片 14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821" y="2713223"/>
            <a:ext cx="2653008" cy="18587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7699" y="4962308"/>
            <a:ext cx="8303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算法的执行过程。源点是顶点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r>
              <a:rPr lang="en-US" altLang="zh-CN" dirty="0"/>
              <a:t>d</a:t>
            </a:r>
            <a:r>
              <a:rPr lang="zh-CN" altLang="en-US" dirty="0"/>
              <a:t>值被标记在顶点内，加粗的边指示了前趋值：如果边（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）被加粗，则</a:t>
            </a:r>
            <a:r>
              <a:rPr lang="en-US" altLang="zh-CN" dirty="0"/>
              <a:t>x[v]=u</a:t>
            </a:r>
            <a:r>
              <a:rPr lang="zh-CN" altLang="en-US" dirty="0"/>
              <a:t>。在这个特定的例子中，每一趟按照如下顺序对边进行松弛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(t, x), (t, y), (t, z), (x, t),  (y, x),  (y, z), (z, x), (z, s), (s, t), (s, y)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r>
              <a:rPr lang="en-US" altLang="zh-CN" dirty="0">
                <a:sym typeface="Wingdings" panose="05000000000000000000" pitchFamily="2" charset="2"/>
              </a:rPr>
              <a:t>a)</a:t>
            </a:r>
            <a:r>
              <a:rPr lang="zh-CN" altLang="en-US" dirty="0">
                <a:sym typeface="Wingdings" panose="05000000000000000000" pitchFamily="2" charset="2"/>
              </a:rPr>
              <a:t>示出了对边进行第一趟操作前的情况。</a:t>
            </a:r>
            <a:r>
              <a:rPr lang="en-US" altLang="zh-CN" dirty="0">
                <a:sym typeface="Wingdings" panose="05000000000000000000" pitchFamily="2" charset="2"/>
              </a:rPr>
              <a:t>b)</a:t>
            </a:r>
            <a:r>
              <a:rPr lang="zh-CN" altLang="en-US" dirty="0">
                <a:sym typeface="Wingdings" panose="05000000000000000000" pitchFamily="2" charset="2"/>
              </a:rPr>
              <a:t>至</a:t>
            </a:r>
            <a:r>
              <a:rPr lang="en-US" altLang="zh-CN" dirty="0">
                <a:sym typeface="Wingdings" panose="05000000000000000000" pitchFamily="2" charset="2"/>
              </a:rPr>
              <a:t>e</a:t>
            </a:r>
            <a:r>
              <a:rPr lang="zh-CN" altLang="en-US" dirty="0">
                <a:sym typeface="Wingdings" panose="05000000000000000000" pitchFamily="2" charset="2"/>
              </a:rPr>
              <a:t>）示出了每一趟连续对边操作后的情况，</a:t>
            </a:r>
            <a:r>
              <a:rPr lang="en-US" altLang="zh-CN" dirty="0">
                <a:sym typeface="Wingdings" panose="05000000000000000000" pitchFamily="2" charset="2"/>
              </a:rPr>
              <a:t>e)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r>
              <a:rPr lang="en-US" altLang="zh-CN" dirty="0">
                <a:sym typeface="Wingdings" panose="05000000000000000000" pitchFamily="2" charset="2"/>
              </a:rPr>
              <a:t>d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pi</a:t>
            </a:r>
            <a:r>
              <a:rPr lang="zh-CN" altLang="en-US" dirty="0">
                <a:sym typeface="Wingdings" panose="05000000000000000000" pitchFamily="2" charset="2"/>
              </a:rPr>
              <a:t>值是最终结果。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20286" y="238511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0600" y="238511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85944" y="2354518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00600" y="4285954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20286" y="4311055"/>
            <a:ext cx="33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indent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343400"/>
          </a:xfrm>
        </p:spPr>
        <p:txBody>
          <a:bodyPr wrap="square" lIns="92075" tIns="46038" rIns="92075" bIns="46038" anchor="t"/>
          <a:lstStyle/>
          <a:p>
            <a:pPr defTabSz="914400">
              <a:tabLst>
                <a:tab pos="228155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注意到处理边的顺序影响到收敛速度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defTabSz="914400">
              <a:tabLst>
                <a:tab pos="228155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正确性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ea typeface="宋体" panose="02010600030101010101" pitchFamily="2" charset="-122"/>
              </a:rPr>
              <a:t>证明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|V|-1 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轮之后</a:t>
            </a:r>
            <a:r>
              <a:rPr lang="en-US" altLang="zh-CN" sz="2800" dirty="0">
                <a:ea typeface="宋体" panose="02010600030101010101" pitchFamily="2" charset="-122"/>
              </a:rPr>
              <a:t>d[v] =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(s,v)</a:t>
            </a: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defTabSz="914400">
              <a:tabLst>
                <a:tab pos="2281555" algn="l"/>
              </a:tabLst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引理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: d[v]  (s,v)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总成立</a:t>
            </a:r>
            <a:endParaRPr lang="zh-CN" altLang="en-US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起始显然</a:t>
            </a:r>
            <a:endParaRPr lang="zh-CN" altLang="en-US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v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是满足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 &lt; (s,v)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的第一个点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令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u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使得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发生变化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b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 = d[u] + w(u,v)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那么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	&lt; (s,v)</a:t>
            </a:r>
            <a:b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              (s,v)  (s,u) + w(u,v)	(</a:t>
            </a:r>
            <a:r>
              <a:rPr lang="en-US" altLang="zh-CN" sz="20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(s,u) + w(u,v)  d[u] + w(u,v)	(</a:t>
            </a:r>
            <a:r>
              <a:rPr lang="en-US" altLang="zh-CN" sz="20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 defTabSz="914400">
              <a:tabLst>
                <a:tab pos="2281555" algn="l"/>
              </a:tabLst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因此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d[v] &lt; d[u] + w(u,v). 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矛盾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indent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证明</a:t>
            </a:r>
            <a:r>
              <a:rPr lang="en-US" altLang="zh-CN" dirty="0">
                <a:ea typeface="宋体" panose="02010600030101010101" pitchFamily="2" charset="-122"/>
              </a:rPr>
              <a:t>: |V|-1</a:t>
            </a:r>
            <a:r>
              <a:rPr lang="zh-CN" altLang="en-US" dirty="0">
                <a:ea typeface="宋体" panose="02010600030101010101" pitchFamily="2" charset="-122"/>
              </a:rPr>
              <a:t>轮之后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所有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的值正确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考虑从 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zh-CN" altLang="en-US" dirty="0">
                <a:ea typeface="宋体" panose="02010600030101010101" pitchFamily="2" charset="-122"/>
              </a:rPr>
              <a:t>到 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的最短路径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 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 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 v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开始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d[s] = 0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正确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不发生变化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轮之后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d[v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正确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不发生变化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轮之后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d[v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正确 不发生变化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|V| - 1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轮之后停下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endParaRPr lang="zh-CN" altLang="en-US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DAG </a:t>
            </a:r>
            <a:r>
              <a:rPr lang="zh-CN" altLang="en-US" dirty="0">
                <a:ea typeface="宋体" panose="02010600030101010101" pitchFamily="2" charset="-122"/>
              </a:rPr>
              <a:t>中最短路径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15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Problem: </a:t>
            </a:r>
            <a:r>
              <a:rPr lang="zh-CN" altLang="en-US" dirty="0">
                <a:ea typeface="宋体" panose="02010600030101010101" pitchFamily="2" charset="-122"/>
              </a:rPr>
              <a:t>寻找 </a:t>
            </a:r>
            <a:r>
              <a:rPr lang="en-US" altLang="zh-CN" dirty="0">
                <a:ea typeface="宋体" panose="02010600030101010101" pitchFamily="2" charset="-122"/>
              </a:rPr>
              <a:t>DAG</a:t>
            </a:r>
            <a:r>
              <a:rPr lang="zh-CN" altLang="en-US" dirty="0">
                <a:ea typeface="宋体" panose="02010600030101010101" pitchFamily="2" charset="-122"/>
              </a:rPr>
              <a:t>中最短路径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时间是</a:t>
            </a:r>
            <a:r>
              <a:rPr lang="en-US" altLang="zh-CN" dirty="0">
                <a:ea typeface="宋体" panose="02010600030101010101" pitchFamily="2" charset="-122"/>
              </a:rPr>
              <a:t> O(VE).  </a:t>
            </a:r>
            <a:endParaRPr lang="en-US" altLang="zh-CN" i="1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solidFill>
                  <a:schemeClr val="accent1"/>
                </a:solidFill>
                <a:ea typeface="宋体" panose="02010600030101010101" pitchFamily="2" charset="-122"/>
              </a:rPr>
              <a:t>能否做的好一点呢？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Idea: </a:t>
            </a:r>
            <a:r>
              <a:rPr lang="zh-CN" altLang="en-US" dirty="0">
                <a:ea typeface="宋体" panose="02010600030101010101" pitchFamily="2" charset="-122"/>
              </a:rPr>
              <a:t>使用拓扑排序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如果沿着最短路径作，则可以一遍完成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DAG</a:t>
            </a:r>
            <a:r>
              <a:rPr lang="zh-CN" altLang="en-US" dirty="0">
                <a:ea typeface="宋体" panose="02010600030101010101" pitchFamily="2" charset="-122"/>
              </a:rPr>
              <a:t>中的每条路径都是拓扑排序得到结点序列的一个子序列，那么，如果按照这个顺序处理，我们将沿着路径进行处理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因此，扫描一次就够了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zh-CN" altLang="en-US" i="1" dirty="0">
                <a:solidFill>
                  <a:schemeClr val="accent1"/>
                </a:solidFill>
                <a:ea typeface="宋体" panose="02010600030101010101" pitchFamily="2" charset="-122"/>
              </a:rPr>
              <a:t>时间复杂性是多少？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638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bldLvl="2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如果图中没有负边，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Dijkstra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en-US" dirty="0">
                <a:ea typeface="宋体" panose="02010600030101010101" pitchFamily="2" charset="-122"/>
              </a:rPr>
              <a:t>可以超越</a:t>
            </a:r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类似</a:t>
            </a:r>
            <a:r>
              <a:rPr lang="en-US" altLang="zh-CN" dirty="0">
                <a:ea typeface="宋体" panose="02010600030101010101" pitchFamily="2" charset="-122"/>
              </a:rPr>
              <a:t>Best-First </a:t>
            </a:r>
            <a:r>
              <a:rPr lang="zh-CN" altLang="en-US" dirty="0">
                <a:ea typeface="宋体" panose="02010600030101010101" pitchFamily="2" charset="-122"/>
              </a:rPr>
              <a:t>搜索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从队列中取结点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类似</a:t>
            </a:r>
            <a:r>
              <a:rPr lang="en-US" altLang="zh-CN" dirty="0">
                <a:ea typeface="宋体" panose="02010600030101010101" pitchFamily="2" charset="-122"/>
              </a:rPr>
              <a:t>Prim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使用以</a:t>
            </a:r>
            <a:r>
              <a:rPr lang="en-US" altLang="zh-CN" dirty="0">
                <a:ea typeface="宋体" panose="02010600030101010101" pitchFamily="2" charset="-122"/>
              </a:rPr>
              <a:t>d[v]</a:t>
            </a:r>
            <a:r>
              <a:rPr lang="zh-CN" altLang="en-US" dirty="0">
                <a:ea typeface="宋体" panose="02010600030101010101" pitchFamily="2" charset="-122"/>
              </a:rPr>
              <a:t>为键的优先队列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Dijkstra’s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Dijkstra(G)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 S = ; Q = V;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while (Q  )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u = ExtractMin(Q);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S = S </a:t>
            </a:r>
            <a:r>
              <a:rPr lang="en-US" altLang="zh-CN" sz="2400" b="1" dirty="0">
                <a:latin typeface="Microsoft Sans Serif" panose="020B0604020202020204" pitchFamily="34" charset="0"/>
                <a:ea typeface="宋体" panose="02010600030101010101" pitchFamily="2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Math B" pitchFamily="2" charset="2"/>
              </a:rPr>
              <a:t> {u};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Math B" pitchFamily="2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v  u-&gt;Adj[]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if (d[v] &gt; d[u]+w(u,v))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 d[v] = d[u]+w(u,v);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3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629400" y="5029200"/>
            <a:ext cx="1692275" cy="914400"/>
            <a:chOff x="4176" y="3168"/>
            <a:chExt cx="1066" cy="576"/>
          </a:xfrm>
        </p:grpSpPr>
        <p:sp>
          <p:nvSpPr>
            <p:cNvPr id="18459" name="AutoShape 5"/>
            <p:cNvSpPr/>
            <p:nvPr/>
          </p:nvSpPr>
          <p:spPr>
            <a:xfrm>
              <a:off x="4176" y="31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Text Box 6"/>
            <p:cNvSpPr txBox="1"/>
            <p:nvPr/>
          </p:nvSpPr>
          <p:spPr>
            <a:xfrm>
              <a:off x="4358" y="3198"/>
              <a:ext cx="88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松弛步骤</a:t>
              </a:r>
              <a:endPara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73050" y="5410200"/>
            <a:ext cx="2774950" cy="701675"/>
            <a:chOff x="172" y="3408"/>
            <a:chExt cx="1748" cy="442"/>
          </a:xfrm>
        </p:grpSpPr>
        <p:sp>
          <p:nvSpPr>
            <p:cNvPr id="18457" name="Text Box 8"/>
            <p:cNvSpPr txBox="1"/>
            <p:nvPr/>
          </p:nvSpPr>
          <p:spPr>
            <a:xfrm>
              <a:off x="172" y="3408"/>
              <a:ext cx="1748" cy="44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Note: </a:t>
              </a:r>
              <a:r>
                <a:rPr lang="zh-CN" altLang="en-US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调用了</a:t>
              </a:r>
              <a:endParaRPr lang="zh-CN" altLang="en-US" sz="2000" b="1" i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 dirty="0">
                  <a:solidFill>
                    <a:schemeClr val="tx2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Q-&gt;DecreaseKey()</a:t>
              </a:r>
              <a:endParaRPr lang="en-US" altLang="zh-CN" sz="2000" b="1" i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Line 9"/>
            <p:cNvSpPr/>
            <p:nvPr/>
          </p:nvSpPr>
          <p:spPr>
            <a:xfrm flipV="1">
              <a:off x="1392" y="3600"/>
              <a:ext cx="288" cy="4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5715000" y="1524000"/>
            <a:ext cx="2971800" cy="2460625"/>
            <a:chOff x="3600" y="960"/>
            <a:chExt cx="1872" cy="1550"/>
          </a:xfrm>
        </p:grpSpPr>
        <p:sp>
          <p:nvSpPr>
            <p:cNvPr id="18440" name="Oval 11"/>
            <p:cNvSpPr/>
            <p:nvPr/>
          </p:nvSpPr>
          <p:spPr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Oval 12"/>
            <p:cNvSpPr/>
            <p:nvPr/>
          </p:nvSpPr>
          <p:spPr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Oval 13"/>
            <p:cNvSpPr/>
            <p:nvPr/>
          </p:nvSpPr>
          <p:spPr>
            <a:xfrm>
              <a:off x="5136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Oval 14"/>
            <p:cNvSpPr/>
            <p:nvPr/>
          </p:nvSpPr>
          <p:spPr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18444" name="AutoShape 15"/>
            <p:cNvCxnSpPr>
              <a:stCxn id="18443" idx="7"/>
              <a:endCxn id="18440" idx="3"/>
            </p:cNvCxnSpPr>
            <p:nvPr/>
          </p:nvCxnSpPr>
          <p:spPr>
            <a:xfrm flipV="1">
              <a:off x="3887" y="1256"/>
              <a:ext cx="530" cy="224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5" name="AutoShape 16"/>
            <p:cNvCxnSpPr>
              <a:stCxn id="18443" idx="5"/>
              <a:endCxn id="18441" idx="1"/>
            </p:cNvCxnSpPr>
            <p:nvPr/>
          </p:nvCxnSpPr>
          <p:spPr>
            <a:xfrm>
              <a:off x="3887" y="1736"/>
              <a:ext cx="530" cy="17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6" name="AutoShape 17"/>
            <p:cNvCxnSpPr>
              <a:stCxn id="18441" idx="7"/>
              <a:endCxn id="18442" idx="3"/>
            </p:cNvCxnSpPr>
            <p:nvPr/>
          </p:nvCxnSpPr>
          <p:spPr>
            <a:xfrm flipV="1">
              <a:off x="4655" y="1736"/>
              <a:ext cx="530" cy="17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7" name="AutoShape 18"/>
            <p:cNvCxnSpPr>
              <a:stCxn id="18442" idx="1"/>
              <a:endCxn id="18440" idx="5"/>
            </p:cNvCxnSpPr>
            <p:nvPr/>
          </p:nvCxnSpPr>
          <p:spPr>
            <a:xfrm flipH="1" flipV="1">
              <a:off x="4655" y="1256"/>
              <a:ext cx="530" cy="224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8" name="AutoShape 19"/>
            <p:cNvCxnSpPr>
              <a:stCxn id="18441" idx="1"/>
              <a:endCxn id="18440" idx="3"/>
            </p:cNvCxnSpPr>
            <p:nvPr/>
          </p:nvCxnSpPr>
          <p:spPr>
            <a:xfrm flipV="1">
              <a:off x="4417" y="1256"/>
              <a:ext cx="0" cy="65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9" name="AutoShape 20"/>
            <p:cNvCxnSpPr>
              <a:stCxn id="18440" idx="5"/>
              <a:endCxn id="18441" idx="7"/>
            </p:cNvCxnSpPr>
            <p:nvPr/>
          </p:nvCxnSpPr>
          <p:spPr>
            <a:xfrm>
              <a:off x="4655" y="1256"/>
              <a:ext cx="0" cy="65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8450" name="Text Box 21"/>
            <p:cNvSpPr txBox="1"/>
            <p:nvPr/>
          </p:nvSpPr>
          <p:spPr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1" name="Text Box 22"/>
            <p:cNvSpPr txBox="1"/>
            <p:nvPr/>
          </p:nvSpPr>
          <p:spPr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2" name="Text Box 23"/>
            <p:cNvSpPr txBox="1"/>
            <p:nvPr/>
          </p:nvSpPr>
          <p:spPr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3" name="Text Box 24"/>
            <p:cNvSpPr txBox="1"/>
            <p:nvPr/>
          </p:nvSpPr>
          <p:spPr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4" name="Text Box 25"/>
            <p:cNvSpPr txBox="1"/>
            <p:nvPr/>
          </p:nvSpPr>
          <p:spPr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5" name="Text Box 26"/>
            <p:cNvSpPr txBox="1"/>
            <p:nvPr/>
          </p:nvSpPr>
          <p:spPr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6" name="Text Box 27"/>
            <p:cNvSpPr txBox="1"/>
            <p:nvPr/>
          </p:nvSpPr>
          <p:spPr>
            <a:xfrm>
              <a:off x="4375" y="2222"/>
              <a:ext cx="11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Dijkstra(G)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 S = ; Q = V;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while (Q  )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u = ExtractMin(Q);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S = S </a:t>
            </a:r>
            <a:r>
              <a:rPr lang="en-US" altLang="zh-CN" sz="2400" b="1" dirty="0">
                <a:latin typeface="Microsoft Sans Serif" panose="020B0604020202020204" pitchFamily="34" charset="0"/>
                <a:ea typeface="宋体" panose="02010600030101010101" pitchFamily="2" charset="-122"/>
                <a:sym typeface="Math B" pitchFamily="2" charset="2"/>
              </a:rPr>
              <a:t>U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Math B" pitchFamily="2" charset="2"/>
              </a:rPr>
              <a:t>{u};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Math B" pitchFamily="2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v  u-&gt;Adj[]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if (d[v] &gt; d[u]+w(u,v))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 d[v] = d[u]+w(u,v);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45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364" name="Text Box 4"/>
          <p:cNvSpPr txBox="1"/>
          <p:nvPr/>
        </p:nvSpPr>
        <p:spPr>
          <a:xfrm>
            <a:off x="533400" y="5867400"/>
            <a:ext cx="79248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正确性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我们必须证明，当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从</a:t>
            </a: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zh-CN" altLang="en-US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中取出时，它已经收敛了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74" y="537742"/>
            <a:ext cx="2637839" cy="1850093"/>
          </a:xfrm>
          <a:prstGeom prst="rect">
            <a:avLst/>
          </a:prstGeom>
        </p:spPr>
      </p:pic>
      <p:pic>
        <p:nvPicPr>
          <p:cNvPr id="9" name="图片 8" descr="图片包含 台球&#10;&#10;已生成极高可信度的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2" y="408305"/>
            <a:ext cx="2653008" cy="1858777"/>
          </a:xfrm>
          <a:prstGeom prst="rect">
            <a:avLst/>
          </a:prstGeom>
        </p:spPr>
      </p:pic>
      <p:pic>
        <p:nvPicPr>
          <p:cNvPr id="8" name="图片 7" descr="图片包含 台球&#10;&#10;已生成高可信度的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22" y="408540"/>
            <a:ext cx="2637840" cy="1848150"/>
          </a:xfrm>
          <a:prstGeom prst="rect">
            <a:avLst/>
          </a:prstGeom>
        </p:spPr>
      </p:pic>
      <p:pic>
        <p:nvPicPr>
          <p:cNvPr id="334" name="图片 3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63" y="2519914"/>
            <a:ext cx="2637839" cy="1848149"/>
          </a:xfrm>
          <a:prstGeom prst="rect">
            <a:avLst/>
          </a:prstGeom>
        </p:spPr>
      </p:pic>
      <p:pic>
        <p:nvPicPr>
          <p:cNvPr id="335" name="图片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496" y="2514600"/>
            <a:ext cx="2653008" cy="1858777"/>
          </a:xfrm>
          <a:prstGeom prst="rect">
            <a:avLst/>
          </a:prstGeom>
        </p:spPr>
      </p:pic>
      <p:pic>
        <p:nvPicPr>
          <p:cNvPr id="336" name="图片 3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241" y="2519915"/>
            <a:ext cx="2637840" cy="1848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0" y="49530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算法的执行过程：源点</a:t>
            </a:r>
            <a:r>
              <a:rPr lang="en-US" altLang="zh-CN" dirty="0"/>
              <a:t>s</a:t>
            </a:r>
            <a:r>
              <a:rPr lang="zh-CN" altLang="en-US" dirty="0"/>
              <a:t>为最左端顶点。最短路径估计被标记在顶点内阴影覆盖的边指出了前趋的值。蓝色顶点在集合</a:t>
            </a:r>
            <a:r>
              <a:rPr lang="en-US" altLang="zh-CN" dirty="0"/>
              <a:t>S</a:t>
            </a:r>
            <a:r>
              <a:rPr lang="zh-CN" altLang="en-US" dirty="0"/>
              <a:t>中，而白色定点在最小优先队列</a:t>
            </a:r>
            <a:r>
              <a:rPr lang="en-US" altLang="zh-CN" dirty="0"/>
              <a:t>Q=V-S</a:t>
            </a:r>
            <a:r>
              <a:rPr lang="zh-CN" altLang="en-US" dirty="0"/>
              <a:t>中。</a:t>
            </a:r>
            <a:r>
              <a:rPr lang="en-US" altLang="zh-CN" dirty="0"/>
              <a:t>a</a:t>
            </a:r>
            <a:r>
              <a:rPr lang="zh-CN" altLang="en-US" dirty="0"/>
              <a:t>）第</a:t>
            </a:r>
            <a:r>
              <a:rPr lang="en-US" altLang="zh-CN" dirty="0"/>
              <a:t>4~8</a:t>
            </a:r>
            <a:r>
              <a:rPr lang="zh-CN" altLang="en-US" dirty="0"/>
              <a:t>行</a:t>
            </a:r>
            <a:r>
              <a:rPr lang="en-US" altLang="zh-CN" dirty="0"/>
              <a:t>While</a:t>
            </a:r>
            <a:r>
              <a:rPr lang="zh-CN" altLang="en-US" dirty="0"/>
              <a:t>循环第一次迭代前的情形。阴影覆盖的顶点具有最小的</a:t>
            </a:r>
            <a:r>
              <a:rPr lang="en-US" altLang="zh-CN" dirty="0"/>
              <a:t>d</a:t>
            </a:r>
            <a:r>
              <a:rPr lang="zh-CN" altLang="en-US" dirty="0"/>
              <a:t>的值，而且在第</a:t>
            </a:r>
            <a:r>
              <a:rPr lang="en-US" altLang="zh-CN" dirty="0"/>
              <a:t>5</a:t>
            </a:r>
            <a:r>
              <a:rPr lang="zh-CN" altLang="en-US" dirty="0"/>
              <a:t>行被选为顶点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r>
              <a:rPr lang="en-US" altLang="zh-CN" dirty="0"/>
              <a:t>b)</a:t>
            </a:r>
            <a:r>
              <a:rPr lang="zh-CN" altLang="en-US" dirty="0"/>
              <a:t>至</a:t>
            </a:r>
            <a:r>
              <a:rPr lang="en-US" altLang="zh-CN" dirty="0"/>
              <a:t>f)while</a:t>
            </a:r>
            <a:r>
              <a:rPr lang="zh-CN" altLang="en-US" dirty="0"/>
              <a:t>循环在每一次连续迭代后的情形。每个图中阴影覆盖的顶点被选作下一次迭代第</a:t>
            </a:r>
            <a:r>
              <a:rPr lang="en-US" altLang="zh-CN" dirty="0"/>
              <a:t>5</a:t>
            </a:r>
            <a:r>
              <a:rPr lang="zh-CN" altLang="en-US" dirty="0"/>
              <a:t>行的顶点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r>
              <a:rPr lang="en-US" altLang="zh-CN" dirty="0"/>
              <a:t>f)</a:t>
            </a:r>
            <a:r>
              <a:rPr lang="zh-CN" altLang="en-US" dirty="0"/>
              <a:t>图中的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pi</a:t>
            </a:r>
            <a:r>
              <a:rPr lang="zh-CN" altLang="en-US" dirty="0"/>
              <a:t>值是最终结果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200" y="238686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53000" y="23833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896036" y="239217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96036" y="4315476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53000" y="432176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81200" y="43154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56588" cy="403225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最短路径问题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8.2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网络流问题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8.3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匹配问题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n-cs"/>
            </a:endParaRPr>
          </a:p>
        </p:txBody>
      </p:sp>
      <p:sp>
        <p:nvSpPr>
          <p:cNvPr id="307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8420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1530350" cy="823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4800" b="1" i="0" kern="1200" cap="none" spc="0" normalizeH="0" baseline="0" noProof="0">
                <a:solidFill>
                  <a:srgbClr val="502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提要</a:t>
            </a:r>
            <a:r>
              <a:rPr kumimoji="1" lang="zh-CN" altLang="en-US" sz="4000" b="1" i="0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000" b="1" i="0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Dijkstra </a:t>
            </a:r>
            <a:r>
              <a:rPr lang="zh-CN" altLang="en-US" dirty="0">
                <a:ea typeface="宋体" panose="02010600030101010101" pitchFamily="2" charset="-122"/>
              </a:rPr>
              <a:t>算法的正确性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9050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d[v]  (s,v) v 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是第一个选出的结点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s.t. 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存在比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更短的路径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d[u] &gt; (s,u)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su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真实最短路径上的第一个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V-S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的结点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          d[y] = (s,y)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	&gt; (s,u)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= (s,y) + (y,u)  (</a:t>
            </a:r>
            <a:r>
              <a:rPr lang="en-US" altLang="zh-CN" sz="1800" i="1" dirty="0">
                <a:solidFill>
                  <a:schemeClr val="accent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= d[y] + (y,u)</a:t>
            </a:r>
            <a:b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	 d[y]		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但是如果 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d[u] &gt; d[y],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则不会选择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u.  </a:t>
            </a:r>
            <a:r>
              <a:rPr lang="zh-CN" altLang="en-US" sz="1800" dirty="0">
                <a:ea typeface="宋体" panose="02010600030101010101" pitchFamily="2" charset="-122"/>
                <a:sym typeface="Symbol" panose="05050102010706020507" pitchFamily="18" charset="2"/>
              </a:rPr>
              <a:t>矛盾</a:t>
            </a:r>
            <a:endParaRPr lang="zh-CN" altLang="en-US" sz="18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48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Freeform 4"/>
          <p:cNvSpPr/>
          <p:nvPr/>
        </p:nvSpPr>
        <p:spPr>
          <a:xfrm>
            <a:off x="285750" y="1476375"/>
            <a:ext cx="3586163" cy="2863850"/>
          </a:xfrm>
          <a:custGeom>
            <a:avLst/>
            <a:gdLst>
              <a:gd name="txL" fmla="*/ 0 w 2259"/>
              <a:gd name="txT" fmla="*/ 0 h 1804"/>
              <a:gd name="txR" fmla="*/ 2259 w 2259"/>
              <a:gd name="txB" fmla="*/ 1804 h 180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259" h="1804">
                <a:moveTo>
                  <a:pt x="1116" y="255"/>
                </a:moveTo>
                <a:cubicBezTo>
                  <a:pt x="1078" y="197"/>
                  <a:pt x="1116" y="239"/>
                  <a:pt x="1050" y="211"/>
                </a:cubicBezTo>
                <a:cubicBezTo>
                  <a:pt x="997" y="189"/>
                  <a:pt x="950" y="151"/>
                  <a:pt x="894" y="133"/>
                </a:cubicBezTo>
                <a:cubicBezTo>
                  <a:pt x="840" y="97"/>
                  <a:pt x="787" y="114"/>
                  <a:pt x="728" y="133"/>
                </a:cubicBezTo>
                <a:cubicBezTo>
                  <a:pt x="700" y="162"/>
                  <a:pt x="669" y="182"/>
                  <a:pt x="640" y="211"/>
                </a:cubicBezTo>
                <a:cubicBezTo>
                  <a:pt x="614" y="317"/>
                  <a:pt x="632" y="417"/>
                  <a:pt x="518" y="455"/>
                </a:cubicBezTo>
                <a:cubicBezTo>
                  <a:pt x="455" y="450"/>
                  <a:pt x="386" y="460"/>
                  <a:pt x="330" y="432"/>
                </a:cubicBezTo>
                <a:cubicBezTo>
                  <a:pt x="316" y="425"/>
                  <a:pt x="309" y="408"/>
                  <a:pt x="296" y="399"/>
                </a:cubicBezTo>
                <a:cubicBezTo>
                  <a:pt x="264" y="377"/>
                  <a:pt x="244" y="375"/>
                  <a:pt x="208" y="366"/>
                </a:cubicBezTo>
                <a:cubicBezTo>
                  <a:pt x="164" y="377"/>
                  <a:pt x="135" y="385"/>
                  <a:pt x="97" y="410"/>
                </a:cubicBezTo>
                <a:cubicBezTo>
                  <a:pt x="44" y="490"/>
                  <a:pt x="27" y="557"/>
                  <a:pt x="8" y="654"/>
                </a:cubicBezTo>
                <a:cubicBezTo>
                  <a:pt x="14" y="735"/>
                  <a:pt x="0" y="812"/>
                  <a:pt x="53" y="876"/>
                </a:cubicBezTo>
                <a:cubicBezTo>
                  <a:pt x="69" y="895"/>
                  <a:pt x="109" y="932"/>
                  <a:pt x="130" y="942"/>
                </a:cubicBezTo>
                <a:cubicBezTo>
                  <a:pt x="151" y="952"/>
                  <a:pt x="197" y="964"/>
                  <a:pt x="197" y="964"/>
                </a:cubicBezTo>
                <a:cubicBezTo>
                  <a:pt x="252" y="960"/>
                  <a:pt x="308" y="961"/>
                  <a:pt x="363" y="953"/>
                </a:cubicBezTo>
                <a:cubicBezTo>
                  <a:pt x="364" y="953"/>
                  <a:pt x="445" y="926"/>
                  <a:pt x="462" y="920"/>
                </a:cubicBezTo>
                <a:cubicBezTo>
                  <a:pt x="473" y="916"/>
                  <a:pt x="496" y="909"/>
                  <a:pt x="496" y="909"/>
                </a:cubicBezTo>
                <a:cubicBezTo>
                  <a:pt x="547" y="943"/>
                  <a:pt x="562" y="992"/>
                  <a:pt x="595" y="1042"/>
                </a:cubicBezTo>
                <a:cubicBezTo>
                  <a:pt x="603" y="1068"/>
                  <a:pt x="608" y="1094"/>
                  <a:pt x="618" y="1119"/>
                </a:cubicBezTo>
                <a:cubicBezTo>
                  <a:pt x="637" y="1165"/>
                  <a:pt x="670" y="1203"/>
                  <a:pt x="684" y="1252"/>
                </a:cubicBezTo>
                <a:cubicBezTo>
                  <a:pt x="710" y="1343"/>
                  <a:pt x="706" y="1435"/>
                  <a:pt x="717" y="1529"/>
                </a:cubicBezTo>
                <a:cubicBezTo>
                  <a:pt x="725" y="1595"/>
                  <a:pt x="791" y="1630"/>
                  <a:pt x="839" y="1662"/>
                </a:cubicBezTo>
                <a:cubicBezTo>
                  <a:pt x="850" y="1669"/>
                  <a:pt x="872" y="1684"/>
                  <a:pt x="872" y="1684"/>
                </a:cubicBezTo>
                <a:cubicBezTo>
                  <a:pt x="916" y="1680"/>
                  <a:pt x="961" y="1682"/>
                  <a:pt x="1005" y="1673"/>
                </a:cubicBezTo>
                <a:cubicBezTo>
                  <a:pt x="1031" y="1668"/>
                  <a:pt x="1084" y="1610"/>
                  <a:pt x="1127" y="1596"/>
                </a:cubicBezTo>
                <a:cubicBezTo>
                  <a:pt x="1182" y="1607"/>
                  <a:pt x="1211" y="1631"/>
                  <a:pt x="1260" y="1651"/>
                </a:cubicBezTo>
                <a:cubicBezTo>
                  <a:pt x="1402" y="1710"/>
                  <a:pt x="1551" y="1770"/>
                  <a:pt x="1703" y="1795"/>
                </a:cubicBezTo>
                <a:cubicBezTo>
                  <a:pt x="1835" y="1786"/>
                  <a:pt x="1918" y="1804"/>
                  <a:pt x="1991" y="1695"/>
                </a:cubicBezTo>
                <a:cubicBezTo>
                  <a:pt x="2004" y="1642"/>
                  <a:pt x="1997" y="1603"/>
                  <a:pt x="1980" y="1551"/>
                </a:cubicBezTo>
                <a:cubicBezTo>
                  <a:pt x="1984" y="1522"/>
                  <a:pt x="1981" y="1491"/>
                  <a:pt x="1991" y="1463"/>
                </a:cubicBezTo>
                <a:cubicBezTo>
                  <a:pt x="1995" y="1452"/>
                  <a:pt x="2079" y="1382"/>
                  <a:pt x="2091" y="1374"/>
                </a:cubicBezTo>
                <a:cubicBezTo>
                  <a:pt x="2104" y="1364"/>
                  <a:pt x="2120" y="1358"/>
                  <a:pt x="2135" y="1352"/>
                </a:cubicBezTo>
                <a:cubicBezTo>
                  <a:pt x="2157" y="1343"/>
                  <a:pt x="2202" y="1330"/>
                  <a:pt x="2202" y="1330"/>
                </a:cubicBezTo>
                <a:cubicBezTo>
                  <a:pt x="2235" y="1263"/>
                  <a:pt x="2259" y="1166"/>
                  <a:pt x="2179" y="1119"/>
                </a:cubicBezTo>
                <a:cubicBezTo>
                  <a:pt x="2158" y="1106"/>
                  <a:pt x="2094" y="1099"/>
                  <a:pt x="2080" y="1097"/>
                </a:cubicBezTo>
                <a:cubicBezTo>
                  <a:pt x="2015" y="1055"/>
                  <a:pt x="2004" y="991"/>
                  <a:pt x="1980" y="920"/>
                </a:cubicBezTo>
                <a:cubicBezTo>
                  <a:pt x="1987" y="898"/>
                  <a:pt x="1995" y="875"/>
                  <a:pt x="2002" y="853"/>
                </a:cubicBezTo>
                <a:cubicBezTo>
                  <a:pt x="2013" y="820"/>
                  <a:pt x="2049" y="802"/>
                  <a:pt x="2069" y="776"/>
                </a:cubicBezTo>
                <a:cubicBezTo>
                  <a:pt x="2112" y="720"/>
                  <a:pt x="2108" y="725"/>
                  <a:pt x="2124" y="676"/>
                </a:cubicBezTo>
                <a:cubicBezTo>
                  <a:pt x="2120" y="580"/>
                  <a:pt x="2119" y="484"/>
                  <a:pt x="2113" y="388"/>
                </a:cubicBezTo>
                <a:cubicBezTo>
                  <a:pt x="2111" y="347"/>
                  <a:pt x="2120" y="295"/>
                  <a:pt x="2091" y="266"/>
                </a:cubicBezTo>
                <a:cubicBezTo>
                  <a:pt x="2032" y="207"/>
                  <a:pt x="1946" y="172"/>
                  <a:pt x="1869" y="144"/>
                </a:cubicBezTo>
                <a:cubicBezTo>
                  <a:pt x="1727" y="154"/>
                  <a:pt x="1589" y="173"/>
                  <a:pt x="1448" y="189"/>
                </a:cubicBezTo>
                <a:cubicBezTo>
                  <a:pt x="1400" y="185"/>
                  <a:pt x="1348" y="196"/>
                  <a:pt x="1304" y="178"/>
                </a:cubicBezTo>
                <a:cubicBezTo>
                  <a:pt x="1267" y="163"/>
                  <a:pt x="1260" y="111"/>
                  <a:pt x="1238" y="78"/>
                </a:cubicBezTo>
                <a:cubicBezTo>
                  <a:pt x="1203" y="26"/>
                  <a:pt x="1148" y="19"/>
                  <a:pt x="1094" y="0"/>
                </a:cubicBezTo>
                <a:cubicBezTo>
                  <a:pt x="1073" y="8"/>
                  <a:pt x="1050" y="11"/>
                  <a:pt x="1038" y="34"/>
                </a:cubicBezTo>
                <a:cubicBezTo>
                  <a:pt x="1027" y="55"/>
                  <a:pt x="1016" y="100"/>
                  <a:pt x="1016" y="100"/>
                </a:cubicBezTo>
                <a:cubicBezTo>
                  <a:pt x="1029" y="120"/>
                  <a:pt x="1049" y="136"/>
                  <a:pt x="1061" y="156"/>
                </a:cubicBezTo>
                <a:cubicBezTo>
                  <a:pt x="1067" y="166"/>
                  <a:pt x="1067" y="179"/>
                  <a:pt x="1072" y="189"/>
                </a:cubicBezTo>
                <a:cubicBezTo>
                  <a:pt x="1084" y="213"/>
                  <a:pt x="1101" y="233"/>
                  <a:pt x="1116" y="255"/>
                </a:cubicBezTo>
                <a:close/>
              </a:path>
            </a:pathLst>
          </a:custGeom>
          <a:solidFill>
            <a:schemeClr val="folHlink">
              <a:alpha val="100000"/>
            </a:schemeClr>
          </a:solidFill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Oval 5"/>
          <p:cNvSpPr/>
          <p:nvPr/>
        </p:nvSpPr>
        <p:spPr>
          <a:xfrm>
            <a:off x="1371600" y="2438400"/>
            <a:ext cx="533400" cy="533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7" name="Oval 6"/>
          <p:cNvSpPr/>
          <p:nvPr/>
        </p:nvSpPr>
        <p:spPr>
          <a:xfrm>
            <a:off x="2590800" y="3200400"/>
            <a:ext cx="533400" cy="533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8" name="Oval 7"/>
          <p:cNvSpPr/>
          <p:nvPr/>
        </p:nvSpPr>
        <p:spPr>
          <a:xfrm>
            <a:off x="4343400" y="28956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9" name="Oval 8"/>
          <p:cNvSpPr/>
          <p:nvPr/>
        </p:nvSpPr>
        <p:spPr>
          <a:xfrm>
            <a:off x="6019800" y="19812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90" name="Freeform 9"/>
          <p:cNvSpPr/>
          <p:nvPr/>
        </p:nvSpPr>
        <p:spPr>
          <a:xfrm>
            <a:off x="1524000" y="2971800"/>
            <a:ext cx="1066800" cy="647700"/>
          </a:xfrm>
          <a:custGeom>
            <a:avLst/>
            <a:gdLst>
              <a:gd name="txL" fmla="*/ 0 w 672"/>
              <a:gd name="txT" fmla="*/ 0 h 408"/>
              <a:gd name="txR" fmla="*/ 672 w 672"/>
              <a:gd name="txB" fmla="*/ 408 h 40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72" h="408">
                <a:moveTo>
                  <a:pt x="96" y="0"/>
                </a:moveTo>
                <a:cubicBezTo>
                  <a:pt x="104" y="76"/>
                  <a:pt x="112" y="152"/>
                  <a:pt x="96" y="192"/>
                </a:cubicBezTo>
                <a:cubicBezTo>
                  <a:pt x="80" y="232"/>
                  <a:pt x="0" y="208"/>
                  <a:pt x="0" y="240"/>
                </a:cubicBezTo>
                <a:cubicBezTo>
                  <a:pt x="0" y="272"/>
                  <a:pt x="48" y="360"/>
                  <a:pt x="96" y="384"/>
                </a:cubicBezTo>
                <a:cubicBezTo>
                  <a:pt x="144" y="408"/>
                  <a:pt x="216" y="408"/>
                  <a:pt x="288" y="384"/>
                </a:cubicBezTo>
                <a:cubicBezTo>
                  <a:pt x="360" y="360"/>
                  <a:pt x="464" y="256"/>
                  <a:pt x="528" y="240"/>
                </a:cubicBezTo>
                <a:cubicBezTo>
                  <a:pt x="592" y="224"/>
                  <a:pt x="656" y="280"/>
                  <a:pt x="672" y="288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0491" name="AutoShape 10"/>
          <p:cNvCxnSpPr>
            <a:stCxn id="20487" idx="6"/>
            <a:endCxn id="20488" idx="2"/>
          </p:cNvCxnSpPr>
          <p:nvPr/>
        </p:nvCxnSpPr>
        <p:spPr>
          <a:xfrm flipV="1">
            <a:off x="3138488" y="3162300"/>
            <a:ext cx="1190625" cy="30480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92" name="Freeform 11"/>
          <p:cNvSpPr/>
          <p:nvPr/>
        </p:nvSpPr>
        <p:spPr>
          <a:xfrm>
            <a:off x="2959100" y="1638300"/>
            <a:ext cx="3060700" cy="1257300"/>
          </a:xfrm>
          <a:custGeom>
            <a:avLst/>
            <a:gdLst>
              <a:gd name="txL" fmla="*/ 0 w 1928"/>
              <a:gd name="txT" fmla="*/ 0 h 792"/>
              <a:gd name="txR" fmla="*/ 1928 w 1928"/>
              <a:gd name="txB" fmla="*/ 792 h 79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8" h="792">
                <a:moveTo>
                  <a:pt x="1016" y="792"/>
                </a:moveTo>
                <a:cubicBezTo>
                  <a:pt x="1020" y="724"/>
                  <a:pt x="1024" y="656"/>
                  <a:pt x="968" y="600"/>
                </a:cubicBezTo>
                <a:cubicBezTo>
                  <a:pt x="912" y="544"/>
                  <a:pt x="744" y="464"/>
                  <a:pt x="680" y="456"/>
                </a:cubicBezTo>
                <a:cubicBezTo>
                  <a:pt x="616" y="448"/>
                  <a:pt x="672" y="528"/>
                  <a:pt x="584" y="552"/>
                </a:cubicBezTo>
                <a:cubicBezTo>
                  <a:pt x="496" y="576"/>
                  <a:pt x="248" y="616"/>
                  <a:pt x="152" y="600"/>
                </a:cubicBezTo>
                <a:cubicBezTo>
                  <a:pt x="56" y="584"/>
                  <a:pt x="0" y="520"/>
                  <a:pt x="8" y="456"/>
                </a:cubicBezTo>
                <a:cubicBezTo>
                  <a:pt x="16" y="392"/>
                  <a:pt x="72" y="280"/>
                  <a:pt x="200" y="216"/>
                </a:cubicBezTo>
                <a:cubicBezTo>
                  <a:pt x="328" y="152"/>
                  <a:pt x="592" y="104"/>
                  <a:pt x="776" y="72"/>
                </a:cubicBezTo>
                <a:cubicBezTo>
                  <a:pt x="960" y="40"/>
                  <a:pt x="1152" y="0"/>
                  <a:pt x="1304" y="24"/>
                </a:cubicBezTo>
                <a:cubicBezTo>
                  <a:pt x="1456" y="48"/>
                  <a:pt x="1584" y="168"/>
                  <a:pt x="1688" y="216"/>
                </a:cubicBezTo>
                <a:cubicBezTo>
                  <a:pt x="1792" y="264"/>
                  <a:pt x="1888" y="296"/>
                  <a:pt x="1928" y="312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Text Box 12"/>
          <p:cNvSpPr txBox="1"/>
          <p:nvPr/>
        </p:nvSpPr>
        <p:spPr>
          <a:xfrm>
            <a:off x="4540250" y="16002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94" name="Text Box 13"/>
          <p:cNvSpPr txBox="1"/>
          <p:nvPr/>
        </p:nvSpPr>
        <p:spPr>
          <a:xfrm>
            <a:off x="1600200" y="35052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任意两点最短路径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267200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b="1" i="1" dirty="0">
                <a:ea typeface="宋体" panose="02010600030101010101" pitchFamily="2" charset="-122"/>
              </a:rPr>
              <a:t>Problem: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找到图中每一对结点间最短路径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图可能包含负边但是不包含负圈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表示：权矩阵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150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图和权矩阵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2530" name="页脚占位符 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Object 3"/>
          <p:cNvGraphicFramePr/>
          <p:nvPr/>
        </p:nvGraphicFramePr>
        <p:xfrm>
          <a:off x="682625" y="1993900"/>
          <a:ext cx="38893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803400" imgH="1346200" progId="Equation.3">
                  <p:embed/>
                </p:oleObj>
              </mc:Choice>
              <mc:Fallback>
                <p:oleObj name="" r:id="rId1" imgW="1803400" imgH="1346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2625" y="1993900"/>
                        <a:ext cx="3889375" cy="287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Oval 4"/>
          <p:cNvSpPr/>
          <p:nvPr/>
        </p:nvSpPr>
        <p:spPr>
          <a:xfrm>
            <a:off x="5060950" y="2822575"/>
            <a:ext cx="582613" cy="6000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Oval 5"/>
          <p:cNvSpPr/>
          <p:nvPr/>
        </p:nvSpPr>
        <p:spPr>
          <a:xfrm>
            <a:off x="6262688" y="2000250"/>
            <a:ext cx="582612" cy="5397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Oval 6"/>
          <p:cNvSpPr/>
          <p:nvPr/>
        </p:nvSpPr>
        <p:spPr>
          <a:xfrm>
            <a:off x="7793038" y="2000250"/>
            <a:ext cx="582612" cy="60166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Oval 7"/>
          <p:cNvSpPr/>
          <p:nvPr/>
        </p:nvSpPr>
        <p:spPr>
          <a:xfrm>
            <a:off x="6481763" y="3473450"/>
            <a:ext cx="582612" cy="6000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Oval 8"/>
          <p:cNvSpPr/>
          <p:nvPr/>
        </p:nvSpPr>
        <p:spPr>
          <a:xfrm>
            <a:off x="7672388" y="3473450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8" name="Line 9"/>
          <p:cNvSpPr/>
          <p:nvPr/>
        </p:nvSpPr>
        <p:spPr>
          <a:xfrm>
            <a:off x="6705600" y="2514600"/>
            <a:ext cx="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39" name="Line 10"/>
          <p:cNvSpPr/>
          <p:nvPr/>
        </p:nvSpPr>
        <p:spPr>
          <a:xfrm>
            <a:off x="8024813" y="2546350"/>
            <a:ext cx="0" cy="981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0" name="Line 11"/>
          <p:cNvSpPr/>
          <p:nvPr/>
        </p:nvSpPr>
        <p:spPr>
          <a:xfrm flipH="1">
            <a:off x="6951663" y="2424113"/>
            <a:ext cx="835025" cy="11033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1" name="Line 12"/>
          <p:cNvSpPr/>
          <p:nvPr/>
        </p:nvSpPr>
        <p:spPr>
          <a:xfrm>
            <a:off x="6858000" y="2133600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2" name="Line 13"/>
          <p:cNvSpPr/>
          <p:nvPr/>
        </p:nvSpPr>
        <p:spPr>
          <a:xfrm flipH="1">
            <a:off x="6932613" y="3962400"/>
            <a:ext cx="83978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3" name="Rectangle 14"/>
          <p:cNvSpPr/>
          <p:nvPr/>
        </p:nvSpPr>
        <p:spPr>
          <a:xfrm>
            <a:off x="6308725" y="2041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4" name="Rectangle 15"/>
          <p:cNvSpPr/>
          <p:nvPr/>
        </p:nvSpPr>
        <p:spPr>
          <a:xfrm>
            <a:off x="7832725" y="2041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5" name="Rectangle 16"/>
          <p:cNvSpPr/>
          <p:nvPr/>
        </p:nvSpPr>
        <p:spPr>
          <a:xfrm>
            <a:off x="7756525" y="3565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3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6" name="Rectangle 17"/>
          <p:cNvSpPr/>
          <p:nvPr/>
        </p:nvSpPr>
        <p:spPr>
          <a:xfrm>
            <a:off x="6537325" y="3565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4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7" name="Rectangle 18"/>
          <p:cNvSpPr/>
          <p:nvPr/>
        </p:nvSpPr>
        <p:spPr>
          <a:xfrm>
            <a:off x="5165725" y="2971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5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8" name="Rectangle 19"/>
          <p:cNvSpPr/>
          <p:nvPr/>
        </p:nvSpPr>
        <p:spPr>
          <a:xfrm>
            <a:off x="7985125" y="272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49" name="Rectangle 20"/>
          <p:cNvSpPr/>
          <p:nvPr/>
        </p:nvSpPr>
        <p:spPr>
          <a:xfrm>
            <a:off x="7223125" y="2803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0" name="Rectangle 21"/>
          <p:cNvSpPr/>
          <p:nvPr/>
        </p:nvSpPr>
        <p:spPr>
          <a:xfrm>
            <a:off x="7223125" y="3429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1" name="Line 22"/>
          <p:cNvSpPr/>
          <p:nvPr/>
        </p:nvSpPr>
        <p:spPr>
          <a:xfrm>
            <a:off x="7086600" y="3810000"/>
            <a:ext cx="609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52" name="Rectangle 23"/>
          <p:cNvSpPr/>
          <p:nvPr/>
        </p:nvSpPr>
        <p:spPr>
          <a:xfrm>
            <a:off x="7299325" y="3946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3" name="Rectangle 24"/>
          <p:cNvSpPr/>
          <p:nvPr/>
        </p:nvSpPr>
        <p:spPr>
          <a:xfrm>
            <a:off x="6461125" y="272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4" name="Rectangle 25"/>
          <p:cNvSpPr/>
          <p:nvPr/>
        </p:nvSpPr>
        <p:spPr>
          <a:xfrm>
            <a:off x="5851525" y="3352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5" name="Line 26"/>
          <p:cNvSpPr/>
          <p:nvPr/>
        </p:nvSpPr>
        <p:spPr>
          <a:xfrm flipH="1">
            <a:off x="6858000" y="2362200"/>
            <a:ext cx="914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56" name="Rectangle 27"/>
          <p:cNvSpPr/>
          <p:nvPr/>
        </p:nvSpPr>
        <p:spPr>
          <a:xfrm>
            <a:off x="7223125" y="1660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7" name="Rectangle 28"/>
          <p:cNvSpPr/>
          <p:nvPr/>
        </p:nvSpPr>
        <p:spPr>
          <a:xfrm>
            <a:off x="7070725" y="2346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9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8" name="Line 29"/>
          <p:cNvSpPr/>
          <p:nvPr/>
        </p:nvSpPr>
        <p:spPr>
          <a:xfrm>
            <a:off x="5562600" y="3276600"/>
            <a:ext cx="9144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med"/>
            <a:tailEnd type="none" w="sm" len="sm"/>
          </a:ln>
        </p:spPr>
      </p:sp>
      <p:sp>
        <p:nvSpPr>
          <p:cNvPr id="22559" name="Line 30"/>
          <p:cNvSpPr/>
          <p:nvPr/>
        </p:nvSpPr>
        <p:spPr>
          <a:xfrm flipH="1">
            <a:off x="5410200" y="2286000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med"/>
            <a:tailEnd type="none" w="sm" len="sm"/>
          </a:ln>
        </p:spPr>
      </p:sp>
      <p:sp>
        <p:nvSpPr>
          <p:cNvPr id="22560" name="Line 31"/>
          <p:cNvSpPr/>
          <p:nvPr/>
        </p:nvSpPr>
        <p:spPr>
          <a:xfrm flipH="1">
            <a:off x="5562600" y="2438400"/>
            <a:ext cx="7620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61" name="Rectangle 32"/>
          <p:cNvSpPr/>
          <p:nvPr/>
        </p:nvSpPr>
        <p:spPr>
          <a:xfrm>
            <a:off x="5470525" y="21177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62" name="Rectangle 33"/>
          <p:cNvSpPr/>
          <p:nvPr/>
        </p:nvSpPr>
        <p:spPr>
          <a:xfrm>
            <a:off x="5927725" y="25749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子问题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如何定义更小的问题？</a:t>
            </a:r>
            <a:endParaRPr lang="zh-CN" altLang="en-US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一种方法是将路径限制在仅包含一个有限集合中的结点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开始这个集合是空的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br>
              <a:rPr lang="en-US" altLang="zh-CN" b="1" dirty="0">
                <a:ea typeface="宋体" panose="02010600030101010101" pitchFamily="2" charset="-122"/>
              </a:rPr>
            </a:b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这个集合可以一直增长到包含所有结点。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355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子问题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4958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令</a:t>
            </a:r>
            <a:r>
              <a:rPr lang="zh-CN" altLang="en-US" b="1" i="1" dirty="0"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</a:t>
            </a:r>
            <a:r>
              <a:rPr lang="zh-CN" altLang="en-US" b="1" dirty="0">
                <a:ea typeface="宋体" panose="02010600030101010101" pitchFamily="2" charset="-122"/>
              </a:rPr>
              <a:t>从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到 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j</a:t>
            </a:r>
            <a:r>
              <a:rPr lang="zh-CN" altLang="en-US" b="1" dirty="0">
                <a:ea typeface="宋体" panose="02010600030101010101" pitchFamily="2" charset="-122"/>
              </a:rPr>
              <a:t>仅包含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v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k</a:t>
            </a: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zh-CN" altLang="en-US" b="1" dirty="0">
                <a:ea typeface="宋体" panose="02010600030101010101" pitchFamily="2" charset="-122"/>
              </a:rPr>
              <a:t>的路径。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(0)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ea typeface="宋体" panose="02010600030101010101" pitchFamily="2" charset="-122"/>
              </a:rPr>
              <a:t>W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目标矩阵</a:t>
            </a:r>
            <a:endParaRPr lang="zh-CN" altLang="en-US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如何从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zh-CN" altLang="en-US" b="1" dirty="0">
                <a:ea typeface="宋体" panose="02010600030101010101" pitchFamily="2" charset="-122"/>
              </a:rPr>
              <a:t>计算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?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457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递归定义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2098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因为</a:t>
            </a:r>
            <a:br>
              <a:rPr lang="zh-CN" altLang="en-US" b="1" dirty="0">
                <a:ea typeface="宋体" panose="02010600030101010101" pitchFamily="2" charset="-122"/>
              </a:rPr>
            </a:br>
            <a:r>
              <a:rPr lang="zh-CN" altLang="en-US" b="1" dirty="0">
                <a:ea typeface="宋体" panose="02010600030101010101" pitchFamily="2" charset="-122"/>
              </a:rPr>
              <a:t>	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 or</a:t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i,j</a:t>
            </a:r>
            <a:r>
              <a:rPr lang="en-US" altLang="zh-CN" b="1" dirty="0">
                <a:ea typeface="宋体" panose="02010600030101010101" pitchFamily="2" charset="-122"/>
              </a:rPr>
              <a:t>]=</a:t>
            </a:r>
            <a:r>
              <a:rPr lang="en-US" altLang="zh-CN" b="1" i="1" dirty="0">
                <a:ea typeface="宋体" panose="02010600030101010101" pitchFamily="2" charset="-122"/>
              </a:rPr>
              <a:t> 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i,k</a:t>
            </a:r>
            <a:r>
              <a:rPr lang="en-US" altLang="zh-CN" b="1" dirty="0">
                <a:ea typeface="宋体" panose="02010600030101010101" pitchFamily="2" charset="-122"/>
              </a:rPr>
              <a:t>]+ </a:t>
            </a:r>
            <a:r>
              <a:rPr lang="en-US" altLang="zh-CN" b="1" i="1" dirty="0">
                <a:ea typeface="宋体" panose="02010600030101010101" pitchFamily="2" charset="-122"/>
              </a:rPr>
              <a:t>D</a:t>
            </a:r>
            <a:r>
              <a:rPr lang="en-US" altLang="zh-CN" b="1" baseline="30000" dirty="0"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ea typeface="宋体" panose="02010600030101010101" pitchFamily="2" charset="-122"/>
              </a:rPr>
              <a:t>-1)</a:t>
            </a: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ea typeface="宋体" panose="02010600030101010101" pitchFamily="2" charset="-122"/>
              </a:rPr>
              <a:t>k</a:t>
            </a:r>
            <a:r>
              <a:rPr lang="en-US" altLang="zh-CN" b="1" dirty="0"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ea typeface="宋体" panose="02010600030101010101" pitchFamily="2" charset="-122"/>
              </a:rPr>
              <a:t>j</a:t>
            </a:r>
            <a:r>
              <a:rPr lang="en-US" altLang="zh-CN" b="1" dirty="0">
                <a:ea typeface="宋体" panose="02010600030101010101" pitchFamily="2" charset="-122"/>
              </a:rPr>
              <a:t>].</a:t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zh-CN" altLang="en-US" b="1" dirty="0">
                <a:ea typeface="宋体" panose="02010600030101010101" pitchFamily="2" charset="-122"/>
              </a:rPr>
              <a:t>我们得到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i,j</a:t>
            </a:r>
            <a:r>
              <a:rPr lang="en-US" altLang="zh-CN" sz="2400" b="1" dirty="0">
                <a:ea typeface="宋体" panose="02010600030101010101" pitchFamily="2" charset="-122"/>
              </a:rPr>
              <a:t>]= min{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i,j</a:t>
            </a:r>
            <a:r>
              <a:rPr lang="en-US" altLang="zh-CN" sz="2400" b="1" dirty="0">
                <a:ea typeface="宋体" panose="02010600030101010101" pitchFamily="2" charset="-122"/>
              </a:rPr>
              <a:t>],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i,k</a:t>
            </a:r>
            <a:r>
              <a:rPr lang="en-US" altLang="zh-CN" sz="2400" b="1" dirty="0">
                <a:ea typeface="宋体" panose="02010600030101010101" pitchFamily="2" charset="-122"/>
              </a:rPr>
              <a:t>]+ </a:t>
            </a:r>
            <a:r>
              <a:rPr lang="en-US" altLang="zh-CN" sz="2400" b="1" i="1" dirty="0">
                <a:ea typeface="宋体" panose="02010600030101010101" pitchFamily="2" charset="-122"/>
              </a:rPr>
              <a:t>D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(</a:t>
            </a:r>
            <a:r>
              <a:rPr lang="en-US" altLang="zh-CN" sz="2400" b="1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ea typeface="宋体" panose="02010600030101010101" pitchFamily="2" charset="-122"/>
              </a:rPr>
              <a:t>-1)</a:t>
            </a:r>
            <a:r>
              <a:rPr lang="en-US" altLang="zh-CN" sz="2400" b="1" dirty="0"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ea typeface="宋体" panose="02010600030101010101" pitchFamily="2" charset="-122"/>
              </a:rPr>
              <a:t>k,j</a:t>
            </a:r>
            <a:r>
              <a:rPr lang="en-US" altLang="zh-CN" sz="2400" b="1" dirty="0">
                <a:ea typeface="宋体" panose="02010600030101010101" pitchFamily="2" charset="-122"/>
              </a:rPr>
              <a:t>] }.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560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Oval 4"/>
          <p:cNvSpPr/>
          <p:nvPr/>
        </p:nvSpPr>
        <p:spPr>
          <a:xfrm>
            <a:off x="1946275" y="5721350"/>
            <a:ext cx="506413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Oval 5"/>
          <p:cNvSpPr/>
          <p:nvPr/>
        </p:nvSpPr>
        <p:spPr>
          <a:xfrm>
            <a:off x="4841875" y="4578350"/>
            <a:ext cx="506413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Oval 6"/>
          <p:cNvSpPr/>
          <p:nvPr/>
        </p:nvSpPr>
        <p:spPr>
          <a:xfrm>
            <a:off x="7664450" y="5519738"/>
            <a:ext cx="508000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946275" y="5721350"/>
            <a:ext cx="5064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7664450" y="5570538"/>
            <a:ext cx="4476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en-US" altLang="zh-CN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Text Box 9"/>
          <p:cNvSpPr txBox="1"/>
          <p:nvPr/>
        </p:nvSpPr>
        <p:spPr>
          <a:xfrm>
            <a:off x="4841875" y="4578350"/>
            <a:ext cx="5794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lang="en-US" altLang="zh-CN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1" name="Freeform 10"/>
          <p:cNvSpPr/>
          <p:nvPr/>
        </p:nvSpPr>
        <p:spPr>
          <a:xfrm>
            <a:off x="2452688" y="5788025"/>
            <a:ext cx="5267325" cy="282575"/>
          </a:xfrm>
          <a:custGeom>
            <a:avLst/>
            <a:gdLst>
              <a:gd name="txL" fmla="*/ 0 w 3492"/>
              <a:gd name="txT" fmla="*/ 0 h 202"/>
              <a:gd name="txR" fmla="*/ 3492 w 3492"/>
              <a:gd name="txB" fmla="*/ 202 h 20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Text Box 11"/>
          <p:cNvSpPr txBox="1"/>
          <p:nvPr/>
        </p:nvSpPr>
        <p:spPr>
          <a:xfrm>
            <a:off x="3443288" y="6324600"/>
            <a:ext cx="43291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仅包含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, . . .  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-1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的最短路径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3" name="Line 12"/>
          <p:cNvSpPr/>
          <p:nvPr/>
        </p:nvSpPr>
        <p:spPr>
          <a:xfrm flipV="1">
            <a:off x="4262438" y="6056313"/>
            <a:ext cx="652462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4" name="Freeform 13"/>
          <p:cNvSpPr/>
          <p:nvPr/>
        </p:nvSpPr>
        <p:spPr>
          <a:xfrm>
            <a:off x="2308225" y="4713288"/>
            <a:ext cx="2533650" cy="1008062"/>
          </a:xfrm>
          <a:custGeom>
            <a:avLst/>
            <a:gdLst>
              <a:gd name="txL" fmla="*/ 0 w 1680"/>
              <a:gd name="txT" fmla="*/ 0 h 720"/>
              <a:gd name="txR" fmla="*/ 1680 w 1680"/>
              <a:gd name="txB" fmla="*/ 720 h 72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Freeform 14"/>
          <p:cNvSpPr/>
          <p:nvPr/>
        </p:nvSpPr>
        <p:spPr>
          <a:xfrm>
            <a:off x="5348288" y="4765675"/>
            <a:ext cx="2587625" cy="703263"/>
          </a:xfrm>
          <a:custGeom>
            <a:avLst/>
            <a:gdLst>
              <a:gd name="txL" fmla="*/ 0 w 1716"/>
              <a:gd name="txT" fmla="*/ 0 h 502"/>
              <a:gd name="txR" fmla="*/ 1716 w 1716"/>
              <a:gd name="txB" fmla="*/ 502 h 50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5"/>
          <p:cNvSpPr/>
          <p:nvPr/>
        </p:nvSpPr>
        <p:spPr>
          <a:xfrm flipH="1" flipV="1">
            <a:off x="2327275" y="4710113"/>
            <a:ext cx="15240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17" name="Line 16"/>
          <p:cNvSpPr/>
          <p:nvPr/>
        </p:nvSpPr>
        <p:spPr>
          <a:xfrm flipH="1" flipV="1">
            <a:off x="2403475" y="4710113"/>
            <a:ext cx="480060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18" name="Text Box 17"/>
          <p:cNvSpPr txBox="1"/>
          <p:nvPr/>
        </p:nvSpPr>
        <p:spPr>
          <a:xfrm>
            <a:off x="939800" y="4275138"/>
            <a:ext cx="39370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仅包含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, . . .  V</a:t>
            </a:r>
            <a:r>
              <a:rPr lang="en-US" altLang="zh-CN" sz="18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的最短路径</a:t>
            </a:r>
            <a:endParaRPr lang="en-US" altLang="zh-CN" sz="18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9" name="Line 18"/>
          <p:cNvSpPr/>
          <p:nvPr/>
        </p:nvSpPr>
        <p:spPr>
          <a:xfrm>
            <a:off x="2403475" y="4710113"/>
            <a:ext cx="2362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1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sz="2800" b="1" i="1" dirty="0">
                <a:ea typeface="宋体" panose="02010600030101010101" pitchFamily="2" charset="-122"/>
              </a:rPr>
              <a:t>D</a:t>
            </a:r>
            <a:r>
              <a:rPr lang="en-US" altLang="zh-CN" sz="2800" b="1" baseline="30000" dirty="0">
                <a:ea typeface="宋体" panose="02010600030101010101" pitchFamily="2" charset="-122"/>
              </a:rPr>
              <a:t>0</a:t>
            </a:r>
            <a:r>
              <a:rPr lang="en-US" altLang="zh-CN" sz="2800" b="1" i="1" dirty="0"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//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初始化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0     // 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初始化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b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800" b="1" i="1" dirty="0"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ea typeface="宋体" panose="02010600030101010101" pitchFamily="2" charset="-12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</a:rPr>
              <a:t>i, j</a:t>
            </a:r>
            <a:r>
              <a:rPr lang="en-US" altLang="zh-CN" sz="2800" b="1" dirty="0">
                <a:ea typeface="宋体" panose="02010600030101010101" pitchFamily="2" charset="-122"/>
              </a:rPr>
              <a:t> ]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800" b="1" i="1" dirty="0"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</a:rPr>
              <a:t>;</a:t>
            </a:r>
            <a:br>
              <a:rPr lang="en-US" altLang="zh-CN" sz="2800" b="1" dirty="0">
                <a:ea typeface="宋体" panose="02010600030101010101" pitchFamily="2" charset="-122"/>
              </a:rPr>
            </a:br>
            <a:r>
              <a:rPr lang="en-US" altLang="zh-CN" sz="2800" b="1" dirty="0">
                <a:ea typeface="宋体" panose="02010600030101010101" pitchFamily="2" charset="-122"/>
              </a:rPr>
              <a:t>9.		           else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 i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662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3725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例子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0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Text Box 3"/>
          <p:cNvSpPr txBox="1"/>
          <p:nvPr/>
        </p:nvSpPr>
        <p:spPr>
          <a:xfrm>
            <a:off x="4130675" y="2667000"/>
            <a:ext cx="13398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 = D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7653" name="Group 4"/>
          <p:cNvGrpSpPr/>
          <p:nvPr/>
        </p:nvGrpSpPr>
        <p:grpSpPr>
          <a:xfrm>
            <a:off x="5502275" y="2057400"/>
            <a:ext cx="2667000" cy="1752600"/>
            <a:chOff x="3168" y="816"/>
            <a:chExt cx="1680" cy="1104"/>
          </a:xfrm>
        </p:grpSpPr>
        <p:grpSp>
          <p:nvGrpSpPr>
            <p:cNvPr id="27683" name="Group 5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7690" name="Rectangle 6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1" name="Rectangle 7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2" name="Rectangle 8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3" name="Rectangle 9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4" name="Rectangle 10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5" name="Rectangle 11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96" name="Rectangle 12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97" name="Rectangle 13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8" name="Rectangle 14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84" name="Text Box 15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5" name="Text Box 16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6" name="Text Box 17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7" name="Text Box 18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8" name="Text Box 19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9" name="Text Box 20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7654" name="Group 21"/>
          <p:cNvGrpSpPr/>
          <p:nvPr/>
        </p:nvGrpSpPr>
        <p:grpSpPr>
          <a:xfrm>
            <a:off x="5502275" y="4114800"/>
            <a:ext cx="2667000" cy="1752600"/>
            <a:chOff x="3168" y="816"/>
            <a:chExt cx="1680" cy="1104"/>
          </a:xfrm>
        </p:grpSpPr>
        <p:grpSp>
          <p:nvGrpSpPr>
            <p:cNvPr id="27667" name="Group 22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7674" name="Rectangle 23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5" name="Rectangle 24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Rectangle 25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Rectangle 26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Rectangle 27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Rectangle 28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80" name="Rectangle 29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81" name="Rectangle 30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Rectangle 31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68" name="Text Box 32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69" name="Text Box 33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0" name="Text Box 34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1" name="Text Box 35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2" name="Text Box 36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3" name="Text Box 37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7655" name="Text Box 38"/>
          <p:cNvSpPr txBox="1"/>
          <p:nvPr/>
        </p:nvSpPr>
        <p:spPr>
          <a:xfrm>
            <a:off x="4664075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6" name="Oval 39"/>
          <p:cNvSpPr/>
          <p:nvPr/>
        </p:nvSpPr>
        <p:spPr>
          <a:xfrm>
            <a:off x="1616075" y="29718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7" name="Oval 40"/>
          <p:cNvSpPr/>
          <p:nvPr/>
        </p:nvSpPr>
        <p:spPr>
          <a:xfrm>
            <a:off x="1463675" y="45720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8" name="Oval 41"/>
          <p:cNvSpPr/>
          <p:nvPr/>
        </p:nvSpPr>
        <p:spPr>
          <a:xfrm>
            <a:off x="3140075" y="37338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27659" name="AutoShape 42"/>
          <p:cNvCxnSpPr>
            <a:stCxn id="27656" idx="7"/>
            <a:endCxn id="27658" idx="1"/>
          </p:cNvCxnSpPr>
          <p:nvPr/>
        </p:nvCxnSpPr>
        <p:spPr>
          <a:xfrm>
            <a:off x="2201863" y="3046413"/>
            <a:ext cx="1038225" cy="7620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cxnSp>
        <p:nvCxnSpPr>
          <p:cNvPr id="27660" name="AutoShape 43"/>
          <p:cNvCxnSpPr>
            <a:stCxn id="27658" idx="3"/>
            <a:endCxn id="27657" idx="5"/>
          </p:cNvCxnSpPr>
          <p:nvPr/>
        </p:nvCxnSpPr>
        <p:spPr>
          <a:xfrm flipH="1">
            <a:off x="2049463" y="4268788"/>
            <a:ext cx="1190625" cy="8382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cxnSp>
        <p:nvCxnSpPr>
          <p:cNvPr id="27661" name="AutoShape 44"/>
          <p:cNvCxnSpPr>
            <a:stCxn id="27657" idx="2"/>
            <a:endCxn id="27656" idx="2"/>
          </p:cNvCxnSpPr>
          <p:nvPr/>
        </p:nvCxnSpPr>
        <p:spPr>
          <a:xfrm rot="-10800000" flipH="1">
            <a:off x="1449388" y="3276600"/>
            <a:ext cx="152400" cy="1600200"/>
          </a:xfrm>
          <a:prstGeom prst="curvedConnector3">
            <a:avLst>
              <a:gd name="adj1" fmla="val -140625"/>
            </a:avLst>
          </a:prstGeom>
          <a:ln w="28575" cap="flat" cmpd="sng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</p:cxnSp>
      <p:cxnSp>
        <p:nvCxnSpPr>
          <p:cNvPr id="27662" name="AutoShape 45"/>
          <p:cNvCxnSpPr>
            <a:stCxn id="27657" idx="6"/>
            <a:endCxn id="27656" idx="6"/>
          </p:cNvCxnSpPr>
          <p:nvPr/>
        </p:nvCxnSpPr>
        <p:spPr>
          <a:xfrm flipV="1">
            <a:off x="2163763" y="3276600"/>
            <a:ext cx="152400" cy="1600200"/>
          </a:xfrm>
          <a:prstGeom prst="curvedConnector3">
            <a:avLst>
              <a:gd name="adj1" fmla="val 240625"/>
            </a:avLst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sp>
        <p:nvSpPr>
          <p:cNvPr id="27663" name="Text Box 46"/>
          <p:cNvSpPr txBox="1"/>
          <p:nvPr/>
        </p:nvSpPr>
        <p:spPr>
          <a:xfrm>
            <a:off x="2590800" y="304800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4" name="Text Box 47"/>
          <p:cNvSpPr txBox="1"/>
          <p:nvPr/>
        </p:nvSpPr>
        <p:spPr>
          <a:xfrm>
            <a:off x="2682875" y="4495800"/>
            <a:ext cx="438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-3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5" name="Text Box 48"/>
          <p:cNvSpPr txBox="1"/>
          <p:nvPr/>
        </p:nvSpPr>
        <p:spPr>
          <a:xfrm>
            <a:off x="2209800" y="37750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6" name="Text Box 49"/>
          <p:cNvSpPr txBox="1"/>
          <p:nvPr/>
        </p:nvSpPr>
        <p:spPr>
          <a:xfrm>
            <a:off x="1219200" y="36988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52"/>
          <p:cNvSpPr>
            <a:spLocks noGrp="1"/>
          </p:cNvSpPr>
          <p:nvPr>
            <p:ph sz="half" idx="2"/>
          </p:nvPr>
        </p:nvSpPr>
        <p:spPr>
          <a:xfrm>
            <a:off x="4191000" y="2438400"/>
            <a:ext cx="5105400" cy="36576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, 7)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7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(-3,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-3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8674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8676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28728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735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6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7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8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9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0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1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742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3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29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0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1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2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3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4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677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28712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719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0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1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2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3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4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5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726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7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13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4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5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6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7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8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8678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8679" name="Group 38"/>
          <p:cNvGrpSpPr/>
          <p:nvPr/>
        </p:nvGrpSpPr>
        <p:grpSpPr>
          <a:xfrm>
            <a:off x="298450" y="381000"/>
            <a:ext cx="1925638" cy="1600200"/>
            <a:chOff x="188" y="240"/>
            <a:chExt cx="1213" cy="1008"/>
          </a:xfrm>
        </p:grpSpPr>
        <p:grpSp>
          <p:nvGrpSpPr>
            <p:cNvPr id="28700" name="Group 39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8705" name="Oval 40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06" name="Oval 41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07" name="Oval 42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8708" name="AutoShape 43"/>
              <p:cNvCxnSpPr>
                <a:stCxn id="28705" idx="7"/>
                <a:endCxn id="28707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8709" name="AutoShape 44"/>
              <p:cNvCxnSpPr>
                <a:stCxn id="28707" idx="3"/>
                <a:endCxn id="28706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8710" name="AutoShape 45"/>
              <p:cNvCxnSpPr>
                <a:stCxn id="28706" idx="2"/>
                <a:endCxn id="28705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28711" name="AutoShape 46"/>
              <p:cNvCxnSpPr>
                <a:stCxn id="28706" idx="6"/>
                <a:endCxn id="28705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28701" name="Text Box 47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02" name="Text Box 48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8703" name="Text Box 49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8704" name="Text Box 50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681" name="Group 53"/>
          <p:cNvGrpSpPr/>
          <p:nvPr/>
        </p:nvGrpSpPr>
        <p:grpSpPr>
          <a:xfrm>
            <a:off x="3124200" y="304800"/>
            <a:ext cx="2667000" cy="1752600"/>
            <a:chOff x="3168" y="816"/>
            <a:chExt cx="1680" cy="1104"/>
          </a:xfrm>
        </p:grpSpPr>
        <p:grpSp>
          <p:nvGrpSpPr>
            <p:cNvPr id="28684" name="Group 5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691" name="Rectangle 5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2" name="Rectangle 5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3" name="Rectangle 5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4" name="Rectangle 5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5" name="Rectangle 5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6" name="Rectangle 6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697" name="Rectangle 6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698" name="Rectangle 6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9" name="Rectangle 6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685" name="Text Box 6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6" name="Text Box 6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7" name="Text Box 6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8" name="Text Box 6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9" name="Text Box 6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90" name="Text Box 6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8682" name="Text Box 70"/>
          <p:cNvSpPr txBox="1"/>
          <p:nvPr/>
        </p:nvSpPr>
        <p:spPr>
          <a:xfrm>
            <a:off x="2514600" y="533400"/>
            <a:ext cx="728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70"/>
          <p:cNvSpPr>
            <a:spLocks noGrp="1"/>
          </p:cNvSpPr>
          <p:nvPr>
            <p:ph type="title"/>
          </p:nvPr>
        </p:nvSpPr>
        <p:spPr>
          <a:xfrm>
            <a:off x="6019800" y="609600"/>
            <a:ext cx="2667000" cy="1676400"/>
          </a:xfrm>
        </p:spPr>
        <p:txBody>
          <a:bodyPr vert="horz" wrap="square" lIns="92075" tIns="46038" rIns="92075" bIns="46038" anchor="ctr"/>
          <a:lstStyle/>
          <a:p>
            <a:pPr algn="l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3" name="Rectangle 38"/>
          <p:cNvSpPr>
            <a:spLocks noGrp="1"/>
          </p:cNvSpPr>
          <p:nvPr>
            <p:ph sz="half" idx="2"/>
          </p:nvPr>
        </p:nvSpPr>
        <p:spPr>
          <a:xfrm>
            <a:off x="4267200" y="2438400"/>
            <a:ext cx="4572000" cy="36576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5, 4+7)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5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 = min(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, -3+2)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-1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9698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0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29752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59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0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1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2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3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4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5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66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7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53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4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5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6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7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8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9701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29736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43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4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5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6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7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8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9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50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51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37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38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39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0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1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2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9702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4" name="Group 39"/>
          <p:cNvGrpSpPr/>
          <p:nvPr/>
        </p:nvGrpSpPr>
        <p:grpSpPr>
          <a:xfrm>
            <a:off x="304800" y="381000"/>
            <a:ext cx="1925638" cy="1600200"/>
            <a:chOff x="188" y="240"/>
            <a:chExt cx="1213" cy="1008"/>
          </a:xfrm>
        </p:grpSpPr>
        <p:grpSp>
          <p:nvGrpSpPr>
            <p:cNvPr id="29724" name="Group 40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9729" name="Oval 41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30" name="Oval 42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31" name="Oval 43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9732" name="AutoShape 44"/>
              <p:cNvCxnSpPr>
                <a:stCxn id="29729" idx="7"/>
                <a:endCxn id="29731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9733" name="AutoShape 45"/>
              <p:cNvCxnSpPr>
                <a:stCxn id="29731" idx="3"/>
                <a:endCxn id="29730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9734" name="AutoShape 46"/>
              <p:cNvCxnSpPr>
                <a:stCxn id="29730" idx="2"/>
                <a:endCxn id="29729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29735" name="AutoShape 47"/>
              <p:cNvCxnSpPr>
                <a:stCxn id="29730" idx="6"/>
                <a:endCxn id="29729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29725" name="Text Box 48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26" name="Text Box 49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9727" name="Text Box 50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9728" name="Text Box 51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29705" name="Text Box 52"/>
          <p:cNvSpPr txBox="1"/>
          <p:nvPr/>
        </p:nvSpPr>
        <p:spPr>
          <a:xfrm>
            <a:off x="2209800" y="4572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6" name="Group 53"/>
          <p:cNvGrpSpPr/>
          <p:nvPr/>
        </p:nvGrpSpPr>
        <p:grpSpPr>
          <a:xfrm>
            <a:off x="2895600" y="152400"/>
            <a:ext cx="2667000" cy="1752600"/>
            <a:chOff x="3168" y="816"/>
            <a:chExt cx="1680" cy="1104"/>
          </a:xfrm>
        </p:grpSpPr>
        <p:grpSp>
          <p:nvGrpSpPr>
            <p:cNvPr id="29708" name="Group 5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15" name="Rectangle 5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6" name="Rectangle 5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7" name="Rectangle 5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8" name="Rectangle 5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9" name="Rectangle 5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0" name="Rectangle 6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1" name="Rectangle 6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22" name="Rectangle 6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3" name="Rectangle 6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09" name="Text Box 6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0" name="Text Box 6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1" name="Text Box 6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2" name="Text Box 6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3" name="Text Box 6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4" name="Text Box 6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8.1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最短路径问题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409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38"/>
          <p:cNvSpPr>
            <a:spLocks noGrp="1"/>
          </p:cNvSpPr>
          <p:nvPr>
            <p:ph sz="half" idx="2"/>
          </p:nvPr>
        </p:nvSpPr>
        <p:spPr>
          <a:xfrm>
            <a:off x="4267200" y="2590800"/>
            <a:ext cx="4648200" cy="3276600"/>
          </a:xfrm>
        </p:spPr>
        <p:txBody>
          <a:bodyPr vert="horz" wrap="square" lIns="92075" tIns="46038" rIns="92075" bIns="46038" anchor="t">
            <a:normAutofit fontScale="92500" lnSpcReduction="10000"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 = min(D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[1,2],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[1,3]+D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[3,2]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4, 5+(-3))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2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 = min(D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[2,1], 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[2,3]+D</a:t>
            </a:r>
            <a:r>
              <a:rPr lang="en-US" altLang="zh-CN" baseline="300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[3,1] )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</a:rPr>
              <a:t>		= min (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2, 7+ (-1)) 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= 2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0722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3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0724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30775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82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3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4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5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6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7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8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89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90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76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7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8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9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80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81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0725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30759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66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7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8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9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0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1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2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73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4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60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1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2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3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4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5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0726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0728" name="Text Box 39"/>
          <p:cNvSpPr txBox="1"/>
          <p:nvPr/>
        </p:nvSpPr>
        <p:spPr>
          <a:xfrm>
            <a:off x="2166938" y="228600"/>
            <a:ext cx="80486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0729" name="Group 40"/>
          <p:cNvGrpSpPr/>
          <p:nvPr/>
        </p:nvGrpSpPr>
        <p:grpSpPr>
          <a:xfrm>
            <a:off x="2514600" y="76200"/>
            <a:ext cx="2667000" cy="1752600"/>
            <a:chOff x="3168" y="816"/>
            <a:chExt cx="1680" cy="1104"/>
          </a:xfrm>
        </p:grpSpPr>
        <p:grpSp>
          <p:nvGrpSpPr>
            <p:cNvPr id="30743" name="Group 4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50" name="Rectangle 4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1" name="Rectangle 4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2" name="Rectangle 4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3" name="Rectangle 4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4" name="Rectangle 4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5" name="Rectangle 4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6" name="Rectangle 4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57" name="Rectangle 4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8" name="Rectangle 5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44" name="Text Box 5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5" name="Text Box 5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6" name="Text Box 5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7" name="Text Box 5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8" name="Text Box 5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9" name="Text Box 5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0730" name="Group 57"/>
          <p:cNvGrpSpPr/>
          <p:nvPr/>
        </p:nvGrpSpPr>
        <p:grpSpPr>
          <a:xfrm>
            <a:off x="304800" y="152400"/>
            <a:ext cx="1925638" cy="1600200"/>
            <a:chOff x="188" y="240"/>
            <a:chExt cx="1213" cy="1008"/>
          </a:xfrm>
        </p:grpSpPr>
        <p:grpSp>
          <p:nvGrpSpPr>
            <p:cNvPr id="30731" name="Group 58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30736" name="Oval 59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37" name="Oval 60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38" name="Oval 61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30739" name="AutoShape 62"/>
              <p:cNvCxnSpPr>
                <a:stCxn id="30736" idx="7"/>
                <a:endCxn id="30738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0740" name="AutoShape 63"/>
              <p:cNvCxnSpPr>
                <a:stCxn id="30738" idx="3"/>
                <a:endCxn id="30737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0741" name="AutoShape 64"/>
              <p:cNvCxnSpPr>
                <a:stCxn id="30737" idx="2"/>
                <a:endCxn id="30736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30742" name="AutoShape 65"/>
              <p:cNvCxnSpPr>
                <a:stCxn id="30737" idx="6"/>
                <a:endCxn id="30736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30732" name="Text Box 66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33" name="Text Box 67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0734" name="Text Box 68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0735" name="Text Box 69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使用两个 </a:t>
            </a:r>
            <a:r>
              <a:rPr lang="en-US" altLang="zh-CN" dirty="0">
                <a:ea typeface="宋体" panose="02010600030101010101" pitchFamily="2" charset="-122"/>
              </a:rPr>
              <a:t>D </a:t>
            </a:r>
            <a:r>
              <a:rPr lang="zh-CN" altLang="en-US" dirty="0">
                <a:ea typeface="宋体" panose="02010600030101010101" pitchFamily="2" charset="-122"/>
              </a:rPr>
              <a:t>矩阵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Floyd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  <a:r>
              <a:rPr lang="en-US" altLang="zh-CN" sz="2400" b="1" i="1" dirty="0">
                <a:ea typeface="宋体" panose="02010600030101010101" pitchFamily="2" charset="-122"/>
              </a:rPr>
              <a:t>D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  <a:endParaRPr lang="en-US" altLang="zh-CN" sz="2400" b="1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0     </a:t>
            </a:r>
            <a:b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	// Computing 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from D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ea typeface="宋体" panose="02010600030101010101" pitchFamily="2" charset="-12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</a:rPr>
              <a:t>i, j</a:t>
            </a:r>
            <a:r>
              <a:rPr lang="en-US" altLang="zh-CN" sz="2400" b="1" dirty="0">
                <a:ea typeface="宋体" panose="02010600030101010101" pitchFamily="2" charset="-122"/>
              </a:rPr>
              <a:t> ]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</a:rPr>
              <a:t>; </a:t>
            </a:r>
            <a:br>
              <a:rPr lang="en-US" altLang="zh-CN" sz="2400" b="1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9.			else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10.	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Move D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to D.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174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Floyd</a:t>
            </a:r>
            <a:r>
              <a:rPr lang="zh-CN" altLang="en-US" dirty="0">
                <a:ea typeface="宋体" panose="02010600030101010101" pitchFamily="2" charset="-122"/>
              </a:rPr>
              <a:t>算法：使用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72000"/>
          </a:xfrm>
        </p:spPr>
        <p:txBody>
          <a:bodyPr vert="horz" wrap="square" lIns="92075" tIns="46038" rIns="92075" bIns="46038" anchor="t"/>
          <a:lstStyle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Floyd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  <a:r>
              <a:rPr lang="en-US" altLang="zh-CN" sz="2400" b="1" i="1" dirty="0">
                <a:ea typeface="宋体" panose="02010600030101010101" pitchFamily="2" charset="-122"/>
              </a:rPr>
              <a:t>D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W   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2.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0    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4.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5.            do for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1 to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b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6.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if (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&gt;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)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7.		          then 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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+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D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] </a:t>
            </a:r>
            <a:b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8.		                    </a:t>
            </a:r>
            <a:r>
              <a:rPr lang="en-US" altLang="zh-CN" sz="2400" b="1" i="1" dirty="0"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ea typeface="宋体" panose="02010600030101010101" pitchFamily="2" charset="-122"/>
              </a:rPr>
              <a:t>[ </a:t>
            </a:r>
            <a:r>
              <a:rPr lang="en-US" altLang="zh-CN" sz="2400" b="1" i="1" dirty="0">
                <a:ea typeface="宋体" panose="02010600030101010101" pitchFamily="2" charset="-122"/>
              </a:rPr>
              <a:t>i, j</a:t>
            </a:r>
            <a:r>
              <a:rPr lang="en-US" altLang="zh-CN" sz="2400" b="1" dirty="0">
                <a:ea typeface="宋体" panose="02010600030101010101" pitchFamily="2" charset="-122"/>
              </a:rPr>
              <a:t> ]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 </a:t>
            </a:r>
            <a:r>
              <a:rPr lang="en-US" altLang="zh-CN" sz="2400" b="1" i="1" dirty="0"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ea typeface="宋体" panose="02010600030101010101" pitchFamily="2" charset="-122"/>
              </a:rPr>
              <a:t>;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277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b="1" dirty="0">
                <a:ea typeface="宋体" panose="02010600030101010101" pitchFamily="2" charset="-122"/>
              </a:rPr>
              <a:t>打印出从</a:t>
            </a:r>
            <a:r>
              <a:rPr lang="en-US" altLang="zh-CN" b="1" dirty="0">
                <a:ea typeface="宋体" panose="02010600030101010101" pitchFamily="2" charset="-122"/>
              </a:rPr>
              <a:t>p</a:t>
            </a:r>
            <a:r>
              <a:rPr lang="zh-CN" altLang="en-US" b="1" dirty="0"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ea typeface="宋体" panose="02010600030101010101" pitchFamily="2" charset="-122"/>
              </a:rPr>
              <a:t>r</a:t>
            </a:r>
            <a:r>
              <a:rPr lang="zh-CN" altLang="en-US" b="1" dirty="0">
                <a:ea typeface="宋体" panose="02010600030101010101" pitchFamily="2" charset="-122"/>
              </a:rPr>
              <a:t>的路径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762000" y="1600200"/>
            <a:ext cx="5105400" cy="37338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path(</a:t>
            </a:r>
            <a:r>
              <a:rPr lang="en-US" altLang="zh-CN" sz="2800" dirty="0">
                <a:latin typeface="Arial Black" panose="020B0A04020102020204" pitchFamily="34" charset="0"/>
                <a:ea typeface="宋体" panose="02010600030101010101" pitchFamily="2" charset="-122"/>
              </a:rPr>
              <a:t>index</a:t>
            </a:r>
            <a:r>
              <a:rPr lang="en-US" altLang="zh-CN" sz="2800" b="1" dirty="0">
                <a:ea typeface="宋体" panose="02010600030101010101" pitchFamily="2" charset="-122"/>
              </a:rPr>
              <a:t> q, r)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Arial Black" panose="020B0A04020102020204" pitchFamily="34" charset="0"/>
                <a:ea typeface="宋体" panose="02010600030101010101" pitchFamily="2" charset="-122"/>
              </a:rPr>
              <a:t>	if</a:t>
            </a:r>
            <a:r>
              <a:rPr lang="en-US" altLang="zh-CN" sz="2800" b="1" dirty="0">
                <a:ea typeface="宋体" panose="02010600030101010101" pitchFamily="2" charset="-122"/>
              </a:rPr>
              <a:t> (P[ q, r ]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!=</a:t>
            </a:r>
            <a:r>
              <a:rPr lang="en-US" altLang="zh-CN" sz="2800" b="1" dirty="0">
                <a:ea typeface="宋体" panose="02010600030101010101" pitchFamily="2" charset="-122"/>
              </a:rPr>
              <a:t>0)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path(q, P[q, r])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2800" b="1" dirty="0"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ea typeface="宋体" panose="02010600030101010101" pitchFamily="2" charset="-122"/>
              </a:rPr>
              <a:t>v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b="1" dirty="0">
                <a:ea typeface="宋体" panose="02010600030101010101" pitchFamily="2" charset="-122"/>
              </a:rPr>
              <a:t>+ P[q, r]) 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         path(P[q, r], r)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          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2800" b="1" dirty="0">
                <a:ea typeface="宋体" panose="02010600030101010101" pitchFamily="2" charset="-122"/>
              </a:rPr>
              <a:t>;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//no intermediate nodes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 Black" panose="020B0A04020102020204" pitchFamily="34" charset="0"/>
                <a:ea typeface="宋体" panose="02010600030101010101" pitchFamily="2" charset="-122"/>
              </a:rPr>
              <a:t>return</a:t>
            </a:r>
            <a:endParaRPr lang="en-US" altLang="zh-CN" sz="2800" b="1" dirty="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379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797" name="Group 4"/>
          <p:cNvGrpSpPr/>
          <p:nvPr/>
        </p:nvGrpSpPr>
        <p:grpSpPr>
          <a:xfrm>
            <a:off x="5867400" y="1676400"/>
            <a:ext cx="2667000" cy="1752600"/>
            <a:chOff x="3168" y="816"/>
            <a:chExt cx="1680" cy="1104"/>
          </a:xfrm>
        </p:grpSpPr>
        <p:grpSp>
          <p:nvGrpSpPr>
            <p:cNvPr id="33812" name="Group 5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3819" name="Rectangle 6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0" name="Rectangle 7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1" name="Rectangle 8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2" name="Rectangle 9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3" name="Rectangle 10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4" name="Rectangle 11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5" name="Rectangle 12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26" name="Rectangle 13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7" name="Rectangle 14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13" name="Text Box 15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4" name="Text Box 16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5" name="Text Box 17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6" name="Text Box 18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7" name="Text Box 19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8" name="Text Box 20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3798" name="Text Box 21"/>
          <p:cNvSpPr txBox="1"/>
          <p:nvPr/>
        </p:nvSpPr>
        <p:spPr>
          <a:xfrm>
            <a:off x="5257800" y="25908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3799" name="Group 22"/>
          <p:cNvGrpSpPr/>
          <p:nvPr/>
        </p:nvGrpSpPr>
        <p:grpSpPr>
          <a:xfrm>
            <a:off x="5562600" y="4114800"/>
            <a:ext cx="1925638" cy="1600200"/>
            <a:chOff x="188" y="240"/>
            <a:chExt cx="1213" cy="1008"/>
          </a:xfrm>
        </p:grpSpPr>
        <p:grpSp>
          <p:nvGrpSpPr>
            <p:cNvPr id="33800" name="Group 23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33805" name="Oval 24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06" name="Oval 25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07" name="Oval 26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33808" name="AutoShape 27"/>
              <p:cNvCxnSpPr>
                <a:stCxn id="33805" idx="7"/>
                <a:endCxn id="33807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3809" name="AutoShape 28"/>
              <p:cNvCxnSpPr>
                <a:stCxn id="33807" idx="3"/>
                <a:endCxn id="33806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3810" name="AutoShape 29"/>
              <p:cNvCxnSpPr>
                <a:stCxn id="33806" idx="2"/>
                <a:endCxn id="33805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33811" name="AutoShape 30"/>
              <p:cNvCxnSpPr>
                <a:stCxn id="33806" idx="6"/>
                <a:endCxn id="33805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33801" name="Text Box 31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02" name="Text Box 32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3803" name="Text Box 33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3804" name="Text Box 34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8.2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网络流问题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3481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网络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Rectangle 69"/>
          <p:cNvSpPr>
            <a:spLocks noGrp="1"/>
          </p:cNvSpPr>
          <p:nvPr>
            <p:ph type="body" idx="4294967295"/>
          </p:nvPr>
        </p:nvSpPr>
        <p:spPr>
          <a:xfrm>
            <a:off x="533400" y="15240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有向图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满足</a:t>
            </a:r>
            <a:endParaRPr lang="zh-CN" altLang="en-US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每个有向边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有一个非负容量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有一个源结点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没有入边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有一个目标点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target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没有出边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5" name="Oval 70"/>
          <p:cNvSpPr/>
          <p:nvPr/>
        </p:nvSpPr>
        <p:spPr>
          <a:xfrm>
            <a:off x="3708400" y="5257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6" name="Oval 71"/>
          <p:cNvSpPr/>
          <p:nvPr/>
        </p:nvSpPr>
        <p:spPr>
          <a:xfrm>
            <a:off x="46482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7" name="Oval 72"/>
          <p:cNvSpPr/>
          <p:nvPr/>
        </p:nvSpPr>
        <p:spPr>
          <a:xfrm>
            <a:off x="5715000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8" name="Oval 73"/>
          <p:cNvSpPr/>
          <p:nvPr/>
        </p:nvSpPr>
        <p:spPr>
          <a:xfrm>
            <a:off x="4648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5849" name="AutoShape 76"/>
          <p:cNvCxnSpPr>
            <a:stCxn id="35846" idx="5"/>
            <a:endCxn id="35847" idx="1"/>
          </p:cNvCxnSpPr>
          <p:nvPr/>
        </p:nvCxnSpPr>
        <p:spPr>
          <a:xfrm>
            <a:off x="4778375" y="4625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0" name="AutoShape 77"/>
          <p:cNvCxnSpPr>
            <a:stCxn id="35846" idx="3"/>
            <a:endCxn id="35845" idx="0"/>
          </p:cNvCxnSpPr>
          <p:nvPr/>
        </p:nvCxnSpPr>
        <p:spPr>
          <a:xfrm flipH="1">
            <a:off x="3784600" y="4625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5851" name="AutoShape 78"/>
          <p:cNvCxnSpPr>
            <a:stCxn id="35845" idx="5"/>
            <a:endCxn id="35848" idx="1"/>
          </p:cNvCxnSpPr>
          <p:nvPr/>
        </p:nvCxnSpPr>
        <p:spPr>
          <a:xfrm>
            <a:off x="3838575" y="5387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2" name="AutoShape 79"/>
          <p:cNvCxnSpPr>
            <a:stCxn id="35848" idx="7"/>
            <a:endCxn id="35847" idx="3"/>
          </p:cNvCxnSpPr>
          <p:nvPr/>
        </p:nvCxnSpPr>
        <p:spPr>
          <a:xfrm flipV="1">
            <a:off x="4778375" y="5311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3" name="AutoShape 80"/>
          <p:cNvCxnSpPr>
            <a:stCxn id="35846" idx="4"/>
            <a:endCxn id="35848" idx="0"/>
          </p:cNvCxnSpPr>
          <p:nvPr/>
        </p:nvCxnSpPr>
        <p:spPr>
          <a:xfrm>
            <a:off x="4724400" y="4648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54" name="Text Box 95"/>
          <p:cNvSpPr txBox="1"/>
          <p:nvPr/>
        </p:nvSpPr>
        <p:spPr>
          <a:xfrm>
            <a:off x="383063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5" name="Text Box 96"/>
          <p:cNvSpPr txBox="1"/>
          <p:nvPr/>
        </p:nvSpPr>
        <p:spPr>
          <a:xfrm>
            <a:off x="5903913" y="50292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6" name="Text Box 97"/>
          <p:cNvSpPr txBox="1"/>
          <p:nvPr/>
        </p:nvSpPr>
        <p:spPr>
          <a:xfrm>
            <a:off x="3389313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7" name="Text Box 99"/>
          <p:cNvSpPr txBox="1"/>
          <p:nvPr/>
        </p:nvSpPr>
        <p:spPr>
          <a:xfrm>
            <a:off x="3667125" y="5562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8" name="Text Box 164"/>
          <p:cNvSpPr txBox="1"/>
          <p:nvPr/>
        </p:nvSpPr>
        <p:spPr>
          <a:xfrm>
            <a:off x="4675188" y="41148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9" name="Text Box 165"/>
          <p:cNvSpPr txBox="1"/>
          <p:nvPr/>
        </p:nvSpPr>
        <p:spPr>
          <a:xfrm>
            <a:off x="4724400" y="5867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0" name="Text Box 166"/>
          <p:cNvSpPr txBox="1"/>
          <p:nvPr/>
        </p:nvSpPr>
        <p:spPr>
          <a:xfrm>
            <a:off x="5183188" y="5562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1" name="Text Box 167"/>
          <p:cNvSpPr txBox="1"/>
          <p:nvPr/>
        </p:nvSpPr>
        <p:spPr>
          <a:xfrm>
            <a:off x="5116513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2" name="Text Box 168"/>
          <p:cNvSpPr txBox="1"/>
          <p:nvPr/>
        </p:nvSpPr>
        <p:spPr>
          <a:xfrm>
            <a:off x="4649788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3" name="Text Box 169"/>
          <p:cNvSpPr txBox="1"/>
          <p:nvPr/>
        </p:nvSpPr>
        <p:spPr>
          <a:xfrm>
            <a:off x="1120775" y="5211763"/>
            <a:ext cx="214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GB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u,v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 – </a:t>
            </a: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中间结点</a:t>
            </a:r>
            <a:endParaRPr lang="zh-CN" altLang="en-GB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>
          <a:xfrm>
            <a:off x="214313" y="1524000"/>
            <a:ext cx="8929687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</a:t>
            </a:r>
            <a:r>
              <a:rPr lang="en-US" altLang="zh-CN" dirty="0">
                <a:ea typeface="宋体" panose="02010600030101010101" pitchFamily="2" charset="-122"/>
              </a:rPr>
              <a:t>s-t </a:t>
            </a:r>
            <a:r>
              <a:rPr lang="zh-CN" altLang="en-US" dirty="0">
                <a:ea typeface="宋体" panose="02010600030101010101" pitchFamily="2" charset="-122"/>
              </a:rPr>
              <a:t>流是一个从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到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的函数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zh-CN" altLang="en-US" dirty="0">
                <a:ea typeface="宋体" panose="02010600030101010101" pitchFamily="2" charset="-122"/>
              </a:rPr>
              <a:t>满足</a:t>
            </a:r>
            <a:endParaRPr lang="zh-CN" altLang="en-US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容量条件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对每个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0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保存条件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对每个中间结点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源和汇满足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869" name="Oval 4"/>
          <p:cNvSpPr/>
          <p:nvPr/>
        </p:nvSpPr>
        <p:spPr>
          <a:xfrm>
            <a:off x="1439863" y="5341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0" name="Oval 5"/>
          <p:cNvSpPr/>
          <p:nvPr/>
        </p:nvSpPr>
        <p:spPr>
          <a:xfrm>
            <a:off x="2379663" y="4579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1" name="Oval 6"/>
          <p:cNvSpPr/>
          <p:nvPr/>
        </p:nvSpPr>
        <p:spPr>
          <a:xfrm>
            <a:off x="3446463" y="5265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2" name="Oval 7"/>
          <p:cNvSpPr/>
          <p:nvPr/>
        </p:nvSpPr>
        <p:spPr>
          <a:xfrm>
            <a:off x="2379663" y="6027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73" name="AutoShape 8"/>
          <p:cNvCxnSpPr>
            <a:stCxn id="36870" idx="5"/>
            <a:endCxn id="36871" idx="1"/>
          </p:cNvCxnSpPr>
          <p:nvPr/>
        </p:nvCxnSpPr>
        <p:spPr>
          <a:xfrm>
            <a:off x="2509838" y="47101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4" name="AutoShape 9"/>
          <p:cNvCxnSpPr>
            <a:stCxn id="36870" idx="3"/>
            <a:endCxn id="36869" idx="0"/>
          </p:cNvCxnSpPr>
          <p:nvPr/>
        </p:nvCxnSpPr>
        <p:spPr>
          <a:xfrm flipH="1">
            <a:off x="1516063" y="47101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6875" name="AutoShape 10"/>
          <p:cNvCxnSpPr>
            <a:stCxn id="36869" idx="5"/>
            <a:endCxn id="36872" idx="1"/>
          </p:cNvCxnSpPr>
          <p:nvPr/>
        </p:nvCxnSpPr>
        <p:spPr>
          <a:xfrm>
            <a:off x="1570038" y="54721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6" name="AutoShape 11"/>
          <p:cNvCxnSpPr>
            <a:stCxn id="36872" idx="7"/>
            <a:endCxn id="36871" idx="3"/>
          </p:cNvCxnSpPr>
          <p:nvPr/>
        </p:nvCxnSpPr>
        <p:spPr>
          <a:xfrm flipV="1">
            <a:off x="2509838" y="53959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7" name="AutoShape 12"/>
          <p:cNvCxnSpPr>
            <a:stCxn id="36870" idx="4"/>
            <a:endCxn id="36872" idx="0"/>
          </p:cNvCxnSpPr>
          <p:nvPr/>
        </p:nvCxnSpPr>
        <p:spPr>
          <a:xfrm>
            <a:off x="2455863" y="47323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78" name="Text Box 13"/>
          <p:cNvSpPr txBox="1"/>
          <p:nvPr/>
        </p:nvSpPr>
        <p:spPr>
          <a:xfrm>
            <a:off x="1562100" y="4579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9" name="Text Box 14"/>
          <p:cNvSpPr txBox="1"/>
          <p:nvPr/>
        </p:nvSpPr>
        <p:spPr>
          <a:xfrm>
            <a:off x="3635375" y="51133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0" name="Text Box 15"/>
          <p:cNvSpPr txBox="1"/>
          <p:nvPr/>
        </p:nvSpPr>
        <p:spPr>
          <a:xfrm>
            <a:off x="1120775" y="5189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1" name="Text Box 16"/>
          <p:cNvSpPr txBox="1"/>
          <p:nvPr/>
        </p:nvSpPr>
        <p:spPr>
          <a:xfrm>
            <a:off x="1398588" y="5646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2" name="Text Box 17"/>
          <p:cNvSpPr txBox="1"/>
          <p:nvPr/>
        </p:nvSpPr>
        <p:spPr>
          <a:xfrm>
            <a:off x="2295525" y="412273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3" name="Text Box 18"/>
          <p:cNvSpPr txBox="1"/>
          <p:nvPr/>
        </p:nvSpPr>
        <p:spPr>
          <a:xfrm>
            <a:off x="2312988" y="6027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4" name="Text Box 19"/>
          <p:cNvSpPr txBox="1"/>
          <p:nvPr/>
        </p:nvSpPr>
        <p:spPr>
          <a:xfrm>
            <a:off x="2914650" y="5646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5" name="Text Box 20"/>
          <p:cNvSpPr txBox="1"/>
          <p:nvPr/>
        </p:nvSpPr>
        <p:spPr>
          <a:xfrm>
            <a:off x="2847975" y="4579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6" name="Text Box 21"/>
          <p:cNvSpPr txBox="1"/>
          <p:nvPr/>
        </p:nvSpPr>
        <p:spPr>
          <a:xfrm>
            <a:off x="2381250" y="5113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7" name="Oval 23"/>
          <p:cNvSpPr/>
          <p:nvPr/>
        </p:nvSpPr>
        <p:spPr>
          <a:xfrm>
            <a:off x="5743575" y="5349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8" name="Oval 24"/>
          <p:cNvSpPr/>
          <p:nvPr/>
        </p:nvSpPr>
        <p:spPr>
          <a:xfrm>
            <a:off x="6683375" y="4587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9" name="Oval 25"/>
          <p:cNvSpPr/>
          <p:nvPr/>
        </p:nvSpPr>
        <p:spPr>
          <a:xfrm>
            <a:off x="7750175" y="52736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0" name="Oval 26"/>
          <p:cNvSpPr/>
          <p:nvPr/>
        </p:nvSpPr>
        <p:spPr>
          <a:xfrm>
            <a:off x="6683375" y="60356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91" name="AutoShape 27"/>
          <p:cNvCxnSpPr>
            <a:stCxn id="36888" idx="5"/>
            <a:endCxn id="36889" idx="1"/>
          </p:cNvCxnSpPr>
          <p:nvPr/>
        </p:nvCxnSpPr>
        <p:spPr>
          <a:xfrm>
            <a:off x="6813550" y="47180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2" name="AutoShape 28"/>
          <p:cNvCxnSpPr>
            <a:stCxn id="36888" idx="3"/>
            <a:endCxn id="36887" idx="0"/>
          </p:cNvCxnSpPr>
          <p:nvPr/>
        </p:nvCxnSpPr>
        <p:spPr>
          <a:xfrm flipH="1">
            <a:off x="5819775" y="47180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6893" name="AutoShape 29"/>
          <p:cNvCxnSpPr>
            <a:stCxn id="36887" idx="5"/>
            <a:endCxn id="36890" idx="1"/>
          </p:cNvCxnSpPr>
          <p:nvPr/>
        </p:nvCxnSpPr>
        <p:spPr>
          <a:xfrm>
            <a:off x="5873750" y="54800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4" name="AutoShape 30"/>
          <p:cNvCxnSpPr>
            <a:stCxn id="36890" idx="7"/>
            <a:endCxn id="36889" idx="3"/>
          </p:cNvCxnSpPr>
          <p:nvPr/>
        </p:nvCxnSpPr>
        <p:spPr>
          <a:xfrm flipV="1">
            <a:off x="6813550" y="54038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5" name="AutoShape 31"/>
          <p:cNvCxnSpPr>
            <a:stCxn id="36888" idx="4"/>
            <a:endCxn id="36890" idx="0"/>
          </p:cNvCxnSpPr>
          <p:nvPr/>
        </p:nvCxnSpPr>
        <p:spPr>
          <a:xfrm>
            <a:off x="6759575" y="47402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96" name="Text Box 32"/>
          <p:cNvSpPr txBox="1"/>
          <p:nvPr/>
        </p:nvSpPr>
        <p:spPr>
          <a:xfrm>
            <a:off x="5865813" y="4587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7" name="Text Box 33"/>
          <p:cNvSpPr txBox="1"/>
          <p:nvPr/>
        </p:nvSpPr>
        <p:spPr>
          <a:xfrm>
            <a:off x="7939088" y="5121275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8" name="Text Box 34"/>
          <p:cNvSpPr txBox="1"/>
          <p:nvPr/>
        </p:nvSpPr>
        <p:spPr>
          <a:xfrm>
            <a:off x="5424488" y="5197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9" name="Text Box 35"/>
          <p:cNvSpPr txBox="1"/>
          <p:nvPr/>
        </p:nvSpPr>
        <p:spPr>
          <a:xfrm>
            <a:off x="5702300" y="56546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0" name="Text Box 36"/>
          <p:cNvSpPr txBox="1"/>
          <p:nvPr/>
        </p:nvSpPr>
        <p:spPr>
          <a:xfrm>
            <a:off x="6599238" y="4130675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1" name="Text Box 37"/>
          <p:cNvSpPr txBox="1"/>
          <p:nvPr/>
        </p:nvSpPr>
        <p:spPr>
          <a:xfrm>
            <a:off x="6616700" y="6035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2" name="Text Box 38"/>
          <p:cNvSpPr txBox="1"/>
          <p:nvPr/>
        </p:nvSpPr>
        <p:spPr>
          <a:xfrm>
            <a:off x="7218363" y="56546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3" name="Text Box 39"/>
          <p:cNvSpPr txBox="1"/>
          <p:nvPr/>
        </p:nvSpPr>
        <p:spPr>
          <a:xfrm>
            <a:off x="7151688" y="4587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4" name="Text Box 40"/>
          <p:cNvSpPr txBox="1"/>
          <p:nvPr/>
        </p:nvSpPr>
        <p:spPr>
          <a:xfrm>
            <a:off x="6686550" y="51212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5" name="Text Box 41"/>
          <p:cNvSpPr txBox="1"/>
          <p:nvPr/>
        </p:nvSpPr>
        <p:spPr>
          <a:xfrm>
            <a:off x="4795838" y="4579938"/>
            <a:ext cx="573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6" name="Text Box 42"/>
          <p:cNvSpPr txBox="1"/>
          <p:nvPr/>
        </p:nvSpPr>
        <p:spPr>
          <a:xfrm>
            <a:off x="457200" y="43434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相关定义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0" y="15240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给定图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zh-CN" altLang="en-US" dirty="0">
                <a:ea typeface="宋体" panose="02010600030101010101" pitchFamily="2" charset="-122"/>
              </a:rPr>
              <a:t>中 </a:t>
            </a:r>
            <a:r>
              <a:rPr lang="en-US" altLang="zh-CN" dirty="0">
                <a:ea typeface="宋体" panose="02010600030101010101" pitchFamily="2" charset="-122"/>
              </a:rPr>
              <a:t>s-t </a:t>
            </a:r>
            <a:r>
              <a:rPr lang="zh-CN" altLang="en-US" dirty="0">
                <a:ea typeface="宋体" panose="02010600030101010101" pitchFamily="2" charset="-122"/>
              </a:rPr>
              <a:t>流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和任意结点集合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in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∑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 out 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性质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例子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30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Oval 4"/>
          <p:cNvSpPr/>
          <p:nvPr/>
        </p:nvSpPr>
        <p:spPr>
          <a:xfrm>
            <a:off x="1435100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4" name="Oval 5"/>
          <p:cNvSpPr/>
          <p:nvPr/>
        </p:nvSpPr>
        <p:spPr>
          <a:xfrm>
            <a:off x="23749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5" name="Oval 6"/>
          <p:cNvSpPr/>
          <p:nvPr/>
        </p:nvSpPr>
        <p:spPr>
          <a:xfrm>
            <a:off x="3441700" y="5562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6" name="Oval 7"/>
          <p:cNvSpPr/>
          <p:nvPr/>
        </p:nvSpPr>
        <p:spPr>
          <a:xfrm>
            <a:off x="2374900" y="6324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7897" name="AutoShape 8"/>
          <p:cNvCxnSpPr>
            <a:stCxn id="37894" idx="5"/>
            <a:endCxn id="37895" idx="1"/>
          </p:cNvCxnSpPr>
          <p:nvPr/>
        </p:nvCxnSpPr>
        <p:spPr>
          <a:xfrm>
            <a:off x="2505075" y="5006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898" name="AutoShape 9"/>
          <p:cNvCxnSpPr>
            <a:stCxn id="37894" idx="3"/>
            <a:endCxn id="37893" idx="0"/>
          </p:cNvCxnSpPr>
          <p:nvPr/>
        </p:nvCxnSpPr>
        <p:spPr>
          <a:xfrm flipH="1">
            <a:off x="1511300" y="5006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7899" name="AutoShape 10"/>
          <p:cNvCxnSpPr>
            <a:stCxn id="37893" idx="5"/>
            <a:endCxn id="37896" idx="1"/>
          </p:cNvCxnSpPr>
          <p:nvPr/>
        </p:nvCxnSpPr>
        <p:spPr>
          <a:xfrm>
            <a:off x="1565275" y="5768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0" name="AutoShape 11"/>
          <p:cNvCxnSpPr>
            <a:stCxn id="37896" idx="7"/>
            <a:endCxn id="37895" idx="3"/>
          </p:cNvCxnSpPr>
          <p:nvPr/>
        </p:nvCxnSpPr>
        <p:spPr>
          <a:xfrm flipV="1">
            <a:off x="2505075" y="5692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1" name="AutoShape 12"/>
          <p:cNvCxnSpPr>
            <a:stCxn id="37894" idx="4"/>
            <a:endCxn id="37896" idx="0"/>
          </p:cNvCxnSpPr>
          <p:nvPr/>
        </p:nvCxnSpPr>
        <p:spPr>
          <a:xfrm>
            <a:off x="2451100" y="5029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02" name="Text Box 13"/>
          <p:cNvSpPr txBox="1"/>
          <p:nvPr/>
        </p:nvSpPr>
        <p:spPr>
          <a:xfrm>
            <a:off x="1557338" y="4876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3" name="Text Box 14"/>
          <p:cNvSpPr txBox="1"/>
          <p:nvPr/>
        </p:nvSpPr>
        <p:spPr>
          <a:xfrm>
            <a:off x="3630613" y="54102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4" name="Text Box 15"/>
          <p:cNvSpPr txBox="1"/>
          <p:nvPr/>
        </p:nvSpPr>
        <p:spPr>
          <a:xfrm>
            <a:off x="1116013" y="5486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5" name="Text Box 16"/>
          <p:cNvSpPr txBox="1"/>
          <p:nvPr/>
        </p:nvSpPr>
        <p:spPr>
          <a:xfrm>
            <a:off x="1393825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6" name="Text Box 17"/>
          <p:cNvSpPr txBox="1"/>
          <p:nvPr/>
        </p:nvSpPr>
        <p:spPr>
          <a:xfrm>
            <a:off x="2290763" y="44196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7" name="Text Box 18"/>
          <p:cNvSpPr txBox="1"/>
          <p:nvPr/>
        </p:nvSpPr>
        <p:spPr>
          <a:xfrm>
            <a:off x="2308225" y="6324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8" name="Text Box 19"/>
          <p:cNvSpPr txBox="1"/>
          <p:nvPr/>
        </p:nvSpPr>
        <p:spPr>
          <a:xfrm>
            <a:off x="2909888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09" name="Text Box 20"/>
          <p:cNvSpPr txBox="1"/>
          <p:nvPr/>
        </p:nvSpPr>
        <p:spPr>
          <a:xfrm>
            <a:off x="2843213" y="4876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0" name="Text Box 21"/>
          <p:cNvSpPr txBox="1"/>
          <p:nvPr/>
        </p:nvSpPr>
        <p:spPr>
          <a:xfrm>
            <a:off x="2376488" y="5410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1" name="Oval 22"/>
          <p:cNvSpPr/>
          <p:nvPr/>
        </p:nvSpPr>
        <p:spPr>
          <a:xfrm>
            <a:off x="5842000" y="5722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2" name="Oval 23"/>
          <p:cNvSpPr/>
          <p:nvPr/>
        </p:nvSpPr>
        <p:spPr>
          <a:xfrm>
            <a:off x="6781800" y="4960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3" name="Oval 24"/>
          <p:cNvSpPr/>
          <p:nvPr/>
        </p:nvSpPr>
        <p:spPr>
          <a:xfrm>
            <a:off x="7848600" y="5646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14" name="Oval 25"/>
          <p:cNvSpPr/>
          <p:nvPr/>
        </p:nvSpPr>
        <p:spPr>
          <a:xfrm>
            <a:off x="6781800" y="6408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7915" name="AutoShape 26"/>
          <p:cNvCxnSpPr>
            <a:stCxn id="37912" idx="5"/>
            <a:endCxn id="37913" idx="1"/>
          </p:cNvCxnSpPr>
          <p:nvPr/>
        </p:nvCxnSpPr>
        <p:spPr>
          <a:xfrm>
            <a:off x="6911975" y="50911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6" name="AutoShape 27"/>
          <p:cNvCxnSpPr>
            <a:stCxn id="37912" idx="3"/>
            <a:endCxn id="37911" idx="0"/>
          </p:cNvCxnSpPr>
          <p:nvPr/>
        </p:nvCxnSpPr>
        <p:spPr>
          <a:xfrm flipH="1">
            <a:off x="5918200" y="50911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7917" name="AutoShape 28"/>
          <p:cNvCxnSpPr>
            <a:stCxn id="37911" idx="5"/>
            <a:endCxn id="37914" idx="1"/>
          </p:cNvCxnSpPr>
          <p:nvPr/>
        </p:nvCxnSpPr>
        <p:spPr>
          <a:xfrm>
            <a:off x="5972175" y="58531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8" name="AutoShape 29"/>
          <p:cNvCxnSpPr>
            <a:stCxn id="37914" idx="7"/>
            <a:endCxn id="37913" idx="3"/>
          </p:cNvCxnSpPr>
          <p:nvPr/>
        </p:nvCxnSpPr>
        <p:spPr>
          <a:xfrm flipV="1">
            <a:off x="6911975" y="57769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9" name="AutoShape 30"/>
          <p:cNvCxnSpPr>
            <a:stCxn id="37912" idx="4"/>
            <a:endCxn id="37914" idx="0"/>
          </p:cNvCxnSpPr>
          <p:nvPr/>
        </p:nvCxnSpPr>
        <p:spPr>
          <a:xfrm>
            <a:off x="6858000" y="51133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20" name="Text Box 31"/>
          <p:cNvSpPr txBox="1"/>
          <p:nvPr/>
        </p:nvSpPr>
        <p:spPr>
          <a:xfrm>
            <a:off x="5964238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1" name="Text Box 32"/>
          <p:cNvSpPr txBox="1"/>
          <p:nvPr/>
        </p:nvSpPr>
        <p:spPr>
          <a:xfrm>
            <a:off x="8037513" y="5494338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2" name="Text Box 33"/>
          <p:cNvSpPr txBox="1"/>
          <p:nvPr/>
        </p:nvSpPr>
        <p:spPr>
          <a:xfrm>
            <a:off x="5522913" y="5570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3" name="Text Box 34"/>
          <p:cNvSpPr txBox="1"/>
          <p:nvPr/>
        </p:nvSpPr>
        <p:spPr>
          <a:xfrm>
            <a:off x="5800725" y="6027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4" name="Text Box 35"/>
          <p:cNvSpPr txBox="1"/>
          <p:nvPr/>
        </p:nvSpPr>
        <p:spPr>
          <a:xfrm>
            <a:off x="6697663" y="45037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5" name="Text Box 36"/>
          <p:cNvSpPr txBox="1"/>
          <p:nvPr/>
        </p:nvSpPr>
        <p:spPr>
          <a:xfrm>
            <a:off x="6715125" y="640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6" name="Text Box 37"/>
          <p:cNvSpPr txBox="1"/>
          <p:nvPr/>
        </p:nvSpPr>
        <p:spPr>
          <a:xfrm>
            <a:off x="7316788" y="6027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7" name="Text Box 38"/>
          <p:cNvSpPr txBox="1"/>
          <p:nvPr/>
        </p:nvSpPr>
        <p:spPr>
          <a:xfrm>
            <a:off x="7250113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8" name="Text Box 39"/>
          <p:cNvSpPr txBox="1"/>
          <p:nvPr/>
        </p:nvSpPr>
        <p:spPr>
          <a:xfrm>
            <a:off x="6784975" y="5494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29" name="Text Box 40"/>
          <p:cNvSpPr txBox="1"/>
          <p:nvPr/>
        </p:nvSpPr>
        <p:spPr>
          <a:xfrm>
            <a:off x="5200650" y="487680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930" name="Text Box 41"/>
          <p:cNvSpPr txBox="1"/>
          <p:nvPr/>
        </p:nvSpPr>
        <p:spPr>
          <a:xfrm>
            <a:off x="474663" y="4645025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447800"/>
            <a:ext cx="8610600" cy="35814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对于给定的图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 = (V,E)</a:t>
            </a:r>
            <a:r>
              <a:rPr lang="zh-CN" altLang="en-US" dirty="0">
                <a:ea typeface="宋体" panose="02010600030101010101" pitchFamily="2" charset="-122"/>
              </a:rPr>
              <a:t>，最大的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是多少？</a:t>
            </a:r>
            <a:endParaRPr lang="zh-CN" altLang="en-US" dirty="0">
              <a:ea typeface="宋体" panose="02010600030101010101" pitchFamily="2" charset="-122"/>
            </a:endParaRPr>
          </a:p>
          <a:p>
            <a:pPr marL="609600" indent="-609600" eaLnBrk="1" hangingPunct="1"/>
            <a:r>
              <a:rPr lang="zh-CN" altLang="en-US" dirty="0">
                <a:ea typeface="宋体" panose="02010600030101010101" pitchFamily="2" charset="-122"/>
              </a:rPr>
              <a:t>如何高效地计算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假设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容量都是正数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= 30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917" name="Oval 4"/>
          <p:cNvSpPr/>
          <p:nvPr/>
        </p:nvSpPr>
        <p:spPr>
          <a:xfrm>
            <a:off x="1493838" y="52609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8" name="Oval 5"/>
          <p:cNvSpPr/>
          <p:nvPr/>
        </p:nvSpPr>
        <p:spPr>
          <a:xfrm>
            <a:off x="2433638" y="44989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9" name="Oval 6"/>
          <p:cNvSpPr/>
          <p:nvPr/>
        </p:nvSpPr>
        <p:spPr>
          <a:xfrm>
            <a:off x="3500438" y="51847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0" name="Oval 7"/>
          <p:cNvSpPr/>
          <p:nvPr/>
        </p:nvSpPr>
        <p:spPr>
          <a:xfrm>
            <a:off x="2433638" y="59467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8921" name="AutoShape 8"/>
          <p:cNvCxnSpPr>
            <a:stCxn id="38918" idx="5"/>
            <a:endCxn id="38919" idx="1"/>
          </p:cNvCxnSpPr>
          <p:nvPr/>
        </p:nvCxnSpPr>
        <p:spPr>
          <a:xfrm>
            <a:off x="2563813" y="46291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2" name="AutoShape 9"/>
          <p:cNvCxnSpPr>
            <a:stCxn id="38918" idx="3"/>
            <a:endCxn id="38917" idx="0"/>
          </p:cNvCxnSpPr>
          <p:nvPr/>
        </p:nvCxnSpPr>
        <p:spPr>
          <a:xfrm flipH="1">
            <a:off x="1570038" y="46291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8923" name="AutoShape 10"/>
          <p:cNvCxnSpPr>
            <a:stCxn id="38917" idx="5"/>
            <a:endCxn id="38920" idx="1"/>
          </p:cNvCxnSpPr>
          <p:nvPr/>
        </p:nvCxnSpPr>
        <p:spPr>
          <a:xfrm>
            <a:off x="1624013" y="53911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4" name="AutoShape 11"/>
          <p:cNvCxnSpPr>
            <a:stCxn id="38920" idx="7"/>
            <a:endCxn id="38919" idx="3"/>
          </p:cNvCxnSpPr>
          <p:nvPr/>
        </p:nvCxnSpPr>
        <p:spPr>
          <a:xfrm flipV="1">
            <a:off x="2563813" y="53149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5" name="AutoShape 12"/>
          <p:cNvCxnSpPr>
            <a:stCxn id="38918" idx="4"/>
            <a:endCxn id="38920" idx="0"/>
          </p:cNvCxnSpPr>
          <p:nvPr/>
        </p:nvCxnSpPr>
        <p:spPr>
          <a:xfrm>
            <a:off x="2509838" y="46513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26" name="Text Box 13"/>
          <p:cNvSpPr txBox="1"/>
          <p:nvPr/>
        </p:nvSpPr>
        <p:spPr>
          <a:xfrm>
            <a:off x="1616075" y="4498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7" name="Text Box 14"/>
          <p:cNvSpPr txBox="1"/>
          <p:nvPr/>
        </p:nvSpPr>
        <p:spPr>
          <a:xfrm>
            <a:off x="3689350" y="50323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8" name="Text Box 15"/>
          <p:cNvSpPr txBox="1"/>
          <p:nvPr/>
        </p:nvSpPr>
        <p:spPr>
          <a:xfrm>
            <a:off x="1174750" y="51085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9" name="Text Box 16"/>
          <p:cNvSpPr txBox="1"/>
          <p:nvPr/>
        </p:nvSpPr>
        <p:spPr>
          <a:xfrm>
            <a:off x="1452563" y="55657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0" name="Text Box 17"/>
          <p:cNvSpPr txBox="1"/>
          <p:nvPr/>
        </p:nvSpPr>
        <p:spPr>
          <a:xfrm>
            <a:off x="2349500" y="404177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1" name="Text Box 18"/>
          <p:cNvSpPr txBox="1"/>
          <p:nvPr/>
        </p:nvSpPr>
        <p:spPr>
          <a:xfrm>
            <a:off x="2366963" y="5946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2" name="Text Box 19"/>
          <p:cNvSpPr txBox="1"/>
          <p:nvPr/>
        </p:nvSpPr>
        <p:spPr>
          <a:xfrm>
            <a:off x="2968625" y="55657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3" name="Text Box 20"/>
          <p:cNvSpPr txBox="1"/>
          <p:nvPr/>
        </p:nvSpPr>
        <p:spPr>
          <a:xfrm>
            <a:off x="2901950" y="4498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4" name="Text Box 21"/>
          <p:cNvSpPr txBox="1"/>
          <p:nvPr/>
        </p:nvSpPr>
        <p:spPr>
          <a:xfrm>
            <a:off x="2435225" y="50323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5" name="Oval 22"/>
          <p:cNvSpPr/>
          <p:nvPr/>
        </p:nvSpPr>
        <p:spPr>
          <a:xfrm>
            <a:off x="5900738" y="53371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6" name="Oval 23"/>
          <p:cNvSpPr/>
          <p:nvPr/>
        </p:nvSpPr>
        <p:spPr>
          <a:xfrm>
            <a:off x="6840538" y="45751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7" name="Oval 24"/>
          <p:cNvSpPr/>
          <p:nvPr/>
        </p:nvSpPr>
        <p:spPr>
          <a:xfrm>
            <a:off x="7907338" y="52609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8" name="Oval 25"/>
          <p:cNvSpPr/>
          <p:nvPr/>
        </p:nvSpPr>
        <p:spPr>
          <a:xfrm>
            <a:off x="6840538" y="60229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8939" name="AutoShape 26"/>
          <p:cNvCxnSpPr>
            <a:stCxn id="38936" idx="5"/>
            <a:endCxn id="38937" idx="1"/>
          </p:cNvCxnSpPr>
          <p:nvPr/>
        </p:nvCxnSpPr>
        <p:spPr>
          <a:xfrm>
            <a:off x="6970713" y="4705350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0" name="AutoShape 27"/>
          <p:cNvCxnSpPr>
            <a:stCxn id="38936" idx="3"/>
            <a:endCxn id="38935" idx="0"/>
          </p:cNvCxnSpPr>
          <p:nvPr/>
        </p:nvCxnSpPr>
        <p:spPr>
          <a:xfrm flipH="1">
            <a:off x="5976938" y="4705350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8941" name="AutoShape 28"/>
          <p:cNvCxnSpPr>
            <a:stCxn id="38935" idx="5"/>
            <a:endCxn id="38938" idx="1"/>
          </p:cNvCxnSpPr>
          <p:nvPr/>
        </p:nvCxnSpPr>
        <p:spPr>
          <a:xfrm>
            <a:off x="6030913" y="5467350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2" name="AutoShape 29"/>
          <p:cNvCxnSpPr>
            <a:stCxn id="38938" idx="7"/>
            <a:endCxn id="38937" idx="3"/>
          </p:cNvCxnSpPr>
          <p:nvPr/>
        </p:nvCxnSpPr>
        <p:spPr>
          <a:xfrm flipV="1">
            <a:off x="6970713" y="5391150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43" name="AutoShape 30"/>
          <p:cNvCxnSpPr>
            <a:stCxn id="38936" idx="4"/>
            <a:endCxn id="38938" idx="0"/>
          </p:cNvCxnSpPr>
          <p:nvPr/>
        </p:nvCxnSpPr>
        <p:spPr>
          <a:xfrm>
            <a:off x="6916738" y="4727575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44" name="Text Box 31"/>
          <p:cNvSpPr txBox="1"/>
          <p:nvPr/>
        </p:nvSpPr>
        <p:spPr>
          <a:xfrm>
            <a:off x="6022975" y="45751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5" name="Text Box 32"/>
          <p:cNvSpPr txBox="1"/>
          <p:nvPr/>
        </p:nvSpPr>
        <p:spPr>
          <a:xfrm>
            <a:off x="8096250" y="51085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6" name="Text Box 33"/>
          <p:cNvSpPr txBox="1"/>
          <p:nvPr/>
        </p:nvSpPr>
        <p:spPr>
          <a:xfrm>
            <a:off x="5581650" y="5184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7" name="Text Box 34"/>
          <p:cNvSpPr txBox="1"/>
          <p:nvPr/>
        </p:nvSpPr>
        <p:spPr>
          <a:xfrm>
            <a:off x="5859463" y="5641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8" name="Text Box 35"/>
          <p:cNvSpPr txBox="1"/>
          <p:nvPr/>
        </p:nvSpPr>
        <p:spPr>
          <a:xfrm>
            <a:off x="6756400" y="411797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49" name="Text Box 36"/>
          <p:cNvSpPr txBox="1"/>
          <p:nvPr/>
        </p:nvSpPr>
        <p:spPr>
          <a:xfrm>
            <a:off x="6858000" y="6172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0" name="Text Box 37"/>
          <p:cNvSpPr txBox="1"/>
          <p:nvPr/>
        </p:nvSpPr>
        <p:spPr>
          <a:xfrm>
            <a:off x="7375525" y="5641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1" name="Text Box 38"/>
          <p:cNvSpPr txBox="1"/>
          <p:nvPr/>
        </p:nvSpPr>
        <p:spPr>
          <a:xfrm>
            <a:off x="7308850" y="45751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2" name="Text Box 39"/>
          <p:cNvSpPr txBox="1"/>
          <p:nvPr/>
        </p:nvSpPr>
        <p:spPr>
          <a:xfrm>
            <a:off x="6843713" y="51085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3" name="Text Box 40"/>
          <p:cNvSpPr txBox="1"/>
          <p:nvPr/>
        </p:nvSpPr>
        <p:spPr>
          <a:xfrm>
            <a:off x="5257800" y="4498975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4" name="Text Box 41"/>
          <p:cNvSpPr txBox="1"/>
          <p:nvPr/>
        </p:nvSpPr>
        <p:spPr>
          <a:xfrm>
            <a:off x="533400" y="42672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>
          <a:xfrm>
            <a:off x="0" y="-142875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余图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600200"/>
            <a:ext cx="8839200" cy="2767013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给定图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ea typeface="宋体" panose="02010600030101010101" pitchFamily="2" charset="-122"/>
              </a:rPr>
              <a:t>中的流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余图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同样的结点，中间结点和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s,t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对于每条边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满足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赋给权重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-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(</a:t>
            </a:r>
            <a:r>
              <a:rPr lang="zh-CN" altLang="en-US" sz="2400" b="1" dirty="0">
                <a:ea typeface="宋体" panose="02010600030101010101" pitchFamily="2" charset="-122"/>
              </a:rPr>
              <a:t>剩余容量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对于每条边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= 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给其逆向边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v,u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赋给权重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(</a:t>
            </a:r>
            <a:r>
              <a:rPr lang="zh-CN" altLang="en-US" sz="2400" dirty="0">
                <a:ea typeface="宋体" panose="02010600030101010101" pitchFamily="2" charset="-122"/>
              </a:rPr>
              <a:t>剩余容量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9942" name="Oval 4"/>
          <p:cNvSpPr/>
          <p:nvPr/>
        </p:nvSpPr>
        <p:spPr>
          <a:xfrm>
            <a:off x="603250" y="52498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3" name="Oval 5"/>
          <p:cNvSpPr/>
          <p:nvPr/>
        </p:nvSpPr>
        <p:spPr>
          <a:xfrm>
            <a:off x="1543050" y="44878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4" name="Oval 6"/>
          <p:cNvSpPr/>
          <p:nvPr/>
        </p:nvSpPr>
        <p:spPr>
          <a:xfrm>
            <a:off x="2609850" y="51736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45" name="Oval 7"/>
          <p:cNvSpPr/>
          <p:nvPr/>
        </p:nvSpPr>
        <p:spPr>
          <a:xfrm>
            <a:off x="1543050" y="59356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46" name="AutoShape 8"/>
          <p:cNvCxnSpPr>
            <a:stCxn id="39943" idx="5"/>
            <a:endCxn id="39944" idx="1"/>
          </p:cNvCxnSpPr>
          <p:nvPr/>
        </p:nvCxnSpPr>
        <p:spPr>
          <a:xfrm>
            <a:off x="1673225" y="4618038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47" name="AutoShape 9"/>
          <p:cNvCxnSpPr>
            <a:stCxn id="39943" idx="3"/>
            <a:endCxn id="39942" idx="0"/>
          </p:cNvCxnSpPr>
          <p:nvPr/>
        </p:nvCxnSpPr>
        <p:spPr>
          <a:xfrm flipH="1">
            <a:off x="679450" y="4618038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9948" name="AutoShape 10"/>
          <p:cNvCxnSpPr>
            <a:stCxn id="39942" idx="5"/>
            <a:endCxn id="39945" idx="1"/>
          </p:cNvCxnSpPr>
          <p:nvPr/>
        </p:nvCxnSpPr>
        <p:spPr>
          <a:xfrm>
            <a:off x="733425" y="5380038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49" name="AutoShape 11"/>
          <p:cNvCxnSpPr>
            <a:stCxn id="39945" idx="7"/>
            <a:endCxn id="39944" idx="3"/>
          </p:cNvCxnSpPr>
          <p:nvPr/>
        </p:nvCxnSpPr>
        <p:spPr>
          <a:xfrm flipV="1">
            <a:off x="1673225" y="5303838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0" name="AutoShape 12"/>
          <p:cNvCxnSpPr>
            <a:stCxn id="39943" idx="4"/>
            <a:endCxn id="39945" idx="0"/>
          </p:cNvCxnSpPr>
          <p:nvPr/>
        </p:nvCxnSpPr>
        <p:spPr>
          <a:xfrm>
            <a:off x="1619250" y="4640263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51" name="Text Box 13"/>
          <p:cNvSpPr txBox="1"/>
          <p:nvPr/>
        </p:nvSpPr>
        <p:spPr>
          <a:xfrm>
            <a:off x="725488" y="4487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2" name="Text Box 14"/>
          <p:cNvSpPr txBox="1"/>
          <p:nvPr/>
        </p:nvSpPr>
        <p:spPr>
          <a:xfrm>
            <a:off x="2798763" y="50212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3" name="Text Box 15"/>
          <p:cNvSpPr txBox="1"/>
          <p:nvPr/>
        </p:nvSpPr>
        <p:spPr>
          <a:xfrm>
            <a:off x="284163" y="50974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4" name="Text Box 16"/>
          <p:cNvSpPr txBox="1"/>
          <p:nvPr/>
        </p:nvSpPr>
        <p:spPr>
          <a:xfrm>
            <a:off x="561975" y="5554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5" name="Text Box 17"/>
          <p:cNvSpPr txBox="1"/>
          <p:nvPr/>
        </p:nvSpPr>
        <p:spPr>
          <a:xfrm>
            <a:off x="1458913" y="40306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6" name="Text Box 18"/>
          <p:cNvSpPr txBox="1"/>
          <p:nvPr/>
        </p:nvSpPr>
        <p:spPr>
          <a:xfrm>
            <a:off x="1476375" y="59356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7" name="Text Box 19"/>
          <p:cNvSpPr txBox="1"/>
          <p:nvPr/>
        </p:nvSpPr>
        <p:spPr>
          <a:xfrm>
            <a:off x="2078038" y="5554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8" name="Text Box 20"/>
          <p:cNvSpPr txBox="1"/>
          <p:nvPr/>
        </p:nvSpPr>
        <p:spPr>
          <a:xfrm>
            <a:off x="2011363" y="4487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59" name="Text Box 21"/>
          <p:cNvSpPr txBox="1"/>
          <p:nvPr/>
        </p:nvSpPr>
        <p:spPr>
          <a:xfrm>
            <a:off x="1544638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0" name="Oval 22"/>
          <p:cNvSpPr/>
          <p:nvPr/>
        </p:nvSpPr>
        <p:spPr>
          <a:xfrm>
            <a:off x="3687763" y="4876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1" name="Oval 23"/>
          <p:cNvSpPr/>
          <p:nvPr/>
        </p:nvSpPr>
        <p:spPr>
          <a:xfrm>
            <a:off x="462756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2" name="Oval 24"/>
          <p:cNvSpPr/>
          <p:nvPr/>
        </p:nvSpPr>
        <p:spPr>
          <a:xfrm>
            <a:off x="5694363" y="4800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63" name="Oval 25"/>
          <p:cNvSpPr/>
          <p:nvPr/>
        </p:nvSpPr>
        <p:spPr>
          <a:xfrm>
            <a:off x="4627563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64" name="AutoShape 26"/>
          <p:cNvCxnSpPr>
            <a:stCxn id="39961" idx="5"/>
            <a:endCxn id="39962" idx="1"/>
          </p:cNvCxnSpPr>
          <p:nvPr/>
        </p:nvCxnSpPr>
        <p:spPr>
          <a:xfrm>
            <a:off x="4757738" y="4244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5" name="AutoShape 27"/>
          <p:cNvCxnSpPr>
            <a:stCxn id="39961" idx="3"/>
            <a:endCxn id="39960" idx="0"/>
          </p:cNvCxnSpPr>
          <p:nvPr/>
        </p:nvCxnSpPr>
        <p:spPr>
          <a:xfrm flipH="1">
            <a:off x="3763963" y="42449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9966" name="AutoShape 28"/>
          <p:cNvCxnSpPr>
            <a:stCxn id="39960" idx="5"/>
            <a:endCxn id="39963" idx="1"/>
          </p:cNvCxnSpPr>
          <p:nvPr/>
        </p:nvCxnSpPr>
        <p:spPr>
          <a:xfrm>
            <a:off x="3817938" y="5006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7" name="AutoShape 29"/>
          <p:cNvCxnSpPr>
            <a:stCxn id="39963" idx="7"/>
            <a:endCxn id="39962" idx="3"/>
          </p:cNvCxnSpPr>
          <p:nvPr/>
        </p:nvCxnSpPr>
        <p:spPr>
          <a:xfrm flipV="1">
            <a:off x="4757738" y="49307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8" name="AutoShape 30"/>
          <p:cNvCxnSpPr>
            <a:stCxn id="39961" idx="4"/>
            <a:endCxn id="39963" idx="0"/>
          </p:cNvCxnSpPr>
          <p:nvPr/>
        </p:nvCxnSpPr>
        <p:spPr>
          <a:xfrm>
            <a:off x="4703763" y="42672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69" name="Text Box 31"/>
          <p:cNvSpPr txBox="1"/>
          <p:nvPr/>
        </p:nvSpPr>
        <p:spPr>
          <a:xfrm>
            <a:off x="3875088" y="4114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0" name="Text Box 32"/>
          <p:cNvSpPr txBox="1"/>
          <p:nvPr/>
        </p:nvSpPr>
        <p:spPr>
          <a:xfrm>
            <a:off x="5883275" y="46482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1" name="Text Box 33"/>
          <p:cNvSpPr txBox="1"/>
          <p:nvPr/>
        </p:nvSpPr>
        <p:spPr>
          <a:xfrm>
            <a:off x="3368675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2" name="Text Box 34"/>
          <p:cNvSpPr txBox="1"/>
          <p:nvPr/>
        </p:nvSpPr>
        <p:spPr>
          <a:xfrm>
            <a:off x="3732213" y="51816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3" name="Text Box 35"/>
          <p:cNvSpPr txBox="1"/>
          <p:nvPr/>
        </p:nvSpPr>
        <p:spPr>
          <a:xfrm>
            <a:off x="4578350" y="37258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4" name="Text Box 36"/>
          <p:cNvSpPr txBox="1"/>
          <p:nvPr/>
        </p:nvSpPr>
        <p:spPr>
          <a:xfrm>
            <a:off x="4560888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5" name="Text Box 37"/>
          <p:cNvSpPr txBox="1"/>
          <p:nvPr/>
        </p:nvSpPr>
        <p:spPr>
          <a:xfrm>
            <a:off x="5162550" y="5181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6" name="Text Box 38"/>
          <p:cNvSpPr txBox="1"/>
          <p:nvPr/>
        </p:nvSpPr>
        <p:spPr>
          <a:xfrm>
            <a:off x="5181600" y="41148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7" name="Text Box 39"/>
          <p:cNvSpPr txBox="1"/>
          <p:nvPr/>
        </p:nvSpPr>
        <p:spPr>
          <a:xfrm>
            <a:off x="4632325" y="4648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8" name="Text Box 40"/>
          <p:cNvSpPr txBox="1"/>
          <p:nvPr/>
        </p:nvSpPr>
        <p:spPr>
          <a:xfrm>
            <a:off x="3197225" y="4183063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79" name="Oval 41"/>
          <p:cNvSpPr/>
          <p:nvPr/>
        </p:nvSpPr>
        <p:spPr>
          <a:xfrm>
            <a:off x="6810375" y="5257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0" name="Oval 42"/>
          <p:cNvSpPr/>
          <p:nvPr/>
        </p:nvSpPr>
        <p:spPr>
          <a:xfrm>
            <a:off x="7750175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1" name="Oval 43"/>
          <p:cNvSpPr/>
          <p:nvPr/>
        </p:nvSpPr>
        <p:spPr>
          <a:xfrm>
            <a:off x="8816975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2" name="Oval 44"/>
          <p:cNvSpPr/>
          <p:nvPr/>
        </p:nvSpPr>
        <p:spPr>
          <a:xfrm>
            <a:off x="7750175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9983" name="AutoShape 45"/>
          <p:cNvCxnSpPr>
            <a:stCxn id="39980" idx="5"/>
            <a:endCxn id="39981" idx="1"/>
          </p:cNvCxnSpPr>
          <p:nvPr/>
        </p:nvCxnSpPr>
        <p:spPr>
          <a:xfrm>
            <a:off x="7880350" y="46259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4" name="AutoShape 46"/>
          <p:cNvCxnSpPr>
            <a:stCxn id="39980" idx="3"/>
            <a:endCxn id="39979" idx="0"/>
          </p:cNvCxnSpPr>
          <p:nvPr/>
        </p:nvCxnSpPr>
        <p:spPr>
          <a:xfrm flipH="1">
            <a:off x="6886575" y="46259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5" name="AutoShape 47"/>
          <p:cNvCxnSpPr>
            <a:stCxn id="39979" idx="5"/>
            <a:endCxn id="39982" idx="1"/>
          </p:cNvCxnSpPr>
          <p:nvPr/>
        </p:nvCxnSpPr>
        <p:spPr>
          <a:xfrm>
            <a:off x="6940550" y="53879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86" name="AutoShape 48"/>
          <p:cNvCxnSpPr>
            <a:stCxn id="39982" idx="7"/>
            <a:endCxn id="39981" idx="3"/>
          </p:cNvCxnSpPr>
          <p:nvPr/>
        </p:nvCxnSpPr>
        <p:spPr>
          <a:xfrm flipV="1">
            <a:off x="7880350" y="53117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39987" name="Text Box 50"/>
          <p:cNvSpPr txBox="1"/>
          <p:nvPr/>
        </p:nvSpPr>
        <p:spPr>
          <a:xfrm>
            <a:off x="699928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8" name="Text Box 51"/>
          <p:cNvSpPr txBox="1"/>
          <p:nvPr/>
        </p:nvSpPr>
        <p:spPr>
          <a:xfrm>
            <a:off x="8875713" y="53340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89" name="Text Box 52"/>
          <p:cNvSpPr txBox="1"/>
          <p:nvPr/>
        </p:nvSpPr>
        <p:spPr>
          <a:xfrm>
            <a:off x="6491288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0" name="Text Box 53"/>
          <p:cNvSpPr txBox="1"/>
          <p:nvPr/>
        </p:nvSpPr>
        <p:spPr>
          <a:xfrm>
            <a:off x="68468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1" name="Text Box 54"/>
          <p:cNvSpPr txBox="1"/>
          <p:nvPr/>
        </p:nvSpPr>
        <p:spPr>
          <a:xfrm>
            <a:off x="7683500" y="5943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2" name="Text Box 56"/>
          <p:cNvSpPr txBox="1"/>
          <p:nvPr/>
        </p:nvSpPr>
        <p:spPr>
          <a:xfrm>
            <a:off x="821848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3" name="Text Box 58"/>
          <p:cNvSpPr txBox="1"/>
          <p:nvPr/>
        </p:nvSpPr>
        <p:spPr>
          <a:xfrm>
            <a:off x="6018213" y="4213225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4" name="Text Box 59"/>
          <p:cNvSpPr txBox="1"/>
          <p:nvPr/>
        </p:nvSpPr>
        <p:spPr>
          <a:xfrm>
            <a:off x="7702550" y="41068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5" name="Freeform 68"/>
          <p:cNvSpPr/>
          <p:nvPr/>
        </p:nvSpPr>
        <p:spPr>
          <a:xfrm>
            <a:off x="7599363" y="46402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6" name="Freeform 69"/>
          <p:cNvSpPr/>
          <p:nvPr/>
        </p:nvSpPr>
        <p:spPr>
          <a:xfrm>
            <a:off x="7827963" y="46402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97" name="Text Box 70"/>
          <p:cNvSpPr txBox="1"/>
          <p:nvPr/>
        </p:nvSpPr>
        <p:spPr>
          <a:xfrm>
            <a:off x="7981950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8" name="Text Box 71"/>
          <p:cNvSpPr txBox="1"/>
          <p:nvPr/>
        </p:nvSpPr>
        <p:spPr>
          <a:xfrm>
            <a:off x="7153275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9" name="Text Box 72"/>
          <p:cNvSpPr txBox="1"/>
          <p:nvPr/>
        </p:nvSpPr>
        <p:spPr>
          <a:xfrm>
            <a:off x="342900" y="4037013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Text Box 71"/>
          <p:cNvSpPr txBox="1"/>
          <p:nvPr/>
        </p:nvSpPr>
        <p:spPr>
          <a:xfrm>
            <a:off x="8218805" y="5630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单源最短路径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给定一个有权的有向图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，找到从给定源结点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到另一个结点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的最短路径。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增广路径和增广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447800"/>
            <a:ext cx="9001125" cy="2967038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给定图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中的流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及其对应的余图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i="1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找到余图中的一条新流，该流通过一条没有重复结点的路径，并且值和该路径上的最小容量相等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增广路径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沿着路径更新余图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5" name="Oval 4"/>
          <p:cNvSpPr/>
          <p:nvPr/>
        </p:nvSpPr>
        <p:spPr>
          <a:xfrm>
            <a:off x="471488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6" name="Oval 5"/>
          <p:cNvSpPr/>
          <p:nvPr/>
        </p:nvSpPr>
        <p:spPr>
          <a:xfrm>
            <a:off x="1411288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7" name="Oval 6"/>
          <p:cNvSpPr/>
          <p:nvPr/>
        </p:nvSpPr>
        <p:spPr>
          <a:xfrm>
            <a:off x="2478088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8" name="Oval 7"/>
          <p:cNvSpPr/>
          <p:nvPr/>
        </p:nvSpPr>
        <p:spPr>
          <a:xfrm>
            <a:off x="1411288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0969" name="AutoShape 8"/>
          <p:cNvCxnSpPr>
            <a:stCxn id="40966" idx="5"/>
            <a:endCxn id="40967" idx="1"/>
          </p:cNvCxnSpPr>
          <p:nvPr/>
        </p:nvCxnSpPr>
        <p:spPr>
          <a:xfrm>
            <a:off x="1541463" y="5083175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0" name="AutoShape 9"/>
          <p:cNvCxnSpPr>
            <a:stCxn id="40966" idx="3"/>
            <a:endCxn id="40965" idx="0"/>
          </p:cNvCxnSpPr>
          <p:nvPr/>
        </p:nvCxnSpPr>
        <p:spPr>
          <a:xfrm flipH="1">
            <a:off x="547688" y="5083175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71" name="AutoShape 10"/>
          <p:cNvCxnSpPr>
            <a:stCxn id="40965" idx="5"/>
            <a:endCxn id="40968" idx="1"/>
          </p:cNvCxnSpPr>
          <p:nvPr/>
        </p:nvCxnSpPr>
        <p:spPr>
          <a:xfrm>
            <a:off x="601663" y="5845175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2" name="AutoShape 11"/>
          <p:cNvCxnSpPr>
            <a:stCxn id="40968" idx="7"/>
            <a:endCxn id="40967" idx="3"/>
          </p:cNvCxnSpPr>
          <p:nvPr/>
        </p:nvCxnSpPr>
        <p:spPr>
          <a:xfrm flipV="1">
            <a:off x="1541463" y="5768975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3" name="AutoShape 12"/>
          <p:cNvCxnSpPr>
            <a:stCxn id="40966" idx="4"/>
            <a:endCxn id="40968" idx="0"/>
          </p:cNvCxnSpPr>
          <p:nvPr/>
        </p:nvCxnSpPr>
        <p:spPr>
          <a:xfrm>
            <a:off x="1487488" y="5105400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74" name="Text Box 13"/>
          <p:cNvSpPr txBox="1"/>
          <p:nvPr/>
        </p:nvSpPr>
        <p:spPr>
          <a:xfrm>
            <a:off x="593725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5" name="Text Box 14"/>
          <p:cNvSpPr txBox="1"/>
          <p:nvPr/>
        </p:nvSpPr>
        <p:spPr>
          <a:xfrm>
            <a:off x="2667000" y="54864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6" name="Text Box 15"/>
          <p:cNvSpPr txBox="1"/>
          <p:nvPr/>
        </p:nvSpPr>
        <p:spPr>
          <a:xfrm>
            <a:off x="152400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7" name="Text Box 16"/>
          <p:cNvSpPr txBox="1"/>
          <p:nvPr/>
        </p:nvSpPr>
        <p:spPr>
          <a:xfrm>
            <a:off x="430213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8" name="Text Box 17"/>
          <p:cNvSpPr txBox="1"/>
          <p:nvPr/>
        </p:nvSpPr>
        <p:spPr>
          <a:xfrm>
            <a:off x="1327150" y="44958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79" name="Text Box 18"/>
          <p:cNvSpPr txBox="1"/>
          <p:nvPr/>
        </p:nvSpPr>
        <p:spPr>
          <a:xfrm>
            <a:off x="1344613" y="6400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0" name="Text Box 19"/>
          <p:cNvSpPr txBox="1"/>
          <p:nvPr/>
        </p:nvSpPr>
        <p:spPr>
          <a:xfrm>
            <a:off x="1946275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1" name="Text Box 20"/>
          <p:cNvSpPr txBox="1"/>
          <p:nvPr/>
        </p:nvSpPr>
        <p:spPr>
          <a:xfrm>
            <a:off x="1879600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2" name="Text Box 21"/>
          <p:cNvSpPr txBox="1"/>
          <p:nvPr/>
        </p:nvSpPr>
        <p:spPr>
          <a:xfrm>
            <a:off x="1412875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3" name="Text Box 40"/>
          <p:cNvSpPr txBox="1"/>
          <p:nvPr/>
        </p:nvSpPr>
        <p:spPr>
          <a:xfrm>
            <a:off x="2633663" y="4618038"/>
            <a:ext cx="118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4" name="Oval 41"/>
          <p:cNvSpPr/>
          <p:nvPr/>
        </p:nvSpPr>
        <p:spPr>
          <a:xfrm>
            <a:off x="6678613" y="5722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5" name="Oval 42"/>
          <p:cNvSpPr/>
          <p:nvPr/>
        </p:nvSpPr>
        <p:spPr>
          <a:xfrm>
            <a:off x="7618413" y="4960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6" name="Oval 43"/>
          <p:cNvSpPr/>
          <p:nvPr/>
        </p:nvSpPr>
        <p:spPr>
          <a:xfrm>
            <a:off x="8685213" y="5646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87" name="Oval 44"/>
          <p:cNvSpPr/>
          <p:nvPr/>
        </p:nvSpPr>
        <p:spPr>
          <a:xfrm>
            <a:off x="7618413" y="6408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0988" name="AutoShape 45"/>
          <p:cNvCxnSpPr>
            <a:stCxn id="40985" idx="5"/>
            <a:endCxn id="40986" idx="1"/>
          </p:cNvCxnSpPr>
          <p:nvPr/>
        </p:nvCxnSpPr>
        <p:spPr>
          <a:xfrm>
            <a:off x="7748588" y="5091113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89" name="AutoShape 46"/>
          <p:cNvCxnSpPr>
            <a:stCxn id="40985" idx="3"/>
            <a:endCxn id="40984" idx="0"/>
          </p:cNvCxnSpPr>
          <p:nvPr/>
        </p:nvCxnSpPr>
        <p:spPr>
          <a:xfrm flipH="1">
            <a:off x="6754813" y="5091113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0" name="AutoShape 47"/>
          <p:cNvCxnSpPr>
            <a:stCxn id="40984" idx="5"/>
            <a:endCxn id="40987" idx="1"/>
          </p:cNvCxnSpPr>
          <p:nvPr/>
        </p:nvCxnSpPr>
        <p:spPr>
          <a:xfrm>
            <a:off x="6808788" y="5853113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0991" name="AutoShape 48"/>
          <p:cNvCxnSpPr>
            <a:stCxn id="40987" idx="7"/>
            <a:endCxn id="40986" idx="3"/>
          </p:cNvCxnSpPr>
          <p:nvPr/>
        </p:nvCxnSpPr>
        <p:spPr>
          <a:xfrm flipV="1">
            <a:off x="7748588" y="5776913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0992" name="Text Box 49"/>
          <p:cNvSpPr txBox="1"/>
          <p:nvPr/>
        </p:nvSpPr>
        <p:spPr>
          <a:xfrm>
            <a:off x="6867525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3" name="Text Box 50"/>
          <p:cNvSpPr txBox="1"/>
          <p:nvPr/>
        </p:nvSpPr>
        <p:spPr>
          <a:xfrm>
            <a:off x="8874125" y="54943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4" name="Text Box 51"/>
          <p:cNvSpPr txBox="1"/>
          <p:nvPr/>
        </p:nvSpPr>
        <p:spPr>
          <a:xfrm>
            <a:off x="6359525" y="5570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5" name="Text Box 52"/>
          <p:cNvSpPr txBox="1"/>
          <p:nvPr/>
        </p:nvSpPr>
        <p:spPr>
          <a:xfrm>
            <a:off x="6715125" y="5943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6" name="Text Box 53"/>
          <p:cNvSpPr txBox="1"/>
          <p:nvPr/>
        </p:nvSpPr>
        <p:spPr>
          <a:xfrm>
            <a:off x="7551738" y="640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7" name="Text Box 54"/>
          <p:cNvSpPr txBox="1"/>
          <p:nvPr/>
        </p:nvSpPr>
        <p:spPr>
          <a:xfrm>
            <a:off x="8153400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8" name="Text Box 55"/>
          <p:cNvSpPr txBox="1"/>
          <p:nvPr/>
        </p:nvSpPr>
        <p:spPr>
          <a:xfrm>
            <a:off x="8086725" y="4960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9" name="Text Box 56"/>
          <p:cNvSpPr txBox="1"/>
          <p:nvPr/>
        </p:nvSpPr>
        <p:spPr>
          <a:xfrm>
            <a:off x="5868988" y="4327525"/>
            <a:ext cx="1487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0" name="Text Box 57"/>
          <p:cNvSpPr txBox="1"/>
          <p:nvPr/>
        </p:nvSpPr>
        <p:spPr>
          <a:xfrm>
            <a:off x="7570788" y="45720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1" name="Freeform 58"/>
          <p:cNvSpPr/>
          <p:nvPr/>
        </p:nvSpPr>
        <p:spPr>
          <a:xfrm>
            <a:off x="7467600" y="51054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2" name="Freeform 59"/>
          <p:cNvSpPr/>
          <p:nvPr/>
        </p:nvSpPr>
        <p:spPr>
          <a:xfrm>
            <a:off x="7696200" y="51054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3" name="Text Box 60"/>
          <p:cNvSpPr txBox="1"/>
          <p:nvPr/>
        </p:nvSpPr>
        <p:spPr>
          <a:xfrm>
            <a:off x="7848600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4" name="Text Box 61"/>
          <p:cNvSpPr txBox="1"/>
          <p:nvPr/>
        </p:nvSpPr>
        <p:spPr>
          <a:xfrm>
            <a:off x="7019925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5" name="Oval 62"/>
          <p:cNvSpPr/>
          <p:nvPr/>
        </p:nvSpPr>
        <p:spPr>
          <a:xfrm>
            <a:off x="3595688" y="5265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6" name="Oval 63"/>
          <p:cNvSpPr/>
          <p:nvPr/>
        </p:nvSpPr>
        <p:spPr>
          <a:xfrm>
            <a:off x="4535488" y="45037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7" name="Oval 64"/>
          <p:cNvSpPr/>
          <p:nvPr/>
        </p:nvSpPr>
        <p:spPr>
          <a:xfrm>
            <a:off x="5602288" y="51895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08" name="Oval 65"/>
          <p:cNvSpPr/>
          <p:nvPr/>
        </p:nvSpPr>
        <p:spPr>
          <a:xfrm>
            <a:off x="4535488" y="59515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1009" name="AutoShape 66"/>
          <p:cNvCxnSpPr>
            <a:stCxn id="41006" idx="5"/>
            <a:endCxn id="41007" idx="1"/>
          </p:cNvCxnSpPr>
          <p:nvPr/>
        </p:nvCxnSpPr>
        <p:spPr>
          <a:xfrm>
            <a:off x="4665663" y="4633913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0" name="AutoShape 67"/>
          <p:cNvCxnSpPr>
            <a:stCxn id="41006" idx="3"/>
            <a:endCxn id="41005" idx="0"/>
          </p:cNvCxnSpPr>
          <p:nvPr/>
        </p:nvCxnSpPr>
        <p:spPr>
          <a:xfrm flipH="1">
            <a:off x="3671888" y="4633913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1" name="AutoShape 68"/>
          <p:cNvCxnSpPr>
            <a:stCxn id="41005" idx="5"/>
            <a:endCxn id="41008" idx="1"/>
          </p:cNvCxnSpPr>
          <p:nvPr/>
        </p:nvCxnSpPr>
        <p:spPr>
          <a:xfrm>
            <a:off x="3725863" y="5395913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2" name="AutoShape 69"/>
          <p:cNvCxnSpPr>
            <a:stCxn id="41008" idx="7"/>
            <a:endCxn id="41007" idx="3"/>
          </p:cNvCxnSpPr>
          <p:nvPr/>
        </p:nvCxnSpPr>
        <p:spPr>
          <a:xfrm flipV="1">
            <a:off x="4665663" y="5319713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1013" name="Text Box 70"/>
          <p:cNvSpPr txBox="1"/>
          <p:nvPr/>
        </p:nvSpPr>
        <p:spPr>
          <a:xfrm>
            <a:off x="3743325" y="4572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4" name="Text Box 71"/>
          <p:cNvSpPr txBox="1"/>
          <p:nvPr/>
        </p:nvSpPr>
        <p:spPr>
          <a:xfrm>
            <a:off x="5791200" y="50371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5" name="Text Box 72"/>
          <p:cNvSpPr txBox="1"/>
          <p:nvPr/>
        </p:nvSpPr>
        <p:spPr>
          <a:xfrm>
            <a:off x="3276600" y="51133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6" name="Text Box 73"/>
          <p:cNvSpPr txBox="1"/>
          <p:nvPr/>
        </p:nvSpPr>
        <p:spPr>
          <a:xfrm>
            <a:off x="3632200" y="54864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7" name="Text Box 74"/>
          <p:cNvSpPr txBox="1"/>
          <p:nvPr/>
        </p:nvSpPr>
        <p:spPr>
          <a:xfrm>
            <a:off x="4468813" y="5951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8" name="Text Box 75"/>
          <p:cNvSpPr txBox="1"/>
          <p:nvPr/>
        </p:nvSpPr>
        <p:spPr>
          <a:xfrm>
            <a:off x="5070475" y="5570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19" name="Text Box 76"/>
          <p:cNvSpPr txBox="1"/>
          <p:nvPr/>
        </p:nvSpPr>
        <p:spPr>
          <a:xfrm>
            <a:off x="5003800" y="4503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0" name="Freeform 77"/>
          <p:cNvSpPr/>
          <p:nvPr/>
        </p:nvSpPr>
        <p:spPr>
          <a:xfrm>
            <a:off x="4384675" y="46482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21" name="Freeform 78"/>
          <p:cNvSpPr/>
          <p:nvPr/>
        </p:nvSpPr>
        <p:spPr>
          <a:xfrm>
            <a:off x="4613275" y="464820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22" name="Text Box 79"/>
          <p:cNvSpPr txBox="1"/>
          <p:nvPr/>
        </p:nvSpPr>
        <p:spPr>
          <a:xfrm>
            <a:off x="4767263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3" name="Text Box 80"/>
          <p:cNvSpPr txBox="1"/>
          <p:nvPr/>
        </p:nvSpPr>
        <p:spPr>
          <a:xfrm>
            <a:off x="3937000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4" name="Text Box 81"/>
          <p:cNvSpPr txBox="1"/>
          <p:nvPr/>
        </p:nvSpPr>
        <p:spPr>
          <a:xfrm>
            <a:off x="4446588" y="41148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5" name="Text Box 82"/>
          <p:cNvSpPr txBox="1"/>
          <p:nvPr/>
        </p:nvSpPr>
        <p:spPr>
          <a:xfrm>
            <a:off x="4276725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026" name="Text Box 83"/>
          <p:cNvSpPr txBox="1"/>
          <p:nvPr/>
        </p:nvSpPr>
        <p:spPr>
          <a:xfrm>
            <a:off x="184150" y="450215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2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charRg st="2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charRg st="7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Ford-Fulkerson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524000"/>
            <a:ext cx="8610600" cy="267652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对于所有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800" dirty="0">
                <a:ea typeface="宋体" panose="02010600030101010101" pitchFamily="2" charset="-122"/>
              </a:rPr>
              <a:t>初始化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 = 0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While </a:t>
            </a:r>
            <a:r>
              <a:rPr lang="zh-CN" altLang="en-US" sz="2800" dirty="0">
                <a:ea typeface="宋体" panose="02010600030101010101" pitchFamily="2" charset="-122"/>
              </a:rPr>
              <a:t>余图中存在</a:t>
            </a:r>
            <a:r>
              <a:rPr lang="en-US" altLang="zh-CN" sz="2800" dirty="0">
                <a:ea typeface="宋体" panose="02010600030101010101" pitchFamily="2" charset="-122"/>
              </a:rPr>
              <a:t>s-t </a:t>
            </a:r>
            <a:r>
              <a:rPr lang="zh-CN" altLang="en-US" sz="2800" dirty="0">
                <a:ea typeface="宋体" panose="02010600030101010101" pitchFamily="2" charset="-122"/>
              </a:rPr>
              <a:t>路径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沿着路径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增广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得到新的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和新的余图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沿着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增广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ea typeface="宋体" panose="02010600030101010101" pitchFamily="2" charset="-122"/>
              </a:rPr>
              <a:t>: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找到路径的最小容量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沿着路径修改权重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1989" name="Oval 4"/>
          <p:cNvSpPr/>
          <p:nvPr/>
        </p:nvSpPr>
        <p:spPr>
          <a:xfrm>
            <a:off x="471488" y="52911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0" name="Oval 5"/>
          <p:cNvSpPr/>
          <p:nvPr/>
        </p:nvSpPr>
        <p:spPr>
          <a:xfrm>
            <a:off x="1411288" y="45291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1" name="Oval 6"/>
          <p:cNvSpPr/>
          <p:nvPr/>
        </p:nvSpPr>
        <p:spPr>
          <a:xfrm>
            <a:off x="2478088" y="5214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2" name="Oval 7"/>
          <p:cNvSpPr/>
          <p:nvPr/>
        </p:nvSpPr>
        <p:spPr>
          <a:xfrm>
            <a:off x="1411288" y="5976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1993" name="AutoShape 8"/>
          <p:cNvCxnSpPr>
            <a:stCxn id="41990" idx="5"/>
            <a:endCxn id="41991" idx="1"/>
          </p:cNvCxnSpPr>
          <p:nvPr/>
        </p:nvCxnSpPr>
        <p:spPr>
          <a:xfrm>
            <a:off x="1541463" y="4659313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4" name="AutoShape 9"/>
          <p:cNvCxnSpPr>
            <a:stCxn id="41990" idx="3"/>
            <a:endCxn id="41989" idx="0"/>
          </p:cNvCxnSpPr>
          <p:nvPr/>
        </p:nvCxnSpPr>
        <p:spPr>
          <a:xfrm flipH="1">
            <a:off x="547688" y="4659313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1995" name="AutoShape 10"/>
          <p:cNvCxnSpPr>
            <a:stCxn id="41989" idx="5"/>
            <a:endCxn id="41992" idx="1"/>
          </p:cNvCxnSpPr>
          <p:nvPr/>
        </p:nvCxnSpPr>
        <p:spPr>
          <a:xfrm>
            <a:off x="601663" y="5421313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6" name="AutoShape 11"/>
          <p:cNvCxnSpPr>
            <a:stCxn id="41992" idx="7"/>
            <a:endCxn id="41991" idx="3"/>
          </p:cNvCxnSpPr>
          <p:nvPr/>
        </p:nvCxnSpPr>
        <p:spPr>
          <a:xfrm flipV="1">
            <a:off x="1541463" y="5345113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7" name="AutoShape 12"/>
          <p:cNvCxnSpPr>
            <a:stCxn id="41990" idx="4"/>
            <a:endCxn id="41992" idx="0"/>
          </p:cNvCxnSpPr>
          <p:nvPr/>
        </p:nvCxnSpPr>
        <p:spPr>
          <a:xfrm>
            <a:off x="1487488" y="4681538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1998" name="Text Box 13"/>
          <p:cNvSpPr txBox="1"/>
          <p:nvPr/>
        </p:nvSpPr>
        <p:spPr>
          <a:xfrm>
            <a:off x="593725" y="452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99" name="Text Box 14"/>
          <p:cNvSpPr txBox="1"/>
          <p:nvPr/>
        </p:nvSpPr>
        <p:spPr>
          <a:xfrm>
            <a:off x="2667000" y="50625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0" name="Text Box 15"/>
          <p:cNvSpPr txBox="1"/>
          <p:nvPr/>
        </p:nvSpPr>
        <p:spPr>
          <a:xfrm>
            <a:off x="152400" y="51387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1" name="Text Box 16"/>
          <p:cNvSpPr txBox="1"/>
          <p:nvPr/>
        </p:nvSpPr>
        <p:spPr>
          <a:xfrm>
            <a:off x="430213" y="5595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2" name="Text Box 17"/>
          <p:cNvSpPr txBox="1"/>
          <p:nvPr/>
        </p:nvSpPr>
        <p:spPr>
          <a:xfrm>
            <a:off x="1327150" y="407193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3" name="Text Box 18"/>
          <p:cNvSpPr txBox="1"/>
          <p:nvPr/>
        </p:nvSpPr>
        <p:spPr>
          <a:xfrm>
            <a:off x="1344613" y="59769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4" name="Text Box 19"/>
          <p:cNvSpPr txBox="1"/>
          <p:nvPr/>
        </p:nvSpPr>
        <p:spPr>
          <a:xfrm>
            <a:off x="1946275" y="5595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5" name="Text Box 20"/>
          <p:cNvSpPr txBox="1"/>
          <p:nvPr/>
        </p:nvSpPr>
        <p:spPr>
          <a:xfrm>
            <a:off x="1879600" y="45291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6" name="Text Box 21"/>
          <p:cNvSpPr txBox="1"/>
          <p:nvPr/>
        </p:nvSpPr>
        <p:spPr>
          <a:xfrm>
            <a:off x="141287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7" name="Text Box 22"/>
          <p:cNvSpPr txBox="1"/>
          <p:nvPr/>
        </p:nvSpPr>
        <p:spPr>
          <a:xfrm>
            <a:off x="2913063" y="4376738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8" name="Oval 23"/>
          <p:cNvSpPr/>
          <p:nvPr/>
        </p:nvSpPr>
        <p:spPr>
          <a:xfrm>
            <a:off x="6678613" y="52990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09" name="Oval 24"/>
          <p:cNvSpPr/>
          <p:nvPr/>
        </p:nvSpPr>
        <p:spPr>
          <a:xfrm>
            <a:off x="7618413" y="45370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0" name="Oval 25"/>
          <p:cNvSpPr/>
          <p:nvPr/>
        </p:nvSpPr>
        <p:spPr>
          <a:xfrm>
            <a:off x="8685213" y="5222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1" name="Oval 26"/>
          <p:cNvSpPr/>
          <p:nvPr/>
        </p:nvSpPr>
        <p:spPr>
          <a:xfrm>
            <a:off x="7618413" y="5984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2012" name="AutoShape 27"/>
          <p:cNvCxnSpPr>
            <a:stCxn id="42009" idx="5"/>
            <a:endCxn id="42010" idx="1"/>
          </p:cNvCxnSpPr>
          <p:nvPr/>
        </p:nvCxnSpPr>
        <p:spPr>
          <a:xfrm>
            <a:off x="7748588" y="4667250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2013" name="AutoShape 28"/>
          <p:cNvCxnSpPr>
            <a:stCxn id="42009" idx="3"/>
            <a:endCxn id="42008" idx="0"/>
          </p:cNvCxnSpPr>
          <p:nvPr/>
        </p:nvCxnSpPr>
        <p:spPr>
          <a:xfrm flipH="1">
            <a:off x="6754813" y="4667250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14" name="AutoShape 29"/>
          <p:cNvCxnSpPr>
            <a:stCxn id="42008" idx="5"/>
            <a:endCxn id="42011" idx="1"/>
          </p:cNvCxnSpPr>
          <p:nvPr/>
        </p:nvCxnSpPr>
        <p:spPr>
          <a:xfrm>
            <a:off x="6808788" y="5429250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2015" name="AutoShape 30"/>
          <p:cNvCxnSpPr>
            <a:stCxn id="42011" idx="7"/>
            <a:endCxn id="42010" idx="3"/>
          </p:cNvCxnSpPr>
          <p:nvPr/>
        </p:nvCxnSpPr>
        <p:spPr>
          <a:xfrm flipV="1">
            <a:off x="7748588" y="5353050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2016" name="Text Box 31"/>
          <p:cNvSpPr txBox="1"/>
          <p:nvPr/>
        </p:nvSpPr>
        <p:spPr>
          <a:xfrm>
            <a:off x="6867525" y="4605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7" name="Text Box 32"/>
          <p:cNvSpPr txBox="1"/>
          <p:nvPr/>
        </p:nvSpPr>
        <p:spPr>
          <a:xfrm>
            <a:off x="8874125" y="50704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8" name="Text Box 33"/>
          <p:cNvSpPr txBox="1"/>
          <p:nvPr/>
        </p:nvSpPr>
        <p:spPr>
          <a:xfrm>
            <a:off x="6359525" y="5146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19" name="Text Box 34"/>
          <p:cNvSpPr txBox="1"/>
          <p:nvPr/>
        </p:nvSpPr>
        <p:spPr>
          <a:xfrm>
            <a:off x="6715125" y="5519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0" name="Text Box 35"/>
          <p:cNvSpPr txBox="1"/>
          <p:nvPr/>
        </p:nvSpPr>
        <p:spPr>
          <a:xfrm>
            <a:off x="7551738" y="5984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1" name="Text Box 36"/>
          <p:cNvSpPr txBox="1"/>
          <p:nvPr/>
        </p:nvSpPr>
        <p:spPr>
          <a:xfrm>
            <a:off x="8215313" y="5603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2" name="Text Box 37"/>
          <p:cNvSpPr txBox="1"/>
          <p:nvPr/>
        </p:nvSpPr>
        <p:spPr>
          <a:xfrm>
            <a:off x="8086725" y="45370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3" name="Text Box 38"/>
          <p:cNvSpPr txBox="1"/>
          <p:nvPr/>
        </p:nvSpPr>
        <p:spPr>
          <a:xfrm>
            <a:off x="5672138" y="4468813"/>
            <a:ext cx="118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4" name="Text Box 39"/>
          <p:cNvSpPr txBox="1"/>
          <p:nvPr/>
        </p:nvSpPr>
        <p:spPr>
          <a:xfrm>
            <a:off x="7570788" y="41481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5" name="Freeform 40"/>
          <p:cNvSpPr/>
          <p:nvPr/>
        </p:nvSpPr>
        <p:spPr>
          <a:xfrm>
            <a:off x="7467600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6" name="Freeform 41"/>
          <p:cNvSpPr/>
          <p:nvPr/>
        </p:nvSpPr>
        <p:spPr>
          <a:xfrm>
            <a:off x="7696200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7" name="Text Box 42"/>
          <p:cNvSpPr txBox="1"/>
          <p:nvPr/>
        </p:nvSpPr>
        <p:spPr>
          <a:xfrm>
            <a:off x="7848600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8" name="Text Box 43"/>
          <p:cNvSpPr txBox="1"/>
          <p:nvPr/>
        </p:nvSpPr>
        <p:spPr>
          <a:xfrm>
            <a:off x="701992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29" name="Oval 44"/>
          <p:cNvSpPr/>
          <p:nvPr/>
        </p:nvSpPr>
        <p:spPr>
          <a:xfrm>
            <a:off x="3595688" y="52990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0" name="Oval 45"/>
          <p:cNvSpPr/>
          <p:nvPr/>
        </p:nvSpPr>
        <p:spPr>
          <a:xfrm>
            <a:off x="4535488" y="45370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1" name="Oval 46"/>
          <p:cNvSpPr/>
          <p:nvPr/>
        </p:nvSpPr>
        <p:spPr>
          <a:xfrm>
            <a:off x="5602288" y="5222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2" name="Oval 47"/>
          <p:cNvSpPr/>
          <p:nvPr/>
        </p:nvSpPr>
        <p:spPr>
          <a:xfrm>
            <a:off x="4535488" y="5984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2033" name="AutoShape 48"/>
          <p:cNvCxnSpPr>
            <a:stCxn id="42030" idx="5"/>
            <a:endCxn id="42031" idx="1"/>
          </p:cNvCxnSpPr>
          <p:nvPr/>
        </p:nvCxnSpPr>
        <p:spPr>
          <a:xfrm>
            <a:off x="4665663" y="4667250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4" name="AutoShape 49"/>
          <p:cNvCxnSpPr>
            <a:stCxn id="42030" idx="3"/>
            <a:endCxn id="42029" idx="0"/>
          </p:cNvCxnSpPr>
          <p:nvPr/>
        </p:nvCxnSpPr>
        <p:spPr>
          <a:xfrm flipH="1">
            <a:off x="3671888" y="4667250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5" name="AutoShape 50"/>
          <p:cNvCxnSpPr>
            <a:stCxn id="42029" idx="5"/>
            <a:endCxn id="42032" idx="1"/>
          </p:cNvCxnSpPr>
          <p:nvPr/>
        </p:nvCxnSpPr>
        <p:spPr>
          <a:xfrm>
            <a:off x="3725863" y="5429250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36" name="AutoShape 51"/>
          <p:cNvCxnSpPr>
            <a:stCxn id="42032" idx="7"/>
            <a:endCxn id="42031" idx="3"/>
          </p:cNvCxnSpPr>
          <p:nvPr/>
        </p:nvCxnSpPr>
        <p:spPr>
          <a:xfrm flipV="1">
            <a:off x="4665663" y="5353050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2037" name="Text Box 52"/>
          <p:cNvSpPr txBox="1"/>
          <p:nvPr/>
        </p:nvSpPr>
        <p:spPr>
          <a:xfrm>
            <a:off x="3743325" y="4605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8" name="Text Box 53"/>
          <p:cNvSpPr txBox="1"/>
          <p:nvPr/>
        </p:nvSpPr>
        <p:spPr>
          <a:xfrm>
            <a:off x="5715000" y="51387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39" name="Text Box 54"/>
          <p:cNvSpPr txBox="1"/>
          <p:nvPr/>
        </p:nvSpPr>
        <p:spPr>
          <a:xfrm>
            <a:off x="3276600" y="5146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0" name="Text Box 55"/>
          <p:cNvSpPr txBox="1"/>
          <p:nvPr/>
        </p:nvSpPr>
        <p:spPr>
          <a:xfrm>
            <a:off x="3632200" y="5519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1" name="Text Box 56"/>
          <p:cNvSpPr txBox="1"/>
          <p:nvPr/>
        </p:nvSpPr>
        <p:spPr>
          <a:xfrm>
            <a:off x="4468813" y="5984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2" name="Text Box 57"/>
          <p:cNvSpPr txBox="1"/>
          <p:nvPr/>
        </p:nvSpPr>
        <p:spPr>
          <a:xfrm>
            <a:off x="5070475" y="56038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3" name="Text Box 58"/>
          <p:cNvSpPr txBox="1"/>
          <p:nvPr/>
        </p:nvSpPr>
        <p:spPr>
          <a:xfrm>
            <a:off x="5003800" y="45370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4" name="Freeform 59"/>
          <p:cNvSpPr/>
          <p:nvPr/>
        </p:nvSpPr>
        <p:spPr>
          <a:xfrm>
            <a:off x="4384675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5" name="Freeform 60"/>
          <p:cNvSpPr/>
          <p:nvPr/>
        </p:nvSpPr>
        <p:spPr>
          <a:xfrm>
            <a:off x="4613275" y="4681538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6" name="Text Box 61"/>
          <p:cNvSpPr txBox="1"/>
          <p:nvPr/>
        </p:nvSpPr>
        <p:spPr>
          <a:xfrm>
            <a:off x="4767263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7" name="Text Box 62"/>
          <p:cNvSpPr txBox="1"/>
          <p:nvPr/>
        </p:nvSpPr>
        <p:spPr>
          <a:xfrm>
            <a:off x="3937000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8" name="Text Box 63"/>
          <p:cNvSpPr txBox="1"/>
          <p:nvPr/>
        </p:nvSpPr>
        <p:spPr>
          <a:xfrm>
            <a:off x="4446588" y="4148138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49" name="Text Box 64"/>
          <p:cNvSpPr txBox="1"/>
          <p:nvPr/>
        </p:nvSpPr>
        <p:spPr>
          <a:xfrm>
            <a:off x="4276725" y="50625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2050" name="Text Box 65"/>
          <p:cNvSpPr txBox="1"/>
          <p:nvPr/>
        </p:nvSpPr>
        <p:spPr>
          <a:xfrm>
            <a:off x="184150" y="4144963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71803"/>
            <a:ext cx="4533265" cy="19329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4522519" y="775663"/>
            <a:ext cx="4523740" cy="201866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-4763" y="2675218"/>
            <a:ext cx="4542790" cy="194246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614228" y="2704743"/>
            <a:ext cx="4523740" cy="204724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-21314" y="4915535"/>
            <a:ext cx="4599940" cy="194246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4662087" y="4820346"/>
            <a:ext cx="4495165" cy="2056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73893" y="230270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71215" y="435187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23374" y="6264813"/>
            <a:ext cx="49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3313" y="401773"/>
            <a:ext cx="4590415" cy="199009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82867" y="420823"/>
            <a:ext cx="4533265" cy="197104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-19878" y="2600960"/>
            <a:ext cx="4533265" cy="19710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481154" y="2524760"/>
            <a:ext cx="4647565" cy="2123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12508" y="198512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64761" y="4092761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(e)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2528" y="625617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(f)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5242"/>
            <a:ext cx="4347088" cy="19710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447800"/>
            <a:ext cx="8839200" cy="2057400"/>
          </a:xfrm>
        </p:spPr>
        <p:txBody>
          <a:bodyPr vert="horz" wrap="square" lIns="91440" tIns="45720" rIns="91440" bIns="45720" anchor="t">
            <a:normAutofit fontScale="90000"/>
          </a:bodyPr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可终止性</a:t>
            </a:r>
            <a:r>
              <a:rPr lang="en-US" altLang="zh-CN" sz="2800" dirty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每次流是一个整数且最少增加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ea typeface="宋体" panose="02010600030101010101" pitchFamily="2" charset="-122"/>
              </a:rPr>
              <a:t>假定整数容量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时间</a:t>
            </a:r>
            <a:r>
              <a:rPr lang="en-US" altLang="zh-CN" sz="2800" b="1" dirty="0">
                <a:ea typeface="宋体" panose="02010600030101010101" pitchFamily="2" charset="-122"/>
              </a:rPr>
              <a:t>: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O(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mC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最多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轮</a:t>
            </a:r>
            <a:r>
              <a:rPr lang="en-US" altLang="zh-CN" sz="2800" dirty="0">
                <a:ea typeface="宋体" panose="02010600030101010101" pitchFamily="2" charset="-122"/>
              </a:rPr>
              <a:t>iterations, </a:t>
            </a:r>
            <a:r>
              <a:rPr lang="zh-CN" altLang="en-US" sz="2800" dirty="0">
                <a:ea typeface="宋体" panose="02010600030101010101" pitchFamily="2" charset="-122"/>
              </a:rPr>
              <a:t>其中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是最大流的值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是边数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每一轮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O(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步 </a:t>
            </a:r>
            <a:r>
              <a:rPr lang="en-US" altLang="zh-CN" sz="2800" dirty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使用 </a:t>
            </a:r>
            <a:r>
              <a:rPr lang="en-US" altLang="zh-CN" sz="2800" dirty="0">
                <a:ea typeface="宋体" panose="02010600030101010101" pitchFamily="2" charset="-122"/>
              </a:rPr>
              <a:t>DFS </a:t>
            </a:r>
            <a:r>
              <a:rPr lang="zh-CN" altLang="en-US" sz="2800" dirty="0">
                <a:ea typeface="宋体" panose="02010600030101010101" pitchFamily="2" charset="-122"/>
              </a:rPr>
              <a:t>查找路径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3013" name="Oval 4"/>
          <p:cNvSpPr/>
          <p:nvPr/>
        </p:nvSpPr>
        <p:spPr>
          <a:xfrm>
            <a:off x="473075" y="57070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4" name="Oval 5"/>
          <p:cNvSpPr/>
          <p:nvPr/>
        </p:nvSpPr>
        <p:spPr>
          <a:xfrm>
            <a:off x="1412875" y="49450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5" name="Oval 6"/>
          <p:cNvSpPr/>
          <p:nvPr/>
        </p:nvSpPr>
        <p:spPr>
          <a:xfrm>
            <a:off x="2479675" y="5630863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16" name="Oval 7"/>
          <p:cNvSpPr/>
          <p:nvPr/>
        </p:nvSpPr>
        <p:spPr>
          <a:xfrm>
            <a:off x="1412875" y="639286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17" name="AutoShape 8"/>
          <p:cNvCxnSpPr>
            <a:stCxn id="43014" idx="5"/>
            <a:endCxn id="43015" idx="1"/>
          </p:cNvCxnSpPr>
          <p:nvPr/>
        </p:nvCxnSpPr>
        <p:spPr>
          <a:xfrm>
            <a:off x="1543050" y="5075238"/>
            <a:ext cx="958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18" name="AutoShape 9"/>
          <p:cNvCxnSpPr>
            <a:stCxn id="43014" idx="3"/>
            <a:endCxn id="43013" idx="0"/>
          </p:cNvCxnSpPr>
          <p:nvPr/>
        </p:nvCxnSpPr>
        <p:spPr>
          <a:xfrm flipH="1">
            <a:off x="549275" y="5075238"/>
            <a:ext cx="885825" cy="631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19" name="AutoShape 10"/>
          <p:cNvCxnSpPr>
            <a:stCxn id="43013" idx="5"/>
            <a:endCxn id="43016" idx="1"/>
          </p:cNvCxnSpPr>
          <p:nvPr/>
        </p:nvCxnSpPr>
        <p:spPr>
          <a:xfrm>
            <a:off x="603250" y="5837238"/>
            <a:ext cx="831850" cy="577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0" name="AutoShape 11"/>
          <p:cNvCxnSpPr>
            <a:stCxn id="43016" idx="7"/>
            <a:endCxn id="43015" idx="3"/>
          </p:cNvCxnSpPr>
          <p:nvPr/>
        </p:nvCxnSpPr>
        <p:spPr>
          <a:xfrm flipV="1">
            <a:off x="1543050" y="5761038"/>
            <a:ext cx="958850" cy="6540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1" name="AutoShape 12"/>
          <p:cNvCxnSpPr>
            <a:stCxn id="43014" idx="4"/>
            <a:endCxn id="43016" idx="0"/>
          </p:cNvCxnSpPr>
          <p:nvPr/>
        </p:nvCxnSpPr>
        <p:spPr>
          <a:xfrm>
            <a:off x="1489075" y="5097463"/>
            <a:ext cx="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3022" name="Text Box 13"/>
          <p:cNvSpPr txBox="1"/>
          <p:nvPr/>
        </p:nvSpPr>
        <p:spPr>
          <a:xfrm>
            <a:off x="595313" y="49450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3" name="Text Box 14"/>
          <p:cNvSpPr txBox="1"/>
          <p:nvPr/>
        </p:nvSpPr>
        <p:spPr>
          <a:xfrm>
            <a:off x="2668588" y="54784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4" name="Text Box 15"/>
          <p:cNvSpPr txBox="1"/>
          <p:nvPr/>
        </p:nvSpPr>
        <p:spPr>
          <a:xfrm>
            <a:off x="153988" y="55546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5" name="Text Box 16"/>
          <p:cNvSpPr txBox="1"/>
          <p:nvPr/>
        </p:nvSpPr>
        <p:spPr>
          <a:xfrm>
            <a:off x="431800" y="6011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6" name="Text Box 17"/>
          <p:cNvSpPr txBox="1"/>
          <p:nvPr/>
        </p:nvSpPr>
        <p:spPr>
          <a:xfrm>
            <a:off x="1600200" y="45720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7" name="Text Box 18"/>
          <p:cNvSpPr txBox="1"/>
          <p:nvPr/>
        </p:nvSpPr>
        <p:spPr>
          <a:xfrm>
            <a:off x="1346200" y="63928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8" name="Text Box 19"/>
          <p:cNvSpPr txBox="1"/>
          <p:nvPr/>
        </p:nvSpPr>
        <p:spPr>
          <a:xfrm>
            <a:off x="1947863" y="60118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29" name="Text Box 20"/>
          <p:cNvSpPr txBox="1"/>
          <p:nvPr/>
        </p:nvSpPr>
        <p:spPr>
          <a:xfrm>
            <a:off x="1881188" y="49450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0" name="Text Box 21"/>
          <p:cNvSpPr txBox="1"/>
          <p:nvPr/>
        </p:nvSpPr>
        <p:spPr>
          <a:xfrm>
            <a:off x="141446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1" name="Text Box 22"/>
          <p:cNvSpPr txBox="1"/>
          <p:nvPr/>
        </p:nvSpPr>
        <p:spPr>
          <a:xfrm>
            <a:off x="2762250" y="4792663"/>
            <a:ext cx="1182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新的流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2" name="Oval 23"/>
          <p:cNvSpPr/>
          <p:nvPr/>
        </p:nvSpPr>
        <p:spPr>
          <a:xfrm>
            <a:off x="6680200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3" name="Oval 24"/>
          <p:cNvSpPr/>
          <p:nvPr/>
        </p:nvSpPr>
        <p:spPr>
          <a:xfrm>
            <a:off x="76200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4" name="Oval 25"/>
          <p:cNvSpPr/>
          <p:nvPr/>
        </p:nvSpPr>
        <p:spPr>
          <a:xfrm>
            <a:off x="8686800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35" name="Oval 26"/>
          <p:cNvSpPr/>
          <p:nvPr/>
        </p:nvSpPr>
        <p:spPr>
          <a:xfrm>
            <a:off x="76200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36" name="AutoShape 27"/>
          <p:cNvCxnSpPr>
            <a:stCxn id="43033" idx="5"/>
            <a:endCxn id="43034" idx="1"/>
          </p:cNvCxnSpPr>
          <p:nvPr/>
        </p:nvCxnSpPr>
        <p:spPr>
          <a:xfrm>
            <a:off x="7750175" y="5083175"/>
            <a:ext cx="958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37" name="AutoShape 28"/>
          <p:cNvCxnSpPr>
            <a:stCxn id="43033" idx="3"/>
            <a:endCxn id="43032" idx="0"/>
          </p:cNvCxnSpPr>
          <p:nvPr/>
        </p:nvCxnSpPr>
        <p:spPr>
          <a:xfrm flipH="1">
            <a:off x="6756400" y="50831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8" name="AutoShape 29"/>
          <p:cNvCxnSpPr>
            <a:stCxn id="43032" idx="5"/>
            <a:endCxn id="43035" idx="1"/>
          </p:cNvCxnSpPr>
          <p:nvPr/>
        </p:nvCxnSpPr>
        <p:spPr>
          <a:xfrm>
            <a:off x="6810375" y="5845175"/>
            <a:ext cx="831850" cy="5778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43039" name="AutoShape 30"/>
          <p:cNvCxnSpPr>
            <a:stCxn id="43035" idx="7"/>
            <a:endCxn id="43034" idx="3"/>
          </p:cNvCxnSpPr>
          <p:nvPr/>
        </p:nvCxnSpPr>
        <p:spPr>
          <a:xfrm flipV="1">
            <a:off x="7750175" y="57689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3040" name="Text Box 31"/>
          <p:cNvSpPr txBox="1"/>
          <p:nvPr/>
        </p:nvSpPr>
        <p:spPr>
          <a:xfrm>
            <a:off x="6869113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1" name="Text Box 32"/>
          <p:cNvSpPr txBox="1"/>
          <p:nvPr/>
        </p:nvSpPr>
        <p:spPr>
          <a:xfrm>
            <a:off x="8875713" y="54864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2" name="Text Box 33"/>
          <p:cNvSpPr txBox="1"/>
          <p:nvPr/>
        </p:nvSpPr>
        <p:spPr>
          <a:xfrm>
            <a:off x="6361113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3" name="Text Box 34"/>
          <p:cNvSpPr txBox="1"/>
          <p:nvPr/>
        </p:nvSpPr>
        <p:spPr>
          <a:xfrm>
            <a:off x="6716713" y="5935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4" name="Text Box 35"/>
          <p:cNvSpPr txBox="1"/>
          <p:nvPr/>
        </p:nvSpPr>
        <p:spPr>
          <a:xfrm>
            <a:off x="7553325" y="6400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5" name="Text Box 36"/>
          <p:cNvSpPr txBox="1"/>
          <p:nvPr/>
        </p:nvSpPr>
        <p:spPr>
          <a:xfrm>
            <a:off x="8154988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6" name="Text Box 37"/>
          <p:cNvSpPr txBox="1"/>
          <p:nvPr/>
        </p:nvSpPr>
        <p:spPr>
          <a:xfrm>
            <a:off x="8088313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7" name="Text Box 38"/>
          <p:cNvSpPr txBox="1"/>
          <p:nvPr/>
        </p:nvSpPr>
        <p:spPr>
          <a:xfrm>
            <a:off x="5716588" y="4624388"/>
            <a:ext cx="1487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新的余图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8" name="Text Box 39"/>
          <p:cNvSpPr txBox="1"/>
          <p:nvPr/>
        </p:nvSpPr>
        <p:spPr>
          <a:xfrm>
            <a:off x="7572375" y="45640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49" name="Freeform 40"/>
          <p:cNvSpPr/>
          <p:nvPr/>
        </p:nvSpPr>
        <p:spPr>
          <a:xfrm>
            <a:off x="7469188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41"/>
          <p:cNvSpPr/>
          <p:nvPr/>
        </p:nvSpPr>
        <p:spPr>
          <a:xfrm>
            <a:off x="7697788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1" name="Text Box 42"/>
          <p:cNvSpPr txBox="1"/>
          <p:nvPr/>
        </p:nvSpPr>
        <p:spPr>
          <a:xfrm>
            <a:off x="78501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2" name="Text Box 43"/>
          <p:cNvSpPr txBox="1"/>
          <p:nvPr/>
        </p:nvSpPr>
        <p:spPr>
          <a:xfrm>
            <a:off x="702151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3" name="Oval 44"/>
          <p:cNvSpPr/>
          <p:nvPr/>
        </p:nvSpPr>
        <p:spPr>
          <a:xfrm>
            <a:off x="3597275" y="57150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4" name="Oval 45"/>
          <p:cNvSpPr/>
          <p:nvPr/>
        </p:nvSpPr>
        <p:spPr>
          <a:xfrm>
            <a:off x="4537075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5" name="Oval 46"/>
          <p:cNvSpPr/>
          <p:nvPr/>
        </p:nvSpPr>
        <p:spPr>
          <a:xfrm>
            <a:off x="5603875" y="5638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56" name="Oval 47"/>
          <p:cNvSpPr/>
          <p:nvPr/>
        </p:nvSpPr>
        <p:spPr>
          <a:xfrm>
            <a:off x="4537075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43057" name="AutoShape 48"/>
          <p:cNvCxnSpPr>
            <a:stCxn id="43054" idx="5"/>
            <a:endCxn id="43055" idx="1"/>
          </p:cNvCxnSpPr>
          <p:nvPr/>
        </p:nvCxnSpPr>
        <p:spPr>
          <a:xfrm>
            <a:off x="4667250" y="5083175"/>
            <a:ext cx="958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58" name="AutoShape 49"/>
          <p:cNvCxnSpPr>
            <a:stCxn id="43054" idx="3"/>
            <a:endCxn id="43053" idx="0"/>
          </p:cNvCxnSpPr>
          <p:nvPr/>
        </p:nvCxnSpPr>
        <p:spPr>
          <a:xfrm flipH="1">
            <a:off x="3673475" y="5083175"/>
            <a:ext cx="885825" cy="6318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59" name="AutoShape 50"/>
          <p:cNvCxnSpPr>
            <a:stCxn id="43053" idx="5"/>
            <a:endCxn id="43056" idx="1"/>
          </p:cNvCxnSpPr>
          <p:nvPr/>
        </p:nvCxnSpPr>
        <p:spPr>
          <a:xfrm>
            <a:off x="3727450" y="5845175"/>
            <a:ext cx="831850" cy="577850"/>
          </a:xfrm>
          <a:prstGeom prst="straightConnector1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60" name="AutoShape 51"/>
          <p:cNvCxnSpPr>
            <a:stCxn id="43056" idx="7"/>
            <a:endCxn id="43055" idx="3"/>
          </p:cNvCxnSpPr>
          <p:nvPr/>
        </p:nvCxnSpPr>
        <p:spPr>
          <a:xfrm flipV="1">
            <a:off x="4667250" y="5768975"/>
            <a:ext cx="958850" cy="6540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43061" name="Text Box 52"/>
          <p:cNvSpPr txBox="1"/>
          <p:nvPr/>
        </p:nvSpPr>
        <p:spPr>
          <a:xfrm>
            <a:off x="3744913" y="50212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2" name="Text Box 53"/>
          <p:cNvSpPr txBox="1"/>
          <p:nvPr/>
        </p:nvSpPr>
        <p:spPr>
          <a:xfrm>
            <a:off x="5716588" y="5554663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3" name="Text Box 54"/>
          <p:cNvSpPr txBox="1"/>
          <p:nvPr/>
        </p:nvSpPr>
        <p:spPr>
          <a:xfrm>
            <a:off x="3278188" y="556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4" name="Text Box 55"/>
          <p:cNvSpPr txBox="1"/>
          <p:nvPr/>
        </p:nvSpPr>
        <p:spPr>
          <a:xfrm>
            <a:off x="3633788" y="59356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5" name="Text Box 56"/>
          <p:cNvSpPr txBox="1"/>
          <p:nvPr/>
        </p:nvSpPr>
        <p:spPr>
          <a:xfrm>
            <a:off x="4497388" y="6376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6" name="Text Box 57"/>
          <p:cNvSpPr txBox="1"/>
          <p:nvPr/>
        </p:nvSpPr>
        <p:spPr>
          <a:xfrm>
            <a:off x="5072063" y="6019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7" name="Text Box 58"/>
          <p:cNvSpPr txBox="1"/>
          <p:nvPr/>
        </p:nvSpPr>
        <p:spPr>
          <a:xfrm>
            <a:off x="5005388" y="49530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68" name="Freeform 59"/>
          <p:cNvSpPr/>
          <p:nvPr/>
        </p:nvSpPr>
        <p:spPr>
          <a:xfrm>
            <a:off x="4386263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noFill/>
          <a:ln w="381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69" name="Freeform 60"/>
          <p:cNvSpPr/>
          <p:nvPr/>
        </p:nvSpPr>
        <p:spPr>
          <a:xfrm>
            <a:off x="4614863" y="5097463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70" name="Text Box 61"/>
          <p:cNvSpPr txBox="1"/>
          <p:nvPr/>
        </p:nvSpPr>
        <p:spPr>
          <a:xfrm>
            <a:off x="4768850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1" name="Text Box 62"/>
          <p:cNvSpPr txBox="1"/>
          <p:nvPr/>
        </p:nvSpPr>
        <p:spPr>
          <a:xfrm>
            <a:off x="3938588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2" name="Text Box 63"/>
          <p:cNvSpPr txBox="1"/>
          <p:nvPr/>
        </p:nvSpPr>
        <p:spPr>
          <a:xfrm>
            <a:off x="4448175" y="45640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3" name="Text Box 64"/>
          <p:cNvSpPr txBox="1"/>
          <p:nvPr/>
        </p:nvSpPr>
        <p:spPr>
          <a:xfrm>
            <a:off x="4278313" y="5478463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3074" name="Text Box 65"/>
          <p:cNvSpPr txBox="1"/>
          <p:nvPr/>
        </p:nvSpPr>
        <p:spPr>
          <a:xfrm>
            <a:off x="185738" y="4573588"/>
            <a:ext cx="87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Arial" panose="020B0604020202020204" pitchFamily="34" charset="0"/>
                <a:ea typeface="MS PGothic" panose="020B0600070205080204" pitchFamily="34" charset="-128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8.3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匹配问题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  <p:sp>
        <p:nvSpPr>
          <p:cNvPr id="4710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匹配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边集合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Í</a:t>
            </a:r>
            <a:r>
              <a:rPr lang="en-US" altLang="zh-CN" dirty="0">
                <a:ea typeface="宋体" panose="02010600030101010101" pitchFamily="2" charset="-122"/>
              </a:rPr>
              <a:t> E 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中任意两条边都没有公共顶点。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中的边称为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匹配边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中的点称为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匹配点</a:t>
            </a:r>
            <a:r>
              <a:rPr lang="zh-CN" altLang="en-US" dirty="0">
                <a:ea typeface="宋体" panose="02010600030101010101" pitchFamily="2" charset="-122"/>
              </a:rPr>
              <a:t>。不在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中的边和点则称为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未匹配边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未匹配点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极大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不存在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Ï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满足 </a:t>
            </a:r>
            <a:r>
              <a:rPr lang="en-US" altLang="zh-CN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È</a:t>
            </a:r>
            <a:r>
              <a:rPr lang="en-US" altLang="zh-CN" dirty="0">
                <a:ea typeface="宋体" panose="02010600030101010101" pitchFamily="2" charset="-122"/>
              </a:rPr>
              <a:t> {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} </a:t>
            </a:r>
            <a:r>
              <a:rPr lang="zh-CN" altLang="en-US" dirty="0">
                <a:ea typeface="宋体" panose="02010600030101010101" pitchFamily="2" charset="-122"/>
              </a:rPr>
              <a:t>也是匹配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最大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|M| 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最大</a:t>
            </a:r>
            <a:r>
              <a:rPr lang="zh-CN" altLang="en-US" dirty="0">
                <a:ea typeface="宋体" panose="02010600030101010101" pitchFamily="2" charset="-122"/>
              </a:rPr>
              <a:t>的匹配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完美</a:t>
            </a:r>
            <a:r>
              <a:rPr lang="zh-CN" altLang="en-US" dirty="0">
                <a:ea typeface="宋体" panose="02010600030101010101" pitchFamily="2" charset="-122"/>
              </a:rPr>
              <a:t>匹配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|M| =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/2: 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每个结点</a:t>
            </a:r>
            <a:r>
              <a:rPr lang="zh-CN" altLang="en-US" dirty="0">
                <a:ea typeface="宋体" panose="02010600030101010101" pitchFamily="2" charset="-122"/>
              </a:rPr>
              <a:t>都是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中边的顶点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二分图匹配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二分图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b="1" dirty="0">
                <a:ea typeface="宋体" panose="02010600030101010101" pitchFamily="2" charset="-122"/>
              </a:rPr>
              <a:t>二分图</a:t>
            </a:r>
            <a:r>
              <a:rPr lang="zh-CN" altLang="en-US" dirty="0">
                <a:ea typeface="宋体" panose="02010600030101010101" pitchFamily="2" charset="-122"/>
              </a:rPr>
              <a:t>又称作二部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，是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论中的一种特殊模型。 设</a:t>
            </a:r>
            <a:r>
              <a:rPr lang="en-US" altLang="zh-CN" dirty="0">
                <a:ea typeface="宋体" panose="02010600030101010101" pitchFamily="2" charset="-122"/>
              </a:rPr>
              <a:t>G=(V,E)</a:t>
            </a:r>
            <a:r>
              <a:rPr lang="zh-CN" altLang="en-US" dirty="0">
                <a:ea typeface="宋体" panose="02010600030101010101" pitchFamily="2" charset="-122"/>
              </a:rPr>
              <a:t>是一个无向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，如果顶点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可分割为两个互不相交的子集</a:t>
            </a:r>
            <a:r>
              <a:rPr lang="en-US" altLang="zh-CN" dirty="0">
                <a:ea typeface="宋体" panose="02010600030101010101" pitchFamily="2" charset="-122"/>
              </a:rPr>
              <a:t>(A,B)</a:t>
            </a:r>
            <a:r>
              <a:rPr lang="zh-CN" altLang="en-US" dirty="0">
                <a:ea typeface="宋体" panose="02010600030101010101" pitchFamily="2" charset="-122"/>
              </a:rPr>
              <a:t>，并且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zh-CN" altLang="en-US" dirty="0">
                <a:ea typeface="宋体" panose="02010600030101010101" pitchFamily="2" charset="-122"/>
              </a:rPr>
              <a:t>中的每条边（</a:t>
            </a: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）所关联的两个顶点</a:t>
            </a: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分别属于这两个不同的顶点集</a:t>
            </a:r>
            <a:r>
              <a:rPr lang="en-US" altLang="zh-CN" dirty="0">
                <a:ea typeface="宋体" panose="02010600030101010101" pitchFamily="2" charset="-122"/>
              </a:rPr>
              <a:t>(i in A,j in B)</a:t>
            </a:r>
            <a:r>
              <a:rPr lang="zh-CN" altLang="en-US" dirty="0">
                <a:ea typeface="宋体" panose="02010600030101010101" pitchFamily="2" charset="-122"/>
              </a:rPr>
              <a:t>，则称</a:t>
            </a:r>
            <a:r>
              <a:rPr lang="zh-CN" altLang="en-US" b="1" dirty="0">
                <a:ea typeface="宋体" panose="02010600030101010101" pitchFamily="2" charset="-122"/>
              </a:rPr>
              <a:t>图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为一个</a:t>
            </a:r>
            <a:r>
              <a:rPr lang="zh-CN" altLang="en-US" b="1" dirty="0">
                <a:ea typeface="宋体" panose="02010600030101010101" pitchFamily="2" charset="-122"/>
              </a:rPr>
              <a:t>二分图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4652963"/>
            <a:ext cx="1285875" cy="1362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交替路和增广路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交替路</a:t>
            </a:r>
            <a:r>
              <a:rPr lang="zh-CN" altLang="en-US" sz="2800" dirty="0">
                <a:ea typeface="宋体" panose="02010600030101010101" pitchFamily="2" charset="-122"/>
              </a:rPr>
              <a:t>：从一个未匹配点出发，依次经过非匹配边、匹配边、非匹配边</a:t>
            </a:r>
            <a:r>
              <a:rPr lang="en-US" altLang="zh-CN" sz="2800" dirty="0">
                <a:ea typeface="宋体" panose="02010600030101010101" pitchFamily="2" charset="-122"/>
              </a:rPr>
              <a:t>…</a:t>
            </a:r>
            <a:r>
              <a:rPr lang="zh-CN" altLang="en-US" sz="2800" dirty="0">
                <a:ea typeface="宋体" panose="02010600030101010101" pitchFamily="2" charset="-122"/>
              </a:rPr>
              <a:t>形成的路径叫交替路。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增广路</a:t>
            </a:r>
            <a:r>
              <a:rPr lang="zh-CN" altLang="en-US" sz="2800" dirty="0">
                <a:ea typeface="宋体" panose="02010600030101010101" pitchFamily="2" charset="-122"/>
              </a:rPr>
              <a:t>：从一个未匹配点出发，走交替路，如果终点为另一个未匹配点（出发的点不算），则这条交替路称为增广路。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8090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090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181475"/>
            <a:ext cx="1228725" cy="1352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2" name="文本框 7"/>
          <p:cNvSpPr txBox="1"/>
          <p:nvPr/>
        </p:nvSpPr>
        <p:spPr>
          <a:xfrm>
            <a:off x="3941763" y="4471988"/>
            <a:ext cx="23225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8→4→7→1→5→2</a:t>
            </a: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优化子结构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最短路径包含最短子路径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证明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如果某条子路径不是最短子路径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必然存在最短子路径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用最短子路径替换当前子路径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当前路径不是最短路径，矛盾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Oval 4"/>
          <p:cNvSpPr/>
          <p:nvPr/>
        </p:nvSpPr>
        <p:spPr>
          <a:xfrm>
            <a:off x="7620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Oval 5"/>
          <p:cNvSpPr/>
          <p:nvPr/>
        </p:nvSpPr>
        <p:spPr>
          <a:xfrm>
            <a:off x="18288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Oval 6"/>
          <p:cNvSpPr/>
          <p:nvPr/>
        </p:nvSpPr>
        <p:spPr>
          <a:xfrm>
            <a:off x="28956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Oval 7"/>
          <p:cNvSpPr/>
          <p:nvPr/>
        </p:nvSpPr>
        <p:spPr>
          <a:xfrm>
            <a:off x="39624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Oval 8"/>
          <p:cNvSpPr/>
          <p:nvPr/>
        </p:nvSpPr>
        <p:spPr>
          <a:xfrm>
            <a:off x="50292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Oval 9"/>
          <p:cNvSpPr/>
          <p:nvPr/>
        </p:nvSpPr>
        <p:spPr>
          <a:xfrm>
            <a:off x="60960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Oval 10"/>
          <p:cNvSpPr/>
          <p:nvPr/>
        </p:nvSpPr>
        <p:spPr>
          <a:xfrm>
            <a:off x="7162800" y="2209800"/>
            <a:ext cx="457200" cy="457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6" name="AutoShape 11"/>
          <p:cNvCxnSpPr>
            <a:stCxn id="6149" idx="6"/>
            <a:endCxn id="6150" idx="2"/>
          </p:cNvCxnSpPr>
          <p:nvPr/>
        </p:nvCxnSpPr>
        <p:spPr>
          <a:xfrm>
            <a:off x="12334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7" name="AutoShape 12"/>
          <p:cNvCxnSpPr/>
          <p:nvPr/>
        </p:nvCxnSpPr>
        <p:spPr>
          <a:xfrm>
            <a:off x="2286000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8" name="AutoShape 13"/>
          <p:cNvCxnSpPr>
            <a:stCxn id="6151" idx="6"/>
            <a:endCxn id="6152" idx="2"/>
          </p:cNvCxnSpPr>
          <p:nvPr/>
        </p:nvCxnSpPr>
        <p:spPr>
          <a:xfrm>
            <a:off x="33670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59" name="AutoShape 14"/>
          <p:cNvCxnSpPr>
            <a:stCxn id="6152" idx="6"/>
            <a:endCxn id="6153" idx="2"/>
          </p:cNvCxnSpPr>
          <p:nvPr/>
        </p:nvCxnSpPr>
        <p:spPr>
          <a:xfrm>
            <a:off x="44338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0" name="AutoShape 15"/>
          <p:cNvCxnSpPr>
            <a:stCxn id="6153" idx="6"/>
            <a:endCxn id="6154" idx="2"/>
          </p:cNvCxnSpPr>
          <p:nvPr/>
        </p:nvCxnSpPr>
        <p:spPr>
          <a:xfrm>
            <a:off x="55006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1" name="AutoShape 16"/>
          <p:cNvCxnSpPr>
            <a:stCxn id="6154" idx="6"/>
            <a:endCxn id="6155" idx="2"/>
          </p:cNvCxnSpPr>
          <p:nvPr/>
        </p:nvCxnSpPr>
        <p:spPr>
          <a:xfrm>
            <a:off x="6567488" y="2438400"/>
            <a:ext cx="581025" cy="0"/>
          </a:xfrm>
          <a:prstGeom prst="straightConnector1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162" name="AutoShape 17"/>
          <p:cNvCxnSpPr>
            <a:stCxn id="6150" idx="5"/>
            <a:endCxn id="6154" idx="3"/>
          </p:cNvCxnSpPr>
          <p:nvPr/>
        </p:nvCxnSpPr>
        <p:spPr>
          <a:xfrm rot="-5400000" flipH="1">
            <a:off x="4189413" y="642938"/>
            <a:ext cx="1587" cy="3943350"/>
          </a:xfrm>
          <a:prstGeom prst="curvedConnector3">
            <a:avLst>
              <a:gd name="adj1" fmla="val 17700009"/>
            </a:avLst>
          </a:prstGeom>
          <a:ln w="19050" cap="flat" cmpd="sng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关于增广路的推论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sz="2000" dirty="0">
                <a:ea typeface="宋体" panose="02010600030101010101" pitchFamily="2" charset="-122"/>
              </a:rPr>
              <a:t>增广路的路径长度必定为奇数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第一条边和最后一条边都不属于</a:t>
            </a:r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增广路经过取反操作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可以得到一个更大的匹配。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ea typeface="宋体" panose="02010600030101010101" pitchFamily="2" charset="-122"/>
              </a:rPr>
              <a:t>G</a:t>
            </a:r>
            <a:r>
              <a:rPr lang="zh-CN" altLang="en-US" sz="2000" dirty="0">
                <a:ea typeface="宋体" panose="02010600030101010101" pitchFamily="2" charset="-122"/>
              </a:rPr>
              <a:t>的最大匹配当且仅当不存在相对于</a:t>
            </a:r>
            <a:r>
              <a:rPr lang="en-US" altLang="zh-CN" sz="2000" dirty="0"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ea typeface="宋体" panose="02010600030101010101" pitchFamily="2" charset="-122"/>
              </a:rPr>
              <a:t>的增广路径。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8192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295400" y="29581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295400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295400" y="4774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295400" y="56568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882900" y="29644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895600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895600" y="4764689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895600" y="5663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43"/>
          <p:cNvCxnSpPr>
            <a:stCxn id="5" idx="6"/>
            <a:endCxn id="9" idx="2"/>
          </p:cNvCxnSpPr>
          <p:nvPr/>
        </p:nvCxnSpPr>
        <p:spPr>
          <a:xfrm>
            <a:off x="1600200" y="3110514"/>
            <a:ext cx="12827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44"/>
          <p:cNvCxnSpPr>
            <a:stCxn id="5" idx="5"/>
            <a:endCxn id="11" idx="1"/>
          </p:cNvCxnSpPr>
          <p:nvPr/>
        </p:nvCxnSpPr>
        <p:spPr>
          <a:xfrm>
            <a:off x="1555563" y="3218277"/>
            <a:ext cx="1384674" cy="1591049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5" name="直接连接符 45"/>
          <p:cNvCxnSpPr>
            <a:stCxn id="6" idx="7"/>
            <a:endCxn id="9" idx="2"/>
          </p:cNvCxnSpPr>
          <p:nvPr/>
        </p:nvCxnSpPr>
        <p:spPr>
          <a:xfrm flipV="1">
            <a:off x="1555563" y="3116864"/>
            <a:ext cx="1327337" cy="78758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6" name="直接连接符 46"/>
          <p:cNvCxnSpPr>
            <a:stCxn id="7" idx="6"/>
            <a:endCxn id="10" idx="2"/>
          </p:cNvCxnSpPr>
          <p:nvPr/>
        </p:nvCxnSpPr>
        <p:spPr>
          <a:xfrm flipV="1">
            <a:off x="1600200" y="4012214"/>
            <a:ext cx="12954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7" name="直接连接符 47"/>
          <p:cNvCxnSpPr>
            <a:stCxn id="7" idx="6"/>
            <a:endCxn id="9" idx="2"/>
          </p:cNvCxnSpPr>
          <p:nvPr/>
        </p:nvCxnSpPr>
        <p:spPr>
          <a:xfrm flipV="1">
            <a:off x="1600200" y="3116864"/>
            <a:ext cx="12827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8" name="直接连接符 48"/>
          <p:cNvCxnSpPr>
            <a:stCxn id="8" idx="6"/>
            <a:endCxn id="11" idx="2"/>
          </p:cNvCxnSpPr>
          <p:nvPr/>
        </p:nvCxnSpPr>
        <p:spPr>
          <a:xfrm flipV="1">
            <a:off x="1600200" y="4917089"/>
            <a:ext cx="12954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9" name="直接连接符 49"/>
          <p:cNvCxnSpPr>
            <a:stCxn id="8" idx="6"/>
            <a:endCxn id="12" idx="2"/>
          </p:cNvCxnSpPr>
          <p:nvPr/>
        </p:nvCxnSpPr>
        <p:spPr>
          <a:xfrm>
            <a:off x="1600200" y="5809264"/>
            <a:ext cx="12954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0" name="文本框 19"/>
          <p:cNvSpPr txBox="1"/>
          <p:nvPr/>
        </p:nvSpPr>
        <p:spPr>
          <a:xfrm>
            <a:off x="1181126" y="6156510"/>
            <a:ext cx="2076209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2→5→1→7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Oval 24"/>
          <p:cNvSpPr txBox="1">
            <a:spLocks noChangeArrowheads="1"/>
          </p:cNvSpPr>
          <p:nvPr/>
        </p:nvSpPr>
        <p:spPr bwMode="auto">
          <a:xfrm>
            <a:off x="5880474" y="29581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Oval 24"/>
          <p:cNvSpPr txBox="1">
            <a:spLocks noChangeArrowheads="1"/>
          </p:cNvSpPr>
          <p:nvPr/>
        </p:nvSpPr>
        <p:spPr bwMode="auto">
          <a:xfrm>
            <a:off x="5880474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Oval 24"/>
          <p:cNvSpPr txBox="1">
            <a:spLocks noChangeArrowheads="1"/>
          </p:cNvSpPr>
          <p:nvPr/>
        </p:nvSpPr>
        <p:spPr bwMode="auto">
          <a:xfrm>
            <a:off x="5880474" y="4774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Oval 24"/>
          <p:cNvSpPr txBox="1">
            <a:spLocks noChangeArrowheads="1"/>
          </p:cNvSpPr>
          <p:nvPr/>
        </p:nvSpPr>
        <p:spPr bwMode="auto">
          <a:xfrm>
            <a:off x="5880474" y="56568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4"/>
          <p:cNvSpPr txBox="1">
            <a:spLocks noChangeArrowheads="1"/>
          </p:cNvSpPr>
          <p:nvPr/>
        </p:nvSpPr>
        <p:spPr bwMode="auto">
          <a:xfrm>
            <a:off x="7467974" y="29644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4"/>
          <p:cNvSpPr txBox="1">
            <a:spLocks noChangeArrowheads="1"/>
          </p:cNvSpPr>
          <p:nvPr/>
        </p:nvSpPr>
        <p:spPr bwMode="auto">
          <a:xfrm>
            <a:off x="7480674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Oval 24"/>
          <p:cNvSpPr txBox="1">
            <a:spLocks noChangeArrowheads="1"/>
          </p:cNvSpPr>
          <p:nvPr/>
        </p:nvSpPr>
        <p:spPr bwMode="auto">
          <a:xfrm>
            <a:off x="7480674" y="4764689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Oval 24"/>
          <p:cNvSpPr txBox="1">
            <a:spLocks noChangeArrowheads="1"/>
          </p:cNvSpPr>
          <p:nvPr/>
        </p:nvSpPr>
        <p:spPr bwMode="auto">
          <a:xfrm>
            <a:off x="7480674" y="5663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直接连接符 12"/>
          <p:cNvCxnSpPr>
            <a:stCxn id="21" idx="6"/>
            <a:endCxn id="25" idx="2"/>
          </p:cNvCxnSpPr>
          <p:nvPr/>
        </p:nvCxnSpPr>
        <p:spPr>
          <a:xfrm>
            <a:off x="6185274" y="3110514"/>
            <a:ext cx="12827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0" name="直接连接符 13"/>
          <p:cNvCxnSpPr>
            <a:stCxn id="21" idx="5"/>
            <a:endCxn id="27" idx="1"/>
          </p:cNvCxnSpPr>
          <p:nvPr/>
        </p:nvCxnSpPr>
        <p:spPr>
          <a:xfrm>
            <a:off x="6140637" y="3218277"/>
            <a:ext cx="1384674" cy="159104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14"/>
          <p:cNvCxnSpPr>
            <a:stCxn id="22" idx="7"/>
            <a:endCxn id="25" idx="2"/>
          </p:cNvCxnSpPr>
          <p:nvPr/>
        </p:nvCxnSpPr>
        <p:spPr>
          <a:xfrm flipV="1">
            <a:off x="6140637" y="3116864"/>
            <a:ext cx="1327337" cy="78758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15"/>
          <p:cNvCxnSpPr>
            <a:stCxn id="23" idx="6"/>
            <a:endCxn id="26" idx="2"/>
          </p:cNvCxnSpPr>
          <p:nvPr/>
        </p:nvCxnSpPr>
        <p:spPr>
          <a:xfrm flipV="1">
            <a:off x="6185274" y="4012214"/>
            <a:ext cx="12954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3" name="直接连接符 16"/>
          <p:cNvCxnSpPr>
            <a:stCxn id="23" idx="6"/>
            <a:endCxn id="25" idx="2"/>
          </p:cNvCxnSpPr>
          <p:nvPr/>
        </p:nvCxnSpPr>
        <p:spPr>
          <a:xfrm flipV="1">
            <a:off x="6185274" y="3116864"/>
            <a:ext cx="12827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4" name="直接连接符 17"/>
          <p:cNvCxnSpPr>
            <a:stCxn id="24" idx="6"/>
            <a:endCxn id="27" idx="2"/>
          </p:cNvCxnSpPr>
          <p:nvPr/>
        </p:nvCxnSpPr>
        <p:spPr>
          <a:xfrm flipV="1">
            <a:off x="6185274" y="4917089"/>
            <a:ext cx="12954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5" name="直接连接符 18"/>
          <p:cNvCxnSpPr>
            <a:stCxn id="24" idx="6"/>
            <a:endCxn id="28" idx="2"/>
          </p:cNvCxnSpPr>
          <p:nvPr/>
        </p:nvCxnSpPr>
        <p:spPr>
          <a:xfrm>
            <a:off x="6185274" y="5809264"/>
            <a:ext cx="12954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" name="直接箭头连接符 2"/>
          <p:cNvCxnSpPr/>
          <p:nvPr/>
        </p:nvCxnSpPr>
        <p:spPr bwMode="auto">
          <a:xfrm>
            <a:off x="3657600" y="4419600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triangle"/>
          </a:ln>
        </p:spPr>
      </p:cxnSp>
      <p:sp>
        <p:nvSpPr>
          <p:cNvPr id="4" name="文本框 3"/>
          <p:cNvSpPr txBox="1"/>
          <p:nvPr/>
        </p:nvSpPr>
        <p:spPr>
          <a:xfrm>
            <a:off x="4097997" y="38598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/>
              <a:t>取反</a:t>
            </a:r>
            <a:endParaRPr lang="zh-CN" alt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20" grpId="0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匈牙利算法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求二分图的最大匹配。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基本步骤：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 置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为空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找出一条增广路径</a:t>
            </a:r>
            <a:r>
              <a:rPr lang="en-US" altLang="zh-CN" dirty="0">
                <a:ea typeface="宋体" panose="02010600030101010101" pitchFamily="2" charset="-122"/>
              </a:rPr>
              <a:t>P,</a:t>
            </a:r>
            <a:r>
              <a:rPr lang="zh-CN" altLang="en-US" dirty="0">
                <a:ea typeface="宋体" panose="02010600030101010101" pitchFamily="2" charset="-122"/>
              </a:rPr>
              <a:t>通过取反操作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得到更大的匹配。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重复步骤</a:t>
            </a:r>
            <a:r>
              <a:rPr lang="en-US" altLang="zh-CN" dirty="0">
                <a:ea typeface="宋体" panose="02010600030101010101" pitchFamily="2" charset="-122"/>
              </a:rPr>
              <a:t>2,</a:t>
            </a:r>
            <a:r>
              <a:rPr lang="zh-CN" altLang="en-US" dirty="0">
                <a:ea typeface="宋体" panose="02010600030101010101" pitchFamily="2" charset="-122"/>
              </a:rPr>
              <a:t>直到找不出增广路为止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Oval 24"/>
          <p:cNvSpPr>
            <a:spLocks noGrp="1"/>
          </p:cNvSpPr>
          <p:nvPr>
            <p:ph idx="1"/>
          </p:nvPr>
        </p:nvSpPr>
        <p:spPr>
          <a:xfrm>
            <a:off x="1371600" y="2057400"/>
            <a:ext cx="533400" cy="533400"/>
          </a:xfrm>
          <a:prstGeom prst="ellipse">
            <a:avLst/>
          </a:prstGeom>
          <a:ln w="28575">
            <a:solidFill>
              <a:schemeClr val="tx1">
                <a:alpha val="100000"/>
              </a:schemeClr>
            </a:solidFill>
            <a:headEnd w="sm" len="sm"/>
            <a:tailEnd w="sm" len="sm"/>
          </a:ln>
        </p:spPr>
        <p:txBody>
          <a:bodyPr vert="horz" wrap="none" lIns="92075" tIns="46038" rIns="92075" bIns="46038" anchor="ctr"/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3716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371600" y="3873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3716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959100" y="2063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9718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971800" y="386397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971800" y="4762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3980" name="直接连接符 21"/>
          <p:cNvCxnSpPr>
            <a:stCxn id="83972" idx="6"/>
            <a:endCxn id="9" idx="2"/>
          </p:cNvCxnSpPr>
          <p:nvPr/>
        </p:nvCxnSpPr>
        <p:spPr>
          <a:xfrm>
            <a:off x="1905000" y="232410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1" name="直接连接符 23"/>
          <p:cNvCxnSpPr>
            <a:stCxn id="83972" idx="5"/>
            <a:endCxn id="11" idx="1"/>
          </p:cNvCxnSpPr>
          <p:nvPr/>
        </p:nvCxnSpPr>
        <p:spPr>
          <a:xfrm>
            <a:off x="1827213" y="2513013"/>
            <a:ext cx="1222375" cy="143033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2" name="直接连接符 25"/>
          <p:cNvCxnSpPr>
            <a:stCxn id="6" idx="7"/>
            <a:endCxn id="9" idx="2"/>
          </p:cNvCxnSpPr>
          <p:nvPr/>
        </p:nvCxnSpPr>
        <p:spPr>
          <a:xfrm flipV="1">
            <a:off x="1827213" y="2330450"/>
            <a:ext cx="1131887" cy="7080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3" name="直接连接符 27"/>
          <p:cNvCxnSpPr>
            <a:stCxn id="7" idx="6"/>
            <a:endCxn id="10" idx="2"/>
          </p:cNvCxnSpPr>
          <p:nvPr/>
        </p:nvCxnSpPr>
        <p:spPr>
          <a:xfrm flipV="1">
            <a:off x="1905000" y="322580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4" name="直接连接符 29"/>
          <p:cNvCxnSpPr>
            <a:stCxn id="7" idx="6"/>
            <a:endCxn id="9" idx="2"/>
          </p:cNvCxnSpPr>
          <p:nvPr/>
        </p:nvCxnSpPr>
        <p:spPr>
          <a:xfrm flipV="1">
            <a:off x="1905000" y="233045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5" name="直接连接符 31"/>
          <p:cNvCxnSpPr>
            <a:stCxn id="8" idx="6"/>
            <a:endCxn id="11" idx="2"/>
          </p:cNvCxnSpPr>
          <p:nvPr/>
        </p:nvCxnSpPr>
        <p:spPr>
          <a:xfrm flipV="1">
            <a:off x="1905000" y="413067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6" name="直接连接符 34"/>
          <p:cNvCxnSpPr>
            <a:stCxn id="8" idx="6"/>
            <a:endCxn id="12" idx="2"/>
          </p:cNvCxnSpPr>
          <p:nvPr/>
        </p:nvCxnSpPr>
        <p:spPr>
          <a:xfrm>
            <a:off x="1905000" y="502285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Oval 24"/>
          <p:cNvSpPr txBox="1">
            <a:spLocks noChangeArrowheads="1"/>
          </p:cNvSpPr>
          <p:nvPr/>
        </p:nvSpPr>
        <p:spPr bwMode="auto">
          <a:xfrm>
            <a:off x="5410200" y="20510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Oval 24"/>
          <p:cNvSpPr txBox="1">
            <a:spLocks noChangeArrowheads="1"/>
          </p:cNvSpPr>
          <p:nvPr/>
        </p:nvSpPr>
        <p:spPr bwMode="auto">
          <a:xfrm>
            <a:off x="54102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Oval 24"/>
          <p:cNvSpPr txBox="1">
            <a:spLocks noChangeArrowheads="1"/>
          </p:cNvSpPr>
          <p:nvPr/>
        </p:nvSpPr>
        <p:spPr bwMode="auto">
          <a:xfrm>
            <a:off x="5410200" y="3867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Oval 24"/>
          <p:cNvSpPr txBox="1">
            <a:spLocks noChangeArrowheads="1"/>
          </p:cNvSpPr>
          <p:nvPr/>
        </p:nvSpPr>
        <p:spPr bwMode="auto">
          <a:xfrm>
            <a:off x="5410200" y="474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Oval 24"/>
          <p:cNvSpPr txBox="1">
            <a:spLocks noChangeArrowheads="1"/>
          </p:cNvSpPr>
          <p:nvPr/>
        </p:nvSpPr>
        <p:spPr bwMode="auto">
          <a:xfrm>
            <a:off x="6997700" y="2057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24"/>
          <p:cNvSpPr txBox="1">
            <a:spLocks noChangeArrowheads="1"/>
          </p:cNvSpPr>
          <p:nvPr/>
        </p:nvSpPr>
        <p:spPr bwMode="auto">
          <a:xfrm>
            <a:off x="70104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Oval 24"/>
          <p:cNvSpPr txBox="1">
            <a:spLocks noChangeArrowheads="1"/>
          </p:cNvSpPr>
          <p:nvPr/>
        </p:nvSpPr>
        <p:spPr bwMode="auto">
          <a:xfrm>
            <a:off x="7010400" y="38576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Oval 24"/>
          <p:cNvSpPr txBox="1">
            <a:spLocks noChangeArrowheads="1"/>
          </p:cNvSpPr>
          <p:nvPr/>
        </p:nvSpPr>
        <p:spPr bwMode="auto">
          <a:xfrm>
            <a:off x="70104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3995" name="直接连接符 43"/>
          <p:cNvCxnSpPr>
            <a:stCxn id="36" idx="6"/>
            <a:endCxn id="40" idx="2"/>
          </p:cNvCxnSpPr>
          <p:nvPr/>
        </p:nvCxnSpPr>
        <p:spPr>
          <a:xfrm>
            <a:off x="5943600" y="2317750"/>
            <a:ext cx="10541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996" name="直接连接符 44"/>
          <p:cNvCxnSpPr>
            <a:stCxn id="36" idx="5"/>
            <a:endCxn id="42" idx="1"/>
          </p:cNvCxnSpPr>
          <p:nvPr/>
        </p:nvCxnSpPr>
        <p:spPr>
          <a:xfrm>
            <a:off x="5865813" y="2505075"/>
            <a:ext cx="1222375" cy="14303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7" name="直接连接符 45"/>
          <p:cNvCxnSpPr>
            <a:stCxn id="37" idx="7"/>
            <a:endCxn id="40" idx="2"/>
          </p:cNvCxnSpPr>
          <p:nvPr/>
        </p:nvCxnSpPr>
        <p:spPr>
          <a:xfrm flipV="1">
            <a:off x="5865813" y="2324100"/>
            <a:ext cx="1131887" cy="7064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8" name="直接连接符 46"/>
          <p:cNvCxnSpPr>
            <a:stCxn id="38" idx="6"/>
            <a:endCxn id="41" idx="2"/>
          </p:cNvCxnSpPr>
          <p:nvPr/>
        </p:nvCxnSpPr>
        <p:spPr>
          <a:xfrm flipV="1">
            <a:off x="5943600" y="32194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9" name="直接连接符 47"/>
          <p:cNvCxnSpPr>
            <a:stCxn id="38" idx="6"/>
            <a:endCxn id="40" idx="2"/>
          </p:cNvCxnSpPr>
          <p:nvPr/>
        </p:nvCxnSpPr>
        <p:spPr>
          <a:xfrm flipV="1">
            <a:off x="5943600" y="23241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0" name="直接连接符 48"/>
          <p:cNvCxnSpPr>
            <a:stCxn id="39" idx="6"/>
            <a:endCxn id="42" idx="2"/>
          </p:cNvCxnSpPr>
          <p:nvPr/>
        </p:nvCxnSpPr>
        <p:spPr>
          <a:xfrm flipV="1">
            <a:off x="5943600" y="41243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1" name="直接连接符 49"/>
          <p:cNvCxnSpPr>
            <a:stCxn id="39" idx="6"/>
            <a:endCxn id="43" idx="2"/>
          </p:cNvCxnSpPr>
          <p:nvPr/>
        </p:nvCxnSpPr>
        <p:spPr>
          <a:xfrm>
            <a:off x="5943600" y="50165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4002" name="文本框 50"/>
          <p:cNvSpPr txBox="1"/>
          <p:nvPr/>
        </p:nvSpPr>
        <p:spPr>
          <a:xfrm>
            <a:off x="5676900" y="5514975"/>
            <a:ext cx="1243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M={(1,5)}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003" name="文本框 51"/>
          <p:cNvSpPr txBox="1"/>
          <p:nvPr/>
        </p:nvSpPr>
        <p:spPr>
          <a:xfrm>
            <a:off x="1609725" y="5521325"/>
            <a:ext cx="15668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:1→5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0" y="5905500"/>
            <a:ext cx="25511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2→5→1→7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84002" grpId="0"/>
      <p:bldP spid="84003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4995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0668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0668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0668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0668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6543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667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6670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6670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5004" name="直接连接符 12"/>
          <p:cNvCxnSpPr>
            <a:stCxn id="5" idx="6"/>
            <a:endCxn id="9" idx="2"/>
          </p:cNvCxnSpPr>
          <p:nvPr/>
        </p:nvCxnSpPr>
        <p:spPr>
          <a:xfrm>
            <a:off x="1600200" y="20002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5" name="直接连接符 13"/>
          <p:cNvCxnSpPr>
            <a:stCxn id="5" idx="5"/>
            <a:endCxn id="11" idx="1"/>
          </p:cNvCxnSpPr>
          <p:nvPr/>
        </p:nvCxnSpPr>
        <p:spPr>
          <a:xfrm>
            <a:off x="1522413" y="2189163"/>
            <a:ext cx="1222375" cy="14287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06" name="直接连接符 14"/>
          <p:cNvCxnSpPr>
            <a:stCxn id="6" idx="7"/>
            <a:endCxn id="9" idx="2"/>
          </p:cNvCxnSpPr>
          <p:nvPr/>
        </p:nvCxnSpPr>
        <p:spPr>
          <a:xfrm flipV="1">
            <a:off x="1522413" y="2006600"/>
            <a:ext cx="1131887" cy="70643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07" name="直接连接符 15"/>
          <p:cNvCxnSpPr>
            <a:stCxn id="7" idx="6"/>
            <a:endCxn id="10" idx="2"/>
          </p:cNvCxnSpPr>
          <p:nvPr/>
        </p:nvCxnSpPr>
        <p:spPr>
          <a:xfrm flipV="1">
            <a:off x="1600200" y="29019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8" name="直接连接符 16"/>
          <p:cNvCxnSpPr>
            <a:stCxn id="7" idx="6"/>
            <a:endCxn id="9" idx="2"/>
          </p:cNvCxnSpPr>
          <p:nvPr/>
        </p:nvCxnSpPr>
        <p:spPr>
          <a:xfrm flipV="1">
            <a:off x="16002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9" name="直接连接符 17"/>
          <p:cNvCxnSpPr>
            <a:stCxn id="8" idx="6"/>
            <a:endCxn id="11" idx="2"/>
          </p:cNvCxnSpPr>
          <p:nvPr/>
        </p:nvCxnSpPr>
        <p:spPr>
          <a:xfrm flipV="1">
            <a:off x="16002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10" name="直接连接符 18"/>
          <p:cNvCxnSpPr>
            <a:stCxn id="8" idx="6"/>
            <a:endCxn id="12" idx="2"/>
          </p:cNvCxnSpPr>
          <p:nvPr/>
        </p:nvCxnSpPr>
        <p:spPr>
          <a:xfrm>
            <a:off x="1600200" y="46990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11" name="文本框 19"/>
          <p:cNvSpPr txBox="1"/>
          <p:nvPr/>
        </p:nvSpPr>
        <p:spPr>
          <a:xfrm>
            <a:off x="1103313" y="5173663"/>
            <a:ext cx="1838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Oval 24"/>
          <p:cNvSpPr txBox="1">
            <a:spLocks noChangeArrowheads="1"/>
          </p:cNvSpPr>
          <p:nvPr/>
        </p:nvSpPr>
        <p:spPr bwMode="auto">
          <a:xfrm>
            <a:off x="5367338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Oval 24"/>
          <p:cNvSpPr txBox="1">
            <a:spLocks noChangeArrowheads="1"/>
          </p:cNvSpPr>
          <p:nvPr/>
        </p:nvSpPr>
        <p:spPr bwMode="auto">
          <a:xfrm>
            <a:off x="53673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Oval 24"/>
          <p:cNvSpPr txBox="1">
            <a:spLocks noChangeArrowheads="1"/>
          </p:cNvSpPr>
          <p:nvPr/>
        </p:nvSpPr>
        <p:spPr bwMode="auto">
          <a:xfrm>
            <a:off x="5367338" y="3556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Oval 24"/>
          <p:cNvSpPr txBox="1">
            <a:spLocks noChangeArrowheads="1"/>
          </p:cNvSpPr>
          <p:nvPr/>
        </p:nvSpPr>
        <p:spPr bwMode="auto">
          <a:xfrm>
            <a:off x="5367338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24"/>
          <p:cNvSpPr txBox="1">
            <a:spLocks noChangeArrowheads="1"/>
          </p:cNvSpPr>
          <p:nvPr/>
        </p:nvSpPr>
        <p:spPr bwMode="auto">
          <a:xfrm>
            <a:off x="6956425" y="174783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Oval 24"/>
          <p:cNvSpPr txBox="1">
            <a:spLocks noChangeArrowheads="1"/>
          </p:cNvSpPr>
          <p:nvPr/>
        </p:nvSpPr>
        <p:spPr bwMode="auto">
          <a:xfrm>
            <a:off x="69675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Oval 24"/>
          <p:cNvSpPr txBox="1">
            <a:spLocks noChangeArrowheads="1"/>
          </p:cNvSpPr>
          <p:nvPr/>
        </p:nvSpPr>
        <p:spPr bwMode="auto">
          <a:xfrm>
            <a:off x="6967538" y="3548063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24"/>
          <p:cNvSpPr txBox="1">
            <a:spLocks noChangeArrowheads="1"/>
          </p:cNvSpPr>
          <p:nvPr/>
        </p:nvSpPr>
        <p:spPr bwMode="auto">
          <a:xfrm>
            <a:off x="6967538" y="44465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5020" name="直接连接符 58"/>
          <p:cNvCxnSpPr>
            <a:stCxn id="51" idx="6"/>
            <a:endCxn id="55" idx="2"/>
          </p:cNvCxnSpPr>
          <p:nvPr/>
        </p:nvCxnSpPr>
        <p:spPr>
          <a:xfrm>
            <a:off x="5900738" y="2006600"/>
            <a:ext cx="1055687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1" name="直接连接符 59"/>
          <p:cNvCxnSpPr>
            <a:stCxn id="51" idx="5"/>
            <a:endCxn id="57" idx="1"/>
          </p:cNvCxnSpPr>
          <p:nvPr/>
        </p:nvCxnSpPr>
        <p:spPr>
          <a:xfrm>
            <a:off x="5822950" y="2195513"/>
            <a:ext cx="1223963" cy="14303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2" name="直接连接符 60"/>
          <p:cNvCxnSpPr>
            <a:stCxn id="52" idx="7"/>
            <a:endCxn id="55" idx="2"/>
          </p:cNvCxnSpPr>
          <p:nvPr/>
        </p:nvCxnSpPr>
        <p:spPr>
          <a:xfrm flipV="1">
            <a:off x="5822950" y="2014538"/>
            <a:ext cx="1133475" cy="70643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3" name="直接连接符 61"/>
          <p:cNvCxnSpPr>
            <a:stCxn id="53" idx="6"/>
            <a:endCxn id="56" idx="2"/>
          </p:cNvCxnSpPr>
          <p:nvPr/>
        </p:nvCxnSpPr>
        <p:spPr>
          <a:xfrm flipV="1">
            <a:off x="5900738" y="2909888"/>
            <a:ext cx="1066800" cy="91281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4" name="直接连接符 62"/>
          <p:cNvCxnSpPr>
            <a:stCxn id="53" idx="6"/>
            <a:endCxn id="55" idx="2"/>
          </p:cNvCxnSpPr>
          <p:nvPr/>
        </p:nvCxnSpPr>
        <p:spPr>
          <a:xfrm flipV="1">
            <a:off x="5900738" y="2014538"/>
            <a:ext cx="1055687" cy="180816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5" name="直接连接符 63"/>
          <p:cNvCxnSpPr>
            <a:stCxn id="54" idx="6"/>
            <a:endCxn id="57" idx="2"/>
          </p:cNvCxnSpPr>
          <p:nvPr/>
        </p:nvCxnSpPr>
        <p:spPr>
          <a:xfrm flipV="1">
            <a:off x="5900738" y="3814763"/>
            <a:ext cx="1066800" cy="89058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6" name="直接连接符 64"/>
          <p:cNvCxnSpPr>
            <a:stCxn id="54" idx="6"/>
            <a:endCxn id="58" idx="2"/>
          </p:cNvCxnSpPr>
          <p:nvPr/>
        </p:nvCxnSpPr>
        <p:spPr>
          <a:xfrm>
            <a:off x="5900738" y="4705350"/>
            <a:ext cx="1066800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27" name="文本框 65"/>
          <p:cNvSpPr txBox="1"/>
          <p:nvPr/>
        </p:nvSpPr>
        <p:spPr>
          <a:xfrm>
            <a:off x="5216525" y="5184775"/>
            <a:ext cx="24368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M={(2,5),(1,7),(3,6)}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263" y="5613400"/>
            <a:ext cx="1752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3→6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9888" y="5614988"/>
            <a:ext cx="1752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增广路：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4→8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85011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85027" grpId="0"/>
      <p:bldP spid="3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19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1430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143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1430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1430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7305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7432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7432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7432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6028" name="直接连接符 12"/>
          <p:cNvCxnSpPr>
            <a:stCxn id="5" idx="6"/>
            <a:endCxn id="9" idx="2"/>
          </p:cNvCxnSpPr>
          <p:nvPr/>
        </p:nvCxnSpPr>
        <p:spPr>
          <a:xfrm>
            <a:off x="1676400" y="20002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29" name="直接连接符 13"/>
          <p:cNvCxnSpPr/>
          <p:nvPr/>
        </p:nvCxnSpPr>
        <p:spPr>
          <a:xfrm>
            <a:off x="1598613" y="2187258"/>
            <a:ext cx="1222375" cy="14287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0" name="直接连接符 14"/>
          <p:cNvCxnSpPr>
            <a:stCxn id="6" idx="7"/>
            <a:endCxn id="9" idx="2"/>
          </p:cNvCxnSpPr>
          <p:nvPr/>
        </p:nvCxnSpPr>
        <p:spPr>
          <a:xfrm flipV="1">
            <a:off x="1598613" y="2006600"/>
            <a:ext cx="1131887" cy="70643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1" name="直接连接符 15"/>
          <p:cNvCxnSpPr>
            <a:stCxn id="7" idx="6"/>
            <a:endCxn id="10" idx="2"/>
          </p:cNvCxnSpPr>
          <p:nvPr/>
        </p:nvCxnSpPr>
        <p:spPr>
          <a:xfrm flipV="1">
            <a:off x="1676400" y="2901950"/>
            <a:ext cx="1066800" cy="914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2" name="直接连接符 16"/>
          <p:cNvCxnSpPr>
            <a:stCxn id="7" idx="6"/>
            <a:endCxn id="9" idx="2"/>
          </p:cNvCxnSpPr>
          <p:nvPr/>
        </p:nvCxnSpPr>
        <p:spPr>
          <a:xfrm flipV="1">
            <a:off x="16764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3" name="直接连接符 17"/>
          <p:cNvCxnSpPr>
            <a:stCxn id="8" idx="6"/>
            <a:endCxn id="11" idx="2"/>
          </p:cNvCxnSpPr>
          <p:nvPr/>
        </p:nvCxnSpPr>
        <p:spPr>
          <a:xfrm flipV="1">
            <a:off x="16764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4" name="直接连接符 18"/>
          <p:cNvCxnSpPr>
            <a:stCxn id="8" idx="6"/>
            <a:endCxn id="12" idx="2"/>
          </p:cNvCxnSpPr>
          <p:nvPr/>
        </p:nvCxnSpPr>
        <p:spPr>
          <a:xfrm>
            <a:off x="1676400" y="4699000"/>
            <a:ext cx="1066800" cy="635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035" name="文本框 19"/>
          <p:cNvSpPr txBox="1"/>
          <p:nvPr/>
        </p:nvSpPr>
        <p:spPr>
          <a:xfrm>
            <a:off x="985838" y="5135563"/>
            <a:ext cx="3032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M={(2,5),(1,7),(3,6),(4,8)}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35475" y="2557463"/>
            <a:ext cx="37750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此时图中已无增广路，故该二分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图的最大匹配为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(u,v)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是从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最短路径的权重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最短路径满足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三角不等式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(u,v)  (u,x) + (x,v)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证明”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70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Oval 4"/>
          <p:cNvSpPr/>
          <p:nvPr/>
        </p:nvSpPr>
        <p:spPr>
          <a:xfrm>
            <a:off x="4038600" y="3800475"/>
            <a:ext cx="53975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x</a:t>
            </a:r>
            <a:endParaRPr lang="en-US" altLang="zh-CN" sz="2000" b="1" i="1" dirty="0">
              <a:ea typeface="宋体" panose="02010600030101010101" pitchFamily="2" charset="-122"/>
            </a:endParaRPr>
          </a:p>
        </p:txBody>
      </p:sp>
      <p:sp>
        <p:nvSpPr>
          <p:cNvPr id="7174" name="Oval 5"/>
          <p:cNvSpPr/>
          <p:nvPr/>
        </p:nvSpPr>
        <p:spPr>
          <a:xfrm>
            <a:off x="1600200" y="5091113"/>
            <a:ext cx="549275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u</a:t>
            </a:r>
            <a:endParaRPr lang="en-US" altLang="zh-CN" sz="2000" b="1" i="1" dirty="0">
              <a:ea typeface="宋体" panose="02010600030101010101" pitchFamily="2" charset="-122"/>
            </a:endParaRPr>
          </a:p>
        </p:txBody>
      </p:sp>
      <p:sp>
        <p:nvSpPr>
          <p:cNvPr id="7175" name="Oval 6"/>
          <p:cNvSpPr/>
          <p:nvPr/>
        </p:nvSpPr>
        <p:spPr>
          <a:xfrm>
            <a:off x="6629400" y="5095875"/>
            <a:ext cx="53975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b="1" i="1" dirty="0">
                <a:ea typeface="宋体" panose="02010600030101010101" pitchFamily="2" charset="-122"/>
              </a:rPr>
              <a:t>v</a:t>
            </a:r>
            <a:endParaRPr lang="en-US" altLang="zh-CN" sz="2000" b="1" i="1" dirty="0">
              <a:ea typeface="宋体" panose="02010600030101010101" pitchFamily="2" charset="-122"/>
            </a:endParaRPr>
          </a:p>
        </p:txBody>
      </p:sp>
      <p:cxnSp>
        <p:nvCxnSpPr>
          <p:cNvPr id="7176" name="AutoShape 7"/>
          <p:cNvCxnSpPr>
            <a:stCxn id="7174" idx="7"/>
            <a:endCxn id="7173" idx="3"/>
          </p:cNvCxnSpPr>
          <p:nvPr/>
        </p:nvCxnSpPr>
        <p:spPr>
          <a:xfrm rot="-5400000">
            <a:off x="2657475" y="3697288"/>
            <a:ext cx="871538" cy="2049462"/>
          </a:xfrm>
          <a:prstGeom prst="curvedConnector3">
            <a:avLst>
              <a:gd name="adj1" fmla="val 49907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77" name="AutoShape 8"/>
          <p:cNvCxnSpPr>
            <a:stCxn id="7173" idx="5"/>
            <a:endCxn id="7175" idx="1"/>
          </p:cNvCxnSpPr>
          <p:nvPr/>
        </p:nvCxnSpPr>
        <p:spPr>
          <a:xfrm rot="-5400000" flipH="1">
            <a:off x="5165725" y="3619500"/>
            <a:ext cx="876300" cy="220980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78" name="AutoShape 9"/>
          <p:cNvCxnSpPr>
            <a:stCxn id="7174" idx="5"/>
            <a:endCxn id="7175" idx="3"/>
          </p:cNvCxnSpPr>
          <p:nvPr/>
        </p:nvCxnSpPr>
        <p:spPr>
          <a:xfrm rot="-5400000" flipH="1">
            <a:off x="4386263" y="3259138"/>
            <a:ext cx="4762" cy="4640262"/>
          </a:xfrm>
          <a:prstGeom prst="curvedConnector3">
            <a:avLst>
              <a:gd name="adj1" fmla="val 6300000"/>
            </a:avLst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79" name="Text Box 10"/>
          <p:cNvSpPr txBox="1"/>
          <p:nvPr/>
        </p:nvSpPr>
        <p:spPr>
          <a:xfrm>
            <a:off x="2346325" y="5864225"/>
            <a:ext cx="3740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b="1" i="1" dirty="0">
                <a:solidFill>
                  <a:schemeClr val="accent1"/>
                </a:solidFill>
                <a:ea typeface="宋体" panose="02010600030101010101" pitchFamily="2" charset="-122"/>
              </a:rPr>
              <a:t>这条路径不会比另外两条之和长</a:t>
            </a:r>
            <a:endParaRPr lang="zh-CN" altLang="en-US" sz="2000" b="1" i="1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最短路径的性质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如果图中包含负圈，某些最短路径可能不存在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Why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?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Oval 4"/>
          <p:cNvSpPr/>
          <p:nvPr/>
        </p:nvSpPr>
        <p:spPr>
          <a:xfrm>
            <a:off x="16002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Oval 5"/>
          <p:cNvSpPr/>
          <p:nvPr/>
        </p:nvSpPr>
        <p:spPr>
          <a:xfrm>
            <a:off x="28194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Oval 6"/>
          <p:cNvSpPr/>
          <p:nvPr/>
        </p:nvSpPr>
        <p:spPr>
          <a:xfrm>
            <a:off x="40386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Oval 7"/>
          <p:cNvSpPr/>
          <p:nvPr/>
        </p:nvSpPr>
        <p:spPr>
          <a:xfrm>
            <a:off x="52578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Oval 8"/>
          <p:cNvSpPr/>
          <p:nvPr/>
        </p:nvSpPr>
        <p:spPr>
          <a:xfrm>
            <a:off x="6477000" y="495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Oval 9"/>
          <p:cNvSpPr/>
          <p:nvPr/>
        </p:nvSpPr>
        <p:spPr>
          <a:xfrm>
            <a:off x="5257800" y="36576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203" name="AutoShape 10"/>
          <p:cNvCxnSpPr>
            <a:stCxn id="8199" idx="6"/>
            <a:endCxn id="8202" idx="4"/>
          </p:cNvCxnSpPr>
          <p:nvPr/>
        </p:nvCxnSpPr>
        <p:spPr>
          <a:xfrm flipV="1">
            <a:off x="4586288" y="4205288"/>
            <a:ext cx="938212" cy="1014412"/>
          </a:xfrm>
          <a:prstGeom prst="curvedConnector2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4" name="AutoShape 11"/>
          <p:cNvCxnSpPr>
            <a:stCxn id="8197" idx="6"/>
            <a:endCxn id="8198" idx="2"/>
          </p:cNvCxnSpPr>
          <p:nvPr/>
        </p:nvCxnSpPr>
        <p:spPr>
          <a:xfrm>
            <a:off x="21478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5" name="AutoShape 12"/>
          <p:cNvCxnSpPr>
            <a:stCxn id="8198" idx="6"/>
            <a:endCxn id="8199" idx="2"/>
          </p:cNvCxnSpPr>
          <p:nvPr/>
        </p:nvCxnSpPr>
        <p:spPr>
          <a:xfrm>
            <a:off x="33670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6" name="AutoShape 13"/>
          <p:cNvCxnSpPr>
            <a:stCxn id="8199" idx="6"/>
            <a:endCxn id="8200" idx="2"/>
          </p:cNvCxnSpPr>
          <p:nvPr/>
        </p:nvCxnSpPr>
        <p:spPr>
          <a:xfrm>
            <a:off x="45862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7" name="AutoShape 14"/>
          <p:cNvCxnSpPr>
            <a:stCxn id="8200" idx="6"/>
            <a:endCxn id="8201" idx="2"/>
          </p:cNvCxnSpPr>
          <p:nvPr/>
        </p:nvCxnSpPr>
        <p:spPr>
          <a:xfrm>
            <a:off x="5805488" y="5219700"/>
            <a:ext cx="657225" cy="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208" name="Oval 15"/>
          <p:cNvSpPr/>
          <p:nvPr/>
        </p:nvSpPr>
        <p:spPr>
          <a:xfrm>
            <a:off x="2819400" y="3648075"/>
            <a:ext cx="533400" cy="5524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cxnSp>
        <p:nvCxnSpPr>
          <p:cNvPr id="8209" name="AutoShape 16"/>
          <p:cNvCxnSpPr>
            <a:stCxn id="8208" idx="4"/>
            <a:endCxn id="8199" idx="2"/>
          </p:cNvCxnSpPr>
          <p:nvPr/>
        </p:nvCxnSpPr>
        <p:spPr>
          <a:xfrm rot="-5400000" flipH="1">
            <a:off x="3052763" y="4248150"/>
            <a:ext cx="1004887" cy="938213"/>
          </a:xfrm>
          <a:prstGeom prst="curvedConnector2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10" name="AutoShape 17"/>
          <p:cNvCxnSpPr>
            <a:stCxn id="8208" idx="0"/>
            <a:endCxn id="8202" idx="0"/>
          </p:cNvCxnSpPr>
          <p:nvPr/>
        </p:nvCxnSpPr>
        <p:spPr>
          <a:xfrm rot="5400000" flipV="1">
            <a:off x="4300538" y="2419350"/>
            <a:ext cx="9525" cy="2438400"/>
          </a:xfrm>
          <a:prstGeom prst="curvedConnector3">
            <a:avLst>
              <a:gd name="adj1" fmla="val -10166667"/>
            </a:avLst>
          </a:prstGeom>
          <a:ln w="28575" cap="flat" cmpd="sng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</p:cxnSp>
      <p:sp>
        <p:nvSpPr>
          <p:cNvPr id="8211" name="Text Box 18"/>
          <p:cNvSpPr txBox="1"/>
          <p:nvPr/>
        </p:nvSpPr>
        <p:spPr>
          <a:xfrm>
            <a:off x="3875088" y="3549650"/>
            <a:ext cx="787400" cy="64135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&lt; 0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松弛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最短路径算法的核心技术是</a:t>
            </a:r>
            <a:r>
              <a:rPr lang="zh-CN" altLang="en-US" i="1" dirty="0">
                <a:solidFill>
                  <a:schemeClr val="tx2"/>
                </a:solidFill>
                <a:ea typeface="宋体" panose="02010600030101010101" pitchFamily="2" charset="-122"/>
              </a:rPr>
              <a:t>松弛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 {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if (d[v] &gt; d[u]+w) then d[v]=d[u]+w;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18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19200" y="3810000"/>
            <a:ext cx="2963863" cy="2019300"/>
            <a:chOff x="768" y="2772"/>
            <a:chExt cx="1867" cy="1272"/>
          </a:xfrm>
        </p:grpSpPr>
        <p:sp>
          <p:nvSpPr>
            <p:cNvPr id="9233" name="Oval 5"/>
            <p:cNvSpPr/>
            <p:nvPr/>
          </p:nvSpPr>
          <p:spPr>
            <a:xfrm>
              <a:off x="2304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9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4" name="Oval 6"/>
            <p:cNvSpPr/>
            <p:nvPr/>
          </p:nvSpPr>
          <p:spPr>
            <a:xfrm>
              <a:off x="768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35" name="AutoShape 7"/>
            <p:cNvCxnSpPr>
              <a:stCxn id="9234" idx="6"/>
              <a:endCxn id="9233" idx="2"/>
            </p:cNvCxnSpPr>
            <p:nvPr/>
          </p:nvCxnSpPr>
          <p:spPr>
            <a:xfrm flipV="1">
              <a:off x="1108" y="2984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6" name="Text Box 8"/>
            <p:cNvSpPr txBox="1"/>
            <p:nvPr/>
          </p:nvSpPr>
          <p:spPr>
            <a:xfrm>
              <a:off x="1536" y="2772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7" name="Oval 9"/>
            <p:cNvSpPr/>
            <p:nvPr/>
          </p:nvSpPr>
          <p:spPr>
            <a:xfrm>
              <a:off x="2304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8" name="Oval 10"/>
            <p:cNvSpPr/>
            <p:nvPr/>
          </p:nvSpPr>
          <p:spPr>
            <a:xfrm>
              <a:off x="768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39" name="AutoShape 11"/>
            <p:cNvCxnSpPr>
              <a:stCxn id="9238" idx="6"/>
              <a:endCxn id="9237" idx="2"/>
            </p:cNvCxnSpPr>
            <p:nvPr/>
          </p:nvCxnSpPr>
          <p:spPr>
            <a:xfrm flipV="1">
              <a:off x="1108" y="3860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40" name="Text Box 12"/>
            <p:cNvSpPr txBox="1"/>
            <p:nvPr/>
          </p:nvSpPr>
          <p:spPr>
            <a:xfrm>
              <a:off x="1536" y="3648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41" name="Line 13"/>
            <p:cNvSpPr/>
            <p:nvPr/>
          </p:nvSpPr>
          <p:spPr>
            <a:xfrm>
              <a:off x="1680" y="3216"/>
              <a:ext cx="0" cy="43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9242" name="Text Box 14"/>
            <p:cNvSpPr txBox="1"/>
            <p:nvPr/>
          </p:nvSpPr>
          <p:spPr>
            <a:xfrm>
              <a:off x="1766" y="3258"/>
              <a:ext cx="69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Relax</a:t>
              </a:r>
              <a:endPara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5189538" y="3810000"/>
            <a:ext cx="2963862" cy="2019300"/>
            <a:chOff x="3269" y="2772"/>
            <a:chExt cx="1867" cy="1272"/>
          </a:xfrm>
        </p:grpSpPr>
        <p:sp>
          <p:nvSpPr>
            <p:cNvPr id="9223" name="Oval 16"/>
            <p:cNvSpPr/>
            <p:nvPr/>
          </p:nvSpPr>
          <p:spPr>
            <a:xfrm>
              <a:off x="4805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4" name="Oval 17"/>
            <p:cNvSpPr/>
            <p:nvPr/>
          </p:nvSpPr>
          <p:spPr>
            <a:xfrm>
              <a:off x="3269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25" name="AutoShape 18"/>
            <p:cNvCxnSpPr>
              <a:stCxn id="9224" idx="6"/>
              <a:endCxn id="9223" idx="2"/>
            </p:cNvCxnSpPr>
            <p:nvPr/>
          </p:nvCxnSpPr>
          <p:spPr>
            <a:xfrm flipV="1">
              <a:off x="3609" y="2984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26" name="Text Box 19"/>
            <p:cNvSpPr txBox="1"/>
            <p:nvPr/>
          </p:nvSpPr>
          <p:spPr>
            <a:xfrm>
              <a:off x="4037" y="2772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7" name="Oval 20"/>
            <p:cNvSpPr/>
            <p:nvPr/>
          </p:nvSpPr>
          <p:spPr>
            <a:xfrm>
              <a:off x="4805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8" name="Oval 21"/>
            <p:cNvSpPr/>
            <p:nvPr/>
          </p:nvSpPr>
          <p:spPr>
            <a:xfrm>
              <a:off x="3269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29" name="AutoShape 22"/>
            <p:cNvCxnSpPr>
              <a:stCxn id="9228" idx="6"/>
              <a:endCxn id="9227" idx="2"/>
            </p:cNvCxnSpPr>
            <p:nvPr/>
          </p:nvCxnSpPr>
          <p:spPr>
            <a:xfrm flipV="1">
              <a:off x="3609" y="3860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0" name="Text Box 23"/>
            <p:cNvSpPr txBox="1"/>
            <p:nvPr/>
          </p:nvSpPr>
          <p:spPr>
            <a:xfrm>
              <a:off x="4037" y="3648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1" name="Line 24"/>
            <p:cNvSpPr/>
            <p:nvPr/>
          </p:nvSpPr>
          <p:spPr>
            <a:xfrm>
              <a:off x="4128" y="3216"/>
              <a:ext cx="0" cy="43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9232" name="Text Box 25"/>
            <p:cNvSpPr txBox="1"/>
            <p:nvPr/>
          </p:nvSpPr>
          <p:spPr>
            <a:xfrm>
              <a:off x="4214" y="3258"/>
              <a:ext cx="69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Relax</a:t>
              </a:r>
              <a:endPara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Bellman-Ford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BellmanFord()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V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d[v] = ;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d[s] = 0;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i=1 to |V|-1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Relax(u,v, w(u,v));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 each edge (u,v)  E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if (d[v] &gt; d[u] + w(u,v))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    return “no solution”;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242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Text Box 4"/>
          <p:cNvSpPr txBox="1"/>
          <p:nvPr/>
        </p:nvSpPr>
        <p:spPr>
          <a:xfrm>
            <a:off x="5759450" y="1719263"/>
            <a:ext cx="1555750" cy="366712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时间复杂性？</a:t>
            </a:r>
            <a:endParaRPr lang="zh-CN" altLang="en-US" sz="18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8517</Words>
  <Application>WPS 演示</Application>
  <PresentationFormat>全屏显示(4:3)</PresentationFormat>
  <Paragraphs>1622</Paragraphs>
  <Slides>54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7" baseType="lpstr">
      <vt:lpstr>Arial</vt:lpstr>
      <vt:lpstr>宋体</vt:lpstr>
      <vt:lpstr>Wingdings</vt:lpstr>
      <vt:lpstr>Times New Roman</vt:lpstr>
      <vt:lpstr>华文行楷</vt:lpstr>
      <vt:lpstr>Monotype Corsiva</vt:lpstr>
      <vt:lpstr>楷体_GB2312</vt:lpstr>
      <vt:lpstr>新宋体</vt:lpstr>
      <vt:lpstr>Symbol</vt:lpstr>
      <vt:lpstr>Courier New</vt:lpstr>
      <vt:lpstr>微软雅黑</vt:lpstr>
      <vt:lpstr>Arial Unicode MS</vt:lpstr>
      <vt:lpstr>等线 Light</vt:lpstr>
      <vt:lpstr>Calibri Light</vt:lpstr>
      <vt:lpstr>等线</vt:lpstr>
      <vt:lpstr>Calibri</vt:lpstr>
      <vt:lpstr>Microsoft Sans Serif</vt:lpstr>
      <vt:lpstr>Math B</vt:lpstr>
      <vt:lpstr>Segoe Print</vt:lpstr>
      <vt:lpstr>Arial Black</vt:lpstr>
      <vt:lpstr>MS PGothic</vt:lpstr>
      <vt:lpstr>Office Theme</vt:lpstr>
      <vt:lpstr>Equation.3</vt:lpstr>
      <vt:lpstr>PowerPoint 演示文稿</vt:lpstr>
      <vt:lpstr>PowerPoint 演示文稿</vt:lpstr>
      <vt:lpstr>  8.1  最短路径问题</vt:lpstr>
      <vt:lpstr>单源最短路径</vt:lpstr>
      <vt:lpstr>最短路径的性质</vt:lpstr>
      <vt:lpstr>最短路径的性质</vt:lpstr>
      <vt:lpstr>最短路径的性质</vt:lpstr>
      <vt:lpstr>松弛</vt:lpstr>
      <vt:lpstr>Bellman-Ford 算法</vt:lpstr>
      <vt:lpstr>Bellman-Ford 算法</vt:lpstr>
      <vt:lpstr>Bellman-Ford Algorithm</vt:lpstr>
      <vt:lpstr>PowerPoint 演示文稿</vt:lpstr>
      <vt:lpstr>Bellman-Ford</vt:lpstr>
      <vt:lpstr>Bellman-Ford</vt:lpstr>
      <vt:lpstr>DAG 中最短路径</vt:lpstr>
      <vt:lpstr>Dijkstra 算法</vt:lpstr>
      <vt:lpstr>Dijkstra’s Algorithm</vt:lpstr>
      <vt:lpstr>Dijkstra 算法</vt:lpstr>
      <vt:lpstr>PowerPoint 演示文稿</vt:lpstr>
      <vt:lpstr>Dijkstra 算法的正确性</vt:lpstr>
      <vt:lpstr>任意两点最短路径</vt:lpstr>
      <vt:lpstr>图和权矩阵</vt:lpstr>
      <vt:lpstr>子问题</vt:lpstr>
      <vt:lpstr>子问题</vt:lpstr>
      <vt:lpstr>递归定义</vt:lpstr>
      <vt:lpstr>Floyd算法</vt:lpstr>
      <vt:lpstr>例子 </vt:lpstr>
      <vt:lpstr>PowerPoint 演示文稿</vt:lpstr>
      <vt:lpstr>PowerPoint 演示文稿</vt:lpstr>
      <vt:lpstr>PowerPoint 演示文稿</vt:lpstr>
      <vt:lpstr>Floyd算法: 使用两个 D 矩阵</vt:lpstr>
      <vt:lpstr>Floyd算法：使用1个D</vt:lpstr>
      <vt:lpstr>打印出从p到r的路径</vt:lpstr>
      <vt:lpstr>  8.2  网络流问题</vt:lpstr>
      <vt:lpstr>网络</vt:lpstr>
      <vt:lpstr>流</vt:lpstr>
      <vt:lpstr>相关定义</vt:lpstr>
      <vt:lpstr>问题</vt:lpstr>
      <vt:lpstr>余图</vt:lpstr>
      <vt:lpstr>增广路径和增广</vt:lpstr>
      <vt:lpstr>Ford-Fulkerson 算法</vt:lpstr>
      <vt:lpstr>PowerPoint 演示文稿</vt:lpstr>
      <vt:lpstr>PowerPoint 演示文稿</vt:lpstr>
      <vt:lpstr>分析</vt:lpstr>
      <vt:lpstr>  8.3  匹配问题</vt:lpstr>
      <vt:lpstr>匹配</vt:lpstr>
      <vt:lpstr> 二分图匹配</vt:lpstr>
      <vt:lpstr>二分图</vt:lpstr>
      <vt:lpstr>交替路和增广路</vt:lpstr>
      <vt:lpstr>关于增广路的推论</vt:lpstr>
      <vt:lpstr>匈牙利算法</vt:lpstr>
      <vt:lpstr>例子</vt:lpstr>
      <vt:lpstr>例子</vt:lpstr>
      <vt:lpstr>例子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大宇哥</cp:lastModifiedBy>
  <cp:revision>790</cp:revision>
  <cp:lastPrinted>1998-11-03T18:33:00Z</cp:lastPrinted>
  <dcterms:created xsi:type="dcterms:W3CDTF">1998-11-02T19:17:00Z</dcterms:created>
  <dcterms:modified xsi:type="dcterms:W3CDTF">2020-11-03T04:48:21Z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2052-11.1.0.9999</vt:lpwstr>
  </property>
</Properties>
</file>