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  <p:sldMasterId id="2147483699" r:id="rId6"/>
    <p:sldMasterId id="2147483711" r:id="rId7"/>
  </p:sldMasterIdLst>
  <p:notesMasterIdLst>
    <p:notesMasterId r:id="rId9"/>
  </p:notesMasterIdLst>
  <p:handoutMasterIdLst>
    <p:handoutMasterId r:id="rId70"/>
  </p:handoutMasterIdLst>
  <p:sldIdLst>
    <p:sldId id="256" r:id="rId8"/>
    <p:sldId id="291" r:id="rId10"/>
    <p:sldId id="295" r:id="rId11"/>
    <p:sldId id="296" r:id="rId12"/>
    <p:sldId id="297" r:id="rId13"/>
    <p:sldId id="298" r:id="rId14"/>
    <p:sldId id="299" r:id="rId15"/>
    <p:sldId id="317" r:id="rId16"/>
    <p:sldId id="321" r:id="rId17"/>
    <p:sldId id="322" r:id="rId18"/>
    <p:sldId id="323" r:id="rId19"/>
    <p:sldId id="324" r:id="rId20"/>
    <p:sldId id="325" r:id="rId21"/>
    <p:sldId id="666" r:id="rId22"/>
    <p:sldId id="334" r:id="rId23"/>
    <p:sldId id="336" r:id="rId24"/>
    <p:sldId id="545" r:id="rId25"/>
    <p:sldId id="337" r:id="rId26"/>
    <p:sldId id="458" r:id="rId27"/>
    <p:sldId id="546" r:id="rId28"/>
    <p:sldId id="459" r:id="rId29"/>
    <p:sldId id="535" r:id="rId30"/>
    <p:sldId id="662" r:id="rId31"/>
    <p:sldId id="663" r:id="rId32"/>
    <p:sldId id="664" r:id="rId33"/>
    <p:sldId id="665" r:id="rId34"/>
    <p:sldId id="541" r:id="rId35"/>
    <p:sldId id="710" r:id="rId36"/>
    <p:sldId id="711" r:id="rId37"/>
    <p:sldId id="712" r:id="rId38"/>
    <p:sldId id="543" r:id="rId39"/>
    <p:sldId id="713" r:id="rId40"/>
    <p:sldId id="402" r:id="rId41"/>
    <p:sldId id="714" r:id="rId42"/>
    <p:sldId id="715" r:id="rId43"/>
    <p:sldId id="716" r:id="rId44"/>
    <p:sldId id="406" r:id="rId45"/>
    <p:sldId id="717" r:id="rId46"/>
    <p:sldId id="718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744" r:id="rId62"/>
    <p:sldId id="352" r:id="rId63"/>
    <p:sldId id="354" r:id="rId64"/>
    <p:sldId id="344" r:id="rId65"/>
    <p:sldId id="353" r:id="rId66"/>
    <p:sldId id="355" r:id="rId67"/>
    <p:sldId id="357" r:id="rId68"/>
    <p:sldId id="358" r:id="rId69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00"/>
    <a:srgbClr val="00FFCC"/>
    <a:srgbClr val="01C1AF"/>
    <a:srgbClr val="800000"/>
    <a:srgbClr val="33CCFF"/>
    <a:srgbClr val="FFFF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56937" autoAdjust="0"/>
  </p:normalViewPr>
  <p:slideViewPr>
    <p:cSldViewPr showGuides="1">
      <p:cViewPr varScale="1">
        <p:scale>
          <a:sx n="42" d="100"/>
          <a:sy n="42" d="100"/>
        </p:scale>
        <p:origin x="1548" y="48"/>
      </p:cViewPr>
      <p:guideLst>
        <p:guide orient="horz" pos="2163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2288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288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>
              <a:alpha val="100000"/>
            </a:srgbClr>
          </a:solidFill>
        </p:spPr>
      </p:sp>
      <p:sp>
        <p:nvSpPr>
          <p:cNvPr id="122885" name="Rectangle 3"/>
          <p:cNvSpPr>
            <a:spLocks noGrp="1"/>
          </p:cNvSpPr>
          <p:nvPr>
            <p:ph type="body" idx="1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1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zh-CN" altLang="en-US" b="1" noProof="0" dirty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en-US" altLang="zh-CN" b="1" i="1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8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48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4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8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48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4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6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82700" y="1404938"/>
            <a:ext cx="6873875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第三章 排序与分治法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41989" name="TextBox 8"/>
          <p:cNvSpPr txBox="1"/>
          <p:nvPr/>
        </p:nvSpPr>
        <p:spPr>
          <a:xfrm>
            <a:off x="1479550" y="3942398"/>
            <a:ext cx="633095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/>
              <a:t>户保田</a:t>
            </a:r>
            <a:endParaRPr lang="zh-CN" altLang="en-US" sz="28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>
                <a:sym typeface="+mn-ea"/>
              </a:rPr>
              <a:t>哈尔滨工业大学</a:t>
            </a:r>
            <a:endParaRPr lang="en-US" altLang="zh-CN" sz="2800" dirty="0"/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800" dirty="0"/>
          </a:p>
          <a:p>
            <a:pPr marL="0" lvl="0" indent="0" algn="ctr">
              <a:spcBef>
                <a:spcPct val="0"/>
              </a:spcBef>
              <a:buNone/>
            </a:pPr>
            <a:endParaRPr lang="zh-CN" alt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843213" y="188913"/>
            <a:ext cx="2751138" cy="5762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原始问题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1435100" y="2924175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求解子问题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692275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子问题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76650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108700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213350" y="1989138"/>
            <a:ext cx="52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3421063" y="2925763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求解子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851525" y="2924175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求解子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627188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613150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子问题解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6043613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子问题解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5213350" y="3641725"/>
            <a:ext cx="52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3421063" y="4797425"/>
            <a:ext cx="1728788" cy="574675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合并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子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3355975" y="1196975"/>
            <a:ext cx="1855788" cy="431800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问题分解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78864" name="Line 16"/>
          <p:cNvSpPr/>
          <p:nvPr/>
        </p:nvSpPr>
        <p:spPr>
          <a:xfrm>
            <a:off x="4251325" y="765175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5" name="Line 17"/>
          <p:cNvSpPr/>
          <p:nvPr/>
        </p:nvSpPr>
        <p:spPr>
          <a:xfrm flipH="1">
            <a:off x="2266950" y="1557338"/>
            <a:ext cx="1346200" cy="6477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6" name="Line 18"/>
          <p:cNvSpPr/>
          <p:nvPr/>
        </p:nvSpPr>
        <p:spPr>
          <a:xfrm>
            <a:off x="4251325" y="1628775"/>
            <a:ext cx="0" cy="576263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7" name="Line 19"/>
          <p:cNvSpPr/>
          <p:nvPr/>
        </p:nvSpPr>
        <p:spPr>
          <a:xfrm>
            <a:off x="5021263" y="1557338"/>
            <a:ext cx="1535112" cy="6477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8" name="Line 20"/>
          <p:cNvSpPr/>
          <p:nvPr/>
        </p:nvSpPr>
        <p:spPr>
          <a:xfrm>
            <a:off x="2203450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9" name="Line 21"/>
          <p:cNvSpPr/>
          <p:nvPr/>
        </p:nvSpPr>
        <p:spPr>
          <a:xfrm>
            <a:off x="4251325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0" name="Line 22"/>
          <p:cNvSpPr/>
          <p:nvPr/>
        </p:nvSpPr>
        <p:spPr>
          <a:xfrm>
            <a:off x="6621463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1" name="Line 23"/>
          <p:cNvSpPr/>
          <p:nvPr/>
        </p:nvSpPr>
        <p:spPr>
          <a:xfrm>
            <a:off x="2203450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2" name="Line 24"/>
          <p:cNvSpPr/>
          <p:nvPr/>
        </p:nvSpPr>
        <p:spPr>
          <a:xfrm>
            <a:off x="4251325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3" name="Line 25"/>
          <p:cNvSpPr/>
          <p:nvPr/>
        </p:nvSpPr>
        <p:spPr>
          <a:xfrm>
            <a:off x="6621463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4" name="Line 26"/>
          <p:cNvSpPr/>
          <p:nvPr/>
        </p:nvSpPr>
        <p:spPr>
          <a:xfrm>
            <a:off x="2203450" y="4292600"/>
            <a:ext cx="1281113" cy="649288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5" name="Line 27"/>
          <p:cNvSpPr/>
          <p:nvPr/>
        </p:nvSpPr>
        <p:spPr>
          <a:xfrm>
            <a:off x="4251325" y="4292600"/>
            <a:ext cx="0" cy="504825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6" name="Line 28"/>
          <p:cNvSpPr/>
          <p:nvPr/>
        </p:nvSpPr>
        <p:spPr>
          <a:xfrm flipH="1">
            <a:off x="5084763" y="4292600"/>
            <a:ext cx="1600200" cy="649288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7" name="Line 29"/>
          <p:cNvSpPr/>
          <p:nvPr/>
        </p:nvSpPr>
        <p:spPr>
          <a:xfrm>
            <a:off x="4251325" y="5373688"/>
            <a:ext cx="0" cy="5032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5980430" y="650875"/>
            <a:ext cx="1984375" cy="617855"/>
          </a:xfrm>
          <a:prstGeom prst="wedgeRoundRectCallout">
            <a:avLst>
              <a:gd name="adj1" fmla="val -87556"/>
              <a:gd name="adj2" fmla="val 59417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>
            <a:off x="7386955" y="2395855"/>
            <a:ext cx="1755775" cy="528320"/>
          </a:xfrm>
          <a:prstGeom prst="wedgeRoundRectCallout">
            <a:avLst>
              <a:gd name="adj1" fmla="val -48310"/>
              <a:gd name="adj2" fmla="val 72245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Conquer</a:t>
            </a:r>
            <a:endParaRPr kumimoji="0" lang="en-US" altLang="zh-CN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880" name="AutoShape 32"/>
          <p:cNvSpPr>
            <a:spLocks noChangeArrowheads="1"/>
          </p:cNvSpPr>
          <p:nvPr/>
        </p:nvSpPr>
        <p:spPr bwMode="auto">
          <a:xfrm>
            <a:off x="6757035" y="4729480"/>
            <a:ext cx="1792605" cy="575310"/>
          </a:xfrm>
          <a:prstGeom prst="wedgeRoundRectCallout">
            <a:avLst>
              <a:gd name="adj1" fmla="val -137283"/>
              <a:gd name="adj2" fmla="val 19315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Merge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8" name="Rectangle 33"/>
          <p:cNvSpPr/>
          <p:nvPr/>
        </p:nvSpPr>
        <p:spPr>
          <a:xfrm>
            <a:off x="3867150" y="6092825"/>
            <a:ext cx="1536700" cy="360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3035300" y="5876925"/>
            <a:ext cx="2432050" cy="5762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原始问题的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53" grpId="0" animBg="1"/>
      <p:bldP spid="78854" grpId="0" animBg="1"/>
      <p:bldP spid="78855" grpId="0"/>
      <p:bldP spid="78856" grpId="0" animBg="1"/>
      <p:bldP spid="78857" grpId="0" animBg="1"/>
      <p:bldP spid="78858" grpId="0" animBg="1"/>
      <p:bldP spid="78859" grpId="0" animBg="1"/>
      <p:bldP spid="78860" grpId="0" animBg="1"/>
      <p:bldP spid="78861" grpId="0"/>
      <p:bldP spid="78862" grpId="0" animBg="1"/>
      <p:bldP spid="78863" grpId="0" animBg="1"/>
      <p:bldP spid="78878" grpId="0" bldLvl="0" animBg="1"/>
      <p:bldP spid="78879" grpId="0" bldLvl="0" animBg="1"/>
      <p:bldP spid="78880" grpId="0" bldLvl="0" animBg="1"/>
      <p:bldP spid="788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29055" y="2047875"/>
            <a:ext cx="6765925" cy="3561080"/>
          </a:xfrm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分析过程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建立递归方程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递归方程的建立方法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设输入大小为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n,T(n)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为时间复杂性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n&lt;c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T(n)=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(1)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909888" y="532765"/>
            <a:ext cx="3738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分治算法的分析</a:t>
            </a:r>
            <a:endParaRPr kumimoji="1" lang="zh-CN" altLang="en-US" sz="40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183640" y="0"/>
            <a:ext cx="6407150" cy="566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Divide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划分问题为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个子问题。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每个子问题大小为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n/b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划分时间可直接得到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D(n)</a:t>
            </a:r>
            <a:endParaRPr kumimoji="1" lang="en-US" altLang="zh-CN" sz="2800" b="1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Conquer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递归调用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Conquer</a:t>
            </a:r>
            <a:r>
              <a:rPr kumimoji="1" lang="zh-CN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aT(n/b)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Combine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时间可以直接得到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C(n)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1413510" y="732790"/>
            <a:ext cx="6588125" cy="4865370"/>
          </a:xfrm>
          <a:solidFill>
            <a:srgbClr val="FFFF99"/>
          </a:solidFill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总之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Symbol" panose="05050102010706020507" pitchFamily="18" charset="2"/>
              </a:rPr>
              <a:t>T(n)=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(1)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     if n&lt;c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 </a:t>
            </a:r>
            <a:endParaRPr kumimoji="0" lang="en-US" altLang="zh-CN" sz="3200" b="1" i="1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T(n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)=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aT(n/b)+D(n)+C(n)   otherwise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求解递归方程</a:t>
            </a:r>
            <a:r>
              <a:rPr kumimoji="0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</a:rPr>
              <a:t>T(n)</a:t>
            </a:r>
            <a:endParaRPr kumimoji="0" lang="en-US" altLang="zh-CN" sz="3600" b="1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使用第二章的方法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6880" y="680720"/>
            <a:ext cx="8269605" cy="575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TextBox 2"/>
          <p:cNvSpPr txBox="1"/>
          <p:nvPr/>
        </p:nvSpPr>
        <p:spPr>
          <a:xfrm>
            <a:off x="3480118" y="2590800"/>
            <a:ext cx="3357562" cy="809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663300"/>
                </a:solidFill>
                <a:ea typeface="华文行楷" panose="02010800040101010101" pitchFamily="2" charset="-122"/>
                <a:sym typeface="+mn-ea"/>
              </a:rPr>
              <a:t> </a:t>
            </a:r>
            <a:r>
              <a:rPr lang="zh-CN" altLang="en-US" sz="48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求max与min问题 </a:t>
            </a:r>
            <a:endParaRPr kumimoji="1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800" b="1" dirty="0">
              <a:solidFill>
                <a:srgbClr val="663300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95236" name="TextBox 3"/>
          <p:cNvSpPr txBox="1"/>
          <p:nvPr/>
        </p:nvSpPr>
        <p:spPr>
          <a:xfrm>
            <a:off x="5039995" y="2799398"/>
            <a:ext cx="1643063" cy="811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750"/>
              </a:lnSpc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86055" y="458470"/>
            <a:ext cx="822071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华文行楷" panose="02010800040101010101" pitchFamily="2" charset="-122"/>
                <a:sym typeface="+mn-ea"/>
              </a:rPr>
              <a:t>  </a:t>
            </a:r>
            <a:r>
              <a:rPr lang="en-US" altLang="zh-CN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问题定义</a:t>
            </a:r>
            <a:r>
              <a:rPr lang="zh-CN" altLang="en-US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华文行楷" panose="02010800040101010101" pitchFamily="2" charset="-122"/>
                <a:sym typeface="+mn-ea"/>
              </a:rPr>
              <a:t> 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126808" y="1773238"/>
            <a:ext cx="7504113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输入：数组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[1,…,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输出：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min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通常，直接扫描需要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次比较操作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我们给出一个仅需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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/2-2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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次比较操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作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的算法。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243263" y="493395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基本思想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95910" y="661035"/>
            <a:ext cx="8848090" cy="25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algn="l" defTabSz="914400" rtl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基于任务不同将问题划分成两个子问题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algn="l" defTabSz="914400" rtl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一个子问题求解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另一个子问题求解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min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36855" y="2698115"/>
            <a:ext cx="9031605" cy="344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A[i]</a:t>
            </a: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与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A[n-i+1]</a:t>
            </a: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比较， 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i=1,2,…,n/2</a:t>
            </a:r>
            <a:endParaRPr kumimoji="1" lang="en-US" altLang="zh-CN" sz="3600" b="1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较小的元素放在前面，较大的元素放在后面</a:t>
            </a:r>
            <a:endParaRPr kumimoji="1" lang="zh-CN" altLang="en-US" sz="3600" b="1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最小元素出现在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A[1,2,…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n/2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</a:t>
            </a: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</a:t>
            </a:r>
            <a:endParaRPr kumimoji="1" lang="zh-CN" altLang="en-US" sz="3600" b="1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最大元素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n/2,…,n</a:t>
            </a:r>
            <a:r>
              <a:rPr kumimoji="1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</a:t>
            </a:r>
            <a:r>
              <a:rPr kumimoji="1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</a:t>
            </a:r>
            <a:endParaRPr kumimoji="1" lang="zh-CN" altLang="en-US" sz="3600" b="1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151188" y="12192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0398" y="1914302"/>
            <a:ext cx="3816424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6,10,32,8,19,20,2,14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0398" y="3434405"/>
            <a:ext cx="3816424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6,2,20,8,19,32,10,14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6732" y="2759334"/>
            <a:ext cx="12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比较，交换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203848" y="1050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8104" y="1050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03848" y="105020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19872" y="1193800"/>
            <a:ext cx="0" cy="7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20072" y="1193800"/>
            <a:ext cx="0" cy="7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419872" y="119380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79912" y="1350963"/>
            <a:ext cx="0" cy="56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60032" y="1350963"/>
            <a:ext cx="0" cy="56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79912" y="1350963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89" name="直接连接符 63488"/>
          <p:cNvCxnSpPr/>
          <p:nvPr/>
        </p:nvCxnSpPr>
        <p:spPr>
          <a:xfrm>
            <a:off x="4211960" y="155426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2" name="直接连接符 63491"/>
          <p:cNvCxnSpPr/>
          <p:nvPr/>
        </p:nvCxnSpPr>
        <p:spPr>
          <a:xfrm>
            <a:off x="4572000" y="155426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7" name="直接连接符 63496"/>
          <p:cNvCxnSpPr/>
          <p:nvPr/>
        </p:nvCxnSpPr>
        <p:spPr>
          <a:xfrm>
            <a:off x="4211960" y="155426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036626" y="4700250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6,2,20,8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83695" y="4695741"/>
            <a:ext cx="1872209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19,32,10,14</a:t>
            </a:r>
            <a:endParaRPr lang="zh-CN" altLang="en-US" dirty="0"/>
          </a:p>
        </p:txBody>
      </p:sp>
      <p:sp>
        <p:nvSpPr>
          <p:cNvPr id="63498" name="箭头: 下 63497"/>
          <p:cNvSpPr/>
          <p:nvPr/>
        </p:nvSpPr>
        <p:spPr>
          <a:xfrm>
            <a:off x="2771800" y="5200219"/>
            <a:ext cx="216024" cy="60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22182" y="5810875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502" name="直接箭头连接符 63501"/>
          <p:cNvCxnSpPr/>
          <p:nvPr/>
        </p:nvCxnSpPr>
        <p:spPr>
          <a:xfrm>
            <a:off x="4398610" y="2418780"/>
            <a:ext cx="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04" name="直接箭头连接符 63503"/>
          <p:cNvCxnSpPr/>
          <p:nvPr/>
        </p:nvCxnSpPr>
        <p:spPr>
          <a:xfrm flipH="1">
            <a:off x="2952342" y="3947024"/>
            <a:ext cx="1490341" cy="76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06" name="直接箭头连接符 63505"/>
          <p:cNvCxnSpPr>
            <a:endCxn id="47" idx="0"/>
          </p:cNvCxnSpPr>
          <p:nvPr/>
        </p:nvCxnSpPr>
        <p:spPr>
          <a:xfrm>
            <a:off x="4500245" y="3933190"/>
            <a:ext cx="1519555" cy="7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7" name="文本框 63506"/>
          <p:cNvSpPr txBox="1"/>
          <p:nvPr/>
        </p:nvSpPr>
        <p:spPr>
          <a:xfrm>
            <a:off x="3104538" y="528753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找最小值</a:t>
            </a:r>
            <a:endParaRPr lang="zh-CN" altLang="en-US" sz="1600" dirty="0"/>
          </a:p>
        </p:txBody>
      </p:sp>
      <p:sp>
        <p:nvSpPr>
          <p:cNvPr id="59" name="箭头: 下 58"/>
          <p:cNvSpPr/>
          <p:nvPr/>
        </p:nvSpPr>
        <p:spPr>
          <a:xfrm>
            <a:off x="5847394" y="5228343"/>
            <a:ext cx="216024" cy="60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083695" y="5838999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099203" y="535074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找最大值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385503" y="56515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30213" y="620713"/>
            <a:ext cx="871378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Max-min(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 </a:t>
            </a:r>
            <a:r>
              <a:rPr kumimoji="1" lang="zh-CN" alt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数组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A[1,…,n]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kumimoji="1" lang="zh-CN" alt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数组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A[1,…,n]</a:t>
            </a:r>
            <a:r>
              <a:rPr kumimoji="1" lang="zh-CN" alt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</a:t>
            </a:r>
            <a:r>
              <a:rPr kumimoji="1" lang="zh-CN" alt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min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1.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i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1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n/2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2.     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A[i] &gt; A[n-i+1]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swap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(A[i],A[n-i+1]);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3. max  A[n]; min  A[1];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4.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i</a:t>
            </a:r>
            <a:r>
              <a:rPr lang="en-US" altLang="zh-CN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 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n/2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5.       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A[i] &lt; min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min  A[i];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6.       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A[n-i+1] &gt; max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max  A[n-i+1];</a:t>
            </a:r>
            <a:endParaRPr kumimoji="1" lang="en-US" altLang="zh-CN" sz="28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7.  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print</a:t>
            </a:r>
            <a:r>
              <a:rPr kumimoji="1" lang="en-US" altLang="zh-CN" sz="28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max, min;</a:t>
            </a:r>
            <a:endParaRPr kumimoji="1" lang="en-US" altLang="zh-CN" sz="3600" b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503555" y="5429250"/>
            <a:ext cx="43643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比较次数：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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/2-2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  <a:sym typeface="Symbol" panose="05050102010706020507" pitchFamily="18" charset="2"/>
              </a:rPr>
              <a:t>次比较操作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191828" y="23114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250" y="2160905"/>
            <a:ext cx="518414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6,  10,  32,  8,  19,  20,  2,  14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81530" y="3198495"/>
            <a:ext cx="196215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6, 10, 32, 8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98950" y="3198495"/>
            <a:ext cx="207835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19, 20, 2, 14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5350" y="4243705"/>
            <a:ext cx="74803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6,10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81020" y="4243705"/>
            <a:ext cx="73215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32,8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94530" y="4243705"/>
            <a:ext cx="889635" cy="6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19,20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546090" y="4243705"/>
            <a:ext cx="760095" cy="6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2,14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84245" y="38652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630805" y="38652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62525" y="38652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925820" y="38652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156585" y="281241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337810" y="28238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67200" y="1782445"/>
            <a:ext cx="0" cy="378460"/>
          </a:xfrm>
          <a:prstGeom prst="straightConnector1">
            <a:avLst/>
          </a:prstGeom>
          <a:ln w="254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89020" y="1651635"/>
            <a:ext cx="47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4525" y="1651635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32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25090" y="2741930"/>
            <a:ext cx="47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81530" y="3783330"/>
            <a:ext cx="47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0070" y="378333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7665" y="3783330"/>
            <a:ext cx="47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9015" y="2741930"/>
            <a:ext cx="47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7990" y="378333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8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6585" y="2763520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32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40985" y="2741930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20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675" y="3783330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20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3745" y="3798570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14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8095" y="3786505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10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13760" y="3783330"/>
            <a:ext cx="65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32</a:t>
            </a:r>
            <a:endParaRPr lang="en-US" altLang="zh-CN" b="1">
              <a:solidFill>
                <a:srgbClr val="00B050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4211320" y="2833370"/>
            <a:ext cx="0" cy="277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62605" y="3915410"/>
            <a:ext cx="0" cy="277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47665" y="3890010"/>
            <a:ext cx="0" cy="277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/>
          <p:nvPr/>
        </p:nvSpPr>
        <p:spPr>
          <a:xfrm>
            <a:off x="2590483" y="304483"/>
            <a:ext cx="3671887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排序问题</a:t>
            </a:r>
            <a:endParaRPr lang="zh-CN" altLang="en-US" sz="4000" b="1" dirty="0">
              <a:solidFill>
                <a:srgbClr val="66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68313" y="3636328"/>
            <a:ext cx="84248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例如，将下列关键字序列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52, 49, 80, 36, 14, 58, 61, 23, 97, 75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调整为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14, 23, 36, 49, 52, 58, 61 ,75, 80, 97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937260"/>
            <a:ext cx="81260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32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排序是计算机内经常进行的一种操作，其目的是将一组“无序”的记录序列调整为“有序”的记录序列</a:t>
            </a:r>
            <a:endParaRPr lang="zh-CN" altLang="en-US" sz="32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597896"/>
            <a:ext cx="8712968" cy="607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数组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[1,…,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]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(x, y) ,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中的最小元素和最大元素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A,1,n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过程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Max-min(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A,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low,high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1.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high-low = 1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2.        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low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] &lt;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high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]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return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[low],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[high]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3. 	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ELSE return 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[high],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[low]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4.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ELSE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5.    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mid  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low+high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)/2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6.         (x1,y1)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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A, 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low,mid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7.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  (x2,y2) 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Max-min(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A, mid+1,high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8.         x 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min{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x1,x2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}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9.         y 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max{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y1,y2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}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10.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return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91828" y="225425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34660"/>
          <a:stretch>
            <a:fillRect/>
          </a:stretch>
        </p:blipFill>
        <p:spPr>
          <a:xfrm>
            <a:off x="796925" y="1132840"/>
            <a:ext cx="6637020" cy="2533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1930" y="3665855"/>
            <a:ext cx="353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=3n/2-2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03555" y="203200"/>
            <a:ext cx="8168640" cy="6145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4" name="TextBox 3"/>
          <p:cNvSpPr txBox="1"/>
          <p:nvPr/>
        </p:nvSpPr>
        <p:spPr>
          <a:xfrm>
            <a:off x="3159125" y="2294255"/>
            <a:ext cx="4244975" cy="7286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6633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大数乘法</a:t>
            </a:r>
            <a:endParaRPr lang="zh-CN" altLang="en-US" sz="6600" b="1" dirty="0">
              <a:solidFill>
                <a:srgbClr val="663300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84888" y="549275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问题定义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06220" y="1938020"/>
            <a:ext cx="6249670" cy="176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位二进制整数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的乘积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970" name="Group 2"/>
          <p:cNvGrpSpPr/>
          <p:nvPr/>
        </p:nvGrpSpPr>
        <p:grpSpPr>
          <a:xfrm>
            <a:off x="1403240" y="740728"/>
            <a:ext cx="6051025" cy="958850"/>
            <a:chOff x="1311" y="1373"/>
            <a:chExt cx="4288" cy="604"/>
          </a:xfrm>
        </p:grpSpPr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58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       B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1311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0058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X=</a:t>
              </a:r>
              <a:endParaRPr kumimoji="0" lang="en-US" altLang="zh-CN" sz="3200" b="1" kern="1200" cap="none" spc="0" normalizeH="0" baseline="0" noProof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2605" y="1373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2" name="Line 7"/>
            <p:cNvSpPr/>
            <p:nvPr/>
          </p:nvSpPr>
          <p:spPr>
            <a:xfrm>
              <a:off x="2560" y="1616"/>
              <a:ext cx="0" cy="31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58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      D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676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0058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3200" b="1" kern="1200" cap="none" spc="0" normalizeH="0" baseline="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4920" y="1375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7" name="Line 12"/>
            <p:cNvSpPr/>
            <p:nvPr/>
          </p:nvSpPr>
          <p:spPr>
            <a:xfrm>
              <a:off x="4874" y="1618"/>
              <a:ext cx="0" cy="31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553528" y="1716723"/>
            <a:ext cx="574929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XY = (A2</a:t>
            </a:r>
            <a:r>
              <a:rPr kumimoji="0" lang="en-US" altLang="zh-CN" sz="32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n/2 </a:t>
            </a: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B)(C2</a:t>
            </a:r>
            <a:r>
              <a:rPr kumimoji="0" lang="en-US" altLang="zh-CN" sz="32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n/2 </a:t>
            </a: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D)</a:t>
            </a:r>
            <a:endParaRPr kumimoji="0" lang="en-US" altLang="zh-CN" sz="3200" b="1" kern="1200" cap="none" spc="0" normalizeH="0" baseline="0" noProof="0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= AC2</a:t>
            </a:r>
            <a:r>
              <a:rPr kumimoji="0" lang="en-US" altLang="zh-CN" sz="32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(AD+BC)2</a:t>
            </a:r>
            <a:r>
              <a:rPr kumimoji="0" lang="en-US" altLang="zh-CN" sz="32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en-US" altLang="zh-CN" sz="32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BD</a:t>
            </a:r>
            <a:endParaRPr kumimoji="0" lang="en-US" altLang="zh-CN" sz="3200" b="1" kern="1200" cap="none" spc="0" normalizeH="0" baseline="0" noProof="0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5916613" y="188913"/>
            <a:ext cx="3071813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defRPr/>
            </a:pPr>
            <a:endParaRPr kumimoji="0" lang="zh-CN" altLang="zh-CN" sz="3600" b="1" kern="1200" cap="none" spc="0" normalizeH="0" baseline="0" noProof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1314133" y="2633028"/>
            <a:ext cx="7726680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zh-CN" altLang="en-US" sz="28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sym typeface="+mn-ea"/>
              </a:rPr>
              <a:t>算法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划分产生A,B,C,D；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计算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n/2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位乘法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AC、AD、BC、BD;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计算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BC+AD；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AC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左移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n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位，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(BC+AD)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左移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n/2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位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计算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+mn-cs"/>
              </a:rPr>
              <a:t>XY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。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算法复杂性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：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+mn-cs"/>
              </a:rPr>
              <a:t>T(n)=4T(n/2)+</a:t>
            </a:r>
            <a:r>
              <a:rPr kumimoji="0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θ(n)</a:t>
            </a:r>
            <a:r>
              <a:rPr kumimoji="0" lang="zh-CN" alt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Master</a:t>
            </a:r>
            <a:r>
              <a:rPr lang="zh-CN" altLang="en-US" sz="2800">
                <a:sym typeface="+mn-ea"/>
              </a:rPr>
              <a:t>定理：</a:t>
            </a:r>
            <a:r>
              <a:rPr lang="en-US" altLang="zh-CN" sz="2800" i="1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T(n)=O(n</a:t>
            </a:r>
            <a:r>
              <a:rPr lang="en-US" altLang="zh-CN" sz="2800" i="1" baseline="3000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2</a:t>
            </a:r>
            <a:r>
              <a:rPr lang="en-US" altLang="zh-CN" sz="2800" i="1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)</a:t>
            </a:r>
            <a:endParaRPr lang="zh-CN" altLang="en-US" sz="28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en-US" altLang="zh-CN" sz="2800" i="1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2699385" y="172403"/>
            <a:ext cx="40671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简单分治算法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7615" y="31057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47615" y="31057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 bldLvl="0" animBg="1"/>
      <p:bldP spid="8398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970" name="Group 2"/>
          <p:cNvGrpSpPr/>
          <p:nvPr/>
        </p:nvGrpSpPr>
        <p:grpSpPr>
          <a:xfrm>
            <a:off x="1266508" y="740728"/>
            <a:ext cx="5907087" cy="962025"/>
            <a:chOff x="1413" y="1373"/>
            <a:chExt cx="4186" cy="606"/>
          </a:xfrm>
        </p:grpSpPr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58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       B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0058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X=</a:t>
              </a:r>
              <a:endParaRPr kumimoji="0" lang="en-US" altLang="zh-CN" sz="3200" b="1" kern="1200" cap="none" spc="0" normalizeH="0" baseline="0" noProof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2605" y="1373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2" name="Line 7"/>
            <p:cNvSpPr/>
            <p:nvPr/>
          </p:nvSpPr>
          <p:spPr>
            <a:xfrm>
              <a:off x="2560" y="1616"/>
              <a:ext cx="0" cy="31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58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      D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0058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3200" b="1" kern="1200" cap="none" spc="0" normalizeH="0" baseline="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4920" y="1375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n/2</a:t>
              </a:r>
              <a:r>
                <a:rPr kumimoji="0" lang="zh-CN" altLang="en-US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7" name="Line 12"/>
            <p:cNvSpPr/>
            <p:nvPr/>
          </p:nvSpPr>
          <p:spPr>
            <a:xfrm>
              <a:off x="4874" y="1618"/>
              <a:ext cx="0" cy="31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20713" y="1787208"/>
            <a:ext cx="6900545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XY = (A2</a:t>
            </a:r>
            <a:r>
              <a:rPr kumimoji="0" lang="en-US" altLang="zh-CN" sz="28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n/2 </a:t>
            </a:r>
            <a:r>
              <a:rPr kumimoji="0" lang="en-US" altLang="zh-CN" sz="28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B)(C2</a:t>
            </a:r>
            <a:r>
              <a:rPr kumimoji="0" lang="en-US" altLang="zh-CN" sz="2800" b="1" kern="1200" cap="none" spc="0" normalizeH="0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n/2 </a:t>
            </a:r>
            <a:r>
              <a:rPr kumimoji="0" lang="en-US" altLang="zh-CN" sz="28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D)</a:t>
            </a:r>
            <a:endParaRPr kumimoji="0" lang="en-US" altLang="zh-CN" sz="2800" b="1" kern="1200" cap="none" spc="0" normalizeH="0" baseline="0" noProof="0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 AC2</a:t>
            </a:r>
            <a:r>
              <a:rPr lang="en-US" altLang="zh-CN" sz="2800" b="1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 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 (</a:t>
            </a:r>
            <a:r>
              <a:rPr lang="en-US" altLang="zh-CN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AD+BC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)2</a:t>
            </a:r>
            <a:r>
              <a:rPr lang="en-US" altLang="zh-CN" sz="2800" b="1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n/2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+ BD</a:t>
            </a:r>
            <a:endParaRPr lang="en-US" altLang="zh-CN" sz="2800" b="1" noProof="0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marR="0" algn="l" defTabSz="914400">
              <a:buClrTx/>
              <a:buSzTx/>
              <a:buFontTx/>
              <a:defRPr/>
            </a:pP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=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AC2</a:t>
            </a:r>
            <a:r>
              <a:rPr lang="en-US" altLang="zh-CN" sz="2800" b="1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 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 (</a:t>
            </a:r>
            <a:r>
              <a:rPr lang="en-US" altLang="zh-CN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(A-B)(D-C)+AC+BD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)2</a:t>
            </a:r>
            <a:r>
              <a:rPr lang="en-US" altLang="zh-CN" sz="2800" b="1" baseline="30000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n/2</a:t>
            </a:r>
            <a:r>
              <a:rPr lang="en-US" altLang="zh-CN" sz="2800" b="1" noProof="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+ BD</a:t>
            </a:r>
            <a:endParaRPr kumimoji="0" lang="en-US" altLang="zh-CN" sz="2800" b="1" kern="1200" cap="none" spc="0" normalizeH="0" baseline="0" noProof="0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658813" y="3090228"/>
            <a:ext cx="9435465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kumimoji="0" lang="zh-CN" altLang="en-US" b="1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算法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A-B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D-C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n/2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位乘法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AC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BD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(A-B)(C-D)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(A-B)(D-C)+BC+AD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AC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左移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位，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((A-B)(D-C)+BC+AD)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左移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n/2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位；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XY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2813685" y="221298"/>
            <a:ext cx="40671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改进分治算法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250" y="5360670"/>
            <a:ext cx="68872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算法复杂性</a:t>
            </a:r>
            <a:r>
              <a:rPr lang="zh-CN" altLang="en-US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：</a:t>
            </a:r>
            <a:endParaRPr kumimoji="0" lang="zh-CN" altLang="en-US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lang="en-US" altLang="zh-CN" i="1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T(n)=3T(n/2)+</a:t>
            </a:r>
            <a:r>
              <a:rPr lang="en-US" altLang="zh-CN" i="1" noProof="0" dirty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θ(n)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 bldLvl="0" animBg="1"/>
      <p:bldP spid="83984" grpId="0" bldLvl="0" animBg="1"/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2274888" y="2071688"/>
            <a:ext cx="5770563" cy="366712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建立递归方程</a:t>
            </a:r>
            <a:r>
              <a:rPr kumimoji="0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0" lang="zh-CN" altLang="en-US" sz="3600" b="1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T(n)=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(1)                        if n=1</a:t>
            </a:r>
            <a:endParaRPr kumimoji="0" lang="en-US" altLang="zh-CN" sz="3200" b="1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T(n)=3T(n/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2)+</a:t>
            </a:r>
            <a:r>
              <a:rPr lang="en-US" altLang="zh-CN" sz="3200" b="1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θ(n)     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if n&gt;1</a:t>
            </a:r>
            <a:endParaRPr kumimoji="0" lang="en-US" altLang="zh-CN" sz="3200" b="1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</a:t>
            </a:r>
            <a:r>
              <a:rPr kumimoji="0" lang="en-US" altLang="zh-CN" sz="3600" b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Master</a:t>
            </a:r>
            <a:r>
              <a:rPr kumimoji="0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定理</a:t>
            </a:r>
            <a:endParaRPr kumimoji="0" lang="zh-CN" altLang="en-US" sz="3600" b="1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T(n)=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O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(n</a:t>
            </a:r>
            <a:r>
              <a:rPr kumimoji="0" lang="en-US" altLang="zh-CN" sz="3200" b="1" u="none" strike="noStrike" kern="1200" cap="none" spc="0" normalizeH="0" baseline="3000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log3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)=O(n</a:t>
            </a:r>
            <a:r>
              <a:rPr kumimoji="0" lang="en-US" altLang="zh-CN" sz="3200" b="1" u="none" strike="noStrike" kern="1200" cap="none" spc="0" normalizeH="0" baseline="3000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1.59</a:t>
            </a:r>
            <a:r>
              <a:rPr kumimoji="0" lang="en-US" altLang="zh-CN" sz="3200" b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3200" b="1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858135" y="347663"/>
            <a:ext cx="3203575" cy="706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算法的分析</a:t>
            </a:r>
            <a:endParaRPr kumimoji="1" lang="zh-CN" altLang="en-US" sz="4000" b="1" kern="1200" cap="none" spc="0" normalizeH="0" baseline="0" noProof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4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4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4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4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4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4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4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4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6880" y="680720"/>
            <a:ext cx="8269605" cy="575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TextBox 2"/>
          <p:cNvSpPr txBox="1"/>
          <p:nvPr/>
        </p:nvSpPr>
        <p:spPr>
          <a:xfrm>
            <a:off x="3480118" y="2590800"/>
            <a:ext cx="3357562" cy="809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663300"/>
                </a:solidFill>
                <a:ea typeface="华文行楷" panose="02010800040101010101" pitchFamily="2" charset="-122"/>
                <a:sym typeface="+mn-ea"/>
              </a:rPr>
              <a:t> </a:t>
            </a:r>
            <a:r>
              <a:rPr lang="zh-CN" altLang="en-US" sz="4800" b="1" dirty="0">
                <a:solidFill>
                  <a:srgbClr val="6633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棋盘覆盖问题</a:t>
            </a:r>
            <a:endParaRPr lang="zh-CN" altLang="en-US" sz="4800" b="1" dirty="0">
              <a:solidFill>
                <a:srgbClr val="663300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95236" name="TextBox 3"/>
          <p:cNvSpPr txBox="1"/>
          <p:nvPr/>
        </p:nvSpPr>
        <p:spPr>
          <a:xfrm>
            <a:off x="5034280" y="2801938"/>
            <a:ext cx="1643063" cy="811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750"/>
              </a:lnSpc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/>
          <p:nvPr/>
        </p:nvPicPr>
        <p:blipFill>
          <a:blip r:embed="rId1"/>
          <a:srcRect l="8021" t="57824" r="10967" b="13322"/>
          <a:stretch>
            <a:fillRect/>
          </a:stretch>
        </p:blipFill>
        <p:spPr>
          <a:xfrm>
            <a:off x="518795" y="3693160"/>
            <a:ext cx="8189595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50945" y="206375"/>
            <a:ext cx="2214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问题定义</a:t>
            </a:r>
            <a:endParaRPr kumimoji="1" lang="zh-CN" altLang="en-US" sz="40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580" y="1104265"/>
            <a:ext cx="8073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在一个2</a:t>
            </a:r>
            <a:r>
              <a:rPr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* 2</a:t>
            </a:r>
            <a:r>
              <a:rPr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个方格组成的棋盘中，有一个方格与其它的</a:t>
            </a:r>
            <a:r>
              <a:rPr 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方格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不同，若使用以下四种L型骨牌覆盖除这个特殊方格的其它方格，</a:t>
            </a:r>
            <a:r>
              <a:rPr 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覆盖过程中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L型骨牌</a:t>
            </a:r>
            <a:r>
              <a:rPr 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间不能有互相覆盖</a:t>
            </a:r>
            <a:r>
              <a:rPr 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，设计算法求出覆盖方案</a:t>
            </a:r>
            <a:r>
              <a:rPr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。四个L型骨牌如下图</a:t>
            </a:r>
            <a:r>
              <a:rPr dirty="0">
                <a:sym typeface="+mn-ea"/>
              </a:rPr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5105" y="43561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分治思想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380" y="837565"/>
            <a:ext cx="809688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、当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k&gt;0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时，将2</a:t>
            </a:r>
            <a:r>
              <a:rPr lang="zh-CN" altLang="en-US" sz="1800" baseline="300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* 2</a:t>
            </a:r>
            <a:r>
              <a:rPr lang="zh-CN" altLang="en-US" sz="1800" baseline="300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的棋盘分成四块2</a:t>
            </a:r>
            <a:r>
              <a:rPr lang="zh-CN" altLang="en-US" sz="1800" baseline="300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 - 1)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* 2</a:t>
            </a:r>
            <a:r>
              <a:rPr lang="zh-CN" altLang="en-US" sz="1800" baseline="300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 - 1)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的子棋盘</a:t>
            </a:r>
            <a:endParaRPr lang="zh-CN" altLang="en-US" sz="180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特殊方格一定在其中的一个子棋盘中，其他相邻的三个子棋盘中没有特殊方格</a:t>
            </a:r>
            <a:endParaRPr lang="zh-CN" altLang="en-US" sz="18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、使用一个合适的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</a:t>
            </a:r>
            <a:r>
              <a:rPr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型骨牌</a:t>
            </a:r>
            <a:r>
              <a:rPr 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覆盖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三个没有特殊方格的子棋盘的相邻方格</a:t>
            </a:r>
            <a:endParaRPr lang="zh-CN" altLang="en-US" sz="180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我们就得到了</a:t>
            </a:r>
            <a:r>
              <a:rPr lang="en-US" altLang="zh-CN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4</a:t>
            </a:r>
            <a:r>
              <a:rPr lang="zh-CN" altLang="en-US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个2</a:t>
            </a:r>
            <a:r>
              <a:rPr lang="zh-CN" altLang="en-US" sz="1800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(k - 1)</a:t>
            </a:r>
            <a:r>
              <a:rPr lang="zh-CN" altLang="en-US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* 2</a:t>
            </a:r>
            <a:r>
              <a:rPr lang="zh-CN" altLang="en-US" sz="1800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(k - 1)</a:t>
            </a:r>
            <a:r>
              <a:rPr lang="zh-CN" altLang="en-US" sz="18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的棋盘覆盖问题</a:t>
            </a:r>
            <a:endParaRPr lang="zh-CN" altLang="en-US" sz="18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、继续递归处理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子棋盘，直到子棋盘中只有一个特殊方格为止</a:t>
            </a:r>
            <a:endParaRPr lang="zh-CN" altLang="en-US" sz="180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/>
            <a:endParaRPr lang="zh-CN" altLang="en-US" sz="180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9119" t="54236" r="18291"/>
          <a:stretch>
            <a:fillRect/>
          </a:stretch>
        </p:blipFill>
        <p:spPr>
          <a:xfrm>
            <a:off x="1788795" y="3183890"/>
            <a:ext cx="5567045" cy="2877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8313" y="260350"/>
            <a:ext cx="849630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0" algn="l" defTabSz="914400" rt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一般情况下，假设含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个记录的序列为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{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…，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其相应的关键字序列为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{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…，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}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这些关键字相互之间可以进行比较，即在它们之间存在着这样一个关系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≤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≤…≤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pn</a:t>
            </a:r>
            <a:endParaRPr kumimoji="1" lang="zh-CN" altLang="en-US" sz="2400" b="1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按此固有关系将式(1)的记录序列重新排列为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{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…，</a:t>
            </a:r>
            <a:r>
              <a:rPr kumimoji="1" lang="zh-CN" altLang="en-US" sz="24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kumimoji="1" lang="zh-CN" altLang="en-US" sz="2400" b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}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0" algn="l" defTabSz="914400" rtl="0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的操作称作排序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3325" y="699770"/>
            <a:ext cx="731075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算法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ChessBoard(tr, tc, dr, dc,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 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全局变量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tile = 1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被覆盖的方格记号 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Board[2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][2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]=0//存储棋盘覆盖标记 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tc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棋盘左上角行号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列号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dr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dc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特殊方格左上角行号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列号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棋盘尺寸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*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执行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ChessBoard(0,0, dr, dc, k)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/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0305" y="43561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棋盘覆盖算法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940" y="518795"/>
            <a:ext cx="8140065" cy="63392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just"/>
            <a:r>
              <a:rPr lang="zh-CN" altLang="en-US" sz="1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过程</a:t>
            </a:r>
            <a:r>
              <a:rPr lang="zh-CN" altLang="en-US" sz="1400"/>
              <a:t>： ChessBoard(tr, tc, dr, dc, k)  </a:t>
            </a:r>
            <a:endParaRPr lang="zh-CN" altLang="en-US" sz="1400"/>
          </a:p>
          <a:p>
            <a:pPr lvl="2" algn="just"/>
            <a:r>
              <a:rPr lang="zh-CN" altLang="en-US" sz="1400"/>
              <a:t>  </a:t>
            </a:r>
            <a:r>
              <a:rPr lang="zh-CN" altLang="en-US" sz="1400">
                <a:solidFill>
                  <a:srgbClr val="FF0000"/>
                </a:solidFill>
              </a:rPr>
              <a:t>  IF</a:t>
            </a:r>
            <a:r>
              <a:rPr lang="zh-CN" altLang="en-US" sz="1400"/>
              <a:t> </a:t>
            </a:r>
            <a:r>
              <a:rPr lang="en-US" altLang="zh-CN" sz="1400"/>
              <a:t>k</a:t>
            </a:r>
            <a:r>
              <a:rPr lang="zh-CN" altLang="en-US" sz="1400"/>
              <a:t> = </a:t>
            </a:r>
            <a:r>
              <a:rPr lang="en-US" altLang="zh-CN" sz="1400"/>
              <a:t>0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>
                <a:solidFill>
                  <a:srgbClr val="FF0000"/>
                </a:solidFill>
              </a:rPr>
              <a:t>return </a:t>
            </a:r>
            <a:endParaRPr lang="zh-CN" altLang="en-US" sz="1400"/>
          </a:p>
          <a:p>
            <a:pPr lvl="2" algn="just"/>
            <a:r>
              <a:rPr lang="zh-CN" altLang="en-US" sz="1400"/>
              <a:t>    t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zh-CN" altLang="en-US" sz="1400"/>
              <a:t>tile++</a:t>
            </a:r>
            <a:r>
              <a:rPr lang="en-US" altLang="zh-CN" sz="1400"/>
              <a:t>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//被覆盖的方格记号 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k 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zh-CN" altLang="en-US" sz="1400"/>
              <a:t> k-1</a:t>
            </a:r>
            <a:r>
              <a:rPr lang="en-US" altLang="zh-CN" sz="1400"/>
              <a:t>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//分割棋盘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200" i="1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//求解左上角子棋盘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IF</a:t>
            </a:r>
            <a:r>
              <a:rPr lang="zh-CN" altLang="en-US" sz="1400"/>
              <a:t> dr&lt;tr+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AND</a:t>
            </a:r>
            <a:r>
              <a:rPr lang="zh-CN" altLang="en-US" sz="1400"/>
              <a:t> dc&lt;tc+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en-US" altLang="zh-CN" sz="1400"/>
              <a:t>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//特殊方格在此棋盘中 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ChessBoard(tr,tc,dr,dc,</a:t>
            </a:r>
            <a:r>
              <a:rPr lang="en-US" altLang="zh-CN" sz="1400"/>
              <a:t>k</a:t>
            </a:r>
            <a:r>
              <a:rPr lang="zh-CN" altLang="en-US" sz="1400"/>
              <a:t>) </a:t>
            </a:r>
            <a:r>
              <a:rPr lang="en-US" altLang="zh-CN" sz="1400"/>
              <a:t>		</a:t>
            </a:r>
            <a:endParaRPr lang="zh-CN" altLang="en-US" sz="1400"/>
          </a:p>
          <a:p>
            <a:pPr lvl="2" algn="just"/>
            <a:r>
              <a:rPr lang="zh-CN" altLang="en-US" sz="1400"/>
              <a:t>   </a:t>
            </a:r>
            <a:r>
              <a:rPr lang="zh-CN" altLang="en-US" sz="1400">
                <a:solidFill>
                  <a:srgbClr val="FF0000"/>
                </a:solidFill>
              </a:rPr>
              <a:t> ELSE</a:t>
            </a:r>
            <a:r>
              <a:rPr lang="en-US" altLang="zh-CN" sz="1400"/>
              <a:t>				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Board[tr+</a:t>
            </a:r>
            <a:r>
              <a:rPr lang="en-US" altLang="zh-CN" sz="1400"/>
              <a:t>2</a:t>
            </a:r>
            <a:r>
              <a:rPr lang="en-US" altLang="zh-CN" sz="1400" baseline="30000"/>
              <a:t>k</a:t>
            </a:r>
            <a:r>
              <a:rPr lang="zh-CN" altLang="en-US" sz="1400"/>
              <a:t>-1][tc+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-1]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zh-CN" altLang="en-US" sz="1400"/>
              <a:t>t </a:t>
            </a:r>
            <a:r>
              <a:rPr lang="en-US" altLang="zh-CN" sz="1400"/>
              <a:t>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//标记覆盖右下角</a:t>
            </a:r>
            <a:r>
              <a:rPr lang="zh-CN" altLang="en-US" sz="1400">
                <a:sym typeface="+mn-ea"/>
              </a:rPr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ChessBoard(tr,tc,tr+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-1,</a:t>
            </a:r>
            <a:r>
              <a:rPr lang="en-US" altLang="zh-CN" sz="1400"/>
              <a:t>k</a:t>
            </a:r>
            <a:r>
              <a:rPr lang="zh-CN" altLang="en-US" sz="1400"/>
              <a:t>)</a:t>
            </a:r>
            <a:r>
              <a:rPr lang="en-US" altLang="zh-CN" sz="1400"/>
              <a:t>	</a:t>
            </a:r>
            <a:endParaRPr lang="zh-CN" altLang="en-US" sz="1400"/>
          </a:p>
          <a:p>
            <a:pPr lvl="2" algn="just"/>
            <a:r>
              <a:rPr lang="zh-CN" altLang="en-US" sz="1400"/>
              <a:t>   </a:t>
            </a:r>
            <a:r>
              <a:rPr lang="zh-CN" altLang="en-US" sz="1400">
                <a:solidFill>
                  <a:schemeClr val="accent1"/>
                </a:solidFill>
              </a:rPr>
              <a:t> </a:t>
            </a:r>
            <a:r>
              <a:rPr lang="zh-CN" altLang="en-US" sz="1200" i="1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//求解右上角子棋盘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IF</a:t>
            </a:r>
            <a:r>
              <a:rPr lang="zh-CN" altLang="en-US" sz="1400"/>
              <a:t> dr&lt;tr+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AND</a:t>
            </a:r>
            <a:r>
              <a:rPr lang="zh-CN" altLang="en-US" sz="1400"/>
              <a:t> dc&gt;=tc+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//特殊方格在此棋盘中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,dr,dc,</a:t>
            </a:r>
            <a:r>
              <a:rPr lang="en-US" altLang="zh-CN" sz="1400"/>
              <a:t>k</a:t>
            </a:r>
            <a:r>
              <a:rPr lang="zh-CN" altLang="en-US" sz="1400"/>
              <a:t>) </a:t>
            </a:r>
            <a:r>
              <a:rPr lang="en-US" altLang="zh-CN" sz="1400"/>
              <a:t>	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ELSE</a:t>
            </a:r>
            <a:r>
              <a:rPr lang="en-US" altLang="zh-CN" sz="1400"/>
              <a:t>				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Board[tr+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-1][tc+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] 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zh-CN" altLang="en-US" sz="1400"/>
              <a:t>t</a:t>
            </a:r>
            <a:r>
              <a:rPr lang="en-US" altLang="zh-CN" sz="1400"/>
              <a:t>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//标记覆盖左下角</a:t>
            </a:r>
            <a:r>
              <a:rPr lang="zh-CN" altLang="en-US" sz="1400">
                <a:sym typeface="+mn-ea"/>
              </a:rPr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</a:t>
            </a:r>
            <a:r>
              <a:rPr lang="en-US" altLang="zh-CN" sz="1400"/>
              <a:t>k</a:t>
            </a:r>
            <a:r>
              <a:rPr lang="zh-CN" altLang="en-US" sz="1400"/>
              <a:t>)  </a:t>
            </a:r>
            <a:r>
              <a:rPr lang="zh-CN" altLang="en-US" sz="1400">
                <a:sym typeface="+mn-ea"/>
              </a:rPr>
              <a:t> 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</a:t>
            </a:r>
            <a:r>
              <a:rPr lang="zh-CN" altLang="en-US" sz="1400">
                <a:sym typeface="+mn-ea"/>
              </a:rPr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200" i="1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//求解左下角子棋盘 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IF</a:t>
            </a:r>
            <a:r>
              <a:rPr lang="zh-CN" altLang="en-US" sz="1400"/>
              <a:t> dr&gt;=tr+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AND</a:t>
            </a:r>
            <a:r>
              <a:rPr lang="zh-CN" altLang="en-US" sz="1400"/>
              <a:t> dc&lt;tc+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en-US" altLang="zh-CN" sz="1400"/>
              <a:t>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//特殊方格在此棋盘中</a:t>
            </a:r>
            <a:r>
              <a:rPr lang="zh-CN" altLang="en-US" sz="1400"/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,tc,dr,dc,</a:t>
            </a:r>
            <a:r>
              <a:rPr lang="en-US" altLang="zh-CN" sz="1400"/>
              <a:t>k</a:t>
            </a:r>
            <a:r>
              <a:rPr lang="zh-CN" altLang="en-US" sz="1400"/>
              <a:t>)  </a:t>
            </a:r>
            <a:r>
              <a:rPr lang="en-US" altLang="zh-CN" sz="1400"/>
              <a:t>	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ELSE</a:t>
            </a:r>
            <a:r>
              <a:rPr lang="en-US" altLang="zh-CN" sz="1400"/>
              <a:t>				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Board[tr+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][tc+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-1] 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zh-CN" altLang="en-US" sz="1400"/>
              <a:t> t </a:t>
            </a:r>
            <a:r>
              <a:rPr lang="en-US" altLang="zh-CN" sz="1400"/>
              <a:t>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//标记覆盖右上角</a:t>
            </a:r>
            <a:r>
              <a:rPr lang="zh-CN" altLang="en-US" sz="1400">
                <a:sym typeface="+mn-ea"/>
              </a:rPr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,tc,tr+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-1,</a:t>
            </a:r>
            <a:r>
              <a:rPr lang="en-US" altLang="zh-CN" sz="1400"/>
              <a:t>k</a:t>
            </a:r>
            <a:r>
              <a:rPr lang="zh-CN" altLang="en-US" sz="1400"/>
              <a:t>) 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20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//求解右下角子棋盘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IF</a:t>
            </a:r>
            <a:r>
              <a:rPr lang="zh-CN" altLang="en-US" sz="1400"/>
              <a:t> dr&gt;=tr+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AND</a:t>
            </a:r>
            <a:r>
              <a:rPr lang="zh-CN" altLang="en-US" sz="1400"/>
              <a:t> dc&gt;=tc+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//特殊方格在此棋盘中</a:t>
            </a:r>
            <a:r>
              <a:rPr lang="zh-CN" altLang="en-US" sz="1400"/>
              <a:t> 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,dr,dc,</a:t>
            </a:r>
            <a:r>
              <a:rPr lang="en-US" altLang="zh-CN" sz="1400"/>
              <a:t>k</a:t>
            </a:r>
            <a:r>
              <a:rPr lang="zh-CN" altLang="en-US" sz="1400"/>
              <a:t>)</a:t>
            </a:r>
            <a:r>
              <a:rPr lang="en-US" altLang="zh-CN" sz="1400"/>
              <a:t>	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zh-CN" altLang="en-US" sz="1400">
                <a:solidFill>
                  <a:srgbClr val="FF0000"/>
                </a:solidFill>
              </a:rPr>
              <a:t>ELSE</a:t>
            </a:r>
            <a:r>
              <a:rPr lang="en-US" altLang="zh-CN" sz="1400"/>
              <a:t>				</a:t>
            </a:r>
            <a:r>
              <a:rPr lang="zh-CN" altLang="en-US" sz="1400"/>
              <a:t>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Board[tr+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][tc+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] 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zh-CN" altLang="en-US" sz="1400"/>
              <a:t>t</a:t>
            </a:r>
            <a:r>
              <a:rPr lang="en-US" altLang="zh-CN" sz="1400"/>
              <a:t>		</a:t>
            </a:r>
            <a:r>
              <a:rPr lang="zh-CN" altLang="en-US" sz="1200" i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//标记覆盖左上角</a:t>
            </a:r>
            <a:r>
              <a:rPr lang="zh-CN" altLang="en-US" sz="1400">
                <a:sym typeface="+mn-ea"/>
              </a:rPr>
              <a:t>  </a:t>
            </a:r>
            <a:endParaRPr lang="zh-CN" altLang="en-US" sz="1400"/>
          </a:p>
          <a:p>
            <a:pPr lvl="2" algn="just"/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ChessBoard(tr+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,tr+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,tc+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 baseline="30000">
                <a:sym typeface="+mn-ea"/>
              </a:rPr>
              <a:t>k</a:t>
            </a:r>
            <a:r>
              <a:rPr lang="zh-CN" altLang="en-US" sz="1400"/>
              <a:t>,</a:t>
            </a:r>
            <a:r>
              <a:rPr lang="en-US" altLang="zh-CN" sz="1400"/>
              <a:t>k</a:t>
            </a:r>
            <a:r>
              <a:rPr lang="zh-CN" altLang="en-US" sz="1400"/>
              <a:t>) </a:t>
            </a:r>
            <a:endParaRPr lang="zh-CN" altLang="en-US" sz="1400" i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085" y="2730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棋盘覆盖算法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3535" t="42070" r="20328" b="44037"/>
          <a:stretch>
            <a:fillRect/>
          </a:stretch>
        </p:blipFill>
        <p:spPr>
          <a:xfrm>
            <a:off x="2620010" y="1645920"/>
            <a:ext cx="4072890" cy="901700"/>
          </a:xfrm>
          <a:prstGeom prst="rect">
            <a:avLst/>
          </a:prstGeom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889250" y="220028"/>
            <a:ext cx="3203575" cy="706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算法的分析</a:t>
            </a:r>
            <a:endParaRPr kumimoji="1" lang="zh-CN" altLang="en-US" sz="4000" b="1" kern="1200" cap="none" spc="0" normalizeH="0" baseline="0" noProof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0323" y="2775585"/>
            <a:ext cx="1710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时间复杂度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83940" y="1338580"/>
            <a:ext cx="2015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建立递归方程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3909" t="57685" r="20119" b="37345"/>
          <a:stretch>
            <a:fillRect/>
          </a:stretch>
        </p:blipFill>
        <p:spPr>
          <a:xfrm>
            <a:off x="3024505" y="3376295"/>
            <a:ext cx="4058285" cy="3225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942465" y="70485"/>
            <a:ext cx="5940425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基于分治思想的排序算法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517" name="Text Box 10"/>
          <p:cNvSpPr txBox="1"/>
          <p:nvPr/>
        </p:nvSpPr>
        <p:spPr>
          <a:xfrm>
            <a:off x="601980" y="549275"/>
            <a:ext cx="4494530" cy="46037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9    4    8     6    5    2   1   3   7   10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4518" name="Oval 12"/>
          <p:cNvSpPr/>
          <p:nvPr/>
        </p:nvSpPr>
        <p:spPr>
          <a:xfrm>
            <a:off x="1905000" y="1414780"/>
            <a:ext cx="1852295" cy="575945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    分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4519" name="AutoShape 14"/>
          <p:cNvSpPr/>
          <p:nvPr/>
        </p:nvSpPr>
        <p:spPr>
          <a:xfrm>
            <a:off x="2700338" y="105410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0" name="AutoShape 15"/>
          <p:cNvSpPr/>
          <p:nvPr/>
        </p:nvSpPr>
        <p:spPr>
          <a:xfrm rot="4097084">
            <a:off x="2020888" y="1819275"/>
            <a:ext cx="288925" cy="774700"/>
          </a:xfrm>
          <a:prstGeom prst="downArrow">
            <a:avLst>
              <a:gd name="adj1" fmla="val 50000"/>
              <a:gd name="adj2" fmla="val 67032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1" name="AutoShape 16"/>
          <p:cNvSpPr/>
          <p:nvPr/>
        </p:nvSpPr>
        <p:spPr>
          <a:xfrm rot="-4341378">
            <a:off x="3262948" y="1747838"/>
            <a:ext cx="288925" cy="854075"/>
          </a:xfrm>
          <a:prstGeom prst="downArrow">
            <a:avLst>
              <a:gd name="adj1" fmla="val 50000"/>
              <a:gd name="adj2" fmla="val 73901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2" name="Text Box 17"/>
          <p:cNvSpPr txBox="1"/>
          <p:nvPr/>
        </p:nvSpPr>
        <p:spPr>
          <a:xfrm>
            <a:off x="323850" y="2422525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3" name="Text Box 18"/>
          <p:cNvSpPr txBox="1"/>
          <p:nvPr/>
        </p:nvSpPr>
        <p:spPr>
          <a:xfrm>
            <a:off x="3060700" y="2493963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4" name="Oval 19"/>
          <p:cNvSpPr/>
          <p:nvPr/>
        </p:nvSpPr>
        <p:spPr>
          <a:xfrm>
            <a:off x="179388" y="3141663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递归求解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4525" name="Oval 20"/>
          <p:cNvSpPr/>
          <p:nvPr/>
        </p:nvSpPr>
        <p:spPr>
          <a:xfrm>
            <a:off x="2916238" y="3214688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递归求解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4526" name="AutoShape 21"/>
          <p:cNvSpPr/>
          <p:nvPr/>
        </p:nvSpPr>
        <p:spPr>
          <a:xfrm>
            <a:off x="1331913" y="2854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7" name="AutoShape 22"/>
          <p:cNvSpPr/>
          <p:nvPr/>
        </p:nvSpPr>
        <p:spPr>
          <a:xfrm>
            <a:off x="3995738" y="2925763"/>
            <a:ext cx="287337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8" name="Text Box 23"/>
          <p:cNvSpPr txBox="1"/>
          <p:nvPr/>
        </p:nvSpPr>
        <p:spPr>
          <a:xfrm>
            <a:off x="323850" y="4078288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9" name="Text Box 24"/>
          <p:cNvSpPr txBox="1"/>
          <p:nvPr/>
        </p:nvSpPr>
        <p:spPr>
          <a:xfrm>
            <a:off x="3132138" y="4078288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30" name="AutoShape 25"/>
          <p:cNvSpPr/>
          <p:nvPr/>
        </p:nvSpPr>
        <p:spPr>
          <a:xfrm>
            <a:off x="3997960" y="3790950"/>
            <a:ext cx="287020" cy="21844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1" name="AutoShape 26"/>
          <p:cNvSpPr/>
          <p:nvPr/>
        </p:nvSpPr>
        <p:spPr>
          <a:xfrm>
            <a:off x="1306830" y="3717925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2" name="AutoShape 27"/>
          <p:cNvSpPr/>
          <p:nvPr/>
        </p:nvSpPr>
        <p:spPr>
          <a:xfrm rot="-4089146">
            <a:off x="1803400" y="4221163"/>
            <a:ext cx="287338" cy="1152525"/>
          </a:xfrm>
          <a:prstGeom prst="downArrow">
            <a:avLst>
              <a:gd name="adj1" fmla="val 50000"/>
              <a:gd name="adj2" fmla="val 100276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3" name="AutoShape 28"/>
          <p:cNvSpPr/>
          <p:nvPr/>
        </p:nvSpPr>
        <p:spPr>
          <a:xfrm rot="3844094">
            <a:off x="3598863" y="4306888"/>
            <a:ext cx="287337" cy="1008062"/>
          </a:xfrm>
          <a:prstGeom prst="downArrow">
            <a:avLst>
              <a:gd name="adj1" fmla="val 50000"/>
              <a:gd name="adj2" fmla="val 87707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4" name="Oval 29"/>
          <p:cNvSpPr/>
          <p:nvPr/>
        </p:nvSpPr>
        <p:spPr>
          <a:xfrm>
            <a:off x="1547813" y="5086350"/>
            <a:ext cx="2449512" cy="576263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合并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4535" name="AutoShape 30"/>
          <p:cNvSpPr/>
          <p:nvPr/>
        </p:nvSpPr>
        <p:spPr>
          <a:xfrm>
            <a:off x="2698750" y="57340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6" name="Text Box 31"/>
          <p:cNvSpPr txBox="1"/>
          <p:nvPr/>
        </p:nvSpPr>
        <p:spPr>
          <a:xfrm>
            <a:off x="1763713" y="6092825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96288" name="Text Box 32"/>
          <p:cNvSpPr txBox="1"/>
          <p:nvPr/>
        </p:nvSpPr>
        <p:spPr>
          <a:xfrm>
            <a:off x="5074285" y="1196975"/>
            <a:ext cx="38512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划分的策略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选择一个位置将数组划分成两个部分</a:t>
            </a:r>
            <a:r>
              <a:rPr lang="en-US" altLang="zh-CN" sz="2100" b="1" dirty="0">
                <a:solidFill>
                  <a:srgbClr val="8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mergesort</a:t>
            </a:r>
            <a:endParaRPr lang="en-US" altLang="zh-CN" sz="2100" b="1" dirty="0">
              <a:solidFill>
                <a:srgbClr val="80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2. 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选择一个划分标准</a:t>
            </a:r>
            <a:r>
              <a:rPr lang="en-US" altLang="zh-CN" sz="2100" b="1" i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x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根据元素与</a:t>
            </a:r>
            <a:r>
              <a:rPr lang="en-US" altLang="zh-CN" sz="2100" b="1" i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x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的大小关系来划分</a:t>
            </a:r>
            <a:r>
              <a:rPr lang="en-US" altLang="zh-CN" sz="2100" b="1" dirty="0">
                <a:solidFill>
                  <a:srgbClr val="8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quicksort</a:t>
            </a:r>
            <a:endParaRPr lang="en-US" altLang="zh-CN" sz="2100" b="1" dirty="0">
              <a:solidFill>
                <a:srgbClr val="80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96300" name="Group 44"/>
          <p:cNvGrpSpPr/>
          <p:nvPr/>
        </p:nvGrpSpPr>
        <p:grpSpPr>
          <a:xfrm>
            <a:off x="323850" y="2422843"/>
            <a:ext cx="4968875" cy="4129087"/>
            <a:chOff x="204" y="1525"/>
            <a:chExt cx="3130" cy="2601"/>
          </a:xfrm>
        </p:grpSpPr>
        <p:sp>
          <p:nvSpPr>
            <p:cNvPr id="64547" name="Text Box 33"/>
            <p:cNvSpPr txBox="1"/>
            <p:nvPr/>
          </p:nvSpPr>
          <p:spPr>
            <a:xfrm>
              <a:off x="204" y="152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9,4,8,6,5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8" name="Text Box 34"/>
            <p:cNvSpPr txBox="1"/>
            <p:nvPr/>
          </p:nvSpPr>
          <p:spPr>
            <a:xfrm>
              <a:off x="1928" y="1570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2,1,3,7,10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35"/>
            <p:cNvSpPr txBox="1"/>
            <p:nvPr/>
          </p:nvSpPr>
          <p:spPr>
            <a:xfrm>
              <a:off x="204" y="2568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4,5,6,8,9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50" name="Text Box 36"/>
            <p:cNvSpPr txBox="1"/>
            <p:nvPr/>
          </p:nvSpPr>
          <p:spPr>
            <a:xfrm>
              <a:off x="1973" y="2568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51" name="Text Box 38"/>
            <p:cNvSpPr txBox="1"/>
            <p:nvPr/>
          </p:nvSpPr>
          <p:spPr>
            <a:xfrm>
              <a:off x="793" y="3838"/>
              <a:ext cx="195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1,2,3,4,5,6,7,8,9,10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295" name="Group 39"/>
          <p:cNvGrpSpPr/>
          <p:nvPr/>
        </p:nvGrpSpPr>
        <p:grpSpPr>
          <a:xfrm>
            <a:off x="321945" y="2397125"/>
            <a:ext cx="4968875" cy="2112963"/>
            <a:chOff x="340" y="1662"/>
            <a:chExt cx="3130" cy="1331"/>
          </a:xfrm>
        </p:grpSpPr>
        <p:sp>
          <p:nvSpPr>
            <p:cNvPr id="64543" name="Text Box 40"/>
            <p:cNvSpPr txBox="1"/>
            <p:nvPr/>
          </p:nvSpPr>
          <p:spPr>
            <a:xfrm>
              <a:off x="340" y="1662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4,6,5,2,1,3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4" name="Text Box 41"/>
            <p:cNvSpPr txBox="1"/>
            <p:nvPr/>
          </p:nvSpPr>
          <p:spPr>
            <a:xfrm>
              <a:off x="2064" y="1707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9,8,7,10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5" name="Text Box 42"/>
            <p:cNvSpPr txBox="1"/>
            <p:nvPr/>
          </p:nvSpPr>
          <p:spPr>
            <a:xfrm>
              <a:off x="340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Text Box 43"/>
            <p:cNvSpPr txBox="1"/>
            <p:nvPr/>
          </p:nvSpPr>
          <p:spPr>
            <a:xfrm>
              <a:off x="2109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6301" name="Text Box 45"/>
          <p:cNvSpPr txBox="1"/>
          <p:nvPr/>
        </p:nvSpPr>
        <p:spPr>
          <a:xfrm>
            <a:off x="5478463" y="4216400"/>
            <a:ext cx="360045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合并策略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lv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不同的划分策略对应不同的合并策略</a:t>
            </a:r>
            <a:endParaRPr lang="zh-CN" altLang="en-US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6302" name="Text Box 46"/>
          <p:cNvSpPr txBox="1"/>
          <p:nvPr/>
        </p:nvSpPr>
        <p:spPr>
          <a:xfrm>
            <a:off x="54610" y="5759450"/>
            <a:ext cx="8968105" cy="7067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由于分治思想涉及到递归调用，需要关心子问题的最一般形式，在排序问题中，子问题一般形式就是将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A[i,…,j]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中的元素排序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/>
      <p:bldP spid="96301" grpId="0"/>
      <p:bldP spid="9630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390775" y="-317"/>
            <a:ext cx="577532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Merge-sort算法</a:t>
            </a: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1150" y="78803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9 4 8 6 5 2 1 3 7 10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442335" y="256349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02120" y="256349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2 1 3 7 10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2335" y="421195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4 5 6 8 9  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14185" y="421195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1 2 3 7 10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121785" y="609028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1 2 3 4 5 6 7 8 9 10 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65395" y="1687195"/>
            <a:ext cx="1800225" cy="432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Divide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2970" y="332422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3" name="椭圆 12"/>
          <p:cNvSpPr/>
          <p:nvPr/>
        </p:nvSpPr>
        <p:spPr>
          <a:xfrm>
            <a:off x="6814185" y="337375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4" name="椭圆 13"/>
          <p:cNvSpPr/>
          <p:nvPr/>
        </p:nvSpPr>
        <p:spPr>
          <a:xfrm>
            <a:off x="4910455" y="5152390"/>
            <a:ext cx="2096770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Combine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2" idx="2"/>
            <a:endCxn id="11" idx="0"/>
          </p:cNvCxnSpPr>
          <p:nvPr/>
        </p:nvCxnSpPr>
        <p:spPr>
          <a:xfrm>
            <a:off x="6037580" y="1219835"/>
            <a:ext cx="0" cy="4673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276725" y="2119630"/>
            <a:ext cx="16891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4"/>
            <a:endCxn id="6" idx="0"/>
          </p:cNvCxnSpPr>
          <p:nvPr/>
        </p:nvCxnSpPr>
        <p:spPr>
          <a:xfrm>
            <a:off x="6037580" y="2119630"/>
            <a:ext cx="16764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2" idx="0"/>
          </p:cNvCxnSpPr>
          <p:nvPr/>
        </p:nvCxnSpPr>
        <p:spPr>
          <a:xfrm>
            <a:off x="4348480" y="2995295"/>
            <a:ext cx="635" cy="32893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>
            <a:off x="7713980" y="2995295"/>
            <a:ext cx="6350" cy="3784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4"/>
            <a:endCxn id="7" idx="0"/>
          </p:cNvCxnSpPr>
          <p:nvPr/>
        </p:nvCxnSpPr>
        <p:spPr>
          <a:xfrm flipH="1">
            <a:off x="4348480" y="3865880"/>
            <a:ext cx="635" cy="346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4"/>
            <a:endCxn id="8" idx="0"/>
          </p:cNvCxnSpPr>
          <p:nvPr/>
        </p:nvCxnSpPr>
        <p:spPr>
          <a:xfrm>
            <a:off x="7720330" y="3915410"/>
            <a:ext cx="5715" cy="29654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4" idx="0"/>
          </p:cNvCxnSpPr>
          <p:nvPr/>
        </p:nvCxnSpPr>
        <p:spPr>
          <a:xfrm>
            <a:off x="4348480" y="4643755"/>
            <a:ext cx="1682115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4" idx="0"/>
          </p:cNvCxnSpPr>
          <p:nvPr/>
        </p:nvCxnSpPr>
        <p:spPr>
          <a:xfrm flipH="1">
            <a:off x="6030595" y="4643755"/>
            <a:ext cx="1695450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4"/>
            <a:endCxn id="9" idx="0"/>
          </p:cNvCxnSpPr>
          <p:nvPr/>
        </p:nvCxnSpPr>
        <p:spPr>
          <a:xfrm>
            <a:off x="6030595" y="5694045"/>
            <a:ext cx="7620" cy="39624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97500" y="3455035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Conquer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2555" y="712470"/>
            <a:ext cx="30727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Divide</a:t>
            </a: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本质上仅需产生划分位置</a:t>
            </a: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endParaRPr lang="en-US" altLang="zh-CN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第一个子问题是</a:t>
            </a: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A[i,…,k]</a:t>
            </a:r>
            <a:endParaRPr lang="en-US" altLang="zh-CN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第二个子问题是</a:t>
            </a: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A[k+1,…,j]                   </a:t>
            </a:r>
            <a:endParaRPr lang="en-US" altLang="zh-CN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为使得两个问题的大小大致相当，</a:t>
            </a: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</a:t>
            </a: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可以如下产生</a:t>
            </a:r>
            <a:endParaRPr lang="zh-CN" altLang="en-US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k=(i+j)/2</a:t>
            </a:r>
            <a:endParaRPr lang="en-US" altLang="zh-CN" sz="1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909445" y="77153"/>
            <a:ext cx="577532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Merge-sort算法</a:t>
            </a: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1150" y="78803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9 4 8 6 5 2 1 3 7 10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442335" y="256349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02120" y="256349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2 1 3 7 10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2335" y="421195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4 5 6 8 9  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14185" y="421195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1 2 3 7 10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121785" y="609028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1 2 3 4 5 6 7 8 9 10 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065395" y="1687195"/>
            <a:ext cx="1800225" cy="432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Divide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2970" y="332422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3" name="椭圆 12"/>
          <p:cNvSpPr/>
          <p:nvPr/>
        </p:nvSpPr>
        <p:spPr>
          <a:xfrm>
            <a:off x="6814185" y="337375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4" name="椭圆 13"/>
          <p:cNvSpPr/>
          <p:nvPr/>
        </p:nvSpPr>
        <p:spPr>
          <a:xfrm>
            <a:off x="4910455" y="5152390"/>
            <a:ext cx="2096770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Combine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2" idx="2"/>
            <a:endCxn id="11" idx="0"/>
          </p:cNvCxnSpPr>
          <p:nvPr/>
        </p:nvCxnSpPr>
        <p:spPr>
          <a:xfrm>
            <a:off x="5894070" y="1219835"/>
            <a:ext cx="0" cy="4673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276725" y="2119630"/>
            <a:ext cx="16891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4"/>
            <a:endCxn id="6" idx="0"/>
          </p:cNvCxnSpPr>
          <p:nvPr/>
        </p:nvCxnSpPr>
        <p:spPr>
          <a:xfrm>
            <a:off x="5894070" y="2119630"/>
            <a:ext cx="16764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2" idx="0"/>
          </p:cNvCxnSpPr>
          <p:nvPr/>
        </p:nvCxnSpPr>
        <p:spPr>
          <a:xfrm>
            <a:off x="4204970" y="2995295"/>
            <a:ext cx="635" cy="32893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>
            <a:off x="7570470" y="2995295"/>
            <a:ext cx="6350" cy="3784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4"/>
            <a:endCxn id="7" idx="0"/>
          </p:cNvCxnSpPr>
          <p:nvPr/>
        </p:nvCxnSpPr>
        <p:spPr>
          <a:xfrm flipH="1">
            <a:off x="4204970" y="3865880"/>
            <a:ext cx="635" cy="346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4"/>
            <a:endCxn id="8" idx="0"/>
          </p:cNvCxnSpPr>
          <p:nvPr/>
        </p:nvCxnSpPr>
        <p:spPr>
          <a:xfrm>
            <a:off x="7576820" y="3915410"/>
            <a:ext cx="5715" cy="29654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4" idx="0"/>
          </p:cNvCxnSpPr>
          <p:nvPr/>
        </p:nvCxnSpPr>
        <p:spPr>
          <a:xfrm>
            <a:off x="4204970" y="4643755"/>
            <a:ext cx="1682115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4" idx="0"/>
          </p:cNvCxnSpPr>
          <p:nvPr/>
        </p:nvCxnSpPr>
        <p:spPr>
          <a:xfrm flipH="1">
            <a:off x="5887085" y="4643755"/>
            <a:ext cx="1695450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4"/>
            <a:endCxn id="9" idx="0"/>
          </p:cNvCxnSpPr>
          <p:nvPr/>
        </p:nvCxnSpPr>
        <p:spPr>
          <a:xfrm>
            <a:off x="5887085" y="5694045"/>
            <a:ext cx="7620" cy="39624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97500" y="3455035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Conquer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6566" name="Text Box 8"/>
          <p:cNvSpPr txBox="1"/>
          <p:nvPr/>
        </p:nvSpPr>
        <p:spPr>
          <a:xfrm>
            <a:off x="224155" y="1179195"/>
            <a:ext cx="3046730" cy="30149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Conquer:    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递归求解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求解第一个子问题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Mergesort(A,i,k)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  </a:t>
            </a:r>
            <a:endParaRPr lang="zh-CN" altLang="en-US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求解第二个子问题</a:t>
            </a:r>
            <a:endParaRPr lang="zh-CN" altLang="en-US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Mergesort(A,k+1,j)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  </a:t>
            </a:r>
            <a:r>
              <a:rPr lang="zh-CN" altLang="en-US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</a:t>
            </a:r>
            <a:endParaRPr lang="zh-CN" altLang="en-US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909445" y="-77152"/>
            <a:ext cx="577532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Merge-sort算法</a:t>
            </a: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1680" y="78803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9 4 8 6 5 2 1 3 7 10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872865" y="256349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9 4 8 6 5 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2650" y="256349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2 1 3 7 10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872865" y="4211955"/>
            <a:ext cx="166814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4 5 6 8 9  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244715" y="4211955"/>
            <a:ext cx="16802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1 2 3 7 10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52315" y="6090285"/>
            <a:ext cx="368871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1 2 3 4 5 6 7 8 9 10 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495925" y="1687195"/>
            <a:ext cx="1800225" cy="432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Divide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73500" y="332422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3" name="椭圆 12"/>
          <p:cNvSpPr/>
          <p:nvPr/>
        </p:nvSpPr>
        <p:spPr>
          <a:xfrm>
            <a:off x="7244715" y="3373755"/>
            <a:ext cx="166814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Merge-sort</a:t>
            </a:r>
            <a:endParaRPr lang="en-US" altLang="zh-CN" sz="1600"/>
          </a:p>
        </p:txBody>
      </p:sp>
      <p:sp>
        <p:nvSpPr>
          <p:cNvPr id="14" name="椭圆 13"/>
          <p:cNvSpPr/>
          <p:nvPr/>
        </p:nvSpPr>
        <p:spPr>
          <a:xfrm>
            <a:off x="5340985" y="5152390"/>
            <a:ext cx="2096770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Combine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2" idx="2"/>
            <a:endCxn id="11" idx="0"/>
          </p:cNvCxnSpPr>
          <p:nvPr/>
        </p:nvCxnSpPr>
        <p:spPr>
          <a:xfrm>
            <a:off x="6324600" y="1219835"/>
            <a:ext cx="0" cy="4673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707255" y="2119630"/>
            <a:ext cx="16891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4"/>
            <a:endCxn id="6" idx="0"/>
          </p:cNvCxnSpPr>
          <p:nvPr/>
        </p:nvCxnSpPr>
        <p:spPr>
          <a:xfrm>
            <a:off x="6324600" y="2119630"/>
            <a:ext cx="1676400" cy="44386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2" idx="0"/>
          </p:cNvCxnSpPr>
          <p:nvPr/>
        </p:nvCxnSpPr>
        <p:spPr>
          <a:xfrm>
            <a:off x="4635500" y="2995295"/>
            <a:ext cx="635" cy="32893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>
            <a:off x="8001000" y="2995295"/>
            <a:ext cx="6350" cy="37846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4"/>
            <a:endCxn id="7" idx="0"/>
          </p:cNvCxnSpPr>
          <p:nvPr/>
        </p:nvCxnSpPr>
        <p:spPr>
          <a:xfrm flipH="1">
            <a:off x="4635500" y="3865880"/>
            <a:ext cx="635" cy="346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4"/>
            <a:endCxn id="8" idx="0"/>
          </p:cNvCxnSpPr>
          <p:nvPr/>
        </p:nvCxnSpPr>
        <p:spPr>
          <a:xfrm>
            <a:off x="8007350" y="3915410"/>
            <a:ext cx="5715" cy="29654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4" idx="0"/>
          </p:cNvCxnSpPr>
          <p:nvPr/>
        </p:nvCxnSpPr>
        <p:spPr>
          <a:xfrm>
            <a:off x="4635500" y="4643755"/>
            <a:ext cx="1682115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4" idx="0"/>
          </p:cNvCxnSpPr>
          <p:nvPr/>
        </p:nvCxnSpPr>
        <p:spPr>
          <a:xfrm flipH="1">
            <a:off x="6317615" y="4643755"/>
            <a:ext cx="1695450" cy="50863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4"/>
            <a:endCxn id="9" idx="0"/>
          </p:cNvCxnSpPr>
          <p:nvPr/>
        </p:nvCxnSpPr>
        <p:spPr>
          <a:xfrm>
            <a:off x="6317615" y="5694045"/>
            <a:ext cx="7620" cy="39624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28030" y="3455035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Conquer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311" name="Text Box 7"/>
          <p:cNvSpPr txBox="1"/>
          <p:nvPr/>
        </p:nvSpPr>
        <p:spPr>
          <a:xfrm>
            <a:off x="156845" y="1103630"/>
            <a:ext cx="3572510" cy="4399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combine:    </a:t>
            </a:r>
            <a:r>
              <a:rPr lang="zh-CN" altLang="en-US" sz="1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将两个有序序列合并成一个有序序列</a:t>
            </a:r>
            <a:endParaRPr lang="zh-CN" altLang="en-US" sz="1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l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i;      h k+1;    t=i      </a:t>
            </a:r>
            <a:r>
              <a:rPr lang="en-US" altLang="zh-CN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设置指针</a:t>
            </a:r>
            <a:endParaRPr lang="zh-CN" altLang="en-US" sz="1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 While lk &amp;  h&lt; j   Do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IF   A[l] &lt; A[h]  THEN   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B[t] </a:t>
            </a:r>
            <a:r>
              <a:rPr lang="en-US" altLang="zh-CN" sz="1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A[l]; 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l  l+1; 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t  t+1;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ELSE 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B[t] </a:t>
            </a:r>
            <a:r>
              <a:rPr lang="en-US" altLang="zh-CN" sz="1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A[h];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h  h+1; 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t  t+1;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 IF  l&lt;k   THEH        </a:t>
            </a:r>
            <a:r>
              <a:rPr lang="en-US" altLang="zh-CN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第一个子问题有剩余元素</a:t>
            </a:r>
            <a:endParaRPr lang="zh-CN" altLang="en-US" sz="1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   v  l   To   k   Do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 B[t] </a:t>
            </a:r>
            <a:r>
              <a:rPr lang="en-US" altLang="zh-CN" sz="1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A[v];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 t  t+1;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  IF  h&lt;j   THEN      </a:t>
            </a:r>
            <a:r>
              <a:rPr lang="en-US" altLang="zh-CN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第二个子问题有剩余元素</a:t>
            </a:r>
            <a:endParaRPr lang="zh-CN" altLang="en-US" sz="1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   v  h   To   j   Do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B[t] </a:t>
            </a:r>
            <a:r>
              <a:rPr lang="en-US" altLang="zh-CN" sz="1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A[v];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t  t+1;</a:t>
            </a:r>
            <a:endParaRPr lang="en-US" altLang="zh-CN" sz="1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/>
          <p:nvPr/>
        </p:nvSpPr>
        <p:spPr>
          <a:xfrm>
            <a:off x="323533" y="841375"/>
            <a:ext cx="8820150" cy="5631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MergeSort(A,i,j)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  A[i,…,j]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排序后的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A[i,…,j]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(i+j)/2;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MergeSort(A,i,k);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MergeSort(A,k+1,j);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4.   l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i;      h k+1;    t=i                       </a:t>
            </a:r>
            <a:r>
              <a: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设置指针</a:t>
            </a:r>
            <a:endParaRPr lang="zh-CN" altLang="en-US" sz="1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   While lk &amp;  h&lt; j   Do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       IF   A[l] &lt; A[h]  THEN   B[t] 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A[l]; l  l+1; t  t+1;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       ELSE B[t] 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A[h]; h  h+1; t  t+1;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    IF  l&lt;k   THEH                                </a:t>
            </a:r>
            <a:r>
              <a: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第一个子问题有剩余元素</a:t>
            </a:r>
            <a:endParaRPr lang="zh-CN" altLang="en-US" sz="1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9.          For   v  l   To   k   Do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10.                   B[t] 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A[v]; t  t+1;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11.  IF  h&lt;j   THEN                                </a:t>
            </a:r>
            <a:r>
              <a: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第二个子问题有剩余元素</a:t>
            </a:r>
            <a:endParaRPr lang="zh-CN" altLang="en-US" sz="1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12.         For   v  h   To   j   Do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B[t] 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A[v]; t  t+1;</a:t>
            </a:r>
            <a:endParaRPr lang="en-US" altLang="zh-CN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For  v  i   To   j   Do                    //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将归并后的数据复制到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中</a:t>
            </a:r>
            <a:endParaRPr lang="zh-CN" altLang="en-US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A[v] 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B[v]</a:t>
            </a:r>
            <a:r>
              <a:rPr lang="zh-CN" altLang="en-US" sz="20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；</a:t>
            </a:r>
            <a:endParaRPr lang="zh-CN" altLang="en-US" sz="20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99428" name="Rectangle 100"/>
          <p:cNvSpPr>
            <a:spLocks noChangeArrowheads="1"/>
          </p:cNvSpPr>
          <p:nvPr/>
        </p:nvSpPr>
        <p:spPr bwMode="auto">
          <a:xfrm>
            <a:off x="2199640" y="0"/>
            <a:ext cx="59404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Mergesort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9428" name="Rectangle 100"/>
          <p:cNvSpPr>
            <a:spLocks noChangeArrowheads="1"/>
          </p:cNvSpPr>
          <p:nvPr/>
        </p:nvSpPr>
        <p:spPr bwMode="auto">
          <a:xfrm>
            <a:off x="2007235" y="158115"/>
            <a:ext cx="59404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9430" name="Text Box 102"/>
          <p:cNvSpPr txBox="1">
            <a:spLocks noChangeArrowheads="1"/>
          </p:cNvSpPr>
          <p:nvPr/>
        </p:nvSpPr>
        <p:spPr bwMode="auto">
          <a:xfrm>
            <a:off x="2956878" y="1558608"/>
            <a:ext cx="3853180" cy="6451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T(n)=2T(n/2)+O(n)</a:t>
            </a:r>
            <a:endParaRPr kumimoji="0" lang="en-US" altLang="zh-CN" sz="36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00" y="1008380"/>
            <a:ext cx="2015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建立递归方程</a:t>
            </a:r>
            <a:endParaRPr lang="zh-CN" altLang="en-US" b="1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6590" y="3198495"/>
            <a:ext cx="27508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使用</a:t>
            </a:r>
            <a:r>
              <a:rPr lang="en-US" altLang="zh-CN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Master</a:t>
            </a:r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定理</a:t>
            </a:r>
            <a:endParaRPr lang="zh-CN" altLang="en-US"/>
          </a:p>
        </p:txBody>
      </p:sp>
      <p:sp>
        <p:nvSpPr>
          <p:cNvPr id="3" name="Text Box 102"/>
          <p:cNvSpPr txBox="1">
            <a:spLocks noChangeArrowheads="1"/>
          </p:cNvSpPr>
          <p:nvPr/>
        </p:nvSpPr>
        <p:spPr bwMode="auto">
          <a:xfrm>
            <a:off x="3322003" y="4078923"/>
            <a:ext cx="3008630" cy="6451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T(n)=O(n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log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n)</a:t>
            </a:r>
            <a:endParaRPr kumimoji="0" lang="en-US" altLang="zh-CN" sz="36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" grpId="0" bldLvl="0" animBg="1"/>
      <p:bldP spid="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6880" y="680720"/>
            <a:ext cx="8269605" cy="575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TextBox 2"/>
          <p:cNvSpPr txBox="1"/>
          <p:nvPr/>
        </p:nvSpPr>
        <p:spPr>
          <a:xfrm>
            <a:off x="3480118" y="2590800"/>
            <a:ext cx="3357562" cy="809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6633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元素选取</a:t>
            </a:r>
            <a:r>
              <a:rPr lang="zh-CN" altLang="en-US" sz="4800" b="1" dirty="0">
                <a:solidFill>
                  <a:srgbClr val="6633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问题</a:t>
            </a:r>
            <a:endParaRPr lang="zh-CN" altLang="en-US" sz="4800" b="1" dirty="0">
              <a:solidFill>
                <a:srgbClr val="663300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/>
          <p:nvPr/>
        </p:nvSpPr>
        <p:spPr>
          <a:xfrm>
            <a:off x="322580" y="1810385"/>
            <a:ext cx="8964295" cy="5765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李亚鹏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,10) , (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李四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,55), (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王五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,79), (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张三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,89), (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麻六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,92)</a:t>
            </a:r>
            <a:endParaRPr lang="en-US" altLang="zh-CN" sz="28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endParaRPr lang="en-US" altLang="zh-CN" sz="28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8730" y="2479675"/>
            <a:ext cx="4415790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type define struct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Record{</a:t>
            </a:r>
            <a:endParaRPr lang="en-US" altLang="zh-CN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char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name[20];</a:t>
            </a:r>
            <a:endParaRPr lang="en-US" altLang="zh-CN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integer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score;</a:t>
            </a:r>
            <a:endParaRPr lang="en-US" altLang="zh-CN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} </a:t>
            </a:r>
            <a:r>
              <a:rPr lang="en-US" altLang="zh-CN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Record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;</a:t>
            </a:r>
            <a:endParaRPr lang="en-US" altLang="zh-CN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Record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R[5];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8220" y="4450715"/>
            <a:ext cx="732790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R[0]= (</a:t>
            </a:r>
            <a:r>
              <a:rPr lang="zh-CN" altLang="en-US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张三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,89), R[1]=(</a:t>
            </a:r>
            <a:r>
              <a:rPr lang="zh-CN" altLang="en-US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李四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,55),…,R[4]= (</a:t>
            </a:r>
            <a:r>
              <a:rPr lang="zh-CN" altLang="en-US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李亚鹏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,10)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580" y="549910"/>
            <a:ext cx="86785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(张三,89), (李四,55), (王五,79), (麻六,92), (李亚鹏,10)</a:t>
            </a:r>
            <a:endParaRPr lang="zh-CN" altLang="en-US" sz="28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元组第一项表示姓名，元组第二项表示成绩根据成绩从小到达可以将这些元组排序为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90"/>
          <p:cNvSpPr/>
          <p:nvPr/>
        </p:nvSpPr>
        <p:spPr>
          <a:xfrm>
            <a:off x="14779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5" name="Oval 91"/>
          <p:cNvSpPr/>
          <p:nvPr/>
        </p:nvSpPr>
        <p:spPr>
          <a:xfrm>
            <a:off x="21002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6" name="Oval 92"/>
          <p:cNvSpPr/>
          <p:nvPr/>
        </p:nvSpPr>
        <p:spPr>
          <a:xfrm>
            <a:off x="272415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7" name="Oval 93"/>
          <p:cNvSpPr/>
          <p:nvPr/>
        </p:nvSpPr>
        <p:spPr>
          <a:xfrm>
            <a:off x="334803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8" name="Oval 94"/>
          <p:cNvSpPr/>
          <p:nvPr/>
        </p:nvSpPr>
        <p:spPr>
          <a:xfrm>
            <a:off x="39719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9" name="Oval 95"/>
          <p:cNvSpPr/>
          <p:nvPr/>
        </p:nvSpPr>
        <p:spPr>
          <a:xfrm>
            <a:off x="45942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0" name="Oval 96"/>
          <p:cNvSpPr/>
          <p:nvPr/>
        </p:nvSpPr>
        <p:spPr>
          <a:xfrm>
            <a:off x="521811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1" name="Oval 97"/>
          <p:cNvSpPr/>
          <p:nvPr/>
        </p:nvSpPr>
        <p:spPr>
          <a:xfrm>
            <a:off x="584200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2" name="Oval 98"/>
          <p:cNvSpPr/>
          <p:nvPr/>
        </p:nvSpPr>
        <p:spPr>
          <a:xfrm>
            <a:off x="646588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3" name="Oval 99"/>
          <p:cNvSpPr/>
          <p:nvPr/>
        </p:nvSpPr>
        <p:spPr>
          <a:xfrm>
            <a:off x="14906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4" name="Oval 100"/>
          <p:cNvSpPr/>
          <p:nvPr/>
        </p:nvSpPr>
        <p:spPr>
          <a:xfrm>
            <a:off x="21129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5" name="Oval 101"/>
          <p:cNvSpPr/>
          <p:nvPr/>
        </p:nvSpPr>
        <p:spPr>
          <a:xfrm>
            <a:off x="273685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6" name="Oval 102"/>
          <p:cNvSpPr/>
          <p:nvPr/>
        </p:nvSpPr>
        <p:spPr>
          <a:xfrm>
            <a:off x="336073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7" name="Oval 103"/>
          <p:cNvSpPr/>
          <p:nvPr/>
        </p:nvSpPr>
        <p:spPr>
          <a:xfrm>
            <a:off x="39846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8" name="Oval 104"/>
          <p:cNvSpPr/>
          <p:nvPr/>
        </p:nvSpPr>
        <p:spPr>
          <a:xfrm>
            <a:off x="46069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9" name="Oval 105"/>
          <p:cNvSpPr/>
          <p:nvPr/>
        </p:nvSpPr>
        <p:spPr>
          <a:xfrm>
            <a:off x="523081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50" name="Oval 106"/>
          <p:cNvSpPr/>
          <p:nvPr/>
        </p:nvSpPr>
        <p:spPr>
          <a:xfrm>
            <a:off x="585470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51" name="Oval 107"/>
          <p:cNvSpPr/>
          <p:nvPr/>
        </p:nvSpPr>
        <p:spPr>
          <a:xfrm>
            <a:off x="647858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5860" name="Oval 108"/>
          <p:cNvSpPr/>
          <p:nvPr/>
        </p:nvSpPr>
        <p:spPr>
          <a:xfrm>
            <a:off x="2616200" y="3933825"/>
            <a:ext cx="576263" cy="720725"/>
          </a:xfrm>
          <a:prstGeom prst="ellipse">
            <a:avLst/>
          </a:prstGeom>
          <a:noFill/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9653" name="Rectangle 109"/>
          <p:cNvSpPr/>
          <p:nvPr/>
        </p:nvSpPr>
        <p:spPr>
          <a:xfrm>
            <a:off x="2255520" y="464820"/>
            <a:ext cx="426878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中位数问题定义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54" name="Text Box 112"/>
          <p:cNvSpPr txBox="1"/>
          <p:nvPr/>
        </p:nvSpPr>
        <p:spPr>
          <a:xfrm>
            <a:off x="602933" y="1992313"/>
            <a:ext cx="83534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kumimoji="1" lang="zh-CN" altLang="en-US" sz="24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   由n个数构成的多重集合X</a:t>
            </a:r>
            <a:endParaRPr kumimoji="1" lang="zh-CN" altLang="en-US" sz="24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kumimoji="1" lang="zh-CN" altLang="en-US" sz="24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 x</a:t>
            </a:r>
            <a:r>
              <a:rPr kumimoji="1" lang="zh-CN" altLang="en-US" sz="24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X使得  -1 |{yX | y&lt;x}|-|{yX | y&gt;x}|  1</a:t>
            </a:r>
            <a:endParaRPr kumimoji="1" lang="zh-CN" altLang="en-US" sz="24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/>
          </p:cNvSpPr>
          <p:nvPr>
            <p:ph type="body"/>
          </p:nvPr>
        </p:nvSpPr>
        <p:spPr>
          <a:xfrm>
            <a:off x="750570" y="1471295"/>
            <a:ext cx="8134350" cy="51149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[Blum et al. STOC’72 &amp; JCSS’73]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/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 “shining” paper by five authors: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Manuel Blum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(Turing Award 1995) 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Robert W. Floyd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(Turing Award 1978)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Vaughan R. Pratt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Ronald L. Rivest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(Turing Award 2002)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Robert E. Tarjan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(Turing Award 1986)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/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个数中选取中位数需要的比较操作的次数介于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1.5n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</a:t>
            </a:r>
            <a:r>
              <a:rPr lang="zh-TW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5.43n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之间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70659" name="Picture 4" descr="bl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03" y="1218883"/>
            <a:ext cx="72390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Picture 5" descr="[Image of Robert W Floyd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276475"/>
            <a:ext cx="771525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1" name="Picture 6" descr="v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3284538"/>
            <a:ext cx="779463" cy="104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2" name="Picture 7" descr="Photo of Ron Rive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4292600"/>
            <a:ext cx="795338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3" name="Picture 8" descr="tarjan"/>
          <p:cNvPicPr>
            <a:picLocks noChangeAspect="1"/>
          </p:cNvPicPr>
          <p:nvPr/>
        </p:nvPicPr>
        <p:blipFill>
          <a:blip r:embed="rId5"/>
          <a:srcRect l="8182"/>
          <a:stretch>
            <a:fillRect/>
          </a:stretch>
        </p:blipFill>
        <p:spPr>
          <a:xfrm>
            <a:off x="250825" y="5435600"/>
            <a:ext cx="801688" cy="87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4" name="Rectangle 9"/>
          <p:cNvSpPr/>
          <p:nvPr/>
        </p:nvSpPr>
        <p:spPr>
          <a:xfrm>
            <a:off x="1219200" y="131763"/>
            <a:ext cx="6370638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eaLnBrk="1" hangingPunct="1">
              <a:buClrTx/>
              <a:buSzTx/>
              <a:buNone/>
            </a:pPr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中位数选取问题的复杂度</a:t>
            </a:r>
            <a:endParaRPr kumimoji="1" lang="zh-CN" altLang="en-US" sz="40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type="body"/>
          </p:nvPr>
        </p:nvSpPr>
        <p:spPr>
          <a:xfrm>
            <a:off x="685800" y="1050925"/>
            <a:ext cx="7772400" cy="55467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上界</a:t>
            </a:r>
            <a:endParaRPr lang="en-US" altLang="zh-CN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3n + o(n)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by Schonhage, Paterson, and Pippenger (JCSS 1975)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2.95n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by Dor and Zwick</a:t>
            </a:r>
            <a:r>
              <a:rPr lang="zh-TW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(SODA 1995, SIAM Journal on Computing 1999)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下界</a:t>
            </a:r>
            <a:endParaRPr lang="en-US" altLang="zh-CN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2n+o(n)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by Bent and John (STOC 1985)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(2+2</a:t>
            </a:r>
            <a:r>
              <a:rPr lang="en-US" altLang="zh-CN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-80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)n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by Dor and Zwick (FOCS 1996, SIAM Journal on Discrete Math 2001)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1683" name="Rectangle 5"/>
          <p:cNvSpPr/>
          <p:nvPr/>
        </p:nvSpPr>
        <p:spPr>
          <a:xfrm>
            <a:off x="1610360" y="139700"/>
            <a:ext cx="637063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eaLnBrk="1" hangingPunct="1">
              <a:buClrTx/>
              <a:buSzTx/>
              <a:buNone/>
            </a:pPr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比较操作次数的上下界</a:t>
            </a:r>
            <a:endParaRPr kumimoji="1" lang="zh-CN" altLang="en-US" sz="40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99"/>
          <p:cNvSpPr/>
          <p:nvPr/>
        </p:nvSpPr>
        <p:spPr>
          <a:xfrm>
            <a:off x="1425258" y="227330"/>
            <a:ext cx="6370637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eaLnBrk="1" hangingPunct="1">
              <a:buClrTx/>
              <a:buSzTx/>
              <a:buNone/>
            </a:pPr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线性时间选择</a:t>
            </a:r>
            <a:endParaRPr kumimoji="1" lang="zh-CN" altLang="en-US" sz="40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8916" name="Text Box 202"/>
          <p:cNvSpPr txBox="1">
            <a:spLocks noChangeArrowheads="1"/>
          </p:cNvSpPr>
          <p:nvPr/>
        </p:nvSpPr>
        <p:spPr bwMode="auto">
          <a:xfrm>
            <a:off x="736600" y="1295400"/>
            <a:ext cx="813752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本节讨论如何在</a:t>
            </a:r>
            <a:r>
              <a:rPr kumimoji="1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O(n)</a:t>
            </a: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时间内从</a:t>
            </a:r>
            <a:r>
              <a:rPr kumimoji="1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个不同的数中选取第</a:t>
            </a:r>
            <a:r>
              <a:rPr kumimoji="1" lang="en-US" altLang="zh-CN" sz="320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大的元素</a:t>
            </a:r>
            <a:endParaRPr kumimoji="1" lang="zh-CN" altLang="en-US" sz="320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这个问题解决了，中位数问题也就解决了，因为选取中位数即选择第</a:t>
            </a:r>
            <a:r>
              <a:rPr kumimoji="1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n/2</a:t>
            </a:r>
            <a:r>
              <a:rPr kumimoji="1" lang="zh-CN" altLang="en-US" sz="320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大的元素</a:t>
            </a:r>
            <a:endParaRPr kumimoji="1" lang="zh-CN" altLang="en-US" sz="320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8917" name="Text Box 203"/>
          <p:cNvSpPr txBox="1">
            <a:spLocks noChangeArrowheads="1"/>
          </p:cNvSpPr>
          <p:nvPr/>
        </p:nvSpPr>
        <p:spPr bwMode="auto">
          <a:xfrm>
            <a:off x="628650" y="4416425"/>
            <a:ext cx="83534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不同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数构成的集合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X,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整数</a:t>
            </a:r>
            <a:r>
              <a:rPr kumimoji="1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其中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in</a:t>
            </a:r>
            <a:endParaRPr kumimoji="1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kumimoji="1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X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使得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中恰有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i-1</a:t>
            </a:r>
            <a:r>
              <a:rPr kumimoji="1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个元素小于</a:t>
            </a:r>
            <a:r>
              <a:rPr kumimoji="1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</a:t>
            </a:r>
            <a:endParaRPr kumimoji="1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685483" y="91757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第一步</a:t>
            </a:r>
            <a:r>
              <a:rPr lang="en-US" altLang="zh-CN" sz="32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 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分组，每组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个数</a:t>
            </a:r>
            <a:b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      最后一组可能少于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个数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9939" name="Group 3"/>
          <p:cNvGrpSpPr/>
          <p:nvPr/>
        </p:nvGrpSpPr>
        <p:grpSpPr>
          <a:xfrm>
            <a:off x="1187450" y="2636838"/>
            <a:ext cx="6337300" cy="3024187"/>
            <a:chOff x="0" y="0"/>
            <a:chExt cx="3992" cy="1905"/>
          </a:xfrm>
        </p:grpSpPr>
        <p:grpSp>
          <p:nvGrpSpPr>
            <p:cNvPr id="73736" name="Group 4"/>
            <p:cNvGrpSpPr/>
            <p:nvPr/>
          </p:nvGrpSpPr>
          <p:grpSpPr>
            <a:xfrm>
              <a:off x="0" y="0"/>
              <a:ext cx="227" cy="1905"/>
              <a:chOff x="0" y="0"/>
              <a:chExt cx="227" cy="1905"/>
            </a:xfrm>
          </p:grpSpPr>
          <p:sp>
            <p:nvSpPr>
              <p:cNvPr id="73785" name="Oval 4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6" name="Oval 5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7" name="Oval 6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8" name="Oval 7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9" name="Oval 8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7" name="Group 10"/>
            <p:cNvGrpSpPr/>
            <p:nvPr/>
          </p:nvGrpSpPr>
          <p:grpSpPr>
            <a:xfrm>
              <a:off x="470" y="0"/>
              <a:ext cx="227" cy="1905"/>
              <a:chOff x="0" y="0"/>
              <a:chExt cx="227" cy="1905"/>
            </a:xfrm>
          </p:grpSpPr>
          <p:sp>
            <p:nvSpPr>
              <p:cNvPr id="73780" name="Oval 10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1" name="Oval 11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2" name="Oval 12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3" name="Oval 13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4" name="Oval 14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8" name="Group 16"/>
            <p:cNvGrpSpPr/>
            <p:nvPr/>
          </p:nvGrpSpPr>
          <p:grpSpPr>
            <a:xfrm>
              <a:off x="941" y="0"/>
              <a:ext cx="227" cy="1905"/>
              <a:chOff x="0" y="0"/>
              <a:chExt cx="227" cy="1905"/>
            </a:xfrm>
          </p:grpSpPr>
          <p:sp>
            <p:nvSpPr>
              <p:cNvPr id="73775" name="Oval 16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6" name="Oval 17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7" name="Oval 18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8" name="Oval 19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9" name="Oval 20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9" name="Group 22"/>
            <p:cNvGrpSpPr/>
            <p:nvPr/>
          </p:nvGrpSpPr>
          <p:grpSpPr>
            <a:xfrm>
              <a:off x="1411" y="0"/>
              <a:ext cx="227" cy="1905"/>
              <a:chOff x="0" y="0"/>
              <a:chExt cx="227" cy="1905"/>
            </a:xfrm>
          </p:grpSpPr>
          <p:sp>
            <p:nvSpPr>
              <p:cNvPr id="73770" name="Oval 22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1" name="Oval 23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2" name="Oval 24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3" name="Oval 25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4" name="Oval 26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0" name="Group 28"/>
            <p:cNvGrpSpPr/>
            <p:nvPr/>
          </p:nvGrpSpPr>
          <p:grpSpPr>
            <a:xfrm>
              <a:off x="1882" y="0"/>
              <a:ext cx="227" cy="1905"/>
              <a:chOff x="0" y="0"/>
              <a:chExt cx="227" cy="1905"/>
            </a:xfrm>
          </p:grpSpPr>
          <p:sp>
            <p:nvSpPr>
              <p:cNvPr id="73765" name="Oval 28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6" name="Oval 29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7" name="Oval 30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8" name="Oval 31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9" name="Oval 32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1" name="Group 34"/>
            <p:cNvGrpSpPr/>
            <p:nvPr/>
          </p:nvGrpSpPr>
          <p:grpSpPr>
            <a:xfrm>
              <a:off x="2353" y="0"/>
              <a:ext cx="227" cy="1905"/>
              <a:chOff x="0" y="0"/>
              <a:chExt cx="227" cy="1905"/>
            </a:xfrm>
          </p:grpSpPr>
          <p:sp>
            <p:nvSpPr>
              <p:cNvPr id="73760" name="Oval 34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1" name="Oval 35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2" name="Oval 36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3" name="Oval 37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4" name="Oval 38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2" name="Group 40"/>
            <p:cNvGrpSpPr/>
            <p:nvPr/>
          </p:nvGrpSpPr>
          <p:grpSpPr>
            <a:xfrm>
              <a:off x="2823" y="0"/>
              <a:ext cx="227" cy="1905"/>
              <a:chOff x="0" y="0"/>
              <a:chExt cx="227" cy="1905"/>
            </a:xfrm>
          </p:grpSpPr>
          <p:sp>
            <p:nvSpPr>
              <p:cNvPr id="73755" name="Oval 40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6" name="Oval 41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7" name="Oval 42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8" name="Oval 43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9" name="Oval 44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3" name="Group 46"/>
            <p:cNvGrpSpPr/>
            <p:nvPr/>
          </p:nvGrpSpPr>
          <p:grpSpPr>
            <a:xfrm>
              <a:off x="3294" y="0"/>
              <a:ext cx="227" cy="1905"/>
              <a:chOff x="0" y="0"/>
              <a:chExt cx="227" cy="1905"/>
            </a:xfrm>
          </p:grpSpPr>
          <p:sp>
            <p:nvSpPr>
              <p:cNvPr id="73750" name="Oval 46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1" name="Oval 47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2" name="Oval 48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3" name="Oval 49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4" name="Oval 50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4" name="Group 52"/>
            <p:cNvGrpSpPr/>
            <p:nvPr/>
          </p:nvGrpSpPr>
          <p:grpSpPr>
            <a:xfrm>
              <a:off x="3765" y="0"/>
              <a:ext cx="227" cy="1905"/>
              <a:chOff x="0" y="0"/>
              <a:chExt cx="227" cy="1905"/>
            </a:xfrm>
          </p:grpSpPr>
          <p:sp>
            <p:nvSpPr>
              <p:cNvPr id="73745" name="Oval 52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6" name="Oval 53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7" name="Oval 54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8" name="Oval 55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9" name="Oval 56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3732" name="Rectangle 57"/>
          <p:cNvSpPr/>
          <p:nvPr/>
        </p:nvSpPr>
        <p:spPr>
          <a:xfrm>
            <a:off x="2663825" y="120650"/>
            <a:ext cx="637063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eaLnBrk="1" hangingPunct="1">
              <a:buClrTx/>
              <a:buSzTx/>
              <a:buNone/>
            </a:pPr>
            <a:r>
              <a:rPr kumimoji="1" lang="zh-CN" altLang="en-US" sz="4000" b="1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求解步骤</a:t>
            </a:r>
            <a:endParaRPr kumimoji="1" lang="zh-CN" altLang="en-US" sz="4000" b="1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3733" name="Oval 60"/>
          <p:cNvSpPr/>
          <p:nvPr/>
        </p:nvSpPr>
        <p:spPr>
          <a:xfrm>
            <a:off x="7883525" y="2638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4" name="Oval 61"/>
          <p:cNvSpPr/>
          <p:nvPr/>
        </p:nvSpPr>
        <p:spPr>
          <a:xfrm>
            <a:off x="7883525" y="32861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5" name="Oval 62"/>
          <p:cNvSpPr/>
          <p:nvPr/>
        </p:nvSpPr>
        <p:spPr>
          <a:xfrm>
            <a:off x="7883525" y="40052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5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6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7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8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68" name="AutoShape 7"/>
          <p:cNvCxnSpPr>
            <a:stCxn id="74755" idx="6"/>
            <a:endCxn id="74754" idx="2"/>
          </p:cNvCxnSpPr>
          <p:nvPr/>
        </p:nvCxnSpPr>
        <p:spPr>
          <a:xfrm flipH="1" flipV="1">
            <a:off x="7164705" y="2313940"/>
            <a:ext cx="360045" cy="66548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69" name="AutoShape 8"/>
          <p:cNvCxnSpPr>
            <a:stCxn id="74758" idx="6"/>
            <a:endCxn id="74757" idx="2"/>
          </p:cNvCxnSpPr>
          <p:nvPr/>
        </p:nvCxnSpPr>
        <p:spPr>
          <a:xfrm flipH="1" flipV="1">
            <a:off x="7164705" y="4311015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0" name="AutoShape 9"/>
          <p:cNvCxnSpPr>
            <a:stCxn id="74756" idx="6"/>
            <a:endCxn id="74755" idx="2"/>
          </p:cNvCxnSpPr>
          <p:nvPr/>
        </p:nvCxnSpPr>
        <p:spPr>
          <a:xfrm flipH="1" flipV="1">
            <a:off x="7164705" y="2979420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1" name="AutoShape 10"/>
          <p:cNvCxnSpPr>
            <a:stCxn id="74757" idx="6"/>
            <a:endCxn id="74756" idx="2"/>
          </p:cNvCxnSpPr>
          <p:nvPr/>
        </p:nvCxnSpPr>
        <p:spPr>
          <a:xfrm flipH="1" flipV="1">
            <a:off x="7164705" y="3646170"/>
            <a:ext cx="360045" cy="664845"/>
          </a:xfrm>
          <a:prstGeom prst="curvedConnector5">
            <a:avLst>
              <a:gd name="adj1" fmla="val -66138"/>
              <a:gd name="adj2" fmla="val 50048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33388" y="457200"/>
            <a:ext cx="827722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第二步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每组数分别用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InsertionSort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排序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每组元素的中位数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4764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5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6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7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8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78" name="AutoShape 17"/>
          <p:cNvCxnSpPr>
            <a:stCxn id="74765" idx="6"/>
            <a:endCxn id="74764" idx="2"/>
          </p:cNvCxnSpPr>
          <p:nvPr/>
        </p:nvCxnSpPr>
        <p:spPr>
          <a:xfrm flipH="1" flipV="1">
            <a:off x="1187450" y="2313940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9" name="AutoShape 18"/>
          <p:cNvCxnSpPr>
            <a:stCxn id="74768" idx="6"/>
            <a:endCxn id="74767" idx="2"/>
          </p:cNvCxnSpPr>
          <p:nvPr/>
        </p:nvCxnSpPr>
        <p:spPr>
          <a:xfrm flipH="1" flipV="1">
            <a:off x="1187450" y="431101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0" name="AutoShape 19"/>
          <p:cNvCxnSpPr>
            <a:stCxn id="74766" idx="6"/>
            <a:endCxn id="74765" idx="2"/>
          </p:cNvCxnSpPr>
          <p:nvPr/>
        </p:nvCxnSpPr>
        <p:spPr>
          <a:xfrm flipH="1" flipV="1">
            <a:off x="1187450" y="297942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1" name="AutoShape 20"/>
          <p:cNvCxnSpPr>
            <a:stCxn id="74767" idx="6"/>
            <a:endCxn id="74766" idx="2"/>
          </p:cNvCxnSpPr>
          <p:nvPr/>
        </p:nvCxnSpPr>
        <p:spPr>
          <a:xfrm flipH="1" flipV="1">
            <a:off x="1187450" y="3646170"/>
            <a:ext cx="360680" cy="664845"/>
          </a:xfrm>
          <a:prstGeom prst="curvedConnector5">
            <a:avLst>
              <a:gd name="adj1" fmla="val -66021"/>
              <a:gd name="adj2" fmla="val 50048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73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4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5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6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7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87" name="AutoShape 26"/>
          <p:cNvCxnSpPr>
            <a:stCxn id="74774" idx="6"/>
            <a:endCxn id="74773" idx="2"/>
          </p:cNvCxnSpPr>
          <p:nvPr/>
        </p:nvCxnSpPr>
        <p:spPr>
          <a:xfrm flipH="1" flipV="1">
            <a:off x="1933575" y="2313940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8" name="AutoShape 27"/>
          <p:cNvCxnSpPr>
            <a:stCxn id="74777" idx="6"/>
            <a:endCxn id="74776" idx="2"/>
          </p:cNvCxnSpPr>
          <p:nvPr/>
        </p:nvCxnSpPr>
        <p:spPr>
          <a:xfrm flipH="1" flipV="1">
            <a:off x="1933575" y="431101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9" name="AutoShape 28"/>
          <p:cNvCxnSpPr>
            <a:stCxn id="74775" idx="6"/>
            <a:endCxn id="74774" idx="2"/>
          </p:cNvCxnSpPr>
          <p:nvPr/>
        </p:nvCxnSpPr>
        <p:spPr>
          <a:xfrm flipH="1" flipV="1">
            <a:off x="1933575" y="297942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0" name="AutoShape 29"/>
          <p:cNvCxnSpPr>
            <a:stCxn id="74776" idx="6"/>
            <a:endCxn id="74775" idx="2"/>
          </p:cNvCxnSpPr>
          <p:nvPr/>
        </p:nvCxnSpPr>
        <p:spPr>
          <a:xfrm flipH="1" flipV="1">
            <a:off x="1933575" y="3646170"/>
            <a:ext cx="360680" cy="664845"/>
          </a:xfrm>
          <a:prstGeom prst="curvedConnector5">
            <a:avLst>
              <a:gd name="adj1" fmla="val -66021"/>
              <a:gd name="adj2" fmla="val 50048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82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3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4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5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6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96" name="AutoShape 35"/>
          <p:cNvCxnSpPr>
            <a:stCxn id="74783" idx="6"/>
            <a:endCxn id="74782" idx="2"/>
          </p:cNvCxnSpPr>
          <p:nvPr/>
        </p:nvCxnSpPr>
        <p:spPr>
          <a:xfrm flipH="1" flipV="1">
            <a:off x="5669280" y="2313940"/>
            <a:ext cx="360045" cy="66548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7" name="AutoShape 36"/>
          <p:cNvCxnSpPr>
            <a:stCxn id="74786" idx="6"/>
            <a:endCxn id="74785" idx="2"/>
          </p:cNvCxnSpPr>
          <p:nvPr/>
        </p:nvCxnSpPr>
        <p:spPr>
          <a:xfrm flipH="1" flipV="1">
            <a:off x="5669280" y="4311015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8" name="AutoShape 37"/>
          <p:cNvCxnSpPr>
            <a:stCxn id="74784" idx="6"/>
            <a:endCxn id="74783" idx="2"/>
          </p:cNvCxnSpPr>
          <p:nvPr/>
        </p:nvCxnSpPr>
        <p:spPr>
          <a:xfrm flipH="1" flipV="1">
            <a:off x="5669280" y="2979420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9" name="AutoShape 38"/>
          <p:cNvCxnSpPr>
            <a:stCxn id="74785" idx="6"/>
            <a:endCxn id="74784" idx="2"/>
          </p:cNvCxnSpPr>
          <p:nvPr/>
        </p:nvCxnSpPr>
        <p:spPr>
          <a:xfrm flipH="1" flipV="1">
            <a:off x="5669280" y="3646170"/>
            <a:ext cx="360045" cy="664845"/>
          </a:xfrm>
          <a:prstGeom prst="curvedConnector5">
            <a:avLst>
              <a:gd name="adj1" fmla="val -66138"/>
              <a:gd name="adj2" fmla="val 50048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91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2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3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4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5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05" name="AutoShape 44"/>
          <p:cNvCxnSpPr>
            <a:stCxn id="74792" idx="6"/>
            <a:endCxn id="74791" idx="2"/>
          </p:cNvCxnSpPr>
          <p:nvPr/>
        </p:nvCxnSpPr>
        <p:spPr>
          <a:xfrm flipH="1" flipV="1">
            <a:off x="3427730" y="2313940"/>
            <a:ext cx="360045" cy="66548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6" name="AutoShape 45"/>
          <p:cNvCxnSpPr>
            <a:stCxn id="74795" idx="6"/>
            <a:endCxn id="74794" idx="2"/>
          </p:cNvCxnSpPr>
          <p:nvPr/>
        </p:nvCxnSpPr>
        <p:spPr>
          <a:xfrm flipH="1" flipV="1">
            <a:off x="3427730" y="4311015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7" name="AutoShape 46"/>
          <p:cNvCxnSpPr>
            <a:stCxn id="74793" idx="6"/>
            <a:endCxn id="74792" idx="2"/>
          </p:cNvCxnSpPr>
          <p:nvPr/>
        </p:nvCxnSpPr>
        <p:spPr>
          <a:xfrm flipH="1" flipV="1">
            <a:off x="3427730" y="2979420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8" name="AutoShape 47"/>
          <p:cNvCxnSpPr>
            <a:stCxn id="74794" idx="6"/>
            <a:endCxn id="74793" idx="2"/>
          </p:cNvCxnSpPr>
          <p:nvPr/>
        </p:nvCxnSpPr>
        <p:spPr>
          <a:xfrm flipH="1" flipV="1">
            <a:off x="3427730" y="3646170"/>
            <a:ext cx="360045" cy="664845"/>
          </a:xfrm>
          <a:prstGeom prst="curvedConnector5">
            <a:avLst>
              <a:gd name="adj1" fmla="val -66138"/>
              <a:gd name="adj2" fmla="val 50048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00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1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2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3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4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14" name="AutoShape 53"/>
          <p:cNvCxnSpPr>
            <a:stCxn id="74801" idx="6"/>
            <a:endCxn id="74800" idx="2"/>
          </p:cNvCxnSpPr>
          <p:nvPr/>
        </p:nvCxnSpPr>
        <p:spPr>
          <a:xfrm flipH="1" flipV="1">
            <a:off x="4923155" y="2313940"/>
            <a:ext cx="360045" cy="66548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5" name="AutoShape 54"/>
          <p:cNvCxnSpPr>
            <a:stCxn id="74804" idx="6"/>
            <a:endCxn id="74803" idx="2"/>
          </p:cNvCxnSpPr>
          <p:nvPr/>
        </p:nvCxnSpPr>
        <p:spPr>
          <a:xfrm flipH="1" flipV="1">
            <a:off x="4923155" y="4311015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6" name="AutoShape 55"/>
          <p:cNvCxnSpPr>
            <a:stCxn id="74802" idx="6"/>
            <a:endCxn id="74801" idx="2"/>
          </p:cNvCxnSpPr>
          <p:nvPr/>
        </p:nvCxnSpPr>
        <p:spPr>
          <a:xfrm flipH="1" flipV="1">
            <a:off x="4923155" y="2979420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7" name="AutoShape 56"/>
          <p:cNvCxnSpPr>
            <a:stCxn id="74803" idx="6"/>
            <a:endCxn id="74802" idx="2"/>
          </p:cNvCxnSpPr>
          <p:nvPr/>
        </p:nvCxnSpPr>
        <p:spPr>
          <a:xfrm flipH="1" flipV="1">
            <a:off x="4923155" y="3646170"/>
            <a:ext cx="360045" cy="664845"/>
          </a:xfrm>
          <a:prstGeom prst="curvedConnector5">
            <a:avLst>
              <a:gd name="adj1" fmla="val -66138"/>
              <a:gd name="adj2" fmla="val 50048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09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0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1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2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3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23" name="AutoShape 62"/>
          <p:cNvCxnSpPr>
            <a:stCxn id="74810" idx="6"/>
            <a:endCxn id="74809" idx="2"/>
          </p:cNvCxnSpPr>
          <p:nvPr/>
        </p:nvCxnSpPr>
        <p:spPr>
          <a:xfrm flipH="1" flipV="1">
            <a:off x="2681605" y="2313940"/>
            <a:ext cx="360045" cy="66548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4" name="AutoShape 63"/>
          <p:cNvCxnSpPr>
            <a:stCxn id="74813" idx="6"/>
            <a:endCxn id="74812" idx="2"/>
          </p:cNvCxnSpPr>
          <p:nvPr/>
        </p:nvCxnSpPr>
        <p:spPr>
          <a:xfrm flipH="1" flipV="1">
            <a:off x="2681605" y="4311015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5" name="AutoShape 64"/>
          <p:cNvCxnSpPr>
            <a:stCxn id="74811" idx="6"/>
            <a:endCxn id="74810" idx="2"/>
          </p:cNvCxnSpPr>
          <p:nvPr/>
        </p:nvCxnSpPr>
        <p:spPr>
          <a:xfrm flipH="1" flipV="1">
            <a:off x="2681605" y="2979420"/>
            <a:ext cx="360045" cy="666750"/>
          </a:xfrm>
          <a:prstGeom prst="curvedConnector5">
            <a:avLst>
              <a:gd name="adj1" fmla="val -66138"/>
              <a:gd name="adj2" fmla="val 50000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6" name="AutoShape 65"/>
          <p:cNvCxnSpPr>
            <a:stCxn id="74812" idx="6"/>
            <a:endCxn id="74811" idx="2"/>
          </p:cNvCxnSpPr>
          <p:nvPr/>
        </p:nvCxnSpPr>
        <p:spPr>
          <a:xfrm flipH="1" flipV="1">
            <a:off x="2681605" y="3646170"/>
            <a:ext cx="360045" cy="664845"/>
          </a:xfrm>
          <a:prstGeom prst="curvedConnector5">
            <a:avLst>
              <a:gd name="adj1" fmla="val -66138"/>
              <a:gd name="adj2" fmla="val 50048"/>
              <a:gd name="adj3" fmla="val 1661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18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9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0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1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2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32" name="AutoShape 71"/>
          <p:cNvCxnSpPr>
            <a:stCxn id="74819" idx="6"/>
            <a:endCxn id="74818" idx="2"/>
          </p:cNvCxnSpPr>
          <p:nvPr/>
        </p:nvCxnSpPr>
        <p:spPr>
          <a:xfrm flipH="1" flipV="1">
            <a:off x="6416675" y="2313940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3" name="AutoShape 72"/>
          <p:cNvCxnSpPr>
            <a:stCxn id="74822" idx="6"/>
            <a:endCxn id="74821" idx="2"/>
          </p:cNvCxnSpPr>
          <p:nvPr/>
        </p:nvCxnSpPr>
        <p:spPr>
          <a:xfrm flipH="1" flipV="1">
            <a:off x="6416675" y="431101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4" name="AutoShape 73"/>
          <p:cNvCxnSpPr>
            <a:stCxn id="74820" idx="6"/>
            <a:endCxn id="74819" idx="2"/>
          </p:cNvCxnSpPr>
          <p:nvPr/>
        </p:nvCxnSpPr>
        <p:spPr>
          <a:xfrm flipH="1" flipV="1">
            <a:off x="6416675" y="297942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5" name="AutoShape 74"/>
          <p:cNvCxnSpPr>
            <a:stCxn id="74821" idx="6"/>
            <a:endCxn id="74820" idx="2"/>
          </p:cNvCxnSpPr>
          <p:nvPr/>
        </p:nvCxnSpPr>
        <p:spPr>
          <a:xfrm flipH="1" flipV="1">
            <a:off x="6416675" y="3646170"/>
            <a:ext cx="360680" cy="664845"/>
          </a:xfrm>
          <a:prstGeom prst="curvedConnector5">
            <a:avLst>
              <a:gd name="adj1" fmla="val -66021"/>
              <a:gd name="adj2" fmla="val 50048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27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8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9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30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31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41" name="AutoShape 80"/>
          <p:cNvCxnSpPr>
            <a:stCxn id="74828" idx="6"/>
            <a:endCxn id="74827" idx="2"/>
          </p:cNvCxnSpPr>
          <p:nvPr/>
        </p:nvCxnSpPr>
        <p:spPr>
          <a:xfrm flipH="1" flipV="1">
            <a:off x="4175125" y="2313940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2" name="AutoShape 81"/>
          <p:cNvCxnSpPr>
            <a:stCxn id="74831" idx="6"/>
            <a:endCxn id="74830" idx="2"/>
          </p:cNvCxnSpPr>
          <p:nvPr/>
        </p:nvCxnSpPr>
        <p:spPr>
          <a:xfrm flipH="1" flipV="1">
            <a:off x="4175125" y="431101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3" name="AutoShape 82"/>
          <p:cNvCxnSpPr>
            <a:stCxn id="74829" idx="6"/>
            <a:endCxn id="74828" idx="2"/>
          </p:cNvCxnSpPr>
          <p:nvPr/>
        </p:nvCxnSpPr>
        <p:spPr>
          <a:xfrm flipH="1" flipV="1">
            <a:off x="4175125" y="297942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4" name="AutoShape 83"/>
          <p:cNvCxnSpPr>
            <a:stCxn id="74830" idx="6"/>
            <a:endCxn id="74829" idx="2"/>
          </p:cNvCxnSpPr>
          <p:nvPr/>
        </p:nvCxnSpPr>
        <p:spPr>
          <a:xfrm flipH="1" flipV="1">
            <a:off x="4175125" y="3646170"/>
            <a:ext cx="360680" cy="664845"/>
          </a:xfrm>
          <a:prstGeom prst="curvedConnector5">
            <a:avLst>
              <a:gd name="adj1" fmla="val -66021"/>
              <a:gd name="adj2" fmla="val 50048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045" name="Oval 84"/>
          <p:cNvSpPr/>
          <p:nvPr/>
        </p:nvSpPr>
        <p:spPr>
          <a:xfrm>
            <a:off x="716438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6" name="Oval 85"/>
          <p:cNvSpPr/>
          <p:nvPr/>
        </p:nvSpPr>
        <p:spPr>
          <a:xfrm>
            <a:off x="1187450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7" name="Oval 86"/>
          <p:cNvSpPr/>
          <p:nvPr/>
        </p:nvSpPr>
        <p:spPr>
          <a:xfrm>
            <a:off x="193357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8" name="Oval 87"/>
          <p:cNvSpPr/>
          <p:nvPr/>
        </p:nvSpPr>
        <p:spPr>
          <a:xfrm>
            <a:off x="5668963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9" name="Oval 88"/>
          <p:cNvSpPr/>
          <p:nvPr/>
        </p:nvSpPr>
        <p:spPr>
          <a:xfrm>
            <a:off x="3427413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0" name="Oval 89"/>
          <p:cNvSpPr/>
          <p:nvPr/>
        </p:nvSpPr>
        <p:spPr>
          <a:xfrm>
            <a:off x="492283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1" name="Oval 90"/>
          <p:cNvSpPr/>
          <p:nvPr/>
        </p:nvSpPr>
        <p:spPr>
          <a:xfrm>
            <a:off x="268128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2" name="Oval 91"/>
          <p:cNvSpPr/>
          <p:nvPr/>
        </p:nvSpPr>
        <p:spPr>
          <a:xfrm>
            <a:off x="641667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3" name="Oval 92"/>
          <p:cNvSpPr/>
          <p:nvPr/>
        </p:nvSpPr>
        <p:spPr>
          <a:xfrm>
            <a:off x="417512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4" name="AutoShape 93"/>
          <p:cNvSpPr>
            <a:spLocks noChangeArrowheads="1"/>
          </p:cNvSpPr>
          <p:nvPr/>
        </p:nvSpPr>
        <p:spPr bwMode="auto">
          <a:xfrm>
            <a:off x="1028700" y="5592763"/>
            <a:ext cx="6653213" cy="887413"/>
          </a:xfrm>
          <a:prstGeom prst="wedgeRectCallout">
            <a:avLst>
              <a:gd name="adj1" fmla="val -43413"/>
              <a:gd name="adj2" fmla="val -98278"/>
            </a:avLst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排序每组数时，比较操作的次数为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5(5-1)/2=10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总共需要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/5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次比较操作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46" name="Oval 95"/>
          <p:cNvSpPr/>
          <p:nvPr/>
        </p:nvSpPr>
        <p:spPr>
          <a:xfrm>
            <a:off x="78120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47" name="Oval 96"/>
          <p:cNvSpPr/>
          <p:nvPr/>
        </p:nvSpPr>
        <p:spPr>
          <a:xfrm>
            <a:off x="7812088" y="27813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48" name="Oval 97"/>
          <p:cNvSpPr/>
          <p:nvPr/>
        </p:nvSpPr>
        <p:spPr>
          <a:xfrm>
            <a:off x="7812088" y="3500438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5" grpId="0" bldLvl="0" animBg="1"/>
      <p:bldP spid="41046" grpId="0" bldLvl="0" animBg="1"/>
      <p:bldP spid="41047" grpId="0" bldLvl="0" animBg="1"/>
      <p:bldP spid="41048" grpId="0" bldLvl="0" animBg="1"/>
      <p:bldP spid="41049" grpId="0" bldLvl="0" animBg="1"/>
      <p:bldP spid="41050" grpId="0" bldLvl="0" animBg="1"/>
      <p:bldP spid="41051" grpId="0" bldLvl="0" animBg="1"/>
      <p:bldP spid="41052" grpId="0" bldLvl="0" animBg="1"/>
      <p:bldP spid="41053" grpId="0" bldLvl="0" animBg="1"/>
      <p:bldP spid="4105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79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0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1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2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783" name="AutoShape 7"/>
          <p:cNvCxnSpPr>
            <a:stCxn id="75779" idx="6"/>
            <a:endCxn id="75778" idx="2"/>
          </p:cNvCxnSpPr>
          <p:nvPr/>
        </p:nvCxnSpPr>
        <p:spPr>
          <a:xfrm flipH="1" flipV="1">
            <a:off x="71643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4" name="AutoShape 8"/>
          <p:cNvCxnSpPr>
            <a:stCxn id="75782" idx="6"/>
            <a:endCxn id="75781" idx="2"/>
          </p:cNvCxnSpPr>
          <p:nvPr/>
        </p:nvCxnSpPr>
        <p:spPr>
          <a:xfrm flipH="1" flipV="1">
            <a:off x="71643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5" name="AutoShape 9"/>
          <p:cNvCxnSpPr>
            <a:stCxn id="75780" idx="6"/>
            <a:endCxn id="75779" idx="2"/>
          </p:cNvCxnSpPr>
          <p:nvPr/>
        </p:nvCxnSpPr>
        <p:spPr>
          <a:xfrm flipH="1" flipV="1">
            <a:off x="71643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6" name="AutoShape 10"/>
          <p:cNvCxnSpPr>
            <a:stCxn id="75781" idx="6"/>
            <a:endCxn id="75780" idx="2"/>
          </p:cNvCxnSpPr>
          <p:nvPr/>
        </p:nvCxnSpPr>
        <p:spPr>
          <a:xfrm flipH="1" flipV="1">
            <a:off x="71643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5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第三步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递归调用算法求得这些中位数的中位数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788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9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0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1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2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793" name="AutoShape 17"/>
          <p:cNvCxnSpPr>
            <a:stCxn id="75789" idx="6"/>
            <a:endCxn id="75788" idx="2"/>
          </p:cNvCxnSpPr>
          <p:nvPr/>
        </p:nvCxnSpPr>
        <p:spPr>
          <a:xfrm flipH="1" flipV="1">
            <a:off x="1187450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4" name="AutoShape 18"/>
          <p:cNvCxnSpPr>
            <a:stCxn id="75792" idx="6"/>
            <a:endCxn id="75791" idx="2"/>
          </p:cNvCxnSpPr>
          <p:nvPr/>
        </p:nvCxnSpPr>
        <p:spPr>
          <a:xfrm flipH="1" flipV="1">
            <a:off x="1187450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5" name="AutoShape 19"/>
          <p:cNvCxnSpPr>
            <a:stCxn id="75790" idx="6"/>
            <a:endCxn id="75789" idx="2"/>
          </p:cNvCxnSpPr>
          <p:nvPr/>
        </p:nvCxnSpPr>
        <p:spPr>
          <a:xfrm flipH="1" flipV="1">
            <a:off x="1187450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6" name="AutoShape 20"/>
          <p:cNvCxnSpPr>
            <a:stCxn id="75791" idx="6"/>
            <a:endCxn id="75790" idx="2"/>
          </p:cNvCxnSpPr>
          <p:nvPr/>
        </p:nvCxnSpPr>
        <p:spPr>
          <a:xfrm flipH="1" flipV="1">
            <a:off x="1187450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797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8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9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0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1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02" name="AutoShape 26"/>
          <p:cNvCxnSpPr>
            <a:stCxn id="75798" idx="6"/>
            <a:endCxn id="75797" idx="2"/>
          </p:cNvCxnSpPr>
          <p:nvPr/>
        </p:nvCxnSpPr>
        <p:spPr>
          <a:xfrm flipH="1" flipV="1">
            <a:off x="19335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3" name="AutoShape 27"/>
          <p:cNvCxnSpPr>
            <a:stCxn id="75801" idx="6"/>
            <a:endCxn id="75800" idx="2"/>
          </p:cNvCxnSpPr>
          <p:nvPr/>
        </p:nvCxnSpPr>
        <p:spPr>
          <a:xfrm flipH="1" flipV="1">
            <a:off x="19335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4" name="AutoShape 28"/>
          <p:cNvCxnSpPr>
            <a:stCxn id="75799" idx="6"/>
            <a:endCxn id="75798" idx="2"/>
          </p:cNvCxnSpPr>
          <p:nvPr/>
        </p:nvCxnSpPr>
        <p:spPr>
          <a:xfrm flipH="1" flipV="1">
            <a:off x="19335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5" name="AutoShape 29"/>
          <p:cNvCxnSpPr>
            <a:stCxn id="75800" idx="6"/>
            <a:endCxn id="75799" idx="2"/>
          </p:cNvCxnSpPr>
          <p:nvPr/>
        </p:nvCxnSpPr>
        <p:spPr>
          <a:xfrm flipH="1" flipV="1">
            <a:off x="19335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06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7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8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9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0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11" name="AutoShape 35"/>
          <p:cNvCxnSpPr>
            <a:stCxn id="75807" idx="6"/>
            <a:endCxn id="75806" idx="2"/>
          </p:cNvCxnSpPr>
          <p:nvPr/>
        </p:nvCxnSpPr>
        <p:spPr>
          <a:xfrm flipH="1" flipV="1">
            <a:off x="566896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2" name="AutoShape 36"/>
          <p:cNvCxnSpPr>
            <a:stCxn id="75810" idx="6"/>
            <a:endCxn id="75809" idx="2"/>
          </p:cNvCxnSpPr>
          <p:nvPr/>
        </p:nvCxnSpPr>
        <p:spPr>
          <a:xfrm flipH="1" flipV="1">
            <a:off x="566896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3" name="AutoShape 37"/>
          <p:cNvCxnSpPr>
            <a:stCxn id="75808" idx="6"/>
            <a:endCxn id="75807" idx="2"/>
          </p:cNvCxnSpPr>
          <p:nvPr/>
        </p:nvCxnSpPr>
        <p:spPr>
          <a:xfrm flipH="1" flipV="1">
            <a:off x="566896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4" name="AutoShape 38"/>
          <p:cNvCxnSpPr>
            <a:stCxn id="75809" idx="6"/>
            <a:endCxn id="75808" idx="2"/>
          </p:cNvCxnSpPr>
          <p:nvPr/>
        </p:nvCxnSpPr>
        <p:spPr>
          <a:xfrm flipH="1" flipV="1">
            <a:off x="566896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15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6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7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8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9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20" name="AutoShape 44"/>
          <p:cNvCxnSpPr>
            <a:stCxn id="75816" idx="6"/>
            <a:endCxn id="75815" idx="2"/>
          </p:cNvCxnSpPr>
          <p:nvPr/>
        </p:nvCxnSpPr>
        <p:spPr>
          <a:xfrm flipH="1" flipV="1">
            <a:off x="342741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1" name="AutoShape 45"/>
          <p:cNvCxnSpPr>
            <a:stCxn id="75819" idx="6"/>
            <a:endCxn id="75818" idx="2"/>
          </p:cNvCxnSpPr>
          <p:nvPr/>
        </p:nvCxnSpPr>
        <p:spPr>
          <a:xfrm flipH="1" flipV="1">
            <a:off x="342741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2" name="AutoShape 46"/>
          <p:cNvCxnSpPr>
            <a:stCxn id="75817" idx="6"/>
            <a:endCxn id="75816" idx="2"/>
          </p:cNvCxnSpPr>
          <p:nvPr/>
        </p:nvCxnSpPr>
        <p:spPr>
          <a:xfrm flipH="1" flipV="1">
            <a:off x="342741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3" name="AutoShape 47"/>
          <p:cNvCxnSpPr>
            <a:stCxn id="75818" idx="6"/>
            <a:endCxn id="75817" idx="2"/>
          </p:cNvCxnSpPr>
          <p:nvPr/>
        </p:nvCxnSpPr>
        <p:spPr>
          <a:xfrm flipH="1" flipV="1">
            <a:off x="342741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24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5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6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7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8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29" name="AutoShape 53"/>
          <p:cNvCxnSpPr>
            <a:stCxn id="75825" idx="6"/>
            <a:endCxn id="75824" idx="2"/>
          </p:cNvCxnSpPr>
          <p:nvPr/>
        </p:nvCxnSpPr>
        <p:spPr>
          <a:xfrm flipH="1" flipV="1">
            <a:off x="492283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0" name="AutoShape 54"/>
          <p:cNvCxnSpPr>
            <a:stCxn id="75828" idx="6"/>
            <a:endCxn id="75827" idx="2"/>
          </p:cNvCxnSpPr>
          <p:nvPr/>
        </p:nvCxnSpPr>
        <p:spPr>
          <a:xfrm flipH="1" flipV="1">
            <a:off x="492283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1" name="AutoShape 55"/>
          <p:cNvCxnSpPr>
            <a:stCxn id="75826" idx="6"/>
            <a:endCxn id="75825" idx="2"/>
          </p:cNvCxnSpPr>
          <p:nvPr/>
        </p:nvCxnSpPr>
        <p:spPr>
          <a:xfrm flipH="1" flipV="1">
            <a:off x="492283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2" name="AutoShape 56"/>
          <p:cNvCxnSpPr>
            <a:stCxn id="75827" idx="6"/>
            <a:endCxn id="75826" idx="2"/>
          </p:cNvCxnSpPr>
          <p:nvPr/>
        </p:nvCxnSpPr>
        <p:spPr>
          <a:xfrm flipH="1" flipV="1">
            <a:off x="492283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33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4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5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6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7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38" name="AutoShape 62"/>
          <p:cNvCxnSpPr>
            <a:stCxn id="75834" idx="6"/>
            <a:endCxn id="75833" idx="2"/>
          </p:cNvCxnSpPr>
          <p:nvPr/>
        </p:nvCxnSpPr>
        <p:spPr>
          <a:xfrm flipH="1" flipV="1">
            <a:off x="26812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9" name="AutoShape 63"/>
          <p:cNvCxnSpPr>
            <a:stCxn id="75837" idx="6"/>
            <a:endCxn id="75836" idx="2"/>
          </p:cNvCxnSpPr>
          <p:nvPr/>
        </p:nvCxnSpPr>
        <p:spPr>
          <a:xfrm flipH="1" flipV="1">
            <a:off x="26812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0" name="AutoShape 64"/>
          <p:cNvCxnSpPr>
            <a:stCxn id="75835" idx="6"/>
            <a:endCxn id="75834" idx="2"/>
          </p:cNvCxnSpPr>
          <p:nvPr/>
        </p:nvCxnSpPr>
        <p:spPr>
          <a:xfrm flipH="1" flipV="1">
            <a:off x="26812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1" name="AutoShape 65"/>
          <p:cNvCxnSpPr>
            <a:stCxn id="75836" idx="6"/>
            <a:endCxn id="75835" idx="2"/>
          </p:cNvCxnSpPr>
          <p:nvPr/>
        </p:nvCxnSpPr>
        <p:spPr>
          <a:xfrm flipH="1" flipV="1">
            <a:off x="26812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42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3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4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5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6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47" name="AutoShape 71"/>
          <p:cNvCxnSpPr>
            <a:stCxn id="75843" idx="6"/>
            <a:endCxn id="75842" idx="2"/>
          </p:cNvCxnSpPr>
          <p:nvPr/>
        </p:nvCxnSpPr>
        <p:spPr>
          <a:xfrm flipH="1" flipV="1">
            <a:off x="64166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8" name="AutoShape 72"/>
          <p:cNvCxnSpPr>
            <a:stCxn id="75846" idx="6"/>
            <a:endCxn id="75845" idx="2"/>
          </p:cNvCxnSpPr>
          <p:nvPr/>
        </p:nvCxnSpPr>
        <p:spPr>
          <a:xfrm flipH="1" flipV="1">
            <a:off x="64166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9" name="AutoShape 73"/>
          <p:cNvCxnSpPr>
            <a:stCxn id="75844" idx="6"/>
            <a:endCxn id="75843" idx="2"/>
          </p:cNvCxnSpPr>
          <p:nvPr/>
        </p:nvCxnSpPr>
        <p:spPr>
          <a:xfrm flipH="1" flipV="1">
            <a:off x="64166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0" name="AutoShape 74"/>
          <p:cNvCxnSpPr>
            <a:stCxn id="75845" idx="6"/>
            <a:endCxn id="75844" idx="2"/>
          </p:cNvCxnSpPr>
          <p:nvPr/>
        </p:nvCxnSpPr>
        <p:spPr>
          <a:xfrm flipH="1" flipV="1">
            <a:off x="64166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51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2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3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4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5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56" name="AutoShape 80"/>
          <p:cNvCxnSpPr>
            <a:stCxn id="75852" idx="6"/>
            <a:endCxn id="75851" idx="2"/>
          </p:cNvCxnSpPr>
          <p:nvPr/>
        </p:nvCxnSpPr>
        <p:spPr>
          <a:xfrm flipH="1" flipV="1">
            <a:off x="417512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7" name="AutoShape 81"/>
          <p:cNvCxnSpPr>
            <a:stCxn id="75855" idx="6"/>
            <a:endCxn id="75854" idx="2"/>
          </p:cNvCxnSpPr>
          <p:nvPr/>
        </p:nvCxnSpPr>
        <p:spPr>
          <a:xfrm flipH="1" flipV="1">
            <a:off x="417512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8" name="AutoShape 82"/>
          <p:cNvCxnSpPr>
            <a:stCxn id="75853" idx="6"/>
            <a:endCxn id="75852" idx="2"/>
          </p:cNvCxnSpPr>
          <p:nvPr/>
        </p:nvCxnSpPr>
        <p:spPr>
          <a:xfrm flipH="1" flipV="1">
            <a:off x="417512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9" name="AutoShape 83"/>
          <p:cNvCxnSpPr>
            <a:stCxn id="75854" idx="6"/>
            <a:endCxn id="75853" idx="2"/>
          </p:cNvCxnSpPr>
          <p:nvPr/>
        </p:nvCxnSpPr>
        <p:spPr>
          <a:xfrm flipH="1" flipV="1">
            <a:off x="417512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68" name="AutoShape 84"/>
          <p:cNvCxnSpPr>
            <a:stCxn id="75780" idx="0"/>
            <a:endCxn id="75853" idx="0"/>
          </p:cNvCxnSpPr>
          <p:nvPr/>
        </p:nvCxnSpPr>
        <p:spPr>
          <a:xfrm rot="-5400000" flipH="1" flipV="1">
            <a:off x="5849938" y="1971675"/>
            <a:ext cx="1587" cy="2989263"/>
          </a:xfrm>
          <a:prstGeom prst="curvedConnector3">
            <a:avLst>
              <a:gd name="adj1" fmla="val -57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69" name="AutoShape 85"/>
          <p:cNvCxnSpPr>
            <a:stCxn id="75844" idx="0"/>
            <a:endCxn id="75853" idx="0"/>
          </p:cNvCxnSpPr>
          <p:nvPr/>
        </p:nvCxnSpPr>
        <p:spPr>
          <a:xfrm rot="-5400000" flipH="1" flipV="1">
            <a:off x="5475288" y="2344738"/>
            <a:ext cx="1587" cy="2241550"/>
          </a:xfrm>
          <a:prstGeom prst="curvedConnector3">
            <a:avLst>
              <a:gd name="adj1" fmla="val -42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0" name="AutoShape 86"/>
          <p:cNvCxnSpPr>
            <a:stCxn id="75808" idx="0"/>
            <a:endCxn id="75853" idx="0"/>
          </p:cNvCxnSpPr>
          <p:nvPr/>
        </p:nvCxnSpPr>
        <p:spPr>
          <a:xfrm rot="-5400000" flipH="1" flipV="1">
            <a:off x="5102225" y="2719388"/>
            <a:ext cx="1588" cy="1493837"/>
          </a:xfrm>
          <a:prstGeom prst="curvedConnector3">
            <a:avLst>
              <a:gd name="adj1" fmla="val -279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1" name="AutoShape 87"/>
          <p:cNvCxnSpPr>
            <a:stCxn id="75826" idx="0"/>
            <a:endCxn id="75853" idx="0"/>
          </p:cNvCxnSpPr>
          <p:nvPr/>
        </p:nvCxnSpPr>
        <p:spPr>
          <a:xfrm rot="-5400000" flipH="1" flipV="1">
            <a:off x="4729163" y="3092450"/>
            <a:ext cx="1587" cy="747713"/>
          </a:xfrm>
          <a:prstGeom prst="curvedConnector3">
            <a:avLst>
              <a:gd name="adj1" fmla="val -144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2" name="AutoShape 88"/>
          <p:cNvCxnSpPr>
            <a:stCxn id="75853" idx="4"/>
            <a:endCxn id="75817" idx="4"/>
          </p:cNvCxnSpPr>
          <p:nvPr/>
        </p:nvCxnSpPr>
        <p:spPr>
          <a:xfrm rot="5400000">
            <a:off x="3981450" y="3452813"/>
            <a:ext cx="1588" cy="747712"/>
          </a:xfrm>
          <a:prstGeom prst="curvedConnector3">
            <a:avLst>
              <a:gd name="adj1" fmla="val 143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3" name="AutoShape 89"/>
          <p:cNvCxnSpPr>
            <a:stCxn id="75853" idx="4"/>
            <a:endCxn id="75835" idx="4"/>
          </p:cNvCxnSpPr>
          <p:nvPr/>
        </p:nvCxnSpPr>
        <p:spPr>
          <a:xfrm rot="5400000">
            <a:off x="3608388" y="3079750"/>
            <a:ext cx="1587" cy="1493838"/>
          </a:xfrm>
          <a:prstGeom prst="curvedConnector3">
            <a:avLst>
              <a:gd name="adj1" fmla="val 266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4" name="AutoShape 90"/>
          <p:cNvCxnSpPr>
            <a:stCxn id="75853" idx="4"/>
            <a:endCxn id="75799" idx="4"/>
          </p:cNvCxnSpPr>
          <p:nvPr/>
        </p:nvCxnSpPr>
        <p:spPr>
          <a:xfrm rot="5400000">
            <a:off x="3233738" y="2705100"/>
            <a:ext cx="1587" cy="2241550"/>
          </a:xfrm>
          <a:prstGeom prst="curvedConnector3">
            <a:avLst>
              <a:gd name="adj1" fmla="val 40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5" name="AutoShape 91"/>
          <p:cNvCxnSpPr>
            <a:stCxn id="75853" idx="4"/>
            <a:endCxn id="75790" idx="4"/>
          </p:cNvCxnSpPr>
          <p:nvPr/>
        </p:nvCxnSpPr>
        <p:spPr>
          <a:xfrm rot="5400000">
            <a:off x="2860675" y="2332038"/>
            <a:ext cx="1588" cy="2987675"/>
          </a:xfrm>
          <a:prstGeom prst="curvedConnector3">
            <a:avLst>
              <a:gd name="adj1" fmla="val 56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76" name="AutoShape 92"/>
          <p:cNvSpPr>
            <a:spLocks noChangeArrowheads="1"/>
          </p:cNvSpPr>
          <p:nvPr/>
        </p:nvSpPr>
        <p:spPr bwMode="auto">
          <a:xfrm>
            <a:off x="1042988" y="5589588"/>
            <a:ext cx="3224213" cy="503238"/>
          </a:xfrm>
          <a:prstGeom prst="wedgeRectCallout">
            <a:avLst>
              <a:gd name="adj1" fmla="val 56359"/>
              <a:gd name="adj2" fmla="val -399210"/>
            </a:avLst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时间复杂性：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869" name="Oval 93"/>
          <p:cNvSpPr/>
          <p:nvPr/>
        </p:nvSpPr>
        <p:spPr>
          <a:xfrm>
            <a:off x="78851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70" name="Oval 94"/>
          <p:cNvSpPr/>
          <p:nvPr/>
        </p:nvSpPr>
        <p:spPr>
          <a:xfrm>
            <a:off x="7885113" y="27813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71" name="Oval 95"/>
          <p:cNvSpPr/>
          <p:nvPr/>
        </p:nvSpPr>
        <p:spPr>
          <a:xfrm>
            <a:off x="7885113" y="3500438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完成划分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803" name="Oval 3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6804" name="Oval 4"/>
          <p:cNvSpPr/>
          <p:nvPr/>
        </p:nvSpPr>
        <p:spPr>
          <a:xfrm>
            <a:off x="1116013" y="220503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&gt; MoM</a:t>
            </a:r>
            <a:endParaRPr lang="en-US" altLang="zh-CN" sz="1800" dirty="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6805" name="Oval 5"/>
          <p:cNvSpPr/>
          <p:nvPr/>
        </p:nvSpPr>
        <p:spPr>
          <a:xfrm>
            <a:off x="4716463" y="220503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&lt; MoM</a:t>
            </a:r>
            <a:endParaRPr lang="en-US" altLang="zh-CN" sz="1800" dirty="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6806" name="AutoShape 6"/>
          <p:cNvSpPr/>
          <p:nvPr/>
        </p:nvSpPr>
        <p:spPr>
          <a:xfrm>
            <a:off x="3492500" y="2000250"/>
            <a:ext cx="1584325" cy="574675"/>
          </a:xfrm>
          <a:prstGeom prst="wedgeEllipseCallout">
            <a:avLst>
              <a:gd name="adj1" fmla="val 903"/>
              <a:gd name="adj2" fmla="val 184255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MoM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endParaRPr lang="en-US" altLang="zh-CN" sz="1800" i="1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76807" name="Group 7"/>
          <p:cNvGrpSpPr>
            <a:grpSpLocks noChangeAspect="1"/>
          </p:cNvGrpSpPr>
          <p:nvPr/>
        </p:nvGrpSpPr>
        <p:grpSpPr>
          <a:xfrm>
            <a:off x="2332038" y="5292725"/>
            <a:ext cx="368300" cy="223838"/>
            <a:chOff x="0" y="0"/>
            <a:chExt cx="232" cy="141"/>
          </a:xfrm>
        </p:grpSpPr>
        <p:sp>
          <p:nvSpPr>
            <p:cNvPr id="76813" name="Text Box 8"/>
            <p:cNvSpPr txBox="1">
              <a:spLocks noChangeAspect="1"/>
            </p:cNvSpPr>
            <p:nvPr/>
          </p:nvSpPr>
          <p:spPr>
            <a:xfrm>
              <a:off x="0" y="1"/>
              <a:ext cx="132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71450" rIns="0" bIns="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76814" name="Text Box 9"/>
            <p:cNvSpPr txBox="1">
              <a:spLocks noChangeAspect="1"/>
            </p:cNvSpPr>
            <p:nvPr/>
          </p:nvSpPr>
          <p:spPr>
            <a:xfrm>
              <a:off x="132" y="69"/>
              <a:ext cx="100" cy="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01600" rIns="0" bIns="1270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&gt;</a:t>
              </a:r>
              <a:endParaRPr lang="en-US" altLang="zh-CN" sz="1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76815" name="Rectangle 10"/>
            <p:cNvSpPr>
              <a:spLocks noChangeAspect="1"/>
            </p:cNvSpPr>
            <p:nvPr/>
          </p:nvSpPr>
          <p:spPr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08" name="Group 11"/>
          <p:cNvGrpSpPr>
            <a:grpSpLocks noChangeAspect="1"/>
          </p:cNvGrpSpPr>
          <p:nvPr/>
        </p:nvGrpSpPr>
        <p:grpSpPr>
          <a:xfrm>
            <a:off x="6011863" y="5292725"/>
            <a:ext cx="368300" cy="223838"/>
            <a:chOff x="0" y="0"/>
            <a:chExt cx="232" cy="141"/>
          </a:xfrm>
        </p:grpSpPr>
        <p:sp>
          <p:nvSpPr>
            <p:cNvPr id="76810" name="Text Box 12"/>
            <p:cNvSpPr txBox="1">
              <a:spLocks noChangeAspect="1"/>
            </p:cNvSpPr>
            <p:nvPr/>
          </p:nvSpPr>
          <p:spPr>
            <a:xfrm>
              <a:off x="0" y="1"/>
              <a:ext cx="132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71450" rIns="0" bIns="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cmmi10"/>
                  <a:ea typeface="PMingLiU" panose="02020500000000000000" pitchFamily="18" charset="-120"/>
                </a:rPr>
                <a:t>X</a:t>
              </a:r>
              <a:endParaRPr lang="en-US" altLang="zh-CN" sz="2000" dirty="0">
                <a:latin typeface="cmmi10"/>
                <a:ea typeface="PMingLiU" panose="02020500000000000000" pitchFamily="18" charset="-120"/>
              </a:endParaRPr>
            </a:p>
          </p:txBody>
        </p:sp>
        <p:sp>
          <p:nvSpPr>
            <p:cNvPr id="76811" name="Text Box 13"/>
            <p:cNvSpPr txBox="1">
              <a:spLocks noChangeAspect="1"/>
            </p:cNvSpPr>
            <p:nvPr/>
          </p:nvSpPr>
          <p:spPr>
            <a:xfrm>
              <a:off x="132" y="69"/>
              <a:ext cx="100" cy="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01600" rIns="0" bIns="1270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dirty="0">
                  <a:latin typeface="cmmi7"/>
                  <a:ea typeface="PMingLiU" panose="02020500000000000000" pitchFamily="18" charset="-120"/>
                </a:rPr>
                <a:t>&lt;</a:t>
              </a:r>
              <a:endParaRPr lang="en-US" altLang="zh-CN" sz="1400" dirty="0">
                <a:latin typeface="cmmi7"/>
                <a:ea typeface="PMingLiU" panose="02020500000000000000" pitchFamily="18" charset="-120"/>
              </a:endParaRPr>
            </a:p>
          </p:txBody>
        </p:sp>
        <p:sp>
          <p:nvSpPr>
            <p:cNvPr id="76812" name="Rectangle 14"/>
            <p:cNvSpPr>
              <a:spLocks noChangeAspect="1"/>
            </p:cNvSpPr>
            <p:nvPr/>
          </p:nvSpPr>
          <p:spPr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951163" y="5638800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时间复杂性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9050"/>
            <a:ext cx="7772400" cy="854075"/>
          </a:xfrm>
          <a:solidFill>
            <a:schemeClr val="bg1"/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5" name="Text Box 132"/>
          <p:cNvSpPr txBox="1">
            <a:spLocks noChangeArrowheads="1"/>
          </p:cNvSpPr>
          <p:nvPr/>
        </p:nvSpPr>
        <p:spPr bwMode="auto">
          <a:xfrm>
            <a:off x="877253" y="872808"/>
            <a:ext cx="7704138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是中位数的中位数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划分完成后其下标为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则返回</a:t>
            </a:r>
            <a:r>
              <a:rPr kumimoji="1" lang="zh-CN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kumimoji="1" lang="zh-CN" altLang="en-US" sz="20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则在第一个部分递归选取第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大的数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如果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则在第三个部分递归选取第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大的数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6" name="Oval 133"/>
          <p:cNvSpPr>
            <a:spLocks noChangeArrowheads="1"/>
          </p:cNvSpPr>
          <p:nvPr/>
        </p:nvSpPr>
        <p:spPr bwMode="auto">
          <a:xfrm>
            <a:off x="4175125" y="446246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7" name="Oval 134"/>
          <p:cNvSpPr>
            <a:spLocks noChangeArrowheads="1"/>
          </p:cNvSpPr>
          <p:nvPr/>
        </p:nvSpPr>
        <p:spPr bwMode="auto">
          <a:xfrm>
            <a:off x="1116013" y="320198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MoM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8" name="Oval 135"/>
          <p:cNvSpPr>
            <a:spLocks noChangeArrowheads="1"/>
          </p:cNvSpPr>
          <p:nvPr/>
        </p:nvSpPr>
        <p:spPr bwMode="auto">
          <a:xfrm>
            <a:off x="4716463" y="320198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MoM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9" name="AutoShape 136"/>
          <p:cNvSpPr>
            <a:spLocks noChangeArrowheads="1"/>
          </p:cNvSpPr>
          <p:nvPr/>
        </p:nvSpPr>
        <p:spPr bwMode="auto">
          <a:xfrm>
            <a:off x="3492500" y="2997200"/>
            <a:ext cx="1584325" cy="574675"/>
          </a:xfrm>
          <a:prstGeom prst="wedgeEllipseCallout">
            <a:avLst>
              <a:gd name="adj1" fmla="val 903"/>
              <a:gd name="adj2" fmla="val 184255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 </a:t>
            </a: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kumimoji="1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7832" name="Group 8"/>
          <p:cNvGrpSpPr>
            <a:grpSpLocks noChangeAspect="1"/>
          </p:cNvGrpSpPr>
          <p:nvPr/>
        </p:nvGrpSpPr>
        <p:grpSpPr>
          <a:xfrm>
            <a:off x="2332038" y="6289675"/>
            <a:ext cx="368300" cy="223838"/>
            <a:chOff x="0" y="0"/>
            <a:chExt cx="232" cy="141"/>
          </a:xfrm>
        </p:grpSpPr>
        <p:sp>
          <p:nvSpPr>
            <p:cNvPr id="44041" name="Text Box 138"/>
            <p:cNvSpPr txBox="1">
              <a:spLocks noChangeAspect="1" noChangeArrowheads="1"/>
            </p:cNvSpPr>
            <p:nvPr/>
          </p:nvSpPr>
          <p:spPr bwMode="auto">
            <a:xfrm>
              <a:off x="0" y="1"/>
              <a:ext cx="13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71450" rIns="0" bIns="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2" name="Text Box 139"/>
            <p:cNvSpPr txBox="1">
              <a:spLocks noChangeAspect="1" noChangeArrowheads="1"/>
            </p:cNvSpPr>
            <p:nvPr/>
          </p:nvSpPr>
          <p:spPr bwMode="auto">
            <a:xfrm>
              <a:off x="132" y="69"/>
              <a:ext cx="1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1600" rIns="0" bIns="1270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&gt;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3" name="Rectangle 14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mpd="sng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33" name="Group 12"/>
          <p:cNvGrpSpPr>
            <a:grpSpLocks noChangeAspect="1"/>
          </p:cNvGrpSpPr>
          <p:nvPr/>
        </p:nvGrpSpPr>
        <p:grpSpPr>
          <a:xfrm>
            <a:off x="6011863" y="6289675"/>
            <a:ext cx="368300" cy="223838"/>
            <a:chOff x="0" y="0"/>
            <a:chExt cx="232" cy="141"/>
          </a:xfrm>
        </p:grpSpPr>
        <p:sp>
          <p:nvSpPr>
            <p:cNvPr id="44045" name="Text Box 142"/>
            <p:cNvSpPr txBox="1">
              <a:spLocks noChangeAspect="1" noChangeArrowheads="1"/>
            </p:cNvSpPr>
            <p:nvPr/>
          </p:nvSpPr>
          <p:spPr bwMode="auto">
            <a:xfrm>
              <a:off x="0" y="1"/>
              <a:ext cx="13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71450" rIns="0" bIns="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6" name="Text Box 143"/>
            <p:cNvSpPr txBox="1">
              <a:spLocks noChangeAspect="1" noChangeArrowheads="1"/>
            </p:cNvSpPr>
            <p:nvPr/>
          </p:nvSpPr>
          <p:spPr bwMode="auto">
            <a:xfrm>
              <a:off x="132" y="69"/>
              <a:ext cx="1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1600" rIns="0" bIns="1270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7" name="Rectangle 14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mpd="sng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685800" y="186373"/>
            <a:ext cx="7054850" cy="5907087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大的数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  for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1   to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                                   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       InsertSort(A[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(j-1)*5+1 : (j-1)*5+5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       swap(A[j], A[[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Select(A[1: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/5],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/10 );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partition(A[1: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6.   if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return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7.   else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k&gt;i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8.   else                    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Select(A[k+1: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i-k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5059" name="Group 3"/>
          <p:cNvGrpSpPr/>
          <p:nvPr/>
        </p:nvGrpSpPr>
        <p:grpSpPr>
          <a:xfrm>
            <a:off x="7451725" y="4434523"/>
            <a:ext cx="1511300" cy="1223962"/>
            <a:chOff x="0" y="0"/>
            <a:chExt cx="952" cy="771"/>
          </a:xfrm>
        </p:grpSpPr>
        <p:sp>
          <p:nvSpPr>
            <p:cNvPr id="45060" name="Text Box 8"/>
            <p:cNvSpPr txBox="1">
              <a:spLocks noChangeArrowheads="1"/>
            </p:cNvSpPr>
            <p:nvPr/>
          </p:nvSpPr>
          <p:spPr bwMode="auto">
            <a:xfrm>
              <a:off x="182" y="272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第五步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61" name="AutoShape 9"/>
            <p:cNvSpPr/>
            <p:nvPr/>
          </p:nvSpPr>
          <p:spPr bwMode="auto">
            <a:xfrm>
              <a:off x="0" y="0"/>
              <a:ext cx="273" cy="771"/>
            </a:xfrm>
            <a:prstGeom prst="rightBrace">
              <a:avLst>
                <a:gd name="adj1" fmla="val 2353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62" name="Group 6"/>
          <p:cNvGrpSpPr/>
          <p:nvPr/>
        </p:nvGrpSpPr>
        <p:grpSpPr>
          <a:xfrm>
            <a:off x="7596188" y="2634298"/>
            <a:ext cx="1366837" cy="720725"/>
            <a:chOff x="0" y="0"/>
            <a:chExt cx="861" cy="454"/>
          </a:xfrm>
        </p:grpSpPr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91" y="45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第二步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64" name="AutoShape 11"/>
            <p:cNvSpPr/>
            <p:nvPr/>
          </p:nvSpPr>
          <p:spPr bwMode="auto">
            <a:xfrm>
              <a:off x="0" y="0"/>
              <a:ext cx="46" cy="454"/>
            </a:xfrm>
            <a:prstGeom prst="rightBrace">
              <a:avLst>
                <a:gd name="adj1" fmla="val 82246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65" name="Group 9"/>
          <p:cNvGrpSpPr/>
          <p:nvPr/>
        </p:nvGrpSpPr>
        <p:grpSpPr>
          <a:xfrm>
            <a:off x="5076825" y="2105660"/>
            <a:ext cx="3887788" cy="457200"/>
            <a:chOff x="0" y="0"/>
            <a:chExt cx="2449" cy="288"/>
          </a:xfrm>
        </p:grpSpPr>
        <p:sp>
          <p:nvSpPr>
            <p:cNvPr id="45066" name="Text Box 4"/>
            <p:cNvSpPr txBox="1">
              <a:spLocks noChangeArrowheads="1"/>
            </p:cNvSpPr>
            <p:nvPr/>
          </p:nvSpPr>
          <p:spPr bwMode="auto">
            <a:xfrm>
              <a:off x="1679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第一步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61" name="Line 13"/>
            <p:cNvSpPr/>
            <p:nvPr/>
          </p:nvSpPr>
          <p:spPr>
            <a:xfrm flipH="1">
              <a:off x="0" y="181"/>
              <a:ext cx="176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8" name="Group 12"/>
          <p:cNvGrpSpPr/>
          <p:nvPr/>
        </p:nvGrpSpPr>
        <p:grpSpPr>
          <a:xfrm>
            <a:off x="5364163" y="3474085"/>
            <a:ext cx="3598862" cy="457200"/>
            <a:chOff x="0" y="0"/>
            <a:chExt cx="2267" cy="288"/>
          </a:xfrm>
        </p:grpSpPr>
        <p:sp>
          <p:nvSpPr>
            <p:cNvPr id="45069" name="Text Box 6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第三步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59" name="Line 15"/>
            <p:cNvSpPr/>
            <p:nvPr/>
          </p:nvSpPr>
          <p:spPr>
            <a:xfrm flipH="1">
              <a:off x="0" y="181"/>
              <a:ext cx="15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71" name="Group 15"/>
          <p:cNvGrpSpPr/>
          <p:nvPr/>
        </p:nvGrpSpPr>
        <p:grpSpPr>
          <a:xfrm>
            <a:off x="5364163" y="3905885"/>
            <a:ext cx="3598862" cy="457200"/>
            <a:chOff x="0" y="0"/>
            <a:chExt cx="2267" cy="288"/>
          </a:xfrm>
        </p:grpSpPr>
        <p:sp>
          <p:nvSpPr>
            <p:cNvPr id="45072" name="Text Box 7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第四步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57" name="Line 17"/>
            <p:cNvSpPr/>
            <p:nvPr/>
          </p:nvSpPr>
          <p:spPr>
            <a:xfrm flipH="1">
              <a:off x="0" y="182"/>
              <a:ext cx="15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/>
          <p:nvPr/>
        </p:nvSpPr>
        <p:spPr>
          <a:xfrm>
            <a:off x="2092325" y="411798"/>
            <a:ext cx="535940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17600" lvl="0" indent="-111760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663300"/>
                </a:solidFill>
                <a:latin typeface="微软雅黑" panose="020B0503020204020204" charset="-122"/>
                <a:ea typeface="微软雅黑" panose="020B0503020204020204" charset="-122"/>
              </a:rPr>
              <a:t>内部排序与外部排序</a:t>
            </a:r>
            <a:endParaRPr lang="zh-CN" altLang="en-US" sz="4400" b="1" dirty="0">
              <a:solidFill>
                <a:srgbClr val="66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13398" y="1306830"/>
            <a:ext cx="835183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若整个排序过程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不需要访问外存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便能完成，则称此类排序问题为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内部排序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若参加排序的记录数量很大，整个序列的排序过程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不可能在内存中完成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，则称此类排序问题为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外部排序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我们本章主要内部排序的各种方法</a:t>
            </a: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body"/>
          </p:nvPr>
        </p:nvSpPr>
        <p:spPr>
          <a:xfrm>
            <a:off x="685800" y="823913"/>
            <a:ext cx="7054850" cy="5907087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大的数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  for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1   to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                                   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       InsertSort(A[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(j-1)*5+1 : (j-1)*5+5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       swap(A[j], A[[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Select(A[1: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/5],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/10 );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partition(A[1: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6.   if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return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7.   else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k&gt;i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8.   else                    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Select(A[k+1: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i-k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6083" name="Group 3"/>
          <p:cNvGrpSpPr/>
          <p:nvPr/>
        </p:nvGrpSpPr>
        <p:grpSpPr>
          <a:xfrm>
            <a:off x="7451725" y="5072063"/>
            <a:ext cx="1701800" cy="1223962"/>
            <a:chOff x="0" y="0"/>
            <a:chExt cx="1072" cy="77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02" y="241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???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85" name="AutoShape 5"/>
            <p:cNvSpPr/>
            <p:nvPr/>
          </p:nvSpPr>
          <p:spPr bwMode="auto">
            <a:xfrm>
              <a:off x="0" y="0"/>
              <a:ext cx="273" cy="771"/>
            </a:xfrm>
            <a:prstGeom prst="rightBrace">
              <a:avLst>
                <a:gd name="adj1" fmla="val 2353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86" name="Group 6"/>
          <p:cNvGrpSpPr/>
          <p:nvPr/>
        </p:nvGrpSpPr>
        <p:grpSpPr>
          <a:xfrm>
            <a:off x="7596188" y="3271838"/>
            <a:ext cx="1366837" cy="720725"/>
            <a:chOff x="0" y="0"/>
            <a:chExt cx="861" cy="454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91" y="45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88" name="AutoShape 8"/>
            <p:cNvSpPr/>
            <p:nvPr/>
          </p:nvSpPr>
          <p:spPr bwMode="auto">
            <a:xfrm>
              <a:off x="0" y="0"/>
              <a:ext cx="46" cy="454"/>
            </a:xfrm>
            <a:prstGeom prst="rightBrace">
              <a:avLst>
                <a:gd name="adj1" fmla="val 82246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89" name="Group 9"/>
          <p:cNvGrpSpPr/>
          <p:nvPr/>
        </p:nvGrpSpPr>
        <p:grpSpPr>
          <a:xfrm>
            <a:off x="5364163" y="4111625"/>
            <a:ext cx="3598862" cy="457200"/>
            <a:chOff x="0" y="0"/>
            <a:chExt cx="2267" cy="288"/>
          </a:xfrm>
        </p:grpSpPr>
        <p:sp>
          <p:nvSpPr>
            <p:cNvPr id="46090" name="Text Box 13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/5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883" name="Line 14"/>
            <p:cNvSpPr/>
            <p:nvPr/>
          </p:nvSpPr>
          <p:spPr>
            <a:xfrm flipH="1">
              <a:off x="0" y="181"/>
              <a:ext cx="15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6092" name="Group 12"/>
          <p:cNvGrpSpPr/>
          <p:nvPr/>
        </p:nvGrpSpPr>
        <p:grpSpPr>
          <a:xfrm>
            <a:off x="5364163" y="4543425"/>
            <a:ext cx="3598862" cy="457200"/>
            <a:chOff x="0" y="0"/>
            <a:chExt cx="2267" cy="288"/>
          </a:xfrm>
        </p:grpSpPr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881" name="Line 17"/>
            <p:cNvSpPr/>
            <p:nvPr/>
          </p:nvSpPr>
          <p:spPr>
            <a:xfrm flipH="1">
              <a:off x="0" y="182"/>
              <a:ext cx="15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6095" name="Rectangle 18"/>
          <p:cNvSpPr>
            <a:spLocks noChangeArrowheads="1"/>
          </p:cNvSpPr>
          <p:nvPr/>
        </p:nvSpPr>
        <p:spPr bwMode="auto">
          <a:xfrm>
            <a:off x="2514600" y="0"/>
            <a:ext cx="63706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algn="ct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899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0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1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2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03" name="AutoShape 7"/>
          <p:cNvCxnSpPr>
            <a:stCxn id="80899" idx="6"/>
            <a:endCxn id="80898" idx="2"/>
          </p:cNvCxnSpPr>
          <p:nvPr/>
        </p:nvCxnSpPr>
        <p:spPr>
          <a:xfrm flipH="1" flipV="1">
            <a:off x="71643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4" name="AutoShape 8"/>
          <p:cNvCxnSpPr>
            <a:stCxn id="80902" idx="6"/>
            <a:endCxn id="80901" idx="2"/>
          </p:cNvCxnSpPr>
          <p:nvPr/>
        </p:nvCxnSpPr>
        <p:spPr>
          <a:xfrm flipH="1" flipV="1">
            <a:off x="71643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5" name="AutoShape 9"/>
          <p:cNvCxnSpPr>
            <a:stCxn id="80900" idx="6"/>
            <a:endCxn id="80899" idx="2"/>
          </p:cNvCxnSpPr>
          <p:nvPr/>
        </p:nvCxnSpPr>
        <p:spPr>
          <a:xfrm flipH="1" flipV="1">
            <a:off x="71643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6" name="AutoShape 10"/>
          <p:cNvCxnSpPr>
            <a:stCxn id="80901" idx="6"/>
            <a:endCxn id="80900" idx="2"/>
          </p:cNvCxnSpPr>
          <p:nvPr/>
        </p:nvCxnSpPr>
        <p:spPr>
          <a:xfrm flipH="1" flipV="1">
            <a:off x="71643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15" name="Rectangle 1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观察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第五步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的处理过程</a:t>
            </a: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0908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9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0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1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2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13" name="AutoShape 17"/>
          <p:cNvCxnSpPr>
            <a:stCxn id="80909" idx="6"/>
            <a:endCxn id="80908" idx="2"/>
          </p:cNvCxnSpPr>
          <p:nvPr/>
        </p:nvCxnSpPr>
        <p:spPr>
          <a:xfrm flipH="1" flipV="1">
            <a:off x="1187450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4" name="AutoShape 18"/>
          <p:cNvCxnSpPr>
            <a:stCxn id="80912" idx="6"/>
            <a:endCxn id="80911" idx="2"/>
          </p:cNvCxnSpPr>
          <p:nvPr/>
        </p:nvCxnSpPr>
        <p:spPr>
          <a:xfrm flipH="1" flipV="1">
            <a:off x="1187450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5" name="AutoShape 19"/>
          <p:cNvCxnSpPr>
            <a:stCxn id="80910" idx="6"/>
            <a:endCxn id="80909" idx="2"/>
          </p:cNvCxnSpPr>
          <p:nvPr/>
        </p:nvCxnSpPr>
        <p:spPr>
          <a:xfrm flipH="1" flipV="1">
            <a:off x="1187450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6" name="AutoShape 20"/>
          <p:cNvCxnSpPr>
            <a:stCxn id="80911" idx="6"/>
            <a:endCxn id="80910" idx="2"/>
          </p:cNvCxnSpPr>
          <p:nvPr/>
        </p:nvCxnSpPr>
        <p:spPr>
          <a:xfrm flipH="1" flipV="1">
            <a:off x="1187450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17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8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9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0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1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22" name="AutoShape 26"/>
          <p:cNvCxnSpPr>
            <a:stCxn id="80918" idx="6"/>
            <a:endCxn id="80917" idx="2"/>
          </p:cNvCxnSpPr>
          <p:nvPr/>
        </p:nvCxnSpPr>
        <p:spPr>
          <a:xfrm flipH="1" flipV="1">
            <a:off x="19335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3" name="AutoShape 27"/>
          <p:cNvCxnSpPr>
            <a:stCxn id="80921" idx="6"/>
            <a:endCxn id="80920" idx="2"/>
          </p:cNvCxnSpPr>
          <p:nvPr/>
        </p:nvCxnSpPr>
        <p:spPr>
          <a:xfrm flipH="1" flipV="1">
            <a:off x="19335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4" name="AutoShape 28"/>
          <p:cNvCxnSpPr>
            <a:stCxn id="80919" idx="6"/>
            <a:endCxn id="80918" idx="2"/>
          </p:cNvCxnSpPr>
          <p:nvPr/>
        </p:nvCxnSpPr>
        <p:spPr>
          <a:xfrm flipH="1" flipV="1">
            <a:off x="19335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5" name="AutoShape 29"/>
          <p:cNvCxnSpPr>
            <a:stCxn id="80920" idx="6"/>
            <a:endCxn id="80919" idx="2"/>
          </p:cNvCxnSpPr>
          <p:nvPr/>
        </p:nvCxnSpPr>
        <p:spPr>
          <a:xfrm flipH="1" flipV="1">
            <a:off x="19335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26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7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8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9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0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31" name="AutoShape 35"/>
          <p:cNvCxnSpPr>
            <a:stCxn id="80927" idx="6"/>
            <a:endCxn id="80926" idx="2"/>
          </p:cNvCxnSpPr>
          <p:nvPr/>
        </p:nvCxnSpPr>
        <p:spPr>
          <a:xfrm flipH="1" flipV="1">
            <a:off x="566896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2" name="AutoShape 36"/>
          <p:cNvCxnSpPr>
            <a:stCxn id="80930" idx="6"/>
            <a:endCxn id="80929" idx="2"/>
          </p:cNvCxnSpPr>
          <p:nvPr/>
        </p:nvCxnSpPr>
        <p:spPr>
          <a:xfrm flipH="1" flipV="1">
            <a:off x="566896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3" name="AutoShape 37"/>
          <p:cNvCxnSpPr>
            <a:stCxn id="80928" idx="6"/>
            <a:endCxn id="80927" idx="2"/>
          </p:cNvCxnSpPr>
          <p:nvPr/>
        </p:nvCxnSpPr>
        <p:spPr>
          <a:xfrm flipH="1" flipV="1">
            <a:off x="566896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4" name="AutoShape 38"/>
          <p:cNvCxnSpPr>
            <a:stCxn id="80929" idx="6"/>
            <a:endCxn id="80928" idx="2"/>
          </p:cNvCxnSpPr>
          <p:nvPr/>
        </p:nvCxnSpPr>
        <p:spPr>
          <a:xfrm flipH="1" flipV="1">
            <a:off x="566896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35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6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7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8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9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40" name="AutoShape 44"/>
          <p:cNvCxnSpPr>
            <a:stCxn id="80936" idx="6"/>
            <a:endCxn id="80935" idx="2"/>
          </p:cNvCxnSpPr>
          <p:nvPr/>
        </p:nvCxnSpPr>
        <p:spPr>
          <a:xfrm flipH="1" flipV="1">
            <a:off x="342741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1" name="AutoShape 45"/>
          <p:cNvCxnSpPr>
            <a:stCxn id="80939" idx="6"/>
            <a:endCxn id="80938" idx="2"/>
          </p:cNvCxnSpPr>
          <p:nvPr/>
        </p:nvCxnSpPr>
        <p:spPr>
          <a:xfrm flipH="1" flipV="1">
            <a:off x="342741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2" name="AutoShape 46"/>
          <p:cNvCxnSpPr>
            <a:stCxn id="80937" idx="6"/>
            <a:endCxn id="80936" idx="2"/>
          </p:cNvCxnSpPr>
          <p:nvPr/>
        </p:nvCxnSpPr>
        <p:spPr>
          <a:xfrm flipH="1" flipV="1">
            <a:off x="342741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3" name="AutoShape 47"/>
          <p:cNvCxnSpPr>
            <a:stCxn id="80938" idx="6"/>
            <a:endCxn id="80937" idx="2"/>
          </p:cNvCxnSpPr>
          <p:nvPr/>
        </p:nvCxnSpPr>
        <p:spPr>
          <a:xfrm flipH="1" flipV="1">
            <a:off x="342741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44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5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6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7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8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49" name="AutoShape 53"/>
          <p:cNvCxnSpPr>
            <a:stCxn id="80945" idx="6"/>
            <a:endCxn id="80944" idx="2"/>
          </p:cNvCxnSpPr>
          <p:nvPr/>
        </p:nvCxnSpPr>
        <p:spPr>
          <a:xfrm flipH="1" flipV="1">
            <a:off x="492283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0" name="AutoShape 54"/>
          <p:cNvCxnSpPr>
            <a:stCxn id="80948" idx="6"/>
            <a:endCxn id="80947" idx="2"/>
          </p:cNvCxnSpPr>
          <p:nvPr/>
        </p:nvCxnSpPr>
        <p:spPr>
          <a:xfrm flipH="1" flipV="1">
            <a:off x="492283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1" name="AutoShape 55"/>
          <p:cNvCxnSpPr>
            <a:stCxn id="80946" idx="6"/>
            <a:endCxn id="80945" idx="2"/>
          </p:cNvCxnSpPr>
          <p:nvPr/>
        </p:nvCxnSpPr>
        <p:spPr>
          <a:xfrm flipH="1" flipV="1">
            <a:off x="492283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2" name="AutoShape 56"/>
          <p:cNvCxnSpPr>
            <a:stCxn id="80947" idx="6"/>
            <a:endCxn id="80946" idx="2"/>
          </p:cNvCxnSpPr>
          <p:nvPr/>
        </p:nvCxnSpPr>
        <p:spPr>
          <a:xfrm flipH="1" flipV="1">
            <a:off x="492283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53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4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5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6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7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58" name="AutoShape 62"/>
          <p:cNvCxnSpPr>
            <a:stCxn id="80954" idx="6"/>
            <a:endCxn id="80953" idx="2"/>
          </p:cNvCxnSpPr>
          <p:nvPr/>
        </p:nvCxnSpPr>
        <p:spPr>
          <a:xfrm flipH="1" flipV="1">
            <a:off x="26812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9" name="AutoShape 63"/>
          <p:cNvCxnSpPr>
            <a:stCxn id="80957" idx="6"/>
            <a:endCxn id="80956" idx="2"/>
          </p:cNvCxnSpPr>
          <p:nvPr/>
        </p:nvCxnSpPr>
        <p:spPr>
          <a:xfrm flipH="1" flipV="1">
            <a:off x="26812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0" name="AutoShape 64"/>
          <p:cNvCxnSpPr>
            <a:stCxn id="80955" idx="6"/>
            <a:endCxn id="80954" idx="2"/>
          </p:cNvCxnSpPr>
          <p:nvPr/>
        </p:nvCxnSpPr>
        <p:spPr>
          <a:xfrm flipH="1" flipV="1">
            <a:off x="26812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1" name="AutoShape 65"/>
          <p:cNvCxnSpPr>
            <a:stCxn id="80956" idx="6"/>
            <a:endCxn id="80955" idx="2"/>
          </p:cNvCxnSpPr>
          <p:nvPr/>
        </p:nvCxnSpPr>
        <p:spPr>
          <a:xfrm flipH="1" flipV="1">
            <a:off x="26812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62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3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4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5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6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67" name="AutoShape 71"/>
          <p:cNvCxnSpPr>
            <a:stCxn id="80963" idx="6"/>
            <a:endCxn id="80962" idx="2"/>
          </p:cNvCxnSpPr>
          <p:nvPr/>
        </p:nvCxnSpPr>
        <p:spPr>
          <a:xfrm flipH="1" flipV="1">
            <a:off x="64166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8" name="AutoShape 72"/>
          <p:cNvCxnSpPr>
            <a:stCxn id="80966" idx="6"/>
            <a:endCxn id="80965" idx="2"/>
          </p:cNvCxnSpPr>
          <p:nvPr/>
        </p:nvCxnSpPr>
        <p:spPr>
          <a:xfrm flipH="1" flipV="1">
            <a:off x="64166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9" name="AutoShape 73"/>
          <p:cNvCxnSpPr>
            <a:stCxn id="80964" idx="6"/>
            <a:endCxn id="80963" idx="2"/>
          </p:cNvCxnSpPr>
          <p:nvPr/>
        </p:nvCxnSpPr>
        <p:spPr>
          <a:xfrm flipH="1" flipV="1">
            <a:off x="64166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0" name="AutoShape 74"/>
          <p:cNvCxnSpPr>
            <a:stCxn id="80965" idx="6"/>
            <a:endCxn id="80964" idx="2"/>
          </p:cNvCxnSpPr>
          <p:nvPr/>
        </p:nvCxnSpPr>
        <p:spPr>
          <a:xfrm flipH="1" flipV="1">
            <a:off x="64166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71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2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3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4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5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76" name="AutoShape 80"/>
          <p:cNvCxnSpPr>
            <a:stCxn id="80972" idx="6"/>
            <a:endCxn id="80971" idx="2"/>
          </p:cNvCxnSpPr>
          <p:nvPr/>
        </p:nvCxnSpPr>
        <p:spPr>
          <a:xfrm flipH="1" flipV="1">
            <a:off x="417512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7" name="AutoShape 81"/>
          <p:cNvCxnSpPr>
            <a:stCxn id="80975" idx="6"/>
            <a:endCxn id="80974" idx="2"/>
          </p:cNvCxnSpPr>
          <p:nvPr/>
        </p:nvCxnSpPr>
        <p:spPr>
          <a:xfrm flipH="1" flipV="1">
            <a:off x="417512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8" name="AutoShape 82"/>
          <p:cNvCxnSpPr>
            <a:stCxn id="80973" idx="6"/>
            <a:endCxn id="80972" idx="2"/>
          </p:cNvCxnSpPr>
          <p:nvPr/>
        </p:nvCxnSpPr>
        <p:spPr>
          <a:xfrm flipH="1" flipV="1">
            <a:off x="417512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9" name="AutoShape 83"/>
          <p:cNvCxnSpPr>
            <a:stCxn id="80974" idx="6"/>
            <a:endCxn id="80973" idx="2"/>
          </p:cNvCxnSpPr>
          <p:nvPr/>
        </p:nvCxnSpPr>
        <p:spPr>
          <a:xfrm flipH="1" flipV="1">
            <a:off x="417512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88" name="AutoShape 84"/>
          <p:cNvCxnSpPr>
            <a:stCxn id="80900" idx="0"/>
            <a:endCxn id="80973" idx="0"/>
          </p:cNvCxnSpPr>
          <p:nvPr/>
        </p:nvCxnSpPr>
        <p:spPr>
          <a:xfrm rot="-5400000" flipH="1" flipV="1">
            <a:off x="5849938" y="1971675"/>
            <a:ext cx="1587" cy="2989263"/>
          </a:xfrm>
          <a:prstGeom prst="curvedConnector3">
            <a:avLst>
              <a:gd name="adj1" fmla="val -57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89" name="AutoShape 85"/>
          <p:cNvCxnSpPr>
            <a:stCxn id="80964" idx="0"/>
            <a:endCxn id="80973" idx="0"/>
          </p:cNvCxnSpPr>
          <p:nvPr/>
        </p:nvCxnSpPr>
        <p:spPr>
          <a:xfrm rot="-5400000" flipH="1" flipV="1">
            <a:off x="5475288" y="2344738"/>
            <a:ext cx="1587" cy="2241550"/>
          </a:xfrm>
          <a:prstGeom prst="curvedConnector3">
            <a:avLst>
              <a:gd name="adj1" fmla="val -42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0" name="AutoShape 86"/>
          <p:cNvCxnSpPr>
            <a:stCxn id="80928" idx="0"/>
            <a:endCxn id="80973" idx="0"/>
          </p:cNvCxnSpPr>
          <p:nvPr/>
        </p:nvCxnSpPr>
        <p:spPr>
          <a:xfrm rot="-5400000" flipH="1" flipV="1">
            <a:off x="5102225" y="2719388"/>
            <a:ext cx="1588" cy="1493837"/>
          </a:xfrm>
          <a:prstGeom prst="curvedConnector3">
            <a:avLst>
              <a:gd name="adj1" fmla="val -279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1" name="AutoShape 87"/>
          <p:cNvCxnSpPr>
            <a:stCxn id="80946" idx="0"/>
            <a:endCxn id="80973" idx="0"/>
          </p:cNvCxnSpPr>
          <p:nvPr/>
        </p:nvCxnSpPr>
        <p:spPr>
          <a:xfrm rot="-5400000" flipH="1" flipV="1">
            <a:off x="4729163" y="3092450"/>
            <a:ext cx="1587" cy="747713"/>
          </a:xfrm>
          <a:prstGeom prst="curvedConnector3">
            <a:avLst>
              <a:gd name="adj1" fmla="val -144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2" name="AutoShape 88"/>
          <p:cNvCxnSpPr>
            <a:stCxn id="80973" idx="4"/>
            <a:endCxn id="80937" idx="4"/>
          </p:cNvCxnSpPr>
          <p:nvPr/>
        </p:nvCxnSpPr>
        <p:spPr>
          <a:xfrm rot="5400000">
            <a:off x="3981450" y="3452813"/>
            <a:ext cx="1588" cy="747712"/>
          </a:xfrm>
          <a:prstGeom prst="curvedConnector3">
            <a:avLst>
              <a:gd name="adj1" fmla="val 143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3" name="AutoShape 89"/>
          <p:cNvCxnSpPr>
            <a:stCxn id="80973" idx="4"/>
            <a:endCxn id="80955" idx="4"/>
          </p:cNvCxnSpPr>
          <p:nvPr/>
        </p:nvCxnSpPr>
        <p:spPr>
          <a:xfrm rot="5400000">
            <a:off x="3608388" y="3079750"/>
            <a:ext cx="1587" cy="1493838"/>
          </a:xfrm>
          <a:prstGeom prst="curvedConnector3">
            <a:avLst>
              <a:gd name="adj1" fmla="val 266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4" name="AutoShape 90"/>
          <p:cNvCxnSpPr>
            <a:stCxn id="80973" idx="4"/>
            <a:endCxn id="80919" idx="4"/>
          </p:cNvCxnSpPr>
          <p:nvPr/>
        </p:nvCxnSpPr>
        <p:spPr>
          <a:xfrm rot="5400000">
            <a:off x="3233738" y="2705100"/>
            <a:ext cx="1587" cy="2241550"/>
          </a:xfrm>
          <a:prstGeom prst="curvedConnector3">
            <a:avLst>
              <a:gd name="adj1" fmla="val 40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5" name="AutoShape 91"/>
          <p:cNvCxnSpPr>
            <a:stCxn id="80973" idx="4"/>
            <a:endCxn id="80910" idx="4"/>
          </p:cNvCxnSpPr>
          <p:nvPr/>
        </p:nvCxnSpPr>
        <p:spPr>
          <a:xfrm rot="5400000">
            <a:off x="2860675" y="2332038"/>
            <a:ext cx="1588" cy="2987675"/>
          </a:xfrm>
          <a:prstGeom prst="curvedConnector3">
            <a:avLst>
              <a:gd name="adj1" fmla="val 56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7161213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7161213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161213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161213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1213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27" name="AutoShape 7"/>
          <p:cNvCxnSpPr>
            <a:stCxn id="48131" idx="6"/>
            <a:endCxn id="48130" idx="2"/>
          </p:cNvCxnSpPr>
          <p:nvPr/>
        </p:nvCxnSpPr>
        <p:spPr>
          <a:xfrm flipH="1" flipV="1">
            <a:off x="716153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28" name="AutoShape 8"/>
          <p:cNvCxnSpPr>
            <a:stCxn id="48134" idx="6"/>
            <a:endCxn id="48133" idx="2"/>
          </p:cNvCxnSpPr>
          <p:nvPr/>
        </p:nvCxnSpPr>
        <p:spPr>
          <a:xfrm flipH="1" flipV="1">
            <a:off x="716153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29" name="AutoShape 9"/>
          <p:cNvCxnSpPr>
            <a:stCxn id="48132" idx="6"/>
            <a:endCxn id="48131" idx="2"/>
          </p:cNvCxnSpPr>
          <p:nvPr/>
        </p:nvCxnSpPr>
        <p:spPr>
          <a:xfrm flipH="1" flipV="1">
            <a:off x="716153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0" name="AutoShape 10"/>
          <p:cNvCxnSpPr>
            <a:stCxn id="48133" idx="6"/>
            <a:endCxn id="48132" idx="2"/>
          </p:cNvCxnSpPr>
          <p:nvPr/>
        </p:nvCxnSpPr>
        <p:spPr>
          <a:xfrm flipH="1" flipV="1">
            <a:off x="716153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3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第五步至少删除了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0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/10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个数</a:t>
            </a:r>
            <a:endParaRPr kumimoji="0" lang="zh-TW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1184275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1184275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184275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1184275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1184275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37" name="AutoShape 17"/>
          <p:cNvCxnSpPr>
            <a:stCxn id="48141" idx="6"/>
            <a:endCxn id="48140" idx="2"/>
          </p:cNvCxnSpPr>
          <p:nvPr/>
        </p:nvCxnSpPr>
        <p:spPr>
          <a:xfrm flipH="1" flipV="1">
            <a:off x="1184275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8" name="AutoShape 18"/>
          <p:cNvCxnSpPr>
            <a:stCxn id="48144" idx="6"/>
            <a:endCxn id="48143" idx="2"/>
          </p:cNvCxnSpPr>
          <p:nvPr/>
        </p:nvCxnSpPr>
        <p:spPr>
          <a:xfrm flipH="1" flipV="1">
            <a:off x="1184275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9" name="AutoShape 19"/>
          <p:cNvCxnSpPr>
            <a:stCxn id="48142" idx="6"/>
            <a:endCxn id="48141" idx="2"/>
          </p:cNvCxnSpPr>
          <p:nvPr/>
        </p:nvCxnSpPr>
        <p:spPr>
          <a:xfrm flipH="1" flipV="1">
            <a:off x="1184275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0" name="AutoShape 20"/>
          <p:cNvCxnSpPr>
            <a:stCxn id="48143" idx="6"/>
            <a:endCxn id="48142" idx="2"/>
          </p:cNvCxnSpPr>
          <p:nvPr/>
        </p:nvCxnSpPr>
        <p:spPr>
          <a:xfrm flipH="1" flipV="1">
            <a:off x="1184275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1930400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1930400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1930400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1930400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1930400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46" name="AutoShape 26"/>
          <p:cNvCxnSpPr>
            <a:stCxn id="48150" idx="6"/>
            <a:endCxn id="48149" idx="2"/>
          </p:cNvCxnSpPr>
          <p:nvPr/>
        </p:nvCxnSpPr>
        <p:spPr>
          <a:xfrm flipH="1" flipV="1">
            <a:off x="193040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7" name="AutoShape 27"/>
          <p:cNvCxnSpPr>
            <a:stCxn id="48153" idx="6"/>
            <a:endCxn id="48152" idx="2"/>
          </p:cNvCxnSpPr>
          <p:nvPr/>
        </p:nvCxnSpPr>
        <p:spPr>
          <a:xfrm flipH="1" flipV="1">
            <a:off x="193040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8" name="AutoShape 28"/>
          <p:cNvCxnSpPr>
            <a:stCxn id="48151" idx="6"/>
            <a:endCxn id="48150" idx="2"/>
          </p:cNvCxnSpPr>
          <p:nvPr/>
        </p:nvCxnSpPr>
        <p:spPr>
          <a:xfrm flipH="1" flipV="1">
            <a:off x="193040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9" name="AutoShape 29"/>
          <p:cNvCxnSpPr>
            <a:stCxn id="48152" idx="6"/>
            <a:endCxn id="48151" idx="2"/>
          </p:cNvCxnSpPr>
          <p:nvPr/>
        </p:nvCxnSpPr>
        <p:spPr>
          <a:xfrm flipH="1" flipV="1">
            <a:off x="193040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5665788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5665788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5665788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5665788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5665788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55" name="AutoShape 35"/>
          <p:cNvCxnSpPr>
            <a:stCxn id="48159" idx="6"/>
            <a:endCxn id="48158" idx="2"/>
          </p:cNvCxnSpPr>
          <p:nvPr/>
        </p:nvCxnSpPr>
        <p:spPr>
          <a:xfrm flipH="1" flipV="1">
            <a:off x="5666105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6" name="AutoShape 36"/>
          <p:cNvCxnSpPr>
            <a:stCxn id="48162" idx="6"/>
            <a:endCxn id="48161" idx="2"/>
          </p:cNvCxnSpPr>
          <p:nvPr/>
        </p:nvCxnSpPr>
        <p:spPr>
          <a:xfrm flipH="1" flipV="1">
            <a:off x="5666105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7" name="AutoShape 37"/>
          <p:cNvCxnSpPr>
            <a:stCxn id="48160" idx="6"/>
            <a:endCxn id="48159" idx="2"/>
          </p:cNvCxnSpPr>
          <p:nvPr/>
        </p:nvCxnSpPr>
        <p:spPr>
          <a:xfrm flipH="1" flipV="1">
            <a:off x="5666105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8" name="AutoShape 38"/>
          <p:cNvCxnSpPr>
            <a:stCxn id="48161" idx="6"/>
            <a:endCxn id="48160" idx="2"/>
          </p:cNvCxnSpPr>
          <p:nvPr/>
        </p:nvCxnSpPr>
        <p:spPr>
          <a:xfrm flipH="1" flipV="1">
            <a:off x="5666105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3424238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3424238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3424238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3424238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3424238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64" name="AutoShape 44"/>
          <p:cNvCxnSpPr>
            <a:stCxn id="48168" idx="6"/>
            <a:endCxn id="48167" idx="2"/>
          </p:cNvCxnSpPr>
          <p:nvPr/>
        </p:nvCxnSpPr>
        <p:spPr>
          <a:xfrm flipH="1" flipV="1">
            <a:off x="3424555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5" name="AutoShape 45"/>
          <p:cNvCxnSpPr>
            <a:stCxn id="48171" idx="6"/>
            <a:endCxn id="48170" idx="2"/>
          </p:cNvCxnSpPr>
          <p:nvPr/>
        </p:nvCxnSpPr>
        <p:spPr>
          <a:xfrm flipH="1" flipV="1">
            <a:off x="3424555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6" name="AutoShape 46"/>
          <p:cNvCxnSpPr>
            <a:stCxn id="48169" idx="6"/>
            <a:endCxn id="48168" idx="2"/>
          </p:cNvCxnSpPr>
          <p:nvPr/>
        </p:nvCxnSpPr>
        <p:spPr>
          <a:xfrm flipH="1" flipV="1">
            <a:off x="3424555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7" name="AutoShape 47"/>
          <p:cNvCxnSpPr>
            <a:stCxn id="48170" idx="6"/>
            <a:endCxn id="48169" idx="2"/>
          </p:cNvCxnSpPr>
          <p:nvPr/>
        </p:nvCxnSpPr>
        <p:spPr>
          <a:xfrm flipH="1" flipV="1">
            <a:off x="3424555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76" name="Oval 48"/>
          <p:cNvSpPr>
            <a:spLocks noChangeArrowheads="1"/>
          </p:cNvSpPr>
          <p:nvPr/>
        </p:nvSpPr>
        <p:spPr bwMode="auto">
          <a:xfrm>
            <a:off x="4919663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7" name="Oval 49"/>
          <p:cNvSpPr>
            <a:spLocks noChangeArrowheads="1"/>
          </p:cNvSpPr>
          <p:nvPr/>
        </p:nvSpPr>
        <p:spPr bwMode="auto">
          <a:xfrm>
            <a:off x="4919663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8" name="Oval 50"/>
          <p:cNvSpPr>
            <a:spLocks noChangeArrowheads="1"/>
          </p:cNvSpPr>
          <p:nvPr/>
        </p:nvSpPr>
        <p:spPr bwMode="auto">
          <a:xfrm>
            <a:off x="4919663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9" name="Oval 51"/>
          <p:cNvSpPr>
            <a:spLocks noChangeArrowheads="1"/>
          </p:cNvSpPr>
          <p:nvPr/>
        </p:nvSpPr>
        <p:spPr bwMode="auto">
          <a:xfrm>
            <a:off x="4919663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0" name="Oval 52"/>
          <p:cNvSpPr>
            <a:spLocks noChangeArrowheads="1"/>
          </p:cNvSpPr>
          <p:nvPr/>
        </p:nvSpPr>
        <p:spPr bwMode="auto">
          <a:xfrm>
            <a:off x="4919663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73" name="AutoShape 53"/>
          <p:cNvCxnSpPr>
            <a:stCxn id="48177" idx="6"/>
            <a:endCxn id="48176" idx="2"/>
          </p:cNvCxnSpPr>
          <p:nvPr/>
        </p:nvCxnSpPr>
        <p:spPr>
          <a:xfrm flipH="1" flipV="1">
            <a:off x="491998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4" name="AutoShape 54"/>
          <p:cNvCxnSpPr>
            <a:stCxn id="48180" idx="6"/>
            <a:endCxn id="48179" idx="2"/>
          </p:cNvCxnSpPr>
          <p:nvPr/>
        </p:nvCxnSpPr>
        <p:spPr>
          <a:xfrm flipH="1" flipV="1">
            <a:off x="491998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5" name="AutoShape 55"/>
          <p:cNvCxnSpPr>
            <a:stCxn id="48178" idx="6"/>
            <a:endCxn id="48177" idx="2"/>
          </p:cNvCxnSpPr>
          <p:nvPr/>
        </p:nvCxnSpPr>
        <p:spPr>
          <a:xfrm flipH="1" flipV="1">
            <a:off x="491998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6" name="AutoShape 56"/>
          <p:cNvCxnSpPr>
            <a:stCxn id="48179" idx="6"/>
            <a:endCxn id="48178" idx="2"/>
          </p:cNvCxnSpPr>
          <p:nvPr/>
        </p:nvCxnSpPr>
        <p:spPr>
          <a:xfrm flipH="1" flipV="1">
            <a:off x="491998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85" name="Oval 57"/>
          <p:cNvSpPr>
            <a:spLocks noChangeArrowheads="1"/>
          </p:cNvSpPr>
          <p:nvPr/>
        </p:nvSpPr>
        <p:spPr bwMode="auto">
          <a:xfrm>
            <a:off x="2678113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6" name="Oval 58"/>
          <p:cNvSpPr>
            <a:spLocks noChangeArrowheads="1"/>
          </p:cNvSpPr>
          <p:nvPr/>
        </p:nvSpPr>
        <p:spPr bwMode="auto">
          <a:xfrm>
            <a:off x="2678113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7" name="Oval 59"/>
          <p:cNvSpPr>
            <a:spLocks noChangeArrowheads="1"/>
          </p:cNvSpPr>
          <p:nvPr/>
        </p:nvSpPr>
        <p:spPr bwMode="auto">
          <a:xfrm>
            <a:off x="2678113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8" name="Oval 60"/>
          <p:cNvSpPr>
            <a:spLocks noChangeArrowheads="1"/>
          </p:cNvSpPr>
          <p:nvPr/>
        </p:nvSpPr>
        <p:spPr bwMode="auto">
          <a:xfrm>
            <a:off x="2678113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9" name="Oval 61"/>
          <p:cNvSpPr>
            <a:spLocks noChangeArrowheads="1"/>
          </p:cNvSpPr>
          <p:nvPr/>
        </p:nvSpPr>
        <p:spPr bwMode="auto">
          <a:xfrm>
            <a:off x="2678113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82" name="AutoShape 62"/>
          <p:cNvCxnSpPr>
            <a:stCxn id="48186" idx="6"/>
            <a:endCxn id="48185" idx="2"/>
          </p:cNvCxnSpPr>
          <p:nvPr/>
        </p:nvCxnSpPr>
        <p:spPr>
          <a:xfrm flipH="1" flipV="1">
            <a:off x="267843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3" name="AutoShape 63"/>
          <p:cNvCxnSpPr>
            <a:stCxn id="48189" idx="6"/>
            <a:endCxn id="48188" idx="2"/>
          </p:cNvCxnSpPr>
          <p:nvPr/>
        </p:nvCxnSpPr>
        <p:spPr>
          <a:xfrm flipH="1" flipV="1">
            <a:off x="267843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4" name="AutoShape 64"/>
          <p:cNvCxnSpPr>
            <a:stCxn id="48187" idx="6"/>
            <a:endCxn id="48186" idx="2"/>
          </p:cNvCxnSpPr>
          <p:nvPr/>
        </p:nvCxnSpPr>
        <p:spPr>
          <a:xfrm flipH="1" flipV="1">
            <a:off x="267843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5" name="AutoShape 65"/>
          <p:cNvCxnSpPr>
            <a:stCxn id="48188" idx="6"/>
            <a:endCxn id="48187" idx="2"/>
          </p:cNvCxnSpPr>
          <p:nvPr/>
        </p:nvCxnSpPr>
        <p:spPr>
          <a:xfrm flipH="1" flipV="1">
            <a:off x="267843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94" name="Oval 66"/>
          <p:cNvSpPr>
            <a:spLocks noChangeArrowheads="1"/>
          </p:cNvSpPr>
          <p:nvPr/>
        </p:nvSpPr>
        <p:spPr bwMode="auto">
          <a:xfrm>
            <a:off x="6413500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5" name="Oval 67"/>
          <p:cNvSpPr>
            <a:spLocks noChangeArrowheads="1"/>
          </p:cNvSpPr>
          <p:nvPr/>
        </p:nvSpPr>
        <p:spPr bwMode="auto">
          <a:xfrm>
            <a:off x="6413500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6" name="Oval 68"/>
          <p:cNvSpPr>
            <a:spLocks noChangeArrowheads="1"/>
          </p:cNvSpPr>
          <p:nvPr/>
        </p:nvSpPr>
        <p:spPr bwMode="auto">
          <a:xfrm>
            <a:off x="6413500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7" name="Oval 69"/>
          <p:cNvSpPr>
            <a:spLocks noChangeArrowheads="1"/>
          </p:cNvSpPr>
          <p:nvPr/>
        </p:nvSpPr>
        <p:spPr bwMode="auto">
          <a:xfrm>
            <a:off x="6413500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8" name="Oval 70"/>
          <p:cNvSpPr>
            <a:spLocks noChangeArrowheads="1"/>
          </p:cNvSpPr>
          <p:nvPr/>
        </p:nvSpPr>
        <p:spPr bwMode="auto">
          <a:xfrm>
            <a:off x="6413500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91" name="AutoShape 71"/>
          <p:cNvCxnSpPr>
            <a:stCxn id="48195" idx="6"/>
            <a:endCxn id="48194" idx="2"/>
          </p:cNvCxnSpPr>
          <p:nvPr/>
        </p:nvCxnSpPr>
        <p:spPr>
          <a:xfrm flipH="1" flipV="1">
            <a:off x="641350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2" name="AutoShape 72"/>
          <p:cNvCxnSpPr>
            <a:stCxn id="48198" idx="6"/>
            <a:endCxn id="48197" idx="2"/>
          </p:cNvCxnSpPr>
          <p:nvPr/>
        </p:nvCxnSpPr>
        <p:spPr>
          <a:xfrm flipH="1" flipV="1">
            <a:off x="641350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3" name="AutoShape 73"/>
          <p:cNvCxnSpPr>
            <a:stCxn id="48196" idx="6"/>
            <a:endCxn id="48195" idx="2"/>
          </p:cNvCxnSpPr>
          <p:nvPr/>
        </p:nvCxnSpPr>
        <p:spPr>
          <a:xfrm flipH="1" flipV="1">
            <a:off x="641350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4" name="AutoShape 74"/>
          <p:cNvCxnSpPr>
            <a:stCxn id="48197" idx="6"/>
            <a:endCxn id="48196" idx="2"/>
          </p:cNvCxnSpPr>
          <p:nvPr/>
        </p:nvCxnSpPr>
        <p:spPr>
          <a:xfrm flipH="1" flipV="1">
            <a:off x="641350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203" name="Oval 75"/>
          <p:cNvSpPr>
            <a:spLocks noChangeArrowheads="1"/>
          </p:cNvSpPr>
          <p:nvPr/>
        </p:nvSpPr>
        <p:spPr bwMode="auto">
          <a:xfrm>
            <a:off x="4171950" y="1266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4" name="Oval 76"/>
          <p:cNvSpPr>
            <a:spLocks noChangeArrowheads="1"/>
          </p:cNvSpPr>
          <p:nvPr/>
        </p:nvSpPr>
        <p:spPr bwMode="auto">
          <a:xfrm>
            <a:off x="4171950" y="1931988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5" name="Oval 77"/>
          <p:cNvSpPr>
            <a:spLocks noChangeArrowheads="1"/>
          </p:cNvSpPr>
          <p:nvPr/>
        </p:nvSpPr>
        <p:spPr bwMode="auto">
          <a:xfrm>
            <a:off x="4171950" y="2598738"/>
            <a:ext cx="360363" cy="360363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6" name="Oval 78"/>
          <p:cNvSpPr>
            <a:spLocks noChangeArrowheads="1"/>
          </p:cNvSpPr>
          <p:nvPr/>
        </p:nvSpPr>
        <p:spPr bwMode="auto">
          <a:xfrm>
            <a:off x="4171950" y="32639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7" name="Oval 79"/>
          <p:cNvSpPr>
            <a:spLocks noChangeArrowheads="1"/>
          </p:cNvSpPr>
          <p:nvPr/>
        </p:nvSpPr>
        <p:spPr bwMode="auto">
          <a:xfrm>
            <a:off x="4171950" y="393065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2000" name="AutoShape 80"/>
          <p:cNvCxnSpPr>
            <a:stCxn id="48204" idx="6"/>
            <a:endCxn id="48203" idx="2"/>
          </p:cNvCxnSpPr>
          <p:nvPr/>
        </p:nvCxnSpPr>
        <p:spPr>
          <a:xfrm flipH="1" flipV="1">
            <a:off x="4171950" y="1447165"/>
            <a:ext cx="360680" cy="66548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1" name="AutoShape 81"/>
          <p:cNvCxnSpPr>
            <a:stCxn id="48207" idx="6"/>
            <a:endCxn id="48206" idx="2"/>
          </p:cNvCxnSpPr>
          <p:nvPr/>
        </p:nvCxnSpPr>
        <p:spPr>
          <a:xfrm flipH="1" flipV="1">
            <a:off x="4171950" y="3444240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2" name="AutoShape 82"/>
          <p:cNvCxnSpPr>
            <a:stCxn id="48205" idx="6"/>
            <a:endCxn id="48204" idx="2"/>
          </p:cNvCxnSpPr>
          <p:nvPr/>
        </p:nvCxnSpPr>
        <p:spPr>
          <a:xfrm flipH="1" flipV="1">
            <a:off x="4171950" y="2112645"/>
            <a:ext cx="360680" cy="666750"/>
          </a:xfrm>
          <a:prstGeom prst="curvedConnector5">
            <a:avLst>
              <a:gd name="adj1" fmla="val -66021"/>
              <a:gd name="adj2" fmla="val 50000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3" name="AutoShape 83"/>
          <p:cNvCxnSpPr>
            <a:stCxn id="48206" idx="6"/>
            <a:endCxn id="48205" idx="2"/>
          </p:cNvCxnSpPr>
          <p:nvPr/>
        </p:nvCxnSpPr>
        <p:spPr>
          <a:xfrm flipH="1" flipV="1">
            <a:off x="4171950" y="2779395"/>
            <a:ext cx="360680" cy="664845"/>
          </a:xfrm>
          <a:prstGeom prst="curvedConnector5">
            <a:avLst>
              <a:gd name="adj1" fmla="val -66021"/>
              <a:gd name="adj2" fmla="val 49952"/>
              <a:gd name="adj3" fmla="val 1660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2" name="AutoShape 84"/>
          <p:cNvCxnSpPr>
            <a:stCxn id="48132" idx="0"/>
            <a:endCxn id="48205" idx="0"/>
          </p:cNvCxnSpPr>
          <p:nvPr/>
        </p:nvCxnSpPr>
        <p:spPr>
          <a:xfrm rot="16200000" flipV="1">
            <a:off x="5847080" y="1104265"/>
            <a:ext cx="3175" cy="298958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3" name="AutoShape 85"/>
          <p:cNvCxnSpPr>
            <a:stCxn id="48196" idx="0"/>
            <a:endCxn id="48205" idx="0"/>
          </p:cNvCxnSpPr>
          <p:nvPr/>
        </p:nvCxnSpPr>
        <p:spPr>
          <a:xfrm rot="16200000" flipV="1">
            <a:off x="5473065" y="1478280"/>
            <a:ext cx="3175" cy="224155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4" name="AutoShape 86"/>
          <p:cNvCxnSpPr>
            <a:stCxn id="48160" idx="0"/>
            <a:endCxn id="48205" idx="0"/>
          </p:cNvCxnSpPr>
          <p:nvPr/>
        </p:nvCxnSpPr>
        <p:spPr>
          <a:xfrm rot="16200000" flipV="1">
            <a:off x="5099368" y="1851978"/>
            <a:ext cx="3175" cy="1494155"/>
          </a:xfrm>
          <a:prstGeom prst="curvedConnector3">
            <a:avLst>
              <a:gd name="adj1" fmla="val 756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5" name="AutoShape 87"/>
          <p:cNvCxnSpPr>
            <a:stCxn id="48178" idx="0"/>
            <a:endCxn id="48205" idx="0"/>
          </p:cNvCxnSpPr>
          <p:nvPr/>
        </p:nvCxnSpPr>
        <p:spPr>
          <a:xfrm rot="16200000" flipV="1">
            <a:off x="4726305" y="2225040"/>
            <a:ext cx="3175" cy="74803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6" name="AutoShape 88"/>
          <p:cNvCxnSpPr>
            <a:stCxn id="48205" idx="4"/>
            <a:endCxn id="48169" idx="4"/>
          </p:cNvCxnSpPr>
          <p:nvPr/>
        </p:nvCxnSpPr>
        <p:spPr>
          <a:xfrm rot="5400000">
            <a:off x="3978593" y="2586038"/>
            <a:ext cx="3175" cy="747395"/>
          </a:xfrm>
          <a:prstGeom prst="curvedConnector3">
            <a:avLst>
              <a:gd name="adj1" fmla="val 754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7" name="AutoShape 89"/>
          <p:cNvCxnSpPr>
            <a:stCxn id="48205" idx="4"/>
            <a:endCxn id="48187" idx="4"/>
          </p:cNvCxnSpPr>
          <p:nvPr/>
        </p:nvCxnSpPr>
        <p:spPr>
          <a:xfrm rot="5400000">
            <a:off x="3605530" y="2212975"/>
            <a:ext cx="3175" cy="149352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8" name="AutoShape 90"/>
          <p:cNvCxnSpPr>
            <a:stCxn id="48205" idx="4"/>
            <a:endCxn id="48151" idx="4"/>
          </p:cNvCxnSpPr>
          <p:nvPr/>
        </p:nvCxnSpPr>
        <p:spPr>
          <a:xfrm rot="5400000">
            <a:off x="3231515" y="1838960"/>
            <a:ext cx="3175" cy="2241550"/>
          </a:xfrm>
          <a:prstGeom prst="curvedConnector3">
            <a:avLst>
              <a:gd name="adj1" fmla="val 755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9" name="AutoShape 91"/>
          <p:cNvCxnSpPr>
            <a:stCxn id="48205" idx="4"/>
            <a:endCxn id="48142" idx="4"/>
          </p:cNvCxnSpPr>
          <p:nvPr/>
        </p:nvCxnSpPr>
        <p:spPr>
          <a:xfrm rot="5400000">
            <a:off x="2858453" y="1465898"/>
            <a:ext cx="3175" cy="2987675"/>
          </a:xfrm>
          <a:prstGeom prst="curvedConnector3">
            <a:avLst>
              <a:gd name="adj1" fmla="val 7540000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823913" y="1049338"/>
            <a:ext cx="3889375" cy="2089150"/>
          </a:xfrm>
          <a:prstGeom prst="rect">
            <a:avLst/>
          </a:prstGeom>
          <a:noFill/>
          <a:ln w="76200" cap="rnd" cmpd="sng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3921125" y="2490788"/>
            <a:ext cx="3889375" cy="2089150"/>
          </a:xfrm>
          <a:prstGeom prst="rect">
            <a:avLst/>
          </a:prstGeom>
          <a:noFill/>
          <a:ln w="76200" cap="rnd" cmpd="sng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681038" y="4938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/10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  7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/10+6</a:t>
            </a:r>
            <a:b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如果时间复杂度是输入规模的递增函数</a:t>
            </a:r>
            <a:b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则第五步的时间开销不超过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(7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/10+6)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/>
          <p:nvPr/>
        </p:nvGrpSpPr>
        <p:grpSpPr>
          <a:xfrm>
            <a:off x="1118553" y="1412875"/>
            <a:ext cx="7272337" cy="1079500"/>
            <a:chOff x="0" y="0"/>
            <a:chExt cx="3350" cy="680"/>
          </a:xfrm>
        </p:grpSpPr>
        <p:sp>
          <p:nvSpPr>
            <p:cNvPr id="82948" name="Text Box 14"/>
            <p:cNvSpPr txBox="1"/>
            <p:nvPr/>
          </p:nvSpPr>
          <p:spPr>
            <a:xfrm>
              <a:off x="726" y="0"/>
              <a:ext cx="2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(1)                                         if 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49" name="Text Box 15"/>
            <p:cNvSpPr txBox="1"/>
            <p:nvPr/>
          </p:nvSpPr>
          <p:spPr>
            <a:xfrm>
              <a:off x="726" y="392"/>
              <a:ext cx="2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/5 +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(7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/10+6) +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if 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50" name="Text Box 16"/>
            <p:cNvSpPr txBox="1"/>
            <p:nvPr/>
          </p:nvSpPr>
          <p:spPr>
            <a:xfrm>
              <a:off x="0" y="211"/>
              <a:ext cx="7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51" name="AutoShape 18"/>
            <p:cNvSpPr/>
            <p:nvPr/>
          </p:nvSpPr>
          <p:spPr>
            <a:xfrm>
              <a:off x="635" y="136"/>
              <a:ext cx="92" cy="454"/>
            </a:xfrm>
            <a:prstGeom prst="leftBrace">
              <a:avLst>
                <a:gd name="adj1" fmla="val 4112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47" name="Text Box 20"/>
          <p:cNvSpPr txBox="1"/>
          <p:nvPr/>
        </p:nvSpPr>
        <p:spPr>
          <a:xfrm>
            <a:off x="1757680" y="3687445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2960" y="863600"/>
            <a:ext cx="2015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建立递归方程</a:t>
            </a:r>
            <a:endParaRPr lang="zh-CN" altLang="en-US"/>
          </a:p>
        </p:txBody>
      </p:sp>
      <p:sp>
        <p:nvSpPr>
          <p:cNvPr id="99428" name="Rectangle 100"/>
          <p:cNvSpPr>
            <a:spLocks noChangeArrowheads="1"/>
          </p:cNvSpPr>
          <p:nvPr/>
        </p:nvSpPr>
        <p:spPr bwMode="auto">
          <a:xfrm>
            <a:off x="2007235" y="158115"/>
            <a:ext cx="59404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9775" y="2943225"/>
            <a:ext cx="17094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b="1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时间复杂度</a:t>
            </a:r>
            <a:endParaRPr lang="zh-CN" altLang="en-US" b="1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6880" y="683895"/>
            <a:ext cx="8269605" cy="575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TextBox 2"/>
          <p:cNvSpPr txBox="1"/>
          <p:nvPr/>
        </p:nvSpPr>
        <p:spPr>
          <a:xfrm>
            <a:off x="3469005" y="2290445"/>
            <a:ext cx="3357245" cy="14814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663300"/>
                </a:solidFill>
                <a:ea typeface="华文行楷" panose="02010800040101010101" pitchFamily="2" charset="-122"/>
                <a:sym typeface="+mn-ea"/>
              </a:rPr>
              <a:t> </a:t>
            </a:r>
            <a:r>
              <a:rPr lang="zh-CN" altLang="en-US" sz="4800" b="1" dirty="0">
                <a:solidFill>
                  <a:srgbClr val="6633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快速排序</a:t>
            </a:r>
            <a:endParaRPr lang="zh-CN" altLang="en-US" sz="4800" b="1" dirty="0">
              <a:solidFill>
                <a:srgbClr val="663300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</a:t>
            </a:r>
            <a:r>
              <a:rPr kumimoji="1" lang="en-US" altLang="zh-CN" sz="2800" b="1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Quick Sort</a:t>
            </a:r>
            <a:r>
              <a:rPr lang="zh-CN" altLang="en-US" sz="28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  <a:endParaRPr lang="zh-CN" altLang="en-US" sz="28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698750" y="-49847"/>
            <a:ext cx="39243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Partition sort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84997" name="Text Box 4"/>
          <p:cNvSpPr txBox="1"/>
          <p:nvPr/>
        </p:nvSpPr>
        <p:spPr>
          <a:xfrm>
            <a:off x="179388" y="549275"/>
            <a:ext cx="5472112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6    5    2   1   3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4998" name="Oval 5"/>
          <p:cNvSpPr/>
          <p:nvPr/>
        </p:nvSpPr>
        <p:spPr>
          <a:xfrm>
            <a:off x="1619250" y="1414463"/>
            <a:ext cx="2449513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    分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4999" name="AutoShape 6"/>
          <p:cNvSpPr/>
          <p:nvPr/>
        </p:nvSpPr>
        <p:spPr>
          <a:xfrm>
            <a:off x="2700338" y="105410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0" name="AutoShape 7"/>
          <p:cNvSpPr/>
          <p:nvPr/>
        </p:nvSpPr>
        <p:spPr>
          <a:xfrm rot="4097084">
            <a:off x="2020888" y="1819275"/>
            <a:ext cx="288925" cy="774700"/>
          </a:xfrm>
          <a:prstGeom prst="downArrow">
            <a:avLst>
              <a:gd name="adj1" fmla="val 50000"/>
              <a:gd name="adj2" fmla="val 67032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1" name="AutoShape 8"/>
          <p:cNvSpPr/>
          <p:nvPr/>
        </p:nvSpPr>
        <p:spPr>
          <a:xfrm rot="-4341378">
            <a:off x="3268663" y="1855788"/>
            <a:ext cx="288925" cy="854075"/>
          </a:xfrm>
          <a:prstGeom prst="downArrow">
            <a:avLst>
              <a:gd name="adj1" fmla="val 50000"/>
              <a:gd name="adj2" fmla="val 73901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2" name="Text Box 9"/>
          <p:cNvSpPr txBox="1"/>
          <p:nvPr/>
        </p:nvSpPr>
        <p:spPr>
          <a:xfrm>
            <a:off x="323850" y="2422525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3" name="Text Box 10"/>
          <p:cNvSpPr txBox="1"/>
          <p:nvPr/>
        </p:nvSpPr>
        <p:spPr>
          <a:xfrm>
            <a:off x="3060700" y="2493963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4" name="Oval 11"/>
          <p:cNvSpPr/>
          <p:nvPr/>
        </p:nvSpPr>
        <p:spPr>
          <a:xfrm>
            <a:off x="179388" y="3141663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递归求解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5005" name="Oval 12"/>
          <p:cNvSpPr/>
          <p:nvPr/>
        </p:nvSpPr>
        <p:spPr>
          <a:xfrm>
            <a:off x="2916238" y="3214688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递归求解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5006" name="AutoShape 13"/>
          <p:cNvSpPr/>
          <p:nvPr/>
        </p:nvSpPr>
        <p:spPr>
          <a:xfrm>
            <a:off x="1331913" y="2854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7" name="AutoShape 14"/>
          <p:cNvSpPr/>
          <p:nvPr/>
        </p:nvSpPr>
        <p:spPr>
          <a:xfrm>
            <a:off x="3995738" y="2925763"/>
            <a:ext cx="287337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8" name="Text Box 15"/>
          <p:cNvSpPr txBox="1"/>
          <p:nvPr/>
        </p:nvSpPr>
        <p:spPr>
          <a:xfrm>
            <a:off x="323850" y="4078288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9" name="Text Box 16"/>
          <p:cNvSpPr txBox="1"/>
          <p:nvPr/>
        </p:nvSpPr>
        <p:spPr>
          <a:xfrm>
            <a:off x="3132138" y="4078288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10" name="AutoShape 17"/>
          <p:cNvSpPr/>
          <p:nvPr/>
        </p:nvSpPr>
        <p:spPr>
          <a:xfrm>
            <a:off x="3995738" y="379095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1" name="AutoShape 18"/>
          <p:cNvSpPr/>
          <p:nvPr/>
        </p:nvSpPr>
        <p:spPr>
          <a:xfrm>
            <a:off x="1260475" y="37909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2" name="AutoShape 19"/>
          <p:cNvSpPr/>
          <p:nvPr/>
        </p:nvSpPr>
        <p:spPr>
          <a:xfrm rot="-4089146">
            <a:off x="1803400" y="4221163"/>
            <a:ext cx="287338" cy="1152525"/>
          </a:xfrm>
          <a:prstGeom prst="downArrow">
            <a:avLst>
              <a:gd name="adj1" fmla="val 50000"/>
              <a:gd name="adj2" fmla="val 100276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3" name="AutoShape 20"/>
          <p:cNvSpPr/>
          <p:nvPr/>
        </p:nvSpPr>
        <p:spPr>
          <a:xfrm rot="3844094">
            <a:off x="3598863" y="4306888"/>
            <a:ext cx="287337" cy="1008062"/>
          </a:xfrm>
          <a:prstGeom prst="downArrow">
            <a:avLst>
              <a:gd name="adj1" fmla="val 50000"/>
              <a:gd name="adj2" fmla="val 87707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4" name="Oval 21"/>
          <p:cNvSpPr/>
          <p:nvPr/>
        </p:nvSpPr>
        <p:spPr>
          <a:xfrm>
            <a:off x="1547813" y="5086350"/>
            <a:ext cx="2449512" cy="576263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</a:rPr>
              <a:t>合并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5015" name="AutoShape 22"/>
          <p:cNvSpPr/>
          <p:nvPr/>
        </p:nvSpPr>
        <p:spPr>
          <a:xfrm>
            <a:off x="2698750" y="57340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6" name="Text Box 23"/>
          <p:cNvSpPr txBox="1"/>
          <p:nvPr/>
        </p:nvSpPr>
        <p:spPr>
          <a:xfrm>
            <a:off x="1476375" y="6092825"/>
            <a:ext cx="2951163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1,2,3,4,5,6,7,8,9,10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85017" name="Group 31"/>
          <p:cNvGrpSpPr/>
          <p:nvPr/>
        </p:nvGrpSpPr>
        <p:grpSpPr>
          <a:xfrm>
            <a:off x="323850" y="2420938"/>
            <a:ext cx="4968875" cy="2112962"/>
            <a:chOff x="340" y="1662"/>
            <a:chExt cx="3130" cy="1331"/>
          </a:xfrm>
        </p:grpSpPr>
        <p:sp>
          <p:nvSpPr>
            <p:cNvPr id="85019" name="Text Box 32"/>
            <p:cNvSpPr txBox="1"/>
            <p:nvPr/>
          </p:nvSpPr>
          <p:spPr>
            <a:xfrm>
              <a:off x="340" y="1662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4,6,5,2,1,3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0" name="Text Box 33"/>
            <p:cNvSpPr txBox="1"/>
            <p:nvPr/>
          </p:nvSpPr>
          <p:spPr>
            <a:xfrm>
              <a:off x="2064" y="1707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9,8,7,10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1" name="Text Box 34"/>
            <p:cNvSpPr txBox="1"/>
            <p:nvPr/>
          </p:nvSpPr>
          <p:spPr>
            <a:xfrm>
              <a:off x="340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2" name="Text Box 35"/>
            <p:cNvSpPr txBox="1"/>
            <p:nvPr/>
          </p:nvSpPr>
          <p:spPr>
            <a:xfrm>
              <a:off x="2109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5018" name="Text Box 39"/>
          <p:cNvSpPr txBox="1"/>
          <p:nvPr/>
        </p:nvSpPr>
        <p:spPr>
          <a:xfrm>
            <a:off x="5422900" y="1054100"/>
            <a:ext cx="369125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基本思想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Divide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确定一个划分标准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将数组中小于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的元素放到数组的前面部分，大于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的元素放到数组的后面部分，并返回一个划分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；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Conquer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递归调用算法将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A[i,…,k]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A[k+1,…,j]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求解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Combine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无操作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376805" y="82868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算法框架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6021" name="Text Box 30"/>
          <p:cNvSpPr txBox="1"/>
          <p:nvPr/>
        </p:nvSpPr>
        <p:spPr>
          <a:xfrm>
            <a:off x="694373" y="856933"/>
            <a:ext cx="8208962" cy="454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PartitionSort(A,i,j)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    A[i,…,j], x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排序后的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A[i,…,j]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选择划分元素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k=partition(A,i,j,x);              //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完成划分</a:t>
            </a:r>
            <a:endParaRPr lang="zh-CN" altLang="en-US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partitionSort(A,i,k);             //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递归求解子问题</a:t>
            </a:r>
            <a:endParaRPr lang="zh-CN" altLang="en-US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partitionSort(A,k+1,j);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                               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//</a:t>
            </a:r>
            <a:r>
              <a:rPr lang="zh-CN" altLang="en-US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无需额外的合并操作</a:t>
            </a:r>
            <a:endParaRPr lang="zh-CN" altLang="en-US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/>
          <p:nvPr/>
        </p:nvSpPr>
        <p:spPr>
          <a:xfrm>
            <a:off x="2578418" y="97473"/>
            <a:ext cx="298608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Divide</a:t>
            </a:r>
            <a:endParaRPr lang="en-US" altLang="zh-CN" sz="4000" b="1" dirty="0">
              <a:solidFill>
                <a:srgbClr val="66330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7046" name="Text Box 7"/>
          <p:cNvSpPr txBox="1"/>
          <p:nvPr/>
        </p:nvSpPr>
        <p:spPr>
          <a:xfrm>
            <a:off x="323850" y="1052513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6    5    2    1   3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4" name="Text Box 8"/>
          <p:cNvSpPr txBox="1"/>
          <p:nvPr/>
        </p:nvSpPr>
        <p:spPr>
          <a:xfrm>
            <a:off x="323850" y="1522413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 4    8    6    5    2    1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7048" name="Text Box 9"/>
          <p:cNvSpPr txBox="1"/>
          <p:nvPr/>
        </p:nvSpPr>
        <p:spPr>
          <a:xfrm>
            <a:off x="6372225" y="1125538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=7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6" name="Text Box 10"/>
          <p:cNvSpPr txBox="1"/>
          <p:nvPr/>
        </p:nvSpPr>
        <p:spPr>
          <a:xfrm>
            <a:off x="323850" y="2025650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6    5    2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7" name="Text Box 11"/>
          <p:cNvSpPr txBox="1"/>
          <p:nvPr/>
        </p:nvSpPr>
        <p:spPr>
          <a:xfrm>
            <a:off x="323850" y="2492375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6    5    2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8" name="Text Box 12"/>
          <p:cNvSpPr txBox="1"/>
          <p:nvPr/>
        </p:nvSpPr>
        <p:spPr>
          <a:xfrm>
            <a:off x="323850" y="2924175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01392" name="Group 16"/>
          <p:cNvGrpSpPr/>
          <p:nvPr/>
        </p:nvGrpSpPr>
        <p:grpSpPr>
          <a:xfrm>
            <a:off x="323850" y="3429000"/>
            <a:ext cx="8208963" cy="466725"/>
            <a:chOff x="204" y="2160"/>
            <a:chExt cx="5171" cy="294"/>
          </a:xfrm>
        </p:grpSpPr>
        <p:sp>
          <p:nvSpPr>
            <p:cNvPr id="87054" name="Text Box 13"/>
            <p:cNvSpPr txBox="1"/>
            <p:nvPr/>
          </p:nvSpPr>
          <p:spPr>
            <a:xfrm>
              <a:off x="204" y="2160"/>
              <a:ext cx="2812" cy="294"/>
            </a:xfrm>
            <a:prstGeom prst="rect">
              <a:avLst/>
            </a:prstGeom>
            <a:solidFill>
              <a:srgbClr val="33CC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4    </a:t>
              </a: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6    5   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2=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,…,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7055" name="Text Box 14"/>
            <p:cNvSpPr txBox="1"/>
            <p:nvPr/>
          </p:nvSpPr>
          <p:spPr>
            <a:xfrm>
              <a:off x="3107" y="2160"/>
              <a:ext cx="2268" cy="294"/>
            </a:xfrm>
            <a:prstGeom prst="rect">
              <a:avLst/>
            </a:prstGeom>
            <a:solidFill>
              <a:srgbClr val="33CC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   </a:t>
              </a: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9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7  10=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high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+1,…,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1391" name="Text Box 15"/>
          <p:cNvSpPr txBox="1"/>
          <p:nvPr/>
        </p:nvSpPr>
        <p:spPr>
          <a:xfrm>
            <a:off x="179388" y="4221163"/>
            <a:ext cx="8713787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指针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从低区中找出应放到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之后的第一个元素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指针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high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从高区中找出应放到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之前的第一个元素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如果确实应该交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high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标记的两个元素的位置，则交换否则划分位置就是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high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nimBg="1"/>
      <p:bldP spid="101386" grpId="0" animBg="1"/>
      <p:bldP spid="101387" grpId="0" animBg="1"/>
      <p:bldP spid="101388" grpId="0" animBg="1"/>
      <p:bldP spid="10139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/>
          <p:nvPr/>
        </p:nvSpPr>
        <p:spPr>
          <a:xfrm>
            <a:off x="1747520" y="169228"/>
            <a:ext cx="5362575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Divide</a:t>
            </a:r>
            <a:r>
              <a:rPr lang="zh-CN" altLang="en-US" sz="4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过程的算法描述</a:t>
            </a:r>
            <a:endParaRPr lang="zh-CN" altLang="en-US" sz="40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0606" name="Text Box 14"/>
          <p:cNvSpPr txBox="1"/>
          <p:nvPr/>
        </p:nvSpPr>
        <p:spPr>
          <a:xfrm>
            <a:off x="251460" y="849313"/>
            <a:ext cx="8640763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Partition(A,i,j,x)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    A[i,…,j], x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划分位置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使得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A[i,…,k]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中的元素均小于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且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A[k+1,…,j] 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中的元素均大于等于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i ;  high j;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While( low&lt; high ) Do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swap(A[low], A[high]);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While( A[low] &lt; x )  Do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low+1;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While( A[high] &gt;= x )  Do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high</a:t>
            </a: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high-1;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1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return(high)</a:t>
            </a:r>
            <a:endParaRPr lang="en-US" altLang="zh-CN" sz="21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/>
          <p:nvPr/>
        </p:nvSpPr>
        <p:spPr>
          <a:xfrm>
            <a:off x="1971040" y="120333"/>
            <a:ext cx="5362575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</a:t>
            </a:r>
            <a:r>
              <a:rPr lang="zh-CN" altLang="en-US" sz="4000" b="1" dirty="0">
                <a:solidFill>
                  <a:srgbClr val="6633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lang="zh-CN" altLang="en-US" sz="4000" b="1" dirty="0">
              <a:solidFill>
                <a:srgbClr val="6633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9092" name="Rectangle 3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2645" name="Text Box 5"/>
          <p:cNvSpPr txBox="1"/>
          <p:nvPr/>
        </p:nvSpPr>
        <p:spPr>
          <a:xfrm>
            <a:off x="331788" y="3423603"/>
            <a:ext cx="8640762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Partition(A,i,j,x)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i ;  high j;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While( low&lt; high ) Do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swap(A[low], A[high]);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While( A[low] &lt; x )  Do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low+1;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While( A[high] &gt;=x )  Do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high-1;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return(high)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89095" name="Text Box 6"/>
          <p:cNvSpPr txBox="1"/>
          <p:nvPr/>
        </p:nvSpPr>
        <p:spPr>
          <a:xfrm>
            <a:off x="395288" y="836613"/>
            <a:ext cx="8208962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PartitionSort(A,i,j)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Input:    A[i,…,j], x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排序后的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A[i,…,j]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A[i];                                  //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以确定的策略选择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x</a:t>
            </a:r>
            <a:endParaRPr lang="en-US" altLang="zh-CN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k=partition(A,i,j,x);              //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</a:t>
            </a: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完成划分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partitionSort(A,i,k);             //</a:t>
            </a:r>
            <a:r>
              <a:rPr lang="zh-CN" altLang="en-US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递归求解子问题</a:t>
            </a:r>
            <a:endParaRPr lang="zh-CN" altLang="en-US" sz="2400" b="1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partitionSort(A,k+1,j);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/>
          <p:nvPr/>
        </p:nvSpPr>
        <p:spPr>
          <a:xfrm>
            <a:off x="2458720" y="388938"/>
            <a:ext cx="535940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微软雅黑" panose="020B0503020204020204" charset="-122"/>
                <a:ea typeface="微软雅黑" panose="020B0503020204020204" charset="-122"/>
              </a:rPr>
              <a:t>内部排序方法的分类</a:t>
            </a:r>
            <a:endParaRPr lang="zh-CN" altLang="en-US" sz="4000" b="1" dirty="0">
              <a:solidFill>
                <a:srgbClr val="66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0825" y="1196975"/>
            <a:ext cx="87137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在排序的过程中，参与排序的记录序列中存在两个区域：有序区和无序区。内部排序的过程是一个逐步扩大记录的有序序列长度的过程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3175000" y="3776345"/>
            <a:ext cx="866775" cy="296863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000" dirty="0">
                <a:latin typeface="Times New Roman" panose="02020603050405020304" pitchFamily="18" charset="0"/>
              </a:rPr>
              <a:t>有序序列区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5" name="Text Box 5"/>
          <p:cNvSpPr txBox="1"/>
          <p:nvPr/>
        </p:nvSpPr>
        <p:spPr>
          <a:xfrm>
            <a:off x="4041775" y="3776345"/>
            <a:ext cx="1466850" cy="2968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000" dirty="0">
                <a:latin typeface="Times New Roman" panose="02020603050405020304" pitchFamily="18" charset="0"/>
              </a:rPr>
              <a:t>无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序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序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列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6" name="Rectangle 7"/>
          <p:cNvSpPr/>
          <p:nvPr/>
        </p:nvSpPr>
        <p:spPr>
          <a:xfrm>
            <a:off x="0" y="3232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7" name="Rectangle 10"/>
          <p:cNvSpPr/>
          <p:nvPr/>
        </p:nvSpPr>
        <p:spPr>
          <a:xfrm>
            <a:off x="0" y="3232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21945" y="4462463"/>
            <a:ext cx="87137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使有序区中记录的数目增加一个或几个的操作称为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一趟排序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/>
          <p:nvPr/>
        </p:nvSpPr>
        <p:spPr>
          <a:xfrm>
            <a:off x="609600" y="1371600"/>
            <a:ext cx="8229600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u="sng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最好情况</a:t>
            </a:r>
            <a:r>
              <a:rPr lang="zh-TW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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(n log n)</a:t>
            </a:r>
            <a:endParaRPr lang="en-US" altLang="zh-TW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TW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数组被分为大致相等的两个部分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TW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lvl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需要</a:t>
            </a:r>
            <a:r>
              <a:rPr lang="en-US" altLang="zh-TW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lg</a:t>
            </a:r>
            <a:r>
              <a:rPr lang="en-US" altLang="zh-TW" sz="2800" baseline="-25000" dirty="0">
                <a:solidFill>
                  <a:schemeClr val="tx1"/>
                </a:solidFill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TW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n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轮</a:t>
            </a:r>
            <a:r>
              <a:rPr lang="en-US" altLang="zh-TW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 </a:t>
            </a:r>
            <a:endParaRPr lang="en-US" altLang="zh-TW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 algn="just" eaLnBrk="1" hangingPunct="1">
              <a:spcBef>
                <a:spcPct val="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每轮需要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O(n)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次比较</a:t>
            </a:r>
            <a:endParaRPr lang="en-US" altLang="zh-TW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0116" name="Rectangle 3"/>
          <p:cNvSpPr/>
          <p:nvPr/>
        </p:nvSpPr>
        <p:spPr>
          <a:xfrm>
            <a:off x="2886075" y="2609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901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819400"/>
            <a:ext cx="55626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884680" y="233998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算法复杂性的分析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/>
          <p:nvPr/>
        </p:nvSpPr>
        <p:spPr>
          <a:xfrm>
            <a:off x="838200" y="2133600"/>
            <a:ext cx="7620000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u="sng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最坏情况</a:t>
            </a:r>
            <a:r>
              <a:rPr lang="zh-TW" altLang="en-US" b="1" dirty="0">
                <a:solidFill>
                  <a:schemeClr val="hlink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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(n</a:t>
            </a:r>
            <a:r>
              <a:rPr lang="en-US" altLang="zh-TW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TW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TW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每一轮用最大或者最小元素划分</a:t>
            </a:r>
            <a:endParaRPr lang="en-US" altLang="zh-TW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91140" name="Object 3"/>
          <p:cNvGraphicFramePr>
            <a:graphicFrameLocks noChangeAspect="1"/>
          </p:cNvGraphicFramePr>
          <p:nvPr/>
        </p:nvGraphicFramePr>
        <p:xfrm>
          <a:off x="977900" y="4149725"/>
          <a:ext cx="6334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2527300" imgH="393700" progId="Equation.3">
                  <p:embed/>
                </p:oleObj>
              </mc:Choice>
              <mc:Fallback>
                <p:oleObj name="" r:id="rId1" imgW="25273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900" y="4149725"/>
                        <a:ext cx="633412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660525" y="296228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算法复杂性的分析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9388" y="188913"/>
            <a:ext cx="89646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逐步扩大记录有序序列长度的方法有下列几类：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插入类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将无序子序列中的一个或几个记录“插入”到有序序列中，从而增加记录的有序子序列的长度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选择类 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从记录的无序子序列中“选择”关键字最小或最大的记录，并将它加入到有序子序列中，以此方法增加记录的有序子序列的长度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交换类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通过“交换”无序序列中的记录从而得到其中关键字最小或最大的记录，并将它加入到有序子序列中，以此方法增加记录的有序子序列的长度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归并类 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通过“归并”两个或两个以上的记录有序子序列，逐步增加记录有序序列的长度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其它方法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00430" y="708660"/>
            <a:ext cx="763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分治法</a:t>
            </a:r>
            <a:endParaRPr kumimoji="1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00113" y="2276475"/>
            <a:ext cx="776605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分治算法的设计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分治算法的分析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66750" y="1700213"/>
            <a:ext cx="8275638" cy="326866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057400" marR="0" lvl="4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设计过程分为三个阶段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Divide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 整个问题划分为多个子问题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Conquer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：求解各子问题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递归调用正设计的算法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Combine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：合并子问题的解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形成原始问题的解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780030" y="390525"/>
            <a:ext cx="3738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分治算法的设计</a:t>
            </a:r>
            <a:endParaRPr kumimoji="1" lang="zh-CN" altLang="en-US" sz="40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32,&quot;width&quot;:8767}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11119</Words>
  <Application>WPS 演示</Application>
  <PresentationFormat>全屏显示(4:3)</PresentationFormat>
  <Paragraphs>913</Paragraphs>
  <Slides>61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华文细黑</vt:lpstr>
      <vt:lpstr>黑体</vt:lpstr>
      <vt:lpstr>微软雅黑</vt:lpstr>
      <vt:lpstr>华文行楷</vt:lpstr>
      <vt:lpstr>楷体_GB2312</vt:lpstr>
      <vt:lpstr>仿宋_GB2312</vt:lpstr>
      <vt:lpstr>仿宋</vt:lpstr>
      <vt:lpstr>Arial Unicode MS</vt:lpstr>
      <vt:lpstr>Monotype Corsiva</vt:lpstr>
      <vt:lpstr>Symbol</vt:lpstr>
      <vt:lpstr>华文隶书</vt:lpstr>
      <vt:lpstr>PMingLiU</vt:lpstr>
      <vt:lpstr>PMingLiU-ExtB</vt:lpstr>
      <vt:lpstr>Tahoma</vt:lpstr>
      <vt:lpstr>cmmi10</vt:lpstr>
      <vt:lpstr>cmmi7</vt:lpstr>
      <vt:lpstr>新宋体</vt:lpstr>
      <vt:lpstr>Segoe Print</vt:lpstr>
      <vt:lpstr>量质融合大数据管理</vt:lpstr>
      <vt:lpstr>Office 主题</vt:lpstr>
      <vt:lpstr>1_Office 主题</vt:lpstr>
      <vt:lpstr>2_Office 主题</vt:lpstr>
      <vt:lpstr>3_Office 主题</vt:lpstr>
      <vt:lpstr>1_量质融合大数据管理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第一步:   分组，每组5个数                     最后一组可能少于5个数</vt:lpstr>
      <vt:lpstr>第二步:  将每组数分别用InsertionSort排序                     选出每组元素的中位数</vt:lpstr>
      <vt:lpstr>第三步: 递归调用算法求得这些中位数的中位数(MoM) </vt:lpstr>
      <vt:lpstr>第四步:用 MoM完成划分</vt:lpstr>
      <vt:lpstr>第五步:递归</vt:lpstr>
      <vt:lpstr>PowerPoint 演示文稿</vt:lpstr>
      <vt:lpstr>PowerPoint 演示文稿</vt:lpstr>
      <vt:lpstr>观察第五步的处理过程</vt:lpstr>
      <vt:lpstr>第五步至少删除了 3n/10个数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户保田</cp:lastModifiedBy>
  <cp:revision>481</cp:revision>
  <dcterms:created xsi:type="dcterms:W3CDTF">2020-03-08T05:40:00Z</dcterms:created>
  <dcterms:modified xsi:type="dcterms:W3CDTF">2020-11-12T00:55:49Z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