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77" r:id="rId4"/>
    <p:sldMasterId id="2147483689" r:id="rId5"/>
    <p:sldMasterId id="2147483701" r:id="rId6"/>
    <p:sldMasterId id="2147483713" r:id="rId7"/>
    <p:sldMasterId id="2147483725" r:id="rId8"/>
    <p:sldMasterId id="2147483737" r:id="rId9"/>
    <p:sldMasterId id="2147483749" r:id="rId10"/>
    <p:sldMasterId id="2147483761" r:id="rId11"/>
    <p:sldMasterId id="2147483773" r:id="rId12"/>
  </p:sldMasterIdLst>
  <p:notesMasterIdLst>
    <p:notesMasterId r:id="rId17"/>
  </p:notesMasterIdLst>
  <p:handoutMasterIdLst>
    <p:handoutMasterId r:id="rId91"/>
  </p:handoutMasterIdLst>
  <p:sldIdLst>
    <p:sldId id="1022" r:id="rId13"/>
    <p:sldId id="1142" r:id="rId14"/>
    <p:sldId id="932" r:id="rId15"/>
    <p:sldId id="747" r:id="rId16"/>
    <p:sldId id="811" r:id="rId18"/>
    <p:sldId id="812" r:id="rId19"/>
    <p:sldId id="901" r:id="rId20"/>
    <p:sldId id="813" r:id="rId21"/>
    <p:sldId id="903" r:id="rId22"/>
    <p:sldId id="902" r:id="rId23"/>
    <p:sldId id="904" r:id="rId24"/>
    <p:sldId id="1140" r:id="rId25"/>
    <p:sldId id="814" r:id="rId26"/>
    <p:sldId id="906" r:id="rId27"/>
    <p:sldId id="816" r:id="rId28"/>
    <p:sldId id="817" r:id="rId29"/>
    <p:sldId id="907" r:id="rId30"/>
    <p:sldId id="1141" r:id="rId31"/>
    <p:sldId id="852" r:id="rId32"/>
    <p:sldId id="854" r:id="rId33"/>
    <p:sldId id="853" r:id="rId34"/>
    <p:sldId id="780" r:id="rId35"/>
    <p:sldId id="850" r:id="rId36"/>
    <p:sldId id="928" r:id="rId37"/>
    <p:sldId id="909" r:id="rId38"/>
    <p:sldId id="818" r:id="rId39"/>
    <p:sldId id="823" r:id="rId40"/>
    <p:sldId id="911" r:id="rId41"/>
    <p:sldId id="912" r:id="rId42"/>
    <p:sldId id="913" r:id="rId43"/>
    <p:sldId id="1095" r:id="rId44"/>
    <p:sldId id="1216" r:id="rId45"/>
    <p:sldId id="935" r:id="rId46"/>
    <p:sldId id="936" r:id="rId47"/>
    <p:sldId id="937" r:id="rId48"/>
    <p:sldId id="938" r:id="rId49"/>
    <p:sldId id="939" r:id="rId50"/>
    <p:sldId id="940" r:id="rId51"/>
    <p:sldId id="941" r:id="rId52"/>
    <p:sldId id="942" r:id="rId53"/>
    <p:sldId id="943" r:id="rId54"/>
    <p:sldId id="944" r:id="rId55"/>
    <p:sldId id="945" r:id="rId56"/>
    <p:sldId id="1219" r:id="rId57"/>
    <p:sldId id="1217" r:id="rId58"/>
    <p:sldId id="947" r:id="rId59"/>
    <p:sldId id="948" r:id="rId60"/>
    <p:sldId id="949" r:id="rId61"/>
    <p:sldId id="950" r:id="rId62"/>
    <p:sldId id="951" r:id="rId63"/>
    <p:sldId id="952" r:id="rId64"/>
    <p:sldId id="953" r:id="rId65"/>
    <p:sldId id="954" r:id="rId66"/>
    <p:sldId id="955" r:id="rId67"/>
    <p:sldId id="956" r:id="rId68"/>
    <p:sldId id="957" r:id="rId69"/>
    <p:sldId id="958" r:id="rId70"/>
    <p:sldId id="959" r:id="rId71"/>
    <p:sldId id="960" r:id="rId72"/>
    <p:sldId id="961" r:id="rId73"/>
    <p:sldId id="962" r:id="rId74"/>
    <p:sldId id="1218" r:id="rId75"/>
    <p:sldId id="964" r:id="rId76"/>
    <p:sldId id="965" r:id="rId77"/>
    <p:sldId id="966" r:id="rId78"/>
    <p:sldId id="967" r:id="rId79"/>
    <p:sldId id="969" r:id="rId80"/>
    <p:sldId id="970" r:id="rId81"/>
    <p:sldId id="971" r:id="rId82"/>
    <p:sldId id="972" r:id="rId83"/>
    <p:sldId id="973" r:id="rId84"/>
    <p:sldId id="974" r:id="rId85"/>
    <p:sldId id="975" r:id="rId86"/>
    <p:sldId id="976" r:id="rId87"/>
    <p:sldId id="977" r:id="rId88"/>
    <p:sldId id="1271" r:id="rId89"/>
    <p:sldId id="1272" r:id="rId90"/>
  </p:sldIdLst>
  <p:sldSz cx="10287000" cy="6858000" type="35mm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66CCFF"/>
    <a:srgbClr val="0099FF"/>
    <a:srgbClr val="FFFF99"/>
    <a:srgbClr val="663300"/>
    <a:srgbClr val="FF33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9"/>
    <p:restoredTop sz="65766" autoAdjust="0"/>
  </p:normalViewPr>
  <p:slideViewPr>
    <p:cSldViewPr showGuides="1">
      <p:cViewPr varScale="1">
        <p:scale>
          <a:sx n="49" d="100"/>
          <a:sy n="49" d="100"/>
        </p:scale>
        <p:origin x="1974" y="36"/>
      </p:cViewPr>
      <p:guideLst>
        <p:guide orient="horz" pos="4300"/>
        <p:guide pos="63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handoutMaster" Target="handoutMasters/handoutMaster1.xml"/><Relationship Id="rId90" Type="http://schemas.openxmlformats.org/officeDocument/2006/relationships/slide" Target="slides/slide77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76.xml"/><Relationship Id="rId88" Type="http://schemas.openxmlformats.org/officeDocument/2006/relationships/slide" Target="slides/slide75.xml"/><Relationship Id="rId87" Type="http://schemas.openxmlformats.org/officeDocument/2006/relationships/slide" Target="slides/slide74.xml"/><Relationship Id="rId86" Type="http://schemas.openxmlformats.org/officeDocument/2006/relationships/slide" Target="slides/slide73.xml"/><Relationship Id="rId85" Type="http://schemas.openxmlformats.org/officeDocument/2006/relationships/slide" Target="slides/slide72.xml"/><Relationship Id="rId84" Type="http://schemas.openxmlformats.org/officeDocument/2006/relationships/slide" Target="slides/slide71.xml"/><Relationship Id="rId83" Type="http://schemas.openxmlformats.org/officeDocument/2006/relationships/slide" Target="slides/slide70.xml"/><Relationship Id="rId82" Type="http://schemas.openxmlformats.org/officeDocument/2006/relationships/slide" Target="slides/slide69.xml"/><Relationship Id="rId81" Type="http://schemas.openxmlformats.org/officeDocument/2006/relationships/slide" Target="slides/slide68.xml"/><Relationship Id="rId80" Type="http://schemas.openxmlformats.org/officeDocument/2006/relationships/slide" Target="slides/slide67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66.xml"/><Relationship Id="rId78" Type="http://schemas.openxmlformats.org/officeDocument/2006/relationships/slide" Target="slides/slide65.xml"/><Relationship Id="rId77" Type="http://schemas.openxmlformats.org/officeDocument/2006/relationships/slide" Target="slides/slide64.xml"/><Relationship Id="rId76" Type="http://schemas.openxmlformats.org/officeDocument/2006/relationships/slide" Target="slides/slide63.xml"/><Relationship Id="rId75" Type="http://schemas.openxmlformats.org/officeDocument/2006/relationships/slide" Target="slides/slide62.xml"/><Relationship Id="rId74" Type="http://schemas.openxmlformats.org/officeDocument/2006/relationships/slide" Target="slides/slide61.xml"/><Relationship Id="rId73" Type="http://schemas.openxmlformats.org/officeDocument/2006/relationships/slide" Target="slides/slide60.xml"/><Relationship Id="rId72" Type="http://schemas.openxmlformats.org/officeDocument/2006/relationships/slide" Target="slides/slide59.xml"/><Relationship Id="rId71" Type="http://schemas.openxmlformats.org/officeDocument/2006/relationships/slide" Target="slides/slide58.xml"/><Relationship Id="rId70" Type="http://schemas.openxmlformats.org/officeDocument/2006/relationships/slide" Target="slides/slide57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6.xml"/><Relationship Id="rId68" Type="http://schemas.openxmlformats.org/officeDocument/2006/relationships/slide" Target="slides/slide55.xml"/><Relationship Id="rId67" Type="http://schemas.openxmlformats.org/officeDocument/2006/relationships/slide" Target="slides/slide54.xml"/><Relationship Id="rId66" Type="http://schemas.openxmlformats.org/officeDocument/2006/relationships/slide" Target="slides/slide53.xml"/><Relationship Id="rId65" Type="http://schemas.openxmlformats.org/officeDocument/2006/relationships/slide" Target="slides/slide52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60" Type="http://schemas.openxmlformats.org/officeDocument/2006/relationships/slide" Target="slides/slide47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6.xml"/><Relationship Id="rId58" Type="http://schemas.openxmlformats.org/officeDocument/2006/relationships/slide" Target="slides/slide45.xml"/><Relationship Id="rId57" Type="http://schemas.openxmlformats.org/officeDocument/2006/relationships/slide" Target="slides/slide44.xml"/><Relationship Id="rId56" Type="http://schemas.openxmlformats.org/officeDocument/2006/relationships/slide" Target="slides/slide43.xml"/><Relationship Id="rId55" Type="http://schemas.openxmlformats.org/officeDocument/2006/relationships/slide" Target="slides/slide42.xml"/><Relationship Id="rId54" Type="http://schemas.openxmlformats.org/officeDocument/2006/relationships/slide" Target="slides/slide41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6.xml"/><Relationship Id="rId48" Type="http://schemas.openxmlformats.org/officeDocument/2006/relationships/slide" Target="slides/slide35.xml"/><Relationship Id="rId47" Type="http://schemas.openxmlformats.org/officeDocument/2006/relationships/slide" Target="slides/slide34.xml"/><Relationship Id="rId46" Type="http://schemas.openxmlformats.org/officeDocument/2006/relationships/slide" Target="slides/slide33.xml"/><Relationship Id="rId45" Type="http://schemas.openxmlformats.org/officeDocument/2006/relationships/slide" Target="slides/slide32.xml"/><Relationship Id="rId44" Type="http://schemas.openxmlformats.org/officeDocument/2006/relationships/slide" Target="slides/slide31.xml"/><Relationship Id="rId43" Type="http://schemas.openxmlformats.org/officeDocument/2006/relationships/slide" Target="slides/slide30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0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19.wmf"/><Relationship Id="rId2" Type="http://schemas.openxmlformats.org/officeDocument/2006/relationships/image" Target="../media/image23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zhang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兰州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spcBef>
                <a:spcPct val="20000"/>
              </a:spcBef>
            </a:pPr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•"/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3" name="Rectangle 9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2506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507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buFontTx/>
              <a:buChar char="•"/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508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buFontTx/>
              <a:buChar char="•"/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50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spcBef>
                <a:spcPct val="20000"/>
              </a:spcBef>
            </a:pPr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fontAlgn="base"/>
            <a:endParaRPr kumimoji="0" lang="zh-CN" altLang="en-US" b="1" strike="noStrike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  <a:p>
            <a:pPr fontAlgn="base"/>
            <a:endParaRPr kumimoji="0" lang="zh-CN" altLang="en-US" b="1" strike="noStrike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035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0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kumimoji="0" lang="zh-CN" altLang="en-US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649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854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059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366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571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981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294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185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kumimoji="0" lang="zh-CN" altLang="en-US" b="1" i="1" noProof="0" dirty="0" err="1" smtClean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2595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595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kumimoji="0" lang="en-US" altLang="zh-CN" b="1" strike="noStrike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2800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2800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300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300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0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20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321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41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341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619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3619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82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382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029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4029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1423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423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499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438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4438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643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4643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643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4643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950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950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4950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15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155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5155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360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5360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56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556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556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76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576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577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97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597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597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en-US" altLang="zh-CN" b="1" strike="noStrike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6179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6179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704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638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638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58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zh-CN" altLang="en-US" b="1" strike="noStrike" noProof="0" dirty="0" smtClean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6589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6589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79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679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679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99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6998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6998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203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7203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7203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08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7408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7408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613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7613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7613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817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7817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7818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022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18022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8022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2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432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8432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637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637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8637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841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841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8842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046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9046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9046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6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9456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9456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661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9661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9661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865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9865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9866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070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  <a:p>
            <a:pPr lvl="0"/>
            <a:endParaRPr lang="en-US" altLang="zh-CN" dirty="0"/>
          </a:p>
        </p:txBody>
      </p:sp>
      <p:sp>
        <p:nvSpPr>
          <p:cNvPr id="20070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20070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27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20275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20275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20480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20480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68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068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2068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113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88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088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2089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09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109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2109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14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kumimoji="0" lang="zh-CN" altLang="en-US" b="1" strike="noStrike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251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9251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14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kumimoji="0" lang="zh-CN" altLang="en-US" b="1" strike="noStrike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251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9251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625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kumimoji="0" lang="zh-CN" altLang="en-US" b="1" i="1" strike="noStrike" noProof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830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3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295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2296" name="组合 5"/>
          <p:cNvGrpSpPr/>
          <p:nvPr/>
        </p:nvGrpSpPr>
        <p:grpSpPr>
          <a:xfrm>
            <a:off x="87313" y="47625"/>
            <a:ext cx="5708650" cy="752475"/>
            <a:chOff x="77788" y="47625"/>
            <a:chExt cx="5073649" cy="752879"/>
          </a:xfrm>
        </p:grpSpPr>
        <p:pic>
          <p:nvPicPr>
            <p:cNvPr id="12297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317" y="133396"/>
              <a:ext cx="2730120" cy="37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海量数据计算研究中心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412" y="492364"/>
              <a:ext cx="3610530" cy="30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Massive Data Computing Lab @ HIT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8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95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83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83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5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82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82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1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41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0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89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89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82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57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8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8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07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95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95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71525" y="609600"/>
            <a:ext cx="8743950" cy="54864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86250" cy="41148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981200"/>
            <a:ext cx="4286250" cy="19812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4114800"/>
            <a:ext cx="4286250" cy="19812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1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9700" y="1600200"/>
            <a:ext cx="4552950" cy="21859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9700" y="3938590"/>
            <a:ext cx="4552950" cy="218757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宋体" panose="02010600030101010101" pitchFamily="2" charset="-122"/>
                <a:cs typeface="+mn-cs"/>
              </a:rPr>
              <a:t>DKE-LAB(2009)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1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宋体" panose="02010600030101010101" pitchFamily="2" charset="-122"/>
                <a:cs typeface="+mn-cs"/>
              </a:rPr>
              <a:t>DKE-LAB(2009)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7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8439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8440" name="组合 5"/>
          <p:cNvGrpSpPr/>
          <p:nvPr/>
        </p:nvGrpSpPr>
        <p:grpSpPr>
          <a:xfrm>
            <a:off x="87313" y="47625"/>
            <a:ext cx="5708650" cy="752475"/>
            <a:chOff x="77788" y="47625"/>
            <a:chExt cx="5073649" cy="752898"/>
          </a:xfrm>
        </p:grpSpPr>
        <p:pic>
          <p:nvPicPr>
            <p:cNvPr id="18441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317" y="133398"/>
              <a:ext cx="2730120" cy="37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海量数据计算研究中心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412" y="492375"/>
              <a:ext cx="3610530" cy="308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Massive Data Computing Lab @ HIT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46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04800"/>
            <a:ext cx="92583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9258300" cy="45720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2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04800"/>
            <a:ext cx="92583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9258300" cy="45720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6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6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7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59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59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54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3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29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69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69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79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67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67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60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3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3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35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3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3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85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3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3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66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4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6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6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9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9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9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72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47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80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80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97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85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85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58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85E156-5C43-4E77-B946-6D78DE35ADE9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738" y="6356350"/>
            <a:ext cx="911225" cy="349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z="28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2800" b="1" strike="noStrike" noProof="1">
              <a:latin typeface="Calibri" panose="020F050202020403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DC4412-EE9F-4CC4-92F3-5E8A46A2A95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33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7CDC11D-4244-4DC7-8CB2-97C984EACCE2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014A6F-7F6A-4C99-930E-05013778B654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2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2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42FBA8-C587-42CD-B4F5-BEA399DCEB79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2BA1B47-7191-48AC-B2A8-B80D7080B511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AC532CD-98C3-4952-AAB3-FBCDFF762D1E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83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813C15-49C2-422E-A2D3-A81EB316DFC2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3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2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858FDA-DBF9-43C2-9B09-30097CBD3B3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EBDF3-3C46-4143-8074-B4729B33C525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1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1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F82ABB0-38E1-4AB9-8934-25141D42B35A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64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39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89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7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7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70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45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8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8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05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16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0.xml"/><Relationship Id="rId8" Type="http://schemas.openxmlformats.org/officeDocument/2006/relationships/slideLayout" Target="../slideLayouts/slideLayout79.xml"/><Relationship Id="rId7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0.xml"/><Relationship Id="rId7" Type="http://schemas.openxmlformats.org/officeDocument/2006/relationships/slideLayout" Target="../slideLayouts/slideLayout89.xml"/><Relationship Id="rId6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2.xml"/><Relationship Id="rId1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grpSp>
        <p:nvGrpSpPr>
          <p:cNvPr id="1031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43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267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grpSp>
        <p:nvGrpSpPr>
          <p:cNvPr id="2055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57" name="图片 1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7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1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defTabSz="914400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DC4412-EE9F-4CC4-92F3-5E8A46A2A95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5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hitsz.edu.cn/teacher/view/id-1945.html" TargetMode="External"/><Relationship Id="rId2" Type="http://schemas.openxmlformats.org/officeDocument/2006/relationships/hyperlink" Target="mailto:hubaotian@hit.edu.cn" TargetMode="Externa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tags" Target="../tags/tag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tags" Target="../tags/tag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9.bin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0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1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7.wmf"/><Relationship Id="rId19" Type="http://schemas.openxmlformats.org/officeDocument/2006/relationships/notesSlide" Target="../notesSlides/notesSlide42.xml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3.bin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3.xml"/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1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5.wmf"/><Relationship Id="rId18" Type="http://schemas.openxmlformats.org/officeDocument/2006/relationships/notesSlide" Target="../notesSlides/notesSlide44.xml"/><Relationship Id="rId17" Type="http://schemas.openxmlformats.org/officeDocument/2006/relationships/vmlDrawing" Target="../drawings/vmlDrawing1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9.wmf"/><Relationship Id="rId14" Type="http://schemas.openxmlformats.org/officeDocument/2006/relationships/oleObject" Target="../embeddings/oleObject30.bin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3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" y="74930"/>
            <a:ext cx="10046970" cy="6781165"/>
          </a:xfrm>
          <a:prstGeom prst="rect">
            <a:avLst/>
          </a:prstGeom>
        </p:spPr>
      </p:pic>
      <p:sp>
        <p:nvSpPr>
          <p:cNvPr id="99330" name="TextBox 8"/>
          <p:cNvSpPr txBox="1"/>
          <p:nvPr/>
        </p:nvSpPr>
        <p:spPr>
          <a:xfrm>
            <a:off x="2018030" y="3732213"/>
            <a:ext cx="7121525" cy="1692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en-US" sz="2800">
                <a:solidFill>
                  <a:srgbClr val="0070C0"/>
                </a:solidFill>
                <a:latin typeface="Calibri" panose="020F0502020204030204" pitchFamily="34" charset="0"/>
              </a:rPr>
              <a:t>哈尔滨工业大学（深圳）</a:t>
            </a:r>
            <a:endParaRPr lang="en-US" altLang="zh-CN" sz="280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algn="ctr" eaLnBrk="0" hangingPunct="0"/>
            <a:r>
              <a:rPr lang="zh-CN" altLang="en-US" sz="2800">
                <a:solidFill>
                  <a:srgbClr val="0070C0"/>
                </a:solidFill>
                <a:latin typeface="Calibri" panose="020F0502020204030204" pitchFamily="34" charset="0"/>
              </a:rPr>
              <a:t>户保田</a:t>
            </a:r>
            <a:endParaRPr lang="en-US" altLang="zh-CN" sz="280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algn="ctr" eaLnBrk="0" hangingPunct="0"/>
            <a:r>
              <a:rPr lang="en-US" altLang="zh-CN" sz="2800">
                <a:solidFill>
                  <a:srgbClr val="FF0000"/>
                </a:solidFill>
                <a:latin typeface="Calibri" panose="020F0502020204030204" pitchFamily="34" charset="0"/>
                <a:hlinkClick r:id="rId2"/>
              </a:rPr>
              <a:t>hubaotian@hit.edu.cn</a:t>
            </a:r>
            <a:endParaRPr lang="en-US" altLang="zh-CN" sz="280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 eaLnBrk="0" hangingPunct="0"/>
            <a:r>
              <a:rPr lang="en-US" altLang="zh-CN" sz="2000">
                <a:solidFill>
                  <a:srgbClr val="FF0000"/>
                </a:solidFill>
                <a:latin typeface="Calibri" panose="020F0502020204030204" pitchFamily="34" charset="0"/>
                <a:hlinkClick r:id="rId3"/>
              </a:rPr>
              <a:t>http://www.hitsz.edu.cn/teacher/view/id-1945.html</a:t>
            </a:r>
            <a:endParaRPr lang="en-US" altLang="zh-CN" sz="2000">
              <a:solidFill>
                <a:srgbClr val="FF0000"/>
              </a:solidFill>
              <a:latin typeface="Calibri" panose="020F0502020204030204" pitchFamily="34" charset="0"/>
              <a:hlinkClick r:id="rId3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567815" y="1448753"/>
            <a:ext cx="7732713" cy="193833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算法设计与分析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第六章 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搜索策略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906" name="Line 90"/>
          <p:cNvSpPr/>
          <p:nvPr/>
        </p:nvSpPr>
        <p:spPr>
          <a:xfrm flipH="1">
            <a:off x="4136708" y="1122680"/>
            <a:ext cx="2016125" cy="7207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08" name="Line 92"/>
          <p:cNvSpPr/>
          <p:nvPr/>
        </p:nvSpPr>
        <p:spPr>
          <a:xfrm>
            <a:off x="6297295" y="126714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09" name="Line 93"/>
          <p:cNvSpPr/>
          <p:nvPr/>
        </p:nvSpPr>
        <p:spPr>
          <a:xfrm>
            <a:off x="6513195" y="1122680"/>
            <a:ext cx="1871663" cy="64928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0" name="Line 94"/>
          <p:cNvSpPr/>
          <p:nvPr/>
        </p:nvSpPr>
        <p:spPr>
          <a:xfrm flipH="1">
            <a:off x="3489008" y="1987868"/>
            <a:ext cx="43180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1" name="Line 95"/>
          <p:cNvSpPr/>
          <p:nvPr/>
        </p:nvSpPr>
        <p:spPr>
          <a:xfrm flipH="1">
            <a:off x="3128645" y="2780030"/>
            <a:ext cx="21590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2" name="Line 96"/>
          <p:cNvSpPr/>
          <p:nvPr/>
        </p:nvSpPr>
        <p:spPr>
          <a:xfrm flipH="1">
            <a:off x="2623820" y="3572193"/>
            <a:ext cx="3603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3" name="Line 97"/>
          <p:cNvSpPr/>
          <p:nvPr/>
        </p:nvSpPr>
        <p:spPr>
          <a:xfrm>
            <a:off x="3200083" y="3572193"/>
            <a:ext cx="288925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4" name="Line 98"/>
          <p:cNvSpPr/>
          <p:nvPr/>
        </p:nvSpPr>
        <p:spPr>
          <a:xfrm>
            <a:off x="3631883" y="4364355"/>
            <a:ext cx="288925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5" name="Line 99"/>
          <p:cNvSpPr/>
          <p:nvPr/>
        </p:nvSpPr>
        <p:spPr>
          <a:xfrm flipH="1">
            <a:off x="2192020" y="4364355"/>
            <a:ext cx="288925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6" name="Line 100"/>
          <p:cNvSpPr/>
          <p:nvPr/>
        </p:nvSpPr>
        <p:spPr>
          <a:xfrm>
            <a:off x="2696845" y="4364355"/>
            <a:ext cx="287338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7" name="Line 101"/>
          <p:cNvSpPr/>
          <p:nvPr/>
        </p:nvSpPr>
        <p:spPr>
          <a:xfrm flipH="1">
            <a:off x="3560445" y="5227955"/>
            <a:ext cx="36036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874" name="Oval 58"/>
          <p:cNvSpPr>
            <a:spLocks noChangeArrowheads="1"/>
          </p:cNvSpPr>
          <p:nvPr/>
        </p:nvSpPr>
        <p:spPr bwMode="auto">
          <a:xfrm>
            <a:off x="6152833" y="90678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4" name="Oval 68"/>
          <p:cNvSpPr>
            <a:spLocks noChangeArrowheads="1"/>
          </p:cNvSpPr>
          <p:nvPr/>
        </p:nvSpPr>
        <p:spPr bwMode="auto">
          <a:xfrm>
            <a:off x="3200083" y="249110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5" name="Oval 69"/>
          <p:cNvSpPr>
            <a:spLocks noChangeArrowheads="1"/>
          </p:cNvSpPr>
          <p:nvPr/>
        </p:nvSpPr>
        <p:spPr bwMode="auto">
          <a:xfrm>
            <a:off x="2912745" y="328326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6" name="Oval 70"/>
          <p:cNvSpPr>
            <a:spLocks noChangeArrowheads="1"/>
          </p:cNvSpPr>
          <p:nvPr/>
        </p:nvSpPr>
        <p:spPr bwMode="auto">
          <a:xfrm>
            <a:off x="2407920" y="407543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7" name="Oval 71"/>
          <p:cNvSpPr>
            <a:spLocks noChangeArrowheads="1"/>
          </p:cNvSpPr>
          <p:nvPr/>
        </p:nvSpPr>
        <p:spPr bwMode="auto">
          <a:xfrm>
            <a:off x="3344545" y="407543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8" name="Oval 72"/>
          <p:cNvSpPr>
            <a:spLocks noChangeArrowheads="1"/>
          </p:cNvSpPr>
          <p:nvPr/>
        </p:nvSpPr>
        <p:spPr bwMode="auto">
          <a:xfrm>
            <a:off x="3776345" y="486759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9" name="Oval 73"/>
          <p:cNvSpPr>
            <a:spLocks noChangeArrowheads="1"/>
          </p:cNvSpPr>
          <p:nvPr/>
        </p:nvSpPr>
        <p:spPr bwMode="auto">
          <a:xfrm>
            <a:off x="2839720" y="486759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0" name="Oval 74"/>
          <p:cNvSpPr>
            <a:spLocks noChangeArrowheads="1"/>
          </p:cNvSpPr>
          <p:nvPr/>
        </p:nvSpPr>
        <p:spPr bwMode="auto">
          <a:xfrm>
            <a:off x="1903095" y="486759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918" name="Line 102"/>
          <p:cNvSpPr/>
          <p:nvPr/>
        </p:nvSpPr>
        <p:spPr>
          <a:xfrm>
            <a:off x="3489008" y="6091555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9" name="Line 103"/>
          <p:cNvSpPr/>
          <p:nvPr/>
        </p:nvSpPr>
        <p:spPr>
          <a:xfrm>
            <a:off x="6297295" y="1987868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0" name="Line 104"/>
          <p:cNvSpPr/>
          <p:nvPr/>
        </p:nvSpPr>
        <p:spPr>
          <a:xfrm flipH="1">
            <a:off x="5432108" y="2707005"/>
            <a:ext cx="720725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1" name="Line 105"/>
          <p:cNvSpPr/>
          <p:nvPr/>
        </p:nvSpPr>
        <p:spPr>
          <a:xfrm>
            <a:off x="6297295" y="2780030"/>
            <a:ext cx="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2" name="Line 106"/>
          <p:cNvSpPr/>
          <p:nvPr/>
        </p:nvSpPr>
        <p:spPr>
          <a:xfrm>
            <a:off x="6297295" y="3643630"/>
            <a:ext cx="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3" name="Line 107"/>
          <p:cNvSpPr/>
          <p:nvPr/>
        </p:nvSpPr>
        <p:spPr>
          <a:xfrm flipH="1">
            <a:off x="4855845" y="3572193"/>
            <a:ext cx="3603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4" name="Line 108"/>
          <p:cNvSpPr/>
          <p:nvPr/>
        </p:nvSpPr>
        <p:spPr>
          <a:xfrm>
            <a:off x="5432108" y="3572193"/>
            <a:ext cx="360362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5" name="Line 109"/>
          <p:cNvSpPr/>
          <p:nvPr/>
        </p:nvSpPr>
        <p:spPr>
          <a:xfrm>
            <a:off x="4928870" y="4435793"/>
            <a:ext cx="287338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6" name="Line 110"/>
          <p:cNvSpPr/>
          <p:nvPr/>
        </p:nvSpPr>
        <p:spPr>
          <a:xfrm>
            <a:off x="6297295" y="450723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7" name="Line 111"/>
          <p:cNvSpPr/>
          <p:nvPr/>
        </p:nvSpPr>
        <p:spPr>
          <a:xfrm flipH="1">
            <a:off x="5936933" y="5299393"/>
            <a:ext cx="360362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8" name="Line 112"/>
          <p:cNvSpPr/>
          <p:nvPr/>
        </p:nvSpPr>
        <p:spPr>
          <a:xfrm>
            <a:off x="5863908" y="6091555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9" name="Line 113"/>
          <p:cNvSpPr/>
          <p:nvPr/>
        </p:nvSpPr>
        <p:spPr>
          <a:xfrm flipH="1">
            <a:off x="8097520" y="2059305"/>
            <a:ext cx="358775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0" name="Line 114"/>
          <p:cNvSpPr/>
          <p:nvPr/>
        </p:nvSpPr>
        <p:spPr>
          <a:xfrm>
            <a:off x="8600758" y="1987868"/>
            <a:ext cx="360362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1" name="Line 115"/>
          <p:cNvSpPr/>
          <p:nvPr/>
        </p:nvSpPr>
        <p:spPr>
          <a:xfrm flipH="1">
            <a:off x="8529320" y="2780030"/>
            <a:ext cx="3603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2" name="Line 116"/>
          <p:cNvSpPr/>
          <p:nvPr/>
        </p:nvSpPr>
        <p:spPr>
          <a:xfrm>
            <a:off x="9105583" y="2780030"/>
            <a:ext cx="358775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3" name="Line 117"/>
          <p:cNvSpPr/>
          <p:nvPr/>
        </p:nvSpPr>
        <p:spPr>
          <a:xfrm flipH="1">
            <a:off x="8024495" y="3572193"/>
            <a:ext cx="3603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4" name="Line 118"/>
          <p:cNvSpPr/>
          <p:nvPr/>
        </p:nvSpPr>
        <p:spPr>
          <a:xfrm>
            <a:off x="8600758" y="3572193"/>
            <a:ext cx="21590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5" name="Line 119"/>
          <p:cNvSpPr/>
          <p:nvPr/>
        </p:nvSpPr>
        <p:spPr>
          <a:xfrm>
            <a:off x="9608820" y="3572193"/>
            <a:ext cx="360363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6" name="Line 120"/>
          <p:cNvSpPr/>
          <p:nvPr/>
        </p:nvSpPr>
        <p:spPr>
          <a:xfrm>
            <a:off x="9969183" y="4435793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883" name="Oval 67"/>
          <p:cNvSpPr>
            <a:spLocks noChangeArrowheads="1"/>
          </p:cNvSpPr>
          <p:nvPr/>
        </p:nvSpPr>
        <p:spPr bwMode="auto">
          <a:xfrm>
            <a:off x="8311833" y="169894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2" name="Oval 66"/>
          <p:cNvSpPr>
            <a:spLocks noChangeArrowheads="1"/>
          </p:cNvSpPr>
          <p:nvPr/>
        </p:nvSpPr>
        <p:spPr bwMode="auto">
          <a:xfrm>
            <a:off x="3847783" y="169894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75" name="Oval 59"/>
          <p:cNvSpPr>
            <a:spLocks noChangeArrowheads="1"/>
          </p:cNvSpPr>
          <p:nvPr/>
        </p:nvSpPr>
        <p:spPr bwMode="auto">
          <a:xfrm>
            <a:off x="6152833" y="169894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76" name="Oval 60"/>
          <p:cNvSpPr>
            <a:spLocks noChangeArrowheads="1"/>
          </p:cNvSpPr>
          <p:nvPr/>
        </p:nvSpPr>
        <p:spPr bwMode="auto">
          <a:xfrm>
            <a:off x="6152833" y="249110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7" name="Oval 81"/>
          <p:cNvSpPr>
            <a:spLocks noChangeArrowheads="1"/>
          </p:cNvSpPr>
          <p:nvPr/>
        </p:nvSpPr>
        <p:spPr bwMode="auto">
          <a:xfrm>
            <a:off x="7808595" y="249110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8" name="Oval 82"/>
          <p:cNvSpPr>
            <a:spLocks noChangeArrowheads="1"/>
          </p:cNvSpPr>
          <p:nvPr/>
        </p:nvSpPr>
        <p:spPr bwMode="auto">
          <a:xfrm>
            <a:off x="8816658" y="249110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77" name="Oval 61"/>
          <p:cNvSpPr>
            <a:spLocks noChangeArrowheads="1"/>
          </p:cNvSpPr>
          <p:nvPr/>
        </p:nvSpPr>
        <p:spPr bwMode="auto">
          <a:xfrm>
            <a:off x="6152833" y="328326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3" name="Oval 77"/>
          <p:cNvSpPr>
            <a:spLocks noChangeArrowheads="1"/>
          </p:cNvSpPr>
          <p:nvPr/>
        </p:nvSpPr>
        <p:spPr bwMode="auto">
          <a:xfrm>
            <a:off x="5144770" y="328326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9" name="Oval 83"/>
          <p:cNvSpPr>
            <a:spLocks noChangeArrowheads="1"/>
          </p:cNvSpPr>
          <p:nvPr/>
        </p:nvSpPr>
        <p:spPr bwMode="auto">
          <a:xfrm>
            <a:off x="8311833" y="328326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900" name="Oval 84"/>
          <p:cNvSpPr>
            <a:spLocks noChangeArrowheads="1"/>
          </p:cNvSpPr>
          <p:nvPr/>
        </p:nvSpPr>
        <p:spPr bwMode="auto">
          <a:xfrm>
            <a:off x="9319895" y="328326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78" name="Oval 62"/>
          <p:cNvSpPr>
            <a:spLocks noChangeArrowheads="1"/>
          </p:cNvSpPr>
          <p:nvPr/>
        </p:nvSpPr>
        <p:spPr bwMode="auto">
          <a:xfrm>
            <a:off x="6152833" y="414686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4" name="Oval 78"/>
          <p:cNvSpPr>
            <a:spLocks noChangeArrowheads="1"/>
          </p:cNvSpPr>
          <p:nvPr/>
        </p:nvSpPr>
        <p:spPr bwMode="auto">
          <a:xfrm>
            <a:off x="5576570" y="414686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5" name="Oval 79"/>
          <p:cNvSpPr>
            <a:spLocks noChangeArrowheads="1"/>
          </p:cNvSpPr>
          <p:nvPr/>
        </p:nvSpPr>
        <p:spPr bwMode="auto">
          <a:xfrm>
            <a:off x="4639945" y="414686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901" name="Oval 85"/>
          <p:cNvSpPr>
            <a:spLocks noChangeArrowheads="1"/>
          </p:cNvSpPr>
          <p:nvPr/>
        </p:nvSpPr>
        <p:spPr bwMode="auto">
          <a:xfrm>
            <a:off x="7808595" y="414686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902" name="Oval 86"/>
          <p:cNvSpPr>
            <a:spLocks noChangeArrowheads="1"/>
          </p:cNvSpPr>
          <p:nvPr/>
        </p:nvSpPr>
        <p:spPr bwMode="auto">
          <a:xfrm>
            <a:off x="8672195" y="414686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903" name="Oval 87"/>
          <p:cNvSpPr>
            <a:spLocks noChangeArrowheads="1"/>
          </p:cNvSpPr>
          <p:nvPr/>
        </p:nvSpPr>
        <p:spPr bwMode="auto">
          <a:xfrm>
            <a:off x="9824720" y="414686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79" name="Oval 63"/>
          <p:cNvSpPr>
            <a:spLocks noChangeArrowheads="1"/>
          </p:cNvSpPr>
          <p:nvPr/>
        </p:nvSpPr>
        <p:spPr bwMode="auto">
          <a:xfrm>
            <a:off x="6152833" y="493903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6" name="Oval 80"/>
          <p:cNvSpPr>
            <a:spLocks noChangeArrowheads="1"/>
          </p:cNvSpPr>
          <p:nvPr/>
        </p:nvSpPr>
        <p:spPr bwMode="auto">
          <a:xfrm>
            <a:off x="5071745" y="486759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905" name="Oval 89"/>
          <p:cNvSpPr>
            <a:spLocks noChangeArrowheads="1"/>
          </p:cNvSpPr>
          <p:nvPr/>
        </p:nvSpPr>
        <p:spPr bwMode="auto">
          <a:xfrm>
            <a:off x="9824720" y="486759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0" name="Oval 64"/>
          <p:cNvSpPr>
            <a:spLocks noChangeArrowheads="1"/>
          </p:cNvSpPr>
          <p:nvPr/>
        </p:nvSpPr>
        <p:spPr bwMode="auto">
          <a:xfrm>
            <a:off x="5721033" y="573119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1" name="Oval 75"/>
          <p:cNvSpPr>
            <a:spLocks noChangeArrowheads="1"/>
          </p:cNvSpPr>
          <p:nvPr/>
        </p:nvSpPr>
        <p:spPr bwMode="auto">
          <a:xfrm>
            <a:off x="3344545" y="573119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1" name="Oval 65"/>
          <p:cNvSpPr>
            <a:spLocks noChangeArrowheads="1"/>
          </p:cNvSpPr>
          <p:nvPr/>
        </p:nvSpPr>
        <p:spPr bwMode="auto">
          <a:xfrm>
            <a:off x="5719445" y="6523355"/>
            <a:ext cx="360363" cy="360363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2" name="Oval 76"/>
          <p:cNvSpPr>
            <a:spLocks noChangeArrowheads="1"/>
          </p:cNvSpPr>
          <p:nvPr/>
        </p:nvSpPr>
        <p:spPr bwMode="auto">
          <a:xfrm>
            <a:off x="3344545" y="6523355"/>
            <a:ext cx="360363" cy="360363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0175" name="Group 144"/>
          <p:cNvGrpSpPr/>
          <p:nvPr/>
        </p:nvGrpSpPr>
        <p:grpSpPr>
          <a:xfrm>
            <a:off x="175895" y="1122680"/>
            <a:ext cx="3671888" cy="1512888"/>
            <a:chOff x="2015" y="890"/>
            <a:chExt cx="3402" cy="1179"/>
          </a:xfrm>
        </p:grpSpPr>
        <p:sp>
          <p:nvSpPr>
            <p:cNvPr id="802937" name="Oval 121"/>
            <p:cNvSpPr>
              <a:spLocks noChangeArrowheads="1"/>
            </p:cNvSpPr>
            <p:nvPr/>
          </p:nvSpPr>
          <p:spPr bwMode="auto">
            <a:xfrm>
              <a:off x="2015" y="935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2938" name="Oval 122"/>
            <p:cNvSpPr>
              <a:spLocks noChangeArrowheads="1"/>
            </p:cNvSpPr>
            <p:nvPr/>
          </p:nvSpPr>
          <p:spPr bwMode="auto">
            <a:xfrm>
              <a:off x="3058" y="935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2939" name="Oval 123"/>
            <p:cNvSpPr>
              <a:spLocks noChangeArrowheads="1"/>
            </p:cNvSpPr>
            <p:nvPr/>
          </p:nvSpPr>
          <p:spPr bwMode="auto">
            <a:xfrm>
              <a:off x="4009" y="890"/>
              <a:ext cx="319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2940" name="Oval 124"/>
            <p:cNvSpPr>
              <a:spLocks noChangeArrowheads="1"/>
            </p:cNvSpPr>
            <p:nvPr/>
          </p:nvSpPr>
          <p:spPr bwMode="auto">
            <a:xfrm>
              <a:off x="4011" y="1751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2941" name="Oval 125"/>
            <p:cNvSpPr>
              <a:spLocks noChangeArrowheads="1"/>
            </p:cNvSpPr>
            <p:nvPr/>
          </p:nvSpPr>
          <p:spPr bwMode="auto">
            <a:xfrm>
              <a:off x="5099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181" name="Line 126"/>
            <p:cNvSpPr/>
            <p:nvPr/>
          </p:nvSpPr>
          <p:spPr>
            <a:xfrm>
              <a:off x="2333" y="1072"/>
              <a:ext cx="72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2" name="Line 127"/>
            <p:cNvSpPr/>
            <p:nvPr/>
          </p:nvSpPr>
          <p:spPr>
            <a:xfrm>
              <a:off x="2197" y="1253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3" name="Line 128"/>
            <p:cNvSpPr/>
            <p:nvPr/>
          </p:nvSpPr>
          <p:spPr>
            <a:xfrm>
              <a:off x="2287" y="1208"/>
              <a:ext cx="817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4" name="Line 129"/>
            <p:cNvSpPr/>
            <p:nvPr/>
          </p:nvSpPr>
          <p:spPr>
            <a:xfrm>
              <a:off x="3194" y="1253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5" name="Line 130"/>
            <p:cNvSpPr/>
            <p:nvPr/>
          </p:nvSpPr>
          <p:spPr>
            <a:xfrm flipV="1">
              <a:off x="2287" y="1117"/>
              <a:ext cx="2813" cy="7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6" name="Line 131"/>
            <p:cNvSpPr/>
            <p:nvPr/>
          </p:nvSpPr>
          <p:spPr>
            <a:xfrm>
              <a:off x="3376" y="1888"/>
              <a:ext cx="63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7" name="Line 132"/>
            <p:cNvSpPr/>
            <p:nvPr/>
          </p:nvSpPr>
          <p:spPr>
            <a:xfrm>
              <a:off x="4147" y="1208"/>
              <a:ext cx="0" cy="5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8" name="Line 133"/>
            <p:cNvSpPr/>
            <p:nvPr/>
          </p:nvSpPr>
          <p:spPr>
            <a:xfrm>
              <a:off x="4328" y="1026"/>
              <a:ext cx="772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9" name="Line 134"/>
            <p:cNvSpPr/>
            <p:nvPr/>
          </p:nvSpPr>
          <p:spPr>
            <a:xfrm flipH="1">
              <a:off x="4328" y="1208"/>
              <a:ext cx="908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2951" name="Oval 135"/>
            <p:cNvSpPr>
              <a:spLocks noChangeArrowheads="1"/>
            </p:cNvSpPr>
            <p:nvPr/>
          </p:nvSpPr>
          <p:spPr bwMode="auto">
            <a:xfrm>
              <a:off x="3058" y="1751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191" name="Line 136"/>
            <p:cNvSpPr/>
            <p:nvPr/>
          </p:nvSpPr>
          <p:spPr>
            <a:xfrm>
              <a:off x="2333" y="1072"/>
              <a:ext cx="725" cy="0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2" name="Line 137"/>
            <p:cNvSpPr/>
            <p:nvPr/>
          </p:nvSpPr>
          <p:spPr>
            <a:xfrm>
              <a:off x="3194" y="1253"/>
              <a:ext cx="0" cy="499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3" name="Line 138"/>
            <p:cNvSpPr/>
            <p:nvPr/>
          </p:nvSpPr>
          <p:spPr>
            <a:xfrm>
              <a:off x="3376" y="1888"/>
              <a:ext cx="635" cy="0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4" name="Line 139"/>
            <p:cNvSpPr/>
            <p:nvPr/>
          </p:nvSpPr>
          <p:spPr>
            <a:xfrm flipV="1">
              <a:off x="4147" y="1208"/>
              <a:ext cx="0" cy="544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5" name="Line 140"/>
            <p:cNvSpPr/>
            <p:nvPr/>
          </p:nvSpPr>
          <p:spPr>
            <a:xfrm>
              <a:off x="4328" y="1026"/>
              <a:ext cx="772" cy="0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6" name="Line 141"/>
            <p:cNvSpPr/>
            <p:nvPr/>
          </p:nvSpPr>
          <p:spPr>
            <a:xfrm flipV="1">
              <a:off x="2287" y="1117"/>
              <a:ext cx="2813" cy="726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7" name="Line 142"/>
            <p:cNvSpPr/>
            <p:nvPr/>
          </p:nvSpPr>
          <p:spPr>
            <a:xfrm>
              <a:off x="2197" y="1253"/>
              <a:ext cx="0" cy="499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2959" name="Oval 143"/>
            <p:cNvSpPr>
              <a:spLocks noChangeArrowheads="1"/>
            </p:cNvSpPr>
            <p:nvPr/>
          </p:nvSpPr>
          <p:spPr bwMode="auto">
            <a:xfrm>
              <a:off x="2015" y="1751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56255" y="62230"/>
            <a:ext cx="4246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问题表示为树搜索问题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0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0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0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0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0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0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0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0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0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0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0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0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0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0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0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0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0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0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0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0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0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0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0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0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80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0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0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0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0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0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0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0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0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0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0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0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80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0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80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80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0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0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0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80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0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80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80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80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80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80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80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74" grpId="0" bldLvl="0" animBg="1"/>
      <p:bldP spid="802884" grpId="0" bldLvl="0" animBg="1"/>
      <p:bldP spid="802885" grpId="0" bldLvl="0" animBg="1"/>
      <p:bldP spid="802886" grpId="0" bldLvl="0" animBg="1"/>
      <p:bldP spid="802887" grpId="0" bldLvl="0" animBg="1"/>
      <p:bldP spid="802888" grpId="0" bldLvl="0" animBg="1"/>
      <p:bldP spid="802889" grpId="0" bldLvl="0" animBg="1"/>
      <p:bldP spid="802890" grpId="0" bldLvl="0" animBg="1"/>
      <p:bldP spid="802883" grpId="0" bldLvl="0" animBg="1"/>
      <p:bldP spid="802882" grpId="0" bldLvl="0" animBg="1"/>
      <p:bldP spid="802875" grpId="0" bldLvl="0" animBg="1"/>
      <p:bldP spid="802876" grpId="0" bldLvl="0" animBg="1"/>
      <p:bldP spid="802897" grpId="0" bldLvl="0" animBg="1"/>
      <p:bldP spid="802898" grpId="0" bldLvl="0" animBg="1"/>
      <p:bldP spid="802877" grpId="0" bldLvl="0" animBg="1"/>
      <p:bldP spid="802893" grpId="0" bldLvl="0" animBg="1"/>
      <p:bldP spid="802899" grpId="0" bldLvl="0" animBg="1"/>
      <p:bldP spid="802900" grpId="0" bldLvl="0" animBg="1"/>
      <p:bldP spid="802878" grpId="0" bldLvl="0" animBg="1"/>
      <p:bldP spid="802894" grpId="0" bldLvl="0" animBg="1"/>
      <p:bldP spid="802895" grpId="0" bldLvl="0" animBg="1"/>
      <p:bldP spid="802901" grpId="0" bldLvl="0" animBg="1"/>
      <p:bldP spid="802902" grpId="0" bldLvl="0" animBg="1"/>
      <p:bldP spid="802903" grpId="0" bldLvl="0" animBg="1"/>
      <p:bldP spid="802879" grpId="0" bldLvl="0" animBg="1"/>
      <p:bldP spid="802896" grpId="0" bldLvl="0" animBg="1"/>
      <p:bldP spid="802905" grpId="0" bldLvl="0" animBg="1"/>
      <p:bldP spid="802880" grpId="0" bldLvl="0" animBg="1"/>
      <p:bldP spid="802891" grpId="0" bldLvl="0" animBg="1"/>
      <p:bldP spid="802881" grpId="0" bldLvl="0" animBg="1"/>
      <p:bldP spid="80289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70" name="Line 6"/>
          <p:cNvSpPr/>
          <p:nvPr/>
        </p:nvSpPr>
        <p:spPr>
          <a:xfrm>
            <a:off x="6511925" y="191611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889" name="Line 25"/>
          <p:cNvSpPr/>
          <p:nvPr/>
        </p:nvSpPr>
        <p:spPr>
          <a:xfrm>
            <a:off x="6511925" y="2636838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0" name="Line 66"/>
          <p:cNvSpPr/>
          <p:nvPr/>
        </p:nvSpPr>
        <p:spPr>
          <a:xfrm flipH="1">
            <a:off x="6078538" y="3429000"/>
            <a:ext cx="360362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1" name="Line 67"/>
          <p:cNvSpPr/>
          <p:nvPr/>
        </p:nvSpPr>
        <p:spPr>
          <a:xfrm>
            <a:off x="6654800" y="3429000"/>
            <a:ext cx="288925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2" name="Line 68"/>
          <p:cNvSpPr/>
          <p:nvPr/>
        </p:nvSpPr>
        <p:spPr>
          <a:xfrm flipH="1">
            <a:off x="5286375" y="2563813"/>
            <a:ext cx="1152525" cy="64928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3" name="Line 69"/>
          <p:cNvSpPr/>
          <p:nvPr/>
        </p:nvSpPr>
        <p:spPr>
          <a:xfrm>
            <a:off x="6727825" y="2563813"/>
            <a:ext cx="935038" cy="64928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4" name="Line 70"/>
          <p:cNvSpPr/>
          <p:nvPr/>
        </p:nvSpPr>
        <p:spPr>
          <a:xfrm>
            <a:off x="5214938" y="35004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5" name="Line 71"/>
          <p:cNvSpPr/>
          <p:nvPr/>
        </p:nvSpPr>
        <p:spPr>
          <a:xfrm>
            <a:off x="5214938" y="4292600"/>
            <a:ext cx="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6" name="Line 72"/>
          <p:cNvSpPr/>
          <p:nvPr/>
        </p:nvSpPr>
        <p:spPr>
          <a:xfrm>
            <a:off x="7735888" y="35004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7" name="Line 73"/>
          <p:cNvSpPr/>
          <p:nvPr/>
        </p:nvSpPr>
        <p:spPr>
          <a:xfrm>
            <a:off x="7735888" y="4292600"/>
            <a:ext cx="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880" name="Oval 16"/>
          <p:cNvSpPr>
            <a:spLocks noChangeArrowheads="1"/>
          </p:cNvSpPr>
          <p:nvPr/>
        </p:nvSpPr>
        <p:spPr bwMode="auto">
          <a:xfrm>
            <a:off x="6367463" y="155575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09" name="Oval 45"/>
          <p:cNvSpPr>
            <a:spLocks noChangeArrowheads="1"/>
          </p:cNvSpPr>
          <p:nvPr/>
        </p:nvSpPr>
        <p:spPr bwMode="auto">
          <a:xfrm>
            <a:off x="6367463" y="234791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4999038" y="31400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10" name="Oval 46"/>
          <p:cNvSpPr>
            <a:spLocks noChangeArrowheads="1"/>
          </p:cNvSpPr>
          <p:nvPr/>
        </p:nvSpPr>
        <p:spPr bwMode="auto">
          <a:xfrm>
            <a:off x="6367463" y="31400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11" name="Oval 47"/>
          <p:cNvSpPr>
            <a:spLocks noChangeArrowheads="1"/>
          </p:cNvSpPr>
          <p:nvPr/>
        </p:nvSpPr>
        <p:spPr bwMode="auto">
          <a:xfrm>
            <a:off x="7591425" y="31400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882" name="Oval 18"/>
          <p:cNvSpPr>
            <a:spLocks noChangeArrowheads="1"/>
          </p:cNvSpPr>
          <p:nvPr/>
        </p:nvSpPr>
        <p:spPr bwMode="auto">
          <a:xfrm>
            <a:off x="4999038" y="39322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12" name="Oval 48"/>
          <p:cNvSpPr>
            <a:spLocks noChangeArrowheads="1"/>
          </p:cNvSpPr>
          <p:nvPr/>
        </p:nvSpPr>
        <p:spPr bwMode="auto">
          <a:xfrm>
            <a:off x="7591425" y="39322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13" name="Oval 49"/>
          <p:cNvSpPr>
            <a:spLocks noChangeArrowheads="1"/>
          </p:cNvSpPr>
          <p:nvPr/>
        </p:nvSpPr>
        <p:spPr bwMode="auto">
          <a:xfrm>
            <a:off x="6799263" y="393223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14" name="Oval 50"/>
          <p:cNvSpPr>
            <a:spLocks noChangeArrowheads="1"/>
          </p:cNvSpPr>
          <p:nvPr/>
        </p:nvSpPr>
        <p:spPr bwMode="auto">
          <a:xfrm>
            <a:off x="5862638" y="393223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07" name="Oval 43"/>
          <p:cNvSpPr>
            <a:spLocks noChangeArrowheads="1"/>
          </p:cNvSpPr>
          <p:nvPr/>
        </p:nvSpPr>
        <p:spPr bwMode="auto">
          <a:xfrm>
            <a:off x="7591425" y="48688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19" name="Oval 55"/>
          <p:cNvSpPr>
            <a:spLocks noChangeArrowheads="1"/>
          </p:cNvSpPr>
          <p:nvPr/>
        </p:nvSpPr>
        <p:spPr bwMode="auto">
          <a:xfrm>
            <a:off x="4999038" y="479583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2182" name="Group 74"/>
          <p:cNvGrpSpPr/>
          <p:nvPr/>
        </p:nvGrpSpPr>
        <p:grpSpPr>
          <a:xfrm>
            <a:off x="247650" y="908050"/>
            <a:ext cx="3311525" cy="1512888"/>
            <a:chOff x="1607" y="2386"/>
            <a:chExt cx="2314" cy="1135"/>
          </a:xfrm>
        </p:grpSpPr>
        <p:sp>
          <p:nvSpPr>
            <p:cNvPr id="804939" name="Oval 75"/>
            <p:cNvSpPr>
              <a:spLocks noChangeArrowheads="1"/>
            </p:cNvSpPr>
            <p:nvPr/>
          </p:nvSpPr>
          <p:spPr bwMode="auto">
            <a:xfrm>
              <a:off x="1607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4940" name="Oval 76"/>
            <p:cNvSpPr>
              <a:spLocks noChangeArrowheads="1"/>
            </p:cNvSpPr>
            <p:nvPr/>
          </p:nvSpPr>
          <p:spPr bwMode="auto">
            <a:xfrm>
              <a:off x="2650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4941" name="Oval 77"/>
            <p:cNvSpPr>
              <a:spLocks noChangeArrowheads="1"/>
            </p:cNvSpPr>
            <p:nvPr/>
          </p:nvSpPr>
          <p:spPr bwMode="auto">
            <a:xfrm>
              <a:off x="3602" y="2386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86" name="Line 78"/>
            <p:cNvSpPr/>
            <p:nvPr/>
          </p:nvSpPr>
          <p:spPr>
            <a:xfrm>
              <a:off x="1925" y="2524"/>
              <a:ext cx="72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2187" name="Line 79"/>
            <p:cNvSpPr/>
            <p:nvPr/>
          </p:nvSpPr>
          <p:spPr>
            <a:xfrm>
              <a:off x="2786" y="2705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2188" name="Line 80"/>
            <p:cNvSpPr/>
            <p:nvPr/>
          </p:nvSpPr>
          <p:spPr>
            <a:xfrm>
              <a:off x="2968" y="2523"/>
              <a:ext cx="63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4945" name="Oval 81"/>
            <p:cNvSpPr>
              <a:spLocks noChangeArrowheads="1"/>
            </p:cNvSpPr>
            <p:nvPr/>
          </p:nvSpPr>
          <p:spPr bwMode="auto">
            <a:xfrm>
              <a:off x="2650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90" name="Line 82"/>
            <p:cNvSpPr/>
            <p:nvPr/>
          </p:nvSpPr>
          <p:spPr>
            <a:xfrm>
              <a:off x="3739" y="2704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2191" name="Line 83"/>
            <p:cNvSpPr/>
            <p:nvPr/>
          </p:nvSpPr>
          <p:spPr>
            <a:xfrm>
              <a:off x="2922" y="2659"/>
              <a:ext cx="726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2192" name="Line 84"/>
            <p:cNvSpPr/>
            <p:nvPr/>
          </p:nvSpPr>
          <p:spPr>
            <a:xfrm flipH="1">
              <a:off x="2922" y="2659"/>
              <a:ext cx="726" cy="59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4949" name="Oval 85"/>
            <p:cNvSpPr>
              <a:spLocks noChangeArrowheads="1"/>
            </p:cNvSpPr>
            <p:nvPr/>
          </p:nvSpPr>
          <p:spPr bwMode="auto">
            <a:xfrm>
              <a:off x="3603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56255" y="64770"/>
            <a:ext cx="4246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问题表示为树搜索问题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0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0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0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0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0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0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0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0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0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0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0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0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0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80" grpId="0" animBg="1"/>
      <p:bldP spid="804909" grpId="0" animBg="1"/>
      <p:bldP spid="804881" grpId="0" animBg="1"/>
      <p:bldP spid="804910" grpId="0" animBg="1"/>
      <p:bldP spid="804911" grpId="0" animBg="1"/>
      <p:bldP spid="804882" grpId="0" animBg="1"/>
      <p:bldP spid="804912" grpId="0" animBg="1"/>
      <p:bldP spid="804913" grpId="0" animBg="1"/>
      <p:bldP spid="804914" grpId="0" animBg="1"/>
      <p:bldP spid="804907" grpId="0" animBg="1"/>
      <p:bldP spid="8049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366395" y="367030"/>
            <a:ext cx="92583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提纲</a:t>
            </a:r>
            <a:endParaRPr lang="zh-CN" altLang="en-US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5" y="1627505"/>
            <a:ext cx="6696075" cy="492125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暴力美学：搜索漫谈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6.2 深度优先与广度优先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6.3 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搜索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的优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化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6.4 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剪枝方法论与人员安排问题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6.6 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旅行商问题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6.6 A*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>
          <a:xfrm>
            <a:off x="606425" y="1844675"/>
            <a:ext cx="9217025" cy="39608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</a:t>
            </a:r>
            <a:endParaRPr kumimoji="0" lang="zh-CN" altLang="en-US" sz="20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 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构造由根组成的队列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；</a:t>
            </a:r>
            <a:endParaRPr kumimoji="0" lang="zh-CN" altLang="en-US" sz="240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2. If  Q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的第一个元素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是目标节点  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Then  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停止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;</a:t>
            </a:r>
            <a:endParaRPr kumimoji="0" lang="en-US" altLang="zh-CN" sz="240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3. 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从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中删除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，把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的所有子节点加入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的末尾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;</a:t>
            </a:r>
            <a:endParaRPr kumimoji="0" lang="en-US" altLang="zh-CN" sz="240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4. If  Q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空  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Then 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失败   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Else  goto 2.</a:t>
            </a:r>
            <a:endParaRPr kumimoji="0" lang="en-US" altLang="zh-CN" sz="240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694276" name="Rectangle 4"/>
          <p:cNvSpPr txBox="1">
            <a:spLocks noChangeArrowheads="1"/>
          </p:cNvSpPr>
          <p:nvPr/>
        </p:nvSpPr>
        <p:spPr bwMode="auto">
          <a:xfrm>
            <a:off x="4148296" y="319088"/>
            <a:ext cx="2926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just"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zh-CN" altLang="en-US" sz="36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广度优先搜索</a:t>
            </a:r>
            <a:endParaRPr lang="zh-CN" altLang="en-US" sz="36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ChangeArrowheads="1"/>
          </p:cNvSpPr>
          <p:nvPr/>
        </p:nvSpPr>
        <p:spPr bwMode="auto">
          <a:xfrm>
            <a:off x="338455" y="735330"/>
            <a:ext cx="3868420" cy="3943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例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求解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8-Puzzle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问题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807086" name="Group 174"/>
          <p:cNvGrpSpPr/>
          <p:nvPr/>
        </p:nvGrpSpPr>
        <p:grpSpPr>
          <a:xfrm>
            <a:off x="4567238" y="692150"/>
            <a:ext cx="1439862" cy="1519238"/>
            <a:chOff x="2877" y="436"/>
            <a:chExt cx="907" cy="957"/>
          </a:xfrm>
        </p:grpSpPr>
        <p:sp>
          <p:nvSpPr>
            <p:cNvPr id="95235" name="Rectangle 60"/>
            <p:cNvSpPr/>
            <p:nvPr/>
          </p:nvSpPr>
          <p:spPr>
            <a:xfrm>
              <a:off x="2877" y="463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236" name="Line 61"/>
            <p:cNvSpPr/>
            <p:nvPr/>
          </p:nvSpPr>
          <p:spPr>
            <a:xfrm>
              <a:off x="2877" y="767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37" name="Line 62"/>
            <p:cNvSpPr/>
            <p:nvPr/>
          </p:nvSpPr>
          <p:spPr>
            <a:xfrm>
              <a:off x="2877" y="1071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38" name="Line 63"/>
            <p:cNvSpPr/>
            <p:nvPr/>
          </p:nvSpPr>
          <p:spPr>
            <a:xfrm>
              <a:off x="3179" y="46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39" name="Line 64"/>
            <p:cNvSpPr/>
            <p:nvPr/>
          </p:nvSpPr>
          <p:spPr>
            <a:xfrm>
              <a:off x="3482" y="46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6977" name="Text Box 65"/>
            <p:cNvSpPr txBox="1">
              <a:spLocks noChangeArrowheads="1"/>
            </p:cNvSpPr>
            <p:nvPr/>
          </p:nvSpPr>
          <p:spPr bwMode="auto">
            <a:xfrm>
              <a:off x="3240" y="4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78" name="Text Box 66"/>
            <p:cNvSpPr txBox="1">
              <a:spLocks noChangeArrowheads="1"/>
            </p:cNvSpPr>
            <p:nvPr/>
          </p:nvSpPr>
          <p:spPr bwMode="auto">
            <a:xfrm>
              <a:off x="2914" y="75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79" name="Text Box 67"/>
            <p:cNvSpPr txBox="1">
              <a:spLocks noChangeArrowheads="1"/>
            </p:cNvSpPr>
            <p:nvPr/>
          </p:nvSpPr>
          <p:spPr bwMode="auto">
            <a:xfrm>
              <a:off x="3240" y="7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80" name="Text Box 68"/>
            <p:cNvSpPr txBox="1">
              <a:spLocks noChangeArrowheads="1"/>
            </p:cNvSpPr>
            <p:nvPr/>
          </p:nvSpPr>
          <p:spPr bwMode="auto">
            <a:xfrm>
              <a:off x="3519" y="7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81" name="Text Box 69"/>
            <p:cNvSpPr txBox="1">
              <a:spLocks noChangeArrowheads="1"/>
            </p:cNvSpPr>
            <p:nvPr/>
          </p:nvSpPr>
          <p:spPr bwMode="auto">
            <a:xfrm>
              <a:off x="3512" y="10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82" name="Text Box 70"/>
            <p:cNvSpPr txBox="1">
              <a:spLocks noChangeArrowheads="1"/>
            </p:cNvSpPr>
            <p:nvPr/>
          </p:nvSpPr>
          <p:spPr bwMode="auto">
            <a:xfrm>
              <a:off x="3240" y="10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83" name="Text Box 71"/>
            <p:cNvSpPr txBox="1">
              <a:spLocks noChangeArrowheads="1"/>
            </p:cNvSpPr>
            <p:nvPr/>
          </p:nvSpPr>
          <p:spPr bwMode="auto">
            <a:xfrm>
              <a:off x="2914" y="10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84" name="Text Box 72"/>
            <p:cNvSpPr txBox="1">
              <a:spLocks noChangeArrowheads="1"/>
            </p:cNvSpPr>
            <p:nvPr/>
          </p:nvSpPr>
          <p:spPr bwMode="auto">
            <a:xfrm>
              <a:off x="3519" y="4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7026" name="Group 114"/>
          <p:cNvGrpSpPr/>
          <p:nvPr/>
        </p:nvGrpSpPr>
        <p:grpSpPr>
          <a:xfrm>
            <a:off x="2190750" y="2708275"/>
            <a:ext cx="1439863" cy="1519238"/>
            <a:chOff x="1516" y="1706"/>
            <a:chExt cx="907" cy="957"/>
          </a:xfrm>
        </p:grpSpPr>
        <p:sp>
          <p:nvSpPr>
            <p:cNvPr id="95249" name="Rectangle 87"/>
            <p:cNvSpPr/>
            <p:nvPr/>
          </p:nvSpPr>
          <p:spPr>
            <a:xfrm>
              <a:off x="1516" y="1733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250" name="Line 88"/>
            <p:cNvSpPr/>
            <p:nvPr/>
          </p:nvSpPr>
          <p:spPr>
            <a:xfrm>
              <a:off x="1516" y="2037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51" name="Line 89"/>
            <p:cNvSpPr/>
            <p:nvPr/>
          </p:nvSpPr>
          <p:spPr>
            <a:xfrm>
              <a:off x="1516" y="2341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52" name="Line 90"/>
            <p:cNvSpPr/>
            <p:nvPr/>
          </p:nvSpPr>
          <p:spPr>
            <a:xfrm>
              <a:off x="1818" y="173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53" name="Line 91"/>
            <p:cNvSpPr/>
            <p:nvPr/>
          </p:nvSpPr>
          <p:spPr>
            <a:xfrm>
              <a:off x="2121" y="173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04" name="Text Box 92"/>
            <p:cNvSpPr txBox="1">
              <a:spLocks noChangeArrowheads="1"/>
            </p:cNvSpPr>
            <p:nvPr/>
          </p:nvSpPr>
          <p:spPr bwMode="auto">
            <a:xfrm>
              <a:off x="1562" y="17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05" name="Text Box 93"/>
            <p:cNvSpPr txBox="1">
              <a:spLocks noChangeArrowheads="1"/>
            </p:cNvSpPr>
            <p:nvPr/>
          </p:nvSpPr>
          <p:spPr bwMode="auto">
            <a:xfrm>
              <a:off x="1553" y="202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06" name="Text Box 94"/>
            <p:cNvSpPr txBox="1">
              <a:spLocks noChangeArrowheads="1"/>
            </p:cNvSpPr>
            <p:nvPr/>
          </p:nvSpPr>
          <p:spPr bwMode="auto">
            <a:xfrm>
              <a:off x="1879" y="20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07" name="Text Box 95"/>
            <p:cNvSpPr txBox="1">
              <a:spLocks noChangeArrowheads="1"/>
            </p:cNvSpPr>
            <p:nvPr/>
          </p:nvSpPr>
          <p:spPr bwMode="auto">
            <a:xfrm>
              <a:off x="2158" y="20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08" name="Text Box 96"/>
            <p:cNvSpPr txBox="1">
              <a:spLocks noChangeArrowheads="1"/>
            </p:cNvSpPr>
            <p:nvPr/>
          </p:nvSpPr>
          <p:spPr bwMode="auto">
            <a:xfrm>
              <a:off x="2151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09" name="Text Box 97"/>
            <p:cNvSpPr txBox="1">
              <a:spLocks noChangeArrowheads="1"/>
            </p:cNvSpPr>
            <p:nvPr/>
          </p:nvSpPr>
          <p:spPr bwMode="auto">
            <a:xfrm>
              <a:off x="1879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10" name="Text Box 98"/>
            <p:cNvSpPr txBox="1">
              <a:spLocks noChangeArrowheads="1"/>
            </p:cNvSpPr>
            <p:nvPr/>
          </p:nvSpPr>
          <p:spPr bwMode="auto">
            <a:xfrm>
              <a:off x="1553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11" name="Text Box 99"/>
            <p:cNvSpPr txBox="1">
              <a:spLocks noChangeArrowheads="1"/>
            </p:cNvSpPr>
            <p:nvPr/>
          </p:nvSpPr>
          <p:spPr bwMode="auto">
            <a:xfrm>
              <a:off x="2158" y="17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7053" name="Group 141"/>
          <p:cNvGrpSpPr/>
          <p:nvPr/>
        </p:nvGrpSpPr>
        <p:grpSpPr>
          <a:xfrm>
            <a:off x="6727825" y="2708275"/>
            <a:ext cx="1439863" cy="1519238"/>
            <a:chOff x="4056" y="1706"/>
            <a:chExt cx="907" cy="957"/>
          </a:xfrm>
        </p:grpSpPr>
        <p:sp>
          <p:nvSpPr>
            <p:cNvPr id="95263" name="Rectangle 101"/>
            <p:cNvSpPr/>
            <p:nvPr/>
          </p:nvSpPr>
          <p:spPr>
            <a:xfrm>
              <a:off x="4056" y="1733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264" name="Line 102"/>
            <p:cNvSpPr/>
            <p:nvPr/>
          </p:nvSpPr>
          <p:spPr>
            <a:xfrm>
              <a:off x="4056" y="2037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65" name="Line 103"/>
            <p:cNvSpPr/>
            <p:nvPr/>
          </p:nvSpPr>
          <p:spPr>
            <a:xfrm>
              <a:off x="4056" y="2341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66" name="Line 104"/>
            <p:cNvSpPr/>
            <p:nvPr/>
          </p:nvSpPr>
          <p:spPr>
            <a:xfrm>
              <a:off x="4358" y="173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67" name="Line 105"/>
            <p:cNvSpPr/>
            <p:nvPr/>
          </p:nvSpPr>
          <p:spPr>
            <a:xfrm>
              <a:off x="4661" y="173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18" name="Text Box 106"/>
            <p:cNvSpPr txBox="1">
              <a:spLocks noChangeArrowheads="1"/>
            </p:cNvSpPr>
            <p:nvPr/>
          </p:nvSpPr>
          <p:spPr bwMode="auto">
            <a:xfrm>
              <a:off x="4402" y="17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19" name="Text Box 107"/>
            <p:cNvSpPr txBox="1">
              <a:spLocks noChangeArrowheads="1"/>
            </p:cNvSpPr>
            <p:nvPr/>
          </p:nvSpPr>
          <p:spPr bwMode="auto">
            <a:xfrm>
              <a:off x="4093" y="17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20" name="Text Box 108"/>
            <p:cNvSpPr txBox="1">
              <a:spLocks noChangeArrowheads="1"/>
            </p:cNvSpPr>
            <p:nvPr/>
          </p:nvSpPr>
          <p:spPr bwMode="auto">
            <a:xfrm>
              <a:off x="4419" y="20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21" name="Text Box 109"/>
            <p:cNvSpPr txBox="1">
              <a:spLocks noChangeArrowheads="1"/>
            </p:cNvSpPr>
            <p:nvPr/>
          </p:nvSpPr>
          <p:spPr bwMode="auto">
            <a:xfrm>
              <a:off x="4698" y="20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22" name="Text Box 110"/>
            <p:cNvSpPr txBox="1">
              <a:spLocks noChangeArrowheads="1"/>
            </p:cNvSpPr>
            <p:nvPr/>
          </p:nvSpPr>
          <p:spPr bwMode="auto">
            <a:xfrm>
              <a:off x="4691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23" name="Text Box 111"/>
            <p:cNvSpPr txBox="1">
              <a:spLocks noChangeArrowheads="1"/>
            </p:cNvSpPr>
            <p:nvPr/>
          </p:nvSpPr>
          <p:spPr bwMode="auto">
            <a:xfrm>
              <a:off x="4419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24" name="Text Box 112"/>
            <p:cNvSpPr txBox="1">
              <a:spLocks noChangeArrowheads="1"/>
            </p:cNvSpPr>
            <p:nvPr/>
          </p:nvSpPr>
          <p:spPr bwMode="auto">
            <a:xfrm>
              <a:off x="4093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25" name="Text Box 113"/>
            <p:cNvSpPr txBox="1">
              <a:spLocks noChangeArrowheads="1"/>
            </p:cNvSpPr>
            <p:nvPr/>
          </p:nvSpPr>
          <p:spPr bwMode="auto">
            <a:xfrm>
              <a:off x="4698" y="17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7055" name="Group 143"/>
          <p:cNvGrpSpPr/>
          <p:nvPr/>
        </p:nvGrpSpPr>
        <p:grpSpPr>
          <a:xfrm>
            <a:off x="5503863" y="4933950"/>
            <a:ext cx="1439862" cy="1519238"/>
            <a:chOff x="3240" y="3108"/>
            <a:chExt cx="907" cy="957"/>
          </a:xfrm>
        </p:grpSpPr>
        <p:sp>
          <p:nvSpPr>
            <p:cNvPr id="95277" name="Rectangle 115"/>
            <p:cNvSpPr/>
            <p:nvPr/>
          </p:nvSpPr>
          <p:spPr>
            <a:xfrm>
              <a:off x="3240" y="3135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278" name="Line 116"/>
            <p:cNvSpPr/>
            <p:nvPr/>
          </p:nvSpPr>
          <p:spPr>
            <a:xfrm>
              <a:off x="3240" y="3439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79" name="Line 117"/>
            <p:cNvSpPr/>
            <p:nvPr/>
          </p:nvSpPr>
          <p:spPr>
            <a:xfrm>
              <a:off x="3240" y="374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80" name="Line 118"/>
            <p:cNvSpPr/>
            <p:nvPr/>
          </p:nvSpPr>
          <p:spPr>
            <a:xfrm>
              <a:off x="3542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81" name="Line 119"/>
            <p:cNvSpPr/>
            <p:nvPr/>
          </p:nvSpPr>
          <p:spPr>
            <a:xfrm>
              <a:off x="3845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32" name="Text Box 120"/>
            <p:cNvSpPr txBox="1">
              <a:spLocks noChangeArrowheads="1"/>
            </p:cNvSpPr>
            <p:nvPr/>
          </p:nvSpPr>
          <p:spPr bwMode="auto">
            <a:xfrm>
              <a:off x="3586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3" name="Text Box 121"/>
            <p:cNvSpPr txBox="1">
              <a:spLocks noChangeArrowheads="1"/>
            </p:cNvSpPr>
            <p:nvPr/>
          </p:nvSpPr>
          <p:spPr bwMode="auto">
            <a:xfrm>
              <a:off x="3277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4" name="Text Box 122"/>
            <p:cNvSpPr txBox="1">
              <a:spLocks noChangeArrowheads="1"/>
            </p:cNvSpPr>
            <p:nvPr/>
          </p:nvSpPr>
          <p:spPr bwMode="auto">
            <a:xfrm>
              <a:off x="3285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5" name="Text Box 123"/>
            <p:cNvSpPr txBox="1">
              <a:spLocks noChangeArrowheads="1"/>
            </p:cNvSpPr>
            <p:nvPr/>
          </p:nvSpPr>
          <p:spPr bwMode="auto">
            <a:xfrm>
              <a:off x="3882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6" name="Text Box 124"/>
            <p:cNvSpPr txBox="1">
              <a:spLocks noChangeArrowheads="1"/>
            </p:cNvSpPr>
            <p:nvPr/>
          </p:nvSpPr>
          <p:spPr bwMode="auto">
            <a:xfrm>
              <a:off x="3875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7" name="Text Box 125"/>
            <p:cNvSpPr txBox="1">
              <a:spLocks noChangeArrowheads="1"/>
            </p:cNvSpPr>
            <p:nvPr/>
          </p:nvSpPr>
          <p:spPr bwMode="auto">
            <a:xfrm>
              <a:off x="3603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8" name="Text Box 126"/>
            <p:cNvSpPr txBox="1">
              <a:spLocks noChangeArrowheads="1"/>
            </p:cNvSpPr>
            <p:nvPr/>
          </p:nvSpPr>
          <p:spPr bwMode="auto">
            <a:xfrm>
              <a:off x="3277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9" name="Text Box 127"/>
            <p:cNvSpPr txBox="1">
              <a:spLocks noChangeArrowheads="1"/>
            </p:cNvSpPr>
            <p:nvPr/>
          </p:nvSpPr>
          <p:spPr bwMode="auto">
            <a:xfrm>
              <a:off x="3882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7054" name="Group 142"/>
          <p:cNvGrpSpPr/>
          <p:nvPr/>
        </p:nvGrpSpPr>
        <p:grpSpPr>
          <a:xfrm>
            <a:off x="8023225" y="4933950"/>
            <a:ext cx="1439863" cy="1519238"/>
            <a:chOff x="4873" y="3108"/>
            <a:chExt cx="907" cy="957"/>
          </a:xfrm>
        </p:grpSpPr>
        <p:sp>
          <p:nvSpPr>
            <p:cNvPr id="95291" name="Rectangle 128"/>
            <p:cNvSpPr/>
            <p:nvPr/>
          </p:nvSpPr>
          <p:spPr>
            <a:xfrm>
              <a:off x="4873" y="3135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292" name="Line 129"/>
            <p:cNvSpPr/>
            <p:nvPr/>
          </p:nvSpPr>
          <p:spPr>
            <a:xfrm>
              <a:off x="4873" y="3439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93" name="Line 130"/>
            <p:cNvSpPr/>
            <p:nvPr/>
          </p:nvSpPr>
          <p:spPr>
            <a:xfrm>
              <a:off x="4873" y="374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94" name="Line 131"/>
            <p:cNvSpPr/>
            <p:nvPr/>
          </p:nvSpPr>
          <p:spPr>
            <a:xfrm>
              <a:off x="5175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95" name="Line 132"/>
            <p:cNvSpPr/>
            <p:nvPr/>
          </p:nvSpPr>
          <p:spPr>
            <a:xfrm>
              <a:off x="5478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45" name="Text Box 133"/>
            <p:cNvSpPr txBox="1">
              <a:spLocks noChangeArrowheads="1"/>
            </p:cNvSpPr>
            <p:nvPr/>
          </p:nvSpPr>
          <p:spPr bwMode="auto">
            <a:xfrm>
              <a:off x="5219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46" name="Text Box 134"/>
            <p:cNvSpPr txBox="1">
              <a:spLocks noChangeArrowheads="1"/>
            </p:cNvSpPr>
            <p:nvPr/>
          </p:nvSpPr>
          <p:spPr bwMode="auto">
            <a:xfrm>
              <a:off x="4910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47" name="Text Box 135"/>
            <p:cNvSpPr txBox="1">
              <a:spLocks noChangeArrowheads="1"/>
            </p:cNvSpPr>
            <p:nvPr/>
          </p:nvSpPr>
          <p:spPr bwMode="auto">
            <a:xfrm>
              <a:off x="5236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48" name="Text Box 136"/>
            <p:cNvSpPr txBox="1">
              <a:spLocks noChangeArrowheads="1"/>
            </p:cNvSpPr>
            <p:nvPr/>
          </p:nvSpPr>
          <p:spPr bwMode="auto">
            <a:xfrm>
              <a:off x="5515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49" name="Text Box 137"/>
            <p:cNvSpPr txBox="1">
              <a:spLocks noChangeArrowheads="1"/>
            </p:cNvSpPr>
            <p:nvPr/>
          </p:nvSpPr>
          <p:spPr bwMode="auto">
            <a:xfrm>
              <a:off x="5508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50" name="Text Box 138"/>
            <p:cNvSpPr txBox="1">
              <a:spLocks noChangeArrowheads="1"/>
            </p:cNvSpPr>
            <p:nvPr/>
          </p:nvSpPr>
          <p:spPr bwMode="auto">
            <a:xfrm>
              <a:off x="5236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51" name="Text Box 139"/>
            <p:cNvSpPr txBox="1">
              <a:spLocks noChangeArrowheads="1"/>
            </p:cNvSpPr>
            <p:nvPr/>
          </p:nvSpPr>
          <p:spPr bwMode="auto">
            <a:xfrm>
              <a:off x="4910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52" name="Text Box 140"/>
            <p:cNvSpPr txBox="1">
              <a:spLocks noChangeArrowheads="1"/>
            </p:cNvSpPr>
            <p:nvPr/>
          </p:nvSpPr>
          <p:spPr bwMode="auto">
            <a:xfrm>
              <a:off x="5515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7085" name="Group 173"/>
          <p:cNvGrpSpPr/>
          <p:nvPr/>
        </p:nvGrpSpPr>
        <p:grpSpPr>
          <a:xfrm>
            <a:off x="3416300" y="4933950"/>
            <a:ext cx="1439863" cy="1519238"/>
            <a:chOff x="2152" y="3108"/>
            <a:chExt cx="907" cy="957"/>
          </a:xfrm>
        </p:grpSpPr>
        <p:sp>
          <p:nvSpPr>
            <p:cNvPr id="95305" name="Rectangle 145"/>
            <p:cNvSpPr/>
            <p:nvPr/>
          </p:nvSpPr>
          <p:spPr>
            <a:xfrm>
              <a:off x="2152" y="3135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306" name="Line 146"/>
            <p:cNvSpPr/>
            <p:nvPr/>
          </p:nvSpPr>
          <p:spPr>
            <a:xfrm>
              <a:off x="2152" y="3439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07" name="Line 147"/>
            <p:cNvSpPr/>
            <p:nvPr/>
          </p:nvSpPr>
          <p:spPr>
            <a:xfrm>
              <a:off x="2152" y="374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08" name="Line 148"/>
            <p:cNvSpPr/>
            <p:nvPr/>
          </p:nvSpPr>
          <p:spPr>
            <a:xfrm>
              <a:off x="2454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09" name="Line 149"/>
            <p:cNvSpPr/>
            <p:nvPr/>
          </p:nvSpPr>
          <p:spPr>
            <a:xfrm>
              <a:off x="2757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62" name="Text Box 150"/>
            <p:cNvSpPr txBox="1">
              <a:spLocks noChangeArrowheads="1"/>
            </p:cNvSpPr>
            <p:nvPr/>
          </p:nvSpPr>
          <p:spPr bwMode="auto">
            <a:xfrm>
              <a:off x="2198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3" name="Text Box 151"/>
            <p:cNvSpPr txBox="1">
              <a:spLocks noChangeArrowheads="1"/>
            </p:cNvSpPr>
            <p:nvPr/>
          </p:nvSpPr>
          <p:spPr bwMode="auto">
            <a:xfrm>
              <a:off x="2189" y="342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4" name="Text Box 152"/>
            <p:cNvSpPr txBox="1">
              <a:spLocks noChangeArrowheads="1"/>
            </p:cNvSpPr>
            <p:nvPr/>
          </p:nvSpPr>
          <p:spPr bwMode="auto">
            <a:xfrm>
              <a:off x="2515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5" name="Text Box 153"/>
            <p:cNvSpPr txBox="1">
              <a:spLocks noChangeArrowheads="1"/>
            </p:cNvSpPr>
            <p:nvPr/>
          </p:nvSpPr>
          <p:spPr bwMode="auto">
            <a:xfrm>
              <a:off x="2794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6" name="Text Box 154"/>
            <p:cNvSpPr txBox="1">
              <a:spLocks noChangeArrowheads="1"/>
            </p:cNvSpPr>
            <p:nvPr/>
          </p:nvSpPr>
          <p:spPr bwMode="auto">
            <a:xfrm>
              <a:off x="2787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7" name="Text Box 155"/>
            <p:cNvSpPr txBox="1">
              <a:spLocks noChangeArrowheads="1"/>
            </p:cNvSpPr>
            <p:nvPr/>
          </p:nvSpPr>
          <p:spPr bwMode="auto">
            <a:xfrm>
              <a:off x="2515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8" name="Text Box 156"/>
            <p:cNvSpPr txBox="1">
              <a:spLocks noChangeArrowheads="1"/>
            </p:cNvSpPr>
            <p:nvPr/>
          </p:nvSpPr>
          <p:spPr bwMode="auto">
            <a:xfrm>
              <a:off x="2189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9" name="Text Box 157"/>
            <p:cNvSpPr txBox="1">
              <a:spLocks noChangeArrowheads="1"/>
            </p:cNvSpPr>
            <p:nvPr/>
          </p:nvSpPr>
          <p:spPr bwMode="auto">
            <a:xfrm>
              <a:off x="2469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7084" name="Group 172"/>
          <p:cNvGrpSpPr/>
          <p:nvPr/>
        </p:nvGrpSpPr>
        <p:grpSpPr>
          <a:xfrm>
            <a:off x="895350" y="4868863"/>
            <a:ext cx="1439863" cy="1519237"/>
            <a:chOff x="564" y="3108"/>
            <a:chExt cx="907" cy="957"/>
          </a:xfrm>
        </p:grpSpPr>
        <p:sp>
          <p:nvSpPr>
            <p:cNvPr id="95319" name="Rectangle 159"/>
            <p:cNvSpPr/>
            <p:nvPr/>
          </p:nvSpPr>
          <p:spPr>
            <a:xfrm>
              <a:off x="564" y="3135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320" name="Line 160"/>
            <p:cNvSpPr/>
            <p:nvPr/>
          </p:nvSpPr>
          <p:spPr>
            <a:xfrm>
              <a:off x="564" y="3439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21" name="Line 161"/>
            <p:cNvSpPr/>
            <p:nvPr/>
          </p:nvSpPr>
          <p:spPr>
            <a:xfrm>
              <a:off x="564" y="374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22" name="Line 162"/>
            <p:cNvSpPr/>
            <p:nvPr/>
          </p:nvSpPr>
          <p:spPr>
            <a:xfrm>
              <a:off x="866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23" name="Line 163"/>
            <p:cNvSpPr/>
            <p:nvPr/>
          </p:nvSpPr>
          <p:spPr>
            <a:xfrm>
              <a:off x="1169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76" name="Text Box 164"/>
            <p:cNvSpPr txBox="1">
              <a:spLocks noChangeArrowheads="1"/>
            </p:cNvSpPr>
            <p:nvPr/>
          </p:nvSpPr>
          <p:spPr bwMode="auto">
            <a:xfrm>
              <a:off x="610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77" name="Text Box 165"/>
            <p:cNvSpPr txBox="1">
              <a:spLocks noChangeArrowheads="1"/>
            </p:cNvSpPr>
            <p:nvPr/>
          </p:nvSpPr>
          <p:spPr bwMode="auto">
            <a:xfrm>
              <a:off x="601" y="342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78" name="Text Box 166"/>
            <p:cNvSpPr txBox="1">
              <a:spLocks noChangeArrowheads="1"/>
            </p:cNvSpPr>
            <p:nvPr/>
          </p:nvSpPr>
          <p:spPr bwMode="auto">
            <a:xfrm>
              <a:off x="927" y="311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79" name="Text Box 167"/>
            <p:cNvSpPr txBox="1">
              <a:spLocks noChangeArrowheads="1"/>
            </p:cNvSpPr>
            <p:nvPr/>
          </p:nvSpPr>
          <p:spPr bwMode="auto">
            <a:xfrm>
              <a:off x="1206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80" name="Text Box 168"/>
            <p:cNvSpPr txBox="1">
              <a:spLocks noChangeArrowheads="1"/>
            </p:cNvSpPr>
            <p:nvPr/>
          </p:nvSpPr>
          <p:spPr bwMode="auto">
            <a:xfrm>
              <a:off x="1199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81" name="Text Box 169"/>
            <p:cNvSpPr txBox="1">
              <a:spLocks noChangeArrowheads="1"/>
            </p:cNvSpPr>
            <p:nvPr/>
          </p:nvSpPr>
          <p:spPr bwMode="auto">
            <a:xfrm>
              <a:off x="927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82" name="Text Box 170"/>
            <p:cNvSpPr txBox="1">
              <a:spLocks noChangeArrowheads="1"/>
            </p:cNvSpPr>
            <p:nvPr/>
          </p:nvSpPr>
          <p:spPr bwMode="auto">
            <a:xfrm>
              <a:off x="601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83" name="Text Box 171"/>
            <p:cNvSpPr txBox="1">
              <a:spLocks noChangeArrowheads="1"/>
            </p:cNvSpPr>
            <p:nvPr/>
          </p:nvSpPr>
          <p:spPr bwMode="auto">
            <a:xfrm>
              <a:off x="1206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07087" name="Line 175"/>
          <p:cNvSpPr/>
          <p:nvPr/>
        </p:nvSpPr>
        <p:spPr>
          <a:xfrm flipH="1">
            <a:off x="2911475" y="1628775"/>
            <a:ext cx="1655763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88" name="Line 176"/>
          <p:cNvSpPr/>
          <p:nvPr/>
        </p:nvSpPr>
        <p:spPr>
          <a:xfrm>
            <a:off x="6007100" y="1628775"/>
            <a:ext cx="1512888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89" name="Line 177"/>
          <p:cNvSpPr/>
          <p:nvPr/>
        </p:nvSpPr>
        <p:spPr>
          <a:xfrm flipH="1">
            <a:off x="1471613" y="3860800"/>
            <a:ext cx="719137" cy="108108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90" name="Line 178"/>
          <p:cNvSpPr/>
          <p:nvPr/>
        </p:nvSpPr>
        <p:spPr>
          <a:xfrm>
            <a:off x="3630613" y="3860800"/>
            <a:ext cx="576262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91" name="Line 179"/>
          <p:cNvSpPr/>
          <p:nvPr/>
        </p:nvSpPr>
        <p:spPr>
          <a:xfrm flipH="1">
            <a:off x="6151563" y="3933825"/>
            <a:ext cx="576262" cy="10795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92" name="Line 180"/>
          <p:cNvSpPr/>
          <p:nvPr/>
        </p:nvSpPr>
        <p:spPr>
          <a:xfrm>
            <a:off x="8167688" y="3860800"/>
            <a:ext cx="576262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694276" name="Rectangle 4"/>
          <p:cNvSpPr txBox="1">
            <a:spLocks noChangeArrowheads="1"/>
          </p:cNvSpPr>
          <p:nvPr/>
        </p:nvSpPr>
        <p:spPr bwMode="auto">
          <a:xfrm>
            <a:off x="4369276" y="80963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just"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广度优先搜索</a:t>
            </a:r>
            <a:endParaRPr lang="zh-CN" altLang="en-US" sz="28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0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0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0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0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0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0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 txBox="1">
            <a:spLocks noGrp="1"/>
          </p:cNvSpPr>
          <p:nvPr>
            <p:ph type="title"/>
          </p:nvPr>
        </p:nvSpPr>
        <p:spPr>
          <a:xfrm>
            <a:off x="4263073" y="353060"/>
            <a:ext cx="2621280" cy="583565"/>
          </a:xfrm>
          <a:noFill/>
        </p:spPr>
        <p:txBody>
          <a:bodyPr wrap="none" lIns="91440" tIns="45720" rIns="91440" bIns="45720" rtlCol="0" anchor="t">
            <a:spAutoFit/>
          </a:bodyPr>
          <a:lstStyle/>
          <a:p>
            <a:pPr lvl="0" algn="just" defTabSz="914400"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深度优先搜索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1111250" y="1601788"/>
            <a:ext cx="8496300" cy="393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Char char="•"/>
              <a:defRPr/>
            </a:pPr>
            <a:r>
              <a:rPr kumimoji="1" lang="zh-CN" altLang="en-US" sz="36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算法</a:t>
            </a:r>
            <a:endParaRPr kumimoji="1" lang="en-US" altLang="zh-CN" sz="36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  </a:t>
            </a:r>
            <a:r>
              <a:rPr kumimoji="1" lang="zh-CN" altLang="en-US" sz="28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构造一个由根构成的单元素栈</a:t>
            </a:r>
            <a:r>
              <a:rPr kumimoji="1" lang="en-US" altLang="zh-CN" sz="28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S;</a:t>
            </a:r>
            <a:endParaRPr kumimoji="1" lang="en-US" altLang="zh-CN" sz="280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2.  If  Top(S)</a:t>
            </a:r>
            <a:r>
              <a:rPr kumimoji="1" lang="zh-CN" altLang="en-US" sz="28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是目标节点  </a:t>
            </a:r>
            <a:r>
              <a:rPr kumimoji="1" lang="en-US" altLang="zh-CN" sz="28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Then  </a:t>
            </a:r>
            <a:r>
              <a:rPr kumimoji="1" lang="zh-CN" altLang="en-US" sz="28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停止</a:t>
            </a:r>
            <a:r>
              <a:rPr kumimoji="1" lang="en-US" altLang="zh-CN" sz="28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;</a:t>
            </a:r>
            <a:endParaRPr kumimoji="1" lang="en-US" altLang="zh-CN" sz="280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3.  Pop(S),  </a:t>
            </a:r>
            <a:r>
              <a:rPr kumimoji="1" lang="zh-CN" altLang="en-US" sz="28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把</a:t>
            </a:r>
            <a:r>
              <a:rPr kumimoji="1" lang="en-US" altLang="zh-CN" sz="28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Top(S)</a:t>
            </a:r>
            <a:r>
              <a:rPr kumimoji="1" lang="zh-CN" altLang="en-US" sz="28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的所有子节点压入栈顶</a:t>
            </a:r>
            <a:r>
              <a:rPr kumimoji="1" lang="en-US" altLang="zh-CN" sz="28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;</a:t>
            </a:r>
            <a:endParaRPr kumimoji="1" lang="en-US" altLang="zh-CN" sz="280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4.  If  S</a:t>
            </a:r>
            <a:r>
              <a:rPr kumimoji="1" lang="zh-CN" altLang="en-US" sz="28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空   </a:t>
            </a:r>
            <a:r>
              <a:rPr kumimoji="1" lang="en-US" altLang="zh-CN" sz="28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Then  </a:t>
            </a:r>
            <a:r>
              <a:rPr kumimoji="1" lang="zh-CN" altLang="en-US" sz="28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失败    </a:t>
            </a:r>
            <a:r>
              <a:rPr kumimoji="1" lang="en-US" altLang="zh-CN" sz="28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Else  goto 2.</a:t>
            </a:r>
            <a:endParaRPr kumimoji="1" lang="en-US" altLang="zh-CN" sz="280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97284" name="Rectangle 6"/>
          <p:cNvSpPr/>
          <p:nvPr/>
        </p:nvSpPr>
        <p:spPr>
          <a:xfrm>
            <a:off x="3490913" y="278130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>
          <a:xfrm>
            <a:off x="61595" y="756920"/>
            <a:ext cx="9504680" cy="120904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例：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求解子集合和问题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输入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S={7, 5, 1, 2, 10}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 输出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是否存在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S’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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使得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Sum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S’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)=9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697356" name="Line 12"/>
          <p:cNvSpPr/>
          <p:nvPr/>
        </p:nvSpPr>
        <p:spPr>
          <a:xfrm flipH="1">
            <a:off x="4495800" y="2420938"/>
            <a:ext cx="576263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57" name="Line 13"/>
          <p:cNvSpPr/>
          <p:nvPr/>
        </p:nvSpPr>
        <p:spPr>
          <a:xfrm flipH="1">
            <a:off x="3198813" y="3500438"/>
            <a:ext cx="1081087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58" name="Line 14"/>
          <p:cNvSpPr/>
          <p:nvPr/>
        </p:nvSpPr>
        <p:spPr>
          <a:xfrm>
            <a:off x="4422775" y="3644900"/>
            <a:ext cx="0" cy="7207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59" name="Line 15"/>
          <p:cNvSpPr/>
          <p:nvPr/>
        </p:nvSpPr>
        <p:spPr>
          <a:xfrm>
            <a:off x="4638675" y="3500438"/>
            <a:ext cx="936625" cy="86518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60" name="Line 16"/>
          <p:cNvSpPr/>
          <p:nvPr/>
        </p:nvSpPr>
        <p:spPr>
          <a:xfrm flipH="1">
            <a:off x="3919538" y="4724400"/>
            <a:ext cx="360362" cy="7207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61" name="Line 17"/>
          <p:cNvSpPr/>
          <p:nvPr/>
        </p:nvSpPr>
        <p:spPr>
          <a:xfrm>
            <a:off x="4567238" y="4724400"/>
            <a:ext cx="360362" cy="7207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49" name="Oval 5"/>
          <p:cNvSpPr>
            <a:spLocks noChangeArrowheads="1"/>
          </p:cNvSpPr>
          <p:nvPr/>
        </p:nvSpPr>
        <p:spPr bwMode="auto">
          <a:xfrm>
            <a:off x="4927600" y="2060575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50" name="Oval 6"/>
          <p:cNvSpPr>
            <a:spLocks noChangeArrowheads="1"/>
          </p:cNvSpPr>
          <p:nvPr/>
        </p:nvSpPr>
        <p:spPr bwMode="auto">
          <a:xfrm>
            <a:off x="4206875" y="32131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51" name="Oval 7"/>
          <p:cNvSpPr>
            <a:spLocks noChangeArrowheads="1"/>
          </p:cNvSpPr>
          <p:nvPr/>
        </p:nvSpPr>
        <p:spPr bwMode="auto">
          <a:xfrm>
            <a:off x="4206875" y="4365625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54" name="Oval 10"/>
          <p:cNvSpPr>
            <a:spLocks noChangeArrowheads="1"/>
          </p:cNvSpPr>
          <p:nvPr/>
        </p:nvSpPr>
        <p:spPr bwMode="auto">
          <a:xfrm>
            <a:off x="2911475" y="4365625"/>
            <a:ext cx="431800" cy="431800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55" name="Oval 11"/>
          <p:cNvSpPr>
            <a:spLocks noChangeArrowheads="1"/>
          </p:cNvSpPr>
          <p:nvPr/>
        </p:nvSpPr>
        <p:spPr bwMode="auto">
          <a:xfrm>
            <a:off x="5432425" y="4365625"/>
            <a:ext cx="431800" cy="4318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52" name="Oval 8"/>
          <p:cNvSpPr>
            <a:spLocks noChangeArrowheads="1"/>
          </p:cNvSpPr>
          <p:nvPr/>
        </p:nvSpPr>
        <p:spPr bwMode="auto">
          <a:xfrm>
            <a:off x="3632200" y="5445125"/>
            <a:ext cx="431800" cy="431800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53" name="Oval 9"/>
          <p:cNvSpPr>
            <a:spLocks noChangeArrowheads="1"/>
          </p:cNvSpPr>
          <p:nvPr/>
        </p:nvSpPr>
        <p:spPr bwMode="auto">
          <a:xfrm>
            <a:off x="4711700" y="5445125"/>
            <a:ext cx="431800" cy="431800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18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62" name="Text Box 18"/>
          <p:cNvSpPr txBox="1">
            <a:spLocks noChangeArrowheads="1"/>
          </p:cNvSpPr>
          <p:nvPr/>
        </p:nvSpPr>
        <p:spPr bwMode="auto">
          <a:xfrm>
            <a:off x="4422775" y="24923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63" name="Text Box 19"/>
          <p:cNvSpPr txBox="1">
            <a:spLocks noChangeArrowheads="1"/>
          </p:cNvSpPr>
          <p:nvPr/>
        </p:nvSpPr>
        <p:spPr bwMode="auto">
          <a:xfrm>
            <a:off x="3413125" y="35734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64" name="Text Box 20"/>
          <p:cNvSpPr txBox="1">
            <a:spLocks noChangeArrowheads="1"/>
          </p:cNvSpPr>
          <p:nvPr/>
        </p:nvSpPr>
        <p:spPr bwMode="auto">
          <a:xfrm>
            <a:off x="4133850" y="37020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65" name="Text Box 21"/>
          <p:cNvSpPr txBox="1">
            <a:spLocks noChangeArrowheads="1"/>
          </p:cNvSpPr>
          <p:nvPr/>
        </p:nvSpPr>
        <p:spPr bwMode="auto">
          <a:xfrm>
            <a:off x="5141913" y="35734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66" name="Text Box 22"/>
          <p:cNvSpPr txBox="1">
            <a:spLocks noChangeArrowheads="1"/>
          </p:cNvSpPr>
          <p:nvPr/>
        </p:nvSpPr>
        <p:spPr bwMode="auto">
          <a:xfrm>
            <a:off x="3775075" y="4724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67" name="Text Box 23"/>
          <p:cNvSpPr txBox="1">
            <a:spLocks noChangeArrowheads="1"/>
          </p:cNvSpPr>
          <p:nvPr/>
        </p:nvSpPr>
        <p:spPr bwMode="auto">
          <a:xfrm>
            <a:off x="4711700" y="4724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1" name="Rectangle 2"/>
          <p:cNvSpPr txBox="1">
            <a:spLocks noGrp="1"/>
          </p:cNvSpPr>
          <p:nvPr>
            <p:ph type="title"/>
          </p:nvPr>
        </p:nvSpPr>
        <p:spPr>
          <a:xfrm>
            <a:off x="4369753" y="78740"/>
            <a:ext cx="2621280" cy="583565"/>
          </a:xfrm>
          <a:noFill/>
        </p:spPr>
        <p:txBody>
          <a:bodyPr wrap="none" lIns="91440" tIns="45720" rIns="91440" bIns="45720" rtlCol="0" anchor="t">
            <a:spAutoFit/>
          </a:bodyPr>
          <a:p>
            <a:pPr lvl="0" algn="just" defTabSz="914400"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深度优先搜索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9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9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9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9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9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9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9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9" grpId="0" animBg="1"/>
      <p:bldP spid="697350" grpId="0" animBg="1"/>
      <p:bldP spid="697351" grpId="0" animBg="1"/>
      <p:bldP spid="697354" grpId="0" animBg="1"/>
      <p:bldP spid="697355" grpId="0" animBg="1"/>
      <p:bldP spid="697352" grpId="0" animBg="1"/>
      <p:bldP spid="697353" grpId="0" animBg="1"/>
      <p:bldP spid="697362" grpId="0"/>
      <p:bldP spid="697363" grpId="0"/>
      <p:bldP spid="697364" grpId="0"/>
      <p:bldP spid="697365" grpId="0"/>
      <p:bldP spid="697366" grpId="0"/>
      <p:bldP spid="6973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40" name="Rectangle 4"/>
          <p:cNvSpPr>
            <a:spLocks noChangeArrowheads="1"/>
          </p:cNvSpPr>
          <p:nvPr/>
        </p:nvSpPr>
        <p:spPr bwMode="auto">
          <a:xfrm>
            <a:off x="95885" y="742950"/>
            <a:ext cx="4542155" cy="501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例：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求解Hamiltonian环问题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101378" name="Group 37"/>
          <p:cNvGrpSpPr/>
          <p:nvPr/>
        </p:nvGrpSpPr>
        <p:grpSpPr>
          <a:xfrm>
            <a:off x="457200" y="1411288"/>
            <a:ext cx="3246438" cy="2303462"/>
            <a:chOff x="288" y="663"/>
            <a:chExt cx="2045" cy="1451"/>
          </a:xfrm>
        </p:grpSpPr>
        <p:sp>
          <p:nvSpPr>
            <p:cNvPr id="101379" name="Line 28"/>
            <p:cNvSpPr/>
            <p:nvPr/>
          </p:nvSpPr>
          <p:spPr>
            <a:xfrm>
              <a:off x="745" y="799"/>
              <a:ext cx="49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0" name="Line 29"/>
            <p:cNvSpPr/>
            <p:nvPr/>
          </p:nvSpPr>
          <p:spPr>
            <a:xfrm>
              <a:off x="1516" y="799"/>
              <a:ext cx="54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1" name="Line 30"/>
            <p:cNvSpPr/>
            <p:nvPr/>
          </p:nvSpPr>
          <p:spPr>
            <a:xfrm>
              <a:off x="609" y="935"/>
              <a:ext cx="0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2" name="Line 31"/>
            <p:cNvSpPr/>
            <p:nvPr/>
          </p:nvSpPr>
          <p:spPr>
            <a:xfrm>
              <a:off x="745" y="1389"/>
              <a:ext cx="49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3" name="Line 32"/>
            <p:cNvSpPr/>
            <p:nvPr/>
          </p:nvSpPr>
          <p:spPr>
            <a:xfrm>
              <a:off x="700" y="845"/>
              <a:ext cx="590" cy="45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4" name="Line 33"/>
            <p:cNvSpPr/>
            <p:nvPr/>
          </p:nvSpPr>
          <p:spPr>
            <a:xfrm flipV="1">
              <a:off x="700" y="845"/>
              <a:ext cx="590" cy="45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5" name="Line 34"/>
            <p:cNvSpPr/>
            <p:nvPr/>
          </p:nvSpPr>
          <p:spPr>
            <a:xfrm flipH="1">
              <a:off x="1471" y="890"/>
              <a:ext cx="635" cy="45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6" name="Line 35"/>
            <p:cNvSpPr/>
            <p:nvPr/>
          </p:nvSpPr>
          <p:spPr>
            <a:xfrm flipH="1">
              <a:off x="700" y="1480"/>
              <a:ext cx="590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7" name="Freeform 36"/>
            <p:cNvSpPr/>
            <p:nvPr/>
          </p:nvSpPr>
          <p:spPr>
            <a:xfrm>
              <a:off x="288" y="820"/>
              <a:ext cx="192" cy="1117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89" y="53"/>
                </a:cxn>
                <a:cxn ang="0">
                  <a:pos x="72" y="79"/>
                </a:cxn>
                <a:cxn ang="0">
                  <a:pos x="37" y="149"/>
                </a:cxn>
                <a:cxn ang="0">
                  <a:pos x="11" y="376"/>
                </a:cxn>
                <a:cxn ang="0">
                  <a:pos x="37" y="891"/>
                </a:cxn>
                <a:cxn ang="0">
                  <a:pos x="89" y="1048"/>
                </a:cxn>
                <a:cxn ang="0">
                  <a:pos x="124" y="1091"/>
                </a:cxn>
                <a:cxn ang="0">
                  <a:pos x="115" y="1117"/>
                </a:cxn>
              </a:cxnLst>
              <a:rect l="0" t="0" r="0" b="0"/>
              <a:pathLst>
                <a:path w="124" h="1117">
                  <a:moveTo>
                    <a:pt x="107" y="0"/>
                  </a:moveTo>
                  <a:cubicBezTo>
                    <a:pt x="101" y="18"/>
                    <a:pt x="99" y="37"/>
                    <a:pt x="89" y="53"/>
                  </a:cubicBezTo>
                  <a:cubicBezTo>
                    <a:pt x="83" y="62"/>
                    <a:pt x="76" y="70"/>
                    <a:pt x="72" y="79"/>
                  </a:cubicBezTo>
                  <a:cubicBezTo>
                    <a:pt x="40" y="151"/>
                    <a:pt x="72" y="112"/>
                    <a:pt x="37" y="149"/>
                  </a:cubicBezTo>
                  <a:cubicBezTo>
                    <a:pt x="0" y="256"/>
                    <a:pt x="20" y="183"/>
                    <a:pt x="11" y="376"/>
                  </a:cubicBezTo>
                  <a:cubicBezTo>
                    <a:pt x="19" y="548"/>
                    <a:pt x="21" y="720"/>
                    <a:pt x="37" y="891"/>
                  </a:cubicBezTo>
                  <a:cubicBezTo>
                    <a:pt x="41" y="940"/>
                    <a:pt x="74" y="1000"/>
                    <a:pt x="89" y="1048"/>
                  </a:cubicBezTo>
                  <a:cubicBezTo>
                    <a:pt x="95" y="1066"/>
                    <a:pt x="114" y="1076"/>
                    <a:pt x="124" y="1091"/>
                  </a:cubicBezTo>
                  <a:cubicBezTo>
                    <a:pt x="121" y="1100"/>
                    <a:pt x="115" y="1117"/>
                    <a:pt x="115" y="1117"/>
                  </a:cubicBezTo>
                </a:path>
              </a:pathLst>
            </a:custGeom>
            <a:noFill/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47" name="Oval 11"/>
            <p:cNvSpPr>
              <a:spLocks noChangeArrowheads="1"/>
            </p:cNvSpPr>
            <p:nvPr/>
          </p:nvSpPr>
          <p:spPr bwMode="auto">
            <a:xfrm>
              <a:off x="473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960" name="Oval 24"/>
            <p:cNvSpPr>
              <a:spLocks noChangeArrowheads="1"/>
            </p:cNvSpPr>
            <p:nvPr/>
          </p:nvSpPr>
          <p:spPr bwMode="auto">
            <a:xfrm>
              <a:off x="1244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948" name="Oval 12"/>
            <p:cNvSpPr>
              <a:spLocks noChangeArrowheads="1"/>
            </p:cNvSpPr>
            <p:nvPr/>
          </p:nvSpPr>
          <p:spPr bwMode="auto">
            <a:xfrm>
              <a:off x="473" y="125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962" name="Oval 26"/>
            <p:cNvSpPr>
              <a:spLocks noChangeArrowheads="1"/>
            </p:cNvSpPr>
            <p:nvPr/>
          </p:nvSpPr>
          <p:spPr bwMode="auto">
            <a:xfrm>
              <a:off x="1244" y="125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961" name="Oval 25"/>
            <p:cNvSpPr>
              <a:spLocks noChangeArrowheads="1"/>
            </p:cNvSpPr>
            <p:nvPr/>
          </p:nvSpPr>
          <p:spPr bwMode="auto">
            <a:xfrm>
              <a:off x="2061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963" name="Oval 27"/>
            <p:cNvSpPr>
              <a:spLocks noChangeArrowheads="1"/>
            </p:cNvSpPr>
            <p:nvPr/>
          </p:nvSpPr>
          <p:spPr bwMode="auto">
            <a:xfrm>
              <a:off x="473" y="1842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07990" name="Line 54"/>
          <p:cNvSpPr/>
          <p:nvPr/>
        </p:nvSpPr>
        <p:spPr>
          <a:xfrm flipH="1">
            <a:off x="4567238" y="1125538"/>
            <a:ext cx="1439862" cy="7191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7991" name="Line 55"/>
          <p:cNvSpPr/>
          <p:nvPr/>
        </p:nvSpPr>
        <p:spPr>
          <a:xfrm>
            <a:off x="6223000" y="1268413"/>
            <a:ext cx="360363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7992" name="Line 56"/>
          <p:cNvSpPr/>
          <p:nvPr/>
        </p:nvSpPr>
        <p:spPr>
          <a:xfrm>
            <a:off x="6367463" y="1125538"/>
            <a:ext cx="1871662" cy="7191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1" name="Line 65"/>
          <p:cNvSpPr/>
          <p:nvPr/>
        </p:nvSpPr>
        <p:spPr>
          <a:xfrm flipH="1">
            <a:off x="3919538" y="2060575"/>
            <a:ext cx="4318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2" name="Line 66"/>
          <p:cNvSpPr/>
          <p:nvPr/>
        </p:nvSpPr>
        <p:spPr>
          <a:xfrm>
            <a:off x="4567238" y="2060575"/>
            <a:ext cx="360362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3" name="Line 67"/>
          <p:cNvSpPr/>
          <p:nvPr/>
        </p:nvSpPr>
        <p:spPr>
          <a:xfrm>
            <a:off x="3848100" y="2852738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4" name="Line 68"/>
          <p:cNvSpPr/>
          <p:nvPr/>
        </p:nvSpPr>
        <p:spPr>
          <a:xfrm flipH="1">
            <a:off x="3559175" y="3500438"/>
            <a:ext cx="21590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5" name="Line 69"/>
          <p:cNvSpPr/>
          <p:nvPr/>
        </p:nvSpPr>
        <p:spPr>
          <a:xfrm>
            <a:off x="3990975" y="3500438"/>
            <a:ext cx="144463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6" name="Line 70"/>
          <p:cNvSpPr/>
          <p:nvPr/>
        </p:nvSpPr>
        <p:spPr>
          <a:xfrm>
            <a:off x="4927600" y="28527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7" name="Line 71"/>
          <p:cNvSpPr/>
          <p:nvPr/>
        </p:nvSpPr>
        <p:spPr>
          <a:xfrm flipH="1">
            <a:off x="4638675" y="3500438"/>
            <a:ext cx="217488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8" name="Line 72"/>
          <p:cNvSpPr/>
          <p:nvPr/>
        </p:nvSpPr>
        <p:spPr>
          <a:xfrm>
            <a:off x="5072063" y="3500438"/>
            <a:ext cx="142875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9" name="Line 73"/>
          <p:cNvSpPr/>
          <p:nvPr/>
        </p:nvSpPr>
        <p:spPr>
          <a:xfrm flipH="1">
            <a:off x="5935663" y="2060575"/>
            <a:ext cx="576262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0" name="Line 74"/>
          <p:cNvSpPr/>
          <p:nvPr/>
        </p:nvSpPr>
        <p:spPr>
          <a:xfrm>
            <a:off x="6583363" y="21336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1" name="Line 75"/>
          <p:cNvSpPr/>
          <p:nvPr/>
        </p:nvSpPr>
        <p:spPr>
          <a:xfrm>
            <a:off x="6727825" y="2060575"/>
            <a:ext cx="576263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2" name="Line 76"/>
          <p:cNvSpPr/>
          <p:nvPr/>
        </p:nvSpPr>
        <p:spPr>
          <a:xfrm>
            <a:off x="5864225" y="28527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3" name="Line 77"/>
          <p:cNvSpPr/>
          <p:nvPr/>
        </p:nvSpPr>
        <p:spPr>
          <a:xfrm>
            <a:off x="5864225" y="357346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4" name="Line 78"/>
          <p:cNvSpPr/>
          <p:nvPr/>
        </p:nvSpPr>
        <p:spPr>
          <a:xfrm>
            <a:off x="6583363" y="357346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5" name="Line 79"/>
          <p:cNvSpPr/>
          <p:nvPr/>
        </p:nvSpPr>
        <p:spPr>
          <a:xfrm>
            <a:off x="6583363" y="28527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6" name="Line 80"/>
          <p:cNvSpPr/>
          <p:nvPr/>
        </p:nvSpPr>
        <p:spPr>
          <a:xfrm>
            <a:off x="8743950" y="28527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7" name="Line 81"/>
          <p:cNvSpPr/>
          <p:nvPr/>
        </p:nvSpPr>
        <p:spPr>
          <a:xfrm>
            <a:off x="8743950" y="36449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8" name="Line 82"/>
          <p:cNvSpPr/>
          <p:nvPr/>
        </p:nvSpPr>
        <p:spPr>
          <a:xfrm>
            <a:off x="8456613" y="2060575"/>
            <a:ext cx="287337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9" name="Line 83"/>
          <p:cNvSpPr/>
          <p:nvPr/>
        </p:nvSpPr>
        <p:spPr>
          <a:xfrm>
            <a:off x="8743950" y="443706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20" name="Line 84"/>
          <p:cNvSpPr/>
          <p:nvPr/>
        </p:nvSpPr>
        <p:spPr>
          <a:xfrm>
            <a:off x="8743950" y="5229225"/>
            <a:ext cx="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7974" name="Oval 38"/>
          <p:cNvSpPr>
            <a:spLocks noChangeArrowheads="1"/>
          </p:cNvSpPr>
          <p:nvPr/>
        </p:nvSpPr>
        <p:spPr bwMode="auto">
          <a:xfrm>
            <a:off x="6007100" y="90805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75" name="Oval 39"/>
          <p:cNvSpPr>
            <a:spLocks noChangeArrowheads="1"/>
          </p:cNvSpPr>
          <p:nvPr/>
        </p:nvSpPr>
        <p:spPr bwMode="auto">
          <a:xfrm>
            <a:off x="6438900" y="1773238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76" name="Oval 40"/>
          <p:cNvSpPr>
            <a:spLocks noChangeArrowheads="1"/>
          </p:cNvSpPr>
          <p:nvPr/>
        </p:nvSpPr>
        <p:spPr bwMode="auto">
          <a:xfrm>
            <a:off x="8166100" y="1773238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2" name="Oval 46"/>
          <p:cNvSpPr>
            <a:spLocks noChangeArrowheads="1"/>
          </p:cNvSpPr>
          <p:nvPr/>
        </p:nvSpPr>
        <p:spPr bwMode="auto">
          <a:xfrm>
            <a:off x="4279900" y="1773238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77" name="Oval 41"/>
          <p:cNvSpPr>
            <a:spLocks noChangeArrowheads="1"/>
          </p:cNvSpPr>
          <p:nvPr/>
        </p:nvSpPr>
        <p:spPr bwMode="auto">
          <a:xfrm>
            <a:off x="8597900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3" name="Oval 47"/>
          <p:cNvSpPr>
            <a:spLocks noChangeArrowheads="1"/>
          </p:cNvSpPr>
          <p:nvPr/>
        </p:nvSpPr>
        <p:spPr bwMode="auto">
          <a:xfrm>
            <a:off x="5719763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4" name="Oval 48"/>
          <p:cNvSpPr>
            <a:spLocks noChangeArrowheads="1"/>
          </p:cNvSpPr>
          <p:nvPr/>
        </p:nvSpPr>
        <p:spPr bwMode="auto">
          <a:xfrm>
            <a:off x="6438900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5" name="Oval 49"/>
          <p:cNvSpPr>
            <a:spLocks noChangeArrowheads="1"/>
          </p:cNvSpPr>
          <p:nvPr/>
        </p:nvSpPr>
        <p:spPr bwMode="auto">
          <a:xfrm>
            <a:off x="7159625" y="2492375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3" name="Oval 57"/>
          <p:cNvSpPr>
            <a:spLocks noChangeArrowheads="1"/>
          </p:cNvSpPr>
          <p:nvPr/>
        </p:nvSpPr>
        <p:spPr bwMode="auto">
          <a:xfrm>
            <a:off x="4783138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4" name="Oval 58"/>
          <p:cNvSpPr>
            <a:spLocks noChangeArrowheads="1"/>
          </p:cNvSpPr>
          <p:nvPr/>
        </p:nvSpPr>
        <p:spPr bwMode="auto">
          <a:xfrm>
            <a:off x="3703638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78" name="Oval 42"/>
          <p:cNvSpPr>
            <a:spLocks noChangeArrowheads="1"/>
          </p:cNvSpPr>
          <p:nvPr/>
        </p:nvSpPr>
        <p:spPr bwMode="auto">
          <a:xfrm>
            <a:off x="8599488" y="3284538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6" name="Oval 50"/>
          <p:cNvSpPr>
            <a:spLocks noChangeArrowheads="1"/>
          </p:cNvSpPr>
          <p:nvPr/>
        </p:nvSpPr>
        <p:spPr bwMode="auto">
          <a:xfrm>
            <a:off x="5719763" y="32131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7" name="Oval 51"/>
          <p:cNvSpPr>
            <a:spLocks noChangeArrowheads="1"/>
          </p:cNvSpPr>
          <p:nvPr/>
        </p:nvSpPr>
        <p:spPr bwMode="auto">
          <a:xfrm>
            <a:off x="6438900" y="32131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5" name="Oval 59"/>
          <p:cNvSpPr>
            <a:spLocks noChangeArrowheads="1"/>
          </p:cNvSpPr>
          <p:nvPr/>
        </p:nvSpPr>
        <p:spPr bwMode="auto">
          <a:xfrm>
            <a:off x="3703638" y="32131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6" name="Oval 60"/>
          <p:cNvSpPr>
            <a:spLocks noChangeArrowheads="1"/>
          </p:cNvSpPr>
          <p:nvPr/>
        </p:nvSpPr>
        <p:spPr bwMode="auto">
          <a:xfrm>
            <a:off x="4783138" y="32131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79" name="Oval 43"/>
          <p:cNvSpPr>
            <a:spLocks noChangeArrowheads="1"/>
          </p:cNvSpPr>
          <p:nvPr/>
        </p:nvSpPr>
        <p:spPr bwMode="auto">
          <a:xfrm>
            <a:off x="8597900" y="40767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8" name="Oval 52"/>
          <p:cNvSpPr>
            <a:spLocks noChangeArrowheads="1"/>
          </p:cNvSpPr>
          <p:nvPr/>
        </p:nvSpPr>
        <p:spPr bwMode="auto">
          <a:xfrm>
            <a:off x="5719763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9" name="Oval 53"/>
          <p:cNvSpPr>
            <a:spLocks noChangeArrowheads="1"/>
          </p:cNvSpPr>
          <p:nvPr/>
        </p:nvSpPr>
        <p:spPr bwMode="auto">
          <a:xfrm>
            <a:off x="6438900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7" name="Oval 61"/>
          <p:cNvSpPr>
            <a:spLocks noChangeArrowheads="1"/>
          </p:cNvSpPr>
          <p:nvPr/>
        </p:nvSpPr>
        <p:spPr bwMode="auto">
          <a:xfrm>
            <a:off x="5070475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8" name="Oval 62"/>
          <p:cNvSpPr>
            <a:spLocks noChangeArrowheads="1"/>
          </p:cNvSpPr>
          <p:nvPr/>
        </p:nvSpPr>
        <p:spPr bwMode="auto">
          <a:xfrm>
            <a:off x="4495800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9" name="Oval 63"/>
          <p:cNvSpPr>
            <a:spLocks noChangeArrowheads="1"/>
          </p:cNvSpPr>
          <p:nvPr/>
        </p:nvSpPr>
        <p:spPr bwMode="auto">
          <a:xfrm>
            <a:off x="3990975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8000" name="Oval 64"/>
          <p:cNvSpPr>
            <a:spLocks noChangeArrowheads="1"/>
          </p:cNvSpPr>
          <p:nvPr/>
        </p:nvSpPr>
        <p:spPr bwMode="auto">
          <a:xfrm>
            <a:off x="3343275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0" name="Oval 44"/>
          <p:cNvSpPr>
            <a:spLocks noChangeArrowheads="1"/>
          </p:cNvSpPr>
          <p:nvPr/>
        </p:nvSpPr>
        <p:spPr bwMode="auto">
          <a:xfrm>
            <a:off x="8597900" y="4868863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1" name="Oval 45"/>
          <p:cNvSpPr>
            <a:spLocks noChangeArrowheads="1"/>
          </p:cNvSpPr>
          <p:nvPr/>
        </p:nvSpPr>
        <p:spPr bwMode="auto">
          <a:xfrm>
            <a:off x="8599488" y="5732463"/>
            <a:ext cx="360363" cy="360363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1" name="Rectangle 2"/>
          <p:cNvSpPr txBox="1">
            <a:spLocks noGrp="1"/>
          </p:cNvSpPr>
          <p:nvPr/>
        </p:nvSpPr>
        <p:spPr>
          <a:xfrm>
            <a:off x="4640263" y="55880"/>
            <a:ext cx="2621280" cy="58356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rtlCol="0" anchor="t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just" defTabSz="914400"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深度优先搜索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0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0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0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0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0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0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0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0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0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0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0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0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0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0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0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0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0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0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0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0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0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0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0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0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0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0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0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80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80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80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0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80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0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0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0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80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80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80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80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74" grpId="0" animBg="1"/>
      <p:bldP spid="807975" grpId="0" animBg="1"/>
      <p:bldP spid="807976" grpId="0" animBg="1"/>
      <p:bldP spid="807982" grpId="0" animBg="1"/>
      <p:bldP spid="807977" grpId="0" animBg="1"/>
      <p:bldP spid="807983" grpId="0" animBg="1"/>
      <p:bldP spid="807984" grpId="0" animBg="1"/>
      <p:bldP spid="807985" grpId="0" animBg="1"/>
      <p:bldP spid="807993" grpId="0" animBg="1"/>
      <p:bldP spid="807994" grpId="0" animBg="1"/>
      <p:bldP spid="807978" grpId="0" animBg="1"/>
      <p:bldP spid="807986" grpId="0" animBg="1"/>
      <p:bldP spid="807987" grpId="0" animBg="1"/>
      <p:bldP spid="807995" grpId="0" animBg="1"/>
      <p:bldP spid="807996" grpId="0" animBg="1"/>
      <p:bldP spid="807979" grpId="0" animBg="1"/>
      <p:bldP spid="807988" grpId="0" animBg="1"/>
      <p:bldP spid="807989" grpId="0" bldLvl="0" animBg="1"/>
      <p:bldP spid="807997" grpId="0" animBg="1"/>
      <p:bldP spid="807998" grpId="0" animBg="1"/>
      <p:bldP spid="807999" grpId="0" animBg="1"/>
      <p:bldP spid="808000" grpId="0" animBg="1"/>
      <p:bldP spid="807980" grpId="0" animBg="1"/>
      <p:bldP spid="8079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366395" y="367030"/>
            <a:ext cx="92583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提纲</a:t>
            </a:r>
            <a:endParaRPr lang="zh-CN" altLang="en-US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5" y="1627505"/>
            <a:ext cx="6696075" cy="492125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暴力美学：搜索漫谈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6.2 深度优先与广度优先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6.3 搜索的优化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6.4 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剪枝方法论与人员安排问题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6.6 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旅行商问题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6.6 A*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822325" y="1290320"/>
            <a:ext cx="8642350" cy="44716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基本思想</a:t>
            </a:r>
            <a:endParaRPr kumimoji="0" lang="zh-CN" altLang="en-US" sz="36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在深度优先搜索过程中</a:t>
            </a:r>
            <a:r>
              <a:rPr kumimoji="0" lang="en-US" altLang="zh-CN" sz="28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8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我们经常遇到多个节点可以扩展的情况</a:t>
            </a:r>
            <a:r>
              <a:rPr kumimoji="0" lang="en-US" altLang="zh-CN" sz="28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8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首先扩展哪个？</a:t>
            </a:r>
            <a:endParaRPr kumimoji="0" lang="en-US" altLang="zh-CN" sz="28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爬山策略使用贪心方法确定搜索的方向</a:t>
            </a:r>
            <a:r>
              <a:rPr kumimoji="0" lang="en-US" altLang="zh-CN" sz="28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8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是优化的深度优先搜索策略</a:t>
            </a:r>
            <a:endParaRPr kumimoji="0" lang="zh-CN" altLang="en-US" sz="28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爬山策略使用启发式测度来排序节点扩展的顺序</a:t>
            </a:r>
            <a:endParaRPr kumimoji="0" lang="zh-CN" altLang="en-US" sz="28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04450" name="Rectangle 5"/>
          <p:cNvSpPr txBox="1"/>
          <p:nvPr/>
        </p:nvSpPr>
        <p:spPr>
          <a:xfrm>
            <a:off x="4645502" y="299403"/>
            <a:ext cx="155448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just"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zh-CN" altLang="en-US" sz="36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爬山法</a:t>
            </a:r>
            <a:endParaRPr lang="zh-CN" altLang="en-US" sz="36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4175760"/>
            <a:ext cx="4220845" cy="1546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40" y="4175760"/>
            <a:ext cx="4823460" cy="1577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64885" y="5906770"/>
            <a:ext cx="36226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1600">
                <a:cs typeface="Arial" panose="020B0604020202020204" pitchFamily="34" charset="0"/>
              </a:rPr>
              <a:t>Monte Carlo tree search in AlphaGo</a:t>
            </a:r>
            <a:endParaRPr lang="zh-CN" altLang="en-US" sz="1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5125" y="5875020"/>
            <a:ext cx="41090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1400"/>
              <a:t> Neural network training pipeline and architecture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425450" y="785495"/>
            <a:ext cx="2737485" cy="73723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策略网络∶给定当前局面，预测并采样下一步的走棋。</a:t>
            </a:r>
            <a:endParaRPr lang="zh-CN" altLang="en-US" sz="14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6085" y="1779905"/>
            <a:ext cx="2736850" cy="106045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快速走子∶目标和策略网络一样，但在适当牺牲走棋质量的条件下速度要比策略网络快很多</a:t>
            </a:r>
            <a:endParaRPr lang="zh-CN" altLang="en-US" sz="14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6085" y="3051810"/>
            <a:ext cx="2737485" cy="73723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价值网络∶给定当前局面，估计是白胜概率大还是黑胜概率大。</a:t>
            </a:r>
            <a:endParaRPr lang="zh-CN" altLang="en-US" sz="14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32225" y="1779905"/>
            <a:ext cx="2057400" cy="1060450"/>
          </a:xfrm>
          <a:prstGeom prst="rect">
            <a:avLst/>
          </a:prstGeom>
          <a:solidFill>
            <a:srgbClr val="FF0000"/>
          </a:solidFill>
          <a:ln>
            <a:solidFill>
              <a:srgbClr val="0000FF"/>
            </a:solidFill>
          </a:ln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蒙特卡洛树搜索∶把这三个部分连起形成一个完整的系统。</a:t>
            </a:r>
            <a:endParaRPr lang="zh-CN" altLang="en-US" sz="14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162935" y="1154430"/>
            <a:ext cx="669290" cy="1155700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62935" y="2310130"/>
            <a:ext cx="669290" cy="0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2" idx="1"/>
          </p:cNvCxnSpPr>
          <p:nvPr/>
        </p:nvCxnSpPr>
        <p:spPr>
          <a:xfrm flipV="1">
            <a:off x="3163570" y="2310130"/>
            <a:ext cx="668655" cy="1186180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rcRect r="65726" b="6490"/>
          <a:stretch>
            <a:fillRect/>
          </a:stretch>
        </p:blipFill>
        <p:spPr>
          <a:xfrm>
            <a:off x="6257925" y="1522730"/>
            <a:ext cx="886460" cy="134493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5889625" y="2310130"/>
            <a:ext cx="368300" cy="0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rcRect l="29600" t="8590" r="15241"/>
          <a:stretch>
            <a:fillRect/>
          </a:stretch>
        </p:blipFill>
        <p:spPr>
          <a:xfrm>
            <a:off x="8507095" y="1642110"/>
            <a:ext cx="1133475" cy="1251585"/>
          </a:xfrm>
          <a:prstGeom prst="rect">
            <a:avLst/>
          </a:prstGeom>
        </p:spPr>
      </p:pic>
      <p:pic>
        <p:nvPicPr>
          <p:cNvPr id="20" name="图片 19" descr="C:/Users/lenovo/AppData/Local/Temp/kaimatting/20201013100339/output_aiMatting_20201013100400.pngoutput_aiMatting_2020101310040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52995" y="1991995"/>
            <a:ext cx="846455" cy="55118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060190" y="140335"/>
            <a:ext cx="27292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36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计算机围棋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360160" y="2893695"/>
            <a:ext cx="8858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AphaGo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8693150" y="2986405"/>
            <a:ext cx="8858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</a:rPr>
              <a:t>李世石</a:t>
            </a:r>
            <a:endParaRPr lang="zh-CN" altLang="en-US" sz="1400"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1" grpId="0"/>
      <p:bldP spid="21" grpId="1"/>
      <p:bldP spid="22" grpId="0"/>
      <p:bldP spid="2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550545" y="844550"/>
            <a:ext cx="9536430" cy="28898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8-Puzzle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问题来说明爬山策略的思想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启发式测度函数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f(n)=W(n)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W(n)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是节点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中处于错误位置的方块数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例如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如果节点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如下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则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f(n)=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因为方块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8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处于错误位置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745492" name="Group 20"/>
          <p:cNvGrpSpPr/>
          <p:nvPr/>
        </p:nvGrpSpPr>
        <p:grpSpPr>
          <a:xfrm>
            <a:off x="4928553" y="4330700"/>
            <a:ext cx="1439862" cy="1519238"/>
            <a:chOff x="2514" y="2432"/>
            <a:chExt cx="907" cy="957"/>
          </a:xfrm>
        </p:grpSpPr>
        <p:sp>
          <p:nvSpPr>
            <p:cNvPr id="105475" name="Rectangle 7"/>
            <p:cNvSpPr/>
            <p:nvPr/>
          </p:nvSpPr>
          <p:spPr>
            <a:xfrm>
              <a:off x="2514" y="2459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05476" name="Line 8"/>
            <p:cNvSpPr/>
            <p:nvPr/>
          </p:nvSpPr>
          <p:spPr>
            <a:xfrm>
              <a:off x="2514" y="276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5477" name="Line 9"/>
            <p:cNvSpPr/>
            <p:nvPr/>
          </p:nvSpPr>
          <p:spPr>
            <a:xfrm>
              <a:off x="2514" y="3067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5478" name="Line 10"/>
            <p:cNvSpPr/>
            <p:nvPr/>
          </p:nvSpPr>
          <p:spPr>
            <a:xfrm>
              <a:off x="2816" y="2459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5479" name="Line 11"/>
            <p:cNvSpPr/>
            <p:nvPr/>
          </p:nvSpPr>
          <p:spPr>
            <a:xfrm>
              <a:off x="3119" y="2459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5484" name="Text Box 12"/>
            <p:cNvSpPr txBox="1">
              <a:spLocks noChangeArrowheads="1"/>
            </p:cNvSpPr>
            <p:nvPr/>
          </p:nvSpPr>
          <p:spPr bwMode="auto">
            <a:xfrm>
              <a:off x="2860" y="243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85" name="Text Box 13"/>
            <p:cNvSpPr txBox="1">
              <a:spLocks noChangeArrowheads="1"/>
            </p:cNvSpPr>
            <p:nvPr/>
          </p:nvSpPr>
          <p:spPr bwMode="auto">
            <a:xfrm>
              <a:off x="2551" y="24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86" name="Text Box 14"/>
            <p:cNvSpPr txBox="1">
              <a:spLocks noChangeArrowheads="1"/>
            </p:cNvSpPr>
            <p:nvPr/>
          </p:nvSpPr>
          <p:spPr bwMode="auto">
            <a:xfrm>
              <a:off x="2560" y="27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87" name="Text Box 15"/>
            <p:cNvSpPr txBox="1">
              <a:spLocks noChangeArrowheads="1"/>
            </p:cNvSpPr>
            <p:nvPr/>
          </p:nvSpPr>
          <p:spPr bwMode="auto">
            <a:xfrm>
              <a:off x="3156" y="27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88" name="Text Box 16"/>
            <p:cNvSpPr txBox="1">
              <a:spLocks noChangeArrowheads="1"/>
            </p:cNvSpPr>
            <p:nvPr/>
          </p:nvSpPr>
          <p:spPr bwMode="auto">
            <a:xfrm>
              <a:off x="3149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89" name="Text Box 17"/>
            <p:cNvSpPr txBox="1">
              <a:spLocks noChangeArrowheads="1"/>
            </p:cNvSpPr>
            <p:nvPr/>
          </p:nvSpPr>
          <p:spPr bwMode="auto">
            <a:xfrm>
              <a:off x="2877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90" name="Text Box 18"/>
            <p:cNvSpPr txBox="1">
              <a:spLocks noChangeArrowheads="1"/>
            </p:cNvSpPr>
            <p:nvPr/>
          </p:nvSpPr>
          <p:spPr bwMode="auto">
            <a:xfrm>
              <a:off x="2551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91" name="Text Box 19"/>
            <p:cNvSpPr txBox="1">
              <a:spLocks noChangeArrowheads="1"/>
            </p:cNvSpPr>
            <p:nvPr/>
          </p:nvSpPr>
          <p:spPr bwMode="auto">
            <a:xfrm>
              <a:off x="3156" y="24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4450" name="Rectangle 5"/>
          <p:cNvSpPr txBox="1"/>
          <p:nvPr/>
        </p:nvSpPr>
        <p:spPr>
          <a:xfrm>
            <a:off x="4660742" y="82233"/>
            <a:ext cx="155448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91440" tIns="45720" rIns="91440" bIns="45720" rtlCol="0" anchor="t">
            <a:spAutoFit/>
          </a:bodyPr>
          <a:p>
            <a:pPr lvl="0" algn="just"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zh-CN" altLang="en-US" sz="36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爬山法</a:t>
            </a:r>
            <a:endParaRPr lang="zh-CN" altLang="en-US" sz="36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682" name="Group 234"/>
          <p:cNvGrpSpPr/>
          <p:nvPr/>
        </p:nvGrpSpPr>
        <p:grpSpPr>
          <a:xfrm>
            <a:off x="4711700" y="-26987"/>
            <a:ext cx="1128713" cy="1203325"/>
            <a:chOff x="2968" y="-17"/>
            <a:chExt cx="711" cy="758"/>
          </a:xfrm>
        </p:grpSpPr>
        <p:sp>
          <p:nvSpPr>
            <p:cNvPr id="107522" name="Rectangle 10"/>
            <p:cNvSpPr/>
            <p:nvPr/>
          </p:nvSpPr>
          <p:spPr>
            <a:xfrm>
              <a:off x="2968" y="19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523" name="Line 11"/>
            <p:cNvSpPr/>
            <p:nvPr/>
          </p:nvSpPr>
          <p:spPr>
            <a:xfrm>
              <a:off x="2968" y="250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24" name="Line 12"/>
            <p:cNvSpPr/>
            <p:nvPr/>
          </p:nvSpPr>
          <p:spPr>
            <a:xfrm>
              <a:off x="2968" y="48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25" name="Line 13"/>
            <p:cNvSpPr/>
            <p:nvPr/>
          </p:nvSpPr>
          <p:spPr>
            <a:xfrm>
              <a:off x="3203" y="19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26" name="Line 14"/>
            <p:cNvSpPr/>
            <p:nvPr/>
          </p:nvSpPr>
          <p:spPr>
            <a:xfrm>
              <a:off x="3439" y="19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463" name="Text Box 15"/>
            <p:cNvSpPr txBox="1">
              <a:spLocks noChangeArrowheads="1"/>
            </p:cNvSpPr>
            <p:nvPr/>
          </p:nvSpPr>
          <p:spPr bwMode="auto">
            <a:xfrm>
              <a:off x="3013" y="-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64" name="Text Box 16"/>
            <p:cNvSpPr txBox="1">
              <a:spLocks noChangeArrowheads="1"/>
            </p:cNvSpPr>
            <p:nvPr/>
          </p:nvSpPr>
          <p:spPr bwMode="auto">
            <a:xfrm>
              <a:off x="2997" y="2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65" name="Text Box 17"/>
            <p:cNvSpPr txBox="1">
              <a:spLocks noChangeArrowheads="1"/>
            </p:cNvSpPr>
            <p:nvPr/>
          </p:nvSpPr>
          <p:spPr bwMode="auto">
            <a:xfrm>
              <a:off x="3240" y="-17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66" name="Text Box 18"/>
            <p:cNvSpPr txBox="1">
              <a:spLocks noChangeArrowheads="1"/>
            </p:cNvSpPr>
            <p:nvPr/>
          </p:nvSpPr>
          <p:spPr bwMode="auto">
            <a:xfrm>
              <a:off x="3467" y="2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67" name="Text Box 19"/>
            <p:cNvSpPr txBox="1">
              <a:spLocks noChangeArrowheads="1"/>
            </p:cNvSpPr>
            <p:nvPr/>
          </p:nvSpPr>
          <p:spPr bwMode="auto">
            <a:xfrm>
              <a:off x="3463" y="43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68" name="Text Box 20"/>
            <p:cNvSpPr txBox="1">
              <a:spLocks noChangeArrowheads="1"/>
            </p:cNvSpPr>
            <p:nvPr/>
          </p:nvSpPr>
          <p:spPr bwMode="auto">
            <a:xfrm>
              <a:off x="3251" y="4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69" name="Text Box 21"/>
            <p:cNvSpPr txBox="1">
              <a:spLocks noChangeArrowheads="1"/>
            </p:cNvSpPr>
            <p:nvPr/>
          </p:nvSpPr>
          <p:spPr bwMode="auto">
            <a:xfrm>
              <a:off x="2997" y="4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70" name="Text Box 22"/>
            <p:cNvSpPr txBox="1">
              <a:spLocks noChangeArrowheads="1"/>
            </p:cNvSpPr>
            <p:nvPr/>
          </p:nvSpPr>
          <p:spPr bwMode="auto">
            <a:xfrm>
              <a:off x="3467" y="-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44689" name="Group 241"/>
          <p:cNvGrpSpPr/>
          <p:nvPr/>
        </p:nvGrpSpPr>
        <p:grpSpPr>
          <a:xfrm>
            <a:off x="3775075" y="1362075"/>
            <a:ext cx="1128713" cy="1203325"/>
            <a:chOff x="2378" y="858"/>
            <a:chExt cx="711" cy="758"/>
          </a:xfrm>
        </p:grpSpPr>
        <p:sp>
          <p:nvSpPr>
            <p:cNvPr id="107536" name="Rectangle 113"/>
            <p:cNvSpPr/>
            <p:nvPr/>
          </p:nvSpPr>
          <p:spPr>
            <a:xfrm>
              <a:off x="2378" y="894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537" name="Line 114"/>
            <p:cNvSpPr/>
            <p:nvPr/>
          </p:nvSpPr>
          <p:spPr>
            <a:xfrm>
              <a:off x="2378" y="1125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38" name="Line 115"/>
            <p:cNvSpPr/>
            <p:nvPr/>
          </p:nvSpPr>
          <p:spPr>
            <a:xfrm>
              <a:off x="2378" y="1356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39" name="Line 116"/>
            <p:cNvSpPr/>
            <p:nvPr/>
          </p:nvSpPr>
          <p:spPr>
            <a:xfrm>
              <a:off x="2613" y="894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40" name="Line 117"/>
            <p:cNvSpPr/>
            <p:nvPr/>
          </p:nvSpPr>
          <p:spPr>
            <a:xfrm>
              <a:off x="2849" y="894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566" name="Text Box 118"/>
            <p:cNvSpPr txBox="1">
              <a:spLocks noChangeArrowheads="1"/>
            </p:cNvSpPr>
            <p:nvPr/>
          </p:nvSpPr>
          <p:spPr bwMode="auto">
            <a:xfrm>
              <a:off x="2423" y="8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67" name="Text Box 119"/>
            <p:cNvSpPr txBox="1">
              <a:spLocks noChangeArrowheads="1"/>
            </p:cNvSpPr>
            <p:nvPr/>
          </p:nvSpPr>
          <p:spPr bwMode="auto">
            <a:xfrm>
              <a:off x="2650" y="110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68" name="Text Box 120"/>
            <p:cNvSpPr txBox="1">
              <a:spLocks noChangeArrowheads="1"/>
            </p:cNvSpPr>
            <p:nvPr/>
          </p:nvSpPr>
          <p:spPr bwMode="auto">
            <a:xfrm>
              <a:off x="2650" y="858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69" name="Text Box 121"/>
            <p:cNvSpPr txBox="1">
              <a:spLocks noChangeArrowheads="1"/>
            </p:cNvSpPr>
            <p:nvPr/>
          </p:nvSpPr>
          <p:spPr bwMode="auto">
            <a:xfrm>
              <a:off x="2877" y="108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70" name="Text Box 122"/>
            <p:cNvSpPr txBox="1">
              <a:spLocks noChangeArrowheads="1"/>
            </p:cNvSpPr>
            <p:nvPr/>
          </p:nvSpPr>
          <p:spPr bwMode="auto">
            <a:xfrm>
              <a:off x="2873" y="13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71" name="Text Box 123"/>
            <p:cNvSpPr txBox="1">
              <a:spLocks noChangeArrowheads="1"/>
            </p:cNvSpPr>
            <p:nvPr/>
          </p:nvSpPr>
          <p:spPr bwMode="auto">
            <a:xfrm>
              <a:off x="2661" y="13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72" name="Text Box 124"/>
            <p:cNvSpPr txBox="1">
              <a:spLocks noChangeArrowheads="1"/>
            </p:cNvSpPr>
            <p:nvPr/>
          </p:nvSpPr>
          <p:spPr bwMode="auto">
            <a:xfrm>
              <a:off x="2407" y="13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73" name="Text Box 125"/>
            <p:cNvSpPr txBox="1">
              <a:spLocks noChangeArrowheads="1"/>
            </p:cNvSpPr>
            <p:nvPr/>
          </p:nvSpPr>
          <p:spPr bwMode="auto">
            <a:xfrm>
              <a:off x="2877" y="8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44692" name="Group 244"/>
          <p:cNvGrpSpPr/>
          <p:nvPr/>
        </p:nvGrpSpPr>
        <p:grpSpPr>
          <a:xfrm>
            <a:off x="1111250" y="2732088"/>
            <a:ext cx="1128713" cy="1201737"/>
            <a:chOff x="700" y="1721"/>
            <a:chExt cx="711" cy="757"/>
          </a:xfrm>
        </p:grpSpPr>
        <p:sp>
          <p:nvSpPr>
            <p:cNvPr id="107550" name="Rectangle 126"/>
            <p:cNvSpPr/>
            <p:nvPr/>
          </p:nvSpPr>
          <p:spPr>
            <a:xfrm>
              <a:off x="700" y="1756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07551" name="Line 127"/>
            <p:cNvSpPr/>
            <p:nvPr/>
          </p:nvSpPr>
          <p:spPr>
            <a:xfrm>
              <a:off x="700" y="1987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52" name="Line 128"/>
            <p:cNvSpPr/>
            <p:nvPr/>
          </p:nvSpPr>
          <p:spPr>
            <a:xfrm>
              <a:off x="700" y="2218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53" name="Line 129"/>
            <p:cNvSpPr/>
            <p:nvPr/>
          </p:nvSpPr>
          <p:spPr>
            <a:xfrm>
              <a:off x="935" y="1756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54" name="Line 130"/>
            <p:cNvSpPr/>
            <p:nvPr/>
          </p:nvSpPr>
          <p:spPr>
            <a:xfrm>
              <a:off x="1171" y="1756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579" name="Text Box 131"/>
            <p:cNvSpPr txBox="1">
              <a:spLocks noChangeArrowheads="1"/>
            </p:cNvSpPr>
            <p:nvPr/>
          </p:nvSpPr>
          <p:spPr bwMode="auto">
            <a:xfrm>
              <a:off x="972" y="172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56" name="Text Box 132"/>
            <p:cNvSpPr txBox="1"/>
            <p:nvPr/>
          </p:nvSpPr>
          <p:spPr>
            <a:xfrm>
              <a:off x="729" y="1963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57" name="Text Box 133"/>
            <p:cNvSpPr txBox="1"/>
            <p:nvPr/>
          </p:nvSpPr>
          <p:spPr>
            <a:xfrm>
              <a:off x="972" y="1962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58" name="Text Box 134"/>
            <p:cNvSpPr txBox="1"/>
            <p:nvPr/>
          </p:nvSpPr>
          <p:spPr>
            <a:xfrm>
              <a:off x="1199" y="194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59" name="Text Box 135"/>
            <p:cNvSpPr txBox="1"/>
            <p:nvPr/>
          </p:nvSpPr>
          <p:spPr>
            <a:xfrm>
              <a:off x="1195" y="217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60" name="Text Box 136"/>
            <p:cNvSpPr txBox="1"/>
            <p:nvPr/>
          </p:nvSpPr>
          <p:spPr>
            <a:xfrm>
              <a:off x="983" y="219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61" name="Text Box 137"/>
            <p:cNvSpPr txBox="1"/>
            <p:nvPr/>
          </p:nvSpPr>
          <p:spPr>
            <a:xfrm>
              <a:off x="729" y="219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44586" name="Text Box 138"/>
            <p:cNvSpPr txBox="1">
              <a:spLocks noChangeArrowheads="1"/>
            </p:cNvSpPr>
            <p:nvPr/>
          </p:nvSpPr>
          <p:spPr bwMode="auto">
            <a:xfrm>
              <a:off x="1199" y="172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44693" name="Group 245"/>
          <p:cNvGrpSpPr/>
          <p:nvPr/>
        </p:nvGrpSpPr>
        <p:grpSpPr>
          <a:xfrm>
            <a:off x="2862263" y="2709863"/>
            <a:ext cx="1128712" cy="1201737"/>
            <a:chOff x="1803" y="1707"/>
            <a:chExt cx="711" cy="757"/>
          </a:xfrm>
        </p:grpSpPr>
        <p:sp>
          <p:nvSpPr>
            <p:cNvPr id="107564" name="Rectangle 139"/>
            <p:cNvSpPr/>
            <p:nvPr/>
          </p:nvSpPr>
          <p:spPr>
            <a:xfrm>
              <a:off x="1803" y="1742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07565" name="Line 140"/>
            <p:cNvSpPr/>
            <p:nvPr/>
          </p:nvSpPr>
          <p:spPr>
            <a:xfrm>
              <a:off x="1803" y="197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66" name="Line 141"/>
            <p:cNvSpPr/>
            <p:nvPr/>
          </p:nvSpPr>
          <p:spPr>
            <a:xfrm>
              <a:off x="1803" y="2204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67" name="Line 142"/>
            <p:cNvSpPr/>
            <p:nvPr/>
          </p:nvSpPr>
          <p:spPr>
            <a:xfrm>
              <a:off x="2038" y="1742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68" name="Line 143"/>
            <p:cNvSpPr/>
            <p:nvPr/>
          </p:nvSpPr>
          <p:spPr>
            <a:xfrm>
              <a:off x="2274" y="1742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69" name="Text Box 144"/>
            <p:cNvSpPr txBox="1"/>
            <p:nvPr/>
          </p:nvSpPr>
          <p:spPr>
            <a:xfrm>
              <a:off x="1848" y="170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0" name="Text Box 145"/>
            <p:cNvSpPr txBox="1"/>
            <p:nvPr/>
          </p:nvSpPr>
          <p:spPr>
            <a:xfrm>
              <a:off x="1832" y="1949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1" name="Text Box 146"/>
            <p:cNvSpPr txBox="1"/>
            <p:nvPr/>
          </p:nvSpPr>
          <p:spPr>
            <a:xfrm>
              <a:off x="2075" y="1933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2" name="Text Box 147"/>
            <p:cNvSpPr txBox="1"/>
            <p:nvPr/>
          </p:nvSpPr>
          <p:spPr>
            <a:xfrm>
              <a:off x="2302" y="1933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3" name="Text Box 148"/>
            <p:cNvSpPr txBox="1"/>
            <p:nvPr/>
          </p:nvSpPr>
          <p:spPr>
            <a:xfrm>
              <a:off x="2298" y="216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4" name="Text Box 149"/>
            <p:cNvSpPr txBox="1"/>
            <p:nvPr/>
          </p:nvSpPr>
          <p:spPr>
            <a:xfrm>
              <a:off x="2086" y="21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5" name="Text Box 150"/>
            <p:cNvSpPr txBox="1"/>
            <p:nvPr/>
          </p:nvSpPr>
          <p:spPr>
            <a:xfrm>
              <a:off x="1832" y="21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6" name="Text Box 151"/>
            <p:cNvSpPr txBox="1"/>
            <p:nvPr/>
          </p:nvSpPr>
          <p:spPr>
            <a:xfrm>
              <a:off x="2061" y="170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4694" name="Group 246"/>
          <p:cNvGrpSpPr/>
          <p:nvPr/>
        </p:nvGrpSpPr>
        <p:grpSpPr>
          <a:xfrm>
            <a:off x="1927225" y="4149725"/>
            <a:ext cx="1128713" cy="1203325"/>
            <a:chOff x="1214" y="2614"/>
            <a:chExt cx="711" cy="758"/>
          </a:xfrm>
        </p:grpSpPr>
        <p:sp>
          <p:nvSpPr>
            <p:cNvPr id="107578" name="Rectangle 152"/>
            <p:cNvSpPr/>
            <p:nvPr/>
          </p:nvSpPr>
          <p:spPr>
            <a:xfrm>
              <a:off x="1214" y="265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07579" name="Line 153"/>
            <p:cNvSpPr/>
            <p:nvPr/>
          </p:nvSpPr>
          <p:spPr>
            <a:xfrm>
              <a:off x="1214" y="288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80" name="Line 154"/>
            <p:cNvSpPr/>
            <p:nvPr/>
          </p:nvSpPr>
          <p:spPr>
            <a:xfrm>
              <a:off x="1214" y="3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81" name="Line 155"/>
            <p:cNvSpPr/>
            <p:nvPr/>
          </p:nvSpPr>
          <p:spPr>
            <a:xfrm>
              <a:off x="1449" y="265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82" name="Line 156"/>
            <p:cNvSpPr/>
            <p:nvPr/>
          </p:nvSpPr>
          <p:spPr>
            <a:xfrm>
              <a:off x="1685" y="265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83" name="Text Box 157"/>
            <p:cNvSpPr txBox="1"/>
            <p:nvPr/>
          </p:nvSpPr>
          <p:spPr>
            <a:xfrm>
              <a:off x="1486" y="261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84" name="Text Box 158"/>
            <p:cNvSpPr txBox="1"/>
            <p:nvPr/>
          </p:nvSpPr>
          <p:spPr>
            <a:xfrm>
              <a:off x="1243" y="261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85" name="Text Box 159"/>
            <p:cNvSpPr txBox="1"/>
            <p:nvPr/>
          </p:nvSpPr>
          <p:spPr>
            <a:xfrm>
              <a:off x="1486" y="2840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86" name="Text Box 160"/>
            <p:cNvSpPr txBox="1"/>
            <p:nvPr/>
          </p:nvSpPr>
          <p:spPr>
            <a:xfrm>
              <a:off x="1713" y="284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87" name="Text Box 161"/>
            <p:cNvSpPr txBox="1"/>
            <p:nvPr/>
          </p:nvSpPr>
          <p:spPr>
            <a:xfrm>
              <a:off x="1709" y="306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88" name="Text Box 162"/>
            <p:cNvSpPr txBox="1"/>
            <p:nvPr/>
          </p:nvSpPr>
          <p:spPr>
            <a:xfrm>
              <a:off x="1497" y="308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89" name="Text Box 163"/>
            <p:cNvSpPr txBox="1"/>
            <p:nvPr/>
          </p:nvSpPr>
          <p:spPr>
            <a:xfrm>
              <a:off x="1243" y="308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90" name="Text Box 164"/>
            <p:cNvSpPr txBox="1"/>
            <p:nvPr/>
          </p:nvSpPr>
          <p:spPr>
            <a:xfrm>
              <a:off x="1713" y="261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4695" name="Group 247"/>
          <p:cNvGrpSpPr/>
          <p:nvPr/>
        </p:nvGrpSpPr>
        <p:grpSpPr>
          <a:xfrm>
            <a:off x="968375" y="5589588"/>
            <a:ext cx="1128713" cy="1223962"/>
            <a:chOff x="610" y="3521"/>
            <a:chExt cx="711" cy="771"/>
          </a:xfrm>
        </p:grpSpPr>
        <p:sp>
          <p:nvSpPr>
            <p:cNvPr id="107592" name="Rectangle 165"/>
            <p:cNvSpPr/>
            <p:nvPr/>
          </p:nvSpPr>
          <p:spPr>
            <a:xfrm>
              <a:off x="610" y="357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93" name="Line 166"/>
            <p:cNvSpPr/>
            <p:nvPr/>
          </p:nvSpPr>
          <p:spPr>
            <a:xfrm>
              <a:off x="610" y="380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94" name="Line 167"/>
            <p:cNvSpPr/>
            <p:nvPr/>
          </p:nvSpPr>
          <p:spPr>
            <a:xfrm>
              <a:off x="610" y="403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95" name="Line 168"/>
            <p:cNvSpPr/>
            <p:nvPr/>
          </p:nvSpPr>
          <p:spPr>
            <a:xfrm>
              <a:off x="845" y="357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96" name="Line 169"/>
            <p:cNvSpPr/>
            <p:nvPr/>
          </p:nvSpPr>
          <p:spPr>
            <a:xfrm>
              <a:off x="1081" y="357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97" name="Text Box 170"/>
            <p:cNvSpPr txBox="1"/>
            <p:nvPr/>
          </p:nvSpPr>
          <p:spPr>
            <a:xfrm>
              <a:off x="881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98" name="Text Box 171"/>
            <p:cNvSpPr txBox="1"/>
            <p:nvPr/>
          </p:nvSpPr>
          <p:spPr>
            <a:xfrm>
              <a:off x="639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99" name="Text Box 172"/>
            <p:cNvSpPr txBox="1"/>
            <p:nvPr/>
          </p:nvSpPr>
          <p:spPr>
            <a:xfrm>
              <a:off x="646" y="3776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600" name="Text Box 173"/>
            <p:cNvSpPr txBox="1"/>
            <p:nvPr/>
          </p:nvSpPr>
          <p:spPr>
            <a:xfrm>
              <a:off x="1109" y="376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601" name="Text Box 174"/>
            <p:cNvSpPr txBox="1"/>
            <p:nvPr/>
          </p:nvSpPr>
          <p:spPr>
            <a:xfrm>
              <a:off x="1105" y="398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602" name="Text Box 175"/>
            <p:cNvSpPr txBox="1"/>
            <p:nvPr/>
          </p:nvSpPr>
          <p:spPr>
            <a:xfrm>
              <a:off x="893" y="400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603" name="Text Box 176"/>
            <p:cNvSpPr txBox="1"/>
            <p:nvPr/>
          </p:nvSpPr>
          <p:spPr>
            <a:xfrm>
              <a:off x="639" y="400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604" name="Text Box 177"/>
            <p:cNvSpPr txBox="1"/>
            <p:nvPr/>
          </p:nvSpPr>
          <p:spPr>
            <a:xfrm>
              <a:off x="1109" y="353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4696" name="Group 248"/>
          <p:cNvGrpSpPr/>
          <p:nvPr/>
        </p:nvGrpSpPr>
        <p:grpSpPr>
          <a:xfrm>
            <a:off x="2935288" y="5589588"/>
            <a:ext cx="1128712" cy="1203325"/>
            <a:chOff x="1849" y="3521"/>
            <a:chExt cx="711" cy="758"/>
          </a:xfrm>
        </p:grpSpPr>
        <p:sp>
          <p:nvSpPr>
            <p:cNvPr id="107606" name="Rectangle 178"/>
            <p:cNvSpPr/>
            <p:nvPr/>
          </p:nvSpPr>
          <p:spPr>
            <a:xfrm>
              <a:off x="1849" y="3557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07607" name="Line 179"/>
            <p:cNvSpPr/>
            <p:nvPr/>
          </p:nvSpPr>
          <p:spPr>
            <a:xfrm>
              <a:off x="1849" y="3788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08" name="Line 180"/>
            <p:cNvSpPr/>
            <p:nvPr/>
          </p:nvSpPr>
          <p:spPr>
            <a:xfrm>
              <a:off x="1849" y="4019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09" name="Line 181"/>
            <p:cNvSpPr/>
            <p:nvPr/>
          </p:nvSpPr>
          <p:spPr>
            <a:xfrm>
              <a:off x="2084" y="3557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10" name="Line 182"/>
            <p:cNvSpPr/>
            <p:nvPr/>
          </p:nvSpPr>
          <p:spPr>
            <a:xfrm>
              <a:off x="2320" y="3557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11" name="Text Box 183"/>
            <p:cNvSpPr txBox="1"/>
            <p:nvPr/>
          </p:nvSpPr>
          <p:spPr>
            <a:xfrm>
              <a:off x="2106" y="352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2" name="Text Box 184"/>
            <p:cNvSpPr txBox="1"/>
            <p:nvPr/>
          </p:nvSpPr>
          <p:spPr>
            <a:xfrm>
              <a:off x="1878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3" name="Text Box 185"/>
            <p:cNvSpPr txBox="1"/>
            <p:nvPr/>
          </p:nvSpPr>
          <p:spPr>
            <a:xfrm>
              <a:off x="2106" y="3748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4" name="Text Box 186"/>
            <p:cNvSpPr txBox="1"/>
            <p:nvPr/>
          </p:nvSpPr>
          <p:spPr>
            <a:xfrm>
              <a:off x="2348" y="374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5" name="Text Box 187"/>
            <p:cNvSpPr txBox="1"/>
            <p:nvPr/>
          </p:nvSpPr>
          <p:spPr>
            <a:xfrm>
              <a:off x="2344" y="397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6" name="Text Box 188"/>
            <p:cNvSpPr txBox="1"/>
            <p:nvPr/>
          </p:nvSpPr>
          <p:spPr>
            <a:xfrm>
              <a:off x="2106" y="399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7" name="Text Box 189"/>
            <p:cNvSpPr txBox="1"/>
            <p:nvPr/>
          </p:nvSpPr>
          <p:spPr>
            <a:xfrm>
              <a:off x="1878" y="374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8" name="Text Box 190"/>
            <p:cNvSpPr txBox="1"/>
            <p:nvPr/>
          </p:nvSpPr>
          <p:spPr>
            <a:xfrm>
              <a:off x="2348" y="352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4690" name="Group 242"/>
          <p:cNvGrpSpPr/>
          <p:nvPr/>
        </p:nvGrpSpPr>
        <p:grpSpPr>
          <a:xfrm>
            <a:off x="5648325" y="1341438"/>
            <a:ext cx="1128713" cy="1203325"/>
            <a:chOff x="3558" y="845"/>
            <a:chExt cx="711" cy="758"/>
          </a:xfrm>
        </p:grpSpPr>
        <p:sp>
          <p:nvSpPr>
            <p:cNvPr id="107620" name="Rectangle 191"/>
            <p:cNvSpPr/>
            <p:nvPr/>
          </p:nvSpPr>
          <p:spPr>
            <a:xfrm>
              <a:off x="3558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621" name="Line 192"/>
            <p:cNvSpPr/>
            <p:nvPr/>
          </p:nvSpPr>
          <p:spPr>
            <a:xfrm>
              <a:off x="3558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22" name="Line 193"/>
            <p:cNvSpPr/>
            <p:nvPr/>
          </p:nvSpPr>
          <p:spPr>
            <a:xfrm>
              <a:off x="3558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23" name="Line 194"/>
            <p:cNvSpPr/>
            <p:nvPr/>
          </p:nvSpPr>
          <p:spPr>
            <a:xfrm>
              <a:off x="3793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24" name="Line 195"/>
            <p:cNvSpPr/>
            <p:nvPr/>
          </p:nvSpPr>
          <p:spPr>
            <a:xfrm>
              <a:off x="4029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644" name="Text Box 196"/>
            <p:cNvSpPr txBox="1">
              <a:spLocks noChangeArrowheads="1"/>
            </p:cNvSpPr>
            <p:nvPr/>
          </p:nvSpPr>
          <p:spPr bwMode="auto">
            <a:xfrm>
              <a:off x="3603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45" name="Text Box 197"/>
            <p:cNvSpPr txBox="1">
              <a:spLocks noChangeArrowheads="1"/>
            </p:cNvSpPr>
            <p:nvPr/>
          </p:nvSpPr>
          <p:spPr bwMode="auto">
            <a:xfrm>
              <a:off x="3587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46" name="Text Box 198"/>
            <p:cNvSpPr txBox="1">
              <a:spLocks noChangeArrowheads="1"/>
            </p:cNvSpPr>
            <p:nvPr/>
          </p:nvSpPr>
          <p:spPr bwMode="auto">
            <a:xfrm>
              <a:off x="3830" y="845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47" name="Text Box 199"/>
            <p:cNvSpPr txBox="1">
              <a:spLocks noChangeArrowheads="1"/>
            </p:cNvSpPr>
            <p:nvPr/>
          </p:nvSpPr>
          <p:spPr bwMode="auto">
            <a:xfrm>
              <a:off x="3830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48" name="Text Box 200"/>
            <p:cNvSpPr txBox="1">
              <a:spLocks noChangeArrowheads="1"/>
            </p:cNvSpPr>
            <p:nvPr/>
          </p:nvSpPr>
          <p:spPr bwMode="auto">
            <a:xfrm>
              <a:off x="4053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49" name="Text Box 201"/>
            <p:cNvSpPr txBox="1">
              <a:spLocks noChangeArrowheads="1"/>
            </p:cNvSpPr>
            <p:nvPr/>
          </p:nvSpPr>
          <p:spPr bwMode="auto">
            <a:xfrm>
              <a:off x="3841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50" name="Text Box 202"/>
            <p:cNvSpPr txBox="1">
              <a:spLocks noChangeArrowheads="1"/>
            </p:cNvSpPr>
            <p:nvPr/>
          </p:nvSpPr>
          <p:spPr bwMode="auto">
            <a:xfrm>
              <a:off x="3587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51" name="Text Box 203"/>
            <p:cNvSpPr txBox="1">
              <a:spLocks noChangeArrowheads="1"/>
            </p:cNvSpPr>
            <p:nvPr/>
          </p:nvSpPr>
          <p:spPr bwMode="auto">
            <a:xfrm>
              <a:off x="4057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44691" name="Group 243"/>
          <p:cNvGrpSpPr/>
          <p:nvPr/>
        </p:nvGrpSpPr>
        <p:grpSpPr>
          <a:xfrm>
            <a:off x="7327900" y="1341438"/>
            <a:ext cx="1128713" cy="1203325"/>
            <a:chOff x="4616" y="845"/>
            <a:chExt cx="711" cy="758"/>
          </a:xfrm>
        </p:grpSpPr>
        <p:sp>
          <p:nvSpPr>
            <p:cNvPr id="107634" name="Rectangle 217"/>
            <p:cNvSpPr/>
            <p:nvPr/>
          </p:nvSpPr>
          <p:spPr>
            <a:xfrm>
              <a:off x="4616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635" name="Line 218"/>
            <p:cNvSpPr/>
            <p:nvPr/>
          </p:nvSpPr>
          <p:spPr>
            <a:xfrm>
              <a:off x="4616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36" name="Line 219"/>
            <p:cNvSpPr/>
            <p:nvPr/>
          </p:nvSpPr>
          <p:spPr>
            <a:xfrm>
              <a:off x="4616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37" name="Line 220"/>
            <p:cNvSpPr/>
            <p:nvPr/>
          </p:nvSpPr>
          <p:spPr>
            <a:xfrm>
              <a:off x="4851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38" name="Line 221"/>
            <p:cNvSpPr/>
            <p:nvPr/>
          </p:nvSpPr>
          <p:spPr>
            <a:xfrm>
              <a:off x="5087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670" name="Text Box 222"/>
            <p:cNvSpPr txBox="1">
              <a:spLocks noChangeArrowheads="1"/>
            </p:cNvSpPr>
            <p:nvPr/>
          </p:nvSpPr>
          <p:spPr bwMode="auto">
            <a:xfrm>
              <a:off x="4661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1" name="Text Box 223"/>
            <p:cNvSpPr txBox="1">
              <a:spLocks noChangeArrowheads="1"/>
            </p:cNvSpPr>
            <p:nvPr/>
          </p:nvSpPr>
          <p:spPr bwMode="auto">
            <a:xfrm>
              <a:off x="4645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2" name="Text Box 224"/>
            <p:cNvSpPr txBox="1">
              <a:spLocks noChangeArrowheads="1"/>
            </p:cNvSpPr>
            <p:nvPr/>
          </p:nvSpPr>
          <p:spPr bwMode="auto">
            <a:xfrm>
              <a:off x="4888" y="845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3" name="Text Box 225"/>
            <p:cNvSpPr txBox="1">
              <a:spLocks noChangeArrowheads="1"/>
            </p:cNvSpPr>
            <p:nvPr/>
          </p:nvSpPr>
          <p:spPr bwMode="auto">
            <a:xfrm>
              <a:off x="5115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4" name="Text Box 226"/>
            <p:cNvSpPr txBox="1">
              <a:spLocks noChangeArrowheads="1"/>
            </p:cNvSpPr>
            <p:nvPr/>
          </p:nvSpPr>
          <p:spPr bwMode="auto">
            <a:xfrm>
              <a:off x="5111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5" name="Text Box 227"/>
            <p:cNvSpPr txBox="1">
              <a:spLocks noChangeArrowheads="1"/>
            </p:cNvSpPr>
            <p:nvPr/>
          </p:nvSpPr>
          <p:spPr bwMode="auto">
            <a:xfrm>
              <a:off x="4899" y="107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6" name="Text Box 228"/>
            <p:cNvSpPr txBox="1">
              <a:spLocks noChangeArrowheads="1"/>
            </p:cNvSpPr>
            <p:nvPr/>
          </p:nvSpPr>
          <p:spPr bwMode="auto">
            <a:xfrm>
              <a:off x="4645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7" name="Text Box 229"/>
            <p:cNvSpPr txBox="1">
              <a:spLocks noChangeArrowheads="1"/>
            </p:cNvSpPr>
            <p:nvPr/>
          </p:nvSpPr>
          <p:spPr bwMode="auto">
            <a:xfrm>
              <a:off x="5115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4678" name="Line 230"/>
          <p:cNvSpPr/>
          <p:nvPr/>
        </p:nvSpPr>
        <p:spPr>
          <a:xfrm flipH="1">
            <a:off x="2551113" y="620713"/>
            <a:ext cx="2160587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79" name="Line 231"/>
          <p:cNvSpPr/>
          <p:nvPr/>
        </p:nvSpPr>
        <p:spPr>
          <a:xfrm flipH="1">
            <a:off x="4351338" y="836613"/>
            <a:ext cx="360362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0" name="Line 232"/>
          <p:cNvSpPr/>
          <p:nvPr/>
        </p:nvSpPr>
        <p:spPr>
          <a:xfrm>
            <a:off x="5791200" y="836613"/>
            <a:ext cx="43180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1" name="Line 233"/>
          <p:cNvSpPr/>
          <p:nvPr/>
        </p:nvSpPr>
        <p:spPr>
          <a:xfrm>
            <a:off x="5791200" y="620713"/>
            <a:ext cx="2089150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grpSp>
        <p:nvGrpSpPr>
          <p:cNvPr id="744697" name="Group 249"/>
          <p:cNvGrpSpPr/>
          <p:nvPr/>
        </p:nvGrpSpPr>
        <p:grpSpPr>
          <a:xfrm>
            <a:off x="1974850" y="1343025"/>
            <a:ext cx="1128713" cy="1201738"/>
            <a:chOff x="1244" y="846"/>
            <a:chExt cx="711" cy="757"/>
          </a:xfrm>
        </p:grpSpPr>
        <p:sp>
          <p:nvSpPr>
            <p:cNvPr id="107652" name="Rectangle 204"/>
            <p:cNvSpPr/>
            <p:nvPr/>
          </p:nvSpPr>
          <p:spPr>
            <a:xfrm>
              <a:off x="1244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653" name="Line 205"/>
            <p:cNvSpPr/>
            <p:nvPr/>
          </p:nvSpPr>
          <p:spPr>
            <a:xfrm>
              <a:off x="1244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54" name="Line 206"/>
            <p:cNvSpPr/>
            <p:nvPr/>
          </p:nvSpPr>
          <p:spPr>
            <a:xfrm>
              <a:off x="1244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55" name="Line 207"/>
            <p:cNvSpPr/>
            <p:nvPr/>
          </p:nvSpPr>
          <p:spPr>
            <a:xfrm>
              <a:off x="1479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56" name="Line 208"/>
            <p:cNvSpPr/>
            <p:nvPr/>
          </p:nvSpPr>
          <p:spPr>
            <a:xfrm>
              <a:off x="1715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657" name="Text Box 209"/>
            <p:cNvSpPr txBox="1">
              <a:spLocks noChangeArrowheads="1"/>
            </p:cNvSpPr>
            <p:nvPr/>
          </p:nvSpPr>
          <p:spPr bwMode="auto">
            <a:xfrm>
              <a:off x="1289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58" name="Text Box 210"/>
            <p:cNvSpPr txBox="1">
              <a:spLocks noChangeArrowheads="1"/>
            </p:cNvSpPr>
            <p:nvPr/>
          </p:nvSpPr>
          <p:spPr bwMode="auto">
            <a:xfrm>
              <a:off x="1273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59" name="Text Box 211"/>
            <p:cNvSpPr txBox="1">
              <a:spLocks noChangeArrowheads="1"/>
            </p:cNvSpPr>
            <p:nvPr/>
          </p:nvSpPr>
          <p:spPr bwMode="auto">
            <a:xfrm>
              <a:off x="1516" y="1071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60" name="Text Box 212"/>
            <p:cNvSpPr txBox="1">
              <a:spLocks noChangeArrowheads="1"/>
            </p:cNvSpPr>
            <p:nvPr/>
          </p:nvSpPr>
          <p:spPr bwMode="auto">
            <a:xfrm>
              <a:off x="1743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61" name="Text Box 213"/>
            <p:cNvSpPr txBox="1">
              <a:spLocks noChangeArrowheads="1"/>
            </p:cNvSpPr>
            <p:nvPr/>
          </p:nvSpPr>
          <p:spPr bwMode="auto">
            <a:xfrm>
              <a:off x="1739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62" name="Text Box 214"/>
            <p:cNvSpPr txBox="1">
              <a:spLocks noChangeArrowheads="1"/>
            </p:cNvSpPr>
            <p:nvPr/>
          </p:nvSpPr>
          <p:spPr bwMode="auto">
            <a:xfrm>
              <a:off x="1527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63" name="Text Box 215"/>
            <p:cNvSpPr txBox="1">
              <a:spLocks noChangeArrowheads="1"/>
            </p:cNvSpPr>
            <p:nvPr/>
          </p:nvSpPr>
          <p:spPr bwMode="auto">
            <a:xfrm>
              <a:off x="1273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64" name="Text Box 216"/>
            <p:cNvSpPr txBox="1">
              <a:spLocks noChangeArrowheads="1"/>
            </p:cNvSpPr>
            <p:nvPr/>
          </p:nvSpPr>
          <p:spPr bwMode="auto">
            <a:xfrm>
              <a:off x="1743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4683" name="Line 235"/>
          <p:cNvSpPr/>
          <p:nvPr/>
        </p:nvSpPr>
        <p:spPr>
          <a:xfrm flipH="1">
            <a:off x="1687513" y="2276475"/>
            <a:ext cx="287337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4" name="Line 236"/>
          <p:cNvSpPr/>
          <p:nvPr/>
        </p:nvSpPr>
        <p:spPr>
          <a:xfrm>
            <a:off x="3055938" y="2276475"/>
            <a:ext cx="358775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5" name="Line 237"/>
          <p:cNvSpPr/>
          <p:nvPr/>
        </p:nvSpPr>
        <p:spPr>
          <a:xfrm>
            <a:off x="2190750" y="3644900"/>
            <a:ext cx="288925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6" name="Line 238"/>
          <p:cNvSpPr/>
          <p:nvPr/>
        </p:nvSpPr>
        <p:spPr>
          <a:xfrm flipH="1">
            <a:off x="1543050" y="5084763"/>
            <a:ext cx="360363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7" name="Line 239"/>
          <p:cNvSpPr/>
          <p:nvPr/>
        </p:nvSpPr>
        <p:spPr>
          <a:xfrm>
            <a:off x="3055938" y="5013325"/>
            <a:ext cx="43180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98" name="Text Box 250"/>
          <p:cNvSpPr txBox="1">
            <a:spLocks noChangeArrowheads="1"/>
          </p:cNvSpPr>
          <p:nvPr/>
        </p:nvSpPr>
        <p:spPr bwMode="auto">
          <a:xfrm>
            <a:off x="3055938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699" name="Text Box 251"/>
          <p:cNvSpPr txBox="1">
            <a:spLocks noChangeArrowheads="1"/>
          </p:cNvSpPr>
          <p:nvPr/>
        </p:nvSpPr>
        <p:spPr bwMode="auto">
          <a:xfrm>
            <a:off x="4856163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0" name="Text Box 252"/>
          <p:cNvSpPr txBox="1">
            <a:spLocks noChangeArrowheads="1"/>
          </p:cNvSpPr>
          <p:nvPr/>
        </p:nvSpPr>
        <p:spPr bwMode="auto">
          <a:xfrm>
            <a:off x="6727825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1" name="Text Box 253"/>
          <p:cNvSpPr txBox="1">
            <a:spLocks noChangeArrowheads="1"/>
          </p:cNvSpPr>
          <p:nvPr/>
        </p:nvSpPr>
        <p:spPr bwMode="auto">
          <a:xfrm>
            <a:off x="8383588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2" name="Text Box 254"/>
          <p:cNvSpPr txBox="1">
            <a:spLocks noChangeArrowheads="1"/>
          </p:cNvSpPr>
          <p:nvPr/>
        </p:nvSpPr>
        <p:spPr bwMode="auto">
          <a:xfrm>
            <a:off x="2190750" y="306863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3" name="Text Box 255"/>
          <p:cNvSpPr txBox="1">
            <a:spLocks noChangeArrowheads="1"/>
          </p:cNvSpPr>
          <p:nvPr/>
        </p:nvSpPr>
        <p:spPr bwMode="auto">
          <a:xfrm>
            <a:off x="3919538" y="3054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4" name="Text Box 256"/>
          <p:cNvSpPr txBox="1">
            <a:spLocks noChangeArrowheads="1"/>
          </p:cNvSpPr>
          <p:nvPr/>
        </p:nvSpPr>
        <p:spPr bwMode="auto">
          <a:xfrm>
            <a:off x="2982913" y="44370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5" name="Text Box 257"/>
          <p:cNvSpPr txBox="1">
            <a:spLocks noChangeArrowheads="1"/>
          </p:cNvSpPr>
          <p:nvPr/>
        </p:nvSpPr>
        <p:spPr bwMode="auto">
          <a:xfrm>
            <a:off x="2047875" y="59340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6" name="Text Box 258"/>
          <p:cNvSpPr txBox="1">
            <a:spLocks noChangeArrowheads="1"/>
          </p:cNvSpPr>
          <p:nvPr/>
        </p:nvSpPr>
        <p:spPr bwMode="auto">
          <a:xfrm>
            <a:off x="3989388" y="59340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8" name="AutoShape 260"/>
          <p:cNvSpPr>
            <a:spLocks noChangeArrowheads="1"/>
          </p:cNvSpPr>
          <p:nvPr/>
        </p:nvSpPr>
        <p:spPr bwMode="auto">
          <a:xfrm>
            <a:off x="5287963" y="3284538"/>
            <a:ext cx="2087563" cy="720725"/>
          </a:xfrm>
          <a:prstGeom prst="wedgeRoundRectCallout">
            <a:avLst>
              <a:gd name="adj1" fmla="val -60417"/>
              <a:gd name="adj2" fmla="val -214537"/>
              <a:gd name="adj3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f(n) 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值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4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4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4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4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4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4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4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4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4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4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4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4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4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4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4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4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4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4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4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4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4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4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4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4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4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4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698" grpId="0"/>
      <p:bldP spid="744699" grpId="0"/>
      <p:bldP spid="744700" grpId="0"/>
      <p:bldP spid="744701" grpId="0"/>
      <p:bldP spid="744702" grpId="0"/>
      <p:bldP spid="744703" grpId="0"/>
      <p:bldP spid="744704" grpId="0"/>
      <p:bldP spid="744705" grpId="0"/>
      <p:bldP spid="744706" grpId="0"/>
      <p:bldP spid="7447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41145" y="1155065"/>
            <a:ext cx="8026400" cy="426339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</a:t>
            </a:r>
            <a:endParaRPr kumimoji="1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1. 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构造由根组成的单元素栈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S;</a:t>
            </a:r>
            <a:endParaRPr kumimoji="0" lang="en-US" altLang="zh-CN" sz="2400" b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2.  If  Top(S)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是目标节点  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Then  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停止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;</a:t>
            </a:r>
            <a:endParaRPr kumimoji="0" lang="en-US" altLang="zh-CN" sz="2400" b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3.  Pop(S)</a:t>
            </a:r>
            <a:endParaRPr kumimoji="0" lang="en-US" altLang="zh-CN" sz="2400" b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4.  S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的子节点按照其启发测度由大到小的顺序压入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S;  </a:t>
            </a:r>
            <a:endParaRPr kumimoji="0" lang="en-US" altLang="zh-CN" sz="2400" b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5.  If  S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空  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Then  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失败  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Else  </a:t>
            </a:r>
            <a:r>
              <a:rPr kumimoji="0" lang="en-US" altLang="zh-CN" sz="2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goto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2</a:t>
            </a:r>
            <a:endParaRPr kumimoji="0" lang="en-US" altLang="zh-CN" sz="2400" b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09570" name="Rectangle 13"/>
          <p:cNvSpPr/>
          <p:nvPr/>
        </p:nvSpPr>
        <p:spPr>
          <a:xfrm>
            <a:off x="4352925" y="3233738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450" name="Rectangle 5"/>
          <p:cNvSpPr txBox="1"/>
          <p:nvPr/>
        </p:nvSpPr>
        <p:spPr>
          <a:xfrm>
            <a:off x="4660742" y="82233"/>
            <a:ext cx="155448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91440" tIns="45720" rIns="91440" bIns="45720" rtlCol="0" anchor="t">
            <a:spAutoFit/>
          </a:bodyPr>
          <a:p>
            <a:pPr lvl="0" algn="just"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zh-CN" altLang="en-US" sz="36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爬山法</a:t>
            </a:r>
            <a:endParaRPr lang="zh-CN" altLang="en-US" sz="36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80" name="Rectangle 4"/>
          <p:cNvSpPr>
            <a:spLocks noChangeArrowheads="1"/>
          </p:cNvSpPr>
          <p:nvPr/>
        </p:nvSpPr>
        <p:spPr bwMode="auto">
          <a:xfrm>
            <a:off x="711835" y="1315720"/>
            <a:ext cx="9186545" cy="43192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基本思想</a:t>
            </a:r>
            <a:endParaRPr kumimoji="0" lang="zh-CN" altLang="en-US" sz="32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结合深度优先和广度优先的优点 </a:t>
            </a:r>
            <a:endParaRPr kumimoji="0" lang="zh-CN" altLang="en-US" sz="28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根据一个评价函数, 在目前产生的所有节点中选择具有最小评价函数值的节点进行扩展.</a:t>
            </a:r>
            <a:endParaRPr kumimoji="0" lang="zh-CN" altLang="en-US" sz="28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具有全局优化观念, 而爬山策略仅具有局部优化观念.</a:t>
            </a:r>
            <a:endParaRPr kumimoji="0" lang="zh-CN" altLang="en-US" sz="28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3719673" y="406083"/>
            <a:ext cx="3404235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just"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zh-CN" altLang="en-US" sz="36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Best-First 搜索</a:t>
            </a:r>
            <a:endParaRPr lang="zh-CN" altLang="en-US" sz="36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534988" y="1557338"/>
            <a:ext cx="9361488" cy="39077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</a:t>
            </a:r>
            <a:endParaRPr kumimoji="0" lang="zh-CN" altLang="en-US" sz="36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1. 使用评价函数构造一个堆H, 首先构造由根组成的单元素堆;</a:t>
            </a:r>
            <a:endParaRPr kumimoji="0" lang="en-US" altLang="zh-CN" sz="240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2.  If   H的根r是目标节点  Then  停止;</a:t>
            </a:r>
            <a:endParaRPr kumimoji="0" lang="en-US" altLang="zh-CN" sz="240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3.  从H中删除r, 把r的子节点插入H; </a:t>
            </a:r>
            <a:endParaRPr kumimoji="0" lang="en-US" altLang="zh-CN" sz="240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4.  If   H空  Then  失败   Else   goto 2.</a:t>
            </a:r>
            <a:endParaRPr kumimoji="0" lang="en-US" altLang="zh-CN" sz="240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8-Puzzle</a:t>
            </a:r>
            <a:r>
              <a:rPr kumimoji="0" lang="zh-CN" altLang="en-US" sz="3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问题实例</a:t>
            </a:r>
            <a:endParaRPr kumimoji="0" lang="en-US" altLang="zh-CN" sz="36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3719673" y="406083"/>
            <a:ext cx="3404235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91440" tIns="45720" rIns="91440" bIns="45720" rtlCol="0" anchor="t">
            <a:spAutoFit/>
          </a:bodyPr>
          <a:p>
            <a:pPr lvl="0" algn="just"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zh-CN" altLang="en-US" sz="36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Best-First 搜索</a:t>
            </a:r>
            <a:endParaRPr lang="zh-CN" altLang="en-US" sz="36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2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2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89" name="Group 5"/>
          <p:cNvGrpSpPr/>
          <p:nvPr/>
        </p:nvGrpSpPr>
        <p:grpSpPr>
          <a:xfrm>
            <a:off x="4927600" y="-26987"/>
            <a:ext cx="1128713" cy="1203325"/>
            <a:chOff x="2968" y="-17"/>
            <a:chExt cx="711" cy="758"/>
          </a:xfrm>
        </p:grpSpPr>
        <p:sp>
          <p:nvSpPr>
            <p:cNvPr id="114690" name="Rectangle 6"/>
            <p:cNvSpPr/>
            <p:nvPr/>
          </p:nvSpPr>
          <p:spPr>
            <a:xfrm>
              <a:off x="2968" y="19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691" name="Line 7"/>
            <p:cNvSpPr/>
            <p:nvPr/>
          </p:nvSpPr>
          <p:spPr>
            <a:xfrm>
              <a:off x="2968" y="250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692" name="Line 8"/>
            <p:cNvSpPr/>
            <p:nvPr/>
          </p:nvSpPr>
          <p:spPr>
            <a:xfrm>
              <a:off x="2968" y="48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693" name="Line 9"/>
            <p:cNvSpPr/>
            <p:nvPr/>
          </p:nvSpPr>
          <p:spPr>
            <a:xfrm>
              <a:off x="3203" y="19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694" name="Line 10"/>
            <p:cNvSpPr/>
            <p:nvPr/>
          </p:nvSpPr>
          <p:spPr>
            <a:xfrm>
              <a:off x="3439" y="19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019" name="Text Box 11"/>
            <p:cNvSpPr txBox="1">
              <a:spLocks noChangeArrowheads="1"/>
            </p:cNvSpPr>
            <p:nvPr/>
          </p:nvSpPr>
          <p:spPr bwMode="auto">
            <a:xfrm>
              <a:off x="3013" y="-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0" name="Text Box 12"/>
            <p:cNvSpPr txBox="1">
              <a:spLocks noChangeArrowheads="1"/>
            </p:cNvSpPr>
            <p:nvPr/>
          </p:nvSpPr>
          <p:spPr bwMode="auto">
            <a:xfrm>
              <a:off x="2997" y="2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1" name="Text Box 13"/>
            <p:cNvSpPr txBox="1">
              <a:spLocks noChangeArrowheads="1"/>
            </p:cNvSpPr>
            <p:nvPr/>
          </p:nvSpPr>
          <p:spPr bwMode="auto">
            <a:xfrm>
              <a:off x="3240" y="-17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2" name="Text Box 14"/>
            <p:cNvSpPr txBox="1">
              <a:spLocks noChangeArrowheads="1"/>
            </p:cNvSpPr>
            <p:nvPr/>
          </p:nvSpPr>
          <p:spPr bwMode="auto">
            <a:xfrm>
              <a:off x="3467" y="2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3" name="Text Box 15"/>
            <p:cNvSpPr txBox="1">
              <a:spLocks noChangeArrowheads="1"/>
            </p:cNvSpPr>
            <p:nvPr/>
          </p:nvSpPr>
          <p:spPr bwMode="auto">
            <a:xfrm>
              <a:off x="3463" y="43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4" name="Text Box 16"/>
            <p:cNvSpPr txBox="1">
              <a:spLocks noChangeArrowheads="1"/>
            </p:cNvSpPr>
            <p:nvPr/>
          </p:nvSpPr>
          <p:spPr bwMode="auto">
            <a:xfrm>
              <a:off x="3251" y="4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5" name="Text Box 17"/>
            <p:cNvSpPr txBox="1">
              <a:spLocks noChangeArrowheads="1"/>
            </p:cNvSpPr>
            <p:nvPr/>
          </p:nvSpPr>
          <p:spPr bwMode="auto">
            <a:xfrm>
              <a:off x="2997" y="4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6" name="Text Box 18"/>
            <p:cNvSpPr txBox="1">
              <a:spLocks noChangeArrowheads="1"/>
            </p:cNvSpPr>
            <p:nvPr/>
          </p:nvSpPr>
          <p:spPr bwMode="auto">
            <a:xfrm>
              <a:off x="3467" y="-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11027" name="Group 19"/>
          <p:cNvGrpSpPr/>
          <p:nvPr/>
        </p:nvGrpSpPr>
        <p:grpSpPr>
          <a:xfrm>
            <a:off x="1758950" y="1341438"/>
            <a:ext cx="1128713" cy="1203325"/>
            <a:chOff x="2378" y="858"/>
            <a:chExt cx="711" cy="758"/>
          </a:xfrm>
        </p:grpSpPr>
        <p:sp>
          <p:nvSpPr>
            <p:cNvPr id="114704" name="Rectangle 20"/>
            <p:cNvSpPr/>
            <p:nvPr/>
          </p:nvSpPr>
          <p:spPr>
            <a:xfrm>
              <a:off x="2378" y="894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705" name="Line 21"/>
            <p:cNvSpPr/>
            <p:nvPr/>
          </p:nvSpPr>
          <p:spPr>
            <a:xfrm>
              <a:off x="2378" y="1125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06" name="Line 22"/>
            <p:cNvSpPr/>
            <p:nvPr/>
          </p:nvSpPr>
          <p:spPr>
            <a:xfrm>
              <a:off x="2378" y="1356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07" name="Line 23"/>
            <p:cNvSpPr/>
            <p:nvPr/>
          </p:nvSpPr>
          <p:spPr>
            <a:xfrm>
              <a:off x="2613" y="894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08" name="Line 24"/>
            <p:cNvSpPr/>
            <p:nvPr/>
          </p:nvSpPr>
          <p:spPr>
            <a:xfrm>
              <a:off x="2849" y="894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033" name="Text Box 25"/>
            <p:cNvSpPr txBox="1">
              <a:spLocks noChangeArrowheads="1"/>
            </p:cNvSpPr>
            <p:nvPr/>
          </p:nvSpPr>
          <p:spPr bwMode="auto">
            <a:xfrm>
              <a:off x="2423" y="8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34" name="Text Box 26"/>
            <p:cNvSpPr txBox="1">
              <a:spLocks noChangeArrowheads="1"/>
            </p:cNvSpPr>
            <p:nvPr/>
          </p:nvSpPr>
          <p:spPr bwMode="auto">
            <a:xfrm>
              <a:off x="2650" y="110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35" name="Text Box 27"/>
            <p:cNvSpPr txBox="1">
              <a:spLocks noChangeArrowheads="1"/>
            </p:cNvSpPr>
            <p:nvPr/>
          </p:nvSpPr>
          <p:spPr bwMode="auto">
            <a:xfrm>
              <a:off x="2650" y="858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36" name="Text Box 28"/>
            <p:cNvSpPr txBox="1">
              <a:spLocks noChangeArrowheads="1"/>
            </p:cNvSpPr>
            <p:nvPr/>
          </p:nvSpPr>
          <p:spPr bwMode="auto">
            <a:xfrm>
              <a:off x="2877" y="108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37" name="Text Box 29"/>
            <p:cNvSpPr txBox="1">
              <a:spLocks noChangeArrowheads="1"/>
            </p:cNvSpPr>
            <p:nvPr/>
          </p:nvSpPr>
          <p:spPr bwMode="auto">
            <a:xfrm>
              <a:off x="2873" y="13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38" name="Text Box 30"/>
            <p:cNvSpPr txBox="1">
              <a:spLocks noChangeArrowheads="1"/>
            </p:cNvSpPr>
            <p:nvPr/>
          </p:nvSpPr>
          <p:spPr bwMode="auto">
            <a:xfrm>
              <a:off x="2661" y="13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39" name="Text Box 31"/>
            <p:cNvSpPr txBox="1">
              <a:spLocks noChangeArrowheads="1"/>
            </p:cNvSpPr>
            <p:nvPr/>
          </p:nvSpPr>
          <p:spPr bwMode="auto">
            <a:xfrm>
              <a:off x="2407" y="13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40" name="Text Box 32"/>
            <p:cNvSpPr txBox="1">
              <a:spLocks noChangeArrowheads="1"/>
            </p:cNvSpPr>
            <p:nvPr/>
          </p:nvSpPr>
          <p:spPr bwMode="auto">
            <a:xfrm>
              <a:off x="2877" y="8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11111" name="Group 103"/>
          <p:cNvGrpSpPr/>
          <p:nvPr/>
        </p:nvGrpSpPr>
        <p:grpSpPr>
          <a:xfrm>
            <a:off x="5864225" y="1341438"/>
            <a:ext cx="1128713" cy="1203325"/>
            <a:chOff x="3558" y="845"/>
            <a:chExt cx="711" cy="758"/>
          </a:xfrm>
        </p:grpSpPr>
        <p:sp>
          <p:nvSpPr>
            <p:cNvPr id="114718" name="Rectangle 104"/>
            <p:cNvSpPr/>
            <p:nvPr/>
          </p:nvSpPr>
          <p:spPr>
            <a:xfrm>
              <a:off x="3558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719" name="Line 105"/>
            <p:cNvSpPr/>
            <p:nvPr/>
          </p:nvSpPr>
          <p:spPr>
            <a:xfrm>
              <a:off x="3558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20" name="Line 106"/>
            <p:cNvSpPr/>
            <p:nvPr/>
          </p:nvSpPr>
          <p:spPr>
            <a:xfrm>
              <a:off x="3558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21" name="Line 107"/>
            <p:cNvSpPr/>
            <p:nvPr/>
          </p:nvSpPr>
          <p:spPr>
            <a:xfrm>
              <a:off x="3793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22" name="Line 108"/>
            <p:cNvSpPr/>
            <p:nvPr/>
          </p:nvSpPr>
          <p:spPr>
            <a:xfrm>
              <a:off x="4029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17" name="Text Box 109"/>
            <p:cNvSpPr txBox="1">
              <a:spLocks noChangeArrowheads="1"/>
            </p:cNvSpPr>
            <p:nvPr/>
          </p:nvSpPr>
          <p:spPr bwMode="auto">
            <a:xfrm>
              <a:off x="3603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18" name="Text Box 110"/>
            <p:cNvSpPr txBox="1">
              <a:spLocks noChangeArrowheads="1"/>
            </p:cNvSpPr>
            <p:nvPr/>
          </p:nvSpPr>
          <p:spPr bwMode="auto">
            <a:xfrm>
              <a:off x="3587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19" name="Text Box 111"/>
            <p:cNvSpPr txBox="1">
              <a:spLocks noChangeArrowheads="1"/>
            </p:cNvSpPr>
            <p:nvPr/>
          </p:nvSpPr>
          <p:spPr bwMode="auto">
            <a:xfrm>
              <a:off x="3830" y="845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20" name="Text Box 112"/>
            <p:cNvSpPr txBox="1">
              <a:spLocks noChangeArrowheads="1"/>
            </p:cNvSpPr>
            <p:nvPr/>
          </p:nvSpPr>
          <p:spPr bwMode="auto">
            <a:xfrm>
              <a:off x="3830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21" name="Text Box 113"/>
            <p:cNvSpPr txBox="1">
              <a:spLocks noChangeArrowheads="1"/>
            </p:cNvSpPr>
            <p:nvPr/>
          </p:nvSpPr>
          <p:spPr bwMode="auto">
            <a:xfrm>
              <a:off x="4053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22" name="Text Box 114"/>
            <p:cNvSpPr txBox="1">
              <a:spLocks noChangeArrowheads="1"/>
            </p:cNvSpPr>
            <p:nvPr/>
          </p:nvSpPr>
          <p:spPr bwMode="auto">
            <a:xfrm>
              <a:off x="3841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23" name="Text Box 115"/>
            <p:cNvSpPr txBox="1">
              <a:spLocks noChangeArrowheads="1"/>
            </p:cNvSpPr>
            <p:nvPr/>
          </p:nvSpPr>
          <p:spPr bwMode="auto">
            <a:xfrm>
              <a:off x="3587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24" name="Text Box 116"/>
            <p:cNvSpPr txBox="1">
              <a:spLocks noChangeArrowheads="1"/>
            </p:cNvSpPr>
            <p:nvPr/>
          </p:nvSpPr>
          <p:spPr bwMode="auto">
            <a:xfrm>
              <a:off x="4057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11125" name="Group 117"/>
          <p:cNvGrpSpPr/>
          <p:nvPr/>
        </p:nvGrpSpPr>
        <p:grpSpPr>
          <a:xfrm>
            <a:off x="7543800" y="1341438"/>
            <a:ext cx="1128713" cy="1203325"/>
            <a:chOff x="4616" y="845"/>
            <a:chExt cx="711" cy="758"/>
          </a:xfrm>
        </p:grpSpPr>
        <p:sp>
          <p:nvSpPr>
            <p:cNvPr id="114732" name="Rectangle 118"/>
            <p:cNvSpPr/>
            <p:nvPr/>
          </p:nvSpPr>
          <p:spPr>
            <a:xfrm>
              <a:off x="4616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733" name="Line 119"/>
            <p:cNvSpPr/>
            <p:nvPr/>
          </p:nvSpPr>
          <p:spPr>
            <a:xfrm>
              <a:off x="4616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34" name="Line 120"/>
            <p:cNvSpPr/>
            <p:nvPr/>
          </p:nvSpPr>
          <p:spPr>
            <a:xfrm>
              <a:off x="4616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35" name="Line 121"/>
            <p:cNvSpPr/>
            <p:nvPr/>
          </p:nvSpPr>
          <p:spPr>
            <a:xfrm>
              <a:off x="4851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36" name="Line 122"/>
            <p:cNvSpPr/>
            <p:nvPr/>
          </p:nvSpPr>
          <p:spPr>
            <a:xfrm>
              <a:off x="5087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31" name="Text Box 123"/>
            <p:cNvSpPr txBox="1">
              <a:spLocks noChangeArrowheads="1"/>
            </p:cNvSpPr>
            <p:nvPr/>
          </p:nvSpPr>
          <p:spPr bwMode="auto">
            <a:xfrm>
              <a:off x="4661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2" name="Text Box 124"/>
            <p:cNvSpPr txBox="1">
              <a:spLocks noChangeArrowheads="1"/>
            </p:cNvSpPr>
            <p:nvPr/>
          </p:nvSpPr>
          <p:spPr bwMode="auto">
            <a:xfrm>
              <a:off x="4645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3" name="Text Box 125"/>
            <p:cNvSpPr txBox="1">
              <a:spLocks noChangeArrowheads="1"/>
            </p:cNvSpPr>
            <p:nvPr/>
          </p:nvSpPr>
          <p:spPr bwMode="auto">
            <a:xfrm>
              <a:off x="4888" y="845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4" name="Text Box 126"/>
            <p:cNvSpPr txBox="1">
              <a:spLocks noChangeArrowheads="1"/>
            </p:cNvSpPr>
            <p:nvPr/>
          </p:nvSpPr>
          <p:spPr bwMode="auto">
            <a:xfrm>
              <a:off x="5115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5" name="Text Box 127"/>
            <p:cNvSpPr txBox="1">
              <a:spLocks noChangeArrowheads="1"/>
            </p:cNvSpPr>
            <p:nvPr/>
          </p:nvSpPr>
          <p:spPr bwMode="auto">
            <a:xfrm>
              <a:off x="5111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6" name="Text Box 128"/>
            <p:cNvSpPr txBox="1">
              <a:spLocks noChangeArrowheads="1"/>
            </p:cNvSpPr>
            <p:nvPr/>
          </p:nvSpPr>
          <p:spPr bwMode="auto">
            <a:xfrm>
              <a:off x="4899" y="107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7" name="Text Box 129"/>
            <p:cNvSpPr txBox="1">
              <a:spLocks noChangeArrowheads="1"/>
            </p:cNvSpPr>
            <p:nvPr/>
          </p:nvSpPr>
          <p:spPr bwMode="auto">
            <a:xfrm>
              <a:off x="4645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8" name="Text Box 130"/>
            <p:cNvSpPr txBox="1">
              <a:spLocks noChangeArrowheads="1"/>
            </p:cNvSpPr>
            <p:nvPr/>
          </p:nvSpPr>
          <p:spPr bwMode="auto">
            <a:xfrm>
              <a:off x="5115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1139" name="Line 131"/>
          <p:cNvSpPr/>
          <p:nvPr/>
        </p:nvSpPr>
        <p:spPr>
          <a:xfrm flipH="1">
            <a:off x="2335213" y="620713"/>
            <a:ext cx="2592387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40" name="Line 132"/>
          <p:cNvSpPr/>
          <p:nvPr/>
        </p:nvSpPr>
        <p:spPr>
          <a:xfrm flipH="1">
            <a:off x="4567238" y="836613"/>
            <a:ext cx="360362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41" name="Line 133"/>
          <p:cNvSpPr/>
          <p:nvPr/>
        </p:nvSpPr>
        <p:spPr>
          <a:xfrm>
            <a:off x="6007100" y="836613"/>
            <a:ext cx="43180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42" name="Line 134"/>
          <p:cNvSpPr/>
          <p:nvPr/>
        </p:nvSpPr>
        <p:spPr>
          <a:xfrm>
            <a:off x="6007100" y="620713"/>
            <a:ext cx="2089150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3" name="Text Box 155"/>
          <p:cNvSpPr txBox="1">
            <a:spLocks noChangeArrowheads="1"/>
          </p:cNvSpPr>
          <p:nvPr/>
        </p:nvSpPr>
        <p:spPr bwMode="auto">
          <a:xfrm>
            <a:off x="2840038" y="16287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164" name="Text Box 156"/>
          <p:cNvSpPr txBox="1">
            <a:spLocks noChangeArrowheads="1"/>
          </p:cNvSpPr>
          <p:nvPr/>
        </p:nvSpPr>
        <p:spPr bwMode="auto">
          <a:xfrm>
            <a:off x="6943725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165" name="Text Box 157"/>
          <p:cNvSpPr txBox="1">
            <a:spLocks noChangeArrowheads="1"/>
          </p:cNvSpPr>
          <p:nvPr/>
        </p:nvSpPr>
        <p:spPr bwMode="auto">
          <a:xfrm>
            <a:off x="8599488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1143" name="Group 135"/>
          <p:cNvGrpSpPr/>
          <p:nvPr/>
        </p:nvGrpSpPr>
        <p:grpSpPr>
          <a:xfrm>
            <a:off x="3989388" y="1341438"/>
            <a:ext cx="1128712" cy="1201737"/>
            <a:chOff x="1244" y="846"/>
            <a:chExt cx="711" cy="757"/>
          </a:xfrm>
        </p:grpSpPr>
        <p:sp>
          <p:nvSpPr>
            <p:cNvPr id="114753" name="Rectangle 136"/>
            <p:cNvSpPr/>
            <p:nvPr/>
          </p:nvSpPr>
          <p:spPr>
            <a:xfrm>
              <a:off x="1244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754" name="Line 137"/>
            <p:cNvSpPr/>
            <p:nvPr/>
          </p:nvSpPr>
          <p:spPr>
            <a:xfrm>
              <a:off x="1244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55" name="Line 138"/>
            <p:cNvSpPr/>
            <p:nvPr/>
          </p:nvSpPr>
          <p:spPr>
            <a:xfrm>
              <a:off x="1244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56" name="Line 139"/>
            <p:cNvSpPr/>
            <p:nvPr/>
          </p:nvSpPr>
          <p:spPr>
            <a:xfrm>
              <a:off x="1479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57" name="Line 140"/>
            <p:cNvSpPr/>
            <p:nvPr/>
          </p:nvSpPr>
          <p:spPr>
            <a:xfrm>
              <a:off x="1715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49" name="Text Box 141"/>
            <p:cNvSpPr txBox="1">
              <a:spLocks noChangeArrowheads="1"/>
            </p:cNvSpPr>
            <p:nvPr/>
          </p:nvSpPr>
          <p:spPr bwMode="auto">
            <a:xfrm>
              <a:off x="1289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0" name="Text Box 142"/>
            <p:cNvSpPr txBox="1">
              <a:spLocks noChangeArrowheads="1"/>
            </p:cNvSpPr>
            <p:nvPr/>
          </p:nvSpPr>
          <p:spPr bwMode="auto">
            <a:xfrm>
              <a:off x="1273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1" name="Text Box 143"/>
            <p:cNvSpPr txBox="1">
              <a:spLocks noChangeArrowheads="1"/>
            </p:cNvSpPr>
            <p:nvPr/>
          </p:nvSpPr>
          <p:spPr bwMode="auto">
            <a:xfrm>
              <a:off x="1516" y="1071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2" name="Text Box 144"/>
            <p:cNvSpPr txBox="1">
              <a:spLocks noChangeArrowheads="1"/>
            </p:cNvSpPr>
            <p:nvPr/>
          </p:nvSpPr>
          <p:spPr bwMode="auto">
            <a:xfrm>
              <a:off x="1743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3" name="Text Box 145"/>
            <p:cNvSpPr txBox="1">
              <a:spLocks noChangeArrowheads="1"/>
            </p:cNvSpPr>
            <p:nvPr/>
          </p:nvSpPr>
          <p:spPr bwMode="auto">
            <a:xfrm>
              <a:off x="1739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4" name="Text Box 146"/>
            <p:cNvSpPr txBox="1">
              <a:spLocks noChangeArrowheads="1"/>
            </p:cNvSpPr>
            <p:nvPr/>
          </p:nvSpPr>
          <p:spPr bwMode="auto">
            <a:xfrm>
              <a:off x="1527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5" name="Text Box 147"/>
            <p:cNvSpPr txBox="1">
              <a:spLocks noChangeArrowheads="1"/>
            </p:cNvSpPr>
            <p:nvPr/>
          </p:nvSpPr>
          <p:spPr bwMode="auto">
            <a:xfrm>
              <a:off x="1273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6" name="Text Box 148"/>
            <p:cNvSpPr txBox="1">
              <a:spLocks noChangeArrowheads="1"/>
            </p:cNvSpPr>
            <p:nvPr/>
          </p:nvSpPr>
          <p:spPr bwMode="auto">
            <a:xfrm>
              <a:off x="1743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1157" name="Line 149"/>
          <p:cNvSpPr/>
          <p:nvPr/>
        </p:nvSpPr>
        <p:spPr>
          <a:xfrm>
            <a:off x="4495800" y="2492375"/>
            <a:ext cx="503238" cy="2889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58" name="Line 150"/>
          <p:cNvSpPr/>
          <p:nvPr/>
        </p:nvSpPr>
        <p:spPr>
          <a:xfrm>
            <a:off x="4927600" y="2492375"/>
            <a:ext cx="1800225" cy="2889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2" name="Text Box 154"/>
          <p:cNvSpPr txBox="1">
            <a:spLocks noChangeArrowheads="1"/>
          </p:cNvSpPr>
          <p:nvPr/>
        </p:nvSpPr>
        <p:spPr bwMode="auto">
          <a:xfrm>
            <a:off x="5070475" y="16986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1041" name="Group 33"/>
          <p:cNvGrpSpPr/>
          <p:nvPr/>
        </p:nvGrpSpPr>
        <p:grpSpPr>
          <a:xfrm>
            <a:off x="4424363" y="2730500"/>
            <a:ext cx="1128712" cy="1201738"/>
            <a:chOff x="700" y="1721"/>
            <a:chExt cx="711" cy="757"/>
          </a:xfrm>
        </p:grpSpPr>
        <p:sp>
          <p:nvSpPr>
            <p:cNvPr id="114770" name="Rectangle 34"/>
            <p:cNvSpPr/>
            <p:nvPr/>
          </p:nvSpPr>
          <p:spPr>
            <a:xfrm>
              <a:off x="700" y="1756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14771" name="Line 35"/>
            <p:cNvSpPr/>
            <p:nvPr/>
          </p:nvSpPr>
          <p:spPr>
            <a:xfrm>
              <a:off x="700" y="1987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72" name="Line 36"/>
            <p:cNvSpPr/>
            <p:nvPr/>
          </p:nvSpPr>
          <p:spPr>
            <a:xfrm>
              <a:off x="700" y="2218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73" name="Line 37"/>
            <p:cNvSpPr/>
            <p:nvPr/>
          </p:nvSpPr>
          <p:spPr>
            <a:xfrm>
              <a:off x="935" y="1756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74" name="Line 38"/>
            <p:cNvSpPr/>
            <p:nvPr/>
          </p:nvSpPr>
          <p:spPr>
            <a:xfrm>
              <a:off x="1171" y="1756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047" name="Text Box 39"/>
            <p:cNvSpPr txBox="1">
              <a:spLocks noChangeArrowheads="1"/>
            </p:cNvSpPr>
            <p:nvPr/>
          </p:nvSpPr>
          <p:spPr bwMode="auto">
            <a:xfrm>
              <a:off x="972" y="172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776" name="Text Box 40"/>
            <p:cNvSpPr txBox="1"/>
            <p:nvPr/>
          </p:nvSpPr>
          <p:spPr>
            <a:xfrm>
              <a:off x="729" y="1963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77" name="Text Box 41"/>
            <p:cNvSpPr txBox="1"/>
            <p:nvPr/>
          </p:nvSpPr>
          <p:spPr>
            <a:xfrm>
              <a:off x="972" y="1962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78" name="Text Box 42"/>
            <p:cNvSpPr txBox="1"/>
            <p:nvPr/>
          </p:nvSpPr>
          <p:spPr>
            <a:xfrm>
              <a:off x="1199" y="194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79" name="Text Box 43"/>
            <p:cNvSpPr txBox="1"/>
            <p:nvPr/>
          </p:nvSpPr>
          <p:spPr>
            <a:xfrm>
              <a:off x="1195" y="217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80" name="Text Box 44"/>
            <p:cNvSpPr txBox="1"/>
            <p:nvPr/>
          </p:nvSpPr>
          <p:spPr>
            <a:xfrm>
              <a:off x="983" y="219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81" name="Text Box 45"/>
            <p:cNvSpPr txBox="1"/>
            <p:nvPr/>
          </p:nvSpPr>
          <p:spPr>
            <a:xfrm>
              <a:off x="729" y="219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11054" name="Text Box 46"/>
            <p:cNvSpPr txBox="1">
              <a:spLocks noChangeArrowheads="1"/>
            </p:cNvSpPr>
            <p:nvPr/>
          </p:nvSpPr>
          <p:spPr bwMode="auto">
            <a:xfrm>
              <a:off x="1199" y="172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11055" name="Group 47"/>
          <p:cNvGrpSpPr/>
          <p:nvPr/>
        </p:nvGrpSpPr>
        <p:grpSpPr>
          <a:xfrm>
            <a:off x="6175375" y="2708275"/>
            <a:ext cx="1128713" cy="1201738"/>
            <a:chOff x="1803" y="1707"/>
            <a:chExt cx="711" cy="757"/>
          </a:xfrm>
        </p:grpSpPr>
        <p:sp>
          <p:nvSpPr>
            <p:cNvPr id="114784" name="Rectangle 48"/>
            <p:cNvSpPr/>
            <p:nvPr/>
          </p:nvSpPr>
          <p:spPr>
            <a:xfrm>
              <a:off x="1803" y="1742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14785" name="Line 49"/>
            <p:cNvSpPr/>
            <p:nvPr/>
          </p:nvSpPr>
          <p:spPr>
            <a:xfrm>
              <a:off x="1803" y="197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86" name="Line 50"/>
            <p:cNvSpPr/>
            <p:nvPr/>
          </p:nvSpPr>
          <p:spPr>
            <a:xfrm>
              <a:off x="1803" y="2204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87" name="Line 51"/>
            <p:cNvSpPr/>
            <p:nvPr/>
          </p:nvSpPr>
          <p:spPr>
            <a:xfrm>
              <a:off x="2038" y="1742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88" name="Line 52"/>
            <p:cNvSpPr/>
            <p:nvPr/>
          </p:nvSpPr>
          <p:spPr>
            <a:xfrm>
              <a:off x="2274" y="1742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89" name="Text Box 53"/>
            <p:cNvSpPr txBox="1"/>
            <p:nvPr/>
          </p:nvSpPr>
          <p:spPr>
            <a:xfrm>
              <a:off x="1848" y="170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0" name="Text Box 54"/>
            <p:cNvSpPr txBox="1"/>
            <p:nvPr/>
          </p:nvSpPr>
          <p:spPr>
            <a:xfrm>
              <a:off x="1832" y="1949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1" name="Text Box 55"/>
            <p:cNvSpPr txBox="1"/>
            <p:nvPr/>
          </p:nvSpPr>
          <p:spPr>
            <a:xfrm>
              <a:off x="2075" y="1933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2" name="Text Box 56"/>
            <p:cNvSpPr txBox="1"/>
            <p:nvPr/>
          </p:nvSpPr>
          <p:spPr>
            <a:xfrm>
              <a:off x="2302" y="1933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3" name="Text Box 57"/>
            <p:cNvSpPr txBox="1"/>
            <p:nvPr/>
          </p:nvSpPr>
          <p:spPr>
            <a:xfrm>
              <a:off x="2298" y="216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4" name="Text Box 58"/>
            <p:cNvSpPr txBox="1"/>
            <p:nvPr/>
          </p:nvSpPr>
          <p:spPr>
            <a:xfrm>
              <a:off x="2086" y="21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5" name="Text Box 59"/>
            <p:cNvSpPr txBox="1"/>
            <p:nvPr/>
          </p:nvSpPr>
          <p:spPr>
            <a:xfrm>
              <a:off x="1832" y="21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6" name="Text Box 60"/>
            <p:cNvSpPr txBox="1"/>
            <p:nvPr/>
          </p:nvSpPr>
          <p:spPr>
            <a:xfrm>
              <a:off x="2061" y="170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1069" name="Group 61"/>
          <p:cNvGrpSpPr/>
          <p:nvPr/>
        </p:nvGrpSpPr>
        <p:grpSpPr>
          <a:xfrm>
            <a:off x="5240338" y="4148138"/>
            <a:ext cx="1128712" cy="1203325"/>
            <a:chOff x="1214" y="2614"/>
            <a:chExt cx="711" cy="758"/>
          </a:xfrm>
        </p:grpSpPr>
        <p:sp>
          <p:nvSpPr>
            <p:cNvPr id="114798" name="Rectangle 62"/>
            <p:cNvSpPr/>
            <p:nvPr/>
          </p:nvSpPr>
          <p:spPr>
            <a:xfrm>
              <a:off x="1214" y="265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14799" name="Line 63"/>
            <p:cNvSpPr/>
            <p:nvPr/>
          </p:nvSpPr>
          <p:spPr>
            <a:xfrm>
              <a:off x="1214" y="288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00" name="Line 64"/>
            <p:cNvSpPr/>
            <p:nvPr/>
          </p:nvSpPr>
          <p:spPr>
            <a:xfrm>
              <a:off x="1214" y="3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01" name="Line 65"/>
            <p:cNvSpPr/>
            <p:nvPr/>
          </p:nvSpPr>
          <p:spPr>
            <a:xfrm>
              <a:off x="1449" y="265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02" name="Line 66"/>
            <p:cNvSpPr/>
            <p:nvPr/>
          </p:nvSpPr>
          <p:spPr>
            <a:xfrm>
              <a:off x="1685" y="265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03" name="Text Box 67"/>
            <p:cNvSpPr txBox="1"/>
            <p:nvPr/>
          </p:nvSpPr>
          <p:spPr>
            <a:xfrm>
              <a:off x="1486" y="261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04" name="Text Box 68"/>
            <p:cNvSpPr txBox="1"/>
            <p:nvPr/>
          </p:nvSpPr>
          <p:spPr>
            <a:xfrm>
              <a:off x="1243" y="261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05" name="Text Box 69"/>
            <p:cNvSpPr txBox="1"/>
            <p:nvPr/>
          </p:nvSpPr>
          <p:spPr>
            <a:xfrm>
              <a:off x="1486" y="2840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06" name="Text Box 70"/>
            <p:cNvSpPr txBox="1"/>
            <p:nvPr/>
          </p:nvSpPr>
          <p:spPr>
            <a:xfrm>
              <a:off x="1713" y="284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07" name="Text Box 71"/>
            <p:cNvSpPr txBox="1"/>
            <p:nvPr/>
          </p:nvSpPr>
          <p:spPr>
            <a:xfrm>
              <a:off x="1709" y="306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08" name="Text Box 72"/>
            <p:cNvSpPr txBox="1"/>
            <p:nvPr/>
          </p:nvSpPr>
          <p:spPr>
            <a:xfrm>
              <a:off x="1497" y="308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09" name="Text Box 73"/>
            <p:cNvSpPr txBox="1"/>
            <p:nvPr/>
          </p:nvSpPr>
          <p:spPr>
            <a:xfrm>
              <a:off x="1243" y="308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10" name="Text Box 74"/>
            <p:cNvSpPr txBox="1"/>
            <p:nvPr/>
          </p:nvSpPr>
          <p:spPr>
            <a:xfrm>
              <a:off x="1713" y="261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1083" name="Group 75"/>
          <p:cNvGrpSpPr/>
          <p:nvPr/>
        </p:nvGrpSpPr>
        <p:grpSpPr>
          <a:xfrm>
            <a:off x="4281488" y="5588000"/>
            <a:ext cx="1128712" cy="1223963"/>
            <a:chOff x="610" y="3521"/>
            <a:chExt cx="711" cy="771"/>
          </a:xfrm>
        </p:grpSpPr>
        <p:sp>
          <p:nvSpPr>
            <p:cNvPr id="114812" name="Rectangle 76"/>
            <p:cNvSpPr/>
            <p:nvPr/>
          </p:nvSpPr>
          <p:spPr>
            <a:xfrm>
              <a:off x="610" y="357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813" name="Line 77"/>
            <p:cNvSpPr/>
            <p:nvPr/>
          </p:nvSpPr>
          <p:spPr>
            <a:xfrm>
              <a:off x="610" y="380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14" name="Line 78"/>
            <p:cNvSpPr/>
            <p:nvPr/>
          </p:nvSpPr>
          <p:spPr>
            <a:xfrm>
              <a:off x="610" y="403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15" name="Line 79"/>
            <p:cNvSpPr/>
            <p:nvPr/>
          </p:nvSpPr>
          <p:spPr>
            <a:xfrm>
              <a:off x="845" y="357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16" name="Line 80"/>
            <p:cNvSpPr/>
            <p:nvPr/>
          </p:nvSpPr>
          <p:spPr>
            <a:xfrm>
              <a:off x="1081" y="357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17" name="Text Box 81"/>
            <p:cNvSpPr txBox="1"/>
            <p:nvPr/>
          </p:nvSpPr>
          <p:spPr>
            <a:xfrm>
              <a:off x="881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18" name="Text Box 82"/>
            <p:cNvSpPr txBox="1"/>
            <p:nvPr/>
          </p:nvSpPr>
          <p:spPr>
            <a:xfrm>
              <a:off x="639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19" name="Text Box 83"/>
            <p:cNvSpPr txBox="1"/>
            <p:nvPr/>
          </p:nvSpPr>
          <p:spPr>
            <a:xfrm>
              <a:off x="646" y="3776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20" name="Text Box 84"/>
            <p:cNvSpPr txBox="1"/>
            <p:nvPr/>
          </p:nvSpPr>
          <p:spPr>
            <a:xfrm>
              <a:off x="1109" y="376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21" name="Text Box 85"/>
            <p:cNvSpPr txBox="1"/>
            <p:nvPr/>
          </p:nvSpPr>
          <p:spPr>
            <a:xfrm>
              <a:off x="1105" y="398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22" name="Text Box 86"/>
            <p:cNvSpPr txBox="1"/>
            <p:nvPr/>
          </p:nvSpPr>
          <p:spPr>
            <a:xfrm>
              <a:off x="893" y="400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23" name="Text Box 87"/>
            <p:cNvSpPr txBox="1"/>
            <p:nvPr/>
          </p:nvSpPr>
          <p:spPr>
            <a:xfrm>
              <a:off x="639" y="400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24" name="Text Box 88"/>
            <p:cNvSpPr txBox="1"/>
            <p:nvPr/>
          </p:nvSpPr>
          <p:spPr>
            <a:xfrm>
              <a:off x="1109" y="353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1097" name="Group 89"/>
          <p:cNvGrpSpPr/>
          <p:nvPr/>
        </p:nvGrpSpPr>
        <p:grpSpPr>
          <a:xfrm>
            <a:off x="6248400" y="5588000"/>
            <a:ext cx="1128713" cy="1203325"/>
            <a:chOff x="1849" y="3521"/>
            <a:chExt cx="711" cy="758"/>
          </a:xfrm>
        </p:grpSpPr>
        <p:sp>
          <p:nvSpPr>
            <p:cNvPr id="114826" name="Rectangle 90"/>
            <p:cNvSpPr/>
            <p:nvPr/>
          </p:nvSpPr>
          <p:spPr>
            <a:xfrm>
              <a:off x="1849" y="3557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14827" name="Line 91"/>
            <p:cNvSpPr/>
            <p:nvPr/>
          </p:nvSpPr>
          <p:spPr>
            <a:xfrm>
              <a:off x="1849" y="3788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28" name="Line 92"/>
            <p:cNvSpPr/>
            <p:nvPr/>
          </p:nvSpPr>
          <p:spPr>
            <a:xfrm>
              <a:off x="1849" y="4019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29" name="Line 93"/>
            <p:cNvSpPr/>
            <p:nvPr/>
          </p:nvSpPr>
          <p:spPr>
            <a:xfrm>
              <a:off x="2084" y="3557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30" name="Line 94"/>
            <p:cNvSpPr/>
            <p:nvPr/>
          </p:nvSpPr>
          <p:spPr>
            <a:xfrm>
              <a:off x="2320" y="3557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31" name="Text Box 95"/>
            <p:cNvSpPr txBox="1"/>
            <p:nvPr/>
          </p:nvSpPr>
          <p:spPr>
            <a:xfrm>
              <a:off x="2106" y="352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2" name="Text Box 96"/>
            <p:cNvSpPr txBox="1"/>
            <p:nvPr/>
          </p:nvSpPr>
          <p:spPr>
            <a:xfrm>
              <a:off x="1878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3" name="Text Box 97"/>
            <p:cNvSpPr txBox="1"/>
            <p:nvPr/>
          </p:nvSpPr>
          <p:spPr>
            <a:xfrm>
              <a:off x="2106" y="3748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4" name="Text Box 98"/>
            <p:cNvSpPr txBox="1"/>
            <p:nvPr/>
          </p:nvSpPr>
          <p:spPr>
            <a:xfrm>
              <a:off x="2348" y="374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5" name="Text Box 99"/>
            <p:cNvSpPr txBox="1"/>
            <p:nvPr/>
          </p:nvSpPr>
          <p:spPr>
            <a:xfrm>
              <a:off x="2344" y="397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6" name="Text Box 100"/>
            <p:cNvSpPr txBox="1"/>
            <p:nvPr/>
          </p:nvSpPr>
          <p:spPr>
            <a:xfrm>
              <a:off x="2106" y="399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7" name="Text Box 101"/>
            <p:cNvSpPr txBox="1"/>
            <p:nvPr/>
          </p:nvSpPr>
          <p:spPr>
            <a:xfrm>
              <a:off x="1878" y="374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8" name="Text Box 102"/>
            <p:cNvSpPr txBox="1"/>
            <p:nvPr/>
          </p:nvSpPr>
          <p:spPr>
            <a:xfrm>
              <a:off x="2348" y="352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11159" name="Line 151"/>
          <p:cNvSpPr/>
          <p:nvPr/>
        </p:nvSpPr>
        <p:spPr>
          <a:xfrm>
            <a:off x="5072063" y="3860800"/>
            <a:ext cx="720725" cy="3587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0" name="Line 152"/>
          <p:cNvSpPr/>
          <p:nvPr/>
        </p:nvSpPr>
        <p:spPr>
          <a:xfrm flipH="1">
            <a:off x="4856163" y="5083175"/>
            <a:ext cx="360362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1" name="Line 153"/>
          <p:cNvSpPr/>
          <p:nvPr/>
        </p:nvSpPr>
        <p:spPr>
          <a:xfrm>
            <a:off x="6369050" y="5011738"/>
            <a:ext cx="43180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6" name="Text Box 158"/>
          <p:cNvSpPr txBox="1">
            <a:spLocks noChangeArrowheads="1"/>
          </p:cNvSpPr>
          <p:nvPr/>
        </p:nvSpPr>
        <p:spPr bwMode="auto">
          <a:xfrm>
            <a:off x="5503863" y="30670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167" name="Text Box 159"/>
          <p:cNvSpPr txBox="1">
            <a:spLocks noChangeArrowheads="1"/>
          </p:cNvSpPr>
          <p:nvPr/>
        </p:nvSpPr>
        <p:spPr bwMode="auto">
          <a:xfrm>
            <a:off x="7232650" y="30527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168" name="Text Box 160"/>
          <p:cNvSpPr txBox="1">
            <a:spLocks noChangeArrowheads="1"/>
          </p:cNvSpPr>
          <p:nvPr/>
        </p:nvSpPr>
        <p:spPr bwMode="auto">
          <a:xfrm>
            <a:off x="6296025" y="44354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169" name="Text Box 161"/>
          <p:cNvSpPr txBox="1">
            <a:spLocks noChangeArrowheads="1"/>
          </p:cNvSpPr>
          <p:nvPr/>
        </p:nvSpPr>
        <p:spPr bwMode="auto">
          <a:xfrm>
            <a:off x="5360988" y="59324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170" name="Text Box 162"/>
          <p:cNvSpPr txBox="1">
            <a:spLocks noChangeArrowheads="1"/>
          </p:cNvSpPr>
          <p:nvPr/>
        </p:nvSpPr>
        <p:spPr bwMode="auto">
          <a:xfrm>
            <a:off x="7302500" y="59324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1203" name="Group 195"/>
          <p:cNvGrpSpPr/>
          <p:nvPr/>
        </p:nvGrpSpPr>
        <p:grpSpPr>
          <a:xfrm>
            <a:off x="822325" y="2781300"/>
            <a:ext cx="1128713" cy="1203325"/>
            <a:chOff x="836" y="1752"/>
            <a:chExt cx="711" cy="758"/>
          </a:xfrm>
        </p:grpSpPr>
        <p:sp>
          <p:nvSpPr>
            <p:cNvPr id="114848" name="Rectangle 167"/>
            <p:cNvSpPr/>
            <p:nvPr/>
          </p:nvSpPr>
          <p:spPr>
            <a:xfrm>
              <a:off x="836" y="1788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849" name="Line 168"/>
            <p:cNvSpPr/>
            <p:nvPr/>
          </p:nvSpPr>
          <p:spPr>
            <a:xfrm>
              <a:off x="836" y="2019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50" name="Line 169"/>
            <p:cNvSpPr/>
            <p:nvPr/>
          </p:nvSpPr>
          <p:spPr>
            <a:xfrm>
              <a:off x="836" y="2250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51" name="Line 170"/>
            <p:cNvSpPr/>
            <p:nvPr/>
          </p:nvSpPr>
          <p:spPr>
            <a:xfrm>
              <a:off x="1071" y="1788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52" name="Line 171"/>
            <p:cNvSpPr/>
            <p:nvPr/>
          </p:nvSpPr>
          <p:spPr>
            <a:xfrm>
              <a:off x="1307" y="1788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80" name="Text Box 172"/>
            <p:cNvSpPr txBox="1">
              <a:spLocks noChangeArrowheads="1"/>
            </p:cNvSpPr>
            <p:nvPr/>
          </p:nvSpPr>
          <p:spPr bwMode="auto">
            <a:xfrm>
              <a:off x="881" y="19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1" name="Text Box 173"/>
            <p:cNvSpPr txBox="1">
              <a:spLocks noChangeArrowheads="1"/>
            </p:cNvSpPr>
            <p:nvPr/>
          </p:nvSpPr>
          <p:spPr bwMode="auto">
            <a:xfrm>
              <a:off x="1108" y="199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2" name="Text Box 174"/>
            <p:cNvSpPr txBox="1">
              <a:spLocks noChangeArrowheads="1"/>
            </p:cNvSpPr>
            <p:nvPr/>
          </p:nvSpPr>
          <p:spPr bwMode="auto">
            <a:xfrm>
              <a:off x="1108" y="1752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3" name="Text Box 175"/>
            <p:cNvSpPr txBox="1">
              <a:spLocks noChangeArrowheads="1"/>
            </p:cNvSpPr>
            <p:nvPr/>
          </p:nvSpPr>
          <p:spPr bwMode="auto">
            <a:xfrm>
              <a:off x="1335" y="19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4" name="Text Box 176"/>
            <p:cNvSpPr txBox="1">
              <a:spLocks noChangeArrowheads="1"/>
            </p:cNvSpPr>
            <p:nvPr/>
          </p:nvSpPr>
          <p:spPr bwMode="auto">
            <a:xfrm>
              <a:off x="1331" y="22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5" name="Text Box 177"/>
            <p:cNvSpPr txBox="1">
              <a:spLocks noChangeArrowheads="1"/>
            </p:cNvSpPr>
            <p:nvPr/>
          </p:nvSpPr>
          <p:spPr bwMode="auto">
            <a:xfrm>
              <a:off x="1119" y="22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6" name="Text Box 178"/>
            <p:cNvSpPr txBox="1">
              <a:spLocks noChangeArrowheads="1"/>
            </p:cNvSpPr>
            <p:nvPr/>
          </p:nvSpPr>
          <p:spPr bwMode="auto">
            <a:xfrm>
              <a:off x="865" y="22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7" name="Text Box 179"/>
            <p:cNvSpPr txBox="1">
              <a:spLocks noChangeArrowheads="1"/>
            </p:cNvSpPr>
            <p:nvPr/>
          </p:nvSpPr>
          <p:spPr bwMode="auto">
            <a:xfrm>
              <a:off x="1335" y="17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1188" name="Text Box 180"/>
          <p:cNvSpPr txBox="1">
            <a:spLocks noChangeArrowheads="1"/>
          </p:cNvSpPr>
          <p:nvPr/>
        </p:nvSpPr>
        <p:spPr bwMode="auto">
          <a:xfrm>
            <a:off x="1901825" y="31257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1206" name="Group 198"/>
          <p:cNvGrpSpPr/>
          <p:nvPr/>
        </p:nvGrpSpPr>
        <p:grpSpPr>
          <a:xfrm>
            <a:off x="2695575" y="2781300"/>
            <a:ext cx="1128713" cy="1203325"/>
            <a:chOff x="1698" y="1752"/>
            <a:chExt cx="711" cy="758"/>
          </a:xfrm>
        </p:grpSpPr>
        <p:sp>
          <p:nvSpPr>
            <p:cNvPr id="114863" name="Rectangle 181"/>
            <p:cNvSpPr/>
            <p:nvPr/>
          </p:nvSpPr>
          <p:spPr>
            <a:xfrm>
              <a:off x="1698" y="1788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864" name="Line 182"/>
            <p:cNvSpPr/>
            <p:nvPr/>
          </p:nvSpPr>
          <p:spPr>
            <a:xfrm>
              <a:off x="1698" y="2019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65" name="Line 183"/>
            <p:cNvSpPr/>
            <p:nvPr/>
          </p:nvSpPr>
          <p:spPr>
            <a:xfrm>
              <a:off x="1698" y="2250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66" name="Line 184"/>
            <p:cNvSpPr/>
            <p:nvPr/>
          </p:nvSpPr>
          <p:spPr>
            <a:xfrm>
              <a:off x="1933" y="1788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67" name="Line 185"/>
            <p:cNvSpPr/>
            <p:nvPr/>
          </p:nvSpPr>
          <p:spPr>
            <a:xfrm>
              <a:off x="2169" y="1788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94" name="Text Box 186"/>
            <p:cNvSpPr txBox="1">
              <a:spLocks noChangeArrowheads="1"/>
            </p:cNvSpPr>
            <p:nvPr/>
          </p:nvSpPr>
          <p:spPr bwMode="auto">
            <a:xfrm>
              <a:off x="1743" y="17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95" name="Text Box 187"/>
            <p:cNvSpPr txBox="1">
              <a:spLocks noChangeArrowheads="1"/>
            </p:cNvSpPr>
            <p:nvPr/>
          </p:nvSpPr>
          <p:spPr bwMode="auto">
            <a:xfrm>
              <a:off x="1970" y="199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96" name="Text Box 188"/>
            <p:cNvSpPr txBox="1">
              <a:spLocks noChangeArrowheads="1"/>
            </p:cNvSpPr>
            <p:nvPr/>
          </p:nvSpPr>
          <p:spPr bwMode="auto">
            <a:xfrm>
              <a:off x="1970" y="1752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97" name="Text Box 189"/>
            <p:cNvSpPr txBox="1">
              <a:spLocks noChangeArrowheads="1"/>
            </p:cNvSpPr>
            <p:nvPr/>
          </p:nvSpPr>
          <p:spPr bwMode="auto">
            <a:xfrm>
              <a:off x="2197" y="19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98" name="Text Box 190"/>
            <p:cNvSpPr txBox="1">
              <a:spLocks noChangeArrowheads="1"/>
            </p:cNvSpPr>
            <p:nvPr/>
          </p:nvSpPr>
          <p:spPr bwMode="auto">
            <a:xfrm>
              <a:off x="2193" y="22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99" name="Text Box 191"/>
            <p:cNvSpPr txBox="1">
              <a:spLocks noChangeArrowheads="1"/>
            </p:cNvSpPr>
            <p:nvPr/>
          </p:nvSpPr>
          <p:spPr bwMode="auto">
            <a:xfrm>
              <a:off x="1981" y="22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200" name="Text Box 192"/>
            <p:cNvSpPr txBox="1">
              <a:spLocks noChangeArrowheads="1"/>
            </p:cNvSpPr>
            <p:nvPr/>
          </p:nvSpPr>
          <p:spPr bwMode="auto">
            <a:xfrm>
              <a:off x="1743" y="20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201" name="Text Box 193"/>
            <p:cNvSpPr txBox="1">
              <a:spLocks noChangeArrowheads="1"/>
            </p:cNvSpPr>
            <p:nvPr/>
          </p:nvSpPr>
          <p:spPr bwMode="auto">
            <a:xfrm>
              <a:off x="2197" y="17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1202" name="Text Box 194"/>
          <p:cNvSpPr txBox="1">
            <a:spLocks noChangeArrowheads="1"/>
          </p:cNvSpPr>
          <p:nvPr/>
        </p:nvSpPr>
        <p:spPr bwMode="auto">
          <a:xfrm>
            <a:off x="3775075" y="31257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204" name="Line 196"/>
          <p:cNvSpPr/>
          <p:nvPr/>
        </p:nvSpPr>
        <p:spPr>
          <a:xfrm flipH="1">
            <a:off x="1327150" y="2492375"/>
            <a:ext cx="64770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205" name="Line 197"/>
          <p:cNvSpPr/>
          <p:nvPr/>
        </p:nvSpPr>
        <p:spPr>
          <a:xfrm>
            <a:off x="2695575" y="2492375"/>
            <a:ext cx="576263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1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1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1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1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1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1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1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1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1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1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1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1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1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1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1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1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1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1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1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1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1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1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1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1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1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163" grpId="0"/>
      <p:bldP spid="811164" grpId="0"/>
      <p:bldP spid="811165" grpId="0"/>
      <p:bldP spid="811162" grpId="0"/>
      <p:bldP spid="811166" grpId="0"/>
      <p:bldP spid="811167" grpId="0"/>
      <p:bldP spid="811168" grpId="0"/>
      <p:bldP spid="811169" grpId="0"/>
      <p:bldP spid="811170" grpId="0"/>
      <p:bldP spid="811188" grpId="0"/>
      <p:bldP spid="81120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910590"/>
            <a:ext cx="8785225" cy="560895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基本思想</a:t>
            </a:r>
            <a:endParaRPr kumimoji="0" lang="zh-CN" altLang="en-US" sz="36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上述方法很难用于求解优化问题</a:t>
            </a:r>
            <a:endParaRPr kumimoji="0" lang="zh-CN" altLang="en-US" sz="320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分支界限策略可以有效地求解组合优化问题</a:t>
            </a:r>
            <a:endParaRPr kumimoji="0" lang="zh-CN" altLang="en-US" sz="320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发现优化解的一个界限</a:t>
            </a:r>
            <a:endParaRPr kumimoji="0" lang="zh-CN" altLang="en-US" sz="320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缩小解空间</a:t>
            </a:r>
            <a:r>
              <a:rPr kumimoji="0" lang="en-US" altLang="zh-CN" sz="32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32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提高求解的效率</a:t>
            </a:r>
            <a:endParaRPr kumimoji="0" lang="zh-CN" altLang="en-US" sz="320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举例说明分支界限策略的原理</a:t>
            </a:r>
            <a:endParaRPr kumimoji="0" lang="zh-CN" altLang="en-US" sz="36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16738" name="Text Box 4"/>
          <p:cNvSpPr txBox="1"/>
          <p:nvPr/>
        </p:nvSpPr>
        <p:spPr bwMode="auto">
          <a:xfrm>
            <a:off x="4428331" y="202248"/>
            <a:ext cx="1811020" cy="583565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just"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分支界限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382905" y="749935"/>
            <a:ext cx="4700270" cy="1899920"/>
          </a:xfrm>
          <a:solidFill>
            <a:srgbClr val="FFFFFF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多阶段图搜索问题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输入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多阶段图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b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输出</a:t>
            </a:r>
            <a:r>
              <a:rPr lang="en-US" altLang="zh-CN" sz="2400" b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:  </a:t>
            </a:r>
            <a:r>
              <a:rPr lang="zh-CN" altLang="en-US" sz="2400" b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从</a:t>
            </a:r>
            <a:r>
              <a:rPr lang="en-US" altLang="zh-CN" sz="2400" b="1" i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v</a:t>
            </a:r>
            <a:r>
              <a:rPr lang="en-US" altLang="zh-CN" sz="2400" b="1" i="1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0</a:t>
            </a:r>
            <a:r>
              <a:rPr lang="zh-CN" altLang="en-US" sz="2400" b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到</a:t>
            </a:r>
            <a:r>
              <a:rPr lang="en-US" altLang="zh-CN" sz="2400" b="1" i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v</a:t>
            </a:r>
            <a:r>
              <a:rPr lang="en-US" altLang="zh-CN" sz="2400" b="1" i="1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3</a:t>
            </a:r>
            <a:r>
              <a:rPr lang="zh-CN" altLang="en-US" sz="2400" b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的最短路径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703534" name="Group 46"/>
          <p:cNvGrpSpPr/>
          <p:nvPr/>
        </p:nvGrpSpPr>
        <p:grpSpPr>
          <a:xfrm>
            <a:off x="1046480" y="2859405"/>
            <a:ext cx="7169150" cy="3171825"/>
            <a:chOff x="636" y="1389"/>
            <a:chExt cx="4516" cy="1998"/>
          </a:xfrm>
        </p:grpSpPr>
        <p:sp>
          <p:nvSpPr>
            <p:cNvPr id="117764" name="Line 14"/>
            <p:cNvSpPr/>
            <p:nvPr/>
          </p:nvSpPr>
          <p:spPr>
            <a:xfrm flipV="1">
              <a:off x="1063" y="1842"/>
              <a:ext cx="1043" cy="54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5" name="Line 15"/>
            <p:cNvSpPr/>
            <p:nvPr/>
          </p:nvSpPr>
          <p:spPr>
            <a:xfrm flipV="1">
              <a:off x="1108" y="2478"/>
              <a:ext cx="104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6" name="Line 16"/>
            <p:cNvSpPr/>
            <p:nvPr/>
          </p:nvSpPr>
          <p:spPr>
            <a:xfrm>
              <a:off x="1063" y="2523"/>
              <a:ext cx="1088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7" name="Line 17"/>
            <p:cNvSpPr/>
            <p:nvPr/>
          </p:nvSpPr>
          <p:spPr>
            <a:xfrm>
              <a:off x="2287" y="2478"/>
              <a:ext cx="1271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8" name="Line 18"/>
            <p:cNvSpPr/>
            <p:nvPr/>
          </p:nvSpPr>
          <p:spPr>
            <a:xfrm>
              <a:off x="2287" y="3067"/>
              <a:ext cx="1271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9" name="Line 19"/>
            <p:cNvSpPr/>
            <p:nvPr/>
          </p:nvSpPr>
          <p:spPr>
            <a:xfrm>
              <a:off x="2287" y="1842"/>
              <a:ext cx="1271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0" name="Line 20"/>
            <p:cNvSpPr/>
            <p:nvPr/>
          </p:nvSpPr>
          <p:spPr>
            <a:xfrm flipV="1">
              <a:off x="2242" y="1888"/>
              <a:ext cx="1361" cy="5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1" name="Line 21"/>
            <p:cNvSpPr/>
            <p:nvPr/>
          </p:nvSpPr>
          <p:spPr>
            <a:xfrm flipV="1">
              <a:off x="2242" y="2523"/>
              <a:ext cx="1361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2" name="Line 22"/>
            <p:cNvSpPr/>
            <p:nvPr/>
          </p:nvSpPr>
          <p:spPr>
            <a:xfrm>
              <a:off x="2242" y="1888"/>
              <a:ext cx="1361" cy="113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3" name="Line 23"/>
            <p:cNvSpPr/>
            <p:nvPr/>
          </p:nvSpPr>
          <p:spPr>
            <a:xfrm>
              <a:off x="3694" y="1842"/>
              <a:ext cx="1043" cy="54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4" name="Line 24"/>
            <p:cNvSpPr/>
            <p:nvPr/>
          </p:nvSpPr>
          <p:spPr>
            <a:xfrm>
              <a:off x="3739" y="2478"/>
              <a:ext cx="99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5" name="Line 25"/>
            <p:cNvSpPr/>
            <p:nvPr/>
          </p:nvSpPr>
          <p:spPr>
            <a:xfrm flipV="1">
              <a:off x="3739" y="2568"/>
              <a:ext cx="998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6" name="Oval 6"/>
            <p:cNvSpPr/>
            <p:nvPr/>
          </p:nvSpPr>
          <p:spPr>
            <a:xfrm>
              <a:off x="927" y="238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77" name="Oval 7"/>
            <p:cNvSpPr/>
            <p:nvPr/>
          </p:nvSpPr>
          <p:spPr>
            <a:xfrm>
              <a:off x="2106" y="1751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78" name="Oval 8"/>
            <p:cNvSpPr/>
            <p:nvPr/>
          </p:nvSpPr>
          <p:spPr>
            <a:xfrm>
              <a:off x="2107" y="238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79" name="Oval 9"/>
            <p:cNvSpPr/>
            <p:nvPr/>
          </p:nvSpPr>
          <p:spPr>
            <a:xfrm>
              <a:off x="2106" y="297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80" name="Oval 10"/>
            <p:cNvSpPr/>
            <p:nvPr/>
          </p:nvSpPr>
          <p:spPr>
            <a:xfrm>
              <a:off x="3556" y="1752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81" name="Oval 11"/>
            <p:cNvSpPr/>
            <p:nvPr/>
          </p:nvSpPr>
          <p:spPr>
            <a:xfrm>
              <a:off x="3557" y="238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82" name="Oval 12"/>
            <p:cNvSpPr/>
            <p:nvPr/>
          </p:nvSpPr>
          <p:spPr>
            <a:xfrm>
              <a:off x="3556" y="297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83" name="Oval 13"/>
            <p:cNvSpPr/>
            <p:nvPr/>
          </p:nvSpPr>
          <p:spPr>
            <a:xfrm>
              <a:off x="4691" y="238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03514" name="Text Box 26"/>
            <p:cNvSpPr txBox="1">
              <a:spLocks noChangeArrowheads="1"/>
            </p:cNvSpPr>
            <p:nvPr/>
          </p:nvSpPr>
          <p:spPr bwMode="auto">
            <a:xfrm>
              <a:off x="636" y="2266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15" name="Text Box 27"/>
            <p:cNvSpPr txBox="1">
              <a:spLocks noChangeArrowheads="1"/>
            </p:cNvSpPr>
            <p:nvPr/>
          </p:nvSpPr>
          <p:spPr bwMode="auto">
            <a:xfrm>
              <a:off x="2064" y="1389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16" name="Text Box 28"/>
            <p:cNvSpPr txBox="1">
              <a:spLocks noChangeArrowheads="1"/>
            </p:cNvSpPr>
            <p:nvPr/>
          </p:nvSpPr>
          <p:spPr bwMode="auto">
            <a:xfrm>
              <a:off x="2015" y="2430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17" name="Text Box 29"/>
            <p:cNvSpPr txBox="1">
              <a:spLocks noChangeArrowheads="1"/>
            </p:cNvSpPr>
            <p:nvPr/>
          </p:nvSpPr>
          <p:spPr bwMode="auto">
            <a:xfrm>
              <a:off x="2015" y="3022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18" name="Text Box 30"/>
            <p:cNvSpPr txBox="1">
              <a:spLocks noChangeArrowheads="1"/>
            </p:cNvSpPr>
            <p:nvPr/>
          </p:nvSpPr>
          <p:spPr bwMode="auto">
            <a:xfrm>
              <a:off x="3477" y="1389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19" name="Text Box 31"/>
            <p:cNvSpPr txBox="1">
              <a:spLocks noChangeArrowheads="1"/>
            </p:cNvSpPr>
            <p:nvPr/>
          </p:nvSpPr>
          <p:spPr bwMode="auto">
            <a:xfrm>
              <a:off x="3512" y="2067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0" name="Text Box 32"/>
            <p:cNvSpPr txBox="1">
              <a:spLocks noChangeArrowheads="1"/>
            </p:cNvSpPr>
            <p:nvPr/>
          </p:nvSpPr>
          <p:spPr bwMode="auto">
            <a:xfrm>
              <a:off x="3512" y="3022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1" name="Text Box 33"/>
            <p:cNvSpPr txBox="1">
              <a:spLocks noChangeArrowheads="1"/>
            </p:cNvSpPr>
            <p:nvPr/>
          </p:nvSpPr>
          <p:spPr bwMode="auto">
            <a:xfrm>
              <a:off x="4838" y="2251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2" name="Text Box 34"/>
            <p:cNvSpPr txBox="1">
              <a:spLocks noChangeArrowheads="1"/>
            </p:cNvSpPr>
            <p:nvPr/>
          </p:nvSpPr>
          <p:spPr bwMode="auto">
            <a:xfrm>
              <a:off x="1363" y="18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3" name="Text Box 35"/>
            <p:cNvSpPr txBox="1">
              <a:spLocks noChangeArrowheads="1"/>
            </p:cNvSpPr>
            <p:nvPr/>
          </p:nvSpPr>
          <p:spPr bwMode="auto">
            <a:xfrm>
              <a:off x="1545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4" name="Text Box 36"/>
            <p:cNvSpPr txBox="1">
              <a:spLocks noChangeArrowheads="1"/>
            </p:cNvSpPr>
            <p:nvPr/>
          </p:nvSpPr>
          <p:spPr bwMode="auto">
            <a:xfrm>
              <a:off x="1290" y="26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5" name="Text Box 37"/>
            <p:cNvSpPr txBox="1">
              <a:spLocks noChangeArrowheads="1"/>
            </p:cNvSpPr>
            <p:nvPr/>
          </p:nvSpPr>
          <p:spPr bwMode="auto">
            <a:xfrm>
              <a:off x="2542" y="25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6" name="Text Box 38"/>
            <p:cNvSpPr txBox="1">
              <a:spLocks noChangeArrowheads="1"/>
            </p:cNvSpPr>
            <p:nvPr/>
          </p:nvSpPr>
          <p:spPr bwMode="auto">
            <a:xfrm>
              <a:off x="3132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7" name="Text Box 39"/>
            <p:cNvSpPr txBox="1">
              <a:spLocks noChangeArrowheads="1"/>
            </p:cNvSpPr>
            <p:nvPr/>
          </p:nvSpPr>
          <p:spPr bwMode="auto">
            <a:xfrm>
              <a:off x="2769" y="152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8" name="Text Box 40"/>
            <p:cNvSpPr txBox="1">
              <a:spLocks noChangeArrowheads="1"/>
            </p:cNvSpPr>
            <p:nvPr/>
          </p:nvSpPr>
          <p:spPr bwMode="auto">
            <a:xfrm>
              <a:off x="2469" y="18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9" name="Text Box 41"/>
            <p:cNvSpPr txBox="1">
              <a:spLocks noChangeArrowheads="1"/>
            </p:cNvSpPr>
            <p:nvPr/>
          </p:nvSpPr>
          <p:spPr bwMode="auto">
            <a:xfrm>
              <a:off x="2951" y="179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30" name="Text Box 42"/>
            <p:cNvSpPr txBox="1">
              <a:spLocks noChangeArrowheads="1"/>
            </p:cNvSpPr>
            <p:nvPr/>
          </p:nvSpPr>
          <p:spPr bwMode="auto">
            <a:xfrm>
              <a:off x="2769" y="29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31" name="Text Box 43"/>
            <p:cNvSpPr txBox="1">
              <a:spLocks noChangeArrowheads="1"/>
            </p:cNvSpPr>
            <p:nvPr/>
          </p:nvSpPr>
          <p:spPr bwMode="auto">
            <a:xfrm>
              <a:off x="4102" y="179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32" name="Text Box 44"/>
            <p:cNvSpPr txBox="1">
              <a:spLocks noChangeArrowheads="1"/>
            </p:cNvSpPr>
            <p:nvPr/>
          </p:nvSpPr>
          <p:spPr bwMode="auto">
            <a:xfrm>
              <a:off x="4039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33" name="Text Box 45"/>
            <p:cNvSpPr txBox="1">
              <a:spLocks noChangeArrowheads="1"/>
            </p:cNvSpPr>
            <p:nvPr/>
          </p:nvSpPr>
          <p:spPr bwMode="auto">
            <a:xfrm>
              <a:off x="4175" y="27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6738" name="Text Box 4"/>
          <p:cNvSpPr txBox="1"/>
          <p:nvPr/>
        </p:nvSpPr>
        <p:spPr bwMode="auto">
          <a:xfrm>
            <a:off x="4428331" y="202248"/>
            <a:ext cx="1811020" cy="583565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91440" tIns="45720" rIns="91440" bIns="45720" rtlCol="0" anchor="t">
            <a:spAutoFit/>
          </a:bodyPr>
          <a:p>
            <a:pPr lvl="0" algn="just"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分支界限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3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3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46"/>
          <p:cNvSpPr/>
          <p:nvPr/>
        </p:nvSpPr>
        <p:spPr>
          <a:xfrm>
            <a:off x="73025" y="71438"/>
            <a:ext cx="19748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18786" name="Group 45"/>
          <p:cNvGrpSpPr/>
          <p:nvPr/>
        </p:nvGrpSpPr>
        <p:grpSpPr>
          <a:xfrm>
            <a:off x="5084763" y="229870"/>
            <a:ext cx="5013325" cy="2454275"/>
            <a:chOff x="2514" y="117"/>
            <a:chExt cx="3158" cy="1546"/>
          </a:xfrm>
        </p:grpSpPr>
        <p:sp>
          <p:nvSpPr>
            <p:cNvPr id="118787" name="Line 5"/>
            <p:cNvSpPr/>
            <p:nvPr/>
          </p:nvSpPr>
          <p:spPr>
            <a:xfrm flipV="1">
              <a:off x="2885" y="490"/>
              <a:ext cx="683" cy="39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88" name="Line 6"/>
            <p:cNvSpPr/>
            <p:nvPr/>
          </p:nvSpPr>
          <p:spPr>
            <a:xfrm flipV="1">
              <a:off x="2914" y="947"/>
              <a:ext cx="68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89" name="Line 7"/>
            <p:cNvSpPr/>
            <p:nvPr/>
          </p:nvSpPr>
          <p:spPr>
            <a:xfrm>
              <a:off x="2885" y="980"/>
              <a:ext cx="712" cy="35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0" name="Line 8"/>
            <p:cNvSpPr/>
            <p:nvPr/>
          </p:nvSpPr>
          <p:spPr>
            <a:xfrm>
              <a:off x="3686" y="947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1" name="Line 9"/>
            <p:cNvSpPr/>
            <p:nvPr/>
          </p:nvSpPr>
          <p:spPr>
            <a:xfrm>
              <a:off x="3686" y="1371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2" name="Line 10"/>
            <p:cNvSpPr/>
            <p:nvPr/>
          </p:nvSpPr>
          <p:spPr>
            <a:xfrm>
              <a:off x="3686" y="490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3" name="Line 11"/>
            <p:cNvSpPr/>
            <p:nvPr/>
          </p:nvSpPr>
          <p:spPr>
            <a:xfrm flipV="1">
              <a:off x="3657" y="523"/>
              <a:ext cx="891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4" name="Line 12"/>
            <p:cNvSpPr/>
            <p:nvPr/>
          </p:nvSpPr>
          <p:spPr>
            <a:xfrm flipV="1">
              <a:off x="3657" y="980"/>
              <a:ext cx="891" cy="35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5" name="Line 13"/>
            <p:cNvSpPr/>
            <p:nvPr/>
          </p:nvSpPr>
          <p:spPr>
            <a:xfrm>
              <a:off x="3657" y="523"/>
              <a:ext cx="891" cy="81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6" name="Line 14"/>
            <p:cNvSpPr/>
            <p:nvPr/>
          </p:nvSpPr>
          <p:spPr>
            <a:xfrm>
              <a:off x="4608" y="490"/>
              <a:ext cx="683" cy="39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7" name="Line 15"/>
            <p:cNvSpPr/>
            <p:nvPr/>
          </p:nvSpPr>
          <p:spPr>
            <a:xfrm>
              <a:off x="4637" y="947"/>
              <a:ext cx="654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8" name="Line 16"/>
            <p:cNvSpPr/>
            <p:nvPr/>
          </p:nvSpPr>
          <p:spPr>
            <a:xfrm flipV="1">
              <a:off x="4637" y="1012"/>
              <a:ext cx="654" cy="35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9" name="Oval 17"/>
            <p:cNvSpPr/>
            <p:nvPr/>
          </p:nvSpPr>
          <p:spPr>
            <a:xfrm>
              <a:off x="2796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0" name="Oval 18"/>
            <p:cNvSpPr/>
            <p:nvPr/>
          </p:nvSpPr>
          <p:spPr>
            <a:xfrm>
              <a:off x="3568" y="424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1" name="Oval 19"/>
            <p:cNvSpPr/>
            <p:nvPr/>
          </p:nvSpPr>
          <p:spPr>
            <a:xfrm>
              <a:off x="3568" y="881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2" name="Oval 20"/>
            <p:cNvSpPr/>
            <p:nvPr/>
          </p:nvSpPr>
          <p:spPr>
            <a:xfrm>
              <a:off x="3568" y="1305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3" name="Oval 21"/>
            <p:cNvSpPr/>
            <p:nvPr/>
          </p:nvSpPr>
          <p:spPr>
            <a:xfrm>
              <a:off x="4517" y="425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4" name="Oval 22"/>
            <p:cNvSpPr/>
            <p:nvPr/>
          </p:nvSpPr>
          <p:spPr>
            <a:xfrm>
              <a:off x="4518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5" name="Oval 23"/>
            <p:cNvSpPr/>
            <p:nvPr/>
          </p:nvSpPr>
          <p:spPr>
            <a:xfrm>
              <a:off x="4517" y="1305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6" name="Oval 24"/>
            <p:cNvSpPr/>
            <p:nvPr/>
          </p:nvSpPr>
          <p:spPr>
            <a:xfrm>
              <a:off x="5261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13081" name="Text Box 25"/>
            <p:cNvSpPr txBox="1">
              <a:spLocks noChangeArrowheads="1"/>
            </p:cNvSpPr>
            <p:nvPr/>
          </p:nvSpPr>
          <p:spPr bwMode="auto">
            <a:xfrm>
              <a:off x="2514" y="709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2" name="Text Box 26"/>
            <p:cNvSpPr txBox="1">
              <a:spLocks noChangeArrowheads="1"/>
            </p:cNvSpPr>
            <p:nvPr/>
          </p:nvSpPr>
          <p:spPr bwMode="auto">
            <a:xfrm>
              <a:off x="3512" y="119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3" name="Text Box 27"/>
            <p:cNvSpPr txBox="1">
              <a:spLocks noChangeArrowheads="1"/>
            </p:cNvSpPr>
            <p:nvPr/>
          </p:nvSpPr>
          <p:spPr bwMode="auto">
            <a:xfrm>
              <a:off x="3477" y="845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4" name="Text Box 28"/>
            <p:cNvSpPr txBox="1">
              <a:spLocks noChangeArrowheads="1"/>
            </p:cNvSpPr>
            <p:nvPr/>
          </p:nvSpPr>
          <p:spPr bwMode="auto">
            <a:xfrm>
              <a:off x="3467" y="1298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5" name="Text Box 29"/>
            <p:cNvSpPr txBox="1">
              <a:spLocks noChangeArrowheads="1"/>
            </p:cNvSpPr>
            <p:nvPr/>
          </p:nvSpPr>
          <p:spPr bwMode="auto">
            <a:xfrm>
              <a:off x="4465" y="117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6" name="Text Box 30"/>
            <p:cNvSpPr txBox="1">
              <a:spLocks noChangeArrowheads="1"/>
            </p:cNvSpPr>
            <p:nvPr/>
          </p:nvSpPr>
          <p:spPr bwMode="auto">
            <a:xfrm>
              <a:off x="4465" y="572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7" name="Text Box 31"/>
            <p:cNvSpPr txBox="1">
              <a:spLocks noChangeArrowheads="1"/>
            </p:cNvSpPr>
            <p:nvPr/>
          </p:nvSpPr>
          <p:spPr bwMode="auto">
            <a:xfrm>
              <a:off x="4475" y="1298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8" name="Text Box 32"/>
            <p:cNvSpPr txBox="1">
              <a:spLocks noChangeArrowheads="1"/>
            </p:cNvSpPr>
            <p:nvPr/>
          </p:nvSpPr>
          <p:spPr bwMode="auto">
            <a:xfrm>
              <a:off x="5358" y="709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9" name="Text Box 33"/>
            <p:cNvSpPr txBox="1">
              <a:spLocks noChangeArrowheads="1"/>
            </p:cNvSpPr>
            <p:nvPr/>
          </p:nvSpPr>
          <p:spPr bwMode="auto">
            <a:xfrm>
              <a:off x="3081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0" name="Text Box 34"/>
            <p:cNvSpPr txBox="1">
              <a:spLocks noChangeArrowheads="1"/>
            </p:cNvSpPr>
            <p:nvPr/>
          </p:nvSpPr>
          <p:spPr bwMode="auto">
            <a:xfrm>
              <a:off x="3200" y="69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1" name="Text Box 35"/>
            <p:cNvSpPr txBox="1">
              <a:spLocks noChangeArrowheads="1"/>
            </p:cNvSpPr>
            <p:nvPr/>
          </p:nvSpPr>
          <p:spPr bwMode="auto">
            <a:xfrm>
              <a:off x="3033" y="106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2" name="Text Box 36"/>
            <p:cNvSpPr txBox="1">
              <a:spLocks noChangeArrowheads="1"/>
            </p:cNvSpPr>
            <p:nvPr/>
          </p:nvSpPr>
          <p:spPr bwMode="auto">
            <a:xfrm>
              <a:off x="3853" y="97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3" name="Text Box 37"/>
            <p:cNvSpPr txBox="1">
              <a:spLocks noChangeArrowheads="1"/>
            </p:cNvSpPr>
            <p:nvPr/>
          </p:nvSpPr>
          <p:spPr bwMode="auto">
            <a:xfrm>
              <a:off x="4240" y="7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4" name="Text Box 38"/>
            <p:cNvSpPr txBox="1">
              <a:spLocks noChangeArrowheads="1"/>
            </p:cNvSpPr>
            <p:nvPr/>
          </p:nvSpPr>
          <p:spPr bwMode="auto">
            <a:xfrm>
              <a:off x="4002" y="21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5" name="Text Box 39"/>
            <p:cNvSpPr txBox="1">
              <a:spLocks noChangeArrowheads="1"/>
            </p:cNvSpPr>
            <p:nvPr/>
          </p:nvSpPr>
          <p:spPr bwMode="auto">
            <a:xfrm>
              <a:off x="3806" y="4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6" name="Text Box 40"/>
            <p:cNvSpPr txBox="1">
              <a:spLocks noChangeArrowheads="1"/>
            </p:cNvSpPr>
            <p:nvPr/>
          </p:nvSpPr>
          <p:spPr bwMode="auto">
            <a:xfrm>
              <a:off x="4121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7" name="Text Box 41"/>
            <p:cNvSpPr txBox="1">
              <a:spLocks noChangeArrowheads="1"/>
            </p:cNvSpPr>
            <p:nvPr/>
          </p:nvSpPr>
          <p:spPr bwMode="auto">
            <a:xfrm>
              <a:off x="4002" y="129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8" name="Text Box 42"/>
            <p:cNvSpPr txBox="1">
              <a:spLocks noChangeArrowheads="1"/>
            </p:cNvSpPr>
            <p:nvPr/>
          </p:nvSpPr>
          <p:spPr bwMode="auto">
            <a:xfrm>
              <a:off x="4874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9" name="Text Box 43"/>
            <p:cNvSpPr txBox="1">
              <a:spLocks noChangeArrowheads="1"/>
            </p:cNvSpPr>
            <p:nvPr/>
          </p:nvSpPr>
          <p:spPr bwMode="auto">
            <a:xfrm>
              <a:off x="4833" y="7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100" name="Text Box 44"/>
            <p:cNvSpPr txBox="1">
              <a:spLocks noChangeArrowheads="1"/>
            </p:cNvSpPr>
            <p:nvPr/>
          </p:nvSpPr>
          <p:spPr bwMode="auto">
            <a:xfrm>
              <a:off x="4873" y="110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3120" name="Line 64"/>
          <p:cNvSpPr/>
          <p:nvPr/>
        </p:nvSpPr>
        <p:spPr>
          <a:xfrm flipH="1">
            <a:off x="2338388" y="2565400"/>
            <a:ext cx="2087562" cy="10080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1" name="Line 65"/>
          <p:cNvSpPr/>
          <p:nvPr/>
        </p:nvSpPr>
        <p:spPr>
          <a:xfrm>
            <a:off x="4641850" y="2708275"/>
            <a:ext cx="0" cy="86518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2" name="Line 66"/>
          <p:cNvSpPr/>
          <p:nvPr/>
        </p:nvSpPr>
        <p:spPr>
          <a:xfrm>
            <a:off x="4930775" y="2565400"/>
            <a:ext cx="2087563" cy="10080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3" name="Line 67"/>
          <p:cNvSpPr/>
          <p:nvPr/>
        </p:nvSpPr>
        <p:spPr>
          <a:xfrm flipH="1">
            <a:off x="1617663" y="3860800"/>
            <a:ext cx="433387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4" name="Line 68"/>
          <p:cNvSpPr/>
          <p:nvPr/>
        </p:nvSpPr>
        <p:spPr>
          <a:xfrm flipH="1">
            <a:off x="4065588" y="3860800"/>
            <a:ext cx="433387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5" name="Line 69"/>
          <p:cNvSpPr/>
          <p:nvPr/>
        </p:nvSpPr>
        <p:spPr>
          <a:xfrm flipH="1">
            <a:off x="6657975" y="3860800"/>
            <a:ext cx="433388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6" name="Line 70"/>
          <p:cNvSpPr/>
          <p:nvPr/>
        </p:nvSpPr>
        <p:spPr>
          <a:xfrm>
            <a:off x="2409825" y="3789363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7" name="Line 71"/>
          <p:cNvSpPr/>
          <p:nvPr/>
        </p:nvSpPr>
        <p:spPr>
          <a:xfrm>
            <a:off x="4859338" y="3789363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8" name="Line 72"/>
          <p:cNvSpPr/>
          <p:nvPr/>
        </p:nvSpPr>
        <p:spPr>
          <a:xfrm>
            <a:off x="7378700" y="3789363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9" name="Line 73"/>
          <p:cNvSpPr/>
          <p:nvPr/>
        </p:nvSpPr>
        <p:spPr>
          <a:xfrm>
            <a:off x="1546225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0" name="Line 74"/>
          <p:cNvSpPr/>
          <p:nvPr/>
        </p:nvSpPr>
        <p:spPr>
          <a:xfrm>
            <a:off x="2914650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1" name="Line 75"/>
          <p:cNvSpPr/>
          <p:nvPr/>
        </p:nvSpPr>
        <p:spPr>
          <a:xfrm>
            <a:off x="3994150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2" name="Line 76"/>
          <p:cNvSpPr/>
          <p:nvPr/>
        </p:nvSpPr>
        <p:spPr>
          <a:xfrm>
            <a:off x="5362575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3" name="Line 77"/>
          <p:cNvSpPr/>
          <p:nvPr/>
        </p:nvSpPr>
        <p:spPr>
          <a:xfrm>
            <a:off x="6515100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4" name="Line 78"/>
          <p:cNvSpPr/>
          <p:nvPr/>
        </p:nvSpPr>
        <p:spPr>
          <a:xfrm>
            <a:off x="7883525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5" name="Text Box 79"/>
          <p:cNvSpPr txBox="1">
            <a:spLocks noChangeArrowheads="1"/>
          </p:cNvSpPr>
          <p:nvPr/>
        </p:nvSpPr>
        <p:spPr bwMode="auto">
          <a:xfrm>
            <a:off x="3128963" y="26209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36" name="Text Box 80"/>
          <p:cNvSpPr txBox="1">
            <a:spLocks noChangeArrowheads="1"/>
          </p:cNvSpPr>
          <p:nvPr/>
        </p:nvSpPr>
        <p:spPr bwMode="auto">
          <a:xfrm>
            <a:off x="4640263" y="28368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37" name="Text Box 81"/>
          <p:cNvSpPr txBox="1">
            <a:spLocks noChangeArrowheads="1"/>
          </p:cNvSpPr>
          <p:nvPr/>
        </p:nvSpPr>
        <p:spPr bwMode="auto">
          <a:xfrm>
            <a:off x="5648325" y="25495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38" name="Text Box 82"/>
          <p:cNvSpPr txBox="1">
            <a:spLocks noChangeArrowheads="1"/>
          </p:cNvSpPr>
          <p:nvPr/>
        </p:nvSpPr>
        <p:spPr bwMode="auto">
          <a:xfrm>
            <a:off x="1546225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39" name="Text Box 83"/>
          <p:cNvSpPr txBox="1">
            <a:spLocks noChangeArrowheads="1"/>
          </p:cNvSpPr>
          <p:nvPr/>
        </p:nvSpPr>
        <p:spPr bwMode="auto">
          <a:xfrm>
            <a:off x="2554288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0" name="Text Box 84"/>
          <p:cNvSpPr txBox="1">
            <a:spLocks noChangeArrowheads="1"/>
          </p:cNvSpPr>
          <p:nvPr/>
        </p:nvSpPr>
        <p:spPr bwMode="auto">
          <a:xfrm>
            <a:off x="3992563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1" name="Text Box 85"/>
          <p:cNvSpPr txBox="1">
            <a:spLocks noChangeArrowheads="1"/>
          </p:cNvSpPr>
          <p:nvPr/>
        </p:nvSpPr>
        <p:spPr bwMode="auto">
          <a:xfrm>
            <a:off x="5002213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2" name="Text Box 86"/>
          <p:cNvSpPr txBox="1">
            <a:spLocks noChangeArrowheads="1"/>
          </p:cNvSpPr>
          <p:nvPr/>
        </p:nvSpPr>
        <p:spPr bwMode="auto">
          <a:xfrm>
            <a:off x="6584950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3" name="Text Box 87"/>
          <p:cNvSpPr txBox="1">
            <a:spLocks noChangeArrowheads="1"/>
          </p:cNvSpPr>
          <p:nvPr/>
        </p:nvSpPr>
        <p:spPr bwMode="auto">
          <a:xfrm>
            <a:off x="7593013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4" name="Text Box 88"/>
          <p:cNvSpPr txBox="1">
            <a:spLocks noChangeArrowheads="1"/>
          </p:cNvSpPr>
          <p:nvPr/>
        </p:nvSpPr>
        <p:spPr bwMode="auto">
          <a:xfrm>
            <a:off x="1255713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5" name="Text Box 89"/>
          <p:cNvSpPr txBox="1">
            <a:spLocks noChangeArrowheads="1"/>
          </p:cNvSpPr>
          <p:nvPr/>
        </p:nvSpPr>
        <p:spPr bwMode="auto">
          <a:xfrm>
            <a:off x="3706813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6" name="Text Box 90"/>
          <p:cNvSpPr txBox="1">
            <a:spLocks noChangeArrowheads="1"/>
          </p:cNvSpPr>
          <p:nvPr/>
        </p:nvSpPr>
        <p:spPr bwMode="auto">
          <a:xfrm>
            <a:off x="2624138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7" name="Text Box 91"/>
          <p:cNvSpPr txBox="1">
            <a:spLocks noChangeArrowheads="1"/>
          </p:cNvSpPr>
          <p:nvPr/>
        </p:nvSpPr>
        <p:spPr bwMode="auto">
          <a:xfrm>
            <a:off x="5072063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8" name="Text Box 92"/>
          <p:cNvSpPr txBox="1">
            <a:spLocks noChangeArrowheads="1"/>
          </p:cNvSpPr>
          <p:nvPr/>
        </p:nvSpPr>
        <p:spPr bwMode="auto">
          <a:xfrm>
            <a:off x="6224588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9" name="Text Box 93"/>
          <p:cNvSpPr txBox="1">
            <a:spLocks noChangeArrowheads="1"/>
          </p:cNvSpPr>
          <p:nvPr/>
        </p:nvSpPr>
        <p:spPr bwMode="auto">
          <a:xfrm>
            <a:off x="7593013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04" name="Oval 48"/>
          <p:cNvSpPr>
            <a:spLocks noChangeArrowheads="1"/>
          </p:cNvSpPr>
          <p:nvPr/>
        </p:nvSpPr>
        <p:spPr bwMode="auto">
          <a:xfrm>
            <a:off x="4425950" y="22764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05" name="Oval 49"/>
          <p:cNvSpPr>
            <a:spLocks noChangeArrowheads="1"/>
          </p:cNvSpPr>
          <p:nvPr/>
        </p:nvSpPr>
        <p:spPr bwMode="auto">
          <a:xfrm>
            <a:off x="4425950" y="35004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0" name="Oval 54"/>
          <p:cNvSpPr>
            <a:spLocks noChangeArrowheads="1"/>
          </p:cNvSpPr>
          <p:nvPr/>
        </p:nvSpPr>
        <p:spPr bwMode="auto">
          <a:xfrm>
            <a:off x="1978025" y="35004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5" name="Oval 59"/>
          <p:cNvSpPr>
            <a:spLocks noChangeArrowheads="1"/>
          </p:cNvSpPr>
          <p:nvPr/>
        </p:nvSpPr>
        <p:spPr bwMode="auto">
          <a:xfrm>
            <a:off x="6946900" y="35004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06" name="Oval 50"/>
          <p:cNvSpPr>
            <a:spLocks noChangeArrowheads="1"/>
          </p:cNvSpPr>
          <p:nvPr/>
        </p:nvSpPr>
        <p:spPr bwMode="auto">
          <a:xfrm>
            <a:off x="5073650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07" name="Oval 51"/>
          <p:cNvSpPr>
            <a:spLocks noChangeArrowheads="1"/>
          </p:cNvSpPr>
          <p:nvPr/>
        </p:nvSpPr>
        <p:spPr bwMode="auto">
          <a:xfrm>
            <a:off x="3778250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1" name="Oval 55"/>
          <p:cNvSpPr>
            <a:spLocks noChangeArrowheads="1"/>
          </p:cNvSpPr>
          <p:nvPr/>
        </p:nvSpPr>
        <p:spPr bwMode="auto">
          <a:xfrm>
            <a:off x="2625725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2" name="Oval 56"/>
          <p:cNvSpPr>
            <a:spLocks noChangeArrowheads="1"/>
          </p:cNvSpPr>
          <p:nvPr/>
        </p:nvSpPr>
        <p:spPr bwMode="auto">
          <a:xfrm>
            <a:off x="1330325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6" name="Oval 60"/>
          <p:cNvSpPr>
            <a:spLocks noChangeArrowheads="1"/>
          </p:cNvSpPr>
          <p:nvPr/>
        </p:nvSpPr>
        <p:spPr bwMode="auto">
          <a:xfrm>
            <a:off x="7594600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7" name="Oval 61"/>
          <p:cNvSpPr>
            <a:spLocks noChangeArrowheads="1"/>
          </p:cNvSpPr>
          <p:nvPr/>
        </p:nvSpPr>
        <p:spPr bwMode="auto">
          <a:xfrm>
            <a:off x="6299200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08" name="Oval 52"/>
          <p:cNvSpPr>
            <a:spLocks noChangeArrowheads="1"/>
          </p:cNvSpPr>
          <p:nvPr/>
        </p:nvSpPr>
        <p:spPr bwMode="auto">
          <a:xfrm>
            <a:off x="3778250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09" name="Oval 53"/>
          <p:cNvSpPr>
            <a:spLocks noChangeArrowheads="1"/>
          </p:cNvSpPr>
          <p:nvPr/>
        </p:nvSpPr>
        <p:spPr bwMode="auto">
          <a:xfrm>
            <a:off x="5146675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3" name="Oval 57"/>
          <p:cNvSpPr>
            <a:spLocks noChangeArrowheads="1"/>
          </p:cNvSpPr>
          <p:nvPr/>
        </p:nvSpPr>
        <p:spPr bwMode="auto">
          <a:xfrm>
            <a:off x="1330325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4" name="Oval 58"/>
          <p:cNvSpPr>
            <a:spLocks noChangeArrowheads="1"/>
          </p:cNvSpPr>
          <p:nvPr/>
        </p:nvSpPr>
        <p:spPr bwMode="auto">
          <a:xfrm>
            <a:off x="2698750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8" name="Oval 62"/>
          <p:cNvSpPr>
            <a:spLocks noChangeArrowheads="1"/>
          </p:cNvSpPr>
          <p:nvPr/>
        </p:nvSpPr>
        <p:spPr bwMode="auto">
          <a:xfrm>
            <a:off x="6299200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9" name="Oval 63"/>
          <p:cNvSpPr>
            <a:spLocks noChangeArrowheads="1"/>
          </p:cNvSpPr>
          <p:nvPr/>
        </p:nvSpPr>
        <p:spPr bwMode="auto">
          <a:xfrm>
            <a:off x="7667625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51" name="Rectangle 95"/>
          <p:cNvSpPr>
            <a:spLocks noChangeArrowheads="1"/>
          </p:cNvSpPr>
          <p:nvPr/>
        </p:nvSpPr>
        <p:spPr bwMode="auto">
          <a:xfrm>
            <a:off x="354330" y="1385253"/>
            <a:ext cx="3384550" cy="719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6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eiti SC Light" panose="02000000000000000000" charset="-122"/>
              <a:ea typeface="Heiti SC Light" panose="02000000000000000000" charset="-122"/>
              <a:cs typeface="+mn-cs"/>
            </a:endParaRPr>
          </a:p>
        </p:txBody>
      </p:sp>
      <p:sp>
        <p:nvSpPr>
          <p:cNvPr id="116738" name="Text Box 4"/>
          <p:cNvSpPr txBox="1"/>
          <p:nvPr/>
        </p:nvSpPr>
        <p:spPr bwMode="auto">
          <a:xfrm>
            <a:off x="3706971" y="134938"/>
            <a:ext cx="1811020" cy="583565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91440" tIns="45720" rIns="91440" bIns="45720" rtlCol="0" anchor="t">
            <a:spAutoFit/>
          </a:bodyPr>
          <a:p>
            <a:pPr lvl="0" algn="just"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分支界限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03491" name="Rectangle 3"/>
          <p:cNvSpPr>
            <a:spLocks noGrp="1" noChangeArrowheads="1"/>
          </p:cNvSpPr>
          <p:nvPr/>
        </p:nvSpPr>
        <p:spPr>
          <a:xfrm>
            <a:off x="330200" y="736600"/>
            <a:ext cx="3738880" cy="17932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多阶段图搜索问题</a:t>
            </a: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输入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多阶段图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800" b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输出</a:t>
            </a:r>
            <a:r>
              <a:rPr lang="en-US" altLang="zh-CN" sz="1800" b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:  </a:t>
            </a:r>
            <a:r>
              <a:rPr lang="zh-CN" altLang="en-US" sz="1800" b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从</a:t>
            </a:r>
            <a:r>
              <a:rPr lang="en-US" altLang="zh-CN" sz="1800" b="1" i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v</a:t>
            </a:r>
            <a:r>
              <a:rPr lang="en-US" altLang="zh-CN" sz="1800" b="1" i="1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0</a:t>
            </a:r>
            <a:r>
              <a:rPr lang="zh-CN" altLang="en-US" sz="1800" b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到</a:t>
            </a:r>
            <a:r>
              <a:rPr lang="en-US" altLang="zh-CN" sz="1800" b="1" i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v</a:t>
            </a:r>
            <a:r>
              <a:rPr lang="en-US" altLang="zh-CN" sz="1800" b="1" i="1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3</a:t>
            </a:r>
            <a:r>
              <a:rPr lang="zh-CN" altLang="en-US" sz="1800" b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的最短路径</a:t>
            </a:r>
            <a:endParaRPr lang="zh-CN" altLang="en-US" sz="1800" b="1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问题的树表示</a:t>
            </a: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1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1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1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1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1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1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1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1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1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1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1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1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1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1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1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1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1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1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1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1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1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1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1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1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81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1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1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1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1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1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1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1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1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1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1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81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81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1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81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81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81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135" grpId="0"/>
      <p:bldP spid="813136" grpId="0"/>
      <p:bldP spid="813137" grpId="0"/>
      <p:bldP spid="813138" grpId="0"/>
      <p:bldP spid="813139" grpId="0"/>
      <p:bldP spid="813140" grpId="0"/>
      <p:bldP spid="813141" grpId="0"/>
      <p:bldP spid="813142" grpId="0"/>
      <p:bldP spid="813143" grpId="0"/>
      <p:bldP spid="813144" grpId="0"/>
      <p:bldP spid="813145" grpId="0"/>
      <p:bldP spid="813146" grpId="0"/>
      <p:bldP spid="813147" grpId="0"/>
      <p:bldP spid="813148" grpId="0"/>
      <p:bldP spid="813149" grpId="0"/>
      <p:bldP spid="813104" grpId="0" animBg="1"/>
      <p:bldP spid="813105" grpId="0" animBg="1"/>
      <p:bldP spid="813110" grpId="0" animBg="1"/>
      <p:bldP spid="813115" grpId="0" animBg="1"/>
      <p:bldP spid="813106" grpId="0" animBg="1"/>
      <p:bldP spid="813107" grpId="0" animBg="1"/>
      <p:bldP spid="813111" grpId="0" animBg="1"/>
      <p:bldP spid="813112" grpId="0" animBg="1"/>
      <p:bldP spid="813116" grpId="0" animBg="1"/>
      <p:bldP spid="813117" grpId="0" animBg="1"/>
      <p:bldP spid="813108" grpId="0" animBg="1"/>
      <p:bldP spid="813109" grpId="0" animBg="1"/>
      <p:bldP spid="813113" grpId="0" animBg="1"/>
      <p:bldP spid="813114" grpId="0" animBg="1"/>
      <p:bldP spid="813118" grpId="0" animBg="1"/>
      <p:bldP spid="8131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4"/>
          <p:cNvSpPr/>
          <p:nvPr/>
        </p:nvSpPr>
        <p:spPr>
          <a:xfrm>
            <a:off x="73025" y="71438"/>
            <a:ext cx="19748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4126" name="Line 46"/>
          <p:cNvSpPr/>
          <p:nvPr/>
        </p:nvSpPr>
        <p:spPr>
          <a:xfrm flipH="1">
            <a:off x="2969260" y="2635568"/>
            <a:ext cx="2087563" cy="10080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27" name="Line 47"/>
          <p:cNvSpPr/>
          <p:nvPr/>
        </p:nvSpPr>
        <p:spPr>
          <a:xfrm>
            <a:off x="5272723" y="2778443"/>
            <a:ext cx="0" cy="86518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28" name="Line 48"/>
          <p:cNvSpPr/>
          <p:nvPr/>
        </p:nvSpPr>
        <p:spPr>
          <a:xfrm>
            <a:off x="5561648" y="2635568"/>
            <a:ext cx="2087562" cy="10080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29" name="Line 49"/>
          <p:cNvSpPr/>
          <p:nvPr/>
        </p:nvSpPr>
        <p:spPr>
          <a:xfrm flipH="1">
            <a:off x="2248535" y="3930968"/>
            <a:ext cx="433388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0" name="Line 50"/>
          <p:cNvSpPr/>
          <p:nvPr/>
        </p:nvSpPr>
        <p:spPr>
          <a:xfrm flipH="1">
            <a:off x="4696460" y="3930968"/>
            <a:ext cx="433388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1" name="Line 51"/>
          <p:cNvSpPr/>
          <p:nvPr/>
        </p:nvSpPr>
        <p:spPr>
          <a:xfrm flipH="1">
            <a:off x="7288848" y="3930968"/>
            <a:ext cx="433387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2" name="Line 52"/>
          <p:cNvSpPr/>
          <p:nvPr/>
        </p:nvSpPr>
        <p:spPr>
          <a:xfrm>
            <a:off x="3040698" y="3859530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3" name="Line 53"/>
          <p:cNvSpPr/>
          <p:nvPr/>
        </p:nvSpPr>
        <p:spPr>
          <a:xfrm>
            <a:off x="5490210" y="3859530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4" name="Line 54"/>
          <p:cNvSpPr/>
          <p:nvPr/>
        </p:nvSpPr>
        <p:spPr>
          <a:xfrm>
            <a:off x="8009573" y="3859530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6" name="Line 56"/>
          <p:cNvSpPr/>
          <p:nvPr/>
        </p:nvSpPr>
        <p:spPr>
          <a:xfrm>
            <a:off x="3545523" y="5083493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9" name="Line 59"/>
          <p:cNvSpPr/>
          <p:nvPr/>
        </p:nvSpPr>
        <p:spPr>
          <a:xfrm>
            <a:off x="7145973" y="5083493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41" name="Text Box 61"/>
          <p:cNvSpPr txBox="1">
            <a:spLocks noChangeArrowheads="1"/>
          </p:cNvSpPr>
          <p:nvPr/>
        </p:nvSpPr>
        <p:spPr bwMode="auto">
          <a:xfrm>
            <a:off x="3759835" y="269113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2" name="Text Box 62"/>
          <p:cNvSpPr txBox="1">
            <a:spLocks noChangeArrowheads="1"/>
          </p:cNvSpPr>
          <p:nvPr/>
        </p:nvSpPr>
        <p:spPr bwMode="auto">
          <a:xfrm>
            <a:off x="5271135" y="290703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3" name="Text Box 63"/>
          <p:cNvSpPr txBox="1">
            <a:spLocks noChangeArrowheads="1"/>
          </p:cNvSpPr>
          <p:nvPr/>
        </p:nvSpPr>
        <p:spPr bwMode="auto">
          <a:xfrm>
            <a:off x="6279198" y="261969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4" name="Text Box 64"/>
          <p:cNvSpPr txBox="1">
            <a:spLocks noChangeArrowheads="1"/>
          </p:cNvSpPr>
          <p:nvPr/>
        </p:nvSpPr>
        <p:spPr bwMode="auto">
          <a:xfrm>
            <a:off x="2177098" y="398811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5" name="Text Box 65"/>
          <p:cNvSpPr txBox="1">
            <a:spLocks noChangeArrowheads="1"/>
          </p:cNvSpPr>
          <p:nvPr/>
        </p:nvSpPr>
        <p:spPr bwMode="auto">
          <a:xfrm>
            <a:off x="3185160" y="398811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6" name="Text Box 66"/>
          <p:cNvSpPr txBox="1">
            <a:spLocks noChangeArrowheads="1"/>
          </p:cNvSpPr>
          <p:nvPr/>
        </p:nvSpPr>
        <p:spPr bwMode="auto">
          <a:xfrm>
            <a:off x="4623435" y="398811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7" name="Text Box 67"/>
          <p:cNvSpPr txBox="1">
            <a:spLocks noChangeArrowheads="1"/>
          </p:cNvSpPr>
          <p:nvPr/>
        </p:nvSpPr>
        <p:spPr bwMode="auto">
          <a:xfrm>
            <a:off x="5633085" y="398811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8" name="Text Box 68"/>
          <p:cNvSpPr txBox="1">
            <a:spLocks noChangeArrowheads="1"/>
          </p:cNvSpPr>
          <p:nvPr/>
        </p:nvSpPr>
        <p:spPr bwMode="auto">
          <a:xfrm>
            <a:off x="7215823" y="398811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9" name="Text Box 69"/>
          <p:cNvSpPr txBox="1">
            <a:spLocks noChangeArrowheads="1"/>
          </p:cNvSpPr>
          <p:nvPr/>
        </p:nvSpPr>
        <p:spPr bwMode="auto">
          <a:xfrm>
            <a:off x="8223885" y="398811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52" name="Text Box 72"/>
          <p:cNvSpPr txBox="1">
            <a:spLocks noChangeArrowheads="1"/>
          </p:cNvSpPr>
          <p:nvPr/>
        </p:nvSpPr>
        <p:spPr bwMode="auto">
          <a:xfrm>
            <a:off x="3255010" y="528351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54" name="Text Box 74"/>
          <p:cNvSpPr txBox="1">
            <a:spLocks noChangeArrowheads="1"/>
          </p:cNvSpPr>
          <p:nvPr/>
        </p:nvSpPr>
        <p:spPr bwMode="auto">
          <a:xfrm>
            <a:off x="6855460" y="528351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56" name="Oval 76"/>
          <p:cNvSpPr>
            <a:spLocks noChangeArrowheads="1"/>
          </p:cNvSpPr>
          <p:nvPr/>
        </p:nvSpPr>
        <p:spPr bwMode="auto">
          <a:xfrm>
            <a:off x="5056823" y="2346643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57" name="Oval 77"/>
          <p:cNvSpPr>
            <a:spLocks noChangeArrowheads="1"/>
          </p:cNvSpPr>
          <p:nvPr/>
        </p:nvSpPr>
        <p:spPr bwMode="auto">
          <a:xfrm>
            <a:off x="5056823" y="357060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58" name="Oval 78"/>
          <p:cNvSpPr>
            <a:spLocks noChangeArrowheads="1"/>
          </p:cNvSpPr>
          <p:nvPr/>
        </p:nvSpPr>
        <p:spPr bwMode="auto">
          <a:xfrm>
            <a:off x="2608898" y="357060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0" name="Oval 80"/>
          <p:cNvSpPr>
            <a:spLocks noChangeArrowheads="1"/>
          </p:cNvSpPr>
          <p:nvPr/>
        </p:nvSpPr>
        <p:spPr bwMode="auto">
          <a:xfrm>
            <a:off x="5704523" y="465010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1" name="Oval 81"/>
          <p:cNvSpPr>
            <a:spLocks noChangeArrowheads="1"/>
          </p:cNvSpPr>
          <p:nvPr/>
        </p:nvSpPr>
        <p:spPr bwMode="auto">
          <a:xfrm>
            <a:off x="4409123" y="465010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2" name="Oval 82"/>
          <p:cNvSpPr>
            <a:spLocks noChangeArrowheads="1"/>
          </p:cNvSpPr>
          <p:nvPr/>
        </p:nvSpPr>
        <p:spPr bwMode="auto">
          <a:xfrm>
            <a:off x="3256598" y="465010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3" name="Oval 83"/>
          <p:cNvSpPr>
            <a:spLocks noChangeArrowheads="1"/>
          </p:cNvSpPr>
          <p:nvPr/>
        </p:nvSpPr>
        <p:spPr bwMode="auto">
          <a:xfrm>
            <a:off x="1961198" y="465010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4" name="Oval 84"/>
          <p:cNvSpPr>
            <a:spLocks noChangeArrowheads="1"/>
          </p:cNvSpPr>
          <p:nvPr/>
        </p:nvSpPr>
        <p:spPr bwMode="auto">
          <a:xfrm>
            <a:off x="8225473" y="465010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5" name="Oval 85"/>
          <p:cNvSpPr>
            <a:spLocks noChangeArrowheads="1"/>
          </p:cNvSpPr>
          <p:nvPr/>
        </p:nvSpPr>
        <p:spPr bwMode="auto">
          <a:xfrm>
            <a:off x="6930073" y="465010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9" name="Oval 89"/>
          <p:cNvSpPr>
            <a:spLocks noChangeArrowheads="1"/>
          </p:cNvSpPr>
          <p:nvPr/>
        </p:nvSpPr>
        <p:spPr bwMode="auto">
          <a:xfrm>
            <a:off x="3329623" y="5947093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70" name="Oval 90"/>
          <p:cNvSpPr>
            <a:spLocks noChangeArrowheads="1"/>
          </p:cNvSpPr>
          <p:nvPr/>
        </p:nvSpPr>
        <p:spPr bwMode="auto">
          <a:xfrm>
            <a:off x="6930073" y="5947093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72" name="Text Box 92"/>
          <p:cNvSpPr txBox="1">
            <a:spLocks noChangeArrowheads="1"/>
          </p:cNvSpPr>
          <p:nvPr/>
        </p:nvSpPr>
        <p:spPr bwMode="auto">
          <a:xfrm>
            <a:off x="3170238" y="6429375"/>
            <a:ext cx="66421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可能解</a:t>
            </a:r>
            <a:endParaRPr kumimoji="0" lang="zh-CN" altLang="en-US" sz="12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上界</a:t>
            </a:r>
            <a:r>
              <a:rPr kumimoji="0" lang="en-US" altLang="zh-CN" sz="12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=5</a:t>
            </a:r>
            <a:endParaRPr kumimoji="0" lang="en-US" altLang="zh-CN" sz="12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14173" name="Text Box 93"/>
          <p:cNvSpPr txBox="1">
            <a:spLocks noChangeArrowheads="1"/>
          </p:cNvSpPr>
          <p:nvPr/>
        </p:nvSpPr>
        <p:spPr bwMode="auto">
          <a:xfrm>
            <a:off x="1754823" y="5012055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=6&gt;5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74" name="Text Box 94"/>
          <p:cNvSpPr txBox="1">
            <a:spLocks noChangeArrowheads="1"/>
          </p:cNvSpPr>
          <p:nvPr/>
        </p:nvSpPr>
        <p:spPr bwMode="auto">
          <a:xfrm>
            <a:off x="4202748" y="5010468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=7&gt;5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75" name="Text Box 95"/>
          <p:cNvSpPr txBox="1">
            <a:spLocks noChangeArrowheads="1"/>
          </p:cNvSpPr>
          <p:nvPr/>
        </p:nvSpPr>
        <p:spPr bwMode="auto">
          <a:xfrm>
            <a:off x="5499735" y="4996180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=6&gt;5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76" name="Text Box 96"/>
          <p:cNvSpPr txBox="1">
            <a:spLocks noChangeArrowheads="1"/>
          </p:cNvSpPr>
          <p:nvPr/>
        </p:nvSpPr>
        <p:spPr bwMode="auto">
          <a:xfrm>
            <a:off x="8019098" y="4996180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=9&gt;5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59" name="Oval 79"/>
          <p:cNvSpPr>
            <a:spLocks noChangeArrowheads="1"/>
          </p:cNvSpPr>
          <p:nvPr/>
        </p:nvSpPr>
        <p:spPr bwMode="auto">
          <a:xfrm>
            <a:off x="7577773" y="357060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78" name="Text Box 98"/>
          <p:cNvSpPr txBox="1">
            <a:spLocks noChangeArrowheads="1"/>
          </p:cNvSpPr>
          <p:nvPr/>
        </p:nvSpPr>
        <p:spPr bwMode="auto">
          <a:xfrm>
            <a:off x="5271135" y="6452235"/>
            <a:ext cx="506095" cy="33718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160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Heiti SC Light" panose="02000000000000000000" charset="-122"/>
                <a:ea typeface="Heiti SC Light" panose="02000000000000000000" charset="-122"/>
                <a:cs typeface="+mn-cs"/>
              </a:rPr>
              <a:t>解</a:t>
            </a:r>
            <a:endParaRPr kumimoji="0" lang="zh-CN" altLang="en-US" sz="1600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Heiti SC Light" panose="02000000000000000000" charset="-122"/>
              <a:ea typeface="Heiti SC Light" panose="02000000000000000000" charset="-122"/>
              <a:cs typeface="+mn-cs"/>
            </a:endParaRPr>
          </a:p>
        </p:txBody>
      </p:sp>
      <p:sp>
        <p:nvSpPr>
          <p:cNvPr id="814179" name="Line 99"/>
          <p:cNvSpPr/>
          <p:nvPr/>
        </p:nvSpPr>
        <p:spPr>
          <a:xfrm flipH="1" flipV="1">
            <a:off x="3905885" y="6236018"/>
            <a:ext cx="1366838" cy="358775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14180" name="Line 100"/>
          <p:cNvSpPr/>
          <p:nvPr/>
        </p:nvSpPr>
        <p:spPr>
          <a:xfrm flipV="1">
            <a:off x="5777548" y="6236018"/>
            <a:ext cx="1079500" cy="358775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14181" name="Rectangle 101"/>
          <p:cNvSpPr>
            <a:spLocks noChangeArrowheads="1"/>
          </p:cNvSpPr>
          <p:nvPr/>
        </p:nvSpPr>
        <p:spPr bwMode="auto">
          <a:xfrm>
            <a:off x="73025" y="797560"/>
            <a:ext cx="5751830" cy="7410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eiti SC Light" panose="02000000000000000000" charset="-122"/>
              <a:ea typeface="Heiti SC Light" panose="02000000000000000000" charset="-122"/>
              <a:cs typeface="+mn-cs"/>
            </a:endParaRPr>
          </a:p>
        </p:txBody>
      </p:sp>
      <p:grpSp>
        <p:nvGrpSpPr>
          <p:cNvPr id="120834" name="Group 5"/>
          <p:cNvGrpSpPr/>
          <p:nvPr/>
        </p:nvGrpSpPr>
        <p:grpSpPr>
          <a:xfrm>
            <a:off x="5287010" y="39053"/>
            <a:ext cx="5013325" cy="2454275"/>
            <a:chOff x="2514" y="117"/>
            <a:chExt cx="3158" cy="1546"/>
          </a:xfrm>
        </p:grpSpPr>
        <p:sp>
          <p:nvSpPr>
            <p:cNvPr id="120835" name="Line 6"/>
            <p:cNvSpPr/>
            <p:nvPr/>
          </p:nvSpPr>
          <p:spPr>
            <a:xfrm flipV="1">
              <a:off x="2885" y="490"/>
              <a:ext cx="683" cy="39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36" name="Line 7"/>
            <p:cNvSpPr/>
            <p:nvPr/>
          </p:nvSpPr>
          <p:spPr>
            <a:xfrm flipV="1">
              <a:off x="2914" y="947"/>
              <a:ext cx="68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37" name="Line 8"/>
            <p:cNvSpPr/>
            <p:nvPr/>
          </p:nvSpPr>
          <p:spPr>
            <a:xfrm>
              <a:off x="2885" y="980"/>
              <a:ext cx="712" cy="35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38" name="Line 9"/>
            <p:cNvSpPr/>
            <p:nvPr/>
          </p:nvSpPr>
          <p:spPr>
            <a:xfrm>
              <a:off x="3686" y="947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39" name="Line 10"/>
            <p:cNvSpPr/>
            <p:nvPr/>
          </p:nvSpPr>
          <p:spPr>
            <a:xfrm>
              <a:off x="3686" y="1371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0" name="Line 11"/>
            <p:cNvSpPr/>
            <p:nvPr/>
          </p:nvSpPr>
          <p:spPr>
            <a:xfrm>
              <a:off x="3686" y="490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1" name="Line 12"/>
            <p:cNvSpPr/>
            <p:nvPr/>
          </p:nvSpPr>
          <p:spPr>
            <a:xfrm flipV="1">
              <a:off x="3657" y="523"/>
              <a:ext cx="891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2" name="Line 13"/>
            <p:cNvSpPr/>
            <p:nvPr/>
          </p:nvSpPr>
          <p:spPr>
            <a:xfrm flipV="1">
              <a:off x="3657" y="980"/>
              <a:ext cx="891" cy="35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3" name="Line 14"/>
            <p:cNvSpPr/>
            <p:nvPr/>
          </p:nvSpPr>
          <p:spPr>
            <a:xfrm>
              <a:off x="3657" y="523"/>
              <a:ext cx="891" cy="81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4" name="Line 15"/>
            <p:cNvSpPr/>
            <p:nvPr/>
          </p:nvSpPr>
          <p:spPr>
            <a:xfrm>
              <a:off x="4608" y="490"/>
              <a:ext cx="683" cy="39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5" name="Line 16"/>
            <p:cNvSpPr/>
            <p:nvPr/>
          </p:nvSpPr>
          <p:spPr>
            <a:xfrm>
              <a:off x="4637" y="947"/>
              <a:ext cx="654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6" name="Line 17"/>
            <p:cNvSpPr/>
            <p:nvPr/>
          </p:nvSpPr>
          <p:spPr>
            <a:xfrm flipV="1">
              <a:off x="4637" y="1012"/>
              <a:ext cx="654" cy="35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7" name="Oval 18"/>
            <p:cNvSpPr/>
            <p:nvPr/>
          </p:nvSpPr>
          <p:spPr>
            <a:xfrm>
              <a:off x="2796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48" name="Oval 19"/>
            <p:cNvSpPr/>
            <p:nvPr/>
          </p:nvSpPr>
          <p:spPr>
            <a:xfrm>
              <a:off x="3568" y="424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49" name="Oval 20"/>
            <p:cNvSpPr/>
            <p:nvPr/>
          </p:nvSpPr>
          <p:spPr>
            <a:xfrm>
              <a:off x="3568" y="881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0" name="Oval 21"/>
            <p:cNvSpPr/>
            <p:nvPr/>
          </p:nvSpPr>
          <p:spPr>
            <a:xfrm>
              <a:off x="3568" y="1305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1" name="Oval 22"/>
            <p:cNvSpPr/>
            <p:nvPr/>
          </p:nvSpPr>
          <p:spPr>
            <a:xfrm>
              <a:off x="4517" y="425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2" name="Oval 23"/>
            <p:cNvSpPr/>
            <p:nvPr/>
          </p:nvSpPr>
          <p:spPr>
            <a:xfrm>
              <a:off x="4518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3" name="Oval 24"/>
            <p:cNvSpPr/>
            <p:nvPr/>
          </p:nvSpPr>
          <p:spPr>
            <a:xfrm>
              <a:off x="4517" y="1305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4" name="Oval 25"/>
            <p:cNvSpPr/>
            <p:nvPr/>
          </p:nvSpPr>
          <p:spPr>
            <a:xfrm>
              <a:off x="5261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14106" name="Text Box 26"/>
            <p:cNvSpPr txBox="1">
              <a:spLocks noChangeArrowheads="1"/>
            </p:cNvSpPr>
            <p:nvPr/>
          </p:nvSpPr>
          <p:spPr bwMode="auto">
            <a:xfrm>
              <a:off x="2514" y="709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07" name="Text Box 27"/>
            <p:cNvSpPr txBox="1">
              <a:spLocks noChangeArrowheads="1"/>
            </p:cNvSpPr>
            <p:nvPr/>
          </p:nvSpPr>
          <p:spPr bwMode="auto">
            <a:xfrm>
              <a:off x="3512" y="119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08" name="Text Box 28"/>
            <p:cNvSpPr txBox="1">
              <a:spLocks noChangeArrowheads="1"/>
            </p:cNvSpPr>
            <p:nvPr/>
          </p:nvSpPr>
          <p:spPr bwMode="auto">
            <a:xfrm>
              <a:off x="3477" y="845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09" name="Text Box 29"/>
            <p:cNvSpPr txBox="1">
              <a:spLocks noChangeArrowheads="1"/>
            </p:cNvSpPr>
            <p:nvPr/>
          </p:nvSpPr>
          <p:spPr bwMode="auto">
            <a:xfrm>
              <a:off x="3467" y="1298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0" name="Text Box 30"/>
            <p:cNvSpPr txBox="1">
              <a:spLocks noChangeArrowheads="1"/>
            </p:cNvSpPr>
            <p:nvPr/>
          </p:nvSpPr>
          <p:spPr bwMode="auto">
            <a:xfrm>
              <a:off x="4465" y="117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1" name="Text Box 31"/>
            <p:cNvSpPr txBox="1">
              <a:spLocks noChangeArrowheads="1"/>
            </p:cNvSpPr>
            <p:nvPr/>
          </p:nvSpPr>
          <p:spPr bwMode="auto">
            <a:xfrm>
              <a:off x="4465" y="572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2" name="Text Box 32"/>
            <p:cNvSpPr txBox="1">
              <a:spLocks noChangeArrowheads="1"/>
            </p:cNvSpPr>
            <p:nvPr/>
          </p:nvSpPr>
          <p:spPr bwMode="auto">
            <a:xfrm>
              <a:off x="4475" y="1298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3" name="Text Box 33"/>
            <p:cNvSpPr txBox="1">
              <a:spLocks noChangeArrowheads="1"/>
            </p:cNvSpPr>
            <p:nvPr/>
          </p:nvSpPr>
          <p:spPr bwMode="auto">
            <a:xfrm>
              <a:off x="5358" y="709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4" name="Text Box 34"/>
            <p:cNvSpPr txBox="1">
              <a:spLocks noChangeArrowheads="1"/>
            </p:cNvSpPr>
            <p:nvPr/>
          </p:nvSpPr>
          <p:spPr bwMode="auto">
            <a:xfrm>
              <a:off x="3081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5" name="Text Box 35"/>
            <p:cNvSpPr txBox="1">
              <a:spLocks noChangeArrowheads="1"/>
            </p:cNvSpPr>
            <p:nvPr/>
          </p:nvSpPr>
          <p:spPr bwMode="auto">
            <a:xfrm>
              <a:off x="3200" y="69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6" name="Text Box 36"/>
            <p:cNvSpPr txBox="1">
              <a:spLocks noChangeArrowheads="1"/>
            </p:cNvSpPr>
            <p:nvPr/>
          </p:nvSpPr>
          <p:spPr bwMode="auto">
            <a:xfrm>
              <a:off x="3033" y="106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7" name="Text Box 37"/>
            <p:cNvSpPr txBox="1">
              <a:spLocks noChangeArrowheads="1"/>
            </p:cNvSpPr>
            <p:nvPr/>
          </p:nvSpPr>
          <p:spPr bwMode="auto">
            <a:xfrm>
              <a:off x="3853" y="97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8" name="Text Box 38"/>
            <p:cNvSpPr txBox="1">
              <a:spLocks noChangeArrowheads="1"/>
            </p:cNvSpPr>
            <p:nvPr/>
          </p:nvSpPr>
          <p:spPr bwMode="auto">
            <a:xfrm>
              <a:off x="4240" y="7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9" name="Text Box 39"/>
            <p:cNvSpPr txBox="1">
              <a:spLocks noChangeArrowheads="1"/>
            </p:cNvSpPr>
            <p:nvPr/>
          </p:nvSpPr>
          <p:spPr bwMode="auto">
            <a:xfrm>
              <a:off x="4002" y="21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20" name="Text Box 40"/>
            <p:cNvSpPr txBox="1">
              <a:spLocks noChangeArrowheads="1"/>
            </p:cNvSpPr>
            <p:nvPr/>
          </p:nvSpPr>
          <p:spPr bwMode="auto">
            <a:xfrm>
              <a:off x="3806" y="4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21" name="Text Box 41"/>
            <p:cNvSpPr txBox="1">
              <a:spLocks noChangeArrowheads="1"/>
            </p:cNvSpPr>
            <p:nvPr/>
          </p:nvSpPr>
          <p:spPr bwMode="auto">
            <a:xfrm>
              <a:off x="4121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22" name="Text Box 42"/>
            <p:cNvSpPr txBox="1">
              <a:spLocks noChangeArrowheads="1"/>
            </p:cNvSpPr>
            <p:nvPr/>
          </p:nvSpPr>
          <p:spPr bwMode="auto">
            <a:xfrm>
              <a:off x="4002" y="129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23" name="Text Box 43"/>
            <p:cNvSpPr txBox="1">
              <a:spLocks noChangeArrowheads="1"/>
            </p:cNvSpPr>
            <p:nvPr/>
          </p:nvSpPr>
          <p:spPr bwMode="auto">
            <a:xfrm>
              <a:off x="4874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24" name="Text Box 44"/>
            <p:cNvSpPr txBox="1">
              <a:spLocks noChangeArrowheads="1"/>
            </p:cNvSpPr>
            <p:nvPr/>
          </p:nvSpPr>
          <p:spPr bwMode="auto">
            <a:xfrm>
              <a:off x="4833" y="7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25" name="Text Box 45"/>
            <p:cNvSpPr txBox="1">
              <a:spLocks noChangeArrowheads="1"/>
            </p:cNvSpPr>
            <p:nvPr/>
          </p:nvSpPr>
          <p:spPr bwMode="auto">
            <a:xfrm>
              <a:off x="4873" y="110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3491" name="Rectangle 3"/>
          <p:cNvSpPr>
            <a:spLocks noGrp="1" noChangeArrowheads="1"/>
          </p:cNvSpPr>
          <p:nvPr/>
        </p:nvSpPr>
        <p:spPr>
          <a:xfrm>
            <a:off x="165100" y="382905"/>
            <a:ext cx="3738880" cy="290766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多阶段图搜索问题</a:t>
            </a: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输入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多阶段图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800" b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输出</a:t>
            </a:r>
            <a:r>
              <a:rPr lang="en-US" altLang="zh-CN" sz="1800" b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:  </a:t>
            </a:r>
            <a:r>
              <a:rPr lang="zh-CN" altLang="en-US" sz="1800" b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从</a:t>
            </a:r>
            <a:r>
              <a:rPr lang="en-US" altLang="zh-CN" sz="1800" b="1" i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v</a:t>
            </a:r>
            <a:r>
              <a:rPr lang="en-US" altLang="zh-CN" sz="1800" b="1" i="1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0</a:t>
            </a:r>
            <a:r>
              <a:rPr lang="zh-CN" altLang="en-US" sz="1800" b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到</a:t>
            </a:r>
            <a:r>
              <a:rPr lang="en-US" altLang="zh-CN" sz="1800" b="1" i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v</a:t>
            </a:r>
            <a:r>
              <a:rPr lang="en-US" altLang="zh-CN" sz="1800" b="1" i="1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3</a:t>
            </a:r>
            <a:r>
              <a:rPr lang="zh-CN" altLang="en-US" sz="1800" b="1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的最短路径</a:t>
            </a:r>
            <a:endParaRPr lang="zh-CN" altLang="en-US" sz="1800" b="1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问题的树表示</a:t>
            </a:r>
            <a:endParaRPr lang="zh-CN" altLang="en-US" sz="2000" b="1" noProof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使用爬山策略进行分支界限搜索</a:t>
            </a: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16738" name="Text Box 4"/>
          <p:cNvSpPr txBox="1"/>
          <p:nvPr/>
        </p:nvSpPr>
        <p:spPr bwMode="auto">
          <a:xfrm>
            <a:off x="4115911" y="87948"/>
            <a:ext cx="1811020" cy="583565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91440" tIns="45720" rIns="91440" bIns="45720" rtlCol="0" anchor="t">
            <a:spAutoFit/>
          </a:bodyPr>
          <a:p>
            <a:pPr lvl="0" algn="just"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分支界限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1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1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1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1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1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1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1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1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1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1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1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1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1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1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1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1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1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1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1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1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1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1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1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1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1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1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1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1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1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1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81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1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81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81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81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41" grpId="0" bldLvl="0" animBg="1"/>
      <p:bldP spid="814142" grpId="0" bldLvl="0" animBg="1"/>
      <p:bldP spid="814143" grpId="0" bldLvl="0" animBg="1"/>
      <p:bldP spid="814144" grpId="0" bldLvl="0" animBg="1"/>
      <p:bldP spid="814145" grpId="0" bldLvl="0" animBg="1"/>
      <p:bldP spid="814146" grpId="0" bldLvl="0" animBg="1"/>
      <p:bldP spid="814147" grpId="0" bldLvl="0" animBg="1"/>
      <p:bldP spid="814148" grpId="0" bldLvl="0" animBg="1"/>
      <p:bldP spid="814149" grpId="0" bldLvl="0" animBg="1"/>
      <p:bldP spid="814152" grpId="0" bldLvl="0" animBg="1"/>
      <p:bldP spid="814154" grpId="0" bldLvl="0" animBg="1"/>
      <p:bldP spid="814156" grpId="0" bldLvl="0" animBg="1"/>
      <p:bldP spid="814157" grpId="0" bldLvl="0" animBg="1"/>
      <p:bldP spid="814158" grpId="0" bldLvl="0" animBg="1"/>
      <p:bldP spid="814160" grpId="0" bldLvl="0" animBg="1"/>
      <p:bldP spid="814161" grpId="0" bldLvl="0" animBg="1"/>
      <p:bldP spid="814162" grpId="0" bldLvl="0" animBg="1"/>
      <p:bldP spid="814163" grpId="0" bldLvl="0" animBg="1"/>
      <p:bldP spid="814164" grpId="0" bldLvl="0" animBg="1"/>
      <p:bldP spid="814165" grpId="0" bldLvl="0" animBg="1"/>
      <p:bldP spid="814169" grpId="0" bldLvl="0" animBg="1"/>
      <p:bldP spid="814170" grpId="0" bldLvl="0" animBg="1"/>
      <p:bldP spid="814172" grpId="0" bldLvl="0" animBg="1"/>
      <p:bldP spid="814173" grpId="0" bldLvl="0" animBg="1"/>
      <p:bldP spid="814174" grpId="0" bldLvl="0" animBg="1"/>
      <p:bldP spid="814175" grpId="0" bldLvl="0" animBg="1"/>
      <p:bldP spid="814176" grpId="0" bldLvl="0" animBg="1"/>
      <p:bldP spid="814159" grpId="0" bldLvl="0" animBg="1"/>
      <p:bldP spid="81417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442595" y="195580"/>
            <a:ext cx="92583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提纲</a:t>
            </a:r>
            <a:endParaRPr lang="zh-CN" altLang="en-US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2930" y="1036955"/>
            <a:ext cx="6696075" cy="502348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暴力美学：搜索漫谈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6.2 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深度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优先与广度优先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6.3 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搜索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的优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化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6.4 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剪枝方法论与人员安排问题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6.6 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旅行商问题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6.6 A*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831850" y="1412558"/>
            <a:ext cx="8785225" cy="4032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分支界限策略的原理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产生分支的机制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使用前面的任意一种策略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产生一个界限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可以通过发现可能解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进行分支界限搜索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即剪除不可能产生优化解的分支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16738" name="Text Box 4"/>
          <p:cNvSpPr txBox="1"/>
          <p:nvPr/>
        </p:nvSpPr>
        <p:spPr bwMode="auto">
          <a:xfrm>
            <a:off x="5076031" y="232728"/>
            <a:ext cx="1811020" cy="583565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91440" tIns="45720" rIns="91440" bIns="45720" rtlCol="0" anchor="t">
            <a:spAutoFit/>
          </a:bodyPr>
          <a:p>
            <a:pPr lvl="0" algn="just"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分支界限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5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5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Text Box 4"/>
          <p:cNvSpPr txBox="1"/>
          <p:nvPr/>
        </p:nvSpPr>
        <p:spPr bwMode="auto">
          <a:xfrm>
            <a:off x="4418171" y="507683"/>
            <a:ext cx="1811020" cy="583565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91440" tIns="45720" rIns="91440" bIns="45720" rtlCol="0" anchor="t">
            <a:spAutoFit/>
          </a:bodyPr>
          <a:p>
            <a:pPr lvl="0" algn="just"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随堂测验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370" y="1277620"/>
            <a:ext cx="1009396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en-US" altLang="zh-CN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1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、 深度优先搜索使用栈作为数据结构（    ）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2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、使用贪心法能够求的最优解的问题一定能够使用搜索求得最优解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（     ）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3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、分支界限法可以和爬山法结合在一起使用得到问题的最优解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（     ）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4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、深度优先搜索的时间复杂性高于广度优先搜索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（     ）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5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、Best-first搜索的效率一定比爬山法高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（     ）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7360" y="1456055"/>
            <a:ext cx="5791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rgbClr val="FF0000"/>
                </a:solidFill>
                <a:ea typeface="Heiti SC Light" panose="02000000000000000000" charset="-122"/>
                <a:cs typeface="Arial" panose="020B0604020202020204" pitchFamily="34" charset="0"/>
                <a:sym typeface="+mn-ea"/>
              </a:rPr>
              <a:t>√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53245" y="2160270"/>
            <a:ext cx="5791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rgbClr val="FF0000"/>
                </a:solidFill>
                <a:ea typeface="Heiti SC Light" panose="02000000000000000000" charset="-122"/>
                <a:cs typeface="Arial" panose="020B0604020202020204" pitchFamily="34" charset="0"/>
                <a:sym typeface="+mn-ea"/>
              </a:rPr>
              <a:t>√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74125" y="2938780"/>
            <a:ext cx="5791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rgbClr val="FF0000"/>
                </a:solidFill>
                <a:ea typeface="Heiti SC Light" panose="02000000000000000000" charset="-122"/>
                <a:cs typeface="Arial" panose="020B0604020202020204" pitchFamily="34" charset="0"/>
                <a:sym typeface="+mn-ea"/>
              </a:rPr>
              <a:t>√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60565" y="3645535"/>
            <a:ext cx="5791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rgbClr val="FF0000"/>
                </a:solidFill>
                <a:ea typeface="Heiti SC Light" panose="02000000000000000000" charset="-122"/>
                <a:cs typeface="Arial" panose="020B0604020202020204" pitchFamily="34" charset="0"/>
                <a:sym typeface="+mn-ea"/>
              </a:rPr>
              <a:t>×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56300" y="4380865"/>
            <a:ext cx="5791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rgbClr val="FF0000"/>
                </a:solidFill>
                <a:ea typeface="Heiti SC Light" panose="02000000000000000000" charset="-122"/>
                <a:cs typeface="Arial" panose="020B0604020202020204" pitchFamily="34" charset="0"/>
                <a:sym typeface="+mn-ea"/>
              </a:rPr>
              <a:t>×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366395" y="367030"/>
            <a:ext cx="92583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提纲</a:t>
            </a:r>
            <a:endParaRPr lang="zh-CN" altLang="en-US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5" y="1627505"/>
            <a:ext cx="6696075" cy="492125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暴力美学：搜索漫谈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6.2 深度优先与广度优先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6.3 搜索的优化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6.4 剪枝方法论与人员安排问题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6.6 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旅行商问题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6.6 A*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465455" y="621030"/>
            <a:ext cx="9307830" cy="6209030"/>
          </a:xfrm>
          <a:solidFill>
            <a:srgbClr val="FFFFFF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输入</a:t>
            </a:r>
            <a:endParaRPr kumimoji="0" lang="zh-CN" alt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  <a:p>
            <a:pPr marR="0" lvl="1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zh-CN" altLang="en-US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人的集合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P={P</a:t>
            </a:r>
            <a:r>
              <a:rPr kumimoji="0" lang="en-US" altLang="zh-CN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P</a:t>
            </a:r>
            <a:r>
              <a:rPr kumimoji="0" lang="en-US" altLang="zh-CN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…, </a:t>
            </a:r>
            <a:r>
              <a:rPr kumimoji="0" lang="en-US" altLang="zh-CN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kumimoji="0" lang="en-US" altLang="zh-CN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},  P</a:t>
            </a:r>
            <a:r>
              <a:rPr kumimoji="0" lang="en-US" altLang="zh-CN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&lt;P</a:t>
            </a:r>
            <a:r>
              <a:rPr kumimoji="0" lang="en-US" altLang="zh-CN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&lt; …&lt;</a:t>
            </a:r>
            <a:r>
              <a:rPr kumimoji="0" lang="en-US" altLang="zh-CN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kumimoji="0" lang="en-US" altLang="zh-CN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工作的集合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J={J</a:t>
            </a:r>
            <a:r>
              <a:rPr kumimoji="0" lang="en-US" altLang="zh-CN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…, </a:t>
            </a:r>
            <a:r>
              <a:rPr kumimoji="0" lang="en-US" altLang="zh-CN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},  J</a:t>
            </a:r>
            <a:r>
              <a:rPr kumimoji="0" lang="zh-CN" altLang="en-US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是偏序集合</a:t>
            </a:r>
            <a:endParaRPr kumimoji="0" lang="zh-CN" altLang="en-US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矩阵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</a:t>
            </a:r>
            <a:r>
              <a:rPr kumimoji="0" lang="en-US" altLang="zh-CN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</a:t>
            </a:r>
            <a:r>
              <a:rPr kumimoji="0" lang="en-US" altLang="zh-CN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ij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], </a:t>
            </a:r>
            <a:r>
              <a:rPr kumimoji="0" lang="en-US" altLang="zh-CN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</a:t>
            </a:r>
            <a:r>
              <a:rPr kumimoji="0" lang="en-US" altLang="zh-CN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ij</a:t>
            </a:r>
            <a:r>
              <a:rPr kumimoji="0" lang="zh-CN" altLang="en-US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是工作</a:t>
            </a:r>
            <a:r>
              <a:rPr kumimoji="0" lang="en-US" altLang="zh-CN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zh-CN" altLang="en-US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分配到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kumimoji="0" lang="en-US" altLang="zh-CN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kumimoji="0" lang="zh-CN" altLang="en-US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的代价</a:t>
            </a:r>
            <a:endParaRPr kumimoji="0" lang="zh-CN" altLang="en-US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输出</a:t>
            </a:r>
            <a:endParaRPr kumimoji="0" lang="zh-CN" alt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lvl="1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zh-CN" altLang="en-US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矩阵</a:t>
            </a:r>
            <a:r>
              <a:rPr kumimoji="0" lang="en-US" altLang="zh-CN" sz="240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</a:t>
            </a:r>
            <a:r>
              <a:rPr kumimoji="0" lang="en-US" altLang="zh-CN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kumimoji="0" lang="en-US" altLang="zh-CN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ij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], </a:t>
            </a:r>
            <a:r>
              <a:rPr kumimoji="0" lang="en-US" altLang="zh-CN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kumimoji="0" lang="en-US" altLang="zh-CN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ij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=1</a:t>
            </a:r>
            <a:r>
              <a:rPr kumimoji="0" lang="zh-CN" altLang="en-US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表示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kumimoji="0" lang="en-US" altLang="zh-CN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kumimoji="0" lang="zh-CN" altLang="en-US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被分配</a:t>
            </a:r>
            <a:r>
              <a:rPr kumimoji="0" lang="en-US" altLang="zh-CN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 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</a:t>
            </a:r>
            <a:r>
              <a:rPr kumimoji="0" lang="en-US" altLang="zh-CN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i,j</a:t>
            </a:r>
            <a:r>
              <a:rPr kumimoji="0" lang="en-US" altLang="zh-CN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kumimoji="0" lang="en-US" altLang="zh-CN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C</a:t>
            </a:r>
            <a:r>
              <a:rPr kumimoji="0" lang="en-US" altLang="zh-CN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ij</a:t>
            </a:r>
            <a:r>
              <a:rPr kumimoji="0" lang="en-US" altLang="zh-CN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X</a:t>
            </a:r>
            <a:r>
              <a:rPr kumimoji="0" lang="en-US" altLang="zh-CN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ij</a:t>
            </a:r>
            <a:r>
              <a:rPr kumimoji="0" lang="zh-CN" altLang="en-US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最小</a:t>
            </a:r>
            <a:endParaRPr kumimoji="0" lang="zh-CN" altLang="en-US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R="0" lvl="1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每个人被分配一种工作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不同人分配不同工作</a:t>
            </a:r>
            <a:endParaRPr kumimoji="0" lang="zh-CN" altLang="en-US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u="none" strike="noStrike" kern="1200" cap="none" spc="0" normalizeH="0" baseline="-25000" noProof="0" dirty="0" err="1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659460" name="Text Box 2052"/>
          <p:cNvSpPr txBox="1">
            <a:spLocks noChangeArrowheads="1"/>
          </p:cNvSpPr>
          <p:nvPr/>
        </p:nvSpPr>
        <p:spPr bwMode="auto">
          <a:xfrm>
            <a:off x="4451350" y="152400"/>
            <a:ext cx="223075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问题的定义</a:t>
            </a:r>
            <a:endParaRPr kumimoji="0" lang="zh-CN" altLang="en-US" sz="3200" b="1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59464" name="Text Box 2056"/>
          <p:cNvSpPr txBox="1">
            <a:spLocks noChangeArrowheads="1"/>
          </p:cNvSpPr>
          <p:nvPr/>
        </p:nvSpPr>
        <p:spPr bwMode="auto">
          <a:xfrm>
            <a:off x="889635" y="1886585"/>
            <a:ext cx="8655050" cy="289179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36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例</a:t>
            </a: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zh-CN" altLang="en-US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给定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P={P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P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P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} , J={J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},  J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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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0" lang="en-US" altLang="zh-CN" sz="2400" b="1" kern="1200" cap="none" spc="0" normalizeH="0" baseline="0" noProof="0">
              <a:solidFill>
                <a:srgbClr val="FF0000"/>
              </a:solidFill>
              <a:effectLst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P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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zh-CN" altLang="en-US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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zh-CN" altLang="en-US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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 </a:t>
            </a:r>
            <a:r>
              <a:rPr kumimoji="0" lang="zh-CN" altLang="en-US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是可能的解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0" lang="en-US" altLang="zh-CN" sz="2400" b="1" kern="1200" cap="none" spc="0" normalizeH="0" baseline="0" noProof="0">
              <a:solidFill>
                <a:srgbClr val="FF0000"/>
              </a:solidFill>
              <a:effectLst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P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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zh-CN" altLang="en-US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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kumimoji="0" lang="zh-CN" altLang="en-US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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2400" b="1" kern="1200" cap="none" spc="0" normalizeH="0" baseline="-2500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 </a:t>
            </a:r>
            <a:r>
              <a:rPr kumimoji="0" lang="zh-CN" altLang="en-US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不可能是解</a:t>
            </a:r>
            <a:r>
              <a:rPr kumimoji="0" lang="en-US" altLang="zh-CN" sz="24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0" lang="en-US" altLang="zh-CN" sz="2400" b="1" kern="1200" cap="none" spc="0" normalizeH="0" baseline="0" noProof="0">
              <a:solidFill>
                <a:srgbClr val="FF0000"/>
              </a:solidFill>
              <a:effectLst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endParaRPr kumimoji="0" lang="en-US" altLang="zh-CN" sz="32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4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981075"/>
            <a:ext cx="9361488" cy="30241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拓朴排序</a:t>
            </a:r>
            <a:endParaRPr kumimoji="0" lang="zh-CN" altLang="en-US" sz="28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输入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偏序集合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(S, 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) </a:t>
            </a:r>
            <a:endParaRPr kumimoji="0" lang="en-US" altLang="zh-CN" sz="2400" b="1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R="0" lvl="1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输出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S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的拓朴序列是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&lt;s</a:t>
            </a:r>
            <a:r>
              <a:rPr kumimoji="0" lang="en-US" altLang="zh-CN" sz="2400" b="1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s</a:t>
            </a:r>
            <a:r>
              <a:rPr kumimoji="0" lang="en-US" altLang="zh-CN" sz="2400" b="1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…, </a:t>
            </a:r>
            <a:r>
              <a:rPr kumimoji="0" lang="en-US" altLang="zh-CN" sz="2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kumimoji="0" lang="en-US" altLang="zh-CN" sz="2400" b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&gt;, 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满足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</a:t>
            </a:r>
            <a:r>
              <a:rPr kumimoji="0" lang="en-US" altLang="zh-CN" sz="2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kumimoji="0" lang="en-US" altLang="zh-CN" sz="2400" b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kumimoji="0" lang="en-US" altLang="zh-CN" sz="2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</a:t>
            </a:r>
            <a:r>
              <a:rPr kumimoji="0" lang="en-US" altLang="zh-CN" sz="2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kumimoji="0" lang="en-US" altLang="zh-CN" sz="2400" b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则</a:t>
            </a:r>
            <a:r>
              <a:rPr kumimoji="0" lang="en-US" altLang="zh-CN" sz="2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kumimoji="0" lang="en-US" altLang="zh-CN" sz="2400" b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排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在</a:t>
            </a:r>
            <a:r>
              <a:rPr kumimoji="0" lang="en-US" altLang="zh-CN" sz="2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kumimoji="0" lang="en-US" altLang="zh-CN" sz="2400" b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的前面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0" lang="en-US" altLang="zh-CN" sz="2400" b="1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例</a:t>
            </a:r>
            <a:endParaRPr kumimoji="0" lang="zh-CN" altLang="en-US" sz="2400" b="1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3554730" y="375920"/>
            <a:ext cx="3715385" cy="68770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转换为树搜索问题</a:t>
            </a:r>
            <a:endParaRPr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41051" name="Group 27"/>
          <p:cNvGrpSpPr/>
          <p:nvPr/>
        </p:nvGrpSpPr>
        <p:grpSpPr>
          <a:xfrm>
            <a:off x="1279525" y="4003358"/>
            <a:ext cx="3198813" cy="2957512"/>
            <a:chOff x="2239" y="2341"/>
            <a:chExt cx="2016" cy="1863"/>
          </a:xfrm>
        </p:grpSpPr>
        <p:sp>
          <p:nvSpPr>
            <p:cNvPr id="641031" name="Text Box 7"/>
            <p:cNvSpPr txBox="1">
              <a:spLocks noChangeArrowheads="1"/>
            </p:cNvSpPr>
            <p:nvPr/>
          </p:nvSpPr>
          <p:spPr bwMode="auto">
            <a:xfrm>
              <a:off x="3055" y="2341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35" name="Text Box 11"/>
            <p:cNvSpPr txBox="1">
              <a:spLocks noChangeArrowheads="1"/>
            </p:cNvSpPr>
            <p:nvPr/>
          </p:nvSpPr>
          <p:spPr bwMode="auto">
            <a:xfrm>
              <a:off x="3673" y="3157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36" name="Text Box 12"/>
            <p:cNvSpPr txBox="1">
              <a:spLocks noChangeArrowheads="1"/>
            </p:cNvSpPr>
            <p:nvPr/>
          </p:nvSpPr>
          <p:spPr bwMode="auto">
            <a:xfrm>
              <a:off x="2828" y="2795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37" name="Text Box 13"/>
            <p:cNvSpPr txBox="1">
              <a:spLocks noChangeArrowheads="1"/>
            </p:cNvSpPr>
            <p:nvPr/>
          </p:nvSpPr>
          <p:spPr bwMode="auto">
            <a:xfrm>
              <a:off x="2448" y="3473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38" name="Text Box 14"/>
            <p:cNvSpPr txBox="1">
              <a:spLocks noChangeArrowheads="1"/>
            </p:cNvSpPr>
            <p:nvPr/>
          </p:nvSpPr>
          <p:spPr bwMode="auto">
            <a:xfrm>
              <a:off x="3219" y="3157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39" name="Text Box 15"/>
            <p:cNvSpPr txBox="1">
              <a:spLocks noChangeArrowheads="1"/>
            </p:cNvSpPr>
            <p:nvPr/>
          </p:nvSpPr>
          <p:spPr bwMode="auto">
            <a:xfrm>
              <a:off x="2239" y="3836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40" name="Text Box 16"/>
            <p:cNvSpPr txBox="1">
              <a:spLocks noChangeArrowheads="1"/>
            </p:cNvSpPr>
            <p:nvPr/>
          </p:nvSpPr>
          <p:spPr bwMode="auto">
            <a:xfrm>
              <a:off x="3899" y="3520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41" name="Text Box 17"/>
            <p:cNvSpPr txBox="1">
              <a:spLocks noChangeArrowheads="1"/>
            </p:cNvSpPr>
            <p:nvPr/>
          </p:nvSpPr>
          <p:spPr bwMode="auto">
            <a:xfrm>
              <a:off x="3373" y="2795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42" name="Text Box 18"/>
            <p:cNvSpPr txBox="1">
              <a:spLocks noChangeArrowheads="1"/>
            </p:cNvSpPr>
            <p:nvPr/>
          </p:nvSpPr>
          <p:spPr bwMode="auto">
            <a:xfrm>
              <a:off x="2630" y="3157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989" name="Line 19"/>
            <p:cNvSpPr/>
            <p:nvPr/>
          </p:nvSpPr>
          <p:spPr>
            <a:xfrm flipH="1">
              <a:off x="3013" y="2704"/>
              <a:ext cx="136" cy="22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0" name="Line 20"/>
            <p:cNvSpPr/>
            <p:nvPr/>
          </p:nvSpPr>
          <p:spPr>
            <a:xfrm>
              <a:off x="3285" y="2704"/>
              <a:ext cx="182" cy="22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1" name="Line 21"/>
            <p:cNvSpPr/>
            <p:nvPr/>
          </p:nvSpPr>
          <p:spPr>
            <a:xfrm flipH="1">
              <a:off x="2832" y="3113"/>
              <a:ext cx="90" cy="18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2" name="Line 22"/>
            <p:cNvSpPr/>
            <p:nvPr/>
          </p:nvSpPr>
          <p:spPr>
            <a:xfrm flipH="1">
              <a:off x="2650" y="3475"/>
              <a:ext cx="91" cy="13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3" name="Line 23"/>
            <p:cNvSpPr/>
            <p:nvPr/>
          </p:nvSpPr>
          <p:spPr>
            <a:xfrm flipH="1">
              <a:off x="2424" y="3794"/>
              <a:ext cx="136" cy="2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4" name="Line 24"/>
            <p:cNvSpPr/>
            <p:nvPr/>
          </p:nvSpPr>
          <p:spPr>
            <a:xfrm flipH="1">
              <a:off x="3376" y="3113"/>
              <a:ext cx="91" cy="18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5" name="Line 25"/>
            <p:cNvSpPr/>
            <p:nvPr/>
          </p:nvSpPr>
          <p:spPr>
            <a:xfrm>
              <a:off x="3648" y="3158"/>
              <a:ext cx="136" cy="1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6" name="Line 26"/>
            <p:cNvSpPr/>
            <p:nvPr/>
          </p:nvSpPr>
          <p:spPr>
            <a:xfrm>
              <a:off x="3875" y="3521"/>
              <a:ext cx="136" cy="1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</p:grpSp>
      <p:sp>
        <p:nvSpPr>
          <p:cNvPr id="641052" name="Text Box 28"/>
          <p:cNvSpPr txBox="1">
            <a:spLocks noChangeArrowheads="1"/>
          </p:cNvSpPr>
          <p:nvPr/>
        </p:nvSpPr>
        <p:spPr bwMode="auto">
          <a:xfrm>
            <a:off x="4336733" y="3746818"/>
            <a:ext cx="1706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拓朴排序</a:t>
            </a: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41053" name="Text Box 29"/>
          <p:cNvSpPr txBox="1">
            <a:spLocks noChangeArrowheads="1"/>
          </p:cNvSpPr>
          <p:nvPr/>
        </p:nvSpPr>
        <p:spPr bwMode="auto">
          <a:xfrm>
            <a:off x="6043930" y="3717925"/>
            <a:ext cx="5635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54" name="Text Box 30"/>
          <p:cNvSpPr txBox="1">
            <a:spLocks noChangeArrowheads="1"/>
          </p:cNvSpPr>
          <p:nvPr/>
        </p:nvSpPr>
        <p:spPr bwMode="auto">
          <a:xfrm>
            <a:off x="6504305" y="3717925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55" name="Text Box 31"/>
          <p:cNvSpPr txBox="1">
            <a:spLocks noChangeArrowheads="1"/>
          </p:cNvSpPr>
          <p:nvPr/>
        </p:nvSpPr>
        <p:spPr bwMode="auto">
          <a:xfrm>
            <a:off x="6905943" y="3717925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56" name="Text Box 32"/>
          <p:cNvSpPr txBox="1">
            <a:spLocks noChangeArrowheads="1"/>
          </p:cNvSpPr>
          <p:nvPr/>
        </p:nvSpPr>
        <p:spPr bwMode="auto">
          <a:xfrm>
            <a:off x="7366318" y="3717925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57" name="Text Box 33"/>
          <p:cNvSpPr txBox="1">
            <a:spLocks noChangeArrowheads="1"/>
          </p:cNvSpPr>
          <p:nvPr/>
        </p:nvSpPr>
        <p:spPr bwMode="auto">
          <a:xfrm>
            <a:off x="7799705" y="3717925"/>
            <a:ext cx="5635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58" name="Text Box 34"/>
          <p:cNvSpPr txBox="1">
            <a:spLocks noChangeArrowheads="1"/>
          </p:cNvSpPr>
          <p:nvPr/>
        </p:nvSpPr>
        <p:spPr bwMode="auto">
          <a:xfrm>
            <a:off x="8275955" y="3717925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59" name="Text Box 35"/>
          <p:cNvSpPr txBox="1">
            <a:spLocks noChangeArrowheads="1"/>
          </p:cNvSpPr>
          <p:nvPr/>
        </p:nvSpPr>
        <p:spPr bwMode="auto">
          <a:xfrm>
            <a:off x="8734743" y="3717925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60" name="Text Box 36"/>
          <p:cNvSpPr txBox="1">
            <a:spLocks noChangeArrowheads="1"/>
          </p:cNvSpPr>
          <p:nvPr/>
        </p:nvSpPr>
        <p:spPr bwMode="auto">
          <a:xfrm>
            <a:off x="9166543" y="3717925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61" name="Text Box 37"/>
          <p:cNvSpPr txBox="1">
            <a:spLocks noChangeArrowheads="1"/>
          </p:cNvSpPr>
          <p:nvPr/>
        </p:nvSpPr>
        <p:spPr bwMode="auto">
          <a:xfrm>
            <a:off x="9599930" y="3717925"/>
            <a:ext cx="5635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4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4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4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4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4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4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4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4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4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52" grpId="0" bldLvl="0" animBg="1"/>
      <p:bldP spid="641053" grpId="0" bldLvl="0" animBg="1"/>
      <p:bldP spid="641054" grpId="0" bldLvl="0" animBg="1"/>
      <p:bldP spid="641055" grpId="0" bldLvl="0" animBg="1"/>
      <p:bldP spid="641056" grpId="0" bldLvl="0" animBg="1"/>
      <p:bldP spid="641057" grpId="0" bldLvl="0" animBg="1"/>
      <p:bldP spid="641058" grpId="0" bldLvl="0" animBg="1"/>
      <p:bldP spid="641059" grpId="0" bldLvl="0" animBg="1"/>
      <p:bldP spid="641060" grpId="0" bldLvl="0" animBg="1"/>
      <p:bldP spid="641061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175895" y="279400"/>
            <a:ext cx="9936480" cy="144335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问题的解空间</a:t>
            </a:r>
            <a:endParaRPr kumimoji="0" lang="zh-CN" altLang="en-US" sz="24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085850" marR="0" lvl="1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命题</a:t>
            </a: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  P</a:t>
            </a:r>
            <a:r>
              <a:rPr kumimoji="0" lang="en-US" altLang="zh-CN" sz="180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 </a:t>
            </a: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180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k1</a:t>
            </a:r>
            <a:r>
              <a:rPr kumimoji="0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kumimoji="0" lang="en-US" altLang="zh-CN" sz="180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 </a:t>
            </a: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</a:t>
            </a:r>
            <a:r>
              <a:rPr kumimoji="0" lang="en-US" altLang="zh-CN" sz="180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180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k2</a:t>
            </a:r>
            <a:r>
              <a:rPr kumimoji="0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…</a:t>
            </a:r>
            <a:r>
              <a:rPr kumimoji="0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sz="180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kumimoji="0" lang="en-US" altLang="zh-CN" sz="180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en-US" altLang="zh-CN" sz="180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</a:t>
            </a:r>
            <a:r>
              <a:rPr kumimoji="0" lang="en-US" altLang="zh-CN" sz="180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en-US" altLang="zh-CN" sz="180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180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kn</a:t>
            </a:r>
            <a:r>
              <a:rPr kumimoji="0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是一个可能解</a:t>
            </a: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当且仅当</a:t>
            </a: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180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k1</a:t>
            </a:r>
            <a:r>
              <a:rPr kumimoji="0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180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k2</a:t>
            </a:r>
            <a:r>
              <a:rPr kumimoji="0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…</a:t>
            </a:r>
            <a:r>
              <a:rPr kumimoji="0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sz="180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180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kn</a:t>
            </a:r>
            <a:r>
              <a:rPr kumimoji="0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必是一个拓朴排序的序列</a:t>
            </a: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0" lang="en-US" altLang="zh-CN" sz="180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1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     例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.  P={P</a:t>
            </a:r>
            <a:r>
              <a:rPr lang="en-US" altLang="zh-CN" sz="200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1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 P</a:t>
            </a:r>
            <a:r>
              <a:rPr lang="en-US" altLang="zh-CN" sz="200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2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 P</a:t>
            </a:r>
            <a:r>
              <a:rPr lang="en-US" altLang="zh-CN" sz="200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3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 P</a:t>
            </a:r>
            <a:r>
              <a:rPr lang="en-US" altLang="zh-CN" sz="200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4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}, J={J</a:t>
            </a:r>
            <a:r>
              <a:rPr lang="en-US" altLang="zh-CN" sz="200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1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 J</a:t>
            </a:r>
            <a:r>
              <a:rPr lang="en-US" altLang="zh-CN" sz="200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2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 J</a:t>
            </a:r>
            <a:r>
              <a:rPr lang="en-US" altLang="zh-CN" sz="200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3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 J</a:t>
            </a:r>
            <a:r>
              <a:rPr lang="en-US" altLang="zh-CN" sz="200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4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}, J</a:t>
            </a:r>
            <a:r>
              <a:rPr lang="zh-CN" altLang="en-US" sz="2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的偏序如下：</a:t>
            </a:r>
            <a:endParaRPr kumimoji="0" lang="zh-CN" altLang="en-US" sz="200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710740" name="Group 84"/>
          <p:cNvGrpSpPr/>
          <p:nvPr/>
        </p:nvGrpSpPr>
        <p:grpSpPr>
          <a:xfrm>
            <a:off x="4033838" y="2454275"/>
            <a:ext cx="1835150" cy="1460500"/>
            <a:chOff x="2630" y="1842"/>
            <a:chExt cx="1156" cy="920"/>
          </a:xfrm>
        </p:grpSpPr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2630" y="1842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33" name="Text Box 77"/>
            <p:cNvSpPr txBox="1">
              <a:spLocks noChangeArrowheads="1"/>
            </p:cNvSpPr>
            <p:nvPr/>
          </p:nvSpPr>
          <p:spPr bwMode="auto">
            <a:xfrm>
              <a:off x="3460" y="1842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34" name="Text Box 78"/>
            <p:cNvSpPr txBox="1">
              <a:spLocks noChangeArrowheads="1"/>
            </p:cNvSpPr>
            <p:nvPr/>
          </p:nvSpPr>
          <p:spPr bwMode="auto">
            <a:xfrm>
              <a:off x="2643" y="2422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35" name="Text Box 79"/>
            <p:cNvSpPr txBox="1">
              <a:spLocks noChangeArrowheads="1"/>
            </p:cNvSpPr>
            <p:nvPr/>
          </p:nvSpPr>
          <p:spPr bwMode="auto">
            <a:xfrm>
              <a:off x="3460" y="2432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031" name="Line 80"/>
            <p:cNvSpPr/>
            <p:nvPr/>
          </p:nvSpPr>
          <p:spPr>
            <a:xfrm>
              <a:off x="2786" y="2160"/>
              <a:ext cx="0" cy="317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29032" name="Line 81"/>
            <p:cNvSpPr/>
            <p:nvPr/>
          </p:nvSpPr>
          <p:spPr>
            <a:xfrm>
              <a:off x="2967" y="2069"/>
              <a:ext cx="590" cy="454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29033" name="Line 82"/>
            <p:cNvSpPr/>
            <p:nvPr/>
          </p:nvSpPr>
          <p:spPr>
            <a:xfrm>
              <a:off x="3648" y="2160"/>
              <a:ext cx="0" cy="317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sp>
        <p:nvSpPr>
          <p:cNvPr id="710741" name="Rectangle 85"/>
          <p:cNvSpPr>
            <a:spLocks noChangeArrowheads="1"/>
          </p:cNvSpPr>
          <p:nvPr/>
        </p:nvSpPr>
        <p:spPr bwMode="auto">
          <a:xfrm>
            <a:off x="319088" y="4435475"/>
            <a:ext cx="9648825" cy="2017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85800" marR="0" lvl="0" indent="-342900" algn="l" defTabSz="914400" rtl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则 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kumimoji="0" lang="zh-CN" altLang="en-US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 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kumimoji="0" lang="zh-CN" altLang="en-US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 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kumimoji="0" lang="zh-CN" altLang="en-US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(J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 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kumimoji="0" lang="zh-CN" altLang="en-US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 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kumimoji="0" lang="zh-CN" altLang="en-US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是拓朴排序列</a:t>
            </a:r>
            <a:endParaRPr kumimoji="0" lang="zh-CN" altLang="en-US" sz="180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0" indent="-457200" algn="l" defTabSz="914400" rtl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kumimoji="0" lang="zh-CN" altLang="en-US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对应于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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zh-CN" altLang="en-US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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zh-CN" altLang="en-US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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kumimoji="0" lang="zh-CN" altLang="en-US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</a:t>
            </a:r>
            <a:r>
              <a:rPr kumimoji="0" lang="en-US" altLang="zh-CN" sz="180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J</a:t>
            </a:r>
            <a:r>
              <a:rPr kumimoji="0" lang="en-US" altLang="zh-CN" sz="180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endParaRPr kumimoji="0" lang="en-US" altLang="zh-CN" sz="180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10742" name="Text Box 86"/>
          <p:cNvSpPr txBox="1">
            <a:spLocks noChangeArrowheads="1"/>
          </p:cNvSpPr>
          <p:nvPr/>
        </p:nvSpPr>
        <p:spPr bwMode="auto">
          <a:xfrm>
            <a:off x="808673" y="1919605"/>
            <a:ext cx="9074150" cy="26765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algn="ctr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zh-CN" altLang="en-US" sz="28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  <a:p>
            <a:pPr marR="0" algn="ctr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问题的解空间是所有拓朴排序的序列集合，每个序列对应一个可能的解</a:t>
            </a:r>
            <a:endParaRPr kumimoji="0" lang="zh-CN" altLang="en-US" sz="28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  <a:p>
            <a:pPr marR="0" algn="ctr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zh-CN" altLang="en-US" sz="28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3567430" y="96520"/>
            <a:ext cx="3715385" cy="68770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转换为树搜索问题</a:t>
            </a:r>
            <a:endParaRPr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42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818" name="Rectangle 42"/>
          <p:cNvSpPr>
            <a:spLocks noGrp="1" noChangeArrowheads="1"/>
          </p:cNvSpPr>
          <p:nvPr>
            <p:ph idx="1"/>
          </p:nvPr>
        </p:nvSpPr>
        <p:spPr>
          <a:xfrm>
            <a:off x="174625" y="908050"/>
            <a:ext cx="9577388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问题的树表示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即用树表示所有拓朴排序序列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131074" name="Group 98"/>
          <p:cNvGrpSpPr/>
          <p:nvPr/>
        </p:nvGrpSpPr>
        <p:grpSpPr>
          <a:xfrm>
            <a:off x="1974850" y="1851025"/>
            <a:ext cx="5691188" cy="3746500"/>
            <a:chOff x="745" y="1207"/>
            <a:chExt cx="3584" cy="2360"/>
          </a:xfrm>
        </p:grpSpPr>
        <p:sp>
          <p:nvSpPr>
            <p:cNvPr id="131075" name="Line 77"/>
            <p:cNvSpPr/>
            <p:nvPr/>
          </p:nvSpPr>
          <p:spPr>
            <a:xfrm flipH="1">
              <a:off x="1879" y="1344"/>
              <a:ext cx="862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76" name="Line 78"/>
            <p:cNvSpPr/>
            <p:nvPr/>
          </p:nvSpPr>
          <p:spPr>
            <a:xfrm>
              <a:off x="3013" y="1344"/>
              <a:ext cx="771" cy="3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77" name="Line 79"/>
            <p:cNvSpPr/>
            <p:nvPr/>
          </p:nvSpPr>
          <p:spPr>
            <a:xfrm flipH="1">
              <a:off x="1290" y="1797"/>
              <a:ext cx="408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78" name="Line 80"/>
            <p:cNvSpPr/>
            <p:nvPr/>
          </p:nvSpPr>
          <p:spPr>
            <a:xfrm>
              <a:off x="1879" y="1797"/>
              <a:ext cx="272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79" name="Line 81"/>
            <p:cNvSpPr/>
            <p:nvPr/>
          </p:nvSpPr>
          <p:spPr>
            <a:xfrm flipH="1">
              <a:off x="927" y="2341"/>
              <a:ext cx="226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0" name="Line 82"/>
            <p:cNvSpPr/>
            <p:nvPr/>
          </p:nvSpPr>
          <p:spPr>
            <a:xfrm>
              <a:off x="1335" y="2341"/>
              <a:ext cx="181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1" name="Line 83"/>
            <p:cNvSpPr/>
            <p:nvPr/>
          </p:nvSpPr>
          <p:spPr>
            <a:xfrm>
              <a:off x="881" y="2931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2" name="Line 84"/>
            <p:cNvSpPr/>
            <p:nvPr/>
          </p:nvSpPr>
          <p:spPr>
            <a:xfrm>
              <a:off x="1516" y="2931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3" name="Line 85"/>
            <p:cNvSpPr/>
            <p:nvPr/>
          </p:nvSpPr>
          <p:spPr>
            <a:xfrm>
              <a:off x="2197" y="2387"/>
              <a:ext cx="0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4" name="Line 86"/>
            <p:cNvSpPr/>
            <p:nvPr/>
          </p:nvSpPr>
          <p:spPr>
            <a:xfrm>
              <a:off x="2197" y="2931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5" name="Line 93"/>
            <p:cNvSpPr/>
            <p:nvPr/>
          </p:nvSpPr>
          <p:spPr>
            <a:xfrm>
              <a:off x="3558" y="2976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6" name="Line 94"/>
            <p:cNvSpPr/>
            <p:nvPr/>
          </p:nvSpPr>
          <p:spPr>
            <a:xfrm>
              <a:off x="4193" y="2976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7" name="Line 95"/>
            <p:cNvSpPr/>
            <p:nvPr/>
          </p:nvSpPr>
          <p:spPr>
            <a:xfrm flipH="1">
              <a:off x="3603" y="2387"/>
              <a:ext cx="181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8" name="Line 96"/>
            <p:cNvSpPr/>
            <p:nvPr/>
          </p:nvSpPr>
          <p:spPr>
            <a:xfrm>
              <a:off x="3966" y="2387"/>
              <a:ext cx="181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9" name="Line 97"/>
            <p:cNvSpPr/>
            <p:nvPr/>
          </p:nvSpPr>
          <p:spPr>
            <a:xfrm>
              <a:off x="3875" y="1888"/>
              <a:ext cx="0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15819" name="Oval 43"/>
            <p:cNvSpPr>
              <a:spLocks noChangeArrowheads="1"/>
            </p:cNvSpPr>
            <p:nvPr/>
          </p:nvSpPr>
          <p:spPr bwMode="auto">
            <a:xfrm>
              <a:off x="2741" y="1207"/>
              <a:ext cx="272" cy="22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38" name="Oval 62"/>
            <p:cNvSpPr>
              <a:spLocks noChangeArrowheads="1"/>
            </p:cNvSpPr>
            <p:nvPr/>
          </p:nvSpPr>
          <p:spPr bwMode="auto">
            <a:xfrm>
              <a:off x="1653" y="1615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lvl="0" algn="l">
                <a:buClrTx/>
                <a:buSzTx/>
                <a:buFontTx/>
                <a:defRPr/>
              </a:pPr>
              <a:r>
                <a:rPr lang="en-US" altLang="zh-CN" sz="2000" b="1" noProof="0">
                  <a:ln>
                    <a:noFill/>
                  </a:ln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sym typeface="+mn-ea"/>
                </a:rPr>
                <a:t>1</a:t>
              </a:r>
              <a:endPara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endParaRPr>
            </a:p>
          </p:txBody>
        </p:sp>
        <p:sp>
          <p:nvSpPr>
            <p:cNvPr id="715847" name="Oval 71"/>
            <p:cNvSpPr>
              <a:spLocks noChangeArrowheads="1"/>
            </p:cNvSpPr>
            <p:nvPr/>
          </p:nvSpPr>
          <p:spPr bwMode="auto">
            <a:xfrm>
              <a:off x="3740" y="1661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lvl="0" algn="l">
                <a:buClrTx/>
                <a:buSzTx/>
                <a:buFontTx/>
                <a:defRPr/>
              </a:pPr>
              <a:r>
                <a:rPr lang="en-US" altLang="zh-CN" sz="2000" b="1" noProof="0">
                  <a:ln>
                    <a:noFill/>
                  </a:ln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sym typeface="+mn-ea"/>
                </a:rPr>
                <a:t>2</a:t>
              </a:r>
              <a:endPara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endParaRPr>
            </a:p>
          </p:txBody>
        </p:sp>
        <p:sp>
          <p:nvSpPr>
            <p:cNvPr id="715839" name="Oval 63"/>
            <p:cNvSpPr>
              <a:spLocks noChangeArrowheads="1"/>
            </p:cNvSpPr>
            <p:nvPr/>
          </p:nvSpPr>
          <p:spPr bwMode="auto">
            <a:xfrm>
              <a:off x="1108" y="2160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lvl="0" algn="l">
                <a:buClrTx/>
                <a:buSzTx/>
                <a:buFontTx/>
                <a:defRPr/>
              </a:pPr>
              <a:r>
                <a:rPr lang="en-US" altLang="zh-CN" sz="2000" b="1" noProof="0">
                  <a:ln>
                    <a:noFill/>
                  </a:ln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sym typeface="+mn-ea"/>
                </a:rPr>
                <a:t>2</a:t>
              </a:r>
              <a:endPara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endParaRPr>
            </a:p>
          </p:txBody>
        </p:sp>
        <p:sp>
          <p:nvSpPr>
            <p:cNvPr id="715844" name="Oval 68"/>
            <p:cNvSpPr>
              <a:spLocks noChangeArrowheads="1"/>
            </p:cNvSpPr>
            <p:nvPr/>
          </p:nvSpPr>
          <p:spPr bwMode="auto">
            <a:xfrm>
              <a:off x="2061" y="216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lvl="0" algn="l">
                <a:buClrTx/>
                <a:buSzTx/>
                <a:buFontTx/>
                <a:defRPr/>
              </a:pPr>
              <a:r>
                <a:rPr lang="en-US" altLang="zh-CN" sz="2000" b="1" noProof="0">
                  <a:ln>
                    <a:noFill/>
                  </a:ln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sym typeface="+mn-ea"/>
                </a:rPr>
                <a:t>3</a:t>
              </a:r>
              <a:endPara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endParaRPr>
            </a:p>
          </p:txBody>
        </p:sp>
        <p:sp>
          <p:nvSpPr>
            <p:cNvPr id="715848" name="Oval 72"/>
            <p:cNvSpPr>
              <a:spLocks noChangeArrowheads="1"/>
            </p:cNvSpPr>
            <p:nvPr/>
          </p:nvSpPr>
          <p:spPr bwMode="auto">
            <a:xfrm>
              <a:off x="3740" y="2205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lvl="0" algn="l">
                <a:buClrTx/>
                <a:buSzTx/>
                <a:buFontTx/>
                <a:defRPr/>
              </a:pPr>
              <a:r>
                <a:rPr lang="en-US" altLang="zh-CN" sz="2000" b="1" noProof="0">
                  <a:ln>
                    <a:noFill/>
                  </a:ln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sym typeface="+mn-ea"/>
                </a:rPr>
                <a:t>1</a:t>
              </a:r>
              <a:endPara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endParaRPr>
            </a:p>
          </p:txBody>
        </p:sp>
        <p:sp>
          <p:nvSpPr>
            <p:cNvPr id="715840" name="Oval 64"/>
            <p:cNvSpPr>
              <a:spLocks noChangeArrowheads="1"/>
            </p:cNvSpPr>
            <p:nvPr/>
          </p:nvSpPr>
          <p:spPr bwMode="auto">
            <a:xfrm>
              <a:off x="745" y="270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lvl="0" algn="l">
                <a:buClrTx/>
                <a:buSzTx/>
                <a:buFontTx/>
                <a:defRPr/>
              </a:pPr>
              <a:r>
                <a:rPr lang="en-US" altLang="zh-CN" sz="2000" b="1" noProof="0">
                  <a:ln>
                    <a:noFill/>
                  </a:ln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sym typeface="+mn-ea"/>
                </a:rPr>
                <a:t>3</a:t>
              </a:r>
              <a:endPara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endParaRPr>
            </a:p>
          </p:txBody>
        </p:sp>
        <p:sp>
          <p:nvSpPr>
            <p:cNvPr id="715841" name="Oval 65"/>
            <p:cNvSpPr>
              <a:spLocks noChangeArrowheads="1"/>
            </p:cNvSpPr>
            <p:nvPr/>
          </p:nvSpPr>
          <p:spPr bwMode="auto">
            <a:xfrm>
              <a:off x="1379" y="2704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lvl="0" algn="l">
                <a:buClrTx/>
                <a:buSzTx/>
                <a:buFontTx/>
                <a:defRPr/>
              </a:pPr>
              <a:r>
                <a:rPr lang="en-US" altLang="zh-CN" sz="2000" b="1" noProof="0">
                  <a:ln>
                    <a:noFill/>
                  </a:ln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sym typeface="+mn-ea"/>
                </a:rPr>
                <a:t>4</a:t>
              </a:r>
              <a:endPara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endParaRPr>
            </a:p>
          </p:txBody>
        </p:sp>
        <p:sp>
          <p:nvSpPr>
            <p:cNvPr id="715845" name="Oval 69"/>
            <p:cNvSpPr>
              <a:spLocks noChangeArrowheads="1"/>
            </p:cNvSpPr>
            <p:nvPr/>
          </p:nvSpPr>
          <p:spPr bwMode="auto">
            <a:xfrm>
              <a:off x="2061" y="270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lvl="0" algn="l">
                <a:buClrTx/>
                <a:buSzTx/>
                <a:buFontTx/>
                <a:defRPr/>
              </a:pPr>
              <a:r>
                <a:rPr lang="en-US" altLang="zh-CN" sz="2000" b="1" noProof="0">
                  <a:ln>
                    <a:noFill/>
                  </a:ln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sym typeface="+mn-ea"/>
                </a:rPr>
                <a:t>2</a:t>
              </a:r>
              <a:endPara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endParaRPr>
            </a:p>
          </p:txBody>
        </p:sp>
        <p:sp>
          <p:nvSpPr>
            <p:cNvPr id="715849" name="Oval 73"/>
            <p:cNvSpPr>
              <a:spLocks noChangeArrowheads="1"/>
            </p:cNvSpPr>
            <p:nvPr/>
          </p:nvSpPr>
          <p:spPr bwMode="auto">
            <a:xfrm>
              <a:off x="3422" y="275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lvl="0" algn="l">
                <a:buClrTx/>
                <a:buSzTx/>
                <a:buFontTx/>
                <a:defRPr/>
              </a:pPr>
              <a:r>
                <a:rPr lang="en-US" altLang="zh-CN" sz="2000" b="1" noProof="0">
                  <a:ln>
                    <a:noFill/>
                  </a:ln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sym typeface="+mn-ea"/>
                </a:rPr>
                <a:t>4</a:t>
              </a:r>
              <a:endPara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endParaRPr>
            </a:p>
          </p:txBody>
        </p:sp>
        <p:sp>
          <p:nvSpPr>
            <p:cNvPr id="715850" name="Oval 74"/>
            <p:cNvSpPr>
              <a:spLocks noChangeArrowheads="1"/>
            </p:cNvSpPr>
            <p:nvPr/>
          </p:nvSpPr>
          <p:spPr bwMode="auto">
            <a:xfrm>
              <a:off x="4057" y="275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lvl="0" algn="l">
                <a:buClrTx/>
                <a:buSzTx/>
                <a:buFontTx/>
                <a:defRPr/>
              </a:pPr>
              <a:r>
                <a:rPr lang="en-US" altLang="zh-CN" sz="2000" b="1" noProof="0">
                  <a:ln>
                    <a:noFill/>
                  </a:ln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sym typeface="+mn-ea"/>
                </a:rPr>
                <a:t>3</a:t>
              </a:r>
              <a:endPara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endParaRPr>
            </a:p>
          </p:txBody>
        </p:sp>
        <p:sp>
          <p:nvSpPr>
            <p:cNvPr id="715842" name="Oval 66"/>
            <p:cNvSpPr>
              <a:spLocks noChangeArrowheads="1"/>
            </p:cNvSpPr>
            <p:nvPr/>
          </p:nvSpPr>
          <p:spPr bwMode="auto">
            <a:xfrm>
              <a:off x="1379" y="3294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lvl="0" algn="l">
                <a:buClrTx/>
                <a:buSzTx/>
                <a:buFontTx/>
                <a:defRPr/>
              </a:pPr>
              <a:r>
                <a:rPr lang="en-US" altLang="zh-CN" sz="2000" b="1" noProof="0">
                  <a:ln>
                    <a:noFill/>
                  </a:ln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sym typeface="+mn-ea"/>
                </a:rPr>
                <a:t>3</a:t>
              </a:r>
              <a:endPara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endParaRPr>
            </a:p>
          </p:txBody>
        </p:sp>
        <p:sp>
          <p:nvSpPr>
            <p:cNvPr id="715843" name="Oval 67"/>
            <p:cNvSpPr>
              <a:spLocks noChangeArrowheads="1"/>
            </p:cNvSpPr>
            <p:nvPr/>
          </p:nvSpPr>
          <p:spPr bwMode="auto">
            <a:xfrm>
              <a:off x="745" y="329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lvl="0" algn="l">
                <a:buClrTx/>
                <a:buSzTx/>
                <a:buFontTx/>
                <a:defRPr/>
              </a:pPr>
              <a:r>
                <a:rPr lang="en-US" altLang="zh-CN" sz="2000" b="1" noProof="0">
                  <a:ln>
                    <a:noFill/>
                  </a:ln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sym typeface="+mn-ea"/>
                </a:rPr>
                <a:t>4</a:t>
              </a:r>
              <a:endPara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endParaRPr>
            </a:p>
          </p:txBody>
        </p:sp>
        <p:sp>
          <p:nvSpPr>
            <p:cNvPr id="715846" name="Oval 70"/>
            <p:cNvSpPr>
              <a:spLocks noChangeArrowheads="1"/>
            </p:cNvSpPr>
            <p:nvPr/>
          </p:nvSpPr>
          <p:spPr bwMode="auto">
            <a:xfrm>
              <a:off x="2061" y="329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lvl="0" algn="l">
                <a:buClrTx/>
                <a:buSzTx/>
                <a:buFontTx/>
                <a:defRPr/>
              </a:pPr>
              <a:r>
                <a:rPr lang="en-US" altLang="zh-CN" sz="2000" b="1" noProof="0">
                  <a:ln>
                    <a:noFill/>
                  </a:ln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sym typeface="+mn-ea"/>
                </a:rPr>
                <a:t>4</a:t>
              </a:r>
              <a:endPara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endParaRPr>
            </a:p>
          </p:txBody>
        </p:sp>
        <p:sp>
          <p:nvSpPr>
            <p:cNvPr id="715851" name="Oval 75"/>
            <p:cNvSpPr>
              <a:spLocks noChangeArrowheads="1"/>
            </p:cNvSpPr>
            <p:nvPr/>
          </p:nvSpPr>
          <p:spPr bwMode="auto">
            <a:xfrm>
              <a:off x="4057" y="334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lvl="0" algn="l">
                <a:buClrTx/>
                <a:buSzTx/>
                <a:buFontTx/>
                <a:defRPr/>
              </a:pPr>
              <a:r>
                <a:rPr lang="en-US" altLang="zh-CN" sz="2000" b="1" noProof="0">
                  <a:ln>
                    <a:noFill/>
                  </a:ln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sym typeface="+mn-ea"/>
                </a:rPr>
                <a:t>4</a:t>
              </a:r>
              <a:endPara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endParaRPr>
            </a:p>
          </p:txBody>
        </p:sp>
        <p:sp>
          <p:nvSpPr>
            <p:cNvPr id="715852" name="Oval 76"/>
            <p:cNvSpPr>
              <a:spLocks noChangeArrowheads="1"/>
            </p:cNvSpPr>
            <p:nvPr/>
          </p:nvSpPr>
          <p:spPr bwMode="auto">
            <a:xfrm>
              <a:off x="3422" y="334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lvl="0" algn="l">
                <a:buClrTx/>
                <a:buSzTx/>
                <a:buFontTx/>
                <a:defRPr/>
              </a:pPr>
              <a:r>
                <a:rPr lang="en-US" altLang="zh-CN" sz="2000" b="1" noProof="0">
                  <a:ln>
                    <a:noFill/>
                  </a:ln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sym typeface="+mn-ea"/>
                </a:rPr>
                <a:t>3</a:t>
              </a:r>
              <a:endPara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endParaRPr>
            </a:p>
          </p:txBody>
        </p:sp>
      </p:grp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3848735" y="179070"/>
            <a:ext cx="3715385" cy="68770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转换为树搜索问题</a:t>
            </a:r>
            <a:endParaRPr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3" name="Rectangle 3"/>
          <p:cNvSpPr>
            <a:spLocks noGrp="1" noChangeArrowheads="1"/>
          </p:cNvSpPr>
          <p:nvPr>
            <p:ph idx="1"/>
          </p:nvPr>
        </p:nvSpPr>
        <p:spPr>
          <a:xfrm>
            <a:off x="463233" y="860425"/>
            <a:ext cx="9359900" cy="5616575"/>
          </a:xfrm>
        </p:spPr>
        <p:txBody>
          <a:bodyPr vert="horz" wrap="square" lIns="91440" tIns="45720" rIns="91440" bIns="45720" numCol="1" anchor="t" anchorCtr="0" compatLnSpc="1"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拓朴序列树的生成算法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输入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 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偏序集合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S, 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树根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root.</a:t>
            </a:r>
            <a:endParaRPr kumimoji="0" lang="en-US" altLang="zh-CN" sz="2400" b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输出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 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由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的所有拓朴排序序列构成的树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0" lang="en-US" altLang="zh-CN" sz="2400" b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1. 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生成树根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root;</a:t>
            </a:r>
            <a:endParaRPr kumimoji="0" lang="en-US" altLang="zh-CN" sz="2400" b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2.</a:t>
            </a:r>
            <a:r>
              <a:rPr kumimoji="0" lang="en-US" altLang="zh-CN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选择偏序集中没有前序元素的所有元素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作为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root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的子节点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;</a:t>
            </a:r>
            <a:endParaRPr kumimoji="0" lang="en-US" altLang="zh-CN" sz="2400" b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3.  For  root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的每个子节点 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v  Do</a:t>
            </a:r>
            <a:endParaRPr kumimoji="0" lang="en-US" altLang="zh-CN" sz="2400" b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4.        S=S-{v};</a:t>
            </a:r>
            <a:endParaRPr kumimoji="0" lang="en-US" altLang="zh-CN" sz="2400" b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5.        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把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v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作为根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递归地处理</a:t>
            </a: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S.</a:t>
            </a:r>
            <a:endParaRPr kumimoji="0" lang="en-US" altLang="zh-CN" sz="2400" b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33122" name="Rectangle 5"/>
          <p:cNvSpPr/>
          <p:nvPr/>
        </p:nvSpPr>
        <p:spPr>
          <a:xfrm>
            <a:off x="4619625" y="2814638"/>
            <a:ext cx="10287000" cy="46196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3848735" y="179070"/>
            <a:ext cx="3715385" cy="68770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转换为树搜索问题</a:t>
            </a:r>
            <a:endParaRPr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4"/>
          <p:cNvSpPr/>
          <p:nvPr/>
        </p:nvSpPr>
        <p:spPr>
          <a:xfrm>
            <a:off x="73025" y="838200"/>
            <a:ext cx="1830388" cy="5032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zh-CN" altLang="en-US" sz="3600" dirty="0"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3600" dirty="0">
                <a:effectLst/>
                <a:latin typeface="华文细黑" panose="02010600040101010101" charset="-122"/>
                <a:ea typeface="华文细黑" panose="02010600040101010101" charset="-122"/>
              </a:rPr>
              <a:t>例</a:t>
            </a:r>
            <a:endParaRPr lang="zh-CN" altLang="en-US" sz="3600" dirty="0">
              <a:effectLst/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833550" name="Line 14"/>
          <p:cNvSpPr/>
          <p:nvPr/>
        </p:nvSpPr>
        <p:spPr>
          <a:xfrm flipH="1">
            <a:off x="6080125" y="1844675"/>
            <a:ext cx="1368425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1" name="Line 15"/>
          <p:cNvSpPr/>
          <p:nvPr/>
        </p:nvSpPr>
        <p:spPr>
          <a:xfrm>
            <a:off x="7880350" y="1844675"/>
            <a:ext cx="12239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2" name="Line 16"/>
          <p:cNvSpPr/>
          <p:nvPr/>
        </p:nvSpPr>
        <p:spPr>
          <a:xfrm flipH="1">
            <a:off x="5145088" y="2563813"/>
            <a:ext cx="64770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3" name="Line 17"/>
          <p:cNvSpPr/>
          <p:nvPr/>
        </p:nvSpPr>
        <p:spPr>
          <a:xfrm>
            <a:off x="6080125" y="2563813"/>
            <a:ext cx="43180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4" name="Line 18"/>
          <p:cNvSpPr/>
          <p:nvPr/>
        </p:nvSpPr>
        <p:spPr>
          <a:xfrm flipH="1">
            <a:off x="4568825" y="3427413"/>
            <a:ext cx="358775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5" name="Line 19"/>
          <p:cNvSpPr/>
          <p:nvPr/>
        </p:nvSpPr>
        <p:spPr>
          <a:xfrm>
            <a:off x="5216525" y="3427413"/>
            <a:ext cx="287338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6" name="Line 20"/>
          <p:cNvSpPr/>
          <p:nvPr/>
        </p:nvSpPr>
        <p:spPr>
          <a:xfrm>
            <a:off x="4495800" y="436403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7" name="Line 21"/>
          <p:cNvSpPr/>
          <p:nvPr/>
        </p:nvSpPr>
        <p:spPr>
          <a:xfrm>
            <a:off x="5503863" y="436403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8" name="Line 22"/>
          <p:cNvSpPr/>
          <p:nvPr/>
        </p:nvSpPr>
        <p:spPr>
          <a:xfrm>
            <a:off x="6584950" y="3500438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9" name="Line 23"/>
          <p:cNvSpPr/>
          <p:nvPr/>
        </p:nvSpPr>
        <p:spPr>
          <a:xfrm>
            <a:off x="6584950" y="436403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0" name="Line 24"/>
          <p:cNvSpPr/>
          <p:nvPr/>
        </p:nvSpPr>
        <p:spPr>
          <a:xfrm>
            <a:off x="8745538" y="4435475"/>
            <a:ext cx="0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1" name="Line 25"/>
          <p:cNvSpPr/>
          <p:nvPr/>
        </p:nvSpPr>
        <p:spPr>
          <a:xfrm>
            <a:off x="9753600" y="4435475"/>
            <a:ext cx="0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2" name="Line 26"/>
          <p:cNvSpPr/>
          <p:nvPr/>
        </p:nvSpPr>
        <p:spPr>
          <a:xfrm flipH="1">
            <a:off x="8816975" y="3500438"/>
            <a:ext cx="287338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3" name="Line 27"/>
          <p:cNvSpPr/>
          <p:nvPr/>
        </p:nvSpPr>
        <p:spPr>
          <a:xfrm>
            <a:off x="9393238" y="3500438"/>
            <a:ext cx="28575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4" name="Line 28"/>
          <p:cNvSpPr/>
          <p:nvPr/>
        </p:nvSpPr>
        <p:spPr>
          <a:xfrm>
            <a:off x="9248775" y="2708275"/>
            <a:ext cx="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5" name="Oval 29"/>
          <p:cNvSpPr>
            <a:spLocks noChangeArrowheads="1"/>
          </p:cNvSpPr>
          <p:nvPr/>
        </p:nvSpPr>
        <p:spPr bwMode="auto">
          <a:xfrm>
            <a:off x="7448550" y="1627188"/>
            <a:ext cx="431800" cy="360363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sym typeface="+mn-ea"/>
              </a:rPr>
              <a:t>0</a:t>
            </a:r>
            <a:endParaRPr lang="en-US" altLang="zh-CN" sz="2000" b="1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833566" name="Oval 30"/>
          <p:cNvSpPr>
            <a:spLocks noChangeArrowheads="1"/>
          </p:cNvSpPr>
          <p:nvPr/>
        </p:nvSpPr>
        <p:spPr bwMode="auto">
          <a:xfrm>
            <a:off x="5722938" y="2274888"/>
            <a:ext cx="430213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67" name="Oval 31"/>
          <p:cNvSpPr>
            <a:spLocks noChangeArrowheads="1"/>
          </p:cNvSpPr>
          <p:nvPr/>
        </p:nvSpPr>
        <p:spPr bwMode="auto">
          <a:xfrm>
            <a:off x="9032875" y="2347913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endParaRPr lang="en-US" altLang="zh-CN" sz="2000" b="1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833568" name="Oval 32"/>
          <p:cNvSpPr>
            <a:spLocks noChangeArrowheads="1"/>
          </p:cNvSpPr>
          <p:nvPr/>
        </p:nvSpPr>
        <p:spPr bwMode="auto">
          <a:xfrm>
            <a:off x="4856163" y="31400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69" name="Oval 33"/>
          <p:cNvSpPr>
            <a:spLocks noChangeArrowheads="1"/>
          </p:cNvSpPr>
          <p:nvPr/>
        </p:nvSpPr>
        <p:spPr bwMode="auto">
          <a:xfrm>
            <a:off x="6369050" y="31400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sym typeface="+mn-ea"/>
              </a:rPr>
              <a:t>3</a:t>
            </a:r>
            <a:endParaRPr lang="en-US" altLang="zh-CN" sz="2000" b="1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833570" name="Oval 34"/>
          <p:cNvSpPr>
            <a:spLocks noChangeArrowheads="1"/>
          </p:cNvSpPr>
          <p:nvPr/>
        </p:nvSpPr>
        <p:spPr bwMode="auto">
          <a:xfrm>
            <a:off x="9032875" y="3211513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sym typeface="+mn-ea"/>
              </a:rPr>
              <a:t>1</a:t>
            </a:r>
            <a:endParaRPr lang="en-US" altLang="zh-CN" sz="2000" b="1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833571" name="Oval 35"/>
          <p:cNvSpPr>
            <a:spLocks noChangeArrowheads="1"/>
          </p:cNvSpPr>
          <p:nvPr/>
        </p:nvSpPr>
        <p:spPr bwMode="auto">
          <a:xfrm>
            <a:off x="4279900" y="40036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sym typeface="+mn-ea"/>
              </a:rPr>
              <a:t>3</a:t>
            </a:r>
            <a:endParaRPr lang="en-US" altLang="zh-CN" sz="2000" b="1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833572" name="Oval 36"/>
          <p:cNvSpPr>
            <a:spLocks noChangeArrowheads="1"/>
          </p:cNvSpPr>
          <p:nvPr/>
        </p:nvSpPr>
        <p:spPr bwMode="auto">
          <a:xfrm>
            <a:off x="5287963" y="40036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sym typeface="+mn-ea"/>
              </a:rPr>
              <a:t>4</a:t>
            </a:r>
            <a:endParaRPr lang="en-US" altLang="zh-CN" sz="2000" b="1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833573" name="Oval 37"/>
          <p:cNvSpPr>
            <a:spLocks noChangeArrowheads="1"/>
          </p:cNvSpPr>
          <p:nvPr/>
        </p:nvSpPr>
        <p:spPr bwMode="auto">
          <a:xfrm>
            <a:off x="6369050" y="40036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endParaRPr lang="en-US" altLang="zh-CN" sz="2000" b="1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833574" name="Oval 38"/>
          <p:cNvSpPr>
            <a:spLocks noChangeArrowheads="1"/>
          </p:cNvSpPr>
          <p:nvPr/>
        </p:nvSpPr>
        <p:spPr bwMode="auto">
          <a:xfrm>
            <a:off x="8529638" y="40767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sym typeface="+mn-ea"/>
              </a:rPr>
              <a:t>3</a:t>
            </a:r>
            <a:endParaRPr lang="en-US" altLang="zh-CN" sz="2000" b="1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833575" name="Oval 39"/>
          <p:cNvSpPr>
            <a:spLocks noChangeArrowheads="1"/>
          </p:cNvSpPr>
          <p:nvPr/>
        </p:nvSpPr>
        <p:spPr bwMode="auto">
          <a:xfrm>
            <a:off x="9537700" y="40767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sym typeface="+mn-ea"/>
              </a:rPr>
              <a:t>4</a:t>
            </a:r>
            <a:endParaRPr lang="en-US" altLang="zh-CN" sz="2000" b="1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833576" name="Oval 40"/>
          <p:cNvSpPr>
            <a:spLocks noChangeArrowheads="1"/>
          </p:cNvSpPr>
          <p:nvPr/>
        </p:nvSpPr>
        <p:spPr bwMode="auto">
          <a:xfrm>
            <a:off x="5287963" y="4940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sym typeface="+mn-ea"/>
              </a:rPr>
              <a:t>3</a:t>
            </a:r>
            <a:endParaRPr lang="en-US" altLang="zh-CN" sz="2000" b="1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833577" name="Oval 41"/>
          <p:cNvSpPr>
            <a:spLocks noChangeArrowheads="1"/>
          </p:cNvSpPr>
          <p:nvPr/>
        </p:nvSpPr>
        <p:spPr bwMode="auto">
          <a:xfrm>
            <a:off x="4279900" y="4940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sym typeface="+mn-ea"/>
              </a:rPr>
              <a:t>4</a:t>
            </a:r>
            <a:endParaRPr lang="en-US" altLang="zh-CN" sz="2000" b="1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833578" name="Oval 42"/>
          <p:cNvSpPr>
            <a:spLocks noChangeArrowheads="1"/>
          </p:cNvSpPr>
          <p:nvPr/>
        </p:nvSpPr>
        <p:spPr bwMode="auto">
          <a:xfrm>
            <a:off x="6369050" y="4940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sym typeface="+mn-ea"/>
              </a:rPr>
              <a:t>4</a:t>
            </a:r>
            <a:endParaRPr lang="en-US" altLang="zh-CN" sz="2000" b="1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833579" name="Oval 43"/>
          <p:cNvSpPr>
            <a:spLocks noChangeArrowheads="1"/>
          </p:cNvSpPr>
          <p:nvPr/>
        </p:nvSpPr>
        <p:spPr bwMode="auto">
          <a:xfrm>
            <a:off x="9537700" y="50133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sym typeface="+mn-ea"/>
              </a:rPr>
              <a:t>3</a:t>
            </a:r>
            <a:endParaRPr lang="en-US" altLang="zh-CN" sz="2000" b="1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833580" name="Oval 44"/>
          <p:cNvSpPr>
            <a:spLocks noChangeArrowheads="1"/>
          </p:cNvSpPr>
          <p:nvPr/>
        </p:nvSpPr>
        <p:spPr bwMode="auto">
          <a:xfrm>
            <a:off x="8529638" y="50133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sym typeface="+mn-ea"/>
              </a:rPr>
              <a:t>4</a:t>
            </a:r>
            <a:endParaRPr lang="en-US" altLang="zh-CN" sz="2000" b="1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grpSp>
        <p:nvGrpSpPr>
          <p:cNvPr id="135201" name="Group 88"/>
          <p:cNvGrpSpPr/>
          <p:nvPr/>
        </p:nvGrpSpPr>
        <p:grpSpPr>
          <a:xfrm>
            <a:off x="1731963" y="1196975"/>
            <a:ext cx="1108075" cy="1006475"/>
            <a:chOff x="1045" y="167"/>
            <a:chExt cx="698" cy="634"/>
          </a:xfrm>
        </p:grpSpPr>
        <p:sp>
          <p:nvSpPr>
            <p:cNvPr id="135202" name="Rectangle 87"/>
            <p:cNvSpPr/>
            <p:nvPr/>
          </p:nvSpPr>
          <p:spPr>
            <a:xfrm>
              <a:off x="1063" y="210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35203" name="Group 70"/>
            <p:cNvGrpSpPr/>
            <p:nvPr/>
          </p:nvGrpSpPr>
          <p:grpSpPr>
            <a:xfrm>
              <a:off x="1045" y="167"/>
              <a:ext cx="698" cy="634"/>
              <a:chOff x="909" y="1437"/>
              <a:chExt cx="698" cy="634"/>
            </a:xfrm>
          </p:grpSpPr>
          <p:sp>
            <p:nvSpPr>
              <p:cNvPr id="833542" name="Text Box 6"/>
              <p:cNvSpPr txBox="1">
                <a:spLocks noChangeArrowheads="1"/>
              </p:cNvSpPr>
              <p:nvPr/>
            </p:nvSpPr>
            <p:spPr bwMode="auto">
              <a:xfrm>
                <a:off x="909" y="1437"/>
                <a:ext cx="28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1" kern="1200" cap="none" spc="0" normalizeH="0" baseline="0" noProof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0" lang="en-US" altLang="zh-CN" sz="2200" b="1" i="1" kern="1200" cap="none" spc="0" normalizeH="0" baseline="-25000" noProof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3543" name="Text Box 7"/>
              <p:cNvSpPr txBox="1">
                <a:spLocks noChangeArrowheads="1"/>
              </p:cNvSpPr>
              <p:nvPr/>
            </p:nvSpPr>
            <p:spPr bwMode="auto">
              <a:xfrm>
                <a:off x="1326" y="1437"/>
                <a:ext cx="28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1" kern="1200" cap="none" spc="0" normalizeH="0" baseline="0" noProof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0" lang="en-US" altLang="zh-CN" sz="2200" b="1" i="1" kern="1200" cap="none" spc="0" normalizeH="0" baseline="-25000" noProof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3544" name="Text Box 8"/>
              <p:cNvSpPr txBox="1">
                <a:spLocks noChangeArrowheads="1"/>
              </p:cNvSpPr>
              <p:nvPr/>
            </p:nvSpPr>
            <p:spPr bwMode="auto">
              <a:xfrm>
                <a:off x="920" y="1800"/>
                <a:ext cx="28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1" kern="1200" cap="none" spc="0" normalizeH="0" baseline="0" noProof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0" lang="en-US" altLang="zh-CN" sz="2200" b="1" i="1" kern="1200" cap="none" spc="0" normalizeH="0" baseline="-25000" noProof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3545" name="Text Box 9"/>
              <p:cNvSpPr txBox="1">
                <a:spLocks noChangeArrowheads="1"/>
              </p:cNvSpPr>
              <p:nvPr/>
            </p:nvSpPr>
            <p:spPr bwMode="auto">
              <a:xfrm>
                <a:off x="1318" y="1796"/>
                <a:ext cx="28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1" kern="1200" cap="none" spc="0" normalizeH="0" baseline="0" noProof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0" lang="en-US" altLang="zh-CN" sz="2200" b="1" i="1" kern="1200" cap="none" spc="0" normalizeH="0" baseline="-25000" noProof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5208" name="Line 11"/>
              <p:cNvSpPr/>
              <p:nvPr/>
            </p:nvSpPr>
            <p:spPr>
              <a:xfrm>
                <a:off x="1153" y="1661"/>
                <a:ext cx="272" cy="182"/>
              </a:xfrm>
              <a:prstGeom prst="line">
                <a:avLst/>
              </a:prstGeom>
              <a:ln w="38100" cap="sq" cmpd="sng">
                <a:solidFill>
                  <a:srgbClr val="FF0000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35209" name="Line 12"/>
              <p:cNvSpPr/>
              <p:nvPr/>
            </p:nvSpPr>
            <p:spPr>
              <a:xfrm>
                <a:off x="1471" y="1687"/>
                <a:ext cx="0" cy="155"/>
              </a:xfrm>
              <a:prstGeom prst="line">
                <a:avLst/>
              </a:prstGeom>
              <a:ln w="38100" cap="sq" cmpd="sng">
                <a:solidFill>
                  <a:srgbClr val="FF0000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35210" name="Line 69"/>
              <p:cNvSpPr/>
              <p:nvPr/>
            </p:nvSpPr>
            <p:spPr>
              <a:xfrm>
                <a:off x="1063" y="1687"/>
                <a:ext cx="0" cy="155"/>
              </a:xfrm>
              <a:prstGeom prst="line">
                <a:avLst/>
              </a:prstGeom>
              <a:ln w="38100" cap="sq" cmpd="sng">
                <a:solidFill>
                  <a:srgbClr val="FF0000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</p:grpSp>
      </p:grpSp>
      <p:grpSp>
        <p:nvGrpSpPr>
          <p:cNvPr id="833655" name="Group 119"/>
          <p:cNvGrpSpPr/>
          <p:nvPr/>
        </p:nvGrpSpPr>
        <p:grpSpPr>
          <a:xfrm>
            <a:off x="669925" y="2493963"/>
            <a:ext cx="1090613" cy="1006475"/>
            <a:chOff x="603" y="890"/>
            <a:chExt cx="687" cy="634"/>
          </a:xfrm>
        </p:grpSpPr>
        <p:sp>
          <p:nvSpPr>
            <p:cNvPr id="135212" name="Rectangle 90"/>
            <p:cNvSpPr/>
            <p:nvPr/>
          </p:nvSpPr>
          <p:spPr>
            <a:xfrm>
              <a:off x="610" y="933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3629" name="Text Box 93"/>
            <p:cNvSpPr txBox="1">
              <a:spLocks noChangeArrowheads="1"/>
            </p:cNvSpPr>
            <p:nvPr/>
          </p:nvSpPr>
          <p:spPr bwMode="auto">
            <a:xfrm>
              <a:off x="1009" y="890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30" name="Text Box 94"/>
            <p:cNvSpPr txBox="1">
              <a:spLocks noChangeArrowheads="1"/>
            </p:cNvSpPr>
            <p:nvPr/>
          </p:nvSpPr>
          <p:spPr bwMode="auto">
            <a:xfrm>
              <a:off x="603" y="1253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31" name="Text Box 95"/>
            <p:cNvSpPr txBox="1">
              <a:spLocks noChangeArrowheads="1"/>
            </p:cNvSpPr>
            <p:nvPr/>
          </p:nvSpPr>
          <p:spPr bwMode="auto">
            <a:xfrm>
              <a:off x="1001" y="1249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216" name="Line 97"/>
            <p:cNvSpPr/>
            <p:nvPr/>
          </p:nvSpPr>
          <p:spPr>
            <a:xfrm>
              <a:off x="1154" y="1140"/>
              <a:ext cx="0" cy="155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grpSp>
        <p:nvGrpSpPr>
          <p:cNvPr id="833681" name="Group 145"/>
          <p:cNvGrpSpPr/>
          <p:nvPr/>
        </p:nvGrpSpPr>
        <p:grpSpPr>
          <a:xfrm>
            <a:off x="2740025" y="2493963"/>
            <a:ext cx="1108075" cy="1006475"/>
            <a:chOff x="1726" y="890"/>
            <a:chExt cx="698" cy="634"/>
          </a:xfrm>
        </p:grpSpPr>
        <p:sp>
          <p:nvSpPr>
            <p:cNvPr id="135218" name="Rectangle 100"/>
            <p:cNvSpPr/>
            <p:nvPr/>
          </p:nvSpPr>
          <p:spPr>
            <a:xfrm>
              <a:off x="1744" y="933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3638" name="Text Box 102"/>
            <p:cNvSpPr txBox="1">
              <a:spLocks noChangeArrowheads="1"/>
            </p:cNvSpPr>
            <p:nvPr/>
          </p:nvSpPr>
          <p:spPr bwMode="auto">
            <a:xfrm>
              <a:off x="1726" y="890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39" name="Text Box 103"/>
            <p:cNvSpPr txBox="1">
              <a:spLocks noChangeArrowheads="1"/>
            </p:cNvSpPr>
            <p:nvPr/>
          </p:nvSpPr>
          <p:spPr bwMode="auto">
            <a:xfrm>
              <a:off x="2153" y="936"/>
              <a:ext cx="11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40" name="Text Box 104"/>
            <p:cNvSpPr txBox="1">
              <a:spLocks noChangeArrowheads="1"/>
            </p:cNvSpPr>
            <p:nvPr/>
          </p:nvSpPr>
          <p:spPr bwMode="auto">
            <a:xfrm>
              <a:off x="1737" y="1253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41" name="Text Box 105"/>
            <p:cNvSpPr txBox="1">
              <a:spLocks noChangeArrowheads="1"/>
            </p:cNvSpPr>
            <p:nvPr/>
          </p:nvSpPr>
          <p:spPr bwMode="auto">
            <a:xfrm>
              <a:off x="2135" y="1249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223" name="Line 106"/>
            <p:cNvSpPr/>
            <p:nvPr/>
          </p:nvSpPr>
          <p:spPr>
            <a:xfrm>
              <a:off x="1970" y="1114"/>
              <a:ext cx="272" cy="182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5224" name="Line 108"/>
            <p:cNvSpPr/>
            <p:nvPr/>
          </p:nvSpPr>
          <p:spPr>
            <a:xfrm>
              <a:off x="1880" y="1140"/>
              <a:ext cx="0" cy="155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grpSp>
        <p:nvGrpSpPr>
          <p:cNvPr id="833668" name="Group 132"/>
          <p:cNvGrpSpPr/>
          <p:nvPr/>
        </p:nvGrpSpPr>
        <p:grpSpPr>
          <a:xfrm>
            <a:off x="165100" y="3857625"/>
            <a:ext cx="1090613" cy="938213"/>
            <a:chOff x="13" y="1749"/>
            <a:chExt cx="687" cy="591"/>
          </a:xfrm>
        </p:grpSpPr>
        <p:sp>
          <p:nvSpPr>
            <p:cNvPr id="135226" name="Rectangle 109"/>
            <p:cNvSpPr/>
            <p:nvPr/>
          </p:nvSpPr>
          <p:spPr>
            <a:xfrm>
              <a:off x="20" y="1749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3647" name="Text Box 111"/>
            <p:cNvSpPr txBox="1">
              <a:spLocks noChangeArrowheads="1"/>
            </p:cNvSpPr>
            <p:nvPr/>
          </p:nvSpPr>
          <p:spPr bwMode="auto">
            <a:xfrm>
              <a:off x="13" y="2069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48" name="Text Box 112"/>
            <p:cNvSpPr txBox="1">
              <a:spLocks noChangeArrowheads="1"/>
            </p:cNvSpPr>
            <p:nvPr/>
          </p:nvSpPr>
          <p:spPr bwMode="auto">
            <a:xfrm>
              <a:off x="411" y="2065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669" name="Group 133"/>
          <p:cNvGrpSpPr/>
          <p:nvPr/>
        </p:nvGrpSpPr>
        <p:grpSpPr>
          <a:xfrm>
            <a:off x="1516063" y="3789363"/>
            <a:ext cx="458787" cy="1003300"/>
            <a:chOff x="1409" y="1706"/>
            <a:chExt cx="289" cy="632"/>
          </a:xfrm>
        </p:grpSpPr>
        <p:sp>
          <p:nvSpPr>
            <p:cNvPr id="135230" name="Rectangle 114"/>
            <p:cNvSpPr/>
            <p:nvPr/>
          </p:nvSpPr>
          <p:spPr>
            <a:xfrm>
              <a:off x="1426" y="1749"/>
              <a:ext cx="272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3651" name="Text Box 115"/>
            <p:cNvSpPr txBox="1">
              <a:spLocks noChangeArrowheads="1"/>
            </p:cNvSpPr>
            <p:nvPr/>
          </p:nvSpPr>
          <p:spPr bwMode="auto">
            <a:xfrm>
              <a:off x="1417" y="1706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53" name="Text Box 117"/>
            <p:cNvSpPr txBox="1">
              <a:spLocks noChangeArrowheads="1"/>
            </p:cNvSpPr>
            <p:nvPr/>
          </p:nvSpPr>
          <p:spPr bwMode="auto">
            <a:xfrm>
              <a:off x="1409" y="2065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233" name="Line 118"/>
            <p:cNvSpPr/>
            <p:nvPr/>
          </p:nvSpPr>
          <p:spPr>
            <a:xfrm>
              <a:off x="1562" y="1956"/>
              <a:ext cx="0" cy="155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grpSp>
        <p:nvGrpSpPr>
          <p:cNvPr id="833658" name="Group 122"/>
          <p:cNvGrpSpPr/>
          <p:nvPr/>
        </p:nvGrpSpPr>
        <p:grpSpPr>
          <a:xfrm>
            <a:off x="793750" y="5157788"/>
            <a:ext cx="461963" cy="431800"/>
            <a:chOff x="0" y="2704"/>
            <a:chExt cx="292" cy="272"/>
          </a:xfrm>
        </p:grpSpPr>
        <p:sp>
          <p:nvSpPr>
            <p:cNvPr id="135235" name="Rectangle 120"/>
            <p:cNvSpPr/>
            <p:nvPr/>
          </p:nvSpPr>
          <p:spPr>
            <a:xfrm>
              <a:off x="0" y="2704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3657" name="Text Box 121"/>
            <p:cNvSpPr txBox="1">
              <a:spLocks noChangeArrowheads="1"/>
            </p:cNvSpPr>
            <p:nvPr/>
          </p:nvSpPr>
          <p:spPr bwMode="auto">
            <a:xfrm>
              <a:off x="2" y="2704"/>
              <a:ext cx="28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670" name="Group 134"/>
          <p:cNvGrpSpPr/>
          <p:nvPr/>
        </p:nvGrpSpPr>
        <p:grpSpPr>
          <a:xfrm>
            <a:off x="144463" y="5157788"/>
            <a:ext cx="463550" cy="431800"/>
            <a:chOff x="272" y="2568"/>
            <a:chExt cx="292" cy="272"/>
          </a:xfrm>
        </p:grpSpPr>
        <p:sp>
          <p:nvSpPr>
            <p:cNvPr id="135238" name="Rectangle 124"/>
            <p:cNvSpPr/>
            <p:nvPr/>
          </p:nvSpPr>
          <p:spPr>
            <a:xfrm>
              <a:off x="272" y="2568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3661" name="Text Box 125"/>
            <p:cNvSpPr txBox="1">
              <a:spLocks noChangeArrowheads="1"/>
            </p:cNvSpPr>
            <p:nvPr/>
          </p:nvSpPr>
          <p:spPr bwMode="auto">
            <a:xfrm>
              <a:off x="274" y="2568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662" name="Group 126"/>
          <p:cNvGrpSpPr/>
          <p:nvPr/>
        </p:nvGrpSpPr>
        <p:grpSpPr>
          <a:xfrm>
            <a:off x="1543050" y="5157788"/>
            <a:ext cx="463550" cy="431800"/>
            <a:chOff x="0" y="2704"/>
            <a:chExt cx="292" cy="272"/>
          </a:xfrm>
        </p:grpSpPr>
        <p:sp>
          <p:nvSpPr>
            <p:cNvPr id="135241" name="Rectangle 127"/>
            <p:cNvSpPr/>
            <p:nvPr/>
          </p:nvSpPr>
          <p:spPr>
            <a:xfrm>
              <a:off x="0" y="2704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3664" name="Text Box 128"/>
            <p:cNvSpPr txBox="1">
              <a:spLocks noChangeArrowheads="1"/>
            </p:cNvSpPr>
            <p:nvPr/>
          </p:nvSpPr>
          <p:spPr bwMode="auto">
            <a:xfrm>
              <a:off x="2" y="2704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671" name="Group 135"/>
          <p:cNvGrpSpPr/>
          <p:nvPr/>
        </p:nvGrpSpPr>
        <p:grpSpPr>
          <a:xfrm>
            <a:off x="2757488" y="3862388"/>
            <a:ext cx="1090612" cy="938212"/>
            <a:chOff x="13" y="1749"/>
            <a:chExt cx="687" cy="591"/>
          </a:xfrm>
        </p:grpSpPr>
        <p:sp>
          <p:nvSpPr>
            <p:cNvPr id="135244" name="Rectangle 136"/>
            <p:cNvSpPr/>
            <p:nvPr/>
          </p:nvSpPr>
          <p:spPr>
            <a:xfrm>
              <a:off x="20" y="1749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3673" name="Text Box 137"/>
            <p:cNvSpPr txBox="1">
              <a:spLocks noChangeArrowheads="1"/>
            </p:cNvSpPr>
            <p:nvPr/>
          </p:nvSpPr>
          <p:spPr bwMode="auto">
            <a:xfrm>
              <a:off x="13" y="2069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74" name="Text Box 138"/>
            <p:cNvSpPr txBox="1">
              <a:spLocks noChangeArrowheads="1"/>
            </p:cNvSpPr>
            <p:nvPr/>
          </p:nvSpPr>
          <p:spPr bwMode="auto">
            <a:xfrm>
              <a:off x="411" y="2065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675" name="Group 139"/>
          <p:cNvGrpSpPr/>
          <p:nvPr/>
        </p:nvGrpSpPr>
        <p:grpSpPr>
          <a:xfrm>
            <a:off x="3384550" y="5157788"/>
            <a:ext cx="463550" cy="431800"/>
            <a:chOff x="0" y="2704"/>
            <a:chExt cx="292" cy="272"/>
          </a:xfrm>
        </p:grpSpPr>
        <p:sp>
          <p:nvSpPr>
            <p:cNvPr id="135248" name="Rectangle 140"/>
            <p:cNvSpPr/>
            <p:nvPr/>
          </p:nvSpPr>
          <p:spPr>
            <a:xfrm>
              <a:off x="0" y="2704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3677" name="Text Box 141"/>
            <p:cNvSpPr txBox="1">
              <a:spLocks noChangeArrowheads="1"/>
            </p:cNvSpPr>
            <p:nvPr/>
          </p:nvSpPr>
          <p:spPr bwMode="auto">
            <a:xfrm>
              <a:off x="2" y="2704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678" name="Group 142"/>
          <p:cNvGrpSpPr/>
          <p:nvPr/>
        </p:nvGrpSpPr>
        <p:grpSpPr>
          <a:xfrm>
            <a:off x="2768600" y="5157788"/>
            <a:ext cx="463550" cy="431800"/>
            <a:chOff x="0" y="2704"/>
            <a:chExt cx="292" cy="272"/>
          </a:xfrm>
        </p:grpSpPr>
        <p:sp>
          <p:nvSpPr>
            <p:cNvPr id="135251" name="Rectangle 143"/>
            <p:cNvSpPr/>
            <p:nvPr/>
          </p:nvSpPr>
          <p:spPr>
            <a:xfrm>
              <a:off x="0" y="2704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3680" name="Text Box 144"/>
            <p:cNvSpPr txBox="1">
              <a:spLocks noChangeArrowheads="1"/>
            </p:cNvSpPr>
            <p:nvPr/>
          </p:nvSpPr>
          <p:spPr bwMode="auto">
            <a:xfrm>
              <a:off x="2" y="2704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33682" name="Line 146"/>
          <p:cNvSpPr/>
          <p:nvPr/>
        </p:nvSpPr>
        <p:spPr>
          <a:xfrm flipH="1">
            <a:off x="1182688" y="2206625"/>
            <a:ext cx="865187" cy="3587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3" name="Line 147"/>
          <p:cNvSpPr/>
          <p:nvPr/>
        </p:nvSpPr>
        <p:spPr>
          <a:xfrm>
            <a:off x="2408238" y="2206625"/>
            <a:ext cx="863600" cy="3587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4" name="Line 148"/>
          <p:cNvSpPr/>
          <p:nvPr/>
        </p:nvSpPr>
        <p:spPr>
          <a:xfrm flipH="1">
            <a:off x="677863" y="3502025"/>
            <a:ext cx="288925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5" name="Line 149"/>
          <p:cNvSpPr/>
          <p:nvPr/>
        </p:nvSpPr>
        <p:spPr>
          <a:xfrm>
            <a:off x="1471613" y="3502025"/>
            <a:ext cx="287337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6" name="Line 150"/>
          <p:cNvSpPr/>
          <p:nvPr/>
        </p:nvSpPr>
        <p:spPr>
          <a:xfrm flipH="1">
            <a:off x="319088" y="4797425"/>
            <a:ext cx="14605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7" name="Line 151"/>
          <p:cNvSpPr/>
          <p:nvPr/>
        </p:nvSpPr>
        <p:spPr>
          <a:xfrm>
            <a:off x="966788" y="4797425"/>
            <a:ext cx="144462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8" name="Line 152"/>
          <p:cNvSpPr/>
          <p:nvPr/>
        </p:nvSpPr>
        <p:spPr>
          <a:xfrm>
            <a:off x="1758950" y="4797425"/>
            <a:ext cx="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9" name="Line 153"/>
          <p:cNvSpPr/>
          <p:nvPr/>
        </p:nvSpPr>
        <p:spPr>
          <a:xfrm>
            <a:off x="3343275" y="3502025"/>
            <a:ext cx="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90" name="Line 154"/>
          <p:cNvSpPr/>
          <p:nvPr/>
        </p:nvSpPr>
        <p:spPr>
          <a:xfrm flipH="1">
            <a:off x="2982913" y="4797425"/>
            <a:ext cx="144462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91" name="Line 155"/>
          <p:cNvSpPr/>
          <p:nvPr/>
        </p:nvSpPr>
        <p:spPr>
          <a:xfrm>
            <a:off x="3414713" y="4797425"/>
            <a:ext cx="21590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3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3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3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3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3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3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3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3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3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3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3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3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3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3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3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3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3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3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3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3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3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3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3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3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3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3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3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3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3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3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3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3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3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83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83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3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83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3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83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3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83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3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3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83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83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83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83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65" grpId="0" bldLvl="0" animBg="1"/>
      <p:bldP spid="833566" grpId="0" animBg="1"/>
      <p:bldP spid="833567" grpId="0" bldLvl="0" animBg="1"/>
      <p:bldP spid="833568" grpId="0" animBg="1"/>
      <p:bldP spid="833569" grpId="0" bldLvl="0" animBg="1"/>
      <p:bldP spid="833570" grpId="0" bldLvl="0" animBg="1"/>
      <p:bldP spid="833571" grpId="0" bldLvl="0" animBg="1"/>
      <p:bldP spid="833572" grpId="0" bldLvl="0" animBg="1"/>
      <p:bldP spid="833573" grpId="0" bldLvl="0" animBg="1"/>
      <p:bldP spid="833574" grpId="0" bldLvl="0" animBg="1"/>
      <p:bldP spid="833575" grpId="0" bldLvl="0" animBg="1"/>
      <p:bldP spid="833576" grpId="0" bldLvl="0" animBg="1"/>
      <p:bldP spid="833577" grpId="0" bldLvl="0" animBg="1"/>
      <p:bldP spid="833578" grpId="0" bldLvl="0" animBg="1"/>
      <p:bldP spid="833579" grpId="0" bldLvl="0" animBg="1"/>
      <p:bldP spid="833580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4" name="Rectangle 4"/>
          <p:cNvSpPr>
            <a:spLocks noChangeArrowheads="1"/>
          </p:cNvSpPr>
          <p:nvPr/>
        </p:nvSpPr>
        <p:spPr bwMode="auto">
          <a:xfrm>
            <a:off x="608330" y="1241425"/>
            <a:ext cx="9372600" cy="5022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计算解的代价的下界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命题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把代价矩阵某行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的各元素减去同一个数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不影响优化解的求解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代价矩阵的每行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减去同一个数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该行或列的最小数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使得每行和每列至少有一个零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其余各元素非负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减去的数的和即为解的下界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1766570" y="335280"/>
            <a:ext cx="6861175" cy="77724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lvl="0" algn="r">
              <a:buClrTx/>
              <a:buSzTx/>
              <a:buFontTx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求解问题的分支界限搜索算法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5135" y="1363345"/>
            <a:ext cx="9309100" cy="460248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问题的定义</a:t>
            </a:r>
            <a:endParaRPr kumimoji="0" lang="zh-CN" altLang="en-US" sz="280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输入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n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个布尔变量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kumimoji="0" lang="en-US" altLang="zh-CN" sz="240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x</a:t>
            </a:r>
            <a:r>
              <a:rPr kumimoji="0" lang="en-US" altLang="zh-CN" sz="240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…, x</a:t>
            </a:r>
            <a:r>
              <a:rPr kumimoji="0" lang="en-US" altLang="zh-CN" sz="240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关于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kumimoji="0" lang="en-US" altLang="zh-CN" sz="240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x</a:t>
            </a:r>
            <a:r>
              <a:rPr kumimoji="0" lang="en-US" altLang="zh-CN" sz="240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…, x</a:t>
            </a:r>
            <a:r>
              <a:rPr kumimoji="0" lang="en-US" altLang="zh-CN" sz="240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的的布尔表达式</a:t>
            </a:r>
            <a:endParaRPr kumimoji="0" lang="zh-CN" altLang="en-US" sz="240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输出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是否存在一个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kumimoji="0" lang="en-US" altLang="zh-CN" sz="240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x</a:t>
            </a:r>
            <a:r>
              <a:rPr kumimoji="0" lang="en-US" altLang="zh-CN" sz="240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…., x</a:t>
            </a:r>
            <a:r>
              <a:rPr kumimoji="0" lang="en-US" altLang="zh-CN" sz="240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的一种赋值使得布尔表达式为真</a:t>
            </a:r>
            <a:endParaRPr kumimoji="0" lang="zh-CN" altLang="en-US" sz="240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620548" name="Text Box 4"/>
          <p:cNvSpPr txBox="1">
            <a:spLocks noChangeArrowheads="1"/>
          </p:cNvSpPr>
          <p:nvPr/>
        </p:nvSpPr>
        <p:spPr bwMode="auto">
          <a:xfrm>
            <a:off x="2727008" y="376238"/>
            <a:ext cx="590550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lang="zh-CN" altLang="en-US" sz="3600" b="1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布尔表达式可满足性问题</a:t>
            </a:r>
            <a:endParaRPr lang="zh-CN" altLang="en-US" sz="3600" b="1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05" name="Object 5"/>
          <p:cNvGraphicFramePr>
            <a:graphicFrameLocks noChangeAspect="1"/>
          </p:cNvGraphicFramePr>
          <p:nvPr/>
        </p:nvGraphicFramePr>
        <p:xfrm>
          <a:off x="6637338" y="2211388"/>
          <a:ext cx="2900362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711200" imgH="635000" progId="Equation.3">
                  <p:embed/>
                </p:oleObj>
              </mc:Choice>
              <mc:Fallback>
                <p:oleObj name="" r:id="rId1" imgW="711200" imgH="635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37338" y="2211388"/>
                        <a:ext cx="2900362" cy="2376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06" name="Text Box 6"/>
          <p:cNvSpPr txBox="1"/>
          <p:nvPr/>
        </p:nvSpPr>
        <p:spPr>
          <a:xfrm>
            <a:off x="4292124" y="2279650"/>
            <a:ext cx="694690" cy="52197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-12</a:t>
            </a:r>
            <a:endParaRPr lang="en-US" altLang="zh-CN" sz="28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819207" name="Text Box 7"/>
          <p:cNvSpPr txBox="1"/>
          <p:nvPr/>
        </p:nvSpPr>
        <p:spPr>
          <a:xfrm>
            <a:off x="4297839" y="2855913"/>
            <a:ext cx="711835" cy="58356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-26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08" name="Text Box 8"/>
          <p:cNvSpPr txBox="1"/>
          <p:nvPr/>
        </p:nvSpPr>
        <p:spPr>
          <a:xfrm>
            <a:off x="4301014" y="3359150"/>
            <a:ext cx="514985" cy="58356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-3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09" name="Text Box 9"/>
          <p:cNvSpPr txBox="1"/>
          <p:nvPr/>
        </p:nvSpPr>
        <p:spPr>
          <a:xfrm>
            <a:off x="4304189" y="4008438"/>
            <a:ext cx="711835" cy="58356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-10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10" name="Text Box 10"/>
          <p:cNvSpPr txBox="1"/>
          <p:nvPr/>
        </p:nvSpPr>
        <p:spPr>
          <a:xfrm>
            <a:off x="1982312" y="4519930"/>
            <a:ext cx="478790" cy="52197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-3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11" name="AutoShape 11"/>
          <p:cNvSpPr/>
          <p:nvPr/>
        </p:nvSpPr>
        <p:spPr>
          <a:xfrm>
            <a:off x="5502275" y="3435350"/>
            <a:ext cx="649288" cy="215900"/>
          </a:xfrm>
          <a:prstGeom prst="rightArrow">
            <a:avLst>
              <a:gd name="adj1" fmla="val 50000"/>
              <a:gd name="adj2" fmla="val 75058"/>
            </a:avLst>
          </a:prstGeom>
          <a:solidFill>
            <a:srgbClr val="FF00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212" name="Text Box 12"/>
          <p:cNvSpPr txBox="1">
            <a:spLocks noChangeArrowheads="1"/>
          </p:cNvSpPr>
          <p:nvPr/>
        </p:nvSpPr>
        <p:spPr bwMode="auto">
          <a:xfrm>
            <a:off x="1690688" y="5380038"/>
            <a:ext cx="5960745" cy="58356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解代价下界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=12+26+3+10+3=54</a:t>
            </a:r>
            <a:endParaRPr kumimoji="0" lang="en-US" altLang="zh-CN" sz="3200" b="1" kern="1200" cap="none" spc="0" normalizeH="0" baseline="0" noProof="0">
              <a:solidFill>
                <a:srgbClr val="FF0000"/>
              </a:solidFill>
              <a:effectLst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139273" name="Group 21"/>
          <p:cNvGrpSpPr/>
          <p:nvPr/>
        </p:nvGrpSpPr>
        <p:grpSpPr>
          <a:xfrm>
            <a:off x="573088" y="1776413"/>
            <a:ext cx="3778250" cy="2879725"/>
            <a:chOff x="361" y="845"/>
            <a:chExt cx="2379" cy="1814"/>
          </a:xfrm>
        </p:grpSpPr>
        <p:graphicFrame>
          <p:nvGraphicFramePr>
            <p:cNvPr id="139274" name="Object 4"/>
            <p:cNvGraphicFramePr>
              <a:graphicFrameLocks noChangeAspect="1"/>
            </p:cNvGraphicFramePr>
            <p:nvPr/>
          </p:nvGraphicFramePr>
          <p:xfrm>
            <a:off x="620" y="1162"/>
            <a:ext cx="2120" cy="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" imgW="824865" imgH="635000" progId="Equation.3">
                    <p:embed/>
                  </p:oleObj>
                </mc:Choice>
                <mc:Fallback>
                  <p:oleObj name="" r:id="rId3" imgW="824865" imgH="6350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0" y="1162"/>
                          <a:ext cx="2120" cy="14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213" name="Text Box 13"/>
            <p:cNvSpPr txBox="1">
              <a:spLocks noChangeArrowheads="1"/>
            </p:cNvSpPr>
            <p:nvPr/>
          </p:nvSpPr>
          <p:spPr bwMode="auto">
            <a:xfrm>
              <a:off x="736" y="858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14" name="Text Box 14"/>
            <p:cNvSpPr txBox="1">
              <a:spLocks noChangeArrowheads="1"/>
            </p:cNvSpPr>
            <p:nvPr/>
          </p:nvSpPr>
          <p:spPr bwMode="auto">
            <a:xfrm>
              <a:off x="1224" y="845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15" name="Text Box 15"/>
            <p:cNvSpPr txBox="1">
              <a:spLocks noChangeArrowheads="1"/>
            </p:cNvSpPr>
            <p:nvPr/>
          </p:nvSpPr>
          <p:spPr bwMode="auto">
            <a:xfrm>
              <a:off x="1723" y="845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16" name="Text Box 16"/>
            <p:cNvSpPr txBox="1">
              <a:spLocks noChangeArrowheads="1"/>
            </p:cNvSpPr>
            <p:nvPr/>
          </p:nvSpPr>
          <p:spPr bwMode="auto">
            <a:xfrm>
              <a:off x="2233" y="845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17" name="Text Box 17"/>
            <p:cNvSpPr txBox="1">
              <a:spLocks noChangeArrowheads="1"/>
            </p:cNvSpPr>
            <p:nvPr/>
          </p:nvSpPr>
          <p:spPr bwMode="auto">
            <a:xfrm>
              <a:off x="361" y="1162"/>
              <a:ext cx="3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18" name="Text Box 18"/>
            <p:cNvSpPr txBox="1">
              <a:spLocks noChangeArrowheads="1"/>
            </p:cNvSpPr>
            <p:nvPr/>
          </p:nvSpPr>
          <p:spPr bwMode="auto">
            <a:xfrm>
              <a:off x="373" y="1525"/>
              <a:ext cx="3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19" name="Text Box 19"/>
            <p:cNvSpPr txBox="1">
              <a:spLocks noChangeArrowheads="1"/>
            </p:cNvSpPr>
            <p:nvPr/>
          </p:nvSpPr>
          <p:spPr bwMode="auto">
            <a:xfrm>
              <a:off x="373" y="1878"/>
              <a:ext cx="3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20" name="Text Box 20"/>
            <p:cNvSpPr txBox="1">
              <a:spLocks noChangeArrowheads="1"/>
            </p:cNvSpPr>
            <p:nvPr/>
          </p:nvSpPr>
          <p:spPr bwMode="auto">
            <a:xfrm>
              <a:off x="373" y="2241"/>
              <a:ext cx="3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9222" name="Text Box 22"/>
          <p:cNvSpPr txBox="1">
            <a:spLocks noChangeArrowheads="1"/>
          </p:cNvSpPr>
          <p:nvPr/>
        </p:nvSpPr>
        <p:spPr bwMode="auto">
          <a:xfrm>
            <a:off x="120650" y="1055688"/>
            <a:ext cx="76771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例</a:t>
            </a:r>
            <a:r>
              <a:rPr kumimoji="0" lang="en-US" altLang="zh-CN" sz="3600" b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0" lang="en-US" altLang="zh-CN" sz="3600" b="1" kern="1200" cap="none" spc="0" normalizeH="0" baseline="0" noProof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2461260" y="278765"/>
            <a:ext cx="5528310" cy="77724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p>
            <a:pPr lvl="0" algn="r">
              <a:buClrTx/>
              <a:buSzTx/>
              <a:buFontTx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求解问题的分支界限搜索算法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53280" y="1005205"/>
            <a:ext cx="5589270" cy="878840"/>
          </a:xfrm>
          <a:prstGeom prst="rect">
            <a:avLst/>
          </a:prstGeom>
          <a:solidFill>
            <a:srgbClr val="FFFF99"/>
          </a:solidFill>
        </p:spPr>
        <p:txBody>
          <a:bodyPr wrap="square" rtlCol="0" anchor="t">
            <a:spAutoFit/>
          </a:bodyPr>
          <a:p>
            <a:pPr marR="0" lvl="1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代价矩阵的每行</a:t>
            </a:r>
            <a:r>
              <a:rPr lang="en-US" altLang="zh-CN" sz="16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</a:t>
            </a:r>
            <a:r>
              <a:rPr lang="zh-CN" altLang="en-US" sz="16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列</a:t>
            </a:r>
            <a:r>
              <a:rPr lang="en-US" altLang="zh-CN" sz="16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)</a:t>
            </a:r>
            <a:r>
              <a:rPr lang="zh-CN" altLang="en-US" sz="16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减去同一个数</a:t>
            </a:r>
            <a:r>
              <a:rPr lang="en-US" altLang="zh-CN" sz="16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</a:t>
            </a:r>
            <a:r>
              <a:rPr lang="zh-CN" altLang="en-US" sz="16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该行或列的最小数</a:t>
            </a:r>
            <a:r>
              <a:rPr lang="en-US" altLang="zh-CN" sz="16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), </a:t>
            </a:r>
            <a:r>
              <a:rPr lang="zh-CN" altLang="en-US" sz="16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使得每行和每列至少有一个零</a:t>
            </a:r>
            <a:r>
              <a:rPr lang="en-US" altLang="zh-CN" sz="16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 </a:t>
            </a:r>
            <a:r>
              <a:rPr lang="zh-CN" altLang="en-US" sz="16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其余各元素非负</a:t>
            </a:r>
            <a:r>
              <a:rPr lang="en-US" altLang="zh-CN" sz="16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.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每行</a:t>
            </a:r>
            <a:r>
              <a:rPr lang="en-US" altLang="zh-CN" sz="16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</a:t>
            </a:r>
            <a:r>
              <a:rPr lang="zh-CN" altLang="en-US" sz="16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列</a:t>
            </a:r>
            <a:r>
              <a:rPr lang="en-US" altLang="zh-CN" sz="16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)</a:t>
            </a:r>
            <a:r>
              <a:rPr lang="zh-CN" altLang="en-US" sz="16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减去的数的和即为解的下界</a:t>
            </a:r>
            <a:r>
              <a:rPr lang="en-US" altLang="zh-CN" sz="16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.</a:t>
            </a:r>
            <a:endParaRPr lang="en-US" altLang="zh-CN" sz="1600" b="1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1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1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6" grpId="0"/>
      <p:bldP spid="819207" grpId="0"/>
      <p:bldP spid="819208" grpId="0"/>
      <p:bldP spid="819209" grpId="0"/>
      <p:bldP spid="819210" grpId="0"/>
      <p:bldP spid="819211" grpId="0" animBg="1"/>
      <p:bldP spid="819212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284" name="Object 60"/>
          <p:cNvGraphicFramePr>
            <a:graphicFrameLocks noChangeAspect="1"/>
          </p:cNvGraphicFramePr>
          <p:nvPr/>
        </p:nvGraphicFramePr>
        <p:xfrm>
          <a:off x="0" y="1268413"/>
          <a:ext cx="2684463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1" imgW="711200" imgH="635000" progId="Equation.3">
                  <p:embed/>
                </p:oleObj>
              </mc:Choice>
              <mc:Fallback>
                <p:oleObj name="" r:id="rId1" imgW="711200" imgH="6350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268413"/>
                        <a:ext cx="2684463" cy="2160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86" name="Text Box 62"/>
          <p:cNvSpPr txBox="1">
            <a:spLocks noChangeArrowheads="1"/>
          </p:cNvSpPr>
          <p:nvPr/>
        </p:nvSpPr>
        <p:spPr bwMode="auto">
          <a:xfrm>
            <a:off x="0" y="469900"/>
            <a:ext cx="5791200" cy="746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457200" marR="0" indent="-457200" defTabSz="914400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kern="1200" cap="none" spc="0" normalizeH="0" baseline="0" noProof="0" dirty="0">
                <a:effectLst/>
                <a:latin typeface="华文细黑" panose="02010600040101010101" charset="-122"/>
                <a:ea typeface="华文细黑" panose="02010600040101010101" charset="-122"/>
                <a:cs typeface="+mn-cs"/>
              </a:rPr>
              <a:t>解空间的加权树表示</a:t>
            </a:r>
            <a:endParaRPr kumimoji="0" lang="zh-CN" altLang="en-US" sz="2400" kern="1200" cap="none" spc="0" normalizeH="0" baseline="0" noProof="0" dirty="0">
              <a:effectLst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39825" y="2513330"/>
            <a:ext cx="8463915" cy="4239260"/>
            <a:chOff x="1800" y="3963"/>
            <a:chExt cx="13329" cy="6676"/>
          </a:xfrm>
        </p:grpSpPr>
        <p:grpSp>
          <p:nvGrpSpPr>
            <p:cNvPr id="820278" name="Group 54"/>
            <p:cNvGrpSpPr/>
            <p:nvPr/>
          </p:nvGrpSpPr>
          <p:grpSpPr>
            <a:xfrm>
              <a:off x="1800" y="3963"/>
              <a:ext cx="10558" cy="6677"/>
              <a:chOff x="1151" y="817"/>
              <a:chExt cx="4223" cy="2671"/>
            </a:xfrm>
          </p:grpSpPr>
          <p:grpSp>
            <p:nvGrpSpPr>
              <p:cNvPr id="141314" name="Group 5"/>
              <p:cNvGrpSpPr/>
              <p:nvPr/>
            </p:nvGrpSpPr>
            <p:grpSpPr>
              <a:xfrm>
                <a:off x="1426" y="1026"/>
                <a:ext cx="3584" cy="2360"/>
                <a:chOff x="745" y="1207"/>
                <a:chExt cx="3584" cy="2360"/>
              </a:xfrm>
            </p:grpSpPr>
            <p:sp>
              <p:nvSpPr>
                <p:cNvPr id="141315" name="Line 6"/>
                <p:cNvSpPr/>
                <p:nvPr/>
              </p:nvSpPr>
              <p:spPr>
                <a:xfrm flipH="1">
                  <a:off x="1879" y="1344"/>
                  <a:ext cx="862" cy="317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41316" name="Line 7"/>
                <p:cNvSpPr/>
                <p:nvPr/>
              </p:nvSpPr>
              <p:spPr>
                <a:xfrm>
                  <a:off x="3013" y="1344"/>
                  <a:ext cx="771" cy="362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41317" name="Line 8"/>
                <p:cNvSpPr/>
                <p:nvPr/>
              </p:nvSpPr>
              <p:spPr>
                <a:xfrm flipH="1">
                  <a:off x="1290" y="1797"/>
                  <a:ext cx="408" cy="408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41318" name="Line 9"/>
                <p:cNvSpPr/>
                <p:nvPr/>
              </p:nvSpPr>
              <p:spPr>
                <a:xfrm>
                  <a:off x="1879" y="1797"/>
                  <a:ext cx="272" cy="363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41319" name="Line 10"/>
                <p:cNvSpPr/>
                <p:nvPr/>
              </p:nvSpPr>
              <p:spPr>
                <a:xfrm flipH="1">
                  <a:off x="927" y="2341"/>
                  <a:ext cx="226" cy="363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41320" name="Line 11"/>
                <p:cNvSpPr/>
                <p:nvPr/>
              </p:nvSpPr>
              <p:spPr>
                <a:xfrm>
                  <a:off x="1335" y="2341"/>
                  <a:ext cx="181" cy="363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41321" name="Line 12"/>
                <p:cNvSpPr/>
                <p:nvPr/>
              </p:nvSpPr>
              <p:spPr>
                <a:xfrm>
                  <a:off x="881" y="2931"/>
                  <a:ext cx="0" cy="363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41322" name="Line 13"/>
                <p:cNvSpPr/>
                <p:nvPr/>
              </p:nvSpPr>
              <p:spPr>
                <a:xfrm>
                  <a:off x="1516" y="2931"/>
                  <a:ext cx="0" cy="363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41323" name="Line 14"/>
                <p:cNvSpPr/>
                <p:nvPr/>
              </p:nvSpPr>
              <p:spPr>
                <a:xfrm>
                  <a:off x="2197" y="2387"/>
                  <a:ext cx="0" cy="317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41324" name="Line 15"/>
                <p:cNvSpPr/>
                <p:nvPr/>
              </p:nvSpPr>
              <p:spPr>
                <a:xfrm>
                  <a:off x="2197" y="2931"/>
                  <a:ext cx="0" cy="363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41325" name="Line 16"/>
                <p:cNvSpPr/>
                <p:nvPr/>
              </p:nvSpPr>
              <p:spPr>
                <a:xfrm>
                  <a:off x="3558" y="2976"/>
                  <a:ext cx="0" cy="363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41326" name="Line 17"/>
                <p:cNvSpPr/>
                <p:nvPr/>
              </p:nvSpPr>
              <p:spPr>
                <a:xfrm>
                  <a:off x="4193" y="2976"/>
                  <a:ext cx="0" cy="363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41327" name="Line 18"/>
                <p:cNvSpPr/>
                <p:nvPr/>
              </p:nvSpPr>
              <p:spPr>
                <a:xfrm flipH="1">
                  <a:off x="3603" y="2387"/>
                  <a:ext cx="181" cy="363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41328" name="Line 19"/>
                <p:cNvSpPr/>
                <p:nvPr/>
              </p:nvSpPr>
              <p:spPr>
                <a:xfrm>
                  <a:off x="3966" y="2387"/>
                  <a:ext cx="181" cy="363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41329" name="Line 20"/>
                <p:cNvSpPr/>
                <p:nvPr/>
              </p:nvSpPr>
              <p:spPr>
                <a:xfrm>
                  <a:off x="3875" y="1888"/>
                  <a:ext cx="0" cy="317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820245" name="Oval 21"/>
                <p:cNvSpPr>
                  <a:spLocks noChangeArrowheads="1"/>
                </p:cNvSpPr>
                <p:nvPr/>
              </p:nvSpPr>
              <p:spPr bwMode="auto">
                <a:xfrm>
                  <a:off x="2741" y="1207"/>
                  <a:ext cx="272" cy="22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noAutofit/>
                </a:bodyPr>
                <a:lstStyle/>
                <a:p>
                  <a:pPr lvl="0" algn="l">
                    <a:buClrTx/>
                    <a:buSzTx/>
                    <a:buFontTx/>
                    <a:defRPr/>
                  </a:pPr>
                  <a:r>
                    <a:rPr lang="en-US" altLang="zh-CN" sz="2000" b="1" noProof="0">
                      <a:ln>
                        <a:noFill/>
                      </a:ln>
                      <a:effectLst/>
                      <a:uLnTx/>
                      <a:uFillTx/>
                      <a:sym typeface="+mn-ea"/>
                    </a:rPr>
                    <a:t>0</a:t>
                  </a:r>
                  <a:endParaRPr lang="en-US" altLang="zh-CN" sz="2000" b="1" noProof="0">
                    <a:ln>
                      <a:noFill/>
                    </a:ln>
                    <a:effectLst/>
                    <a:uLnTx/>
                    <a:uFillTx/>
                    <a:sym typeface="+mn-ea"/>
                  </a:endParaRPr>
                </a:p>
              </p:txBody>
            </p:sp>
            <p:sp>
              <p:nvSpPr>
                <p:cNvPr id="820246" name="Oval 22"/>
                <p:cNvSpPr>
                  <a:spLocks noChangeArrowheads="1"/>
                </p:cNvSpPr>
                <p:nvPr/>
              </p:nvSpPr>
              <p:spPr bwMode="auto">
                <a:xfrm>
                  <a:off x="1653" y="1615"/>
                  <a:ext cx="272" cy="227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20247" name="Oval 23"/>
                <p:cNvSpPr>
                  <a:spLocks noChangeArrowheads="1"/>
                </p:cNvSpPr>
                <p:nvPr/>
              </p:nvSpPr>
              <p:spPr bwMode="auto">
                <a:xfrm>
                  <a:off x="3739" y="1661"/>
                  <a:ext cx="271" cy="227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noAutofit/>
                </a:bodyPr>
                <a:lstStyle/>
                <a:p>
                  <a:pPr lvl="0" algn="l">
                    <a:buClrTx/>
                    <a:buSzTx/>
                    <a:buFontTx/>
                    <a:defRPr/>
                  </a:pPr>
                  <a:r>
                    <a:rPr lang="en-US" altLang="zh-CN" sz="2000" b="1" noProof="0">
                      <a:ln>
                        <a:noFill/>
                      </a:ln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sym typeface="+mn-ea"/>
                    </a:rPr>
                    <a:t>2</a:t>
                  </a:r>
                  <a:endParaRPr lang="en-US" altLang="zh-CN" sz="2000" b="1" noProof="0">
                    <a:ln>
                      <a:noFill/>
                    </a:ln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sym typeface="+mn-ea"/>
                  </a:endParaRPr>
                </a:p>
              </p:txBody>
            </p:sp>
            <p:sp>
              <p:nvSpPr>
                <p:cNvPr id="820248" name="Oval 24"/>
                <p:cNvSpPr>
                  <a:spLocks noChangeArrowheads="1"/>
                </p:cNvSpPr>
                <p:nvPr/>
              </p:nvSpPr>
              <p:spPr bwMode="auto">
                <a:xfrm>
                  <a:off x="1109" y="2160"/>
                  <a:ext cx="271" cy="227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noAutofit/>
                </a:bodyPr>
                <a:lstStyle/>
                <a:p>
                  <a:pPr lvl="0" algn="l">
                    <a:buClrTx/>
                    <a:buSzTx/>
                    <a:buFontTx/>
                    <a:defRPr/>
                  </a:pPr>
                  <a:r>
                    <a:rPr lang="en-US" altLang="zh-CN" sz="2000" b="1" noProof="0">
                      <a:ln>
                        <a:noFill/>
                      </a:ln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sym typeface="+mn-ea"/>
                    </a:rPr>
                    <a:t>2</a:t>
                  </a:r>
                  <a:endParaRPr lang="en-US" altLang="zh-CN" sz="2000" b="1" noProof="0">
                    <a:ln>
                      <a:noFill/>
                    </a:ln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sym typeface="+mn-ea"/>
                  </a:endParaRPr>
                </a:p>
              </p:txBody>
            </p:sp>
            <p:sp>
              <p:nvSpPr>
                <p:cNvPr id="820249" name="Oval 25"/>
                <p:cNvSpPr>
                  <a:spLocks noChangeArrowheads="1"/>
                </p:cNvSpPr>
                <p:nvPr/>
              </p:nvSpPr>
              <p:spPr bwMode="auto">
                <a:xfrm>
                  <a:off x="2061" y="2160"/>
                  <a:ext cx="272" cy="227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noAutofit/>
                </a:bodyPr>
                <a:lstStyle/>
                <a:p>
                  <a:pPr lvl="0" algn="l">
                    <a:buClrTx/>
                    <a:buSzTx/>
                    <a:buFontTx/>
                    <a:defRPr/>
                  </a:pPr>
                  <a:r>
                    <a:rPr lang="en-US" altLang="zh-CN" sz="2000" b="1" noProof="0">
                      <a:ln>
                        <a:noFill/>
                      </a:ln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sym typeface="+mn-ea"/>
                    </a:rPr>
                    <a:t>3</a:t>
                  </a:r>
                  <a:endParaRPr lang="en-US" altLang="zh-CN" sz="2000" b="1" noProof="0">
                    <a:ln>
                      <a:noFill/>
                    </a:ln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sym typeface="+mn-ea"/>
                  </a:endParaRPr>
                </a:p>
              </p:txBody>
            </p:sp>
            <p:sp>
              <p:nvSpPr>
                <p:cNvPr id="820250" name="Oval 26"/>
                <p:cNvSpPr>
                  <a:spLocks noChangeArrowheads="1"/>
                </p:cNvSpPr>
                <p:nvPr/>
              </p:nvSpPr>
              <p:spPr bwMode="auto">
                <a:xfrm>
                  <a:off x="3739" y="2205"/>
                  <a:ext cx="271" cy="227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noAutofit/>
                </a:bodyPr>
                <a:lstStyle/>
                <a:p>
                  <a:pPr lvl="0" algn="l">
                    <a:buClrTx/>
                    <a:buSzTx/>
                    <a:buFontTx/>
                    <a:defRPr/>
                  </a:pPr>
                  <a:r>
                    <a:rPr lang="en-US" altLang="zh-CN" sz="2000" b="1" noProof="0">
                      <a:ln>
                        <a:noFill/>
                      </a:ln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sym typeface="+mn-ea"/>
                    </a:rPr>
                    <a:t>1</a:t>
                  </a:r>
                  <a:endParaRPr lang="en-US" altLang="zh-CN" sz="2000" b="1" noProof="0">
                    <a:ln>
                      <a:noFill/>
                    </a:ln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sym typeface="+mn-ea"/>
                  </a:endParaRPr>
                </a:p>
              </p:txBody>
            </p:sp>
            <p:sp>
              <p:nvSpPr>
                <p:cNvPr id="820251" name="Oval 27"/>
                <p:cNvSpPr>
                  <a:spLocks noChangeArrowheads="1"/>
                </p:cNvSpPr>
                <p:nvPr/>
              </p:nvSpPr>
              <p:spPr bwMode="auto">
                <a:xfrm>
                  <a:off x="745" y="2704"/>
                  <a:ext cx="272" cy="227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noAutofit/>
                </a:bodyPr>
                <a:lstStyle/>
                <a:p>
                  <a:pPr lvl="0" algn="l">
                    <a:buClrTx/>
                    <a:buSzTx/>
                    <a:buFontTx/>
                    <a:defRPr/>
                  </a:pPr>
                  <a:r>
                    <a:rPr lang="en-US" altLang="zh-CN" sz="2000" b="1" noProof="0">
                      <a:ln>
                        <a:noFill/>
                      </a:ln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sym typeface="+mn-ea"/>
                    </a:rPr>
                    <a:t>3</a:t>
                  </a:r>
                  <a:endParaRPr lang="en-US" altLang="zh-CN" sz="2000" b="1" noProof="0">
                    <a:ln>
                      <a:noFill/>
                    </a:ln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sym typeface="+mn-ea"/>
                  </a:endParaRPr>
                </a:p>
              </p:txBody>
            </p:sp>
            <p:sp>
              <p:nvSpPr>
                <p:cNvPr id="820252" name="Oval 28"/>
                <p:cNvSpPr>
                  <a:spLocks noChangeArrowheads="1"/>
                </p:cNvSpPr>
                <p:nvPr/>
              </p:nvSpPr>
              <p:spPr bwMode="auto">
                <a:xfrm>
                  <a:off x="1380" y="2704"/>
                  <a:ext cx="272" cy="227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noAutofit/>
                </a:bodyPr>
                <a:lstStyle/>
                <a:p>
                  <a:pPr lvl="0" algn="l">
                    <a:buClrTx/>
                    <a:buSzTx/>
                    <a:buFontTx/>
                    <a:defRPr/>
                  </a:pPr>
                  <a:r>
                    <a:rPr lang="en-US" altLang="zh-CN" sz="2000" b="1" noProof="0">
                      <a:ln>
                        <a:noFill/>
                      </a:ln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sym typeface="+mn-ea"/>
                    </a:rPr>
                    <a:t>4</a:t>
                  </a:r>
                  <a:endParaRPr lang="en-US" altLang="zh-CN" sz="2000" b="1" noProof="0">
                    <a:ln>
                      <a:noFill/>
                    </a:ln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sym typeface="+mn-ea"/>
                  </a:endParaRPr>
                </a:p>
              </p:txBody>
            </p:sp>
            <p:sp>
              <p:nvSpPr>
                <p:cNvPr id="820253" name="Oval 29"/>
                <p:cNvSpPr>
                  <a:spLocks noChangeArrowheads="1"/>
                </p:cNvSpPr>
                <p:nvPr/>
              </p:nvSpPr>
              <p:spPr bwMode="auto">
                <a:xfrm>
                  <a:off x="2061" y="2704"/>
                  <a:ext cx="272" cy="227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noAutofit/>
                </a:bodyPr>
                <a:lstStyle/>
                <a:p>
                  <a:pPr lvl="0" algn="l">
                    <a:buClrTx/>
                    <a:buSzTx/>
                    <a:buFontTx/>
                    <a:defRPr/>
                  </a:pPr>
                  <a:r>
                    <a:rPr lang="en-US" altLang="zh-CN" sz="2000" b="1" noProof="0">
                      <a:ln>
                        <a:noFill/>
                      </a:ln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sym typeface="+mn-ea"/>
                    </a:rPr>
                    <a:t>2</a:t>
                  </a:r>
                  <a:endParaRPr lang="en-US" altLang="zh-CN" sz="2000" b="1" noProof="0">
                    <a:ln>
                      <a:noFill/>
                    </a:ln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sym typeface="+mn-ea"/>
                  </a:endParaRPr>
                </a:p>
              </p:txBody>
            </p:sp>
            <p:sp>
              <p:nvSpPr>
                <p:cNvPr id="820254" name="Oval 30"/>
                <p:cNvSpPr>
                  <a:spLocks noChangeArrowheads="1"/>
                </p:cNvSpPr>
                <p:nvPr/>
              </p:nvSpPr>
              <p:spPr bwMode="auto">
                <a:xfrm>
                  <a:off x="3422" y="2750"/>
                  <a:ext cx="272" cy="227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noAutofit/>
                </a:bodyPr>
                <a:lstStyle/>
                <a:p>
                  <a:pPr lvl="0" algn="l">
                    <a:buClrTx/>
                    <a:buSzTx/>
                    <a:buFontTx/>
                    <a:defRPr/>
                  </a:pPr>
                  <a:r>
                    <a:rPr lang="en-US" altLang="zh-CN" sz="2000" b="1" noProof="0">
                      <a:ln>
                        <a:noFill/>
                      </a:ln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sym typeface="+mn-ea"/>
                    </a:rPr>
                    <a:t>3</a:t>
                  </a:r>
                  <a:endParaRPr lang="en-US" altLang="zh-CN" sz="2000" b="1" noProof="0">
                    <a:ln>
                      <a:noFill/>
                    </a:ln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sym typeface="+mn-ea"/>
                  </a:endParaRPr>
                </a:p>
              </p:txBody>
            </p:sp>
            <p:sp>
              <p:nvSpPr>
                <p:cNvPr id="820255" name="Oval 31"/>
                <p:cNvSpPr>
                  <a:spLocks noChangeArrowheads="1"/>
                </p:cNvSpPr>
                <p:nvPr/>
              </p:nvSpPr>
              <p:spPr bwMode="auto">
                <a:xfrm>
                  <a:off x="4057" y="2750"/>
                  <a:ext cx="272" cy="227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noAutofit/>
                </a:bodyPr>
                <a:lstStyle/>
                <a:p>
                  <a:pPr lvl="0" algn="l">
                    <a:buClrTx/>
                    <a:buSzTx/>
                    <a:buFontTx/>
                    <a:defRPr/>
                  </a:pPr>
                  <a:r>
                    <a:rPr lang="en-US" altLang="zh-CN" sz="2000" b="1" noProof="0">
                      <a:ln>
                        <a:noFill/>
                      </a:ln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sym typeface="+mn-ea"/>
                    </a:rPr>
                    <a:t>4</a:t>
                  </a:r>
                  <a:endParaRPr lang="en-US" altLang="zh-CN" sz="2000" b="1" noProof="0">
                    <a:ln>
                      <a:noFill/>
                    </a:ln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sym typeface="+mn-ea"/>
                  </a:endParaRPr>
                </a:p>
              </p:txBody>
            </p:sp>
            <p:sp>
              <p:nvSpPr>
                <p:cNvPr id="820256" name="Oval 32"/>
                <p:cNvSpPr>
                  <a:spLocks noChangeArrowheads="1"/>
                </p:cNvSpPr>
                <p:nvPr/>
              </p:nvSpPr>
              <p:spPr bwMode="auto">
                <a:xfrm>
                  <a:off x="1380" y="3294"/>
                  <a:ext cx="272" cy="227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noAutofit/>
                </a:bodyPr>
                <a:lstStyle/>
                <a:p>
                  <a:pPr lvl="0" algn="l">
                    <a:buClrTx/>
                    <a:buSzTx/>
                    <a:buFontTx/>
                    <a:defRPr/>
                  </a:pPr>
                  <a:r>
                    <a:rPr lang="en-US" altLang="zh-CN" sz="2000" b="1" noProof="0">
                      <a:ln>
                        <a:noFill/>
                      </a:ln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sym typeface="+mn-ea"/>
                    </a:rPr>
                    <a:t>3</a:t>
                  </a:r>
                  <a:endParaRPr lang="en-US" altLang="zh-CN" sz="2000" b="1" noProof="0">
                    <a:ln>
                      <a:noFill/>
                    </a:ln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sym typeface="+mn-ea"/>
                  </a:endParaRPr>
                </a:p>
              </p:txBody>
            </p:sp>
            <p:sp>
              <p:nvSpPr>
                <p:cNvPr id="820257" name="Oval 33"/>
                <p:cNvSpPr>
                  <a:spLocks noChangeArrowheads="1"/>
                </p:cNvSpPr>
                <p:nvPr/>
              </p:nvSpPr>
              <p:spPr bwMode="auto">
                <a:xfrm>
                  <a:off x="745" y="3294"/>
                  <a:ext cx="272" cy="227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noAutofit/>
                </a:bodyPr>
                <a:lstStyle/>
                <a:p>
                  <a:pPr lvl="0" algn="l">
                    <a:buClrTx/>
                    <a:buSzTx/>
                    <a:buFontTx/>
                    <a:defRPr/>
                  </a:pPr>
                  <a:r>
                    <a:rPr lang="en-US" altLang="zh-CN" sz="2000" b="1" noProof="0">
                      <a:ln>
                        <a:noFill/>
                      </a:ln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sym typeface="+mn-ea"/>
                    </a:rPr>
                    <a:t>4</a:t>
                  </a:r>
                  <a:endParaRPr lang="en-US" altLang="zh-CN" sz="2000" b="1" noProof="0">
                    <a:ln>
                      <a:noFill/>
                    </a:ln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sym typeface="+mn-ea"/>
                  </a:endParaRPr>
                </a:p>
              </p:txBody>
            </p:sp>
            <p:sp>
              <p:nvSpPr>
                <p:cNvPr id="820258" name="Oval 34"/>
                <p:cNvSpPr>
                  <a:spLocks noChangeArrowheads="1"/>
                </p:cNvSpPr>
                <p:nvPr/>
              </p:nvSpPr>
              <p:spPr bwMode="auto">
                <a:xfrm>
                  <a:off x="2061" y="3294"/>
                  <a:ext cx="272" cy="227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noAutofit/>
                </a:bodyPr>
                <a:lstStyle/>
                <a:p>
                  <a:pPr lvl="0" algn="l">
                    <a:buClrTx/>
                    <a:buSzTx/>
                    <a:buFontTx/>
                    <a:defRPr/>
                  </a:pPr>
                  <a:r>
                    <a:rPr lang="en-US" altLang="zh-CN" sz="2000" b="1" noProof="0">
                      <a:ln>
                        <a:noFill/>
                      </a:ln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sym typeface="+mn-ea"/>
                    </a:rPr>
                    <a:t>4</a:t>
                  </a:r>
                  <a:endParaRPr lang="en-US" altLang="zh-CN" sz="2000" b="1" noProof="0">
                    <a:ln>
                      <a:noFill/>
                    </a:ln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sym typeface="+mn-ea"/>
                  </a:endParaRPr>
                </a:p>
              </p:txBody>
            </p:sp>
            <p:sp>
              <p:nvSpPr>
                <p:cNvPr id="820259" name="Oval 35"/>
                <p:cNvSpPr>
                  <a:spLocks noChangeArrowheads="1"/>
                </p:cNvSpPr>
                <p:nvPr/>
              </p:nvSpPr>
              <p:spPr bwMode="auto">
                <a:xfrm>
                  <a:off x="4057" y="3340"/>
                  <a:ext cx="272" cy="227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noAutofit/>
                </a:bodyPr>
                <a:lstStyle/>
                <a:p>
                  <a:pPr lvl="0" algn="l">
                    <a:buClrTx/>
                    <a:buSzTx/>
                    <a:buFontTx/>
                    <a:defRPr/>
                  </a:pPr>
                  <a:r>
                    <a:rPr lang="en-US" altLang="zh-CN" sz="2000" b="1" noProof="0">
                      <a:ln>
                        <a:noFill/>
                      </a:ln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sym typeface="+mn-ea"/>
                    </a:rPr>
                    <a:t>3</a:t>
                  </a:r>
                  <a:endParaRPr lang="en-US" altLang="zh-CN" sz="2000" b="1" noProof="0">
                    <a:ln>
                      <a:noFill/>
                    </a:ln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sym typeface="+mn-ea"/>
                  </a:endParaRPr>
                </a:p>
              </p:txBody>
            </p:sp>
            <p:sp>
              <p:nvSpPr>
                <p:cNvPr id="820260" name="Oval 36"/>
                <p:cNvSpPr>
                  <a:spLocks noChangeArrowheads="1"/>
                </p:cNvSpPr>
                <p:nvPr/>
              </p:nvSpPr>
              <p:spPr bwMode="auto">
                <a:xfrm>
                  <a:off x="3422" y="3340"/>
                  <a:ext cx="272" cy="227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noAutofit/>
                </a:bodyPr>
                <a:lstStyle/>
                <a:p>
                  <a:pPr lvl="0" algn="l">
                    <a:buClrTx/>
                    <a:buSzTx/>
                    <a:buFontTx/>
                    <a:defRPr/>
                  </a:pPr>
                  <a:r>
                    <a:rPr lang="en-US" altLang="zh-CN" sz="2000" b="1" noProof="0">
                      <a:ln>
                        <a:noFill/>
                      </a:ln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sym typeface="+mn-ea"/>
                    </a:rPr>
                    <a:t>4</a:t>
                  </a:r>
                  <a:endParaRPr lang="en-US" altLang="zh-CN" sz="2000" b="1" noProof="0">
                    <a:ln>
                      <a:noFill/>
                    </a:ln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sym typeface="+mn-ea"/>
                  </a:endParaRPr>
                </a:p>
              </p:txBody>
            </p:sp>
          </p:grpSp>
          <p:sp>
            <p:nvSpPr>
              <p:cNvPr id="820262" name="Text Box 38"/>
              <p:cNvSpPr txBox="1">
                <a:spLocks noChangeArrowheads="1"/>
              </p:cNvSpPr>
              <p:nvPr/>
            </p:nvSpPr>
            <p:spPr bwMode="auto">
              <a:xfrm>
                <a:off x="3524" y="817"/>
                <a:ext cx="293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kern="1200" cap="none" spc="0" normalizeH="0" baseline="0" noProof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54</a:t>
                </a:r>
                <a:endParaRPr kumimoji="0" lang="en-US" altLang="zh-CN" sz="2000" b="1" kern="1200" cap="none" spc="0" normalizeH="0" baseline="0" noProof="0"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63" name="Text Box 39"/>
              <p:cNvSpPr txBox="1">
                <a:spLocks noChangeArrowheads="1"/>
              </p:cNvSpPr>
              <p:nvPr/>
            </p:nvSpPr>
            <p:spPr bwMode="auto">
              <a:xfrm>
                <a:off x="2333" y="1217"/>
                <a:ext cx="364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kern="1200" cap="none" spc="0" normalizeH="0" baseline="0" noProof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71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64" name="Text Box 40"/>
              <p:cNvSpPr txBox="1">
                <a:spLocks noChangeArrowheads="1"/>
              </p:cNvSpPr>
              <p:nvPr/>
            </p:nvSpPr>
            <p:spPr bwMode="auto">
              <a:xfrm>
                <a:off x="1470" y="1928"/>
                <a:ext cx="364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kern="1200" cap="none" spc="0" normalizeH="0" baseline="0" noProof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72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65" name="Text Box 41"/>
              <p:cNvSpPr txBox="1">
                <a:spLocks noChangeArrowheads="1"/>
              </p:cNvSpPr>
              <p:nvPr/>
            </p:nvSpPr>
            <p:spPr bwMode="auto">
              <a:xfrm>
                <a:off x="3014" y="1973"/>
                <a:ext cx="364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kern="1200" cap="none" spc="0" normalizeH="0" baseline="0" noProof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71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66" name="Text Box 42"/>
              <p:cNvSpPr txBox="1">
                <a:spLocks noChangeArrowheads="1"/>
              </p:cNvSpPr>
              <p:nvPr/>
            </p:nvSpPr>
            <p:spPr bwMode="auto">
              <a:xfrm>
                <a:off x="2966" y="2518"/>
                <a:ext cx="364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kern="1200" cap="none" spc="0" normalizeH="0" baseline="0" noProof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86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67" name="Text Box 43"/>
              <p:cNvSpPr txBox="1">
                <a:spLocks noChangeArrowheads="1"/>
              </p:cNvSpPr>
              <p:nvPr/>
            </p:nvSpPr>
            <p:spPr bwMode="auto">
              <a:xfrm>
                <a:off x="3014" y="3108"/>
                <a:ext cx="364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kern="1200" cap="none" spc="0" normalizeH="0" baseline="0" noProof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91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69" name="Text Box 45"/>
              <p:cNvSpPr txBox="1">
                <a:spLocks noChangeArrowheads="1"/>
              </p:cNvSpPr>
              <p:nvPr/>
            </p:nvSpPr>
            <p:spPr bwMode="auto">
              <a:xfrm>
                <a:off x="2333" y="2518"/>
                <a:ext cx="364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kern="1200" cap="none" spc="0" normalizeH="0" baseline="0" noProof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78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70" name="Text Box 46"/>
              <p:cNvSpPr txBox="1">
                <a:spLocks noChangeArrowheads="1"/>
              </p:cNvSpPr>
              <p:nvPr/>
            </p:nvSpPr>
            <p:spPr bwMode="auto">
              <a:xfrm>
                <a:off x="2333" y="3108"/>
                <a:ext cx="364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kern="1200" cap="none" spc="0" normalizeH="0" baseline="0" noProof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78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71" name="Text Box 47"/>
              <p:cNvSpPr txBox="1">
                <a:spLocks noChangeArrowheads="1"/>
              </p:cNvSpPr>
              <p:nvPr/>
            </p:nvSpPr>
            <p:spPr bwMode="auto">
              <a:xfrm>
                <a:off x="1151" y="3108"/>
                <a:ext cx="364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kern="1200" cap="none" spc="0" normalizeH="0" baseline="0" noProof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81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72" name="Text Box 48"/>
              <p:cNvSpPr txBox="1">
                <a:spLocks noChangeArrowheads="1"/>
              </p:cNvSpPr>
              <p:nvPr/>
            </p:nvSpPr>
            <p:spPr bwMode="auto">
              <a:xfrm>
                <a:off x="4395" y="1253"/>
                <a:ext cx="364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kern="1200" cap="none" spc="0" normalizeH="0" baseline="0" noProof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58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73" name="Text Box 49"/>
              <p:cNvSpPr txBox="1">
                <a:spLocks noChangeArrowheads="1"/>
              </p:cNvSpPr>
              <p:nvPr/>
            </p:nvSpPr>
            <p:spPr bwMode="auto">
              <a:xfrm>
                <a:off x="4692" y="2024"/>
                <a:ext cx="364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kern="1200" cap="none" spc="0" normalizeH="0" baseline="0" noProof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64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74" name="Text Box 50"/>
              <p:cNvSpPr txBox="1">
                <a:spLocks noChangeArrowheads="1"/>
              </p:cNvSpPr>
              <p:nvPr/>
            </p:nvSpPr>
            <p:spPr bwMode="auto">
              <a:xfrm>
                <a:off x="3817" y="2518"/>
                <a:ext cx="364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kern="1200" cap="none" spc="0" normalizeH="0" baseline="0" noProof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68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75" name="Text Box 51"/>
              <p:cNvSpPr txBox="1">
                <a:spLocks noChangeArrowheads="1"/>
              </p:cNvSpPr>
              <p:nvPr/>
            </p:nvSpPr>
            <p:spPr bwMode="auto">
              <a:xfrm>
                <a:off x="5010" y="2557"/>
                <a:ext cx="364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kern="1200" cap="none" spc="0" normalizeH="0" baseline="0" noProof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70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76" name="Text Box 52"/>
              <p:cNvSpPr txBox="1">
                <a:spLocks noChangeArrowheads="1"/>
              </p:cNvSpPr>
              <p:nvPr/>
            </p:nvSpPr>
            <p:spPr bwMode="auto">
              <a:xfrm>
                <a:off x="4978" y="3159"/>
                <a:ext cx="364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kern="1200" cap="none" spc="0" normalizeH="0" baseline="0" noProof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70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77" name="Text Box 53"/>
              <p:cNvSpPr txBox="1">
                <a:spLocks noChangeArrowheads="1"/>
              </p:cNvSpPr>
              <p:nvPr/>
            </p:nvSpPr>
            <p:spPr bwMode="auto">
              <a:xfrm>
                <a:off x="3817" y="3133"/>
                <a:ext cx="364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kern="1200" cap="none" spc="0" normalizeH="0" baseline="0" noProof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73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20285" name="Group 61"/>
            <p:cNvGrpSpPr/>
            <p:nvPr/>
          </p:nvGrpSpPr>
          <p:grpSpPr>
            <a:xfrm>
              <a:off x="10995" y="4043"/>
              <a:ext cx="4135" cy="6582"/>
              <a:chOff x="4398" y="845"/>
              <a:chExt cx="1654" cy="2633"/>
            </a:xfrm>
          </p:grpSpPr>
          <p:sp>
            <p:nvSpPr>
              <p:cNvPr id="820279" name="Text Box 55"/>
              <p:cNvSpPr txBox="1">
                <a:spLocks noChangeArrowheads="1"/>
              </p:cNvSpPr>
              <p:nvPr/>
            </p:nvSpPr>
            <p:spPr bwMode="auto">
              <a:xfrm>
                <a:off x="4398" y="845"/>
                <a:ext cx="165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华文细黑" panose="02010600040101010101" charset="-122"/>
                    <a:ea typeface="华文细黑" panose="02010600040101010101" charset="-122"/>
                    <a:cs typeface="+mn-cs"/>
                  </a:rPr>
                  <a:t>被分配到的人</a:t>
                </a:r>
                <a:endParaRPr kumimoji="0" lang="zh-CN" altLang="en-US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anose="02010600040101010101" charset="-122"/>
                  <a:ea typeface="华文细黑" panose="02010600040101010101" charset="-122"/>
                  <a:cs typeface="+mn-cs"/>
                </a:endParaRPr>
              </a:p>
            </p:txBody>
          </p:sp>
          <p:sp>
            <p:nvSpPr>
              <p:cNvPr id="820280" name="Text Box 56"/>
              <p:cNvSpPr txBox="1">
                <a:spLocks noChangeArrowheads="1"/>
              </p:cNvSpPr>
              <p:nvPr/>
            </p:nvSpPr>
            <p:spPr bwMode="auto">
              <a:xfrm>
                <a:off x="5157" y="1387"/>
                <a:ext cx="260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华文行楷" panose="02010800040101010101" pitchFamily="2" charset="-122"/>
                    <a:cs typeface="+mn-cs"/>
                  </a:rPr>
                  <a:t>1</a:t>
                </a:r>
                <a:endPara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endParaRPr>
              </a:p>
            </p:txBody>
          </p:sp>
          <p:sp>
            <p:nvSpPr>
              <p:cNvPr id="820281" name="Text Box 57"/>
              <p:cNvSpPr txBox="1">
                <a:spLocks noChangeArrowheads="1"/>
              </p:cNvSpPr>
              <p:nvPr/>
            </p:nvSpPr>
            <p:spPr bwMode="auto">
              <a:xfrm>
                <a:off x="5157" y="1931"/>
                <a:ext cx="260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华文行楷" panose="02010800040101010101" pitchFamily="2" charset="-122"/>
                    <a:cs typeface="+mn-cs"/>
                  </a:rPr>
                  <a:t>2</a:t>
                </a:r>
                <a:endPara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endParaRPr>
              </a:p>
            </p:txBody>
          </p:sp>
          <p:sp>
            <p:nvSpPr>
              <p:cNvPr id="820282" name="Text Box 58"/>
              <p:cNvSpPr txBox="1">
                <a:spLocks noChangeArrowheads="1"/>
              </p:cNvSpPr>
              <p:nvPr/>
            </p:nvSpPr>
            <p:spPr bwMode="auto">
              <a:xfrm>
                <a:off x="5157" y="2521"/>
                <a:ext cx="260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华文行楷" panose="02010800040101010101" pitchFamily="2" charset="-122"/>
                    <a:cs typeface="+mn-cs"/>
                  </a:rPr>
                  <a:t>3</a:t>
                </a:r>
                <a:endPara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endParaRPr>
              </a:p>
            </p:txBody>
          </p:sp>
          <p:sp>
            <p:nvSpPr>
              <p:cNvPr id="820283" name="Text Box 59"/>
              <p:cNvSpPr txBox="1">
                <a:spLocks noChangeArrowheads="1"/>
              </p:cNvSpPr>
              <p:nvPr/>
            </p:nvSpPr>
            <p:spPr bwMode="auto">
              <a:xfrm>
                <a:off x="5157" y="3110"/>
                <a:ext cx="260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华文行楷" panose="02010800040101010101" pitchFamily="2" charset="-122"/>
                    <a:cs typeface="+mn-cs"/>
                  </a:rPr>
                  <a:t>4</a:t>
                </a:r>
                <a:endPara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endParaRPr>
              </a:p>
            </p:txBody>
          </p:sp>
        </p:grpSp>
        <p:sp>
          <p:nvSpPr>
            <p:cNvPr id="2" name="Text Box 40"/>
            <p:cNvSpPr txBox="1">
              <a:spLocks noChangeArrowheads="1"/>
            </p:cNvSpPr>
            <p:nvPr/>
          </p:nvSpPr>
          <p:spPr bwMode="auto">
            <a:xfrm>
              <a:off x="1800" y="8096"/>
              <a:ext cx="732" cy="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000" b="1" kern="1200" cap="none" spc="0" normalizeH="0" baseline="0" noProof="0"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76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2748280" y="100330"/>
            <a:ext cx="5528310" cy="77724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p>
            <a:pPr lvl="0" algn="r">
              <a:buClrTx/>
              <a:buSzTx/>
              <a:buFontTx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求解问题的分支界限搜索算法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80" name="Rectangle 4"/>
          <p:cNvSpPr>
            <a:spLocks noChangeArrowheads="1"/>
          </p:cNvSpPr>
          <p:nvPr/>
        </p:nvSpPr>
        <p:spPr bwMode="auto">
          <a:xfrm>
            <a:off x="533400" y="333375"/>
            <a:ext cx="9372600" cy="540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分支界限搜索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使用爬山法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建立根节点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其权值为解代价下界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使用爬山法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类似于拓朴排序序列树生成算法求解问题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每产生一个节点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其权值为加工后的代价矩阵对应元素加其父节点权值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一旦发现一个可能解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将其代价作为界限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循环地进行分支界限搜索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剪掉不能导致优化解的解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使用爬山法继续扩展新增节点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直至发现优化解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4"/>
          <p:cNvSpPr/>
          <p:nvPr/>
        </p:nvSpPr>
        <p:spPr>
          <a:xfrm>
            <a:off x="2524125" y="1733550"/>
            <a:ext cx="10287000" cy="4619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53670" name="Rectangle 6"/>
          <p:cNvSpPr>
            <a:spLocks noChangeArrowheads="1"/>
          </p:cNvSpPr>
          <p:nvPr/>
        </p:nvSpPr>
        <p:spPr bwMode="auto">
          <a:xfrm>
            <a:off x="58103" y="585153"/>
            <a:ext cx="2528888" cy="981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例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graphicFrame>
        <p:nvGraphicFramePr>
          <p:cNvPr id="145411" name="Object 7"/>
          <p:cNvGraphicFramePr>
            <a:graphicFrameLocks noChangeAspect="1"/>
          </p:cNvGraphicFramePr>
          <p:nvPr/>
        </p:nvGraphicFramePr>
        <p:xfrm>
          <a:off x="6773863" y="748983"/>
          <a:ext cx="248602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1" imgW="711200" imgH="635000" progId="Equation.3">
                  <p:embed/>
                </p:oleObj>
              </mc:Choice>
              <mc:Fallback>
                <p:oleObj name="" r:id="rId1" imgW="711200" imgH="635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73863" y="748983"/>
                        <a:ext cx="2486025" cy="194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74" name="Line 10"/>
          <p:cNvSpPr/>
          <p:nvPr/>
        </p:nvSpPr>
        <p:spPr>
          <a:xfrm flipH="1">
            <a:off x="2946400" y="3214053"/>
            <a:ext cx="1368425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75" name="Line 11"/>
          <p:cNvSpPr/>
          <p:nvPr/>
        </p:nvSpPr>
        <p:spPr>
          <a:xfrm>
            <a:off x="4746625" y="3214053"/>
            <a:ext cx="12239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4" name="Line 20"/>
          <p:cNvSpPr/>
          <p:nvPr/>
        </p:nvSpPr>
        <p:spPr>
          <a:xfrm>
            <a:off x="5611813" y="5804853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5" name="Line 21"/>
          <p:cNvSpPr/>
          <p:nvPr/>
        </p:nvSpPr>
        <p:spPr>
          <a:xfrm>
            <a:off x="6619875" y="5804853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6" name="Line 22"/>
          <p:cNvSpPr/>
          <p:nvPr/>
        </p:nvSpPr>
        <p:spPr>
          <a:xfrm flipH="1">
            <a:off x="5683250" y="4869815"/>
            <a:ext cx="287338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7" name="Line 23"/>
          <p:cNvSpPr/>
          <p:nvPr/>
        </p:nvSpPr>
        <p:spPr>
          <a:xfrm>
            <a:off x="6259513" y="4869815"/>
            <a:ext cx="287337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8" name="Line 24"/>
          <p:cNvSpPr/>
          <p:nvPr/>
        </p:nvSpPr>
        <p:spPr>
          <a:xfrm>
            <a:off x="6115050" y="4077653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9" name="Oval 25"/>
          <p:cNvSpPr>
            <a:spLocks noChangeArrowheads="1"/>
          </p:cNvSpPr>
          <p:nvPr/>
        </p:nvSpPr>
        <p:spPr bwMode="auto">
          <a:xfrm>
            <a:off x="4314825" y="2996565"/>
            <a:ext cx="431800" cy="360363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sym typeface="+mn-ea"/>
              </a:rPr>
              <a:t>0</a:t>
            </a:r>
            <a:endParaRPr lang="en-US" altLang="zh-CN" sz="2000" b="1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753690" name="Oval 26"/>
          <p:cNvSpPr>
            <a:spLocks noChangeArrowheads="1"/>
          </p:cNvSpPr>
          <p:nvPr/>
        </p:nvSpPr>
        <p:spPr bwMode="auto">
          <a:xfrm>
            <a:off x="2587625" y="364426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691" name="Oval 27"/>
          <p:cNvSpPr>
            <a:spLocks noChangeArrowheads="1"/>
          </p:cNvSpPr>
          <p:nvPr/>
        </p:nvSpPr>
        <p:spPr bwMode="auto">
          <a:xfrm>
            <a:off x="5899150" y="371729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rPr>
              <a:t>2</a:t>
            </a:r>
            <a:endParaRPr lang="en-US" altLang="zh-CN" sz="2000" b="1" noProof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sym typeface="+mn-ea"/>
            </a:endParaRPr>
          </a:p>
        </p:txBody>
      </p:sp>
      <p:sp>
        <p:nvSpPr>
          <p:cNvPr id="753694" name="Oval 30"/>
          <p:cNvSpPr>
            <a:spLocks noChangeArrowheads="1"/>
          </p:cNvSpPr>
          <p:nvPr/>
        </p:nvSpPr>
        <p:spPr bwMode="auto">
          <a:xfrm>
            <a:off x="5899150" y="458089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rPr>
              <a:t>1</a:t>
            </a:r>
            <a:endParaRPr lang="en-US" altLang="zh-CN" sz="2000" b="1" noProof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sym typeface="+mn-ea"/>
            </a:endParaRPr>
          </a:p>
        </p:txBody>
      </p:sp>
      <p:sp>
        <p:nvSpPr>
          <p:cNvPr id="753698" name="Oval 34"/>
          <p:cNvSpPr>
            <a:spLocks noChangeArrowheads="1"/>
          </p:cNvSpPr>
          <p:nvPr/>
        </p:nvSpPr>
        <p:spPr bwMode="auto">
          <a:xfrm>
            <a:off x="5395913" y="5446078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rPr>
              <a:t>3</a:t>
            </a:r>
            <a:endParaRPr lang="en-US" altLang="zh-CN" sz="2000" b="1" noProof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sym typeface="+mn-ea"/>
            </a:endParaRPr>
          </a:p>
        </p:txBody>
      </p:sp>
      <p:sp>
        <p:nvSpPr>
          <p:cNvPr id="753699" name="Oval 35"/>
          <p:cNvSpPr>
            <a:spLocks noChangeArrowheads="1"/>
          </p:cNvSpPr>
          <p:nvPr/>
        </p:nvSpPr>
        <p:spPr bwMode="auto">
          <a:xfrm>
            <a:off x="6403975" y="5446078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rPr>
              <a:t>4</a:t>
            </a:r>
            <a:endParaRPr lang="en-US" altLang="zh-CN" sz="2000" b="1" noProof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sym typeface="+mn-ea"/>
            </a:endParaRPr>
          </a:p>
        </p:txBody>
      </p:sp>
      <p:sp>
        <p:nvSpPr>
          <p:cNvPr id="753703" name="Oval 39"/>
          <p:cNvSpPr>
            <a:spLocks noChangeArrowheads="1"/>
          </p:cNvSpPr>
          <p:nvPr/>
        </p:nvSpPr>
        <p:spPr bwMode="auto">
          <a:xfrm>
            <a:off x="6403975" y="6382703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rPr>
              <a:t>3</a:t>
            </a:r>
            <a:endParaRPr lang="en-US" altLang="zh-CN" sz="2000" b="1" noProof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sym typeface="+mn-ea"/>
            </a:endParaRPr>
          </a:p>
        </p:txBody>
      </p:sp>
      <p:sp>
        <p:nvSpPr>
          <p:cNvPr id="753704" name="Oval 40"/>
          <p:cNvSpPr>
            <a:spLocks noChangeArrowheads="1"/>
          </p:cNvSpPr>
          <p:nvPr/>
        </p:nvSpPr>
        <p:spPr bwMode="auto">
          <a:xfrm>
            <a:off x="5395913" y="6382703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rPr>
              <a:t>4</a:t>
            </a:r>
            <a:endParaRPr lang="en-US" altLang="zh-CN" sz="2000" b="1" noProof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sym typeface="+mn-ea"/>
            </a:endParaRPr>
          </a:p>
        </p:txBody>
      </p:sp>
      <p:sp>
        <p:nvSpPr>
          <p:cNvPr id="753705" name="Text Box 41"/>
          <p:cNvSpPr txBox="1">
            <a:spLocks noChangeArrowheads="1"/>
          </p:cNvSpPr>
          <p:nvPr/>
        </p:nvSpPr>
        <p:spPr bwMode="auto">
          <a:xfrm>
            <a:off x="4567238" y="2693353"/>
            <a:ext cx="577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06" name="Text Box 42"/>
          <p:cNvSpPr txBox="1">
            <a:spLocks noChangeArrowheads="1"/>
          </p:cNvSpPr>
          <p:nvPr/>
        </p:nvSpPr>
        <p:spPr bwMode="auto">
          <a:xfrm>
            <a:off x="2405063" y="3198178"/>
            <a:ext cx="46482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71</a:t>
            </a:r>
            <a:endParaRPr kumimoji="0" lang="en-US" altLang="zh-CN" sz="2000" b="1" kern="1200" cap="none" spc="0" normalizeH="0" baseline="0" noProof="0"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5" name="Text Box 51"/>
          <p:cNvSpPr txBox="1">
            <a:spLocks noChangeArrowheads="1"/>
          </p:cNvSpPr>
          <p:nvPr/>
        </p:nvSpPr>
        <p:spPr bwMode="auto">
          <a:xfrm>
            <a:off x="5935980" y="3357245"/>
            <a:ext cx="577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58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6" name="Text Box 52"/>
          <p:cNvSpPr txBox="1">
            <a:spLocks noChangeArrowheads="1"/>
          </p:cNvSpPr>
          <p:nvPr/>
        </p:nvSpPr>
        <p:spPr bwMode="auto">
          <a:xfrm>
            <a:off x="6113463" y="4206240"/>
            <a:ext cx="577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7" name="Text Box 53"/>
          <p:cNvSpPr txBox="1">
            <a:spLocks noChangeArrowheads="1"/>
          </p:cNvSpPr>
          <p:nvPr/>
        </p:nvSpPr>
        <p:spPr bwMode="auto">
          <a:xfrm>
            <a:off x="5249863" y="5017770"/>
            <a:ext cx="577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68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8" name="Text Box 54"/>
          <p:cNvSpPr txBox="1">
            <a:spLocks noChangeArrowheads="1"/>
          </p:cNvSpPr>
          <p:nvPr/>
        </p:nvSpPr>
        <p:spPr bwMode="auto">
          <a:xfrm>
            <a:off x="6438900" y="5012690"/>
            <a:ext cx="577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70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9" name="Text Box 55"/>
          <p:cNvSpPr txBox="1">
            <a:spLocks noChangeArrowheads="1"/>
          </p:cNvSpPr>
          <p:nvPr/>
        </p:nvSpPr>
        <p:spPr bwMode="auto">
          <a:xfrm>
            <a:off x="6619558" y="6057265"/>
            <a:ext cx="577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70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20" name="Text Box 56"/>
          <p:cNvSpPr txBox="1">
            <a:spLocks noChangeArrowheads="1"/>
          </p:cNvSpPr>
          <p:nvPr/>
        </p:nvSpPr>
        <p:spPr bwMode="auto">
          <a:xfrm>
            <a:off x="5145405" y="6006465"/>
            <a:ext cx="577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53721" name="Group 57"/>
          <p:cNvGrpSpPr/>
          <p:nvPr/>
        </p:nvGrpSpPr>
        <p:grpSpPr>
          <a:xfrm>
            <a:off x="6546851" y="2693353"/>
            <a:ext cx="2638425" cy="4195762"/>
            <a:chOff x="4397" y="835"/>
            <a:chExt cx="1662" cy="2643"/>
          </a:xfrm>
        </p:grpSpPr>
        <p:sp>
          <p:nvSpPr>
            <p:cNvPr id="753722" name="Text Box 58"/>
            <p:cNvSpPr txBox="1">
              <a:spLocks noChangeArrowheads="1"/>
            </p:cNvSpPr>
            <p:nvPr/>
          </p:nvSpPr>
          <p:spPr bwMode="auto">
            <a:xfrm>
              <a:off x="4397" y="835"/>
              <a:ext cx="16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R="0" algn="ctr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anose="02010600040101010101" charset="-122"/>
                  <a:ea typeface="华文细黑" panose="02010600040101010101" charset="-122"/>
                  <a:cs typeface="+mn-cs"/>
                </a:rPr>
                <a:t>被分配到的人</a:t>
              </a:r>
              <a:endParaRPr kumimoji="0" lang="zh-CN" altLang="en-US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endParaRPr>
            </a:p>
          </p:txBody>
        </p:sp>
        <p:sp>
          <p:nvSpPr>
            <p:cNvPr id="753723" name="Text Box 59"/>
            <p:cNvSpPr txBox="1">
              <a:spLocks noChangeArrowheads="1"/>
            </p:cNvSpPr>
            <p:nvPr/>
          </p:nvSpPr>
          <p:spPr bwMode="auto">
            <a:xfrm>
              <a:off x="5157" y="1387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753724" name="Text Box 60"/>
            <p:cNvSpPr txBox="1">
              <a:spLocks noChangeArrowheads="1"/>
            </p:cNvSpPr>
            <p:nvPr/>
          </p:nvSpPr>
          <p:spPr bwMode="auto">
            <a:xfrm>
              <a:off x="5157" y="193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753725" name="Text Box 61"/>
            <p:cNvSpPr txBox="1">
              <a:spLocks noChangeArrowheads="1"/>
            </p:cNvSpPr>
            <p:nvPr/>
          </p:nvSpPr>
          <p:spPr bwMode="auto">
            <a:xfrm>
              <a:off x="5157" y="252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753726" name="Text Box 62"/>
            <p:cNvSpPr txBox="1">
              <a:spLocks noChangeArrowheads="1"/>
            </p:cNvSpPr>
            <p:nvPr/>
          </p:nvSpPr>
          <p:spPr bwMode="auto">
            <a:xfrm>
              <a:off x="5157" y="3110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</p:grpSp>
      <p:sp>
        <p:nvSpPr>
          <p:cNvPr id="753727" name="Text Box 63"/>
          <p:cNvSpPr txBox="1">
            <a:spLocks noChangeArrowheads="1"/>
          </p:cNvSpPr>
          <p:nvPr/>
        </p:nvSpPr>
        <p:spPr bwMode="auto">
          <a:xfrm>
            <a:off x="2181225" y="4147503"/>
            <a:ext cx="1099185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分支被</a:t>
            </a:r>
            <a:endParaRPr kumimoji="0" lang="zh-CN" altLang="en-US" sz="24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剪掉</a:t>
            </a:r>
            <a:endParaRPr kumimoji="0" lang="zh-CN" altLang="en-US" sz="24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grpSp>
        <p:nvGrpSpPr>
          <p:cNvPr id="145442" name="Group 64"/>
          <p:cNvGrpSpPr/>
          <p:nvPr/>
        </p:nvGrpSpPr>
        <p:grpSpPr>
          <a:xfrm>
            <a:off x="4355148" y="907733"/>
            <a:ext cx="1836737" cy="1460500"/>
            <a:chOff x="2630" y="1842"/>
            <a:chExt cx="1157" cy="920"/>
          </a:xfrm>
        </p:grpSpPr>
        <p:sp>
          <p:nvSpPr>
            <p:cNvPr id="753729" name="Text Box 65"/>
            <p:cNvSpPr txBox="1">
              <a:spLocks noChangeArrowheads="1"/>
            </p:cNvSpPr>
            <p:nvPr/>
          </p:nvSpPr>
          <p:spPr bwMode="auto">
            <a:xfrm>
              <a:off x="2630" y="184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3730" name="Text Box 66"/>
            <p:cNvSpPr txBox="1">
              <a:spLocks noChangeArrowheads="1"/>
            </p:cNvSpPr>
            <p:nvPr/>
          </p:nvSpPr>
          <p:spPr bwMode="auto">
            <a:xfrm>
              <a:off x="3460" y="184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3731" name="Text Box 67"/>
            <p:cNvSpPr txBox="1">
              <a:spLocks noChangeArrowheads="1"/>
            </p:cNvSpPr>
            <p:nvPr/>
          </p:nvSpPr>
          <p:spPr bwMode="auto">
            <a:xfrm>
              <a:off x="2644" y="242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3732" name="Text Box 68"/>
            <p:cNvSpPr txBox="1">
              <a:spLocks noChangeArrowheads="1"/>
            </p:cNvSpPr>
            <p:nvPr/>
          </p:nvSpPr>
          <p:spPr bwMode="auto">
            <a:xfrm>
              <a:off x="3460" y="243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447" name="Line 69"/>
            <p:cNvSpPr/>
            <p:nvPr/>
          </p:nvSpPr>
          <p:spPr>
            <a:xfrm>
              <a:off x="2786" y="2160"/>
              <a:ext cx="0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45448" name="Line 70"/>
            <p:cNvSpPr/>
            <p:nvPr/>
          </p:nvSpPr>
          <p:spPr>
            <a:xfrm>
              <a:off x="2967" y="2069"/>
              <a:ext cx="590" cy="45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45449" name="Line 71"/>
            <p:cNvSpPr/>
            <p:nvPr/>
          </p:nvSpPr>
          <p:spPr>
            <a:xfrm>
              <a:off x="3648" y="2160"/>
              <a:ext cx="0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sp>
        <p:nvSpPr>
          <p:cNvPr id="753736" name="Text Box 72"/>
          <p:cNvSpPr txBox="1">
            <a:spLocks noChangeArrowheads="1"/>
          </p:cNvSpPr>
          <p:nvPr/>
        </p:nvSpPr>
        <p:spPr bwMode="auto">
          <a:xfrm>
            <a:off x="1135698" y="1404303"/>
            <a:ext cx="30035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32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2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P</a:t>
            </a:r>
            <a:r>
              <a: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2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P</a:t>
            </a:r>
            <a:r>
              <a: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32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P</a:t>
            </a:r>
            <a:r>
              <a: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32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2774950" y="182880"/>
            <a:ext cx="5528310" cy="77724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p>
            <a:pPr lvl="0" algn="r">
              <a:buClrTx/>
              <a:buSzTx/>
              <a:buFontTx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求解问题的分支界限搜索算法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5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5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5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5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5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5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5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5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5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5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5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5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5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5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5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5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5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5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5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89" grpId="0" bldLvl="0" animBg="1"/>
      <p:bldP spid="753690" grpId="0" bldLvl="0" animBg="1"/>
      <p:bldP spid="753691" grpId="0" bldLvl="0" animBg="1"/>
      <p:bldP spid="753694" grpId="0" bldLvl="0" animBg="1"/>
      <p:bldP spid="753698" grpId="0" bldLvl="0" animBg="1"/>
      <p:bldP spid="753699" grpId="0" bldLvl="0" animBg="1"/>
      <p:bldP spid="753703" grpId="0" bldLvl="0" animBg="1"/>
      <p:bldP spid="753704" grpId="0" bldLvl="0" animBg="1"/>
      <p:bldP spid="753705" grpId="0" bldLvl="0" animBg="1"/>
      <p:bldP spid="753706" grpId="0" bldLvl="0" animBg="1"/>
      <p:bldP spid="753715" grpId="0" bldLvl="0" animBg="1"/>
      <p:bldP spid="753716" grpId="0" bldLvl="0" animBg="1"/>
      <p:bldP spid="753717" grpId="0" bldLvl="0" animBg="1"/>
      <p:bldP spid="753718" grpId="0" bldLvl="0" animBg="1"/>
      <p:bldP spid="753719" grpId="0" bldLvl="0" animBg="1"/>
      <p:bldP spid="753720" grpId="0" bldLvl="0" animBg="1"/>
      <p:bldP spid="753727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1" name="Object 7"/>
          <p:cNvGraphicFramePr>
            <a:graphicFrameLocks noChangeAspect="1"/>
          </p:cNvGraphicFramePr>
          <p:nvPr/>
        </p:nvGraphicFramePr>
        <p:xfrm>
          <a:off x="7767955" y="864235"/>
          <a:ext cx="2047875" cy="160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1" imgW="1028700" imgH="914400" progId="Equation.3">
                  <p:embed/>
                </p:oleObj>
              </mc:Choice>
              <mc:Fallback>
                <p:oleObj name="" r:id="rId1" imgW="1028700" imgH="914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67955" y="864235"/>
                        <a:ext cx="2047875" cy="1601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74" name="Line 10"/>
          <p:cNvSpPr/>
          <p:nvPr/>
        </p:nvSpPr>
        <p:spPr>
          <a:xfrm flipH="1">
            <a:off x="5673090" y="3214053"/>
            <a:ext cx="1368425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75" name="Line 11"/>
          <p:cNvSpPr/>
          <p:nvPr/>
        </p:nvSpPr>
        <p:spPr>
          <a:xfrm>
            <a:off x="7473315" y="3214053"/>
            <a:ext cx="12239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4" name="Line 20"/>
          <p:cNvSpPr/>
          <p:nvPr/>
        </p:nvSpPr>
        <p:spPr>
          <a:xfrm>
            <a:off x="8338503" y="5804853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5" name="Line 21"/>
          <p:cNvSpPr/>
          <p:nvPr/>
        </p:nvSpPr>
        <p:spPr>
          <a:xfrm>
            <a:off x="9346565" y="5804853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6" name="Line 22"/>
          <p:cNvSpPr/>
          <p:nvPr/>
        </p:nvSpPr>
        <p:spPr>
          <a:xfrm flipH="1">
            <a:off x="8409940" y="4869815"/>
            <a:ext cx="287338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7" name="Line 23"/>
          <p:cNvSpPr/>
          <p:nvPr/>
        </p:nvSpPr>
        <p:spPr>
          <a:xfrm>
            <a:off x="8986203" y="4869815"/>
            <a:ext cx="287337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8" name="Line 24"/>
          <p:cNvSpPr/>
          <p:nvPr/>
        </p:nvSpPr>
        <p:spPr>
          <a:xfrm>
            <a:off x="8841740" y="4077653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9" name="Oval 25"/>
          <p:cNvSpPr>
            <a:spLocks noChangeArrowheads="1"/>
          </p:cNvSpPr>
          <p:nvPr/>
        </p:nvSpPr>
        <p:spPr bwMode="auto">
          <a:xfrm>
            <a:off x="7041515" y="2996565"/>
            <a:ext cx="431800" cy="360363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sym typeface="+mn-ea"/>
              </a:rPr>
              <a:t>0</a:t>
            </a:r>
            <a:endParaRPr lang="en-US" altLang="zh-CN" sz="2000" b="1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753690" name="Oval 26"/>
          <p:cNvSpPr>
            <a:spLocks noChangeArrowheads="1"/>
          </p:cNvSpPr>
          <p:nvPr/>
        </p:nvSpPr>
        <p:spPr bwMode="auto">
          <a:xfrm>
            <a:off x="5314315" y="364426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691" name="Oval 27"/>
          <p:cNvSpPr>
            <a:spLocks noChangeArrowheads="1"/>
          </p:cNvSpPr>
          <p:nvPr/>
        </p:nvSpPr>
        <p:spPr bwMode="auto">
          <a:xfrm>
            <a:off x="8625840" y="371729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rPr>
              <a:t>2</a:t>
            </a:r>
            <a:endParaRPr lang="en-US" altLang="zh-CN" sz="2000" b="1" noProof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sym typeface="+mn-ea"/>
            </a:endParaRPr>
          </a:p>
        </p:txBody>
      </p:sp>
      <p:sp>
        <p:nvSpPr>
          <p:cNvPr id="753694" name="Oval 30"/>
          <p:cNvSpPr>
            <a:spLocks noChangeArrowheads="1"/>
          </p:cNvSpPr>
          <p:nvPr/>
        </p:nvSpPr>
        <p:spPr bwMode="auto">
          <a:xfrm>
            <a:off x="8625840" y="458089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rPr>
              <a:t>1</a:t>
            </a:r>
            <a:endParaRPr lang="en-US" altLang="zh-CN" sz="2000" b="1" noProof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sym typeface="+mn-ea"/>
            </a:endParaRPr>
          </a:p>
        </p:txBody>
      </p:sp>
      <p:sp>
        <p:nvSpPr>
          <p:cNvPr id="753698" name="Oval 34"/>
          <p:cNvSpPr>
            <a:spLocks noChangeArrowheads="1"/>
          </p:cNvSpPr>
          <p:nvPr/>
        </p:nvSpPr>
        <p:spPr bwMode="auto">
          <a:xfrm>
            <a:off x="8122603" y="5446078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rPr>
              <a:t>3</a:t>
            </a:r>
            <a:endParaRPr lang="en-US" altLang="zh-CN" sz="2000" b="1" noProof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sym typeface="+mn-ea"/>
            </a:endParaRPr>
          </a:p>
        </p:txBody>
      </p:sp>
      <p:sp>
        <p:nvSpPr>
          <p:cNvPr id="753699" name="Oval 35"/>
          <p:cNvSpPr>
            <a:spLocks noChangeArrowheads="1"/>
          </p:cNvSpPr>
          <p:nvPr/>
        </p:nvSpPr>
        <p:spPr bwMode="auto">
          <a:xfrm>
            <a:off x="9130665" y="5446078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rPr>
              <a:t>4</a:t>
            </a:r>
            <a:endParaRPr lang="en-US" altLang="zh-CN" sz="2000" b="1" noProof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sym typeface="+mn-ea"/>
            </a:endParaRPr>
          </a:p>
        </p:txBody>
      </p:sp>
      <p:sp>
        <p:nvSpPr>
          <p:cNvPr id="753703" name="Oval 39"/>
          <p:cNvSpPr>
            <a:spLocks noChangeArrowheads="1"/>
          </p:cNvSpPr>
          <p:nvPr/>
        </p:nvSpPr>
        <p:spPr bwMode="auto">
          <a:xfrm>
            <a:off x="9130665" y="6382703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rPr>
              <a:t>3</a:t>
            </a:r>
            <a:endParaRPr lang="en-US" altLang="zh-CN" sz="2000" b="1" noProof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sym typeface="+mn-ea"/>
            </a:endParaRPr>
          </a:p>
        </p:txBody>
      </p:sp>
      <p:sp>
        <p:nvSpPr>
          <p:cNvPr id="753704" name="Oval 40"/>
          <p:cNvSpPr>
            <a:spLocks noChangeArrowheads="1"/>
          </p:cNvSpPr>
          <p:nvPr/>
        </p:nvSpPr>
        <p:spPr bwMode="auto">
          <a:xfrm>
            <a:off x="8122603" y="6382703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rPr>
              <a:t>4</a:t>
            </a:r>
            <a:endParaRPr lang="en-US" altLang="zh-CN" sz="2000" b="1" noProof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sym typeface="+mn-ea"/>
            </a:endParaRPr>
          </a:p>
        </p:txBody>
      </p:sp>
      <p:sp>
        <p:nvSpPr>
          <p:cNvPr id="753705" name="Text Box 41"/>
          <p:cNvSpPr txBox="1">
            <a:spLocks noChangeArrowheads="1"/>
          </p:cNvSpPr>
          <p:nvPr/>
        </p:nvSpPr>
        <p:spPr bwMode="auto">
          <a:xfrm>
            <a:off x="6648133" y="2693353"/>
            <a:ext cx="577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06" name="Text Box 42"/>
          <p:cNvSpPr txBox="1">
            <a:spLocks noChangeArrowheads="1"/>
          </p:cNvSpPr>
          <p:nvPr/>
        </p:nvSpPr>
        <p:spPr bwMode="auto">
          <a:xfrm>
            <a:off x="5280978" y="3266123"/>
            <a:ext cx="46482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71</a:t>
            </a:r>
            <a:endParaRPr kumimoji="0" lang="en-US" altLang="zh-CN" sz="2000" b="1" kern="1200" cap="none" spc="0" normalizeH="0" baseline="0" noProof="0"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5" name="Text Box 51"/>
          <p:cNvSpPr txBox="1">
            <a:spLocks noChangeArrowheads="1"/>
          </p:cNvSpPr>
          <p:nvPr/>
        </p:nvSpPr>
        <p:spPr bwMode="auto">
          <a:xfrm>
            <a:off x="8662670" y="3357245"/>
            <a:ext cx="577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58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6" name="Text Box 52"/>
          <p:cNvSpPr txBox="1">
            <a:spLocks noChangeArrowheads="1"/>
          </p:cNvSpPr>
          <p:nvPr/>
        </p:nvSpPr>
        <p:spPr bwMode="auto">
          <a:xfrm>
            <a:off x="8840153" y="4206240"/>
            <a:ext cx="577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7" name="Text Box 53"/>
          <p:cNvSpPr txBox="1">
            <a:spLocks noChangeArrowheads="1"/>
          </p:cNvSpPr>
          <p:nvPr/>
        </p:nvSpPr>
        <p:spPr bwMode="auto">
          <a:xfrm>
            <a:off x="7976553" y="5017770"/>
            <a:ext cx="577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68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8" name="Text Box 54"/>
          <p:cNvSpPr txBox="1">
            <a:spLocks noChangeArrowheads="1"/>
          </p:cNvSpPr>
          <p:nvPr/>
        </p:nvSpPr>
        <p:spPr bwMode="auto">
          <a:xfrm>
            <a:off x="9165590" y="5012690"/>
            <a:ext cx="577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70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9" name="Text Box 55"/>
          <p:cNvSpPr txBox="1">
            <a:spLocks noChangeArrowheads="1"/>
          </p:cNvSpPr>
          <p:nvPr/>
        </p:nvSpPr>
        <p:spPr bwMode="auto">
          <a:xfrm>
            <a:off x="8700453" y="6057265"/>
            <a:ext cx="577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70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20" name="Text Box 56"/>
          <p:cNvSpPr txBox="1">
            <a:spLocks noChangeArrowheads="1"/>
          </p:cNvSpPr>
          <p:nvPr/>
        </p:nvSpPr>
        <p:spPr bwMode="auto">
          <a:xfrm>
            <a:off x="7872095" y="6006465"/>
            <a:ext cx="577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53721" name="Group 57"/>
          <p:cNvGrpSpPr/>
          <p:nvPr/>
        </p:nvGrpSpPr>
        <p:grpSpPr>
          <a:xfrm>
            <a:off x="9250045" y="2693670"/>
            <a:ext cx="962660" cy="4338309"/>
            <a:chOff x="4895" y="835"/>
            <a:chExt cx="938" cy="2733"/>
          </a:xfrm>
        </p:grpSpPr>
        <p:sp>
          <p:nvSpPr>
            <p:cNvPr id="753722" name="Text Box 58"/>
            <p:cNvSpPr txBox="1">
              <a:spLocks noChangeArrowheads="1"/>
            </p:cNvSpPr>
            <p:nvPr/>
          </p:nvSpPr>
          <p:spPr bwMode="auto">
            <a:xfrm>
              <a:off x="4895" y="835"/>
              <a:ext cx="938" cy="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R="0" algn="ctr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anose="02010600040101010101" charset="-122"/>
                  <a:ea typeface="华文细黑" panose="02010600040101010101" charset="-122"/>
                  <a:cs typeface="+mn-cs"/>
                </a:rPr>
                <a:t>被分配到的人</a:t>
              </a:r>
              <a:endParaRPr kumimoji="0" lang="zh-CN" altLang="en-US" sz="20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endParaRPr>
            </a:p>
          </p:txBody>
        </p:sp>
        <p:sp>
          <p:nvSpPr>
            <p:cNvPr id="753723" name="Text Box 59"/>
            <p:cNvSpPr txBox="1">
              <a:spLocks noChangeArrowheads="1"/>
            </p:cNvSpPr>
            <p:nvPr/>
          </p:nvSpPr>
          <p:spPr bwMode="auto">
            <a:xfrm>
              <a:off x="5157" y="1387"/>
              <a:ext cx="26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753724" name="Text Box 60"/>
            <p:cNvSpPr txBox="1">
              <a:spLocks noChangeArrowheads="1"/>
            </p:cNvSpPr>
            <p:nvPr/>
          </p:nvSpPr>
          <p:spPr bwMode="auto">
            <a:xfrm>
              <a:off x="5157" y="1976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753725" name="Text Box 61"/>
            <p:cNvSpPr txBox="1">
              <a:spLocks noChangeArrowheads="1"/>
            </p:cNvSpPr>
            <p:nvPr/>
          </p:nvSpPr>
          <p:spPr bwMode="auto">
            <a:xfrm>
              <a:off x="5157" y="252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753726" name="Text Box 62"/>
            <p:cNvSpPr txBox="1">
              <a:spLocks noChangeArrowheads="1"/>
            </p:cNvSpPr>
            <p:nvPr/>
          </p:nvSpPr>
          <p:spPr bwMode="auto">
            <a:xfrm>
              <a:off x="5157" y="3200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</p:grpSp>
      <p:sp>
        <p:nvSpPr>
          <p:cNvPr id="753727" name="Text Box 63"/>
          <p:cNvSpPr txBox="1">
            <a:spLocks noChangeArrowheads="1"/>
          </p:cNvSpPr>
          <p:nvPr/>
        </p:nvSpPr>
        <p:spPr bwMode="auto">
          <a:xfrm>
            <a:off x="5711190" y="4052253"/>
            <a:ext cx="87058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zh-CN" altLang="en-US" sz="1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分支被</a:t>
            </a:r>
            <a:endParaRPr kumimoji="0" lang="zh-CN" altLang="en-US" sz="1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zh-CN" altLang="en-US" sz="1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剪掉</a:t>
            </a:r>
            <a:endParaRPr kumimoji="0" lang="zh-CN" altLang="en-US" sz="1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grpSp>
        <p:nvGrpSpPr>
          <p:cNvPr id="145442" name="Group 64"/>
          <p:cNvGrpSpPr/>
          <p:nvPr/>
        </p:nvGrpSpPr>
        <p:grpSpPr>
          <a:xfrm>
            <a:off x="5626418" y="1002983"/>
            <a:ext cx="1836737" cy="1460500"/>
            <a:chOff x="2630" y="1842"/>
            <a:chExt cx="1157" cy="920"/>
          </a:xfrm>
        </p:grpSpPr>
        <p:sp>
          <p:nvSpPr>
            <p:cNvPr id="753729" name="Text Box 65"/>
            <p:cNvSpPr txBox="1">
              <a:spLocks noChangeArrowheads="1"/>
            </p:cNvSpPr>
            <p:nvPr/>
          </p:nvSpPr>
          <p:spPr bwMode="auto">
            <a:xfrm>
              <a:off x="2630" y="184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3730" name="Text Box 66"/>
            <p:cNvSpPr txBox="1">
              <a:spLocks noChangeArrowheads="1"/>
            </p:cNvSpPr>
            <p:nvPr/>
          </p:nvSpPr>
          <p:spPr bwMode="auto">
            <a:xfrm>
              <a:off x="3460" y="184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3731" name="Text Box 67"/>
            <p:cNvSpPr txBox="1">
              <a:spLocks noChangeArrowheads="1"/>
            </p:cNvSpPr>
            <p:nvPr/>
          </p:nvSpPr>
          <p:spPr bwMode="auto">
            <a:xfrm>
              <a:off x="2644" y="242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3732" name="Text Box 68"/>
            <p:cNvSpPr txBox="1">
              <a:spLocks noChangeArrowheads="1"/>
            </p:cNvSpPr>
            <p:nvPr/>
          </p:nvSpPr>
          <p:spPr bwMode="auto">
            <a:xfrm>
              <a:off x="3460" y="243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447" name="Line 69"/>
            <p:cNvSpPr/>
            <p:nvPr/>
          </p:nvSpPr>
          <p:spPr>
            <a:xfrm>
              <a:off x="2786" y="2160"/>
              <a:ext cx="0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45448" name="Line 70"/>
            <p:cNvSpPr/>
            <p:nvPr/>
          </p:nvSpPr>
          <p:spPr>
            <a:xfrm>
              <a:off x="2967" y="2069"/>
              <a:ext cx="590" cy="45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45449" name="Line 71"/>
            <p:cNvSpPr/>
            <p:nvPr/>
          </p:nvSpPr>
          <p:spPr>
            <a:xfrm>
              <a:off x="3648" y="2160"/>
              <a:ext cx="0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2774950" y="130810"/>
            <a:ext cx="5528310" cy="77724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p>
            <a:pPr lvl="0" algn="r">
              <a:buClrTx/>
              <a:buSzTx/>
              <a:buFontTx/>
              <a:defRPr/>
            </a:pP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487930" y="182880"/>
            <a:ext cx="5528310" cy="77724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p>
            <a:pPr lvl="0" algn="r">
              <a:buClrTx/>
              <a:buSzTx/>
              <a:buFontTx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求解问题的分支界限搜索算法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510540" y="960120"/>
          <a:ext cx="2354580" cy="163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1206500" imgH="914400" progId="Equation.3">
                  <p:embed/>
                </p:oleObj>
              </mc:Choice>
              <mc:Fallback>
                <p:oleObj name="" r:id="rId3" imgW="1206500" imgH="914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540" y="960120"/>
                        <a:ext cx="2354580" cy="1636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0"/>
          <p:cNvSpPr/>
          <p:nvPr/>
        </p:nvSpPr>
        <p:spPr>
          <a:xfrm flipH="1">
            <a:off x="777240" y="3125788"/>
            <a:ext cx="1368425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17" name="Line 11"/>
          <p:cNvSpPr/>
          <p:nvPr/>
        </p:nvSpPr>
        <p:spPr>
          <a:xfrm>
            <a:off x="2577465" y="3125788"/>
            <a:ext cx="12239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18" name="Line 20"/>
          <p:cNvSpPr/>
          <p:nvPr/>
        </p:nvSpPr>
        <p:spPr>
          <a:xfrm>
            <a:off x="3442653" y="571658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19" name="Line 21"/>
          <p:cNvSpPr/>
          <p:nvPr/>
        </p:nvSpPr>
        <p:spPr>
          <a:xfrm>
            <a:off x="4450715" y="571658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" name="Line 22"/>
          <p:cNvSpPr/>
          <p:nvPr/>
        </p:nvSpPr>
        <p:spPr>
          <a:xfrm flipH="1">
            <a:off x="3514090" y="4781550"/>
            <a:ext cx="287338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1" name="Line 23"/>
          <p:cNvSpPr/>
          <p:nvPr/>
        </p:nvSpPr>
        <p:spPr>
          <a:xfrm>
            <a:off x="4090353" y="4781550"/>
            <a:ext cx="287337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2" name="Line 24"/>
          <p:cNvSpPr/>
          <p:nvPr/>
        </p:nvSpPr>
        <p:spPr>
          <a:xfrm>
            <a:off x="3945890" y="3989388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3" name="Oval 25"/>
          <p:cNvSpPr>
            <a:spLocks noChangeArrowheads="1"/>
          </p:cNvSpPr>
          <p:nvPr/>
        </p:nvSpPr>
        <p:spPr bwMode="auto">
          <a:xfrm>
            <a:off x="2145665" y="2908300"/>
            <a:ext cx="431800" cy="360363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sym typeface="+mn-ea"/>
              </a:rPr>
              <a:t>0</a:t>
            </a:r>
            <a:endParaRPr lang="en-US" altLang="zh-CN" sz="2000" b="1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418465" y="35560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3729990" y="36290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rPr>
              <a:t>2</a:t>
            </a:r>
            <a:endParaRPr lang="en-US" altLang="zh-CN" sz="2000" b="1" noProof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sym typeface="+mn-ea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3729990" y="44926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rPr>
              <a:t>1</a:t>
            </a:r>
            <a:endParaRPr lang="en-US" altLang="zh-CN" sz="2000" b="1" noProof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sym typeface="+mn-ea"/>
            </a:endParaRPr>
          </a:p>
        </p:txBody>
      </p:sp>
      <p:sp>
        <p:nvSpPr>
          <p:cNvPr id="27" name="Oval 34"/>
          <p:cNvSpPr>
            <a:spLocks noChangeArrowheads="1"/>
          </p:cNvSpPr>
          <p:nvPr/>
        </p:nvSpPr>
        <p:spPr bwMode="auto">
          <a:xfrm>
            <a:off x="3226753" y="5357813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rPr>
              <a:t>3</a:t>
            </a:r>
            <a:endParaRPr lang="en-US" altLang="zh-CN" sz="2000" b="1" noProof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sym typeface="+mn-ea"/>
            </a:endParaRPr>
          </a:p>
        </p:txBody>
      </p:sp>
      <p:sp>
        <p:nvSpPr>
          <p:cNvPr id="28" name="Oval 35"/>
          <p:cNvSpPr>
            <a:spLocks noChangeArrowheads="1"/>
          </p:cNvSpPr>
          <p:nvPr/>
        </p:nvSpPr>
        <p:spPr bwMode="auto">
          <a:xfrm>
            <a:off x="4234815" y="5357813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rPr>
              <a:t>4</a:t>
            </a:r>
            <a:endParaRPr lang="en-US" altLang="zh-CN" sz="2000" b="1" noProof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sym typeface="+mn-ea"/>
            </a:endParaRPr>
          </a:p>
        </p:txBody>
      </p:sp>
      <p:sp>
        <p:nvSpPr>
          <p:cNvPr id="29" name="Oval 39"/>
          <p:cNvSpPr>
            <a:spLocks noChangeArrowheads="1"/>
          </p:cNvSpPr>
          <p:nvPr/>
        </p:nvSpPr>
        <p:spPr bwMode="auto">
          <a:xfrm>
            <a:off x="4234815" y="6294438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rPr>
              <a:t>3</a:t>
            </a:r>
            <a:endParaRPr lang="en-US" altLang="zh-CN" sz="2000" b="1" noProof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sym typeface="+mn-ea"/>
            </a:endParaRPr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3226753" y="6294438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rPr>
              <a:t>4</a:t>
            </a:r>
            <a:endParaRPr lang="en-US" altLang="zh-CN" sz="2000" b="1" noProof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sym typeface="+mn-ea"/>
            </a:endParaRPr>
          </a:p>
        </p:txBody>
      </p: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2502218" y="2676208"/>
            <a:ext cx="32385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385128" y="3198178"/>
            <a:ext cx="46482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29</a:t>
            </a:r>
            <a:endParaRPr kumimoji="0" lang="en-US" altLang="zh-CN" sz="2000" b="1" kern="1200" cap="none" spc="0" normalizeH="0" baseline="0" noProof="0"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Text Box 51"/>
          <p:cNvSpPr txBox="1">
            <a:spLocks noChangeArrowheads="1"/>
          </p:cNvSpPr>
          <p:nvPr/>
        </p:nvSpPr>
        <p:spPr bwMode="auto">
          <a:xfrm>
            <a:off x="3804920" y="3277870"/>
            <a:ext cx="577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effectLst/>
                <a:sym typeface="+mn-ea"/>
              </a:rPr>
              <a:t>19</a:t>
            </a:r>
            <a:endParaRPr lang="en-US" altLang="zh-CN" sz="2000" b="1" noProof="0">
              <a:effectLst/>
              <a:sym typeface="+mn-ea"/>
            </a:endParaRPr>
          </a:p>
        </p:txBody>
      </p:sp>
      <p:sp>
        <p:nvSpPr>
          <p:cNvPr id="34" name="Text Box 52"/>
          <p:cNvSpPr txBox="1">
            <a:spLocks noChangeArrowheads="1"/>
          </p:cNvSpPr>
          <p:nvPr/>
        </p:nvSpPr>
        <p:spPr bwMode="auto">
          <a:xfrm>
            <a:off x="3992563" y="4259580"/>
            <a:ext cx="577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effectLst/>
                <a:sym typeface="+mn-ea"/>
              </a:rPr>
              <a:t>51</a:t>
            </a:r>
            <a:endParaRPr lang="en-US" altLang="zh-CN" sz="2000" b="1" noProof="0">
              <a:effectLst/>
              <a:sym typeface="+mn-ea"/>
            </a:endParaRPr>
          </a:p>
        </p:txBody>
      </p:sp>
      <p:sp>
        <p:nvSpPr>
          <p:cNvPr id="35" name="Text Box 53"/>
          <p:cNvSpPr txBox="1">
            <a:spLocks noChangeArrowheads="1"/>
          </p:cNvSpPr>
          <p:nvPr/>
        </p:nvSpPr>
        <p:spPr bwMode="auto">
          <a:xfrm>
            <a:off x="3125153" y="4971415"/>
            <a:ext cx="46482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effectLst/>
                <a:sym typeface="+mn-ea"/>
              </a:rPr>
              <a:t>58</a:t>
            </a:r>
            <a:endParaRPr lang="en-US" altLang="zh-CN" sz="2000" b="1" noProof="0">
              <a:effectLst/>
              <a:sym typeface="+mn-ea"/>
            </a:endParaRPr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4450715" y="5017770"/>
            <a:ext cx="46482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60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Text Box 55"/>
          <p:cNvSpPr txBox="1">
            <a:spLocks noChangeArrowheads="1"/>
          </p:cNvSpPr>
          <p:nvPr/>
        </p:nvSpPr>
        <p:spPr bwMode="auto">
          <a:xfrm>
            <a:off x="4548188" y="6006465"/>
            <a:ext cx="577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70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56"/>
          <p:cNvSpPr txBox="1">
            <a:spLocks noChangeArrowheads="1"/>
          </p:cNvSpPr>
          <p:nvPr/>
        </p:nvSpPr>
        <p:spPr bwMode="auto">
          <a:xfrm>
            <a:off x="2978150" y="5984240"/>
            <a:ext cx="46482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effectLst/>
                <a:sym typeface="+mn-ea"/>
              </a:rPr>
              <a:t>73</a:t>
            </a:r>
            <a:endParaRPr lang="en-US" altLang="zh-CN" sz="2000" b="1" noProof="0">
              <a:effectLst/>
              <a:sym typeface="+mn-ea"/>
            </a:endParaRP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215265" y="4004628"/>
            <a:ext cx="132905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zh-CN" altLang="en-US" sz="1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分支不能被</a:t>
            </a:r>
            <a:endParaRPr kumimoji="0" lang="zh-CN" altLang="en-US" sz="1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zh-CN" altLang="en-US" sz="1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剪掉！！</a:t>
            </a:r>
            <a:endParaRPr kumimoji="0" lang="zh-CN" altLang="en-US" sz="1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40" name="Text Box 72"/>
          <p:cNvSpPr txBox="1">
            <a:spLocks noChangeArrowheads="1"/>
          </p:cNvSpPr>
          <p:nvPr/>
        </p:nvSpPr>
        <p:spPr bwMode="auto">
          <a:xfrm>
            <a:off x="3298508" y="1479233"/>
            <a:ext cx="218186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P</a:t>
            </a:r>
            <a:r>
              <a:rPr kumimoji="0" lang="en-US" altLang="zh-CN" sz="24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P</a:t>
            </a:r>
            <a:r>
              <a:rPr kumimoji="0" lang="en-US" altLang="zh-CN" sz="24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P</a:t>
            </a:r>
            <a:r>
              <a:rPr kumimoji="0" lang="en-US" altLang="zh-CN" sz="24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4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七角星 40"/>
          <p:cNvSpPr/>
          <p:nvPr/>
        </p:nvSpPr>
        <p:spPr>
          <a:xfrm>
            <a:off x="385445" y="4697730"/>
            <a:ext cx="2479675" cy="1685925"/>
          </a:xfrm>
          <a:prstGeom prst="star7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原始代价矩阵无法进行高效的剪枝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69950" y="680085"/>
            <a:ext cx="1824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原始代价矩阵</a:t>
            </a:r>
            <a:endParaRPr lang="zh-CN" altLang="en-US" b="1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918450" y="591820"/>
            <a:ext cx="1824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优化代价矩阵</a:t>
            </a:r>
            <a:endParaRPr lang="zh-CN" altLang="en-US" b="1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5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5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5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5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5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5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5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5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5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5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5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5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5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5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5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5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5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5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5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89" grpId="0" bldLvl="0" animBg="1"/>
      <p:bldP spid="753690" grpId="0" bldLvl="0" animBg="1"/>
      <p:bldP spid="753691" grpId="0" bldLvl="0" animBg="1"/>
      <p:bldP spid="753694" grpId="0" bldLvl="0" animBg="1"/>
      <p:bldP spid="753698" grpId="0" bldLvl="0" animBg="1"/>
      <p:bldP spid="753699" grpId="0" bldLvl="0" animBg="1"/>
      <p:bldP spid="753703" grpId="0" bldLvl="0" animBg="1"/>
      <p:bldP spid="753704" grpId="0" bldLvl="0" animBg="1"/>
      <p:bldP spid="753705" grpId="0" bldLvl="0" animBg="1"/>
      <p:bldP spid="753706" grpId="0" bldLvl="0" animBg="1"/>
      <p:bldP spid="753715" grpId="0" bldLvl="0" animBg="1"/>
      <p:bldP spid="753716" grpId="0" bldLvl="0" animBg="1"/>
      <p:bldP spid="753717" grpId="0" bldLvl="0" animBg="1"/>
      <p:bldP spid="753718" grpId="0" bldLvl="0" animBg="1"/>
      <p:bldP spid="753719" grpId="0" bldLvl="0" animBg="1"/>
      <p:bldP spid="753720" grpId="0" bldLvl="0" animBg="1"/>
      <p:bldP spid="753727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366395" y="367030"/>
            <a:ext cx="92583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提纲</a:t>
            </a:r>
            <a:endParaRPr lang="zh-CN" altLang="en-US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5" y="1627505"/>
            <a:ext cx="6696075" cy="492125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暴力美学：搜索漫谈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6.2 深度优先与广度优先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6.3 搜索的优化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6.4 剪枝方法论与人员安排问题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6.6 旅行商问题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6.6 A*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608330" y="1355725"/>
            <a:ext cx="6194425" cy="405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algn="just" defTabSz="914400">
              <a:lnSpc>
                <a:spcPct val="150000"/>
              </a:lnSpc>
              <a:spcBef>
                <a:spcPct val="20000"/>
              </a:spcBef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kern="1200" cap="none" spc="0" normalizeH="0" baseline="0" noProof="0" dirty="0"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输入</a:t>
            </a:r>
            <a:r>
              <a:rPr kumimoji="0" lang="en-US" altLang="zh-CN" sz="2800" kern="1200" cap="none" spc="0" normalizeH="0" baseline="0" noProof="0" dirty="0"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r>
              <a:rPr kumimoji="0" lang="en-US" altLang="zh-CN" sz="2800" kern="1200" cap="none" spc="0" normalizeH="0" baseline="0" noProof="0" dirty="0">
                <a:solidFill>
                  <a:srgbClr val="0000FF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zh-CN" altLang="en-US" sz="2800" kern="1200" cap="none" spc="0" normalizeH="0" baseline="0" noProof="0" dirty="0">
                <a:solidFill>
                  <a:srgbClr val="0000FF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连通图</a:t>
            </a:r>
            <a:r>
              <a:rPr kumimoji="0" lang="en-US" altLang="zh-CN" sz="2800" kern="1200" cap="none" spc="0" normalizeH="0" baseline="0" noProof="0" dirty="0">
                <a:solidFill>
                  <a:srgbClr val="0000FF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G=(V, E), </a:t>
            </a:r>
            <a:r>
              <a:rPr kumimoji="0" lang="zh-CN" altLang="en-US" sz="2800" kern="1200" cap="none" spc="0" normalizeH="0" baseline="0" noProof="0" dirty="0">
                <a:solidFill>
                  <a:srgbClr val="0000FF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每个节点都没有到自身的边</a:t>
            </a:r>
            <a:r>
              <a:rPr kumimoji="0" lang="en-US" altLang="zh-CN" sz="2800" kern="1200" cap="none" spc="0" normalizeH="0" baseline="0" noProof="0" dirty="0">
                <a:solidFill>
                  <a:srgbClr val="0000FF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</a:t>
            </a:r>
            <a:r>
              <a:rPr kumimoji="0" lang="zh-CN" altLang="en-US" sz="2800" kern="1200" cap="none" spc="0" normalizeH="0" baseline="0" noProof="0" dirty="0">
                <a:solidFill>
                  <a:srgbClr val="0000FF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每对节点之间都有一条非负加权边</a:t>
            </a:r>
            <a:r>
              <a:rPr kumimoji="0" lang="en-US" altLang="zh-CN" sz="2800" kern="1200" cap="none" spc="0" normalizeH="0" baseline="0" noProof="0" dirty="0">
                <a:solidFill>
                  <a:srgbClr val="0000FF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0" lang="en-US" altLang="zh-CN" sz="2800" kern="1200" cap="none" spc="0" normalizeH="0" baseline="0" noProof="0" dirty="0">
              <a:solidFill>
                <a:srgbClr val="0000FF"/>
              </a:solidFill>
              <a:effectLst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algn="just" defTabSz="914400">
              <a:lnSpc>
                <a:spcPct val="150000"/>
              </a:lnSpc>
              <a:spcBef>
                <a:spcPct val="20000"/>
              </a:spcBef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kern="1200" cap="none" spc="0" normalizeH="0" baseline="0" noProof="0" dirty="0"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输出</a:t>
            </a:r>
            <a:r>
              <a:rPr kumimoji="0" lang="en-US" altLang="zh-CN" sz="2800" kern="1200" cap="none" spc="0" normalizeH="0" baseline="0" noProof="0" dirty="0"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r>
              <a:rPr kumimoji="0" lang="en-US" altLang="zh-CN" sz="2800" kern="1200" cap="none" spc="0" normalizeH="0" baseline="0" noProof="0" dirty="0">
                <a:solidFill>
                  <a:srgbClr val="0000FF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</a:t>
            </a:r>
            <a:r>
              <a:rPr kumimoji="0" lang="zh-CN" altLang="en-US" sz="2800" kern="1200" cap="none" spc="0" normalizeH="0" baseline="0" noProof="0" dirty="0">
                <a:solidFill>
                  <a:srgbClr val="0000FF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一条由任意一个节点开始，经过每个节点一次，最后返回开始节点的路径</a:t>
            </a:r>
            <a:r>
              <a:rPr kumimoji="0" lang="en-US" altLang="zh-CN" sz="2800" kern="1200" cap="none" spc="0" normalizeH="0" baseline="0" noProof="0" dirty="0">
                <a:solidFill>
                  <a:srgbClr val="0000FF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800" kern="1200" cap="none" spc="0" normalizeH="0" baseline="0" noProof="0" dirty="0">
                <a:solidFill>
                  <a:srgbClr val="0000FF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该路径的代价</a:t>
            </a:r>
            <a:r>
              <a:rPr kumimoji="0" lang="en-US" altLang="zh-CN" sz="2800" kern="1200" cap="none" spc="0" normalizeH="0" baseline="0" noProof="0" dirty="0">
                <a:solidFill>
                  <a:srgbClr val="0000FF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kumimoji="0" lang="zh-CN" altLang="en-US" sz="2800" kern="1200" cap="none" spc="0" normalizeH="0" baseline="0" noProof="0" dirty="0">
                <a:solidFill>
                  <a:srgbClr val="0000FF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即权值之和</a:t>
            </a:r>
            <a:r>
              <a:rPr kumimoji="0" lang="en-US" altLang="zh-CN" sz="2800" kern="1200" cap="none" spc="0" normalizeH="0" baseline="0" noProof="0" dirty="0">
                <a:solidFill>
                  <a:srgbClr val="0000FF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kumimoji="0" lang="zh-CN" altLang="en-US" sz="2800" kern="1200" cap="none" spc="0" normalizeH="0" baseline="0" noProof="0" dirty="0">
                <a:solidFill>
                  <a:srgbClr val="0000FF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最小</a:t>
            </a:r>
            <a:r>
              <a:rPr kumimoji="0" lang="en-US" altLang="zh-CN" sz="2800" kern="1200" cap="none" spc="0" normalizeH="0" baseline="0" noProof="0" dirty="0">
                <a:solidFill>
                  <a:srgbClr val="0000FF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0" lang="en-US" altLang="zh-CN" sz="2800" kern="1200" cap="none" spc="0" normalizeH="0" baseline="0" noProof="0" dirty="0">
              <a:solidFill>
                <a:srgbClr val="0000FF"/>
              </a:solidFill>
              <a:effectLst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48483" name="Rectangle 6"/>
          <p:cNvSpPr/>
          <p:nvPr/>
        </p:nvSpPr>
        <p:spPr>
          <a:xfrm>
            <a:off x="3490913" y="2781300"/>
            <a:ext cx="10287000" cy="4619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59460" name="Text Box 2052"/>
          <p:cNvSpPr txBox="1">
            <a:spLocks noChangeArrowheads="1"/>
          </p:cNvSpPr>
          <p:nvPr/>
        </p:nvSpPr>
        <p:spPr bwMode="auto">
          <a:xfrm>
            <a:off x="4108450" y="266700"/>
            <a:ext cx="223075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问题的定义</a:t>
            </a:r>
            <a:endParaRPr kumimoji="0" lang="zh-CN" altLang="en-US" sz="3200" b="1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81825" y="1769745"/>
            <a:ext cx="2905760" cy="3319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652780" y="878205"/>
            <a:ext cx="9144000" cy="5571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所有解集合作为树根</a:t>
            </a:r>
            <a:r>
              <a:rPr kumimoji="0" lang="en-US" altLang="zh-CN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其权值由代价矩阵使用上节方法计算</a:t>
            </a:r>
            <a:r>
              <a:rPr kumimoji="0" lang="en-US" altLang="zh-CN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;</a:t>
            </a: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用爬山法</a:t>
            </a:r>
            <a:r>
              <a:rPr kumimoji="0" lang="zh-CN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递归地</a:t>
            </a:r>
            <a:r>
              <a:rPr kumimoji="0" lang="zh-CN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划分解空间</a:t>
            </a:r>
            <a:r>
              <a:rPr kumimoji="0" lang="en-US" altLang="zh-CN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得到二叉树</a:t>
            </a:r>
            <a:endParaRPr kumimoji="0" lang="zh-CN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划分过程</a:t>
            </a:r>
            <a:r>
              <a:rPr kumimoji="0" lang="en-US" altLang="zh-CN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选定一条边（</a:t>
            </a:r>
            <a:r>
              <a:rPr lang="en-US" altLang="zh-CN" sz="2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i,j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）</a:t>
            </a:r>
            <a:endParaRPr lang="zh-CN" altLang="en-US" sz="200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所有包含边</a:t>
            </a:r>
            <a:r>
              <a:rPr lang="en-US" altLang="zh-CN" sz="2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(</a:t>
            </a:r>
            <a:r>
              <a:rPr lang="en-US" altLang="zh-CN" sz="200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i</a:t>
            </a:r>
            <a:r>
              <a:rPr lang="en-US" altLang="zh-CN" sz="2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, j)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的解集合作为左子树</a:t>
            </a:r>
            <a:endParaRPr kumimoji="0" lang="zh-CN" altLang="en-US" sz="200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所有不包含边</a:t>
            </a:r>
            <a:r>
              <a:rPr lang="en-US" altLang="zh-CN" sz="2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(</a:t>
            </a:r>
            <a:r>
              <a:rPr lang="en-US" altLang="zh-CN" sz="200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i</a:t>
            </a:r>
            <a:r>
              <a:rPr lang="en-US" altLang="zh-CN" sz="2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, j)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的解集合作为右子树</a:t>
            </a:r>
            <a:endParaRPr lang="zh-CN" altLang="en-US" sz="200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计算出左右子树的代价下界</a:t>
            </a:r>
            <a:endParaRPr kumimoji="0" lang="zh-CN" altLang="en-US" sz="200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边</a:t>
            </a:r>
            <a:r>
              <a:rPr kumimoji="0" lang="en-US" altLang="zh-CN" sz="20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kumimoji="0" lang="en-US" altLang="zh-CN" sz="20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kumimoji="0" lang="en-US" altLang="zh-CN" sz="20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j)</a:t>
            </a:r>
            <a:r>
              <a:rPr kumimoji="0" lang="zh-CN" altLang="en-US" sz="20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的选择原则是，在优化后的代价矩阵中（</a:t>
            </a:r>
            <a:r>
              <a:rPr kumimoji="0" lang="en-US" altLang="zh-CN" sz="20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i,j</a:t>
            </a:r>
            <a:r>
              <a:rPr kumimoji="0" lang="zh-CN" altLang="en-US" sz="20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）为</a:t>
            </a:r>
            <a:r>
              <a:rPr kumimoji="0" lang="en-US" altLang="zh-CN" sz="20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kumimoji="0" lang="zh-CN" altLang="en-US" sz="20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，并</a:t>
            </a:r>
            <a:r>
              <a:rPr kumimoji="0" lang="zh-CN" altLang="en-US" sz="20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使右子树代价下界</a:t>
            </a:r>
            <a:r>
              <a:rPr kumimoji="0" lang="zh-CN" altLang="en-US" sz="20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直接增加值</a:t>
            </a:r>
            <a:r>
              <a:rPr kumimoji="0" lang="zh-CN" altLang="en-US" sz="20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最大</a:t>
            </a:r>
            <a:endParaRPr kumimoji="0" lang="en-US" altLang="zh-CN" sz="200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sp>
        <p:nvSpPr>
          <p:cNvPr id="781317" name="Rectangle 5"/>
          <p:cNvSpPr>
            <a:spLocks noChangeArrowheads="1"/>
          </p:cNvSpPr>
          <p:nvPr/>
        </p:nvSpPr>
        <p:spPr bwMode="auto">
          <a:xfrm>
            <a:off x="3727450" y="274955"/>
            <a:ext cx="3508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转换为树搜索问题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0" name="Rectangle 4"/>
          <p:cNvSpPr>
            <a:spLocks noChangeArrowheads="1"/>
          </p:cNvSpPr>
          <p:nvPr/>
        </p:nvSpPr>
        <p:spPr bwMode="auto">
          <a:xfrm>
            <a:off x="3567430" y="436880"/>
            <a:ext cx="363093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分支界限搜索算法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Monotype Corsiva" panose="03010101010201010101" pitchFamily="66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2343" name="Text Box 7"/>
          <p:cNvSpPr txBox="1">
            <a:spLocks noChangeArrowheads="1"/>
          </p:cNvSpPr>
          <p:nvPr/>
        </p:nvSpPr>
        <p:spPr bwMode="auto">
          <a:xfrm>
            <a:off x="895350" y="1773238"/>
            <a:ext cx="8856663" cy="272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indent="-457200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kern="1200" cap="none" spc="0" normalizeH="0" baseline="0" noProof="0" dirty="0"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在上述二叉树建立算法中增加如下策略</a:t>
            </a:r>
            <a:r>
              <a:rPr kumimoji="0" lang="en-US" altLang="zh-CN" sz="2800" kern="1200" cap="none" spc="0" normalizeH="0" baseline="0" noProof="0" dirty="0"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endParaRPr kumimoji="0" lang="en-US" altLang="zh-CN" sz="2800" kern="1200" cap="none" spc="0" normalizeH="0" baseline="0" noProof="0" dirty="0">
              <a:effectLst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发现优化解的上界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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;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如果一个子节点的代价下界超过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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,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则终止该节点的扩展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.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628650" marR="0" lvl="1" indent="-1714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00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Pct val="140000"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kern="1200" cap="none" spc="0" normalizeH="0" baseline="0" noProof="0" dirty="0"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</a:t>
            </a:r>
            <a:r>
              <a:rPr kumimoji="0" lang="zh-CN" altLang="en-US" sz="2800" kern="1200" cap="none" spc="0" normalizeH="0" baseline="0" noProof="0" dirty="0"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下边我们用一个例子来说明算法</a:t>
            </a:r>
            <a:endParaRPr kumimoji="0" lang="zh-CN" altLang="en-US" sz="2800" kern="1200" cap="none" spc="0" normalizeH="0" baseline="0" noProof="0" dirty="0">
              <a:effectLst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sp>
        <p:nvSpPr>
          <p:cNvPr id="152579" name="Rectangle 8"/>
          <p:cNvSpPr/>
          <p:nvPr/>
        </p:nvSpPr>
        <p:spPr>
          <a:xfrm>
            <a:off x="3490913" y="2781300"/>
            <a:ext cx="10287000" cy="4619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2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2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6"/>
          <p:cNvSpPr/>
          <p:nvPr/>
        </p:nvSpPr>
        <p:spPr>
          <a:xfrm>
            <a:off x="0" y="0"/>
            <a:ext cx="2047875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106363" y="185738"/>
            <a:ext cx="7794625" cy="5861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构造根节点</a:t>
            </a:r>
            <a:r>
              <a:rPr kumimoji="1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设代价矩阵如下</a:t>
            </a:r>
            <a:endParaRPr kumimoji="1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54631" name="Text Box 11"/>
          <p:cNvSpPr txBox="1"/>
          <p:nvPr/>
        </p:nvSpPr>
        <p:spPr>
          <a:xfrm>
            <a:off x="155575" y="5738813"/>
            <a:ext cx="184150" cy="46196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83374" name="Text Box 14"/>
          <p:cNvSpPr txBox="1">
            <a:spLocks noChangeArrowheads="1"/>
          </p:cNvSpPr>
          <p:nvPr/>
        </p:nvSpPr>
        <p:spPr bwMode="auto">
          <a:xfrm>
            <a:off x="280988" y="5300663"/>
            <a:ext cx="4373880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marR="0" indent="-457200" algn="l" defTabSz="914400">
              <a:lnSpc>
                <a:spcPct val="150000"/>
              </a:lnSpc>
              <a:buClrTx/>
              <a:buSzTx/>
              <a:buFontTx/>
              <a:buChar char="•"/>
              <a:defRPr/>
            </a:pPr>
            <a:r>
              <a:rPr kumimoji="1" lang="zh-CN" altLang="en-US" sz="2800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根节点为所有解的集合</a:t>
            </a:r>
            <a:endParaRPr kumimoji="1" lang="zh-CN" altLang="en-US" sz="2800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marR="0" indent="-457200" algn="l" defTabSz="914400">
              <a:lnSpc>
                <a:spcPct val="150000"/>
              </a:lnSpc>
              <a:buClrTx/>
              <a:buSzTx/>
              <a:buFontTx/>
              <a:buChar char="•"/>
              <a:defRPr/>
            </a:pPr>
            <a:r>
              <a:rPr kumimoji="1" lang="zh-CN" altLang="en-US" sz="2800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计算根节点的代价下界</a:t>
            </a:r>
            <a:endParaRPr kumimoji="1" lang="zh-CN" altLang="en-US" sz="2800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81175" y="836930"/>
            <a:ext cx="6934200" cy="4546600"/>
            <a:chOff x="2805" y="1318"/>
            <a:chExt cx="10920" cy="7160"/>
          </a:xfrm>
        </p:grpSpPr>
        <p:grpSp>
          <p:nvGrpSpPr>
            <p:cNvPr id="783372" name="Group 12"/>
            <p:cNvGrpSpPr/>
            <p:nvPr/>
          </p:nvGrpSpPr>
          <p:grpSpPr>
            <a:xfrm>
              <a:off x="2805" y="1318"/>
              <a:ext cx="8488" cy="6465"/>
              <a:chOff x="1160" y="663"/>
              <a:chExt cx="3395" cy="2586"/>
            </a:xfrm>
          </p:grpSpPr>
          <p:graphicFrame>
            <p:nvGraphicFramePr>
              <p:cNvPr id="154628" name="Object 7"/>
              <p:cNvGraphicFramePr>
                <a:graphicFrameLocks noChangeAspect="1"/>
              </p:cNvGraphicFramePr>
              <p:nvPr/>
            </p:nvGraphicFramePr>
            <p:xfrm>
              <a:off x="1652" y="981"/>
              <a:ext cx="2903" cy="2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8" name="" r:id="rId1" imgW="1409065" imgH="1091565" progId="Equation.3">
                      <p:embed/>
                    </p:oleObj>
                  </mc:Choice>
                  <mc:Fallback>
                    <p:oleObj name="" r:id="rId1" imgW="1409065" imgH="1091565" progId="Equation.3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652" y="981"/>
                            <a:ext cx="2903" cy="22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629" name="Text Box 8"/>
              <p:cNvSpPr txBox="1"/>
              <p:nvPr/>
            </p:nvSpPr>
            <p:spPr>
              <a:xfrm>
                <a:off x="1411" y="663"/>
                <a:ext cx="3001" cy="36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>
                  <a:buFont typeface="Arial" panose="020B0604020202020204" pitchFamily="34" charset="0"/>
                  <a:buNone/>
                </a:pPr>
                <a:r>
                  <a:rPr lang="en-US" altLang="zh-CN" sz="3200" b="1" i="1" dirty="0">
                    <a:solidFill>
                      <a:srgbClr val="663300"/>
                    </a:solidFill>
                    <a:latin typeface="Times New Roman" panose="02020603050405020304" pitchFamily="18" charset="0"/>
                  </a:rPr>
                  <a:t>j = 1     2    3    4    5   </a:t>
                </a:r>
                <a:r>
                  <a:rPr lang="en-US" altLang="zh-CN" sz="2000" b="1" i="1" dirty="0">
                    <a:solidFill>
                      <a:srgbClr val="663300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n-US" altLang="zh-CN" sz="3200" b="1" i="1" dirty="0">
                    <a:solidFill>
                      <a:srgbClr val="663300"/>
                    </a:solidFill>
                    <a:latin typeface="Times New Roman" panose="02020603050405020304" pitchFamily="18" charset="0"/>
                  </a:rPr>
                  <a:t>6    7</a:t>
                </a:r>
                <a:endParaRPr lang="en-US" altLang="zh-CN" sz="3200" b="1" dirty="0">
                  <a:solidFill>
                    <a:srgbClr val="66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3370" name="Text Box 10"/>
              <p:cNvSpPr txBox="1">
                <a:spLocks noChangeArrowheads="1"/>
              </p:cNvSpPr>
              <p:nvPr/>
            </p:nvSpPr>
            <p:spPr bwMode="auto">
              <a:xfrm>
                <a:off x="1160" y="979"/>
                <a:ext cx="483" cy="2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>
                    <a:solidFill>
                      <a:srgbClr val="66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i=1</a:t>
                </a:r>
                <a:endPara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>
                    <a:solidFill>
                      <a:srgbClr val="66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2</a:t>
                </a:r>
                <a:endPara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>
                    <a:solidFill>
                      <a:srgbClr val="66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3</a:t>
                </a:r>
                <a:endPara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>
                    <a:solidFill>
                      <a:srgbClr val="66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4</a:t>
                </a:r>
                <a:endPara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>
                    <a:solidFill>
                      <a:srgbClr val="66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5</a:t>
                </a:r>
                <a:endPara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>
                    <a:solidFill>
                      <a:srgbClr val="66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6</a:t>
                </a:r>
                <a:endPara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>
                    <a:solidFill>
                      <a:srgbClr val="66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7</a:t>
                </a:r>
                <a:endPara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83375" name="Text Box 15"/>
            <p:cNvSpPr txBox="1">
              <a:spLocks noChangeArrowheads="1"/>
            </p:cNvSpPr>
            <p:nvPr/>
          </p:nvSpPr>
          <p:spPr bwMode="auto">
            <a:xfrm>
              <a:off x="11245" y="2040"/>
              <a:ext cx="2480" cy="5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- 3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- 4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Char char="-"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Char char="-"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7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Char char="-"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25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Char char="-"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3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Char char="-"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26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3376" name="Text Box 16"/>
            <p:cNvSpPr txBox="1">
              <a:spLocks noChangeArrowheads="1"/>
            </p:cNvSpPr>
            <p:nvPr/>
          </p:nvSpPr>
          <p:spPr bwMode="auto">
            <a:xfrm>
              <a:off x="6203" y="7558"/>
              <a:ext cx="863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-7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3377" name="Text Box 17"/>
            <p:cNvSpPr txBox="1">
              <a:spLocks noChangeArrowheads="1"/>
            </p:cNvSpPr>
            <p:nvPr/>
          </p:nvSpPr>
          <p:spPr bwMode="auto">
            <a:xfrm>
              <a:off x="7110" y="7558"/>
              <a:ext cx="865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-1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3378" name="Text Box 18"/>
            <p:cNvSpPr txBox="1">
              <a:spLocks noChangeArrowheads="1"/>
            </p:cNvSpPr>
            <p:nvPr/>
          </p:nvSpPr>
          <p:spPr bwMode="auto">
            <a:xfrm>
              <a:off x="10170" y="7553"/>
              <a:ext cx="865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-4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505" y="1149350"/>
            <a:ext cx="7632700" cy="47180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R="0" lvl="1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通过不断地为赋值集合分类来建立树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以三个变量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kumimoji="0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x</a:t>
            </a:r>
            <a:r>
              <a:rPr kumimoji="0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x</a:t>
            </a:r>
            <a:r>
              <a:rPr kumimoji="0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为例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691212" name="Oval 12"/>
          <p:cNvSpPr/>
          <p:nvPr/>
        </p:nvSpPr>
        <p:spPr>
          <a:xfrm>
            <a:off x="4856480" y="1847533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3" name="Oval 13"/>
          <p:cNvSpPr/>
          <p:nvPr/>
        </p:nvSpPr>
        <p:spPr>
          <a:xfrm>
            <a:off x="2768918" y="2855595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9" name="Oval 19"/>
          <p:cNvSpPr/>
          <p:nvPr/>
        </p:nvSpPr>
        <p:spPr>
          <a:xfrm>
            <a:off x="3129280" y="5303520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0" name="Oval 20"/>
          <p:cNvSpPr/>
          <p:nvPr/>
        </p:nvSpPr>
        <p:spPr>
          <a:xfrm>
            <a:off x="4353243" y="5303520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1" name="Oval 21"/>
          <p:cNvSpPr/>
          <p:nvPr/>
        </p:nvSpPr>
        <p:spPr>
          <a:xfrm>
            <a:off x="5432743" y="5301933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2" name="Oval 22"/>
          <p:cNvSpPr/>
          <p:nvPr/>
        </p:nvSpPr>
        <p:spPr>
          <a:xfrm>
            <a:off x="6656705" y="5301933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3" name="Oval 23"/>
          <p:cNvSpPr/>
          <p:nvPr/>
        </p:nvSpPr>
        <p:spPr>
          <a:xfrm>
            <a:off x="7809230" y="5303520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4" name="Oval 24"/>
          <p:cNvSpPr/>
          <p:nvPr/>
        </p:nvSpPr>
        <p:spPr>
          <a:xfrm>
            <a:off x="9033193" y="5301933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5" name="Oval 25"/>
          <p:cNvSpPr/>
          <p:nvPr/>
        </p:nvSpPr>
        <p:spPr>
          <a:xfrm>
            <a:off x="2049780" y="5301933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6" name="Oval 26"/>
          <p:cNvSpPr/>
          <p:nvPr/>
        </p:nvSpPr>
        <p:spPr>
          <a:xfrm>
            <a:off x="967105" y="5301933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7" name="Line 27"/>
          <p:cNvSpPr/>
          <p:nvPr/>
        </p:nvSpPr>
        <p:spPr>
          <a:xfrm flipH="1">
            <a:off x="3056255" y="2134870"/>
            <a:ext cx="1800225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28" name="Line 28"/>
          <p:cNvSpPr/>
          <p:nvPr/>
        </p:nvSpPr>
        <p:spPr>
          <a:xfrm>
            <a:off x="5216843" y="2134870"/>
            <a:ext cx="2016125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29" name="Line 29"/>
          <p:cNvSpPr/>
          <p:nvPr/>
        </p:nvSpPr>
        <p:spPr>
          <a:xfrm flipH="1">
            <a:off x="1832293" y="3142933"/>
            <a:ext cx="936625" cy="10080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0" name="Line 30"/>
          <p:cNvSpPr/>
          <p:nvPr/>
        </p:nvSpPr>
        <p:spPr>
          <a:xfrm>
            <a:off x="3127693" y="3142933"/>
            <a:ext cx="792162" cy="10080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1" name="Line 31"/>
          <p:cNvSpPr/>
          <p:nvPr/>
        </p:nvSpPr>
        <p:spPr>
          <a:xfrm flipH="1">
            <a:off x="6296343" y="3214370"/>
            <a:ext cx="936625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2" name="Line 32"/>
          <p:cNvSpPr/>
          <p:nvPr/>
        </p:nvSpPr>
        <p:spPr>
          <a:xfrm>
            <a:off x="7448868" y="3214370"/>
            <a:ext cx="1008062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14" name="Oval 14"/>
          <p:cNvSpPr/>
          <p:nvPr/>
        </p:nvSpPr>
        <p:spPr>
          <a:xfrm>
            <a:off x="7159943" y="2927033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33" name="Line 33"/>
          <p:cNvSpPr/>
          <p:nvPr/>
        </p:nvSpPr>
        <p:spPr>
          <a:xfrm flipH="1">
            <a:off x="1184593" y="4366895"/>
            <a:ext cx="431800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4" name="Line 34"/>
          <p:cNvSpPr/>
          <p:nvPr/>
        </p:nvSpPr>
        <p:spPr>
          <a:xfrm>
            <a:off x="1832293" y="4366895"/>
            <a:ext cx="360362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5" name="Line 35"/>
          <p:cNvSpPr/>
          <p:nvPr/>
        </p:nvSpPr>
        <p:spPr>
          <a:xfrm flipH="1">
            <a:off x="3343593" y="4366895"/>
            <a:ext cx="504825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6" name="Line 36"/>
          <p:cNvSpPr/>
          <p:nvPr/>
        </p:nvSpPr>
        <p:spPr>
          <a:xfrm>
            <a:off x="4064318" y="4366895"/>
            <a:ext cx="431800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7" name="Line 37"/>
          <p:cNvSpPr/>
          <p:nvPr/>
        </p:nvSpPr>
        <p:spPr>
          <a:xfrm flipH="1">
            <a:off x="5648643" y="4366895"/>
            <a:ext cx="431800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8" name="Line 38"/>
          <p:cNvSpPr/>
          <p:nvPr/>
        </p:nvSpPr>
        <p:spPr>
          <a:xfrm>
            <a:off x="6296343" y="4366895"/>
            <a:ext cx="504825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9" name="Line 39"/>
          <p:cNvSpPr/>
          <p:nvPr/>
        </p:nvSpPr>
        <p:spPr>
          <a:xfrm flipH="1">
            <a:off x="8025130" y="4293870"/>
            <a:ext cx="360363" cy="108108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40" name="Line 40"/>
          <p:cNvSpPr/>
          <p:nvPr/>
        </p:nvSpPr>
        <p:spPr>
          <a:xfrm>
            <a:off x="8601393" y="4293870"/>
            <a:ext cx="576262" cy="100965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18" name="Oval 18"/>
          <p:cNvSpPr/>
          <p:nvPr/>
        </p:nvSpPr>
        <p:spPr>
          <a:xfrm>
            <a:off x="8312468" y="4008120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7" name="Oval 17"/>
          <p:cNvSpPr/>
          <p:nvPr/>
        </p:nvSpPr>
        <p:spPr>
          <a:xfrm>
            <a:off x="6009005" y="4079558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6" name="Oval 16"/>
          <p:cNvSpPr/>
          <p:nvPr/>
        </p:nvSpPr>
        <p:spPr>
          <a:xfrm>
            <a:off x="3776980" y="4079558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5" name="Oval 15"/>
          <p:cNvSpPr/>
          <p:nvPr/>
        </p:nvSpPr>
        <p:spPr>
          <a:xfrm>
            <a:off x="1543368" y="4079558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41" name="Text Box 41"/>
          <p:cNvSpPr txBox="1">
            <a:spLocks noChangeArrowheads="1"/>
          </p:cNvSpPr>
          <p:nvPr/>
        </p:nvSpPr>
        <p:spPr bwMode="auto">
          <a:xfrm>
            <a:off x="3291840" y="2160905"/>
            <a:ext cx="6604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x</a:t>
            </a:r>
            <a:r>
              <a:rPr kumimoji="0" lang="en-US" altLang="zh-CN" sz="20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1</a:t>
            </a: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=T</a:t>
            </a:r>
            <a:endParaRPr kumimoji="0" lang="en-US" altLang="zh-CN" sz="20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91242" name="Text Box 42"/>
          <p:cNvSpPr txBox="1">
            <a:spLocks noChangeArrowheads="1"/>
          </p:cNvSpPr>
          <p:nvPr/>
        </p:nvSpPr>
        <p:spPr bwMode="auto">
          <a:xfrm>
            <a:off x="5824855" y="1990408"/>
            <a:ext cx="67564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x</a:t>
            </a:r>
            <a:r>
              <a:rPr kumimoji="0" lang="en-US" altLang="zh-CN" sz="20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1</a:t>
            </a: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=F</a:t>
            </a:r>
            <a:endParaRPr kumimoji="0" lang="en-US" altLang="zh-CN" sz="20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91243" name="Text Box 43"/>
          <p:cNvSpPr txBox="1">
            <a:spLocks noChangeArrowheads="1"/>
          </p:cNvSpPr>
          <p:nvPr/>
        </p:nvSpPr>
        <p:spPr bwMode="auto">
          <a:xfrm>
            <a:off x="1471930" y="3271520"/>
            <a:ext cx="6604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x</a:t>
            </a:r>
            <a:r>
              <a:rPr kumimoji="0" lang="en-US" altLang="zh-CN" sz="20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2</a:t>
            </a: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=T</a:t>
            </a:r>
            <a:endParaRPr kumimoji="0" lang="en-US" altLang="zh-CN" sz="20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91244" name="Text Box 44"/>
          <p:cNvSpPr txBox="1">
            <a:spLocks noChangeArrowheads="1"/>
          </p:cNvSpPr>
          <p:nvPr/>
        </p:nvSpPr>
        <p:spPr bwMode="auto">
          <a:xfrm>
            <a:off x="7894955" y="3214370"/>
            <a:ext cx="67564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x</a:t>
            </a:r>
            <a:r>
              <a:rPr kumimoji="0" lang="en-US" altLang="zh-CN" sz="20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2</a:t>
            </a: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=F</a:t>
            </a:r>
            <a:endParaRPr kumimoji="0" lang="en-US" altLang="zh-CN" sz="20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91245" name="Text Box 45"/>
          <p:cNvSpPr txBox="1">
            <a:spLocks noChangeArrowheads="1"/>
          </p:cNvSpPr>
          <p:nvPr/>
        </p:nvSpPr>
        <p:spPr bwMode="auto">
          <a:xfrm>
            <a:off x="6329680" y="3251200"/>
            <a:ext cx="6604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x</a:t>
            </a:r>
            <a:r>
              <a:rPr kumimoji="0" lang="en-US" altLang="zh-CN" sz="20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2</a:t>
            </a: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=T</a:t>
            </a:r>
            <a:endParaRPr kumimoji="0" lang="en-US" altLang="zh-CN" sz="20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91246" name="Text Box 46"/>
          <p:cNvSpPr txBox="1">
            <a:spLocks noChangeArrowheads="1"/>
          </p:cNvSpPr>
          <p:nvPr/>
        </p:nvSpPr>
        <p:spPr bwMode="auto">
          <a:xfrm>
            <a:off x="3416618" y="3214370"/>
            <a:ext cx="67564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x</a:t>
            </a:r>
            <a:r>
              <a:rPr kumimoji="0" lang="en-US" altLang="zh-CN" sz="20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2</a:t>
            </a: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=F</a:t>
            </a:r>
            <a:endParaRPr kumimoji="0" lang="en-US" altLang="zh-CN" sz="20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91247" name="Text Box 47"/>
          <p:cNvSpPr txBox="1">
            <a:spLocks noChangeArrowheads="1"/>
          </p:cNvSpPr>
          <p:nvPr/>
        </p:nvSpPr>
        <p:spPr bwMode="auto">
          <a:xfrm>
            <a:off x="608330" y="4438333"/>
            <a:ext cx="6604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x</a:t>
            </a:r>
            <a:r>
              <a:rPr kumimoji="0" lang="en-US" altLang="zh-CN" sz="20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3</a:t>
            </a: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=T</a:t>
            </a:r>
            <a:endParaRPr kumimoji="0" lang="en-US" altLang="zh-CN" sz="20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91248" name="Text Box 48"/>
          <p:cNvSpPr txBox="1">
            <a:spLocks noChangeArrowheads="1"/>
          </p:cNvSpPr>
          <p:nvPr/>
        </p:nvSpPr>
        <p:spPr bwMode="auto">
          <a:xfrm>
            <a:off x="2916873" y="4438333"/>
            <a:ext cx="6604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x</a:t>
            </a:r>
            <a:r>
              <a:rPr kumimoji="0" lang="en-US" altLang="zh-CN" sz="20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3</a:t>
            </a: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=T</a:t>
            </a:r>
            <a:endParaRPr kumimoji="0" lang="en-US" altLang="zh-CN" sz="20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91249" name="Text Box 49"/>
          <p:cNvSpPr txBox="1">
            <a:spLocks noChangeArrowheads="1"/>
          </p:cNvSpPr>
          <p:nvPr/>
        </p:nvSpPr>
        <p:spPr bwMode="auto">
          <a:xfrm>
            <a:off x="5282248" y="4438333"/>
            <a:ext cx="6604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x</a:t>
            </a:r>
            <a:r>
              <a:rPr kumimoji="0" lang="en-US" altLang="zh-CN" sz="20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3</a:t>
            </a: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=T</a:t>
            </a:r>
            <a:endParaRPr kumimoji="0" lang="en-US" altLang="zh-CN" sz="20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91250" name="Text Box 50"/>
          <p:cNvSpPr txBox="1">
            <a:spLocks noChangeArrowheads="1"/>
          </p:cNvSpPr>
          <p:nvPr/>
        </p:nvSpPr>
        <p:spPr bwMode="auto">
          <a:xfrm>
            <a:off x="7659370" y="4423728"/>
            <a:ext cx="6604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x</a:t>
            </a:r>
            <a:r>
              <a:rPr kumimoji="0" lang="en-US" altLang="zh-CN" sz="20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3</a:t>
            </a: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=T</a:t>
            </a:r>
            <a:endParaRPr kumimoji="0" lang="en-US" altLang="zh-CN" sz="20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91251" name="Text Box 51"/>
          <p:cNvSpPr txBox="1">
            <a:spLocks noChangeArrowheads="1"/>
          </p:cNvSpPr>
          <p:nvPr/>
        </p:nvSpPr>
        <p:spPr bwMode="auto">
          <a:xfrm>
            <a:off x="8829993" y="4424045"/>
            <a:ext cx="67564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x</a:t>
            </a:r>
            <a:r>
              <a:rPr kumimoji="0" lang="en-US" altLang="zh-CN" sz="20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3</a:t>
            </a: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=F</a:t>
            </a:r>
            <a:endParaRPr kumimoji="0" lang="en-US" altLang="zh-CN" sz="20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91252" name="Text Box 52"/>
          <p:cNvSpPr txBox="1">
            <a:spLocks noChangeArrowheads="1"/>
          </p:cNvSpPr>
          <p:nvPr/>
        </p:nvSpPr>
        <p:spPr bwMode="auto">
          <a:xfrm>
            <a:off x="6440805" y="4424045"/>
            <a:ext cx="67564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x</a:t>
            </a:r>
            <a:r>
              <a:rPr kumimoji="0" lang="en-US" altLang="zh-CN" sz="20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3</a:t>
            </a: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=F</a:t>
            </a:r>
            <a:endParaRPr kumimoji="0" lang="en-US" altLang="zh-CN" sz="20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91253" name="Text Box 53"/>
          <p:cNvSpPr txBox="1">
            <a:spLocks noChangeArrowheads="1"/>
          </p:cNvSpPr>
          <p:nvPr/>
        </p:nvSpPr>
        <p:spPr bwMode="auto">
          <a:xfrm>
            <a:off x="4150043" y="4424045"/>
            <a:ext cx="67564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x</a:t>
            </a:r>
            <a:r>
              <a:rPr kumimoji="0" lang="en-US" altLang="zh-CN" sz="20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3</a:t>
            </a: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=F</a:t>
            </a:r>
            <a:endParaRPr kumimoji="0" lang="en-US" altLang="zh-CN" sz="20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91254" name="Text Box 54"/>
          <p:cNvSpPr txBox="1">
            <a:spLocks noChangeArrowheads="1"/>
          </p:cNvSpPr>
          <p:nvPr/>
        </p:nvSpPr>
        <p:spPr bwMode="auto">
          <a:xfrm>
            <a:off x="1903730" y="4424045"/>
            <a:ext cx="67564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x</a:t>
            </a:r>
            <a:r>
              <a:rPr kumimoji="0" lang="en-US" altLang="zh-CN" sz="20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3</a:t>
            </a:r>
            <a:r>
              <a:rPr kumimoji="0" lang="en-US" altLang="zh-CN" sz="20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=F</a:t>
            </a:r>
            <a:endParaRPr kumimoji="0" lang="en-US" altLang="zh-CN" sz="20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6255" y="175895"/>
            <a:ext cx="4246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问题表示为树搜索问题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9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9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9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9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9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9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9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9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9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9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9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9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9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9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9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9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9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9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9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9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9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9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9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69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9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69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69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9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9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12" grpId="0" bldLvl="0" animBg="1"/>
      <p:bldP spid="691213" grpId="0" bldLvl="0" animBg="1"/>
      <p:bldP spid="691219" grpId="0" bldLvl="0" animBg="1"/>
      <p:bldP spid="691220" grpId="0" bldLvl="0" animBg="1"/>
      <p:bldP spid="691221" grpId="0" bldLvl="0" animBg="1"/>
      <p:bldP spid="691222" grpId="0" bldLvl="0" animBg="1"/>
      <p:bldP spid="691223" grpId="0" bldLvl="0" animBg="1"/>
      <p:bldP spid="691224" grpId="0" bldLvl="0" animBg="1"/>
      <p:bldP spid="691225" grpId="0" bldLvl="0" animBg="1"/>
      <p:bldP spid="691226" grpId="0" bldLvl="0" animBg="1"/>
      <p:bldP spid="691214" grpId="0" bldLvl="0" animBg="1"/>
      <p:bldP spid="691218" grpId="0" bldLvl="0" animBg="1"/>
      <p:bldP spid="691217" grpId="0" bldLvl="0" animBg="1"/>
      <p:bldP spid="691216" grpId="0" bldLvl="0" animBg="1"/>
      <p:bldP spid="691215" grpId="0" bldLvl="0" animBg="1"/>
      <p:bldP spid="691241" grpId="0" bldLvl="0" animBg="1"/>
      <p:bldP spid="691242" grpId="0" bldLvl="0" animBg="1"/>
      <p:bldP spid="691243" grpId="0" bldLvl="0" animBg="1"/>
      <p:bldP spid="691244" grpId="0" bldLvl="0" animBg="1"/>
      <p:bldP spid="691245" grpId="0" bldLvl="0" animBg="1"/>
      <p:bldP spid="691246" grpId="0" bldLvl="0" animBg="1"/>
      <p:bldP spid="691247" grpId="0" bldLvl="0" animBg="1"/>
      <p:bldP spid="691248" grpId="0" bldLvl="0" animBg="1"/>
      <p:bldP spid="691249" grpId="0" bldLvl="0" animBg="1"/>
      <p:bldP spid="691250" grpId="0" bldLvl="0" animBg="1"/>
      <p:bldP spid="691251" grpId="0" bldLvl="0" animBg="1"/>
      <p:bldP spid="691252" grpId="0" bldLvl="0" animBg="1"/>
      <p:bldP spid="691253" grpId="0" bldLvl="0" animBg="1"/>
      <p:bldP spid="691254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3" name="Group 14"/>
          <p:cNvGrpSpPr/>
          <p:nvPr/>
        </p:nvGrpSpPr>
        <p:grpSpPr>
          <a:xfrm>
            <a:off x="3559175" y="1125538"/>
            <a:ext cx="4024313" cy="649287"/>
            <a:chOff x="2242" y="1071"/>
            <a:chExt cx="2535" cy="409"/>
          </a:xfrm>
        </p:grpSpPr>
        <p:sp>
          <p:nvSpPr>
            <p:cNvPr id="789509" name="Rectangle 5"/>
            <p:cNvSpPr>
              <a:spLocks noChangeArrowheads="1"/>
            </p:cNvSpPr>
            <p:nvPr/>
          </p:nvSpPr>
          <p:spPr bwMode="auto">
            <a:xfrm>
              <a:off x="2242" y="1071"/>
              <a:ext cx="1678" cy="40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+mn-cs"/>
                </a:rPr>
                <a:t>所有解的集合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endParaRPr>
            </a:p>
          </p:txBody>
        </p:sp>
        <p:sp>
          <p:nvSpPr>
            <p:cNvPr id="789511" name="Text Box 7"/>
            <p:cNvSpPr txBox="1">
              <a:spLocks noChangeArrowheads="1"/>
            </p:cNvSpPr>
            <p:nvPr/>
          </p:nvSpPr>
          <p:spPr bwMode="auto">
            <a:xfrm>
              <a:off x="3911" y="1071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L.B=96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89512" name="Text Box 8"/>
          <p:cNvSpPr txBox="1">
            <a:spLocks noChangeArrowheads="1"/>
          </p:cNvSpPr>
          <p:nvPr/>
        </p:nvSpPr>
        <p:spPr bwMode="auto">
          <a:xfrm>
            <a:off x="314325" y="2036128"/>
            <a:ext cx="3929380" cy="5219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marR="0" indent="-457200" algn="l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zh-CN" altLang="en-US" sz="2800" kern="1200" cap="none" spc="0" normalizeH="0" baseline="0" noProof="0">
                <a:solidFill>
                  <a:srgbClr val="0000FF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变换后的代价矩阵为</a:t>
            </a:r>
            <a:endParaRPr kumimoji="0" lang="zh-CN" altLang="en-US" sz="2800" kern="1200" cap="none" spc="0" normalizeH="0" baseline="0" noProof="0">
              <a:solidFill>
                <a:srgbClr val="0000FF"/>
              </a:solidFill>
              <a:effectLst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789513" name="Group 9"/>
          <p:cNvGrpSpPr/>
          <p:nvPr/>
        </p:nvGrpSpPr>
        <p:grpSpPr>
          <a:xfrm>
            <a:off x="2214563" y="2563813"/>
            <a:ext cx="5368925" cy="4105275"/>
            <a:chOff x="1160" y="663"/>
            <a:chExt cx="3382" cy="2586"/>
          </a:xfrm>
        </p:grpSpPr>
        <p:graphicFrame>
          <p:nvGraphicFramePr>
            <p:cNvPr id="156678" name="Object 10"/>
            <p:cNvGraphicFramePr>
              <a:graphicFrameLocks noChangeAspect="1"/>
            </p:cNvGraphicFramePr>
            <p:nvPr/>
          </p:nvGraphicFramePr>
          <p:xfrm>
            <a:off x="1665" y="981"/>
            <a:ext cx="2877" cy="2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" r:id="rId1" imgW="1397000" imgH="1092200" progId="Equation.3">
                    <p:embed/>
                  </p:oleObj>
                </mc:Choice>
                <mc:Fallback>
                  <p:oleObj name="" r:id="rId1" imgW="1397000" imgH="10922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65" y="981"/>
                          <a:ext cx="2877" cy="2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679" name="Text Box 11"/>
            <p:cNvSpPr txBox="1"/>
            <p:nvPr/>
          </p:nvSpPr>
          <p:spPr>
            <a:xfrm>
              <a:off x="1411" y="663"/>
              <a:ext cx="3001" cy="36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32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j = 1     2    3    4    5   </a:t>
              </a:r>
              <a:r>
                <a:rPr lang="en-US" altLang="zh-CN" sz="20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32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6    7</a:t>
              </a:r>
              <a:endParaRPr lang="en-US" altLang="zh-CN" sz="3200" b="1" dirty="0">
                <a:solidFill>
                  <a:srgbClr val="66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516" name="Text Box 12"/>
            <p:cNvSpPr txBox="1">
              <a:spLocks noChangeArrowheads="1"/>
            </p:cNvSpPr>
            <p:nvPr/>
          </p:nvSpPr>
          <p:spPr bwMode="auto">
            <a:xfrm>
              <a:off x="1160" y="979"/>
              <a:ext cx="483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i=1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2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3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4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5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6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7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6681" name="Rectangle 13"/>
          <p:cNvSpPr/>
          <p:nvPr/>
        </p:nvSpPr>
        <p:spPr>
          <a:xfrm>
            <a:off x="0" y="0"/>
            <a:ext cx="21907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128588" y="257175"/>
            <a:ext cx="5440680" cy="5219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marR="0" indent="-457200" algn="l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kern="1200" cap="none" spc="0" normalizeH="0" baseline="0" noProof="0">
                <a:solidFill>
                  <a:srgbClr val="FF0000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</a:t>
            </a:r>
            <a:r>
              <a:rPr kumimoji="0" lang="zh-CN" altLang="en-US" sz="2800" kern="1200" cap="none" spc="0" normalizeH="0" baseline="0" noProof="0">
                <a:solidFill>
                  <a:srgbClr val="0000FF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得到如下根节点及其代价下界</a:t>
            </a:r>
            <a:endParaRPr kumimoji="0" lang="zh-CN" altLang="en-US" sz="2800" kern="1200" cap="none" spc="0" normalizeH="0" baseline="0" noProof="0">
              <a:solidFill>
                <a:srgbClr val="0000FF"/>
              </a:solidFill>
              <a:effectLst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12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42"/>
          <p:cNvSpPr/>
          <p:nvPr/>
        </p:nvSpPr>
        <p:spPr>
          <a:xfrm>
            <a:off x="71438" y="73025"/>
            <a:ext cx="1903412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0" y="266700"/>
            <a:ext cx="6610350" cy="28613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构造根节点的两个子节点</a:t>
            </a:r>
            <a:endParaRPr kumimoji="1" lang="zh-CN" altLang="en-US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选择</a:t>
            </a:r>
            <a:r>
              <a:rPr kumimoji="0" lang="zh-CN" alt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在优化后的代价矩阵中</a:t>
            </a:r>
            <a:r>
              <a:rPr kumimoji="0" lang="zh-CN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权值</a:t>
            </a:r>
            <a:r>
              <a:rPr kumimoji="0" lang="zh-CN" alt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为</a:t>
            </a:r>
            <a:r>
              <a:rPr kumimoji="0" lang="en-US" altLang="zh-CN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0</a:t>
            </a:r>
            <a:r>
              <a:rPr kumimoji="0" lang="zh-CN" alt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，并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使右子节点代价下界的直接增加值最大的划分边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(4, 6)</a:t>
            </a:r>
            <a:endParaRPr kumimoji="1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建立根节点的子节点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endParaRPr kumimoji="1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左子节点为包括边</a:t>
            </a:r>
            <a:r>
              <a:rPr kumimoji="1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(4, 6)</a:t>
            </a:r>
            <a:r>
              <a:rPr kumimoji="1" lang="zh-CN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的所有解集合</a:t>
            </a:r>
            <a:endParaRPr kumimoji="1" lang="zh-CN" alt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右子节点为不包括边</a:t>
            </a:r>
            <a:r>
              <a:rPr kumimoji="1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(4, 6)</a:t>
            </a:r>
            <a:r>
              <a:rPr kumimoji="1" lang="zh-CN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的所有解集合</a:t>
            </a:r>
            <a:endParaRPr kumimoji="1" lang="zh-CN" alt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790579" name="Group 51"/>
          <p:cNvGrpSpPr/>
          <p:nvPr/>
        </p:nvGrpSpPr>
        <p:grpSpPr>
          <a:xfrm>
            <a:off x="2119313" y="3502660"/>
            <a:ext cx="6119812" cy="2089150"/>
            <a:chOff x="1335" y="2205"/>
            <a:chExt cx="3855" cy="1316"/>
          </a:xfrm>
        </p:grpSpPr>
        <p:grpSp>
          <p:nvGrpSpPr>
            <p:cNvPr id="158724" name="Group 44"/>
            <p:cNvGrpSpPr/>
            <p:nvPr/>
          </p:nvGrpSpPr>
          <p:grpSpPr>
            <a:xfrm>
              <a:off x="2458" y="2205"/>
              <a:ext cx="2540" cy="409"/>
              <a:chOff x="2237" y="1071"/>
              <a:chExt cx="2540" cy="409"/>
            </a:xfrm>
          </p:grpSpPr>
          <p:sp>
            <p:nvSpPr>
              <p:cNvPr id="790573" name="Rectangle 45"/>
              <p:cNvSpPr>
                <a:spLocks noChangeArrowheads="1"/>
              </p:cNvSpPr>
              <p:nvPr/>
            </p:nvSpPr>
            <p:spPr bwMode="auto">
              <a:xfrm>
                <a:off x="2237" y="1071"/>
                <a:ext cx="1683" cy="40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华文细黑" panose="02010600040101010101" charset="-122"/>
                    <a:ea typeface="华文细黑" panose="02010600040101010101" charset="-122"/>
                    <a:cs typeface="+mn-cs"/>
                  </a:rPr>
                  <a:t>所有解的集合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+mn-cs"/>
                </a:endParaRPr>
              </a:p>
            </p:txBody>
          </p:sp>
          <p:sp>
            <p:nvSpPr>
              <p:cNvPr id="790574" name="Text Box 46"/>
              <p:cNvSpPr txBox="1">
                <a:spLocks noChangeArrowheads="1"/>
              </p:cNvSpPr>
              <p:nvPr/>
            </p:nvSpPr>
            <p:spPr bwMode="auto">
              <a:xfrm>
                <a:off x="3911" y="1071"/>
                <a:ext cx="86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L.B=96</a:t>
                </a:r>
                <a:endPara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90575" name="Rectangle 47"/>
            <p:cNvSpPr>
              <a:spLocks noChangeArrowheads="1"/>
            </p:cNvSpPr>
            <p:nvPr/>
          </p:nvSpPr>
          <p:spPr bwMode="auto">
            <a:xfrm>
              <a:off x="1335" y="3022"/>
              <a:ext cx="1497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包括边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(4, 6)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的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所有解集合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</p:txBody>
        </p:sp>
        <p:sp>
          <p:nvSpPr>
            <p:cNvPr id="790576" name="Rectangle 48"/>
            <p:cNvSpPr>
              <a:spLocks noChangeArrowheads="1"/>
            </p:cNvSpPr>
            <p:nvPr/>
          </p:nvSpPr>
          <p:spPr bwMode="auto">
            <a:xfrm>
              <a:off x="3693" y="3022"/>
              <a:ext cx="1497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不包括边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(4, 6)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的所有解集合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</p:txBody>
        </p:sp>
        <p:sp>
          <p:nvSpPr>
            <p:cNvPr id="158729" name="Line 49"/>
            <p:cNvSpPr/>
            <p:nvPr/>
          </p:nvSpPr>
          <p:spPr>
            <a:xfrm flipH="1">
              <a:off x="2151" y="2614"/>
              <a:ext cx="862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58730" name="Line 50"/>
            <p:cNvSpPr/>
            <p:nvPr/>
          </p:nvSpPr>
          <p:spPr>
            <a:xfrm>
              <a:off x="3558" y="2614"/>
              <a:ext cx="861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graphicFrame>
        <p:nvGraphicFramePr>
          <p:cNvPr id="790582" name="Object 54"/>
          <p:cNvGraphicFramePr>
            <a:graphicFrameLocks noChangeAspect="1"/>
          </p:cNvGraphicFramePr>
          <p:nvPr/>
        </p:nvGraphicFramePr>
        <p:xfrm>
          <a:off x="6757670" y="716915"/>
          <a:ext cx="3329940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" r:id="rId1" imgW="2070100" imgH="1600200" progId="Equation.3">
                  <p:embed/>
                </p:oleObj>
              </mc:Choice>
              <mc:Fallback>
                <p:oleObj name="" r:id="rId1" imgW="2070100" imgH="1600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57670" y="716915"/>
                        <a:ext cx="3329940" cy="249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0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0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2" name="Text Box 4"/>
          <p:cNvSpPr txBox="1">
            <a:spLocks noChangeArrowheads="1"/>
          </p:cNvSpPr>
          <p:nvPr/>
        </p:nvSpPr>
        <p:spPr bwMode="auto">
          <a:xfrm>
            <a:off x="106680" y="484505"/>
            <a:ext cx="7589520" cy="6000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计算左右子节点的代价下界</a:t>
            </a:r>
            <a:endParaRPr kumimoji="1" lang="zh-CN" altLang="en-US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(4, 6)的代价为0, 所以左节点代价下界</a:t>
            </a:r>
            <a:r>
              <a:rPr kumimoji="1" lang="zh-CN" altLang="en-US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没有直接的增加</a:t>
            </a:r>
            <a:r>
              <a:rPr kumimoji="1" lang="zh-CN" alt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</a:t>
            </a:r>
            <a:r>
              <a:rPr kumimoji="1" lang="zh-CN" alt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仍为96</a:t>
            </a:r>
            <a:r>
              <a:rPr kumimoji="1" lang="zh-CN" altLang="en-US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1" lang="zh-CN" altLang="en-US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我们来计算右节点的代价下界:</a:t>
            </a:r>
            <a:endParaRPr kumimoji="1" lang="zh-CN" alt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如果一个解不包含(4, 6), 它必包含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一条从4出发的边和进入节点6的边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1" lang="zh-CN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由变换后的代价矩阵可知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具有最小代价由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出发的边为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(4, 1), 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代价为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32.</a:t>
            </a:r>
            <a:endParaRPr kumimoji="1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由变换后的代价矩阵可知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具有最小代价进入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的边为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(5, 6), 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代价为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0.</a:t>
            </a:r>
            <a:endParaRPr kumimoji="1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因此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不包含(4, 6)导致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右节点代价</a:t>
            </a:r>
            <a:r>
              <a:rPr kumimoji="1" lang="zh-CN" alt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下界直接增加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96+32+0=128.</a:t>
            </a:r>
            <a:endParaRPr kumimoji="1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aphicFrame>
        <p:nvGraphicFramePr>
          <p:cNvPr id="790582" name="Object 54"/>
          <p:cNvGraphicFramePr>
            <a:graphicFrameLocks noChangeAspect="1"/>
          </p:cNvGraphicFramePr>
          <p:nvPr/>
        </p:nvGraphicFramePr>
        <p:xfrm>
          <a:off x="7617460" y="2487295"/>
          <a:ext cx="2590800" cy="194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" r:id="rId1" imgW="2070100" imgH="1600200" progId="Equation.3">
                  <p:embed/>
                </p:oleObj>
              </mc:Choice>
              <mc:Fallback>
                <p:oleObj name="" r:id="rId1" imgW="2070100" imgH="1600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17460" y="2487295"/>
                        <a:ext cx="2590800" cy="1944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2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2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2" grpId="0" animBg="1" build="allAtOnce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174625" y="1052513"/>
            <a:ext cx="9825038" cy="10814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使用（</a:t>
            </a:r>
            <a:r>
              <a:rPr kumimoji="1" lang="en-US" altLang="zh-CN" sz="280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4,6</a:t>
            </a:r>
            <a:r>
              <a:rPr kumimoji="1" lang="zh-CN" altLang="en-US" sz="280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）划分后，仅考虑代价下界的</a:t>
            </a:r>
            <a:r>
              <a:rPr kumimoji="1" lang="zh-CN" altLang="en-US" sz="28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直接增加</a:t>
            </a:r>
            <a:r>
              <a:rPr kumimoji="1" lang="zh-CN" altLang="en-US" sz="280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，目前的树为：</a:t>
            </a:r>
            <a:endParaRPr kumimoji="1" lang="zh-CN" altLang="en-US" sz="2800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grpSp>
        <p:nvGrpSpPr>
          <p:cNvPr id="822298" name="Group 26"/>
          <p:cNvGrpSpPr/>
          <p:nvPr/>
        </p:nvGrpSpPr>
        <p:grpSpPr>
          <a:xfrm>
            <a:off x="1671638" y="1916113"/>
            <a:ext cx="6746875" cy="2665412"/>
            <a:chOff x="1053" y="1207"/>
            <a:chExt cx="4250" cy="1679"/>
          </a:xfrm>
        </p:grpSpPr>
        <p:sp>
          <p:nvSpPr>
            <p:cNvPr id="822279" name="Rectangle 7"/>
            <p:cNvSpPr>
              <a:spLocks noChangeArrowheads="1"/>
            </p:cNvSpPr>
            <p:nvPr/>
          </p:nvSpPr>
          <p:spPr bwMode="auto">
            <a:xfrm>
              <a:off x="2424" y="1570"/>
              <a:ext cx="1674" cy="40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+mn-cs"/>
                </a:rPr>
                <a:t>所有解的集合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endParaRPr>
            </a:p>
          </p:txBody>
        </p:sp>
        <p:sp>
          <p:nvSpPr>
            <p:cNvPr id="822280" name="Text Box 8"/>
            <p:cNvSpPr txBox="1">
              <a:spLocks noChangeArrowheads="1"/>
            </p:cNvSpPr>
            <p:nvPr/>
          </p:nvSpPr>
          <p:spPr bwMode="auto">
            <a:xfrm>
              <a:off x="2913" y="1207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L.B=96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281" name="Rectangle 9"/>
            <p:cNvSpPr>
              <a:spLocks noChangeArrowheads="1"/>
            </p:cNvSpPr>
            <p:nvPr/>
          </p:nvSpPr>
          <p:spPr bwMode="auto">
            <a:xfrm>
              <a:off x="1290" y="2387"/>
              <a:ext cx="1494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包括边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(4, 6)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的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所有解集合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</p:txBody>
        </p:sp>
        <p:sp>
          <p:nvSpPr>
            <p:cNvPr id="822282" name="Rectangle 10"/>
            <p:cNvSpPr>
              <a:spLocks noChangeArrowheads="1"/>
            </p:cNvSpPr>
            <p:nvPr/>
          </p:nvSpPr>
          <p:spPr bwMode="auto">
            <a:xfrm>
              <a:off x="3649" y="2387"/>
              <a:ext cx="1496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不包括边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(4, 6)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的所有解集合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</p:txBody>
        </p:sp>
        <p:sp>
          <p:nvSpPr>
            <p:cNvPr id="162823" name="Line 11"/>
            <p:cNvSpPr/>
            <p:nvPr/>
          </p:nvSpPr>
          <p:spPr>
            <a:xfrm flipH="1">
              <a:off x="2106" y="1979"/>
              <a:ext cx="862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62824" name="Line 12"/>
            <p:cNvSpPr/>
            <p:nvPr/>
          </p:nvSpPr>
          <p:spPr>
            <a:xfrm>
              <a:off x="3513" y="1979"/>
              <a:ext cx="861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822285" name="Text Box 13"/>
            <p:cNvSpPr txBox="1">
              <a:spLocks noChangeArrowheads="1"/>
            </p:cNvSpPr>
            <p:nvPr/>
          </p:nvSpPr>
          <p:spPr bwMode="auto">
            <a:xfrm>
              <a:off x="1053" y="2069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L.B=96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286" name="Text Box 14"/>
            <p:cNvSpPr txBox="1">
              <a:spLocks noChangeArrowheads="1"/>
            </p:cNvSpPr>
            <p:nvPr/>
          </p:nvSpPr>
          <p:spPr bwMode="auto">
            <a:xfrm>
              <a:off x="4311" y="2024"/>
              <a:ext cx="9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L.B=128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22299" name="Group 27"/>
          <p:cNvGrpSpPr/>
          <p:nvPr/>
        </p:nvGrpSpPr>
        <p:grpSpPr>
          <a:xfrm>
            <a:off x="1687513" y="4581525"/>
            <a:ext cx="6840537" cy="1584325"/>
            <a:chOff x="1063" y="2886"/>
            <a:chExt cx="4309" cy="998"/>
          </a:xfrm>
        </p:grpSpPr>
        <p:grpSp>
          <p:nvGrpSpPr>
            <p:cNvPr id="162828" name="Group 19"/>
            <p:cNvGrpSpPr/>
            <p:nvPr/>
          </p:nvGrpSpPr>
          <p:grpSpPr>
            <a:xfrm>
              <a:off x="1063" y="2886"/>
              <a:ext cx="1905" cy="998"/>
              <a:chOff x="1063" y="2886"/>
              <a:chExt cx="1905" cy="998"/>
            </a:xfrm>
          </p:grpSpPr>
          <p:sp>
            <p:nvSpPr>
              <p:cNvPr id="162829" name="Line 16"/>
              <p:cNvSpPr/>
              <p:nvPr/>
            </p:nvSpPr>
            <p:spPr>
              <a:xfrm flipH="1">
                <a:off x="1063" y="2886"/>
                <a:ext cx="680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62830" name="Line 17"/>
              <p:cNvSpPr/>
              <p:nvPr/>
            </p:nvSpPr>
            <p:spPr>
              <a:xfrm>
                <a:off x="2424" y="2886"/>
                <a:ext cx="544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62831" name="Line 18"/>
              <p:cNvSpPr/>
              <p:nvPr/>
            </p:nvSpPr>
            <p:spPr>
              <a:xfrm>
                <a:off x="1063" y="3884"/>
                <a:ext cx="1905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grpSp>
          <p:nvGrpSpPr>
            <p:cNvPr id="162832" name="Group 20"/>
            <p:cNvGrpSpPr/>
            <p:nvPr/>
          </p:nvGrpSpPr>
          <p:grpSpPr>
            <a:xfrm>
              <a:off x="3467" y="2886"/>
              <a:ext cx="1905" cy="998"/>
              <a:chOff x="1063" y="2886"/>
              <a:chExt cx="1905" cy="998"/>
            </a:xfrm>
          </p:grpSpPr>
          <p:sp>
            <p:nvSpPr>
              <p:cNvPr id="162833" name="Line 21"/>
              <p:cNvSpPr/>
              <p:nvPr/>
            </p:nvSpPr>
            <p:spPr>
              <a:xfrm flipH="1">
                <a:off x="1063" y="2886"/>
                <a:ext cx="680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62834" name="Line 22"/>
              <p:cNvSpPr/>
              <p:nvPr/>
            </p:nvSpPr>
            <p:spPr>
              <a:xfrm>
                <a:off x="2424" y="2886"/>
                <a:ext cx="544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62835" name="Line 23"/>
              <p:cNvSpPr/>
              <p:nvPr/>
            </p:nvSpPr>
            <p:spPr>
              <a:xfrm>
                <a:off x="1063" y="3884"/>
                <a:ext cx="1905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822296" name="Text Box 24"/>
            <p:cNvSpPr txBox="1">
              <a:spLocks noChangeArrowheads="1"/>
            </p:cNvSpPr>
            <p:nvPr/>
          </p:nvSpPr>
          <p:spPr bwMode="auto">
            <a:xfrm>
              <a:off x="1643" y="3153"/>
              <a:ext cx="78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anose="02010600040101010101" charset="-122"/>
                  <a:ea typeface="华文细黑" panose="02010600040101010101" charset="-122"/>
                  <a:cs typeface="+mn-cs"/>
                </a:rPr>
                <a:t>左子树</a:t>
              </a:r>
              <a:endPara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endParaRPr>
            </a:p>
          </p:txBody>
        </p:sp>
        <p:sp>
          <p:nvSpPr>
            <p:cNvPr id="822297" name="Text Box 25"/>
            <p:cNvSpPr txBox="1">
              <a:spLocks noChangeArrowheads="1"/>
            </p:cNvSpPr>
            <p:nvPr/>
          </p:nvSpPr>
          <p:spPr bwMode="auto">
            <a:xfrm>
              <a:off x="4098" y="3153"/>
              <a:ext cx="78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anose="02010600040101010101" charset="-122"/>
                  <a:ea typeface="华文细黑" panose="02010600040101010101" charset="-122"/>
                  <a:cs typeface="+mn-cs"/>
                </a:rPr>
                <a:t>右子树</a:t>
              </a:r>
              <a:endPara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00" name="Text Box 4"/>
          <p:cNvSpPr txBox="1">
            <a:spLocks noChangeArrowheads="1"/>
          </p:cNvSpPr>
          <p:nvPr/>
        </p:nvSpPr>
        <p:spPr bwMode="auto">
          <a:xfrm>
            <a:off x="90805" y="514350"/>
            <a:ext cx="9865995" cy="17995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构造左子树根对应的代价矩阵</a:t>
            </a:r>
            <a:r>
              <a:rPr kumimoji="1" lang="en-US" altLang="zh-CN" sz="200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kumimoji="1" lang="en-US" altLang="zh-CN" sz="200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左子节点为包括边</a:t>
            </a:r>
            <a:r>
              <a:rPr kumimoji="1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(4, 6)</a:t>
            </a:r>
            <a:r>
              <a:rPr kumimoji="1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的所有解集合</a:t>
            </a:r>
            <a:r>
              <a:rPr kumimoji="1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1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所以矩阵的第</a:t>
            </a:r>
            <a:r>
              <a:rPr kumimoji="1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kumimoji="1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行和第</a:t>
            </a:r>
            <a:r>
              <a:rPr kumimoji="1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</a:t>
            </a:r>
            <a:r>
              <a:rPr kumimoji="1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列应该被删除</a:t>
            </a:r>
            <a:endParaRPr kumimoji="1" lang="zh-CN" altLang="en-US" sz="18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由于边</a:t>
            </a:r>
            <a:r>
              <a:rPr kumimoji="1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(4, 6)</a:t>
            </a:r>
            <a:r>
              <a:rPr kumimoji="1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被使用</a:t>
            </a:r>
            <a:r>
              <a:rPr kumimoji="1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1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边</a:t>
            </a:r>
            <a:r>
              <a:rPr kumimoji="1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(6, 4)</a:t>
            </a:r>
            <a:r>
              <a:rPr kumimoji="1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不能再使用</a:t>
            </a:r>
            <a:r>
              <a:rPr kumimoji="1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1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所以代价矩阵的元素</a:t>
            </a:r>
            <a:r>
              <a:rPr kumimoji="1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C[6, 4]</a:t>
            </a:r>
            <a:r>
              <a:rPr kumimoji="1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应该设置为</a:t>
            </a:r>
            <a:r>
              <a:rPr kumimoji="1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</a:t>
            </a:r>
            <a:r>
              <a:rPr kumimoji="1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.</a:t>
            </a:r>
            <a:endParaRPr kumimoji="1" lang="en-US" altLang="zh-CN" sz="18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结果矩阵如下</a:t>
            </a:r>
            <a:endParaRPr kumimoji="1" lang="zh-CN" altLang="en-US" sz="18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graphicFrame>
        <p:nvGraphicFramePr>
          <p:cNvPr id="164868" name="Object 6"/>
          <p:cNvGraphicFramePr>
            <a:graphicFrameLocks noChangeAspect="1"/>
          </p:cNvGraphicFramePr>
          <p:nvPr/>
        </p:nvGraphicFramePr>
        <p:xfrm>
          <a:off x="2538730" y="3183255"/>
          <a:ext cx="4518660" cy="301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" r:id="rId1" imgW="2070100" imgH="1600200" progId="Equation.3">
                  <p:embed/>
                </p:oleObj>
              </mc:Choice>
              <mc:Fallback>
                <p:oleObj name="" r:id="rId1" imgW="2070100" imgH="1600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38730" y="3183255"/>
                        <a:ext cx="4518660" cy="3018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Text Box 7"/>
          <p:cNvSpPr txBox="1"/>
          <p:nvPr/>
        </p:nvSpPr>
        <p:spPr>
          <a:xfrm>
            <a:off x="2101850" y="2783840"/>
            <a:ext cx="4799965" cy="52197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j = 1     2     3     4     5      6    7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04" name="Text Box 8"/>
          <p:cNvSpPr txBox="1">
            <a:spLocks noChangeArrowheads="1"/>
          </p:cNvSpPr>
          <p:nvPr/>
        </p:nvSpPr>
        <p:spPr bwMode="auto">
          <a:xfrm>
            <a:off x="1844675" y="3183255"/>
            <a:ext cx="803910" cy="310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i=1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2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3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4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5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6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7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71" name="Rectangle 9"/>
          <p:cNvSpPr/>
          <p:nvPr/>
        </p:nvSpPr>
        <p:spPr>
          <a:xfrm>
            <a:off x="5927725" y="3183255"/>
            <a:ext cx="358775" cy="317373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64872" name="Rectangle 10"/>
          <p:cNvSpPr/>
          <p:nvPr/>
        </p:nvSpPr>
        <p:spPr>
          <a:xfrm>
            <a:off x="2538730" y="4502150"/>
            <a:ext cx="4518660" cy="3333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96435" y="5376545"/>
            <a:ext cx="576580" cy="359410"/>
            <a:chOff x="13203" y="7333"/>
            <a:chExt cx="908" cy="566"/>
          </a:xfrm>
        </p:grpSpPr>
        <p:sp>
          <p:nvSpPr>
            <p:cNvPr id="4" name="矩形 3"/>
            <p:cNvSpPr/>
            <p:nvPr/>
          </p:nvSpPr>
          <p:spPr>
            <a:xfrm>
              <a:off x="13203" y="7333"/>
              <a:ext cx="908" cy="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2" name="对象 1"/>
            <p:cNvGraphicFramePr/>
            <p:nvPr/>
          </p:nvGraphicFramePr>
          <p:xfrm>
            <a:off x="13434" y="7423"/>
            <a:ext cx="569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396240" imgH="214630" progId="Equation.KSEE3">
                    <p:embed/>
                  </p:oleObj>
                </mc:Choice>
                <mc:Fallback>
                  <p:oleObj name="" r:id="rId3" imgW="396240" imgH="214630" progId="Equation.KSEE3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434" y="7423"/>
                          <a:ext cx="569" cy="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/>
          <p:cNvSpPr txBox="1"/>
          <p:nvPr/>
        </p:nvSpPr>
        <p:spPr>
          <a:xfrm>
            <a:off x="4093210" y="-182880"/>
            <a:ext cx="44913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递归地构造左右子</a:t>
            </a: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2" grpId="0" bldLvl="0" animBg="1"/>
      <p:bldP spid="164872" grpId="1" animBg="1"/>
      <p:bldP spid="164871" grpId="0" bldLvl="0" animBg="1"/>
      <p:bldP spid="164871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103505" y="0"/>
            <a:ext cx="9901555" cy="17995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使用（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4,6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）划分后，左子树根的代价下界没有直接增加，但带来了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间接的增加</a:t>
            </a:r>
            <a:endParaRPr kumimoji="1" lang="zh-CN" altLang="en-US" sz="200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矩阵的第5行不包含0</a:t>
            </a:r>
            <a:endParaRPr kumimoji="1" lang="en-US" altLang="zh-CN" sz="1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第5行元素减3,  左子树根代价下界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间接增加了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kumimoji="1" lang="en-US" altLang="zh-CN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为: </a:t>
            </a:r>
            <a:r>
              <a:rPr kumimoji="1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96+3=99</a:t>
            </a:r>
            <a:endParaRPr kumimoji="1" lang="en-US" altLang="zh-CN" sz="1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结果矩阵如下</a:t>
            </a:r>
            <a:endParaRPr kumimoji="1" lang="en-US" altLang="zh-CN" sz="1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graphicFrame>
        <p:nvGraphicFramePr>
          <p:cNvPr id="164868" name="Object 6"/>
          <p:cNvGraphicFramePr>
            <a:graphicFrameLocks noChangeAspect="1"/>
          </p:cNvGraphicFramePr>
          <p:nvPr/>
        </p:nvGraphicFramePr>
        <p:xfrm>
          <a:off x="2538730" y="3183255"/>
          <a:ext cx="4518660" cy="301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" r:id="rId1" imgW="2070100" imgH="1600200" progId="Equation.3">
                  <p:embed/>
                </p:oleObj>
              </mc:Choice>
              <mc:Fallback>
                <p:oleObj name="" r:id="rId1" imgW="2070100" imgH="1600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38730" y="3183255"/>
                        <a:ext cx="4518660" cy="3018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Text Box 7"/>
          <p:cNvSpPr txBox="1"/>
          <p:nvPr/>
        </p:nvSpPr>
        <p:spPr>
          <a:xfrm>
            <a:off x="2101850" y="2783840"/>
            <a:ext cx="4799965" cy="52197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j = 1     2     3     4     5      6    7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04" name="Text Box 8"/>
          <p:cNvSpPr txBox="1">
            <a:spLocks noChangeArrowheads="1"/>
          </p:cNvSpPr>
          <p:nvPr/>
        </p:nvSpPr>
        <p:spPr bwMode="auto">
          <a:xfrm>
            <a:off x="1844675" y="3183255"/>
            <a:ext cx="803910" cy="310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i=1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2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3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4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5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6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7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71" name="Rectangle 9"/>
          <p:cNvSpPr/>
          <p:nvPr/>
        </p:nvSpPr>
        <p:spPr>
          <a:xfrm>
            <a:off x="5927725" y="3183255"/>
            <a:ext cx="358775" cy="317373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64872" name="Rectangle 10"/>
          <p:cNvSpPr/>
          <p:nvPr/>
        </p:nvSpPr>
        <p:spPr>
          <a:xfrm>
            <a:off x="2538730" y="4502150"/>
            <a:ext cx="4518660" cy="3333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09770" y="5376545"/>
            <a:ext cx="576580" cy="359410"/>
            <a:chOff x="13203" y="7333"/>
            <a:chExt cx="908" cy="566"/>
          </a:xfrm>
        </p:grpSpPr>
        <p:sp>
          <p:nvSpPr>
            <p:cNvPr id="4" name="矩形 3"/>
            <p:cNvSpPr/>
            <p:nvPr/>
          </p:nvSpPr>
          <p:spPr>
            <a:xfrm>
              <a:off x="13203" y="7333"/>
              <a:ext cx="908" cy="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2" name="对象 1"/>
            <p:cNvGraphicFramePr/>
            <p:nvPr/>
          </p:nvGraphicFramePr>
          <p:xfrm>
            <a:off x="13434" y="7423"/>
            <a:ext cx="569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396240" imgH="214630" progId="Equation.KSEE3">
                    <p:embed/>
                  </p:oleObj>
                </mc:Choice>
                <mc:Fallback>
                  <p:oleObj name="" r:id="rId3" imgW="396240" imgH="214630" progId="Equation.KSEE3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434" y="7423"/>
                          <a:ext cx="569" cy="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" name="直接箭头连接符 6"/>
          <p:cNvCxnSpPr/>
          <p:nvPr/>
        </p:nvCxnSpPr>
        <p:spPr>
          <a:xfrm flipH="1">
            <a:off x="7057390" y="5090160"/>
            <a:ext cx="466725" cy="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524115" y="4906010"/>
            <a:ext cx="572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defTabSz="914400">
              <a:buClrTx/>
              <a:buSzTx/>
              <a:buFontTx/>
              <a:buChar char="-"/>
              <a:defRPr/>
            </a:pPr>
            <a:r>
              <a:rPr lang="en-US" altLang="zh-CN" b="1" i="1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3</a:t>
            </a:r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2629535" y="4926330"/>
            <a:ext cx="472440" cy="359410"/>
            <a:chOff x="14697" y="5232"/>
            <a:chExt cx="744" cy="566"/>
          </a:xfrm>
        </p:grpSpPr>
        <p:sp>
          <p:nvSpPr>
            <p:cNvPr id="20" name="矩形 19"/>
            <p:cNvSpPr/>
            <p:nvPr/>
          </p:nvSpPr>
          <p:spPr>
            <a:xfrm>
              <a:off x="14697" y="5232"/>
              <a:ext cx="745" cy="56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1" name="对象 10"/>
            <p:cNvGraphicFramePr/>
            <p:nvPr/>
          </p:nvGraphicFramePr>
          <p:xfrm>
            <a:off x="14903" y="5296"/>
            <a:ext cx="539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5" imgW="250190" imgH="262255" progId="Equation.KSEE3">
                    <p:embed/>
                  </p:oleObj>
                </mc:Choice>
                <mc:Fallback>
                  <p:oleObj name="" r:id="rId5" imgW="250190" imgH="262255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903" y="5296"/>
                          <a:ext cx="539" cy="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组合 39"/>
          <p:cNvGrpSpPr/>
          <p:nvPr/>
        </p:nvGrpSpPr>
        <p:grpSpPr>
          <a:xfrm>
            <a:off x="3273425" y="4923790"/>
            <a:ext cx="472440" cy="359410"/>
            <a:chOff x="14415" y="6444"/>
            <a:chExt cx="744" cy="566"/>
          </a:xfrm>
        </p:grpSpPr>
        <p:sp>
          <p:nvSpPr>
            <p:cNvPr id="23" name="矩形 22"/>
            <p:cNvSpPr/>
            <p:nvPr/>
          </p:nvSpPr>
          <p:spPr>
            <a:xfrm>
              <a:off x="14415" y="6444"/>
              <a:ext cx="745" cy="56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24" name="对象 23"/>
            <p:cNvGraphicFramePr/>
            <p:nvPr/>
          </p:nvGraphicFramePr>
          <p:xfrm>
            <a:off x="14590" y="6512"/>
            <a:ext cx="456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590" y="6512"/>
                          <a:ext cx="456" cy="4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3892550" y="4926330"/>
            <a:ext cx="472440" cy="359410"/>
            <a:chOff x="14415" y="7552"/>
            <a:chExt cx="744" cy="566"/>
          </a:xfrm>
        </p:grpSpPr>
        <p:sp>
          <p:nvSpPr>
            <p:cNvPr id="26" name="矩形 25"/>
            <p:cNvSpPr/>
            <p:nvPr/>
          </p:nvSpPr>
          <p:spPr>
            <a:xfrm>
              <a:off x="14415" y="7552"/>
              <a:ext cx="745" cy="56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27" name="对象 26"/>
            <p:cNvGraphicFramePr/>
            <p:nvPr/>
          </p:nvGraphicFramePr>
          <p:xfrm>
            <a:off x="14572" y="7620"/>
            <a:ext cx="492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9" imgW="190500" imgH="177165" progId="Equation.KSEE3">
                    <p:embed/>
                  </p:oleObj>
                </mc:Choice>
                <mc:Fallback>
                  <p:oleObj name="" r:id="rId9" imgW="190500" imgH="177165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572" y="7620"/>
                          <a:ext cx="492" cy="4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4542155" y="4932680"/>
            <a:ext cx="472440" cy="359410"/>
            <a:chOff x="14301" y="8791"/>
            <a:chExt cx="744" cy="566"/>
          </a:xfrm>
        </p:grpSpPr>
        <p:sp>
          <p:nvSpPr>
            <p:cNvPr id="29" name="矩形 28"/>
            <p:cNvSpPr/>
            <p:nvPr/>
          </p:nvSpPr>
          <p:spPr>
            <a:xfrm>
              <a:off x="14301" y="8791"/>
              <a:ext cx="745" cy="56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30" name="对象 29"/>
            <p:cNvGraphicFramePr/>
            <p:nvPr/>
          </p:nvGraphicFramePr>
          <p:xfrm>
            <a:off x="14540" y="8874"/>
            <a:ext cx="328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11" imgW="127000" imgH="165100" progId="Equation.KSEE3">
                    <p:embed/>
                  </p:oleObj>
                </mc:Choice>
                <mc:Fallback>
                  <p:oleObj name="" r:id="rId11" imgW="127000" imgH="1651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540" y="8874"/>
                          <a:ext cx="328" cy="4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组合 38"/>
          <p:cNvGrpSpPr/>
          <p:nvPr/>
        </p:nvGrpSpPr>
        <p:grpSpPr>
          <a:xfrm>
            <a:off x="5159375" y="4932680"/>
            <a:ext cx="472440" cy="359410"/>
            <a:chOff x="13180" y="4515"/>
            <a:chExt cx="744" cy="566"/>
          </a:xfrm>
        </p:grpSpPr>
        <p:sp>
          <p:nvSpPr>
            <p:cNvPr id="32" name="矩形 31"/>
            <p:cNvSpPr/>
            <p:nvPr/>
          </p:nvSpPr>
          <p:spPr>
            <a:xfrm>
              <a:off x="13180" y="4515"/>
              <a:ext cx="745" cy="56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33" name="对象 32"/>
            <p:cNvGraphicFramePr/>
            <p:nvPr/>
          </p:nvGraphicFramePr>
          <p:xfrm>
            <a:off x="13386" y="4644"/>
            <a:ext cx="39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3" imgW="152400" imgH="127000" progId="Equation.KSEE3">
                    <p:embed/>
                  </p:oleObj>
                </mc:Choice>
                <mc:Fallback>
                  <p:oleObj name="" r:id="rId13" imgW="152400" imgH="1270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386" y="4644"/>
                          <a:ext cx="394" cy="3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6438900" y="4910455"/>
            <a:ext cx="472440" cy="359410"/>
            <a:chOff x="12370" y="9838"/>
            <a:chExt cx="744" cy="566"/>
          </a:xfrm>
        </p:grpSpPr>
        <p:sp>
          <p:nvSpPr>
            <p:cNvPr id="35" name="矩形 34"/>
            <p:cNvSpPr/>
            <p:nvPr/>
          </p:nvSpPr>
          <p:spPr>
            <a:xfrm>
              <a:off x="12370" y="9838"/>
              <a:ext cx="745" cy="56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36" name="对象 35"/>
            <p:cNvGraphicFramePr/>
            <p:nvPr/>
          </p:nvGraphicFramePr>
          <p:xfrm>
            <a:off x="12511" y="9906"/>
            <a:ext cx="525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" name="" r:id="rId15" imgW="203200" imgH="177165" progId="Equation.KSEE3">
                    <p:embed/>
                  </p:oleObj>
                </mc:Choice>
                <mc:Fallback>
                  <p:oleObj name="" r:id="rId15" imgW="203200" imgH="177165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511" y="9906"/>
                          <a:ext cx="525" cy="4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2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2" grpId="1" animBg="1"/>
      <p:bldP spid="164871" grpId="1" animBg="1"/>
      <p:bldP spid="8" grpId="0"/>
      <p:bldP spid="8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7" name="Text Box 5"/>
          <p:cNvSpPr txBox="1">
            <a:spLocks noChangeArrowheads="1"/>
          </p:cNvSpPr>
          <p:nvPr/>
        </p:nvSpPr>
        <p:spPr bwMode="auto">
          <a:xfrm>
            <a:off x="80963" y="444500"/>
            <a:ext cx="9577388" cy="1568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构造右子树根对应的代价矩阵</a:t>
            </a:r>
            <a:r>
              <a:rPr kumimoji="1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kumimoji="1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右子节点为不包括边</a:t>
            </a:r>
            <a:r>
              <a:rPr kumimoji="1" lang="en-US" altLang="zh-CN" sz="20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(4, 6)</a:t>
            </a:r>
            <a:r>
              <a:rPr kumimoji="1" lang="zh-CN" altLang="en-US" sz="20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的所有解集合</a:t>
            </a:r>
            <a:r>
              <a:rPr kumimoji="1" lang="en-US" altLang="zh-CN" sz="20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1" lang="zh-CN" altLang="en-US" sz="20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只需要把 </a:t>
            </a:r>
            <a:r>
              <a:rPr kumimoji="1" lang="en-US" altLang="zh-CN" sz="20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C[4, 6]</a:t>
            </a:r>
            <a:r>
              <a:rPr kumimoji="1" lang="zh-CN" altLang="en-US" sz="20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设置为</a:t>
            </a:r>
            <a:r>
              <a:rPr kumimoji="1" lang="zh-CN" altLang="en-US" sz="20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</a:t>
            </a:r>
            <a:r>
              <a:rPr kumimoji="1" lang="zh-CN" altLang="en-US" sz="20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kumimoji="1" lang="zh-CN" altLang="en-US" sz="20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结果矩阵如下</a:t>
            </a:r>
            <a:endParaRPr kumimoji="1" lang="zh-CN" altLang="en-US" sz="20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graphicFrame>
        <p:nvGraphicFramePr>
          <p:cNvPr id="168963" name="Object 7"/>
          <p:cNvGraphicFramePr>
            <a:graphicFrameLocks noChangeAspect="1"/>
          </p:cNvGraphicFramePr>
          <p:nvPr/>
        </p:nvGraphicFramePr>
        <p:xfrm>
          <a:off x="3353435" y="2385060"/>
          <a:ext cx="4526280" cy="356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" r:id="rId1" imgW="2070100" imgH="1600200" progId="Equation.3">
                  <p:embed/>
                </p:oleObj>
              </mc:Choice>
              <mc:Fallback>
                <p:oleObj name="" r:id="rId1" imgW="2070100" imgH="1600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3435" y="2385060"/>
                        <a:ext cx="4526280" cy="3569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4" name="Text Box 8"/>
          <p:cNvSpPr txBox="1"/>
          <p:nvPr/>
        </p:nvSpPr>
        <p:spPr>
          <a:xfrm>
            <a:off x="2984500" y="1883410"/>
            <a:ext cx="4764405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j = 1     2    3    4    5  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6    7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1561" name="Text Box 9"/>
          <p:cNvSpPr txBox="1">
            <a:spLocks noChangeArrowheads="1"/>
          </p:cNvSpPr>
          <p:nvPr/>
        </p:nvSpPr>
        <p:spPr bwMode="auto">
          <a:xfrm>
            <a:off x="2586355" y="2385060"/>
            <a:ext cx="767080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i=1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2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3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4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5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6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7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648450" y="3975100"/>
            <a:ext cx="472440" cy="359410"/>
            <a:chOff x="13180" y="4515"/>
            <a:chExt cx="744" cy="566"/>
          </a:xfrm>
        </p:grpSpPr>
        <p:sp>
          <p:nvSpPr>
            <p:cNvPr id="32" name="矩形 31"/>
            <p:cNvSpPr/>
            <p:nvPr/>
          </p:nvSpPr>
          <p:spPr>
            <a:xfrm>
              <a:off x="13180" y="4515"/>
              <a:ext cx="745" cy="56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33" name="对象 32"/>
            <p:cNvGraphicFramePr/>
            <p:nvPr/>
          </p:nvGraphicFramePr>
          <p:xfrm>
            <a:off x="13386" y="4644"/>
            <a:ext cx="39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3" imgW="152400" imgH="127000" progId="Equation.KSEE3">
                    <p:embed/>
                  </p:oleObj>
                </mc:Choice>
                <mc:Fallback>
                  <p:oleObj name="" r:id="rId3" imgW="152400" imgH="1270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386" y="4644"/>
                          <a:ext cx="394" cy="3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/>
          <p:cNvSpPr txBox="1"/>
          <p:nvPr/>
        </p:nvSpPr>
        <p:spPr>
          <a:xfrm>
            <a:off x="4093210" y="-182880"/>
            <a:ext cx="44913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递归地构造左右子</a:t>
            </a: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8" name="Text Box 4"/>
          <p:cNvSpPr txBox="1">
            <a:spLocks noChangeArrowheads="1"/>
          </p:cNvSpPr>
          <p:nvPr/>
        </p:nvSpPr>
        <p:spPr bwMode="auto">
          <a:xfrm>
            <a:off x="370840" y="281305"/>
            <a:ext cx="8646795" cy="239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使用（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4,6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）划分后，右子树根的代价下界产生了</a:t>
            </a:r>
            <a:r>
              <a:rPr lang="zh-CN" altLang="en-US" sz="2000" b="1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直接增加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，具体结算方式为</a:t>
            </a:r>
            <a:r>
              <a:rPr lang="zh-CN" altLang="en-US" sz="2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：</a:t>
            </a:r>
            <a:endParaRPr kumimoji="1" lang="zh-CN" altLang="en-US" sz="200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矩阵的第4行不包含0</a:t>
            </a:r>
            <a:endParaRPr kumimoji="1" lang="zh-CN" alt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第4行元素减32</a:t>
            </a:r>
            <a:endParaRPr kumimoji="1" lang="zh-CN" alt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结果矩阵如下</a:t>
            </a:r>
            <a:endParaRPr kumimoji="1" lang="zh-CN" alt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graphicFrame>
        <p:nvGraphicFramePr>
          <p:cNvPr id="168963" name="Object 7"/>
          <p:cNvGraphicFramePr>
            <a:graphicFrameLocks noChangeAspect="1"/>
          </p:cNvGraphicFramePr>
          <p:nvPr/>
        </p:nvGraphicFramePr>
        <p:xfrm>
          <a:off x="3353435" y="3102610"/>
          <a:ext cx="4526280" cy="340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" r:id="rId1" imgW="2070100" imgH="1600200" progId="Equation.3">
                  <p:embed/>
                </p:oleObj>
              </mc:Choice>
              <mc:Fallback>
                <p:oleObj name="" r:id="rId1" imgW="2070100" imgH="1600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3435" y="3102610"/>
                        <a:ext cx="4526280" cy="3408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4" name="Text Box 8"/>
          <p:cNvSpPr txBox="1"/>
          <p:nvPr/>
        </p:nvSpPr>
        <p:spPr>
          <a:xfrm>
            <a:off x="2984500" y="2600960"/>
            <a:ext cx="4764405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j = 1     2    3    4    5  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6    7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1561" name="Text Box 9"/>
          <p:cNvSpPr txBox="1">
            <a:spLocks noChangeArrowheads="1"/>
          </p:cNvSpPr>
          <p:nvPr/>
        </p:nvSpPr>
        <p:spPr bwMode="auto">
          <a:xfrm>
            <a:off x="2586355" y="3102610"/>
            <a:ext cx="767080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i=1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2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3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4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5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6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7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637655" y="4623435"/>
            <a:ext cx="472440" cy="359410"/>
            <a:chOff x="13180" y="4515"/>
            <a:chExt cx="744" cy="566"/>
          </a:xfrm>
        </p:grpSpPr>
        <p:sp>
          <p:nvSpPr>
            <p:cNvPr id="32" name="矩形 31"/>
            <p:cNvSpPr/>
            <p:nvPr/>
          </p:nvSpPr>
          <p:spPr>
            <a:xfrm>
              <a:off x="13180" y="4515"/>
              <a:ext cx="745" cy="56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33" name="对象 32"/>
            <p:cNvGraphicFramePr/>
            <p:nvPr/>
          </p:nvGraphicFramePr>
          <p:xfrm>
            <a:off x="13386" y="4644"/>
            <a:ext cx="39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3" imgW="152400" imgH="127000" progId="Equation.KSEE3">
                    <p:embed/>
                  </p:oleObj>
                </mc:Choice>
                <mc:Fallback>
                  <p:oleObj name="" r:id="rId3" imgW="152400" imgH="1270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386" y="4644"/>
                          <a:ext cx="394" cy="3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" name="直接箭头连接符 6"/>
          <p:cNvCxnSpPr/>
          <p:nvPr/>
        </p:nvCxnSpPr>
        <p:spPr>
          <a:xfrm flipH="1">
            <a:off x="7886065" y="4806950"/>
            <a:ext cx="466725" cy="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352790" y="4622800"/>
            <a:ext cx="6642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defTabSz="914400">
              <a:buClrTx/>
              <a:buSzTx/>
              <a:buFontTx/>
              <a:buChar char="-"/>
              <a:defRPr/>
            </a:pPr>
            <a:r>
              <a:rPr lang="en-US" altLang="zh-CN" b="1" i="1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32</a:t>
            </a:r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453130" y="4626610"/>
            <a:ext cx="472440" cy="359410"/>
            <a:chOff x="14697" y="5232"/>
            <a:chExt cx="744" cy="566"/>
          </a:xfrm>
        </p:grpSpPr>
        <p:sp>
          <p:nvSpPr>
            <p:cNvPr id="20" name="矩形 19"/>
            <p:cNvSpPr/>
            <p:nvPr/>
          </p:nvSpPr>
          <p:spPr>
            <a:xfrm>
              <a:off x="14697" y="5232"/>
              <a:ext cx="745" cy="56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1" name="对象 10"/>
            <p:cNvGraphicFramePr/>
            <p:nvPr/>
          </p:nvGraphicFramePr>
          <p:xfrm>
            <a:off x="14903" y="5296"/>
            <a:ext cx="539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5" imgW="250190" imgH="262255" progId="Equation.KSEE3">
                    <p:embed/>
                  </p:oleObj>
                </mc:Choice>
                <mc:Fallback>
                  <p:oleObj name="" r:id="rId5" imgW="250190" imgH="262255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903" y="5296"/>
                          <a:ext cx="539" cy="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组合 39"/>
          <p:cNvGrpSpPr/>
          <p:nvPr/>
        </p:nvGrpSpPr>
        <p:grpSpPr>
          <a:xfrm>
            <a:off x="4087495" y="4624070"/>
            <a:ext cx="473075" cy="360045"/>
            <a:chOff x="14415" y="6444"/>
            <a:chExt cx="745" cy="567"/>
          </a:xfrm>
        </p:grpSpPr>
        <p:sp>
          <p:nvSpPr>
            <p:cNvPr id="23" name="矩形 22"/>
            <p:cNvSpPr/>
            <p:nvPr/>
          </p:nvSpPr>
          <p:spPr>
            <a:xfrm>
              <a:off x="14415" y="6444"/>
              <a:ext cx="745" cy="56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24" name="对象 23"/>
            <p:cNvGraphicFramePr/>
            <p:nvPr/>
          </p:nvGraphicFramePr>
          <p:xfrm>
            <a:off x="14590" y="6512"/>
            <a:ext cx="458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590" y="6512"/>
                          <a:ext cx="458" cy="4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4712335" y="4629785"/>
            <a:ext cx="473075" cy="360045"/>
            <a:chOff x="14415" y="7552"/>
            <a:chExt cx="745" cy="567"/>
          </a:xfrm>
        </p:grpSpPr>
        <p:sp>
          <p:nvSpPr>
            <p:cNvPr id="26" name="矩形 25"/>
            <p:cNvSpPr/>
            <p:nvPr/>
          </p:nvSpPr>
          <p:spPr>
            <a:xfrm>
              <a:off x="14415" y="7552"/>
              <a:ext cx="745" cy="56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27" name="对象 26"/>
            <p:cNvGraphicFramePr/>
            <p:nvPr/>
          </p:nvGraphicFramePr>
          <p:xfrm>
            <a:off x="14572" y="7620"/>
            <a:ext cx="492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9" imgW="190500" imgH="177165" progId="Equation.KSEE3">
                    <p:embed/>
                  </p:oleObj>
                </mc:Choice>
                <mc:Fallback>
                  <p:oleObj name="" r:id="rId9" imgW="190500" imgH="177165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572" y="7620"/>
                          <a:ext cx="492" cy="4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6025515" y="4623435"/>
            <a:ext cx="473075" cy="360045"/>
            <a:chOff x="14301" y="8791"/>
            <a:chExt cx="745" cy="567"/>
          </a:xfrm>
        </p:grpSpPr>
        <p:sp>
          <p:nvSpPr>
            <p:cNvPr id="29" name="矩形 28"/>
            <p:cNvSpPr/>
            <p:nvPr/>
          </p:nvSpPr>
          <p:spPr>
            <a:xfrm>
              <a:off x="14301" y="8791"/>
              <a:ext cx="745" cy="56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30" name="对象 29"/>
            <p:cNvGraphicFramePr/>
            <p:nvPr/>
          </p:nvGraphicFramePr>
          <p:xfrm>
            <a:off x="14458" y="8859"/>
            <a:ext cx="492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11" imgW="190500" imgH="177165" progId="Equation.KSEE3">
                    <p:embed/>
                  </p:oleObj>
                </mc:Choice>
                <mc:Fallback>
                  <p:oleObj name="" r:id="rId11" imgW="190500" imgH="177165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458" y="8859"/>
                          <a:ext cx="492" cy="4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5360670" y="4629785"/>
            <a:ext cx="472440" cy="359410"/>
            <a:chOff x="13180" y="4515"/>
            <a:chExt cx="744" cy="566"/>
          </a:xfrm>
        </p:grpSpPr>
        <p:sp>
          <p:nvSpPr>
            <p:cNvPr id="3" name="矩形 2"/>
            <p:cNvSpPr/>
            <p:nvPr/>
          </p:nvSpPr>
          <p:spPr>
            <a:xfrm>
              <a:off x="13180" y="4515"/>
              <a:ext cx="745" cy="56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4" name="对象 3"/>
            <p:cNvGraphicFramePr/>
            <p:nvPr/>
          </p:nvGraphicFramePr>
          <p:xfrm>
            <a:off x="13386" y="4644"/>
            <a:ext cx="39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13" imgW="152400" imgH="127000" progId="Equation.KSEE3">
                    <p:embed/>
                  </p:oleObj>
                </mc:Choice>
                <mc:Fallback>
                  <p:oleObj name="" r:id="rId13" imgW="152400" imgH="1270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386" y="4644"/>
                          <a:ext cx="394" cy="3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7294245" y="4623435"/>
            <a:ext cx="473075" cy="360045"/>
            <a:chOff x="12370" y="9838"/>
            <a:chExt cx="745" cy="567"/>
          </a:xfrm>
        </p:grpSpPr>
        <p:sp>
          <p:nvSpPr>
            <p:cNvPr id="35" name="矩形 34"/>
            <p:cNvSpPr/>
            <p:nvPr/>
          </p:nvSpPr>
          <p:spPr>
            <a:xfrm>
              <a:off x="12370" y="9838"/>
              <a:ext cx="745" cy="56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36" name="对象 35"/>
            <p:cNvGraphicFramePr/>
            <p:nvPr/>
          </p:nvGraphicFramePr>
          <p:xfrm>
            <a:off x="12511" y="9906"/>
            <a:ext cx="525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" name="" r:id="rId14" imgW="203200" imgH="177165" progId="Equation.KSEE3">
                    <p:embed/>
                  </p:oleObj>
                </mc:Choice>
                <mc:Fallback>
                  <p:oleObj name="" r:id="rId14" imgW="203200" imgH="177165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2511" y="9906"/>
                          <a:ext cx="525" cy="4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2" name="Text Box 4"/>
          <p:cNvSpPr txBox="1">
            <a:spLocks noChangeArrowheads="1"/>
          </p:cNvSpPr>
          <p:nvPr/>
        </p:nvSpPr>
        <p:spPr bwMode="auto">
          <a:xfrm>
            <a:off x="174625" y="904875"/>
            <a:ext cx="9825038" cy="645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目前的树为</a:t>
            </a:r>
            <a:endParaRPr kumimoji="1" lang="zh-CN" altLang="en-US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826373" name="Group 5"/>
          <p:cNvGrpSpPr/>
          <p:nvPr/>
        </p:nvGrpSpPr>
        <p:grpSpPr>
          <a:xfrm>
            <a:off x="1671638" y="1557338"/>
            <a:ext cx="6748462" cy="2665412"/>
            <a:chOff x="1053" y="1207"/>
            <a:chExt cx="4251" cy="1679"/>
          </a:xfrm>
        </p:grpSpPr>
        <p:sp>
          <p:nvSpPr>
            <p:cNvPr id="826374" name="Rectangle 6"/>
            <p:cNvSpPr>
              <a:spLocks noChangeArrowheads="1"/>
            </p:cNvSpPr>
            <p:nvPr/>
          </p:nvSpPr>
          <p:spPr bwMode="auto">
            <a:xfrm>
              <a:off x="2424" y="1570"/>
              <a:ext cx="1674" cy="40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+mn-cs"/>
                </a:rPr>
                <a:t>所有解的集合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endParaRPr>
            </a:p>
          </p:txBody>
        </p:sp>
        <p:sp>
          <p:nvSpPr>
            <p:cNvPr id="826375" name="Text Box 7"/>
            <p:cNvSpPr txBox="1">
              <a:spLocks noChangeArrowheads="1"/>
            </p:cNvSpPr>
            <p:nvPr/>
          </p:nvSpPr>
          <p:spPr bwMode="auto">
            <a:xfrm>
              <a:off x="2913" y="1207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L.B=96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6376" name="Rectangle 8"/>
            <p:cNvSpPr>
              <a:spLocks noChangeArrowheads="1"/>
            </p:cNvSpPr>
            <p:nvPr/>
          </p:nvSpPr>
          <p:spPr bwMode="auto">
            <a:xfrm>
              <a:off x="1290" y="2387"/>
              <a:ext cx="1495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包括边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(4, 6)</a:t>
              </a: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的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所有解集合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</p:txBody>
        </p:sp>
        <p:sp>
          <p:nvSpPr>
            <p:cNvPr id="826377" name="Rectangle 9"/>
            <p:cNvSpPr>
              <a:spLocks noChangeArrowheads="1"/>
            </p:cNvSpPr>
            <p:nvPr/>
          </p:nvSpPr>
          <p:spPr bwMode="auto">
            <a:xfrm>
              <a:off x="3648" y="2387"/>
              <a:ext cx="1494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不包括边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(4, 6)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的所有解集合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</p:txBody>
        </p:sp>
        <p:sp>
          <p:nvSpPr>
            <p:cNvPr id="173063" name="Line 10"/>
            <p:cNvSpPr/>
            <p:nvPr/>
          </p:nvSpPr>
          <p:spPr>
            <a:xfrm flipH="1">
              <a:off x="2106" y="1979"/>
              <a:ext cx="862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73064" name="Line 11"/>
            <p:cNvSpPr/>
            <p:nvPr/>
          </p:nvSpPr>
          <p:spPr>
            <a:xfrm>
              <a:off x="3513" y="1979"/>
              <a:ext cx="861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826380" name="Text Box 12"/>
            <p:cNvSpPr txBox="1">
              <a:spLocks noChangeArrowheads="1"/>
            </p:cNvSpPr>
            <p:nvPr/>
          </p:nvSpPr>
          <p:spPr bwMode="auto">
            <a:xfrm>
              <a:off x="1053" y="2069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L.B=99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6381" name="Text Box 13"/>
            <p:cNvSpPr txBox="1">
              <a:spLocks noChangeArrowheads="1"/>
            </p:cNvSpPr>
            <p:nvPr/>
          </p:nvSpPr>
          <p:spPr bwMode="auto">
            <a:xfrm>
              <a:off x="4312" y="2024"/>
              <a:ext cx="9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L.B=128</a:t>
              </a:r>
              <a:endParaRPr kumimoji="0" lang="en-US" altLang="zh-CN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26382" name="Group 14"/>
          <p:cNvGrpSpPr/>
          <p:nvPr/>
        </p:nvGrpSpPr>
        <p:grpSpPr>
          <a:xfrm>
            <a:off x="1687513" y="4222750"/>
            <a:ext cx="6840537" cy="1584325"/>
            <a:chOff x="1063" y="2886"/>
            <a:chExt cx="4309" cy="998"/>
          </a:xfrm>
        </p:grpSpPr>
        <p:grpSp>
          <p:nvGrpSpPr>
            <p:cNvPr id="173068" name="Group 15"/>
            <p:cNvGrpSpPr/>
            <p:nvPr/>
          </p:nvGrpSpPr>
          <p:grpSpPr>
            <a:xfrm>
              <a:off x="1063" y="2886"/>
              <a:ext cx="1905" cy="998"/>
              <a:chOff x="1063" y="2886"/>
              <a:chExt cx="1905" cy="998"/>
            </a:xfrm>
          </p:grpSpPr>
          <p:sp>
            <p:nvSpPr>
              <p:cNvPr id="173069" name="Line 16"/>
              <p:cNvSpPr/>
              <p:nvPr/>
            </p:nvSpPr>
            <p:spPr>
              <a:xfrm flipH="1">
                <a:off x="1063" y="2886"/>
                <a:ext cx="680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73070" name="Line 17"/>
              <p:cNvSpPr/>
              <p:nvPr/>
            </p:nvSpPr>
            <p:spPr>
              <a:xfrm>
                <a:off x="2424" y="2886"/>
                <a:ext cx="544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73071" name="Line 18"/>
              <p:cNvSpPr/>
              <p:nvPr/>
            </p:nvSpPr>
            <p:spPr>
              <a:xfrm>
                <a:off x="1063" y="3884"/>
                <a:ext cx="1905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grpSp>
          <p:nvGrpSpPr>
            <p:cNvPr id="173072" name="Group 19"/>
            <p:cNvGrpSpPr/>
            <p:nvPr/>
          </p:nvGrpSpPr>
          <p:grpSpPr>
            <a:xfrm>
              <a:off x="3467" y="2886"/>
              <a:ext cx="1905" cy="998"/>
              <a:chOff x="1063" y="2886"/>
              <a:chExt cx="1905" cy="998"/>
            </a:xfrm>
          </p:grpSpPr>
          <p:sp>
            <p:nvSpPr>
              <p:cNvPr id="173073" name="Line 20"/>
              <p:cNvSpPr/>
              <p:nvPr/>
            </p:nvSpPr>
            <p:spPr>
              <a:xfrm flipH="1">
                <a:off x="1063" y="2886"/>
                <a:ext cx="680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73074" name="Line 21"/>
              <p:cNvSpPr/>
              <p:nvPr/>
            </p:nvSpPr>
            <p:spPr>
              <a:xfrm>
                <a:off x="2424" y="2886"/>
                <a:ext cx="544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73075" name="Line 22"/>
              <p:cNvSpPr/>
              <p:nvPr/>
            </p:nvSpPr>
            <p:spPr>
              <a:xfrm>
                <a:off x="1063" y="3884"/>
                <a:ext cx="1905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826391" name="Text Box 23"/>
            <p:cNvSpPr txBox="1">
              <a:spLocks noChangeArrowheads="1"/>
            </p:cNvSpPr>
            <p:nvPr/>
          </p:nvSpPr>
          <p:spPr bwMode="auto">
            <a:xfrm>
              <a:off x="1547" y="3133"/>
              <a:ext cx="78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algn="ctr" defTabSz="914400">
                <a:buClrTx/>
                <a:buSzTx/>
                <a:buFontTx/>
                <a:buNone/>
                <a:defRPr/>
              </a:pPr>
              <a:r>
                <a:rPr kumimoji="0" lang="zh-CN" altLang="en-US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anose="02010600040101010101" charset="-122"/>
                  <a:ea typeface="华文细黑" panose="02010600040101010101" charset="-122"/>
                  <a:cs typeface="+mn-cs"/>
                </a:rPr>
                <a:t>左子树</a:t>
              </a:r>
              <a:endPara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endParaRPr>
            </a:p>
          </p:txBody>
        </p:sp>
        <p:sp>
          <p:nvSpPr>
            <p:cNvPr id="826392" name="Text Box 24"/>
            <p:cNvSpPr txBox="1">
              <a:spLocks noChangeArrowheads="1"/>
            </p:cNvSpPr>
            <p:nvPr/>
          </p:nvSpPr>
          <p:spPr bwMode="auto">
            <a:xfrm>
              <a:off x="3929" y="3158"/>
              <a:ext cx="8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anose="02010600040101010101" charset="-122"/>
                  <a:ea typeface="华文细黑" panose="02010600040101010101" charset="-122"/>
                  <a:cs typeface="+mn-cs"/>
                </a:rPr>
                <a:t>右子</a:t>
              </a:r>
              <a:r>
                <a:rPr kumimoji="0" lang="zh-CN" altLang="en-US" sz="32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anose="02010600040101010101" charset="-122"/>
                  <a:ea typeface="华文细黑" panose="02010600040101010101" charset="-122"/>
                  <a:cs typeface="+mn-cs"/>
                </a:rPr>
                <a:t>树</a:t>
              </a:r>
              <a:endParaRPr kumimoji="0" lang="zh-CN" altLang="en-US" sz="32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6" name="Text Box 4"/>
          <p:cNvSpPr txBox="1">
            <a:spLocks noChangeArrowheads="1"/>
          </p:cNvSpPr>
          <p:nvPr/>
        </p:nvSpPr>
        <p:spPr bwMode="auto">
          <a:xfrm>
            <a:off x="488950" y="738505"/>
            <a:ext cx="9276715" cy="3046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使用爬山策略扩展左子树根</a:t>
            </a:r>
            <a:endParaRPr kumimoji="1" lang="zh-CN" altLang="en-US" sz="240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选择边使右子节点直接代价下界增加最大的划分边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(3, 5)</a:t>
            </a:r>
            <a:endParaRPr kumimoji="1" lang="zh-CN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左子节点为包括边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(3, 5)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的所有解集合</a:t>
            </a:r>
            <a:endParaRPr kumimoji="1" lang="zh-CN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右子节点为不包括边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(3, 5)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的所有解集合</a:t>
            </a:r>
            <a:endParaRPr kumimoji="1" lang="zh-CN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计算左、右子节点的代价下界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: 99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和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117</a:t>
            </a:r>
            <a:endParaRPr kumimoji="1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目前树扩展为:</a:t>
            </a:r>
            <a:endParaRPr kumimoji="1" lang="zh-CN" altLang="en-US" sz="240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7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5305" y="622300"/>
            <a:ext cx="9237980" cy="145605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问题的定义</a:t>
            </a:r>
            <a:endParaRPr kumimoji="0" lang="zh-CN" altLang="en-US" sz="18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输入</a:t>
            </a:r>
            <a:r>
              <a:rPr kumimoji="0" lang="en-US" altLang="zh-CN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 </a:t>
            </a:r>
            <a:r>
              <a:rPr kumimoji="0" lang="zh-CN" altLang="en-US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具有</a:t>
            </a:r>
            <a:r>
              <a:rPr kumimoji="0" lang="en-US" altLang="zh-CN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8</a:t>
            </a:r>
            <a:r>
              <a:rPr kumimoji="0" lang="zh-CN" altLang="en-US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个编号小方块的魔方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4083050" y="93980"/>
            <a:ext cx="283591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8-Puzzle问题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83972" name="Group 26"/>
          <p:cNvGrpSpPr/>
          <p:nvPr/>
        </p:nvGrpSpPr>
        <p:grpSpPr>
          <a:xfrm>
            <a:off x="3559175" y="2205038"/>
            <a:ext cx="1728788" cy="1731962"/>
            <a:chOff x="2605" y="2387"/>
            <a:chExt cx="1089" cy="1091"/>
          </a:xfrm>
        </p:grpSpPr>
        <p:grpSp>
          <p:nvGrpSpPr>
            <p:cNvPr id="83973" name="Group 16"/>
            <p:cNvGrpSpPr/>
            <p:nvPr/>
          </p:nvGrpSpPr>
          <p:grpSpPr>
            <a:xfrm>
              <a:off x="2605" y="2387"/>
              <a:ext cx="1089" cy="1088"/>
              <a:chOff x="2378" y="1616"/>
              <a:chExt cx="1089" cy="1088"/>
            </a:xfrm>
          </p:grpSpPr>
          <p:sp>
            <p:nvSpPr>
              <p:cNvPr id="83974" name="Rectangle 10"/>
              <p:cNvSpPr/>
              <p:nvPr/>
            </p:nvSpPr>
            <p:spPr>
              <a:xfrm>
                <a:off x="2378" y="1616"/>
                <a:ext cx="1089" cy="1088"/>
              </a:xfrm>
              <a:prstGeom prst="rect">
                <a:avLst/>
              </a:prstGeom>
              <a:solidFill>
                <a:schemeClr val="accent1"/>
              </a:solidFill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975" name="Line 11"/>
              <p:cNvSpPr/>
              <p:nvPr/>
            </p:nvSpPr>
            <p:spPr>
              <a:xfrm>
                <a:off x="2378" y="1979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76" name="Line 12"/>
              <p:cNvSpPr/>
              <p:nvPr/>
            </p:nvSpPr>
            <p:spPr>
              <a:xfrm>
                <a:off x="2378" y="2341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77" name="Line 13"/>
              <p:cNvSpPr/>
              <p:nvPr/>
            </p:nvSpPr>
            <p:spPr>
              <a:xfrm>
                <a:off x="2741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78" name="Line 14"/>
              <p:cNvSpPr/>
              <p:nvPr/>
            </p:nvSpPr>
            <p:spPr>
              <a:xfrm>
                <a:off x="3104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692241" name="Text Box 17"/>
            <p:cNvSpPr txBox="1">
              <a:spLocks noChangeArrowheads="1"/>
            </p:cNvSpPr>
            <p:nvPr/>
          </p:nvSpPr>
          <p:spPr bwMode="auto">
            <a:xfrm>
              <a:off x="2650" y="23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2" name="Text Box 18"/>
            <p:cNvSpPr txBox="1">
              <a:spLocks noChangeArrowheads="1"/>
            </p:cNvSpPr>
            <p:nvPr/>
          </p:nvSpPr>
          <p:spPr bwMode="auto">
            <a:xfrm>
              <a:off x="3041" y="23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3" name="Text Box 19"/>
            <p:cNvSpPr txBox="1">
              <a:spLocks noChangeArrowheads="1"/>
            </p:cNvSpPr>
            <p:nvPr/>
          </p:nvSpPr>
          <p:spPr bwMode="auto">
            <a:xfrm>
              <a:off x="2650" y="27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4" name="Text Box 20"/>
            <p:cNvSpPr txBox="1">
              <a:spLocks noChangeArrowheads="1"/>
            </p:cNvSpPr>
            <p:nvPr/>
          </p:nvSpPr>
          <p:spPr bwMode="auto">
            <a:xfrm>
              <a:off x="3041" y="27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5" name="Text Box 21"/>
            <p:cNvSpPr txBox="1">
              <a:spLocks noChangeArrowheads="1"/>
            </p:cNvSpPr>
            <p:nvPr/>
          </p:nvSpPr>
          <p:spPr bwMode="auto">
            <a:xfrm>
              <a:off x="3376" y="27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6" name="Text Box 22"/>
            <p:cNvSpPr txBox="1">
              <a:spLocks noChangeArrowheads="1"/>
            </p:cNvSpPr>
            <p:nvPr/>
          </p:nvSpPr>
          <p:spPr bwMode="auto">
            <a:xfrm>
              <a:off x="3376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7" name="Text Box 23"/>
            <p:cNvSpPr txBox="1">
              <a:spLocks noChangeArrowheads="1"/>
            </p:cNvSpPr>
            <p:nvPr/>
          </p:nvSpPr>
          <p:spPr bwMode="auto">
            <a:xfrm>
              <a:off x="3059" y="311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8" name="Text Box 24"/>
            <p:cNvSpPr txBox="1">
              <a:spLocks noChangeArrowheads="1"/>
            </p:cNvSpPr>
            <p:nvPr/>
          </p:nvSpPr>
          <p:spPr bwMode="auto">
            <a:xfrm>
              <a:off x="2650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92266" name="Text Box 42"/>
          <p:cNvSpPr txBox="1">
            <a:spLocks noChangeArrowheads="1"/>
          </p:cNvSpPr>
          <p:nvPr/>
        </p:nvSpPr>
        <p:spPr bwMode="auto">
          <a:xfrm>
            <a:off x="560388" y="4118610"/>
            <a:ext cx="9429750" cy="7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输出:  移动系列, 经过这些移动, 魔方达如下状态</a:t>
            </a:r>
            <a:endParaRPr kumimoji="0" lang="zh-CN" altLang="en-US" sz="280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692268" name="Group 44"/>
          <p:cNvGrpSpPr/>
          <p:nvPr/>
        </p:nvGrpSpPr>
        <p:grpSpPr>
          <a:xfrm>
            <a:off x="3559175" y="5080000"/>
            <a:ext cx="1728788" cy="1731963"/>
            <a:chOff x="2242" y="2974"/>
            <a:chExt cx="1089" cy="1091"/>
          </a:xfrm>
        </p:grpSpPr>
        <p:grpSp>
          <p:nvGrpSpPr>
            <p:cNvPr id="83989" name="Group 28"/>
            <p:cNvGrpSpPr/>
            <p:nvPr/>
          </p:nvGrpSpPr>
          <p:grpSpPr>
            <a:xfrm>
              <a:off x="2242" y="2974"/>
              <a:ext cx="1089" cy="1088"/>
              <a:chOff x="2378" y="1616"/>
              <a:chExt cx="1089" cy="1088"/>
            </a:xfrm>
          </p:grpSpPr>
          <p:sp>
            <p:nvSpPr>
              <p:cNvPr id="83990" name="Rectangle 29"/>
              <p:cNvSpPr/>
              <p:nvPr/>
            </p:nvSpPr>
            <p:spPr>
              <a:xfrm>
                <a:off x="2378" y="1616"/>
                <a:ext cx="1089" cy="1088"/>
              </a:xfrm>
              <a:prstGeom prst="rect">
                <a:avLst/>
              </a:prstGeom>
              <a:solidFill>
                <a:schemeClr val="accent1"/>
              </a:solidFill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991" name="Line 30"/>
              <p:cNvSpPr/>
              <p:nvPr/>
            </p:nvSpPr>
            <p:spPr>
              <a:xfrm>
                <a:off x="2378" y="1979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92" name="Line 31"/>
              <p:cNvSpPr/>
              <p:nvPr/>
            </p:nvSpPr>
            <p:spPr>
              <a:xfrm>
                <a:off x="2378" y="2341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93" name="Line 32"/>
              <p:cNvSpPr/>
              <p:nvPr/>
            </p:nvSpPr>
            <p:spPr>
              <a:xfrm>
                <a:off x="2741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94" name="Line 33"/>
              <p:cNvSpPr/>
              <p:nvPr/>
            </p:nvSpPr>
            <p:spPr>
              <a:xfrm>
                <a:off x="3104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692258" name="Text Box 34"/>
            <p:cNvSpPr txBox="1">
              <a:spLocks noChangeArrowheads="1"/>
            </p:cNvSpPr>
            <p:nvPr/>
          </p:nvSpPr>
          <p:spPr bwMode="auto">
            <a:xfrm>
              <a:off x="2287" y="29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59" name="Text Box 35"/>
            <p:cNvSpPr txBox="1">
              <a:spLocks noChangeArrowheads="1"/>
            </p:cNvSpPr>
            <p:nvPr/>
          </p:nvSpPr>
          <p:spPr bwMode="auto">
            <a:xfrm>
              <a:off x="2678" y="29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60" name="Text Box 36"/>
            <p:cNvSpPr txBox="1">
              <a:spLocks noChangeArrowheads="1"/>
            </p:cNvSpPr>
            <p:nvPr/>
          </p:nvSpPr>
          <p:spPr bwMode="auto">
            <a:xfrm>
              <a:off x="2287" y="333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62" name="Text Box 38"/>
            <p:cNvSpPr txBox="1">
              <a:spLocks noChangeArrowheads="1"/>
            </p:cNvSpPr>
            <p:nvPr/>
          </p:nvSpPr>
          <p:spPr bwMode="auto">
            <a:xfrm>
              <a:off x="3013" y="333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63" name="Text Box 39"/>
            <p:cNvSpPr txBox="1">
              <a:spLocks noChangeArrowheads="1"/>
            </p:cNvSpPr>
            <p:nvPr/>
          </p:nvSpPr>
          <p:spPr bwMode="auto">
            <a:xfrm>
              <a:off x="3013" y="369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64" name="Text Box 40"/>
            <p:cNvSpPr txBox="1">
              <a:spLocks noChangeArrowheads="1"/>
            </p:cNvSpPr>
            <p:nvPr/>
          </p:nvSpPr>
          <p:spPr bwMode="auto">
            <a:xfrm>
              <a:off x="2696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65" name="Text Box 41"/>
            <p:cNvSpPr txBox="1">
              <a:spLocks noChangeArrowheads="1"/>
            </p:cNvSpPr>
            <p:nvPr/>
          </p:nvSpPr>
          <p:spPr bwMode="auto">
            <a:xfrm>
              <a:off x="2287" y="369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67" name="Text Box 43"/>
            <p:cNvSpPr txBox="1">
              <a:spLocks noChangeArrowheads="1"/>
            </p:cNvSpPr>
            <p:nvPr/>
          </p:nvSpPr>
          <p:spPr bwMode="auto">
            <a:xfrm>
              <a:off x="3013" y="29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2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2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2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2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66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22" name="Text Box 6"/>
          <p:cNvSpPr txBox="1">
            <a:spLocks noChangeArrowheads="1"/>
          </p:cNvSpPr>
          <p:nvPr/>
        </p:nvSpPr>
        <p:spPr bwMode="auto">
          <a:xfrm>
            <a:off x="3685223" y="182563"/>
            <a:ext cx="102235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L.B=96</a:t>
            </a:r>
            <a:endParaRPr lang="en-US" altLang="zh-CN" sz="2000" b="1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grpSp>
        <p:nvGrpSpPr>
          <p:cNvPr id="177154" name="Group 66"/>
          <p:cNvGrpSpPr/>
          <p:nvPr/>
        </p:nvGrpSpPr>
        <p:grpSpPr>
          <a:xfrm>
            <a:off x="1702436" y="130175"/>
            <a:ext cx="8507413" cy="2374900"/>
            <a:chOff x="756" y="82"/>
            <a:chExt cx="5359" cy="1496"/>
          </a:xfrm>
        </p:grpSpPr>
        <p:sp>
          <p:nvSpPr>
            <p:cNvPr id="828421" name="Rectangle 5"/>
            <p:cNvSpPr>
              <a:spLocks noChangeArrowheads="1"/>
            </p:cNvSpPr>
            <p:nvPr/>
          </p:nvSpPr>
          <p:spPr bwMode="auto">
            <a:xfrm>
              <a:off x="2669" y="82"/>
              <a:ext cx="1315" cy="31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lvl="0" algn="ctr">
                <a:buClrTx/>
                <a:buSzTx/>
                <a:buFontTx/>
                <a:defRPr/>
              </a:pPr>
              <a:r>
                <a:rPr lang="zh-CN" altLang="en-US" sz="2000" b="1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+mn-ea"/>
                </a:rPr>
                <a:t>所有解集合</a:t>
              </a:r>
              <a:endParaRPr lang="zh-CN" altLang="en-US" sz="2000" b="1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endParaRPr>
            </a:p>
          </p:txBody>
        </p:sp>
        <p:sp>
          <p:nvSpPr>
            <p:cNvPr id="828423" name="Rectangle 7"/>
            <p:cNvSpPr>
              <a:spLocks noChangeArrowheads="1"/>
            </p:cNvSpPr>
            <p:nvPr/>
          </p:nvSpPr>
          <p:spPr bwMode="auto">
            <a:xfrm>
              <a:off x="1400" y="717"/>
              <a:ext cx="131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包括边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(4, 6)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</p:txBody>
        </p:sp>
        <p:sp>
          <p:nvSpPr>
            <p:cNvPr id="828424" name="Rectangle 8"/>
            <p:cNvSpPr>
              <a:spLocks noChangeArrowheads="1"/>
            </p:cNvSpPr>
            <p:nvPr/>
          </p:nvSpPr>
          <p:spPr bwMode="auto">
            <a:xfrm>
              <a:off x="3939" y="717"/>
              <a:ext cx="1497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lvl="0" algn="ctr">
                <a:buClrTx/>
                <a:buSzTx/>
                <a:buFontTx/>
                <a:defRPr/>
              </a:pPr>
              <a:r>
                <a:rPr lang="zh-CN" altLang="en-US" sz="2000" b="1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+mn-ea"/>
                </a:rPr>
                <a:t>不包括边(4, 6)</a:t>
              </a:r>
              <a:endParaRPr lang="zh-CN" altLang="en-US" sz="2000" b="1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endParaRPr>
            </a:p>
          </p:txBody>
        </p:sp>
        <p:sp>
          <p:nvSpPr>
            <p:cNvPr id="828427" name="Text Box 11"/>
            <p:cNvSpPr txBox="1">
              <a:spLocks noChangeArrowheads="1"/>
            </p:cNvSpPr>
            <p:nvPr/>
          </p:nvSpPr>
          <p:spPr bwMode="auto">
            <a:xfrm>
              <a:off x="756" y="750"/>
              <a:ext cx="64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0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L.B=99</a:t>
              </a:r>
              <a:endParaRPr kumimoji="0" lang="en-US" altLang="zh-CN" sz="20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8428" name="Text Box 12"/>
            <p:cNvSpPr txBox="1">
              <a:spLocks noChangeArrowheads="1"/>
            </p:cNvSpPr>
            <p:nvPr/>
          </p:nvSpPr>
          <p:spPr bwMode="auto">
            <a:xfrm>
              <a:off x="5382" y="733"/>
              <a:ext cx="73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 algn="l">
                <a:buClrTx/>
                <a:buSzTx/>
                <a:buFontTx/>
                <a:defRPr/>
              </a:pPr>
              <a:r>
                <a:rPr lang="en-US" altLang="zh-CN" sz="2000" b="1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L.B=128</a:t>
              </a:r>
              <a:endParaRPr lang="en-US" altLang="zh-CN" sz="2000" b="1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828429" name="Rectangle 13"/>
            <p:cNvSpPr>
              <a:spLocks noChangeArrowheads="1"/>
            </p:cNvSpPr>
            <p:nvPr/>
          </p:nvSpPr>
          <p:spPr bwMode="auto">
            <a:xfrm>
              <a:off x="1400" y="1261"/>
              <a:ext cx="131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lvl="0" algn="ctr">
                <a:buClrTx/>
                <a:buSzTx/>
                <a:buFontTx/>
                <a:defRPr/>
              </a:pPr>
              <a:r>
                <a:rPr lang="zh-CN" altLang="en-US" sz="2000" b="1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+mn-ea"/>
                </a:rPr>
                <a:t>包括边(3, 5)</a:t>
              </a:r>
              <a:endParaRPr lang="zh-CN" altLang="en-US" sz="2000" b="1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endParaRPr>
            </a:p>
          </p:txBody>
        </p:sp>
        <p:sp>
          <p:nvSpPr>
            <p:cNvPr id="828430" name="Rectangle 14"/>
            <p:cNvSpPr>
              <a:spLocks noChangeArrowheads="1"/>
            </p:cNvSpPr>
            <p:nvPr/>
          </p:nvSpPr>
          <p:spPr bwMode="auto">
            <a:xfrm>
              <a:off x="2877" y="1261"/>
              <a:ext cx="1479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lvl="0" algn="ctr">
                <a:buClrTx/>
                <a:buSzTx/>
                <a:buFontTx/>
                <a:defRPr/>
              </a:pPr>
              <a:r>
                <a:rPr lang="zh-CN" altLang="en-US" sz="2000" b="1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+mn-ea"/>
                </a:rPr>
                <a:t>不包括边(3,5)</a:t>
              </a:r>
              <a:endParaRPr lang="zh-CN" altLang="en-US" sz="2000" b="1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endParaRPr>
            </a:p>
          </p:txBody>
        </p:sp>
        <p:sp>
          <p:nvSpPr>
            <p:cNvPr id="177162" name="Line 15"/>
            <p:cNvSpPr/>
            <p:nvPr/>
          </p:nvSpPr>
          <p:spPr>
            <a:xfrm flipH="1">
              <a:off x="2151" y="400"/>
              <a:ext cx="998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77163" name="Line 16"/>
            <p:cNvSpPr/>
            <p:nvPr/>
          </p:nvSpPr>
          <p:spPr>
            <a:xfrm>
              <a:off x="3512" y="400"/>
              <a:ext cx="1089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77164" name="Line 17"/>
            <p:cNvSpPr/>
            <p:nvPr/>
          </p:nvSpPr>
          <p:spPr>
            <a:xfrm>
              <a:off x="1970" y="1025"/>
              <a:ext cx="0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77165" name="Line 18"/>
            <p:cNvSpPr/>
            <p:nvPr/>
          </p:nvSpPr>
          <p:spPr>
            <a:xfrm>
              <a:off x="2197" y="1025"/>
              <a:ext cx="1315" cy="22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828435" name="Text Box 19"/>
            <p:cNvSpPr txBox="1">
              <a:spLocks noChangeArrowheads="1"/>
            </p:cNvSpPr>
            <p:nvPr/>
          </p:nvSpPr>
          <p:spPr bwMode="auto">
            <a:xfrm>
              <a:off x="756" y="1262"/>
              <a:ext cx="64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 algn="l">
                <a:buClrTx/>
                <a:buSzTx/>
                <a:buFontTx/>
                <a:defRPr/>
              </a:pPr>
              <a:r>
                <a:rPr lang="en-US" altLang="zh-CN" sz="2000" b="1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L.B=99</a:t>
              </a:r>
              <a:endParaRPr lang="en-US" altLang="zh-CN" sz="2000" b="1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828436" name="Text Box 20"/>
            <p:cNvSpPr txBox="1">
              <a:spLocks noChangeArrowheads="1"/>
            </p:cNvSpPr>
            <p:nvPr/>
          </p:nvSpPr>
          <p:spPr bwMode="auto">
            <a:xfrm>
              <a:off x="4356" y="1252"/>
              <a:ext cx="72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 algn="l">
                <a:buClrTx/>
                <a:buSzTx/>
                <a:buFontTx/>
                <a:defRPr/>
              </a:pPr>
              <a:r>
                <a:rPr lang="en-US" altLang="zh-CN" sz="2000" b="1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L.B=117</a:t>
              </a:r>
              <a:endParaRPr lang="en-US" altLang="zh-CN" sz="2000" b="1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</p:grpSp>
      <p:sp>
        <p:nvSpPr>
          <p:cNvPr id="828451" name="Rectangle 35"/>
          <p:cNvSpPr>
            <a:spLocks noChangeArrowheads="1"/>
          </p:cNvSpPr>
          <p:nvPr/>
        </p:nvSpPr>
        <p:spPr bwMode="auto">
          <a:xfrm>
            <a:off x="2731135" y="2851150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  <a:defRPr/>
            </a:pPr>
            <a:r>
              <a:rPr lang="zh-CN" altLang="en-US" sz="2000" b="1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包括边(2, 1)</a:t>
            </a:r>
            <a:endParaRPr lang="zh-CN" altLang="en-US" sz="2000" b="1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828452" name="Rectangle 36"/>
          <p:cNvSpPr>
            <a:spLocks noChangeArrowheads="1"/>
          </p:cNvSpPr>
          <p:nvPr/>
        </p:nvSpPr>
        <p:spPr bwMode="auto">
          <a:xfrm>
            <a:off x="5069523" y="2851150"/>
            <a:ext cx="23796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  <a:defRPr/>
            </a:pPr>
            <a:r>
              <a:rPr lang="zh-CN" altLang="en-US" sz="2000" b="1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不包括边(2, 1)</a:t>
            </a:r>
            <a:endParaRPr lang="zh-CN" altLang="en-US" sz="2000" b="1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828453" name="Line 37"/>
          <p:cNvSpPr/>
          <p:nvPr/>
        </p:nvSpPr>
        <p:spPr>
          <a:xfrm>
            <a:off x="3637598" y="24765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54" name="Line 38"/>
          <p:cNvSpPr/>
          <p:nvPr/>
        </p:nvSpPr>
        <p:spPr>
          <a:xfrm>
            <a:off x="3997960" y="2476500"/>
            <a:ext cx="2087563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55" name="Text Box 39"/>
          <p:cNvSpPr txBox="1">
            <a:spLocks noChangeArrowheads="1"/>
          </p:cNvSpPr>
          <p:nvPr/>
        </p:nvSpPr>
        <p:spPr bwMode="auto">
          <a:xfrm>
            <a:off x="1576070" y="2817813"/>
            <a:ext cx="114871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L.B=112</a:t>
            </a:r>
            <a:endParaRPr lang="en-US" altLang="zh-CN" sz="2000" b="1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828456" name="Text Box 40"/>
          <p:cNvSpPr txBox="1">
            <a:spLocks noChangeArrowheads="1"/>
          </p:cNvSpPr>
          <p:nvPr/>
        </p:nvSpPr>
        <p:spPr bwMode="auto">
          <a:xfrm>
            <a:off x="7403465" y="2889568"/>
            <a:ext cx="116332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L.B=125</a:t>
            </a:r>
            <a:endParaRPr lang="en-US" altLang="zh-CN" sz="2000" b="1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828457" name="Rectangle 41"/>
          <p:cNvSpPr>
            <a:spLocks noChangeArrowheads="1"/>
          </p:cNvSpPr>
          <p:nvPr/>
        </p:nvSpPr>
        <p:spPr bwMode="auto">
          <a:xfrm>
            <a:off x="2731135" y="3700463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  <a:defRPr/>
            </a:pPr>
            <a:r>
              <a:rPr lang="zh-CN" altLang="en-US" sz="2000" b="1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包括边(1, 4)</a:t>
            </a:r>
            <a:endParaRPr lang="zh-CN" altLang="en-US" sz="2000" b="1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828458" name="Rectangle 42"/>
          <p:cNvSpPr>
            <a:spLocks noChangeArrowheads="1"/>
          </p:cNvSpPr>
          <p:nvPr/>
        </p:nvSpPr>
        <p:spPr bwMode="auto">
          <a:xfrm>
            <a:off x="5069523" y="3700463"/>
            <a:ext cx="23796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  <a:defRPr/>
            </a:pPr>
            <a:r>
              <a:rPr lang="zh-CN" altLang="en-US" sz="2000" b="1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不包括边(1, 4)</a:t>
            </a:r>
            <a:endParaRPr lang="zh-CN" altLang="en-US" sz="2000" b="1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828459" name="Line 43"/>
          <p:cNvSpPr/>
          <p:nvPr/>
        </p:nvSpPr>
        <p:spPr>
          <a:xfrm>
            <a:off x="3637598" y="332581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60" name="Line 44"/>
          <p:cNvSpPr/>
          <p:nvPr/>
        </p:nvSpPr>
        <p:spPr>
          <a:xfrm>
            <a:off x="3997960" y="3325813"/>
            <a:ext cx="2087563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61" name="Text Box 45"/>
          <p:cNvSpPr txBox="1">
            <a:spLocks noChangeArrowheads="1"/>
          </p:cNvSpPr>
          <p:nvPr/>
        </p:nvSpPr>
        <p:spPr bwMode="auto">
          <a:xfrm>
            <a:off x="1561148" y="3654425"/>
            <a:ext cx="116332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L.B=126</a:t>
            </a:r>
            <a:endParaRPr lang="en-US" altLang="zh-CN" sz="2000" b="1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828462" name="Text Box 46"/>
          <p:cNvSpPr txBox="1">
            <a:spLocks noChangeArrowheads="1"/>
          </p:cNvSpPr>
          <p:nvPr/>
        </p:nvSpPr>
        <p:spPr bwMode="auto">
          <a:xfrm>
            <a:off x="7403465" y="3735070"/>
            <a:ext cx="116332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L.B=153</a:t>
            </a:r>
            <a:endParaRPr lang="en-US" altLang="zh-CN" sz="2000" b="1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828463" name="Rectangle 47"/>
          <p:cNvSpPr>
            <a:spLocks noChangeArrowheads="1"/>
          </p:cNvSpPr>
          <p:nvPr/>
        </p:nvSpPr>
        <p:spPr bwMode="auto">
          <a:xfrm>
            <a:off x="2731135" y="4508500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  <a:defRPr/>
            </a:pPr>
            <a:r>
              <a:rPr lang="zh-CN" altLang="en-US" sz="2000" b="1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包括边(6, 7)</a:t>
            </a:r>
            <a:endParaRPr lang="zh-CN" altLang="en-US" sz="2000" b="1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828464" name="Rectangle 48"/>
          <p:cNvSpPr>
            <a:spLocks noChangeArrowheads="1"/>
          </p:cNvSpPr>
          <p:nvPr/>
        </p:nvSpPr>
        <p:spPr bwMode="auto">
          <a:xfrm>
            <a:off x="5069523" y="4508500"/>
            <a:ext cx="234791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  <a:defRPr/>
            </a:pPr>
            <a:r>
              <a:rPr lang="zh-CN" altLang="en-US" sz="2000" b="1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不包括边(6, 7)</a:t>
            </a:r>
            <a:endParaRPr lang="zh-CN" altLang="en-US" sz="2000" b="1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828465" name="Line 49"/>
          <p:cNvSpPr/>
          <p:nvPr/>
        </p:nvSpPr>
        <p:spPr>
          <a:xfrm>
            <a:off x="3637598" y="413385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66" name="Line 50"/>
          <p:cNvSpPr/>
          <p:nvPr/>
        </p:nvSpPr>
        <p:spPr>
          <a:xfrm>
            <a:off x="3997960" y="4133850"/>
            <a:ext cx="2087563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67" name="Text Box 51"/>
          <p:cNvSpPr txBox="1">
            <a:spLocks noChangeArrowheads="1"/>
          </p:cNvSpPr>
          <p:nvPr/>
        </p:nvSpPr>
        <p:spPr bwMode="auto">
          <a:xfrm>
            <a:off x="1561148" y="4454208"/>
            <a:ext cx="116332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L.B=126</a:t>
            </a:r>
            <a:endParaRPr lang="en-US" altLang="zh-CN" sz="2000" b="1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828468" name="Text Box 52"/>
          <p:cNvSpPr txBox="1">
            <a:spLocks noChangeArrowheads="1"/>
          </p:cNvSpPr>
          <p:nvPr/>
        </p:nvSpPr>
        <p:spPr bwMode="auto">
          <a:xfrm>
            <a:off x="7403465" y="4565333"/>
            <a:ext cx="116332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L.B=134</a:t>
            </a:r>
            <a:endParaRPr lang="en-US" altLang="zh-CN" sz="2000" b="1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828469" name="Rectangle 53"/>
          <p:cNvSpPr>
            <a:spLocks noChangeArrowheads="1"/>
          </p:cNvSpPr>
          <p:nvPr/>
        </p:nvSpPr>
        <p:spPr bwMode="auto">
          <a:xfrm>
            <a:off x="2731135" y="5372100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  <a:defRPr/>
            </a:pPr>
            <a:r>
              <a:rPr lang="zh-CN" altLang="en-US" sz="2000" b="1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包括边(5, 2)</a:t>
            </a:r>
            <a:endParaRPr lang="zh-CN" altLang="en-US" sz="2000" b="1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828470" name="Rectangle 54"/>
          <p:cNvSpPr>
            <a:spLocks noChangeArrowheads="1"/>
          </p:cNvSpPr>
          <p:nvPr/>
        </p:nvSpPr>
        <p:spPr bwMode="auto">
          <a:xfrm>
            <a:off x="5069523" y="5372100"/>
            <a:ext cx="234791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  <a:defRPr/>
            </a:pPr>
            <a:r>
              <a:rPr lang="zh-CN" altLang="en-US" sz="2000" b="1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不包括边(5, 2)</a:t>
            </a:r>
            <a:endParaRPr lang="zh-CN" altLang="en-US" sz="2000" b="1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828471" name="Line 55"/>
          <p:cNvSpPr/>
          <p:nvPr/>
        </p:nvSpPr>
        <p:spPr>
          <a:xfrm>
            <a:off x="3637598" y="499745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72" name="Line 56"/>
          <p:cNvSpPr/>
          <p:nvPr/>
        </p:nvSpPr>
        <p:spPr>
          <a:xfrm>
            <a:off x="3997960" y="4997450"/>
            <a:ext cx="2087563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73" name="Text Box 57"/>
          <p:cNvSpPr txBox="1">
            <a:spLocks noChangeArrowheads="1"/>
          </p:cNvSpPr>
          <p:nvPr/>
        </p:nvSpPr>
        <p:spPr bwMode="auto">
          <a:xfrm>
            <a:off x="1561148" y="5357813"/>
            <a:ext cx="116332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L.B=126</a:t>
            </a:r>
            <a:endParaRPr lang="en-US" altLang="zh-CN" sz="2000" b="1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828474" name="Text Box 58"/>
          <p:cNvSpPr txBox="1">
            <a:spLocks noChangeArrowheads="1"/>
          </p:cNvSpPr>
          <p:nvPr/>
        </p:nvSpPr>
        <p:spPr bwMode="auto">
          <a:xfrm>
            <a:off x="7449503" y="5424170"/>
            <a:ext cx="94678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空集合</a:t>
            </a:r>
            <a:endParaRPr kumimoji="0" lang="zh-CN" altLang="en-US" sz="20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828475" name="Rectangle 59"/>
          <p:cNvSpPr>
            <a:spLocks noChangeArrowheads="1"/>
          </p:cNvSpPr>
          <p:nvPr/>
        </p:nvSpPr>
        <p:spPr bwMode="auto">
          <a:xfrm>
            <a:off x="2731135" y="6237288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  <a:defRPr/>
            </a:pPr>
            <a:r>
              <a:rPr lang="zh-CN" altLang="en-US" sz="2000" b="1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包括边(7, 3)</a:t>
            </a:r>
            <a:endParaRPr lang="zh-CN" altLang="en-US" sz="2000" b="1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828476" name="Rectangle 60"/>
          <p:cNvSpPr>
            <a:spLocks noChangeArrowheads="1"/>
          </p:cNvSpPr>
          <p:nvPr/>
        </p:nvSpPr>
        <p:spPr bwMode="auto">
          <a:xfrm>
            <a:off x="5069523" y="6237288"/>
            <a:ext cx="23796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  <a:defRPr/>
            </a:pPr>
            <a:r>
              <a:rPr lang="zh-CN" altLang="en-US" sz="2000" b="1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不包括边(7, 3)</a:t>
            </a:r>
            <a:endParaRPr lang="zh-CN" altLang="en-US" sz="2000" b="1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828477" name="Line 61"/>
          <p:cNvSpPr/>
          <p:nvPr/>
        </p:nvSpPr>
        <p:spPr>
          <a:xfrm>
            <a:off x="3637598" y="58626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78" name="Line 62"/>
          <p:cNvSpPr/>
          <p:nvPr/>
        </p:nvSpPr>
        <p:spPr>
          <a:xfrm>
            <a:off x="3997960" y="5862638"/>
            <a:ext cx="2087563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79" name="Text Box 63"/>
          <p:cNvSpPr txBox="1">
            <a:spLocks noChangeArrowheads="1"/>
          </p:cNvSpPr>
          <p:nvPr/>
        </p:nvSpPr>
        <p:spPr bwMode="auto">
          <a:xfrm>
            <a:off x="1561148" y="6184900"/>
            <a:ext cx="116332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000" b="1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L.B=126</a:t>
            </a:r>
            <a:endParaRPr lang="en-US" altLang="zh-CN" sz="2000" b="1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828480" name="Text Box 64"/>
          <p:cNvSpPr txBox="1">
            <a:spLocks noChangeArrowheads="1"/>
          </p:cNvSpPr>
          <p:nvPr/>
        </p:nvSpPr>
        <p:spPr bwMode="auto">
          <a:xfrm>
            <a:off x="7428548" y="6289675"/>
            <a:ext cx="94678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zh-CN" altLang="en-US" sz="2000" b="1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sym typeface="+mn-ea"/>
              </a:rPr>
              <a:t>空集合</a:t>
            </a:r>
            <a:endParaRPr lang="zh-CN" altLang="en-US" sz="2000" b="1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828481" name="AutoShape 65"/>
          <p:cNvSpPr>
            <a:spLocks noChangeArrowheads="1"/>
          </p:cNvSpPr>
          <p:nvPr/>
        </p:nvSpPr>
        <p:spPr bwMode="auto">
          <a:xfrm>
            <a:off x="67945" y="4812030"/>
            <a:ext cx="2445385" cy="1226185"/>
          </a:xfrm>
          <a:prstGeom prst="wedgeRoundRectCallout">
            <a:avLst>
              <a:gd name="adj1" fmla="val 29356"/>
              <a:gd name="adj2" fmla="val 80863"/>
              <a:gd name="adj3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解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1-4-6-7-3-5-2-1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代价下界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126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（剪枝</a:t>
            </a:r>
            <a:r>
              <a:rPr lang="zh-CN" altLang="en-US" sz="1600" b="1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上界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28483" name="Rectangle 67"/>
          <p:cNvSpPr>
            <a:spLocks noChangeArrowheads="1"/>
          </p:cNvSpPr>
          <p:nvPr/>
        </p:nvSpPr>
        <p:spPr bwMode="auto">
          <a:xfrm>
            <a:off x="7806690" y="71120"/>
            <a:ext cx="2072640" cy="997585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由于右子树代价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下界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=128&gt;126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停止扩展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2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2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2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2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2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2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2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2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2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2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2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2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2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2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2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2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2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2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2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2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2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2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2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2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2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82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2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51" grpId="0" bldLvl="0" animBg="1"/>
      <p:bldP spid="828452" grpId="0" bldLvl="0" animBg="1"/>
      <p:bldP spid="828455" grpId="0" bldLvl="0" animBg="1"/>
      <p:bldP spid="828456" grpId="0" bldLvl="0" animBg="1"/>
      <p:bldP spid="828457" grpId="0" bldLvl="0" animBg="1"/>
      <p:bldP spid="828458" grpId="0" bldLvl="0" animBg="1"/>
      <p:bldP spid="828461" grpId="0" bldLvl="0" animBg="1"/>
      <p:bldP spid="828462" grpId="0" bldLvl="0" animBg="1"/>
      <p:bldP spid="828463" grpId="0" bldLvl="0" animBg="1"/>
      <p:bldP spid="828464" grpId="0" bldLvl="0" animBg="1"/>
      <p:bldP spid="828467" grpId="0" bldLvl="0" animBg="1"/>
      <p:bldP spid="828468" grpId="0" bldLvl="0" animBg="1"/>
      <p:bldP spid="828469" grpId="0" bldLvl="0" animBg="1"/>
      <p:bldP spid="828470" grpId="0" bldLvl="0" animBg="1"/>
      <p:bldP spid="828473" grpId="0" bldLvl="0" animBg="1"/>
      <p:bldP spid="828474" grpId="0" bldLvl="0" animBg="1"/>
      <p:bldP spid="828475" grpId="0" bldLvl="0" animBg="1"/>
      <p:bldP spid="828476" grpId="0" bldLvl="0" animBg="1"/>
      <p:bldP spid="828479" grpId="0" bldLvl="0" animBg="1"/>
      <p:bldP spid="828480" grpId="0" bldLvl="0" animBg="1"/>
      <p:bldP spid="828481" grpId="1" animBg="1"/>
      <p:bldP spid="828483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95"/>
          <p:cNvSpPr/>
          <p:nvPr/>
        </p:nvSpPr>
        <p:spPr>
          <a:xfrm>
            <a:off x="71438" y="71438"/>
            <a:ext cx="1903412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92672" name="Oval 96"/>
          <p:cNvSpPr>
            <a:spLocks noChangeArrowheads="1"/>
          </p:cNvSpPr>
          <p:nvPr/>
        </p:nvSpPr>
        <p:spPr bwMode="auto">
          <a:xfrm>
            <a:off x="2840038" y="3357563"/>
            <a:ext cx="431800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2673" name="Oval 97"/>
          <p:cNvSpPr>
            <a:spLocks noChangeArrowheads="1"/>
          </p:cNvSpPr>
          <p:nvPr/>
        </p:nvSpPr>
        <p:spPr bwMode="auto">
          <a:xfrm>
            <a:off x="5143500" y="3357563"/>
            <a:ext cx="431800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endParaRPr kumimoji="0" lang="zh-CN" altLang="en-US" sz="2800" b="1" i="1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2674" name="Freeform 98"/>
          <p:cNvSpPr/>
          <p:nvPr/>
        </p:nvSpPr>
        <p:spPr>
          <a:xfrm>
            <a:off x="3244850" y="3543300"/>
            <a:ext cx="1911350" cy="13017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204" h="82">
                <a:moveTo>
                  <a:pt x="0" y="60"/>
                </a:moveTo>
                <a:cubicBezTo>
                  <a:pt x="3" y="59"/>
                  <a:pt x="76" y="44"/>
                  <a:pt x="96" y="34"/>
                </a:cubicBezTo>
                <a:cubicBezTo>
                  <a:pt x="163" y="0"/>
                  <a:pt x="82" y="31"/>
                  <a:pt x="148" y="8"/>
                </a:cubicBezTo>
                <a:cubicBezTo>
                  <a:pt x="177" y="18"/>
                  <a:pt x="188" y="30"/>
                  <a:pt x="209" y="52"/>
                </a:cubicBezTo>
                <a:cubicBezTo>
                  <a:pt x="249" y="42"/>
                  <a:pt x="271" y="37"/>
                  <a:pt x="305" y="26"/>
                </a:cubicBezTo>
                <a:cubicBezTo>
                  <a:pt x="323" y="20"/>
                  <a:pt x="358" y="8"/>
                  <a:pt x="358" y="8"/>
                </a:cubicBezTo>
                <a:cubicBezTo>
                  <a:pt x="438" y="36"/>
                  <a:pt x="377" y="37"/>
                  <a:pt x="497" y="26"/>
                </a:cubicBezTo>
                <a:cubicBezTo>
                  <a:pt x="515" y="20"/>
                  <a:pt x="532" y="2"/>
                  <a:pt x="550" y="8"/>
                </a:cubicBezTo>
                <a:cubicBezTo>
                  <a:pt x="588" y="21"/>
                  <a:pt x="609" y="49"/>
                  <a:pt x="646" y="60"/>
                </a:cubicBezTo>
                <a:cubicBezTo>
                  <a:pt x="696" y="52"/>
                  <a:pt x="747" y="50"/>
                  <a:pt x="794" y="34"/>
                </a:cubicBezTo>
                <a:cubicBezTo>
                  <a:pt x="804" y="41"/>
                  <a:pt x="831" y="63"/>
                  <a:pt x="846" y="60"/>
                </a:cubicBezTo>
                <a:cubicBezTo>
                  <a:pt x="854" y="58"/>
                  <a:pt x="857" y="47"/>
                  <a:pt x="864" y="43"/>
                </a:cubicBezTo>
                <a:cubicBezTo>
                  <a:pt x="872" y="38"/>
                  <a:pt x="882" y="38"/>
                  <a:pt x="890" y="34"/>
                </a:cubicBezTo>
                <a:cubicBezTo>
                  <a:pt x="899" y="29"/>
                  <a:pt x="907" y="23"/>
                  <a:pt x="916" y="17"/>
                </a:cubicBezTo>
                <a:cubicBezTo>
                  <a:pt x="975" y="38"/>
                  <a:pt x="902" y="17"/>
                  <a:pt x="986" y="17"/>
                </a:cubicBezTo>
                <a:cubicBezTo>
                  <a:pt x="1004" y="17"/>
                  <a:pt x="1021" y="29"/>
                  <a:pt x="1038" y="34"/>
                </a:cubicBezTo>
                <a:cubicBezTo>
                  <a:pt x="1111" y="82"/>
                  <a:pt x="1105" y="78"/>
                  <a:pt x="1204" y="78"/>
                </a:cubicBez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2675" name="Oval 99"/>
          <p:cNvSpPr>
            <a:spLocks noChangeArrowheads="1"/>
          </p:cNvSpPr>
          <p:nvPr/>
        </p:nvSpPr>
        <p:spPr bwMode="auto">
          <a:xfrm>
            <a:off x="5216525" y="4581525"/>
            <a:ext cx="431800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2676" name="Oval 100"/>
          <p:cNvSpPr>
            <a:spLocks noChangeArrowheads="1"/>
          </p:cNvSpPr>
          <p:nvPr/>
        </p:nvSpPr>
        <p:spPr bwMode="auto">
          <a:xfrm>
            <a:off x="7519988" y="4581525"/>
            <a:ext cx="431800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endParaRPr kumimoji="0" lang="zh-CN" altLang="en-US" sz="2800" b="1" i="1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2677" name="Freeform 101"/>
          <p:cNvSpPr/>
          <p:nvPr/>
        </p:nvSpPr>
        <p:spPr>
          <a:xfrm>
            <a:off x="5622925" y="4767263"/>
            <a:ext cx="1909763" cy="13017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204" h="82">
                <a:moveTo>
                  <a:pt x="0" y="60"/>
                </a:moveTo>
                <a:cubicBezTo>
                  <a:pt x="3" y="59"/>
                  <a:pt x="76" y="44"/>
                  <a:pt x="96" y="34"/>
                </a:cubicBezTo>
                <a:cubicBezTo>
                  <a:pt x="163" y="0"/>
                  <a:pt x="82" y="31"/>
                  <a:pt x="148" y="8"/>
                </a:cubicBezTo>
                <a:cubicBezTo>
                  <a:pt x="177" y="18"/>
                  <a:pt x="188" y="30"/>
                  <a:pt x="209" y="52"/>
                </a:cubicBezTo>
                <a:cubicBezTo>
                  <a:pt x="249" y="42"/>
                  <a:pt x="271" y="37"/>
                  <a:pt x="305" y="26"/>
                </a:cubicBezTo>
                <a:cubicBezTo>
                  <a:pt x="323" y="20"/>
                  <a:pt x="358" y="8"/>
                  <a:pt x="358" y="8"/>
                </a:cubicBezTo>
                <a:cubicBezTo>
                  <a:pt x="438" y="36"/>
                  <a:pt x="377" y="37"/>
                  <a:pt x="497" y="26"/>
                </a:cubicBezTo>
                <a:cubicBezTo>
                  <a:pt x="515" y="20"/>
                  <a:pt x="532" y="2"/>
                  <a:pt x="550" y="8"/>
                </a:cubicBezTo>
                <a:cubicBezTo>
                  <a:pt x="588" y="21"/>
                  <a:pt x="609" y="49"/>
                  <a:pt x="646" y="60"/>
                </a:cubicBezTo>
                <a:cubicBezTo>
                  <a:pt x="696" y="52"/>
                  <a:pt x="747" y="50"/>
                  <a:pt x="794" y="34"/>
                </a:cubicBezTo>
                <a:cubicBezTo>
                  <a:pt x="804" y="41"/>
                  <a:pt x="831" y="63"/>
                  <a:pt x="846" y="60"/>
                </a:cubicBezTo>
                <a:cubicBezTo>
                  <a:pt x="854" y="58"/>
                  <a:pt x="857" y="47"/>
                  <a:pt x="864" y="43"/>
                </a:cubicBezTo>
                <a:cubicBezTo>
                  <a:pt x="872" y="38"/>
                  <a:pt x="882" y="38"/>
                  <a:pt x="890" y="34"/>
                </a:cubicBezTo>
                <a:cubicBezTo>
                  <a:pt x="899" y="29"/>
                  <a:pt x="907" y="23"/>
                  <a:pt x="916" y="17"/>
                </a:cubicBezTo>
                <a:cubicBezTo>
                  <a:pt x="975" y="38"/>
                  <a:pt x="902" y="17"/>
                  <a:pt x="986" y="17"/>
                </a:cubicBezTo>
                <a:cubicBezTo>
                  <a:pt x="1004" y="17"/>
                  <a:pt x="1021" y="29"/>
                  <a:pt x="1038" y="34"/>
                </a:cubicBezTo>
                <a:cubicBezTo>
                  <a:pt x="1111" y="82"/>
                  <a:pt x="1105" y="78"/>
                  <a:pt x="1204" y="78"/>
                </a:cubicBez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2679" name="Freeform 103"/>
          <p:cNvSpPr/>
          <p:nvPr/>
        </p:nvSpPr>
        <p:spPr>
          <a:xfrm>
            <a:off x="2898775" y="3763963"/>
            <a:ext cx="4710113" cy="1939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967" h="1222">
                <a:moveTo>
                  <a:pt x="0" y="0"/>
                </a:moveTo>
                <a:cubicBezTo>
                  <a:pt x="6" y="139"/>
                  <a:pt x="0" y="165"/>
                  <a:pt x="35" y="271"/>
                </a:cubicBezTo>
                <a:cubicBezTo>
                  <a:pt x="38" y="280"/>
                  <a:pt x="36" y="291"/>
                  <a:pt x="43" y="297"/>
                </a:cubicBezTo>
                <a:cubicBezTo>
                  <a:pt x="69" y="322"/>
                  <a:pt x="69" y="344"/>
                  <a:pt x="87" y="367"/>
                </a:cubicBezTo>
                <a:cubicBezTo>
                  <a:pt x="113" y="401"/>
                  <a:pt x="159" y="445"/>
                  <a:pt x="192" y="471"/>
                </a:cubicBezTo>
                <a:cubicBezTo>
                  <a:pt x="249" y="516"/>
                  <a:pt x="289" y="579"/>
                  <a:pt x="349" y="620"/>
                </a:cubicBezTo>
                <a:cubicBezTo>
                  <a:pt x="401" y="699"/>
                  <a:pt x="334" y="602"/>
                  <a:pt x="384" y="663"/>
                </a:cubicBezTo>
                <a:cubicBezTo>
                  <a:pt x="404" y="688"/>
                  <a:pt x="405" y="720"/>
                  <a:pt x="427" y="742"/>
                </a:cubicBezTo>
                <a:cubicBezTo>
                  <a:pt x="434" y="749"/>
                  <a:pt x="445" y="753"/>
                  <a:pt x="453" y="759"/>
                </a:cubicBezTo>
                <a:cubicBezTo>
                  <a:pt x="484" y="783"/>
                  <a:pt x="474" y="798"/>
                  <a:pt x="515" y="812"/>
                </a:cubicBezTo>
                <a:cubicBezTo>
                  <a:pt x="550" y="865"/>
                  <a:pt x="616" y="907"/>
                  <a:pt x="672" y="934"/>
                </a:cubicBezTo>
                <a:cubicBezTo>
                  <a:pt x="681" y="939"/>
                  <a:pt x="690" y="944"/>
                  <a:pt x="698" y="951"/>
                </a:cubicBezTo>
                <a:cubicBezTo>
                  <a:pt x="704" y="956"/>
                  <a:pt x="708" y="965"/>
                  <a:pt x="715" y="969"/>
                </a:cubicBezTo>
                <a:cubicBezTo>
                  <a:pt x="732" y="977"/>
                  <a:pt x="768" y="986"/>
                  <a:pt x="768" y="986"/>
                </a:cubicBezTo>
                <a:cubicBezTo>
                  <a:pt x="853" y="1045"/>
                  <a:pt x="968" y="1049"/>
                  <a:pt x="1064" y="1082"/>
                </a:cubicBezTo>
                <a:cubicBezTo>
                  <a:pt x="1293" y="1160"/>
                  <a:pt x="1531" y="1194"/>
                  <a:pt x="1771" y="1222"/>
                </a:cubicBezTo>
                <a:cubicBezTo>
                  <a:pt x="1925" y="1219"/>
                  <a:pt x="2080" y="1218"/>
                  <a:pt x="2234" y="1213"/>
                </a:cubicBezTo>
                <a:cubicBezTo>
                  <a:pt x="2362" y="1209"/>
                  <a:pt x="2498" y="1158"/>
                  <a:pt x="2618" y="1117"/>
                </a:cubicBezTo>
                <a:cubicBezTo>
                  <a:pt x="2648" y="1106"/>
                  <a:pt x="2674" y="1069"/>
                  <a:pt x="2696" y="1047"/>
                </a:cubicBezTo>
                <a:cubicBezTo>
                  <a:pt x="2768" y="975"/>
                  <a:pt x="2833" y="878"/>
                  <a:pt x="2932" y="847"/>
                </a:cubicBezTo>
                <a:cubicBezTo>
                  <a:pt x="2935" y="838"/>
                  <a:pt x="2935" y="827"/>
                  <a:pt x="2941" y="820"/>
                </a:cubicBezTo>
                <a:cubicBezTo>
                  <a:pt x="2947" y="812"/>
                  <a:pt x="2967" y="803"/>
                  <a:pt x="2967" y="803"/>
                </a:cubicBezTo>
              </a:path>
            </a:pathLst>
          </a:custGeom>
          <a:noFill/>
          <a:ln w="38100" cap="sq" cmpd="sng">
            <a:solidFill>
              <a:srgbClr val="0000FF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2680" name="Text Box 104"/>
          <p:cNvSpPr txBox="1"/>
          <p:nvPr/>
        </p:nvSpPr>
        <p:spPr>
          <a:xfrm>
            <a:off x="3917950" y="4941888"/>
            <a:ext cx="646113" cy="92392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400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en-US" altLang="zh-CN" sz="5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92681" name="Freeform 105"/>
          <p:cNvSpPr/>
          <p:nvPr/>
        </p:nvSpPr>
        <p:spPr>
          <a:xfrm>
            <a:off x="5334000" y="3851275"/>
            <a:ext cx="152400" cy="74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96" h="471">
                <a:moveTo>
                  <a:pt x="0" y="0"/>
                </a:moveTo>
                <a:cubicBezTo>
                  <a:pt x="28" y="10"/>
                  <a:pt x="42" y="25"/>
                  <a:pt x="70" y="35"/>
                </a:cubicBezTo>
                <a:cubicBezTo>
                  <a:pt x="62" y="68"/>
                  <a:pt x="58" y="89"/>
                  <a:pt x="35" y="114"/>
                </a:cubicBezTo>
                <a:cubicBezTo>
                  <a:pt x="46" y="146"/>
                  <a:pt x="68" y="160"/>
                  <a:pt x="79" y="192"/>
                </a:cubicBezTo>
                <a:cubicBezTo>
                  <a:pt x="52" y="219"/>
                  <a:pt x="55" y="232"/>
                  <a:pt x="17" y="245"/>
                </a:cubicBezTo>
                <a:cubicBezTo>
                  <a:pt x="33" y="292"/>
                  <a:pt x="75" y="299"/>
                  <a:pt x="96" y="358"/>
                </a:cubicBezTo>
                <a:cubicBezTo>
                  <a:pt x="59" y="382"/>
                  <a:pt x="72" y="395"/>
                  <a:pt x="35" y="419"/>
                </a:cubicBezTo>
                <a:cubicBezTo>
                  <a:pt x="32" y="428"/>
                  <a:pt x="24" y="436"/>
                  <a:pt x="26" y="445"/>
                </a:cubicBezTo>
                <a:cubicBezTo>
                  <a:pt x="28" y="453"/>
                  <a:pt x="39" y="456"/>
                  <a:pt x="44" y="463"/>
                </a:cubicBezTo>
                <a:cubicBezTo>
                  <a:pt x="46" y="465"/>
                  <a:pt x="44" y="468"/>
                  <a:pt x="44" y="471"/>
                </a:cubicBezTo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2670" name="Text Box 94"/>
          <p:cNvSpPr txBox="1">
            <a:spLocks noChangeArrowheads="1"/>
          </p:cNvSpPr>
          <p:nvPr/>
        </p:nvSpPr>
        <p:spPr bwMode="auto">
          <a:xfrm>
            <a:off x="966788" y="404813"/>
            <a:ext cx="8785225" cy="286131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注 意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endParaRPr kumimoji="0" lang="zh-CN" altLang="en-US" sz="36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</a:t>
            </a: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kumimoji="0" lang="en-US" altLang="zh-CN" sz="2800" b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-i</a:t>
            </a:r>
            <a:r>
              <a:rPr kumimoji="0" lang="en-US" altLang="zh-CN" sz="2800" b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-…-i</a:t>
            </a:r>
            <a:r>
              <a:rPr kumimoji="0" lang="en-US" altLang="zh-CN" sz="2800" b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和</a:t>
            </a: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2800" b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-j</a:t>
            </a:r>
            <a:r>
              <a:rPr kumimoji="0" lang="en-US" altLang="zh-CN" sz="2800" b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-…-j</a:t>
            </a:r>
            <a:r>
              <a:rPr kumimoji="0" lang="en-US" altLang="zh-CN" sz="2800" b="1" baseline="-25000" noProof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已被包含在一个正在构造的路径中</a:t>
            </a: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(i</a:t>
            </a:r>
            <a:r>
              <a:rPr kumimoji="0" lang="en-US" altLang="zh-CN" sz="2800" b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j</a:t>
            </a:r>
            <a:r>
              <a:rPr kumimoji="0" lang="en-US" altLang="zh-CN" sz="2800" b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被加入</a:t>
            </a: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则必须避免</a:t>
            </a: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kumimoji="0" lang="en-US" altLang="zh-CN" sz="2800" b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到 </a:t>
            </a: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kumimoji="0" lang="en-US" altLang="zh-CN" sz="2800" b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的路径被加入</a:t>
            </a: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 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否则出现环</a:t>
            </a: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9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9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9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9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9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9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9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672" grpId="0" animBg="1"/>
      <p:bldP spid="792673" grpId="0" animBg="1"/>
      <p:bldP spid="792675" grpId="0" animBg="1"/>
      <p:bldP spid="792676" grpId="0" animBg="1"/>
      <p:bldP spid="79268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366395" y="367030"/>
            <a:ext cx="92583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提纲</a:t>
            </a:r>
            <a:endParaRPr lang="zh-CN" altLang="en-US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5" y="1627505"/>
            <a:ext cx="6696075" cy="492125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暴力美学：搜索漫谈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6.2 深度优先与广度优先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6.3 搜索的优化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6.4 剪枝方法论与人员安排问题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6.6 旅行商问题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6.6 A*算法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8" name="Rectangle 4"/>
          <p:cNvSpPr>
            <a:spLocks noChangeArrowheads="1"/>
          </p:cNvSpPr>
          <p:nvPr/>
        </p:nvSpPr>
        <p:spPr bwMode="auto">
          <a:xfrm>
            <a:off x="2354580" y="247968"/>
            <a:ext cx="522287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A*算法的基本思想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94631" name="Rectangle 7"/>
          <p:cNvSpPr>
            <a:spLocks noChangeArrowheads="1"/>
          </p:cNvSpPr>
          <p:nvPr/>
        </p:nvSpPr>
        <p:spPr bwMode="auto">
          <a:xfrm>
            <a:off x="398780" y="990600"/>
            <a:ext cx="9677400" cy="54730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A*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算法与分支界限策略的比较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分支界限策略是为了剪掉不能达到优化解的分支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分支界限策略的关键是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“界限”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A*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算法的核心是告诉我们在某些情况下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我们得到的解一定是优化解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于是算法可以停止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A*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算法试图尽早地发现优化解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A*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算法通常使用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Best-first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策略求解优化问题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4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4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4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4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5"/>
          <p:cNvSpPr/>
          <p:nvPr/>
        </p:nvSpPr>
        <p:spPr>
          <a:xfrm>
            <a:off x="71438" y="73025"/>
            <a:ext cx="2119312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829444" name="Rectangle 4"/>
          <p:cNvSpPr>
            <a:spLocks noChangeArrowheads="1"/>
          </p:cNvSpPr>
          <p:nvPr/>
        </p:nvSpPr>
        <p:spPr bwMode="auto">
          <a:xfrm>
            <a:off x="304800" y="625475"/>
            <a:ext cx="9677400" cy="60166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A*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算法关键：代价函数</a:t>
            </a:r>
            <a:endParaRPr kumimoji="0" lang="zh-CN" altLang="en-US" sz="28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对于任意节点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endParaRPr kumimoji="0" lang="zh-CN" altLang="en-US" sz="18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257300" marR="0" lvl="2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g(n)</a:t>
            </a: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＝从树根到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的代价</a:t>
            </a:r>
            <a:endParaRPr kumimoji="0" lang="zh-CN" altLang="en-US" sz="18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257300" marR="0" lvl="2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h*(n)</a:t>
            </a: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＝从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到目标节点的优化路径的代价</a:t>
            </a:r>
            <a:endParaRPr kumimoji="0" lang="zh-CN" altLang="en-US" sz="18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257300" marR="0" lvl="2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f*(n)</a:t>
            </a: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＝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g(n) + h*(n)</a:t>
            </a: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是节点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的代价</a:t>
            </a:r>
            <a:endParaRPr kumimoji="0" lang="zh-CN" altLang="en-US" sz="18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h*(n)的值是多少？</a:t>
            </a:r>
            <a:endParaRPr kumimoji="0" lang="zh-CN" altLang="en-US" sz="20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不知道！</a:t>
            </a:r>
            <a:endParaRPr kumimoji="0" lang="zh-CN" altLang="en-US" sz="18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于是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f*(n)</a:t>
            </a: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也不知道</a:t>
            </a:r>
            <a:endParaRPr kumimoji="0" lang="zh-CN" altLang="en-US" sz="18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估计h*(n)</a:t>
            </a:r>
            <a:endParaRPr kumimoji="0" lang="zh-CN" altLang="en-US" sz="20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使用任何方法去估计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h*(n), </a:t>
            </a: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用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h(n)</a:t>
            </a: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表示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h*(n)</a:t>
            </a: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的估计</a:t>
            </a:r>
            <a:endParaRPr kumimoji="0" lang="zh-CN" altLang="en-US" sz="18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h(n)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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h*(n)</a:t>
            </a: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总为真</a:t>
            </a:r>
            <a:endParaRPr kumimoji="0" lang="en-US" altLang="zh-CN" sz="18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f(n)=g(n)+h(n)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g(n)+h*(n)=f*(n)</a:t>
            </a: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定义为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n</a:t>
            </a: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的代价</a:t>
            </a:r>
            <a:endParaRPr kumimoji="0" lang="zh-CN" altLang="en-US" sz="18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sp>
        <p:nvSpPr>
          <p:cNvPr id="794628" name="Rectangle 4"/>
          <p:cNvSpPr>
            <a:spLocks noChangeArrowheads="1"/>
          </p:cNvSpPr>
          <p:nvPr/>
        </p:nvSpPr>
        <p:spPr bwMode="auto">
          <a:xfrm>
            <a:off x="2640330" y="72708"/>
            <a:ext cx="522287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A*算法的基本思想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2" name="Rectangle 4"/>
          <p:cNvSpPr/>
          <p:nvPr/>
        </p:nvSpPr>
        <p:spPr>
          <a:xfrm>
            <a:off x="116205" y="4522470"/>
            <a:ext cx="7065645" cy="565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algn="ctr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输出: 发现一个从S到T的最短路径</a:t>
            </a:r>
            <a:endParaRPr lang="zh-CN" altLang="en-US" sz="3200" b="1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31491" name="Rectangle 3"/>
          <p:cNvSpPr>
            <a:spLocks noGrp="1"/>
          </p:cNvSpPr>
          <p:nvPr>
            <p:ph idx="1"/>
          </p:nvPr>
        </p:nvSpPr>
        <p:spPr>
          <a:xfrm>
            <a:off x="4197350" y="191135"/>
            <a:ext cx="2984500" cy="67183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最短路径问题</a:t>
            </a:r>
            <a:endParaRPr lang="zh-CN" altLang="en-US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831525" name="Group 37"/>
          <p:cNvGrpSpPr/>
          <p:nvPr/>
        </p:nvGrpSpPr>
        <p:grpSpPr>
          <a:xfrm>
            <a:off x="1708150" y="1283970"/>
            <a:ext cx="5473700" cy="2663825"/>
            <a:chOff x="1108" y="1344"/>
            <a:chExt cx="3448" cy="1678"/>
          </a:xfrm>
        </p:grpSpPr>
        <p:grpSp>
          <p:nvGrpSpPr>
            <p:cNvPr id="187397" name="Group 35"/>
            <p:cNvGrpSpPr/>
            <p:nvPr/>
          </p:nvGrpSpPr>
          <p:grpSpPr>
            <a:xfrm>
              <a:off x="1108" y="1344"/>
              <a:ext cx="3448" cy="1678"/>
              <a:chOff x="1199" y="527"/>
              <a:chExt cx="3448" cy="1678"/>
            </a:xfrm>
          </p:grpSpPr>
          <p:grpSp>
            <p:nvGrpSpPr>
              <p:cNvPr id="187398" name="Group 23"/>
              <p:cNvGrpSpPr/>
              <p:nvPr/>
            </p:nvGrpSpPr>
            <p:grpSpPr>
              <a:xfrm>
                <a:off x="1199" y="527"/>
                <a:ext cx="3448" cy="1678"/>
                <a:chOff x="1244" y="981"/>
                <a:chExt cx="3448" cy="1678"/>
              </a:xfrm>
            </p:grpSpPr>
            <p:sp>
              <p:nvSpPr>
                <p:cNvPr id="831493" name="Oval 5"/>
                <p:cNvSpPr>
                  <a:spLocks noChangeArrowheads="1"/>
                </p:cNvSpPr>
                <p:nvPr/>
              </p:nvSpPr>
              <p:spPr bwMode="auto">
                <a:xfrm>
                  <a:off x="1244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S</a:t>
                  </a:r>
                  <a:endParaRPr kumimoji="0" lang="en-US" altLang="zh-CN" sz="14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4" name="Oval 6"/>
                <p:cNvSpPr>
                  <a:spLocks noChangeArrowheads="1"/>
                </p:cNvSpPr>
                <p:nvPr/>
              </p:nvSpPr>
              <p:spPr bwMode="auto">
                <a:xfrm>
                  <a:off x="2287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14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endParaRPr kumimoji="0" lang="en-US" altLang="zh-CN" sz="1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5" name="Oval 7"/>
                <p:cNvSpPr>
                  <a:spLocks noChangeArrowheads="1"/>
                </p:cNvSpPr>
                <p:nvPr/>
              </p:nvSpPr>
              <p:spPr bwMode="auto">
                <a:xfrm>
                  <a:off x="2288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14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0" lang="en-US" altLang="zh-CN" sz="1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6" name="Oval 8"/>
                <p:cNvSpPr>
                  <a:spLocks noChangeArrowheads="1"/>
                </p:cNvSpPr>
                <p:nvPr/>
              </p:nvSpPr>
              <p:spPr bwMode="auto">
                <a:xfrm>
                  <a:off x="2288" y="98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14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en-US" altLang="zh-CN" sz="1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7" name="Oval 9"/>
                <p:cNvSpPr>
                  <a:spLocks noChangeArrowheads="1"/>
                </p:cNvSpPr>
                <p:nvPr/>
              </p:nvSpPr>
              <p:spPr bwMode="auto">
                <a:xfrm>
                  <a:off x="3332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14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4</a:t>
                  </a:r>
                  <a:endParaRPr kumimoji="0" lang="en-US" altLang="zh-CN" sz="1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8" name="Oval 10"/>
                <p:cNvSpPr>
                  <a:spLocks noChangeArrowheads="1"/>
                </p:cNvSpPr>
                <p:nvPr/>
              </p:nvSpPr>
              <p:spPr bwMode="auto">
                <a:xfrm>
                  <a:off x="3332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14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endParaRPr kumimoji="0" lang="en-US" altLang="zh-CN" sz="1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9" name="Oval 11"/>
                <p:cNvSpPr>
                  <a:spLocks noChangeArrowheads="1"/>
                </p:cNvSpPr>
                <p:nvPr/>
              </p:nvSpPr>
              <p:spPr bwMode="auto">
                <a:xfrm>
                  <a:off x="4420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T</a:t>
                  </a:r>
                  <a:endParaRPr kumimoji="0" lang="en-US" altLang="zh-CN" sz="14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7406" name="Line 12"/>
                <p:cNvSpPr/>
                <p:nvPr/>
              </p:nvSpPr>
              <p:spPr>
                <a:xfrm flipV="1">
                  <a:off x="1426" y="1162"/>
                  <a:ext cx="861" cy="49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07" name="Line 13"/>
                <p:cNvSpPr/>
                <p:nvPr/>
              </p:nvSpPr>
              <p:spPr>
                <a:xfrm>
                  <a:off x="1516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08" name="Line 14"/>
                <p:cNvSpPr/>
                <p:nvPr/>
              </p:nvSpPr>
              <p:spPr>
                <a:xfrm>
                  <a:off x="1471" y="1888"/>
                  <a:ext cx="816" cy="59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09" name="Line 15"/>
                <p:cNvSpPr/>
                <p:nvPr/>
              </p:nvSpPr>
              <p:spPr>
                <a:xfrm>
                  <a:off x="2560" y="1117"/>
                  <a:ext cx="816" cy="58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0" name="Line 16"/>
                <p:cNvSpPr/>
                <p:nvPr/>
              </p:nvSpPr>
              <p:spPr>
                <a:xfrm>
                  <a:off x="2560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1" name="Line 17"/>
                <p:cNvSpPr/>
                <p:nvPr/>
              </p:nvSpPr>
              <p:spPr>
                <a:xfrm>
                  <a:off x="2560" y="2523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2" name="Line 18"/>
                <p:cNvSpPr/>
                <p:nvPr/>
              </p:nvSpPr>
              <p:spPr>
                <a:xfrm>
                  <a:off x="2514" y="1888"/>
                  <a:ext cx="862" cy="54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3" name="Line 19"/>
                <p:cNvSpPr/>
                <p:nvPr/>
              </p:nvSpPr>
              <p:spPr>
                <a:xfrm>
                  <a:off x="2424" y="1253"/>
                  <a:ext cx="0" cy="408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4" name="Line 20"/>
                <p:cNvSpPr/>
                <p:nvPr/>
              </p:nvSpPr>
              <p:spPr>
                <a:xfrm>
                  <a:off x="3603" y="1797"/>
                  <a:ext cx="816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5" name="Line 21"/>
                <p:cNvSpPr/>
                <p:nvPr/>
              </p:nvSpPr>
              <p:spPr>
                <a:xfrm>
                  <a:off x="3467" y="1933"/>
                  <a:ext cx="0" cy="45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6" name="Line 22"/>
                <p:cNvSpPr/>
                <p:nvPr/>
              </p:nvSpPr>
              <p:spPr>
                <a:xfrm flipV="1">
                  <a:off x="3603" y="1888"/>
                  <a:ext cx="862" cy="635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</p:grpSp>
          <p:sp>
            <p:nvSpPr>
              <p:cNvPr id="831513" name="Text Box 25"/>
              <p:cNvSpPr txBox="1">
                <a:spLocks noChangeArrowheads="1"/>
              </p:cNvSpPr>
              <p:nvPr/>
            </p:nvSpPr>
            <p:spPr bwMode="auto">
              <a:xfrm>
                <a:off x="1592" y="709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4" name="Text Box 26"/>
              <p:cNvSpPr txBox="1">
                <a:spLocks noChangeArrowheads="1"/>
              </p:cNvSpPr>
              <p:nvPr/>
            </p:nvSpPr>
            <p:spPr bwMode="auto">
              <a:xfrm>
                <a:off x="172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5" name="Text Box 27"/>
              <p:cNvSpPr txBox="1">
                <a:spLocks noChangeArrowheads="1"/>
              </p:cNvSpPr>
              <p:nvPr/>
            </p:nvSpPr>
            <p:spPr bwMode="auto">
              <a:xfrm>
                <a:off x="1683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6" name="Text Box 28"/>
              <p:cNvSpPr txBox="1">
                <a:spLocks noChangeArrowheads="1"/>
              </p:cNvSpPr>
              <p:nvPr/>
            </p:nvSpPr>
            <p:spPr bwMode="auto">
              <a:xfrm>
                <a:off x="2362" y="83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7" name="Text Box 29"/>
              <p:cNvSpPr txBox="1">
                <a:spLocks noChangeArrowheads="1"/>
              </p:cNvSpPr>
              <p:nvPr/>
            </p:nvSpPr>
            <p:spPr bwMode="auto">
              <a:xfrm>
                <a:off x="2816" y="663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8" name="Text Box 30"/>
              <p:cNvSpPr txBox="1">
                <a:spLocks noChangeArrowheads="1"/>
              </p:cNvSpPr>
              <p:nvPr/>
            </p:nvSpPr>
            <p:spPr bwMode="auto">
              <a:xfrm>
                <a:off x="2726" y="1071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9" name="Text Box 31"/>
              <p:cNvSpPr txBox="1">
                <a:spLocks noChangeArrowheads="1"/>
              </p:cNvSpPr>
              <p:nvPr/>
            </p:nvSpPr>
            <p:spPr bwMode="auto">
              <a:xfrm>
                <a:off x="2817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20" name="Text Box 32"/>
              <p:cNvSpPr txBox="1">
                <a:spLocks noChangeArrowheads="1"/>
              </p:cNvSpPr>
              <p:nvPr/>
            </p:nvSpPr>
            <p:spPr bwMode="auto">
              <a:xfrm>
                <a:off x="2681" y="1788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21" name="Text Box 33"/>
              <p:cNvSpPr txBox="1">
                <a:spLocks noChangeArrowheads="1"/>
              </p:cNvSpPr>
              <p:nvPr/>
            </p:nvSpPr>
            <p:spPr bwMode="auto">
              <a:xfrm>
                <a:off x="376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22" name="Text Box 34"/>
              <p:cNvSpPr txBox="1">
                <a:spLocks noChangeArrowheads="1"/>
              </p:cNvSpPr>
              <p:nvPr/>
            </p:nvSpPr>
            <p:spPr bwMode="auto">
              <a:xfrm>
                <a:off x="3770" y="151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31524" name="Text Box 36"/>
            <p:cNvSpPr txBox="1">
              <a:spLocks noChangeArrowheads="1"/>
            </p:cNvSpPr>
            <p:nvPr/>
          </p:nvSpPr>
          <p:spPr bwMode="auto">
            <a:xfrm>
              <a:off x="3270" y="2332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6205" y="801370"/>
            <a:ext cx="195326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输入</a:t>
            </a:r>
            <a:r>
              <a:rPr lang="zh-CN" altLang="en-US" sz="3200" b="1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: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628" name="Group 68"/>
          <p:cNvGrpSpPr/>
          <p:nvPr/>
        </p:nvGrpSpPr>
        <p:grpSpPr>
          <a:xfrm>
            <a:off x="1182688" y="1347153"/>
            <a:ext cx="3384550" cy="1727200"/>
            <a:chOff x="1153" y="1525"/>
            <a:chExt cx="2132" cy="1088"/>
          </a:xfrm>
        </p:grpSpPr>
        <p:sp>
          <p:nvSpPr>
            <p:cNvPr id="834598" name="Oval 38"/>
            <p:cNvSpPr>
              <a:spLocks noChangeArrowheads="1"/>
            </p:cNvSpPr>
            <p:nvPr/>
          </p:nvSpPr>
          <p:spPr bwMode="auto">
            <a:xfrm>
              <a:off x="3013" y="2341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4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4599" name="Oval 39"/>
            <p:cNvSpPr>
              <a:spLocks noChangeArrowheads="1"/>
            </p:cNvSpPr>
            <p:nvPr/>
          </p:nvSpPr>
          <p:spPr bwMode="auto">
            <a:xfrm>
              <a:off x="2015" y="229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4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4600" name="Oval 40"/>
            <p:cNvSpPr>
              <a:spLocks noChangeArrowheads="1"/>
            </p:cNvSpPr>
            <p:nvPr/>
          </p:nvSpPr>
          <p:spPr bwMode="auto">
            <a:xfrm>
              <a:off x="1153" y="229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4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4615" name="Text Box 55"/>
            <p:cNvSpPr txBox="1">
              <a:spLocks noChangeArrowheads="1"/>
            </p:cNvSpPr>
            <p:nvPr/>
          </p:nvSpPr>
          <p:spPr bwMode="auto">
            <a:xfrm>
              <a:off x="1547" y="179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4616" name="Text Box 56"/>
            <p:cNvSpPr txBox="1">
              <a:spLocks noChangeArrowheads="1"/>
            </p:cNvSpPr>
            <p:nvPr/>
          </p:nvSpPr>
          <p:spPr bwMode="auto">
            <a:xfrm>
              <a:off x="1955" y="1888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4617" name="Text Box 57"/>
            <p:cNvSpPr txBox="1">
              <a:spLocks noChangeArrowheads="1"/>
            </p:cNvSpPr>
            <p:nvPr/>
          </p:nvSpPr>
          <p:spPr bwMode="auto">
            <a:xfrm>
              <a:off x="2499" y="1752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48" name="Line 65"/>
            <p:cNvSpPr/>
            <p:nvPr/>
          </p:nvSpPr>
          <p:spPr>
            <a:xfrm flipH="1">
              <a:off x="1381" y="1752"/>
              <a:ext cx="680" cy="58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89449" name="Line 66"/>
            <p:cNvSpPr/>
            <p:nvPr/>
          </p:nvSpPr>
          <p:spPr>
            <a:xfrm>
              <a:off x="2151" y="1797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89450" name="Line 67"/>
            <p:cNvSpPr/>
            <p:nvPr/>
          </p:nvSpPr>
          <p:spPr>
            <a:xfrm>
              <a:off x="2242" y="1752"/>
              <a:ext cx="817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834597" name="Oval 37"/>
            <p:cNvSpPr>
              <a:spLocks noChangeArrowheads="1"/>
            </p:cNvSpPr>
            <p:nvPr/>
          </p:nvSpPr>
          <p:spPr bwMode="auto">
            <a:xfrm>
              <a:off x="2015" y="1525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34629" name="Rectangle 69"/>
          <p:cNvSpPr>
            <a:spLocks noChangeArrowheads="1"/>
          </p:cNvSpPr>
          <p:nvPr/>
        </p:nvSpPr>
        <p:spPr bwMode="auto">
          <a:xfrm>
            <a:off x="2456180" y="3469005"/>
            <a:ext cx="6032500" cy="114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    </a:t>
            </a:r>
            <a:r>
              <a:rPr kumimoji="0" lang="en-US" altLang="zh-CN" sz="2000" b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g(V</a:t>
            </a:r>
            <a:r>
              <a:rPr kumimoji="0" lang="en-US" altLang="zh-CN" sz="2000" b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1</a:t>
            </a:r>
            <a:r>
              <a:rPr kumimoji="0" lang="en-US" altLang="zh-CN" sz="2000" b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)=2,  g(V</a:t>
            </a:r>
            <a:r>
              <a:rPr kumimoji="0" lang="en-US" altLang="zh-CN" sz="2000" b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2</a:t>
            </a:r>
            <a:r>
              <a:rPr kumimoji="0" lang="en-US" altLang="zh-CN" sz="2000" b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)=3,  g(V</a:t>
            </a:r>
            <a:r>
              <a:rPr kumimoji="0" lang="en-US" altLang="zh-CN" sz="2000" b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3</a:t>
            </a:r>
            <a:r>
              <a:rPr kumimoji="0" lang="en-US" altLang="zh-CN" sz="2000" b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)=4</a:t>
            </a:r>
            <a:endParaRPr kumimoji="0" lang="en-US" altLang="zh-CN" sz="2000" b="1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    </a:t>
            </a:r>
            <a:r>
              <a:rPr kumimoji="0" lang="en-US" altLang="zh-CN" sz="2000" b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h*(V</a:t>
            </a:r>
            <a:r>
              <a:rPr kumimoji="0" lang="en-US" altLang="zh-CN" sz="2000" b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1</a:t>
            </a:r>
            <a:r>
              <a:rPr kumimoji="0" lang="en-US" altLang="zh-CN" sz="2000" b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)=5,   f*(V</a:t>
            </a:r>
            <a:r>
              <a:rPr kumimoji="0" lang="en-US" altLang="zh-CN" sz="2000" b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1</a:t>
            </a:r>
            <a:r>
              <a:rPr kumimoji="0" lang="en-US" altLang="zh-CN" sz="2000" b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)=g(V</a:t>
            </a:r>
            <a:r>
              <a:rPr kumimoji="0" lang="en-US" altLang="zh-CN" sz="2000" b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1</a:t>
            </a:r>
            <a:r>
              <a:rPr kumimoji="0" lang="en-US" altLang="zh-CN" sz="2000" b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)+h*(V</a:t>
            </a:r>
            <a:r>
              <a:rPr kumimoji="0" lang="en-US" altLang="zh-CN" sz="2000" b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1</a:t>
            </a:r>
            <a:r>
              <a:rPr kumimoji="0" lang="en-US" altLang="zh-CN" sz="2000" b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) =7</a:t>
            </a:r>
            <a:endParaRPr kumimoji="0" lang="en-US" altLang="zh-CN" sz="2000" b="1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834630" name="Line 70"/>
          <p:cNvSpPr/>
          <p:nvPr/>
        </p:nvSpPr>
        <p:spPr>
          <a:xfrm flipV="1">
            <a:off x="2839720" y="4365625"/>
            <a:ext cx="4965065" cy="1905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34631" name="Rectangle 71"/>
          <p:cNvSpPr/>
          <p:nvPr/>
        </p:nvSpPr>
        <p:spPr>
          <a:xfrm>
            <a:off x="146050" y="4565650"/>
            <a:ext cx="9258300" cy="2077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marL="742950" lvl="1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估计</a:t>
            </a:r>
            <a:r>
              <a:rPr lang="en-US" altLang="zh-CN" sz="24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h*(n) </a:t>
            </a:r>
            <a:endParaRPr lang="en-US" altLang="zh-CN" sz="24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lvl="2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从</a:t>
            </a:r>
            <a:r>
              <a:rPr lang="en-US" altLang="zh-CN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V</a:t>
            </a:r>
            <a:r>
              <a:rPr lang="en-US" altLang="zh-CN" sz="2000" b="1" baseline="-25000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zh-CN" altLang="en-US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出发有两种可能</a:t>
            </a:r>
            <a:r>
              <a:rPr lang="en-US" altLang="zh-CN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zh-CN" altLang="en-US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代价为</a:t>
            </a:r>
            <a:r>
              <a:rPr lang="en-US" altLang="zh-CN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2, </a:t>
            </a:r>
            <a:r>
              <a:rPr lang="zh-CN" altLang="en-US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代价为</a:t>
            </a:r>
            <a:r>
              <a:rPr lang="en-US" altLang="zh-CN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3, </a:t>
            </a:r>
            <a:r>
              <a:rPr lang="zh-CN" altLang="en-US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最小者为</a:t>
            </a:r>
            <a:r>
              <a:rPr lang="en-US" altLang="zh-CN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endParaRPr lang="en-US" altLang="zh-CN" sz="2000" b="1" dirty="0">
              <a:solidFill>
                <a:srgbClr val="6633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lvl="2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h*(V</a:t>
            </a:r>
            <a:r>
              <a:rPr lang="en-US" altLang="zh-CN" sz="2000" b="1" baseline="-25000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lang="en-US" altLang="zh-CN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2, </a:t>
            </a:r>
            <a:r>
              <a:rPr lang="zh-CN" altLang="en-US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选择</a:t>
            </a:r>
            <a:r>
              <a:rPr lang="en-US" altLang="zh-CN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h(n)=2</a:t>
            </a:r>
            <a:r>
              <a:rPr lang="zh-CN" altLang="en-US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为</a:t>
            </a:r>
            <a:r>
              <a:rPr lang="en-US" altLang="zh-CN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h*(V</a:t>
            </a:r>
            <a:r>
              <a:rPr lang="en-US" altLang="zh-CN" sz="2000" b="1" baseline="-25000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)</a:t>
            </a:r>
            <a:r>
              <a:rPr lang="zh-CN" altLang="en-US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的估计值</a:t>
            </a:r>
            <a:endParaRPr lang="zh-CN" altLang="en-US" sz="2000" b="1" dirty="0">
              <a:solidFill>
                <a:srgbClr val="6633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1143000" lvl="2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f(V</a:t>
            </a:r>
            <a:r>
              <a:rPr lang="en-US" altLang="zh-CN" sz="2000" b="1" baseline="-25000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)=g(v</a:t>
            </a:r>
            <a:r>
              <a:rPr lang="en-US" altLang="zh-CN" sz="2000" b="1" baseline="-25000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)+h(V</a:t>
            </a:r>
            <a:r>
              <a:rPr lang="en-US" altLang="zh-CN" sz="2000" b="1" baseline="-25000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)=4</a:t>
            </a:r>
            <a:r>
              <a:rPr lang="zh-CN" altLang="en-US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为</a:t>
            </a:r>
            <a:r>
              <a:rPr lang="en-US" altLang="zh-CN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V</a:t>
            </a:r>
            <a:r>
              <a:rPr lang="en-US" altLang="zh-CN" sz="2000" b="1" baseline="-25000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1</a:t>
            </a:r>
            <a:r>
              <a:rPr lang="zh-CN" altLang="en-US" sz="2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的代价</a:t>
            </a:r>
            <a:endParaRPr lang="zh-CN" altLang="en-US" sz="2000" b="1" dirty="0">
              <a:solidFill>
                <a:srgbClr val="6633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sp>
        <p:nvSpPr>
          <p:cNvPr id="189455" name="Rectangle 72"/>
          <p:cNvSpPr/>
          <p:nvPr/>
        </p:nvSpPr>
        <p:spPr>
          <a:xfrm>
            <a:off x="73025" y="71438"/>
            <a:ext cx="19748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89456" name="Rectangle 4"/>
          <p:cNvSpPr/>
          <p:nvPr/>
        </p:nvSpPr>
        <p:spPr>
          <a:xfrm>
            <a:off x="-156210" y="640080"/>
            <a:ext cx="3798570" cy="565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algn="ctr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求解树的第一阶段</a:t>
            </a:r>
            <a:endParaRPr lang="zh-CN" altLang="en-US" sz="24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4510" y="71755"/>
            <a:ext cx="4256405" cy="108204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对于任意节点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＝从树根到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到目标节点的优化路径的代价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 + 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是节点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lang="zh-CN" altLang="en-US" sz="1400" b="1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9285" y="1485900"/>
            <a:ext cx="3766820" cy="1839595"/>
          </a:xfrm>
          <a:prstGeom prst="rect">
            <a:avLst/>
          </a:prstGeom>
        </p:spPr>
      </p:pic>
      <p:sp>
        <p:nvSpPr>
          <p:cNvPr id="831491" name="Rectangle 3"/>
          <p:cNvSpPr>
            <a:spLocks noGrp="1"/>
          </p:cNvSpPr>
          <p:nvPr/>
        </p:nvSpPr>
        <p:spPr>
          <a:xfrm>
            <a:off x="2393950" y="71755"/>
            <a:ext cx="2984500" cy="67183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最短路径问题</a:t>
            </a:r>
            <a:endParaRPr lang="zh-CN" altLang="en-US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4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4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4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6" name="Rectangle 4"/>
          <p:cNvSpPr>
            <a:spLocks noChangeArrowheads="1"/>
          </p:cNvSpPr>
          <p:nvPr/>
        </p:nvSpPr>
        <p:spPr bwMode="auto">
          <a:xfrm>
            <a:off x="2538095" y="226695"/>
            <a:ext cx="2942590" cy="63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A*算法的规则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243205" y="1153160"/>
            <a:ext cx="9571990" cy="396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0" algn="l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使用</a:t>
            </a:r>
            <a:r>
              <a:rPr kumimoji="0" lang="en-US" altLang="zh-CN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Best-first</a:t>
            </a:r>
            <a:r>
              <a:rPr kumimoji="0" lang="zh-CN" altLang="en-US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策略搜索树</a:t>
            </a:r>
            <a:r>
              <a:rPr kumimoji="0" lang="en-US" altLang="zh-CN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;</a:t>
            </a:r>
            <a:endParaRPr kumimoji="0" lang="en-US" altLang="zh-CN" sz="28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0" algn="l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节点</a:t>
            </a:r>
            <a:r>
              <a:rPr kumimoji="0" lang="en-US" altLang="zh-CN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zh-CN" altLang="en-US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的代价函数为</a:t>
            </a:r>
            <a:r>
              <a:rPr kumimoji="0" lang="en-US" altLang="zh-CN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f(n)=g(n)+h(n), g(n)</a:t>
            </a:r>
            <a:r>
              <a:rPr kumimoji="0" lang="zh-CN" altLang="en-US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是从根到</a:t>
            </a:r>
            <a:r>
              <a:rPr kumimoji="0" lang="en-US" altLang="zh-CN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zh-CN" altLang="en-US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的路径代价</a:t>
            </a:r>
            <a:r>
              <a:rPr kumimoji="0" lang="en-US" altLang="zh-CN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 h(n)</a:t>
            </a:r>
            <a:r>
              <a:rPr kumimoji="0" lang="zh-CN" altLang="en-US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是从</a:t>
            </a:r>
            <a:r>
              <a:rPr kumimoji="0" lang="en-US" altLang="zh-CN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zh-CN" altLang="en-US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到某个目标节点的优化路径代价</a:t>
            </a:r>
            <a:r>
              <a:rPr kumimoji="0" lang="en-US" altLang="zh-CN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;</a:t>
            </a:r>
            <a:endParaRPr kumimoji="0" lang="en-US" altLang="zh-CN" sz="28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0" algn="l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对于所有</a:t>
            </a:r>
            <a:r>
              <a:rPr kumimoji="0" lang="en-US" altLang="zh-CN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n, h(n)</a:t>
            </a:r>
            <a:r>
              <a:rPr kumimoji="0" lang="en-US" altLang="zh-CN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</a:t>
            </a:r>
            <a:r>
              <a:rPr kumimoji="0" lang="en-US" altLang="zh-CN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h*(n);</a:t>
            </a:r>
            <a:endParaRPr kumimoji="0" lang="en-US" altLang="zh-CN" sz="28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marR="0" lvl="0" algn="l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当选择到的节点是目标节点时</a:t>
            </a:r>
            <a:r>
              <a:rPr kumimoji="0" lang="en-US" altLang="zh-CN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算法停止</a:t>
            </a:r>
            <a:r>
              <a:rPr kumimoji="0" lang="en-US" altLang="zh-CN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返回一个优化解</a:t>
            </a:r>
            <a:r>
              <a:rPr kumimoji="0" lang="en-US" altLang="zh-CN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0" lang="en-US" altLang="zh-CN" sz="28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99785" y="140970"/>
            <a:ext cx="4256405" cy="108204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对于任意节点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＝从树根到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到目标节点的优化路径的代价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 + 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是节点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lang="zh-CN" altLang="en-US" sz="1400" b="1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1343025" y="223838"/>
            <a:ext cx="83820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应用A*算法求解最短路径问题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97702" name="Text Box 6"/>
          <p:cNvSpPr txBox="1">
            <a:spLocks noChangeArrowheads="1"/>
          </p:cNvSpPr>
          <p:nvPr/>
        </p:nvSpPr>
        <p:spPr bwMode="auto">
          <a:xfrm>
            <a:off x="247650" y="1196975"/>
            <a:ext cx="7904163" cy="72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问题的输入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:</a:t>
            </a:r>
            <a:endParaRPr kumimoji="0" lang="zh-CN" altLang="en-US" sz="3200" b="1" i="1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sp>
        <p:nvSpPr>
          <p:cNvPr id="797733" name="Text Box 37"/>
          <p:cNvSpPr txBox="1">
            <a:spLocks noChangeArrowheads="1"/>
          </p:cNvSpPr>
          <p:nvPr/>
        </p:nvSpPr>
        <p:spPr bwMode="auto">
          <a:xfrm>
            <a:off x="247650" y="5153025"/>
            <a:ext cx="7904163" cy="72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A*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算法的执行全过程</a:t>
            </a:r>
            <a:endParaRPr kumimoji="0" lang="zh-CN" altLang="en-US" sz="3200" b="1" i="1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grpSp>
        <p:nvGrpSpPr>
          <p:cNvPr id="831525" name="Group 37"/>
          <p:cNvGrpSpPr/>
          <p:nvPr/>
        </p:nvGrpSpPr>
        <p:grpSpPr>
          <a:xfrm>
            <a:off x="2057400" y="2038350"/>
            <a:ext cx="5473700" cy="2663825"/>
            <a:chOff x="1108" y="1344"/>
            <a:chExt cx="3448" cy="1678"/>
          </a:xfrm>
        </p:grpSpPr>
        <p:grpSp>
          <p:nvGrpSpPr>
            <p:cNvPr id="187397" name="Group 35"/>
            <p:cNvGrpSpPr/>
            <p:nvPr/>
          </p:nvGrpSpPr>
          <p:grpSpPr>
            <a:xfrm>
              <a:off x="1108" y="1344"/>
              <a:ext cx="3448" cy="1678"/>
              <a:chOff x="1199" y="527"/>
              <a:chExt cx="3448" cy="1678"/>
            </a:xfrm>
          </p:grpSpPr>
          <p:grpSp>
            <p:nvGrpSpPr>
              <p:cNvPr id="187398" name="Group 23"/>
              <p:cNvGrpSpPr/>
              <p:nvPr/>
            </p:nvGrpSpPr>
            <p:grpSpPr>
              <a:xfrm>
                <a:off x="1199" y="527"/>
                <a:ext cx="3448" cy="1678"/>
                <a:chOff x="1244" y="981"/>
                <a:chExt cx="3448" cy="1678"/>
              </a:xfrm>
            </p:grpSpPr>
            <p:sp>
              <p:nvSpPr>
                <p:cNvPr id="831493" name="Oval 5"/>
                <p:cNvSpPr>
                  <a:spLocks noChangeArrowheads="1"/>
                </p:cNvSpPr>
                <p:nvPr/>
              </p:nvSpPr>
              <p:spPr bwMode="auto">
                <a:xfrm>
                  <a:off x="1244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S</a:t>
                  </a:r>
                  <a:endParaRPr kumimoji="0" lang="en-US" altLang="zh-CN" sz="14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4" name="Oval 6"/>
                <p:cNvSpPr>
                  <a:spLocks noChangeArrowheads="1"/>
                </p:cNvSpPr>
                <p:nvPr/>
              </p:nvSpPr>
              <p:spPr bwMode="auto">
                <a:xfrm>
                  <a:off x="2287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14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endParaRPr kumimoji="0" lang="en-US" altLang="zh-CN" sz="1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5" name="Oval 7"/>
                <p:cNvSpPr>
                  <a:spLocks noChangeArrowheads="1"/>
                </p:cNvSpPr>
                <p:nvPr/>
              </p:nvSpPr>
              <p:spPr bwMode="auto">
                <a:xfrm>
                  <a:off x="2288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14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0" lang="en-US" altLang="zh-CN" sz="1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6" name="Oval 8"/>
                <p:cNvSpPr>
                  <a:spLocks noChangeArrowheads="1"/>
                </p:cNvSpPr>
                <p:nvPr/>
              </p:nvSpPr>
              <p:spPr bwMode="auto">
                <a:xfrm>
                  <a:off x="2288" y="98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14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en-US" altLang="zh-CN" sz="1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7" name="Oval 9"/>
                <p:cNvSpPr>
                  <a:spLocks noChangeArrowheads="1"/>
                </p:cNvSpPr>
                <p:nvPr/>
              </p:nvSpPr>
              <p:spPr bwMode="auto">
                <a:xfrm>
                  <a:off x="3332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14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4</a:t>
                  </a:r>
                  <a:endParaRPr kumimoji="0" lang="en-US" altLang="zh-CN" sz="1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8" name="Oval 10"/>
                <p:cNvSpPr>
                  <a:spLocks noChangeArrowheads="1"/>
                </p:cNvSpPr>
                <p:nvPr/>
              </p:nvSpPr>
              <p:spPr bwMode="auto">
                <a:xfrm>
                  <a:off x="3332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14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endParaRPr kumimoji="0" lang="en-US" altLang="zh-CN" sz="1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9" name="Oval 11"/>
                <p:cNvSpPr>
                  <a:spLocks noChangeArrowheads="1"/>
                </p:cNvSpPr>
                <p:nvPr/>
              </p:nvSpPr>
              <p:spPr bwMode="auto">
                <a:xfrm>
                  <a:off x="4420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T</a:t>
                  </a:r>
                  <a:endParaRPr kumimoji="0" lang="en-US" altLang="zh-CN" sz="14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7406" name="Line 12"/>
                <p:cNvSpPr/>
                <p:nvPr/>
              </p:nvSpPr>
              <p:spPr>
                <a:xfrm flipV="1">
                  <a:off x="1426" y="1162"/>
                  <a:ext cx="861" cy="49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07" name="Line 13"/>
                <p:cNvSpPr/>
                <p:nvPr/>
              </p:nvSpPr>
              <p:spPr>
                <a:xfrm>
                  <a:off x="1516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08" name="Line 14"/>
                <p:cNvSpPr/>
                <p:nvPr/>
              </p:nvSpPr>
              <p:spPr>
                <a:xfrm>
                  <a:off x="1471" y="1888"/>
                  <a:ext cx="816" cy="59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09" name="Line 15"/>
                <p:cNvSpPr/>
                <p:nvPr/>
              </p:nvSpPr>
              <p:spPr>
                <a:xfrm>
                  <a:off x="2560" y="1117"/>
                  <a:ext cx="816" cy="58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0" name="Line 16"/>
                <p:cNvSpPr/>
                <p:nvPr/>
              </p:nvSpPr>
              <p:spPr>
                <a:xfrm>
                  <a:off x="2560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1" name="Line 17"/>
                <p:cNvSpPr/>
                <p:nvPr/>
              </p:nvSpPr>
              <p:spPr>
                <a:xfrm>
                  <a:off x="2560" y="2523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2" name="Line 18"/>
                <p:cNvSpPr/>
                <p:nvPr/>
              </p:nvSpPr>
              <p:spPr>
                <a:xfrm>
                  <a:off x="2514" y="1888"/>
                  <a:ext cx="862" cy="54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3" name="Line 19"/>
                <p:cNvSpPr/>
                <p:nvPr/>
              </p:nvSpPr>
              <p:spPr>
                <a:xfrm>
                  <a:off x="2424" y="1253"/>
                  <a:ext cx="0" cy="408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4" name="Line 20"/>
                <p:cNvSpPr/>
                <p:nvPr/>
              </p:nvSpPr>
              <p:spPr>
                <a:xfrm>
                  <a:off x="3603" y="1797"/>
                  <a:ext cx="816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5" name="Line 21"/>
                <p:cNvSpPr/>
                <p:nvPr/>
              </p:nvSpPr>
              <p:spPr>
                <a:xfrm>
                  <a:off x="3467" y="1933"/>
                  <a:ext cx="0" cy="45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6" name="Line 22"/>
                <p:cNvSpPr/>
                <p:nvPr/>
              </p:nvSpPr>
              <p:spPr>
                <a:xfrm flipV="1">
                  <a:off x="3603" y="1888"/>
                  <a:ext cx="862" cy="635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</p:grpSp>
          <p:sp>
            <p:nvSpPr>
              <p:cNvPr id="831513" name="Text Box 25"/>
              <p:cNvSpPr txBox="1">
                <a:spLocks noChangeArrowheads="1"/>
              </p:cNvSpPr>
              <p:nvPr/>
            </p:nvSpPr>
            <p:spPr bwMode="auto">
              <a:xfrm>
                <a:off x="1592" y="709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4" name="Text Box 26"/>
              <p:cNvSpPr txBox="1">
                <a:spLocks noChangeArrowheads="1"/>
              </p:cNvSpPr>
              <p:nvPr/>
            </p:nvSpPr>
            <p:spPr bwMode="auto">
              <a:xfrm>
                <a:off x="172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5" name="Text Box 27"/>
              <p:cNvSpPr txBox="1">
                <a:spLocks noChangeArrowheads="1"/>
              </p:cNvSpPr>
              <p:nvPr/>
            </p:nvSpPr>
            <p:spPr bwMode="auto">
              <a:xfrm>
                <a:off x="1683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6" name="Text Box 28"/>
              <p:cNvSpPr txBox="1">
                <a:spLocks noChangeArrowheads="1"/>
              </p:cNvSpPr>
              <p:nvPr/>
            </p:nvSpPr>
            <p:spPr bwMode="auto">
              <a:xfrm>
                <a:off x="2362" y="83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7" name="Text Box 29"/>
              <p:cNvSpPr txBox="1">
                <a:spLocks noChangeArrowheads="1"/>
              </p:cNvSpPr>
              <p:nvPr/>
            </p:nvSpPr>
            <p:spPr bwMode="auto">
              <a:xfrm>
                <a:off x="2816" y="663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8" name="Text Box 30"/>
              <p:cNvSpPr txBox="1">
                <a:spLocks noChangeArrowheads="1"/>
              </p:cNvSpPr>
              <p:nvPr/>
            </p:nvSpPr>
            <p:spPr bwMode="auto">
              <a:xfrm>
                <a:off x="2726" y="1071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9" name="Text Box 31"/>
              <p:cNvSpPr txBox="1">
                <a:spLocks noChangeArrowheads="1"/>
              </p:cNvSpPr>
              <p:nvPr/>
            </p:nvSpPr>
            <p:spPr bwMode="auto">
              <a:xfrm>
                <a:off x="2817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20" name="Text Box 32"/>
              <p:cNvSpPr txBox="1">
                <a:spLocks noChangeArrowheads="1"/>
              </p:cNvSpPr>
              <p:nvPr/>
            </p:nvSpPr>
            <p:spPr bwMode="auto">
              <a:xfrm>
                <a:off x="2681" y="1788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21" name="Text Box 33"/>
              <p:cNvSpPr txBox="1">
                <a:spLocks noChangeArrowheads="1"/>
              </p:cNvSpPr>
              <p:nvPr/>
            </p:nvSpPr>
            <p:spPr bwMode="auto">
              <a:xfrm>
                <a:off x="376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22" name="Text Box 34"/>
              <p:cNvSpPr txBox="1">
                <a:spLocks noChangeArrowheads="1"/>
              </p:cNvSpPr>
              <p:nvPr/>
            </p:nvSpPr>
            <p:spPr bwMode="auto">
              <a:xfrm>
                <a:off x="3770" y="151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31524" name="Text Box 36"/>
            <p:cNvSpPr txBox="1">
              <a:spLocks noChangeArrowheads="1"/>
            </p:cNvSpPr>
            <p:nvPr/>
          </p:nvSpPr>
          <p:spPr bwMode="auto">
            <a:xfrm>
              <a:off x="3270" y="2332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7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7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33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62" name="Rectangle 68"/>
          <p:cNvSpPr/>
          <p:nvPr/>
        </p:nvSpPr>
        <p:spPr>
          <a:xfrm>
            <a:off x="73025" y="501968"/>
            <a:ext cx="19748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18915" name="Text Box 67"/>
          <p:cNvSpPr txBox="1">
            <a:spLocks noChangeArrowheads="1"/>
          </p:cNvSpPr>
          <p:nvPr/>
        </p:nvSpPr>
        <p:spPr bwMode="auto">
          <a:xfrm>
            <a:off x="319405" y="763905"/>
            <a:ext cx="18827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marR="0" indent="-45720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Step 1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grpSp>
        <p:nvGrpSpPr>
          <p:cNvPr id="718927" name="Group 79"/>
          <p:cNvGrpSpPr/>
          <p:nvPr/>
        </p:nvGrpSpPr>
        <p:grpSpPr>
          <a:xfrm>
            <a:off x="3487103" y="2994660"/>
            <a:ext cx="2879725" cy="1223963"/>
            <a:chOff x="1789" y="1434"/>
            <a:chExt cx="1814" cy="771"/>
          </a:xfrm>
        </p:grpSpPr>
        <p:sp>
          <p:nvSpPr>
            <p:cNvPr id="718917" name="Oval 69"/>
            <p:cNvSpPr>
              <a:spLocks noChangeArrowheads="1"/>
            </p:cNvSpPr>
            <p:nvPr/>
          </p:nvSpPr>
          <p:spPr bwMode="auto">
            <a:xfrm>
              <a:off x="2605" y="1434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18" name="Oval 70"/>
            <p:cNvSpPr>
              <a:spLocks noChangeArrowheads="1"/>
            </p:cNvSpPr>
            <p:nvPr/>
          </p:nvSpPr>
          <p:spPr bwMode="auto">
            <a:xfrm>
              <a:off x="1789" y="193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4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19" name="Oval 71"/>
            <p:cNvSpPr>
              <a:spLocks noChangeArrowheads="1"/>
            </p:cNvSpPr>
            <p:nvPr/>
          </p:nvSpPr>
          <p:spPr bwMode="auto">
            <a:xfrm>
              <a:off x="2605" y="193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4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20" name="Oval 72"/>
            <p:cNvSpPr>
              <a:spLocks noChangeArrowheads="1"/>
            </p:cNvSpPr>
            <p:nvPr/>
          </p:nvSpPr>
          <p:spPr bwMode="auto">
            <a:xfrm>
              <a:off x="3331" y="193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4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69" name="Line 73"/>
            <p:cNvSpPr/>
            <p:nvPr/>
          </p:nvSpPr>
          <p:spPr>
            <a:xfrm flipH="1">
              <a:off x="2015" y="1616"/>
              <a:ext cx="59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70" name="Line 74"/>
            <p:cNvSpPr/>
            <p:nvPr/>
          </p:nvSpPr>
          <p:spPr>
            <a:xfrm>
              <a:off x="2741" y="1706"/>
              <a:ext cx="0" cy="22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71" name="Line 75"/>
            <p:cNvSpPr/>
            <p:nvPr/>
          </p:nvSpPr>
          <p:spPr>
            <a:xfrm>
              <a:off x="2877" y="1616"/>
              <a:ext cx="499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18924" name="Text Box 76"/>
            <p:cNvSpPr txBox="1">
              <a:spLocks noChangeArrowheads="1"/>
            </p:cNvSpPr>
            <p:nvPr/>
          </p:nvSpPr>
          <p:spPr bwMode="auto">
            <a:xfrm>
              <a:off x="2136" y="152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25" name="Text Box 77"/>
            <p:cNvSpPr txBox="1">
              <a:spLocks noChangeArrowheads="1"/>
            </p:cNvSpPr>
            <p:nvPr/>
          </p:nvSpPr>
          <p:spPr bwMode="auto">
            <a:xfrm>
              <a:off x="2498" y="166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26" name="Text Box 78"/>
            <p:cNvSpPr txBox="1">
              <a:spLocks noChangeArrowheads="1"/>
            </p:cNvSpPr>
            <p:nvPr/>
          </p:nvSpPr>
          <p:spPr bwMode="auto">
            <a:xfrm>
              <a:off x="3041" y="151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8928" name="Text Box 80"/>
          <p:cNvSpPr txBox="1">
            <a:spLocks noChangeArrowheads="1"/>
          </p:cNvSpPr>
          <p:nvPr/>
        </p:nvSpPr>
        <p:spPr bwMode="auto">
          <a:xfrm>
            <a:off x="1359218" y="4581525"/>
            <a:ext cx="1601788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929" name="Text Box 81"/>
          <p:cNvSpPr txBox="1"/>
          <p:nvPr/>
        </p:nvSpPr>
        <p:spPr>
          <a:xfrm>
            <a:off x="3545999" y="4638675"/>
            <a:ext cx="3195955" cy="15684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2,3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3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2</a:t>
            </a:r>
            <a:endParaRPr lang="en-US" altLang="zh-CN" sz="3200" b="1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2,2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930" name="Text Box 82"/>
          <p:cNvSpPr txBox="1"/>
          <p:nvPr/>
        </p:nvSpPr>
        <p:spPr>
          <a:xfrm>
            <a:off x="7080250" y="4581525"/>
            <a:ext cx="2320925" cy="157003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2+2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4+2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2+2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931" name="Text Box 83"/>
          <p:cNvSpPr txBox="1">
            <a:spLocks noChangeArrowheads="1"/>
          </p:cNvSpPr>
          <p:nvPr/>
        </p:nvSpPr>
        <p:spPr bwMode="auto">
          <a:xfrm>
            <a:off x="3172778" y="369951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932" name="Text Box 84"/>
          <p:cNvSpPr txBox="1">
            <a:spLocks noChangeArrowheads="1"/>
          </p:cNvSpPr>
          <p:nvPr/>
        </p:nvSpPr>
        <p:spPr bwMode="auto">
          <a:xfrm>
            <a:off x="4471353" y="369951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933" name="Text Box 85"/>
          <p:cNvSpPr txBox="1">
            <a:spLocks noChangeArrowheads="1"/>
          </p:cNvSpPr>
          <p:nvPr/>
        </p:nvSpPr>
        <p:spPr bwMode="auto">
          <a:xfrm>
            <a:off x="6271578" y="371538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9535" y="1483360"/>
            <a:ext cx="4256405" cy="108204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对于任意节点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＝从树根到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到目标节点的优化路径的代价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 + 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是节点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lang="zh-CN" altLang="en-US" sz="1400" b="1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835" y="1088390"/>
            <a:ext cx="3834130" cy="1871980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04595" y="109538"/>
            <a:ext cx="83820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应用A*算法求解最短路径问题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8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8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8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8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8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1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28" grpId="0" bldLvl="0" animBg="1"/>
      <p:bldP spid="718929" grpId="0"/>
      <p:bldP spid="718930" grpId="0"/>
      <p:bldP spid="718931" grpId="0" bldLvl="0" animBg="1"/>
      <p:bldP spid="718932" grpId="0" bldLvl="0" animBg="1"/>
      <p:bldP spid="71893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797" name="Group 5"/>
          <p:cNvGrpSpPr/>
          <p:nvPr/>
        </p:nvGrpSpPr>
        <p:grpSpPr>
          <a:xfrm>
            <a:off x="4351338" y="1412875"/>
            <a:ext cx="1728787" cy="1731963"/>
            <a:chOff x="2605" y="2387"/>
            <a:chExt cx="1089" cy="1091"/>
          </a:xfrm>
        </p:grpSpPr>
        <p:grpSp>
          <p:nvGrpSpPr>
            <p:cNvPr id="86019" name="Group 6"/>
            <p:cNvGrpSpPr/>
            <p:nvPr/>
          </p:nvGrpSpPr>
          <p:grpSpPr>
            <a:xfrm>
              <a:off x="2605" y="2387"/>
              <a:ext cx="1089" cy="1088"/>
              <a:chOff x="2378" y="1616"/>
              <a:chExt cx="1089" cy="1088"/>
            </a:xfrm>
          </p:grpSpPr>
          <p:sp>
            <p:nvSpPr>
              <p:cNvPr id="86020" name="Rectangle 7"/>
              <p:cNvSpPr/>
              <p:nvPr/>
            </p:nvSpPr>
            <p:spPr>
              <a:xfrm>
                <a:off x="2378" y="1616"/>
                <a:ext cx="1089" cy="1088"/>
              </a:xfrm>
              <a:prstGeom prst="rect">
                <a:avLst/>
              </a:prstGeom>
              <a:solidFill>
                <a:schemeClr val="accent1"/>
              </a:solidFill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6021" name="Line 8"/>
              <p:cNvSpPr/>
              <p:nvPr/>
            </p:nvSpPr>
            <p:spPr>
              <a:xfrm>
                <a:off x="2378" y="1979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6022" name="Line 9"/>
              <p:cNvSpPr/>
              <p:nvPr/>
            </p:nvSpPr>
            <p:spPr>
              <a:xfrm>
                <a:off x="2378" y="2341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6023" name="Line 10"/>
              <p:cNvSpPr/>
              <p:nvPr/>
            </p:nvSpPr>
            <p:spPr>
              <a:xfrm>
                <a:off x="2741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6024" name="Line 11"/>
              <p:cNvSpPr/>
              <p:nvPr/>
            </p:nvSpPr>
            <p:spPr>
              <a:xfrm>
                <a:off x="3104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801804" name="Text Box 12"/>
            <p:cNvSpPr txBox="1">
              <a:spLocks noChangeArrowheads="1"/>
            </p:cNvSpPr>
            <p:nvPr/>
          </p:nvSpPr>
          <p:spPr bwMode="auto">
            <a:xfrm>
              <a:off x="2650" y="23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05" name="Text Box 13"/>
            <p:cNvSpPr txBox="1">
              <a:spLocks noChangeArrowheads="1"/>
            </p:cNvSpPr>
            <p:nvPr/>
          </p:nvSpPr>
          <p:spPr bwMode="auto">
            <a:xfrm>
              <a:off x="3041" y="23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06" name="Text Box 14"/>
            <p:cNvSpPr txBox="1">
              <a:spLocks noChangeArrowheads="1"/>
            </p:cNvSpPr>
            <p:nvPr/>
          </p:nvSpPr>
          <p:spPr bwMode="auto">
            <a:xfrm>
              <a:off x="2650" y="27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3041" y="27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08" name="Text Box 16"/>
            <p:cNvSpPr txBox="1">
              <a:spLocks noChangeArrowheads="1"/>
            </p:cNvSpPr>
            <p:nvPr/>
          </p:nvSpPr>
          <p:spPr bwMode="auto">
            <a:xfrm>
              <a:off x="3376" y="27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3376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10" name="Text Box 18"/>
            <p:cNvSpPr txBox="1">
              <a:spLocks noChangeArrowheads="1"/>
            </p:cNvSpPr>
            <p:nvPr/>
          </p:nvSpPr>
          <p:spPr bwMode="auto">
            <a:xfrm>
              <a:off x="3059" y="311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2650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1843" name="Group 51"/>
          <p:cNvGrpSpPr/>
          <p:nvPr/>
        </p:nvGrpSpPr>
        <p:grpSpPr>
          <a:xfrm>
            <a:off x="2047875" y="4581525"/>
            <a:ext cx="1728788" cy="1758950"/>
            <a:chOff x="1290" y="2886"/>
            <a:chExt cx="1089" cy="1108"/>
          </a:xfrm>
        </p:grpSpPr>
        <p:grpSp>
          <p:nvGrpSpPr>
            <p:cNvPr id="86034" name="Group 20"/>
            <p:cNvGrpSpPr/>
            <p:nvPr/>
          </p:nvGrpSpPr>
          <p:grpSpPr>
            <a:xfrm>
              <a:off x="1290" y="2886"/>
              <a:ext cx="1089" cy="1108"/>
              <a:chOff x="2605" y="2370"/>
              <a:chExt cx="1089" cy="1108"/>
            </a:xfrm>
          </p:grpSpPr>
          <p:grpSp>
            <p:nvGrpSpPr>
              <p:cNvPr id="86035" name="Group 21"/>
              <p:cNvGrpSpPr/>
              <p:nvPr/>
            </p:nvGrpSpPr>
            <p:grpSpPr>
              <a:xfrm>
                <a:off x="2605" y="2387"/>
                <a:ext cx="1089" cy="1088"/>
                <a:chOff x="2378" y="1616"/>
                <a:chExt cx="1089" cy="1088"/>
              </a:xfrm>
            </p:grpSpPr>
            <p:sp>
              <p:nvSpPr>
                <p:cNvPr id="86036" name="Rectangle 22"/>
                <p:cNvSpPr/>
                <p:nvPr/>
              </p:nvSpPr>
              <p:spPr>
                <a:xfrm>
                  <a:off x="2378" y="1616"/>
                  <a:ext cx="1089" cy="1088"/>
                </a:xfrm>
                <a:prstGeom prst="rect">
                  <a:avLst/>
                </a:prstGeom>
                <a:solidFill>
                  <a:schemeClr val="accent1"/>
                </a:solidFill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</a:pP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37" name="Line 23"/>
                <p:cNvSpPr/>
                <p:nvPr/>
              </p:nvSpPr>
              <p:spPr>
                <a:xfrm>
                  <a:off x="2378" y="1979"/>
                  <a:ext cx="1089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38" name="Line 24"/>
                <p:cNvSpPr/>
                <p:nvPr/>
              </p:nvSpPr>
              <p:spPr>
                <a:xfrm>
                  <a:off x="2378" y="2341"/>
                  <a:ext cx="1089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39" name="Line 25"/>
                <p:cNvSpPr/>
                <p:nvPr/>
              </p:nvSpPr>
              <p:spPr>
                <a:xfrm>
                  <a:off x="2741" y="1616"/>
                  <a:ext cx="0" cy="10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40" name="Line 26"/>
                <p:cNvSpPr/>
                <p:nvPr/>
              </p:nvSpPr>
              <p:spPr>
                <a:xfrm>
                  <a:off x="3104" y="1616"/>
                  <a:ext cx="0" cy="10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</p:grpSp>
          <p:sp>
            <p:nvSpPr>
              <p:cNvPr id="801819" name="Text Box 27"/>
              <p:cNvSpPr txBox="1">
                <a:spLocks noChangeArrowheads="1"/>
              </p:cNvSpPr>
              <p:nvPr/>
            </p:nvSpPr>
            <p:spPr bwMode="auto">
              <a:xfrm>
                <a:off x="2650" y="2387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0" name="Text Box 28"/>
              <p:cNvSpPr txBox="1">
                <a:spLocks noChangeArrowheads="1"/>
              </p:cNvSpPr>
              <p:nvPr/>
            </p:nvSpPr>
            <p:spPr bwMode="auto">
              <a:xfrm>
                <a:off x="3041" y="2370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1" name="Text Box 29"/>
              <p:cNvSpPr txBox="1">
                <a:spLocks noChangeArrowheads="1"/>
              </p:cNvSpPr>
              <p:nvPr/>
            </p:nvSpPr>
            <p:spPr bwMode="auto">
              <a:xfrm>
                <a:off x="2650" y="2748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2" name="Text Box 30"/>
              <p:cNvSpPr txBox="1">
                <a:spLocks noChangeArrowheads="1"/>
              </p:cNvSpPr>
              <p:nvPr/>
            </p:nvSpPr>
            <p:spPr bwMode="auto">
              <a:xfrm>
                <a:off x="3041" y="275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3" name="Text Box 31"/>
              <p:cNvSpPr txBox="1">
                <a:spLocks noChangeArrowheads="1"/>
              </p:cNvSpPr>
              <p:nvPr/>
            </p:nvSpPr>
            <p:spPr bwMode="auto">
              <a:xfrm>
                <a:off x="3376" y="275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4" name="Text Box 32"/>
              <p:cNvSpPr txBox="1">
                <a:spLocks noChangeArrowheads="1"/>
              </p:cNvSpPr>
              <p:nvPr/>
            </p:nvSpPr>
            <p:spPr bwMode="auto">
              <a:xfrm>
                <a:off x="3376" y="31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5" name="Text Box 33"/>
              <p:cNvSpPr txBox="1">
                <a:spLocks noChangeArrowheads="1"/>
              </p:cNvSpPr>
              <p:nvPr/>
            </p:nvSpPr>
            <p:spPr bwMode="auto">
              <a:xfrm>
                <a:off x="3059" y="3113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6" name="Text Box 34"/>
              <p:cNvSpPr txBox="1">
                <a:spLocks noChangeArrowheads="1"/>
              </p:cNvSpPr>
              <p:nvPr/>
            </p:nvSpPr>
            <p:spPr bwMode="auto">
              <a:xfrm>
                <a:off x="2650" y="31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1842" name="Rectangle 50"/>
            <p:cNvSpPr>
              <a:spLocks noChangeArrowheads="1"/>
            </p:cNvSpPr>
            <p:nvPr/>
          </p:nvSpPr>
          <p:spPr bwMode="auto">
            <a:xfrm>
              <a:off x="2061" y="288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1861" name="Group 69"/>
          <p:cNvGrpSpPr/>
          <p:nvPr/>
        </p:nvGrpSpPr>
        <p:grpSpPr>
          <a:xfrm>
            <a:off x="6656388" y="4581525"/>
            <a:ext cx="1728787" cy="1731963"/>
            <a:chOff x="4193" y="2886"/>
            <a:chExt cx="1089" cy="1091"/>
          </a:xfrm>
        </p:grpSpPr>
        <p:grpSp>
          <p:nvGrpSpPr>
            <p:cNvPr id="86051" name="Group 35"/>
            <p:cNvGrpSpPr/>
            <p:nvPr/>
          </p:nvGrpSpPr>
          <p:grpSpPr>
            <a:xfrm>
              <a:off x="4193" y="2886"/>
              <a:ext cx="1089" cy="1091"/>
              <a:chOff x="2605" y="2387"/>
              <a:chExt cx="1089" cy="1091"/>
            </a:xfrm>
          </p:grpSpPr>
          <p:grpSp>
            <p:nvGrpSpPr>
              <p:cNvPr id="86052" name="Group 36"/>
              <p:cNvGrpSpPr/>
              <p:nvPr/>
            </p:nvGrpSpPr>
            <p:grpSpPr>
              <a:xfrm>
                <a:off x="2605" y="2387"/>
                <a:ext cx="1089" cy="1088"/>
                <a:chOff x="2378" y="1616"/>
                <a:chExt cx="1089" cy="1088"/>
              </a:xfrm>
            </p:grpSpPr>
            <p:sp>
              <p:nvSpPr>
                <p:cNvPr id="86053" name="Rectangle 37"/>
                <p:cNvSpPr/>
                <p:nvPr/>
              </p:nvSpPr>
              <p:spPr>
                <a:xfrm>
                  <a:off x="2378" y="1616"/>
                  <a:ext cx="1089" cy="1088"/>
                </a:xfrm>
                <a:prstGeom prst="rect">
                  <a:avLst/>
                </a:prstGeom>
                <a:solidFill>
                  <a:schemeClr val="accent1"/>
                </a:solidFill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</a:pP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54" name="Line 38"/>
                <p:cNvSpPr/>
                <p:nvPr/>
              </p:nvSpPr>
              <p:spPr>
                <a:xfrm>
                  <a:off x="2378" y="1979"/>
                  <a:ext cx="1089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55" name="Line 39"/>
                <p:cNvSpPr/>
                <p:nvPr/>
              </p:nvSpPr>
              <p:spPr>
                <a:xfrm>
                  <a:off x="2378" y="2341"/>
                  <a:ext cx="1089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56" name="Line 40"/>
                <p:cNvSpPr/>
                <p:nvPr/>
              </p:nvSpPr>
              <p:spPr>
                <a:xfrm>
                  <a:off x="2741" y="1616"/>
                  <a:ext cx="0" cy="10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57" name="Line 41"/>
                <p:cNvSpPr/>
                <p:nvPr/>
              </p:nvSpPr>
              <p:spPr>
                <a:xfrm>
                  <a:off x="3104" y="1616"/>
                  <a:ext cx="0" cy="10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</p:grpSp>
          <p:sp>
            <p:nvSpPr>
              <p:cNvPr id="801834" name="Text Box 42"/>
              <p:cNvSpPr txBox="1">
                <a:spLocks noChangeArrowheads="1"/>
              </p:cNvSpPr>
              <p:nvPr/>
            </p:nvSpPr>
            <p:spPr bwMode="auto">
              <a:xfrm>
                <a:off x="2650" y="2387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35" name="Text Box 43"/>
              <p:cNvSpPr txBox="1">
                <a:spLocks noChangeArrowheads="1"/>
              </p:cNvSpPr>
              <p:nvPr/>
            </p:nvSpPr>
            <p:spPr bwMode="auto">
              <a:xfrm>
                <a:off x="3041" y="2387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36" name="Text Box 44"/>
              <p:cNvSpPr txBox="1">
                <a:spLocks noChangeArrowheads="1"/>
              </p:cNvSpPr>
              <p:nvPr/>
            </p:nvSpPr>
            <p:spPr bwMode="auto">
              <a:xfrm>
                <a:off x="2650" y="2748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37" name="Text Box 45"/>
              <p:cNvSpPr txBox="1">
                <a:spLocks noChangeArrowheads="1"/>
              </p:cNvSpPr>
              <p:nvPr/>
            </p:nvSpPr>
            <p:spPr bwMode="auto">
              <a:xfrm>
                <a:off x="3041" y="275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38" name="Text Box 46"/>
              <p:cNvSpPr txBox="1">
                <a:spLocks noChangeArrowheads="1"/>
              </p:cNvSpPr>
              <p:nvPr/>
            </p:nvSpPr>
            <p:spPr bwMode="auto">
              <a:xfrm>
                <a:off x="3376" y="2733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39" name="Text Box 47"/>
              <p:cNvSpPr txBox="1">
                <a:spLocks noChangeArrowheads="1"/>
              </p:cNvSpPr>
              <p:nvPr/>
            </p:nvSpPr>
            <p:spPr bwMode="auto">
              <a:xfrm>
                <a:off x="3376" y="31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40" name="Text Box 48"/>
              <p:cNvSpPr txBox="1">
                <a:spLocks noChangeArrowheads="1"/>
              </p:cNvSpPr>
              <p:nvPr/>
            </p:nvSpPr>
            <p:spPr bwMode="auto">
              <a:xfrm>
                <a:off x="3059" y="3113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41" name="Text Box 49"/>
              <p:cNvSpPr txBox="1">
                <a:spLocks noChangeArrowheads="1"/>
              </p:cNvSpPr>
              <p:nvPr/>
            </p:nvSpPr>
            <p:spPr bwMode="auto">
              <a:xfrm>
                <a:off x="2650" y="31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1860" name="Text Box 68"/>
            <p:cNvSpPr txBox="1">
              <a:spLocks noChangeArrowheads="1"/>
            </p:cNvSpPr>
            <p:nvPr/>
          </p:nvSpPr>
          <p:spPr bwMode="auto">
            <a:xfrm>
              <a:off x="4964" y="288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01862" name="Line 70"/>
          <p:cNvSpPr/>
          <p:nvPr/>
        </p:nvSpPr>
        <p:spPr>
          <a:xfrm flipH="1">
            <a:off x="2911475" y="3141663"/>
            <a:ext cx="2016125" cy="14398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01863" name="Line 71"/>
          <p:cNvSpPr/>
          <p:nvPr/>
        </p:nvSpPr>
        <p:spPr>
          <a:xfrm>
            <a:off x="5503863" y="3141663"/>
            <a:ext cx="2016125" cy="14398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3058795" y="175895"/>
            <a:ext cx="4246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问题表示为树搜索问题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0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0" name="Rectangle 35"/>
          <p:cNvSpPr/>
          <p:nvPr/>
        </p:nvSpPr>
        <p:spPr>
          <a:xfrm>
            <a:off x="103188" y="50196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72804" name="Text Box 36"/>
          <p:cNvSpPr txBox="1">
            <a:spLocks noChangeArrowheads="1"/>
          </p:cNvSpPr>
          <p:nvPr/>
        </p:nvSpPr>
        <p:spPr bwMode="auto">
          <a:xfrm>
            <a:off x="235268" y="809625"/>
            <a:ext cx="36734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indent="-457200" algn="l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Step 2. 扩展V</a:t>
            </a:r>
            <a:r>
              <a:rPr kumimoji="0" lang="en-US" altLang="zh-CN" sz="28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1</a:t>
            </a:r>
            <a:endParaRPr kumimoji="0" lang="en-US" altLang="zh-CN" sz="2800" b="1" kern="1200" cap="none" spc="0" normalizeH="0" baseline="-25000" noProof="0"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72816" name="Text Box 48"/>
          <p:cNvSpPr txBox="1">
            <a:spLocks noChangeArrowheads="1"/>
          </p:cNvSpPr>
          <p:nvPr/>
        </p:nvSpPr>
        <p:spPr bwMode="auto">
          <a:xfrm>
            <a:off x="803275" y="4810125"/>
            <a:ext cx="2538413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2+2=4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2+3=5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17" name="Text Box 49"/>
          <p:cNvSpPr txBox="1"/>
          <p:nvPr/>
        </p:nvSpPr>
        <p:spPr>
          <a:xfrm>
            <a:off x="3549650" y="4795838"/>
            <a:ext cx="3328988" cy="10779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3,1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2, 2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2818" name="Text Box 50"/>
          <p:cNvSpPr txBox="1"/>
          <p:nvPr/>
        </p:nvSpPr>
        <p:spPr>
          <a:xfrm>
            <a:off x="7154863" y="4810125"/>
            <a:ext cx="2320925" cy="10779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4+1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5+2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2806" name="Oval 38"/>
          <p:cNvSpPr>
            <a:spLocks noChangeArrowheads="1"/>
          </p:cNvSpPr>
          <p:nvPr/>
        </p:nvSpPr>
        <p:spPr bwMode="auto">
          <a:xfrm>
            <a:off x="4494213" y="2475230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08" name="Oval 40"/>
          <p:cNvSpPr>
            <a:spLocks noChangeArrowheads="1"/>
          </p:cNvSpPr>
          <p:nvPr/>
        </p:nvSpPr>
        <p:spPr bwMode="auto">
          <a:xfrm>
            <a:off x="4494213" y="326739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14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09" name="Oval 41"/>
          <p:cNvSpPr>
            <a:spLocks noChangeArrowheads="1"/>
          </p:cNvSpPr>
          <p:nvPr/>
        </p:nvSpPr>
        <p:spPr bwMode="auto">
          <a:xfrm>
            <a:off x="5645150" y="326739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4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9718" name="Line 42"/>
          <p:cNvSpPr/>
          <p:nvPr/>
        </p:nvSpPr>
        <p:spPr>
          <a:xfrm flipH="1">
            <a:off x="3556000" y="2764155"/>
            <a:ext cx="93821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199719" name="Line 43"/>
          <p:cNvSpPr/>
          <p:nvPr/>
        </p:nvSpPr>
        <p:spPr>
          <a:xfrm>
            <a:off x="4706938" y="2907030"/>
            <a:ext cx="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199720" name="Line 44"/>
          <p:cNvSpPr/>
          <p:nvPr/>
        </p:nvSpPr>
        <p:spPr>
          <a:xfrm>
            <a:off x="4924425" y="2764155"/>
            <a:ext cx="79216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2813" name="Text Box 45"/>
          <p:cNvSpPr txBox="1">
            <a:spLocks noChangeArrowheads="1"/>
          </p:cNvSpPr>
          <p:nvPr/>
        </p:nvSpPr>
        <p:spPr bwMode="auto">
          <a:xfrm>
            <a:off x="3748088" y="261969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14" name="Text Box 46"/>
          <p:cNvSpPr txBox="1">
            <a:spLocks noChangeArrowheads="1"/>
          </p:cNvSpPr>
          <p:nvPr/>
        </p:nvSpPr>
        <p:spPr bwMode="auto">
          <a:xfrm>
            <a:off x="4322763" y="278003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15" name="Text Box 47"/>
          <p:cNvSpPr txBox="1">
            <a:spLocks noChangeArrowheads="1"/>
          </p:cNvSpPr>
          <p:nvPr/>
        </p:nvSpPr>
        <p:spPr bwMode="auto">
          <a:xfrm>
            <a:off x="5186363" y="2603818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19" name="Text Box 51"/>
          <p:cNvSpPr txBox="1">
            <a:spLocks noChangeArrowheads="1"/>
          </p:cNvSpPr>
          <p:nvPr/>
        </p:nvSpPr>
        <p:spPr bwMode="auto">
          <a:xfrm>
            <a:off x="2882900" y="306736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0" name="Text Box 52"/>
          <p:cNvSpPr txBox="1">
            <a:spLocks noChangeArrowheads="1"/>
          </p:cNvSpPr>
          <p:nvPr/>
        </p:nvSpPr>
        <p:spPr bwMode="auto">
          <a:xfrm>
            <a:off x="4181475" y="306736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1" name="Text Box 53"/>
          <p:cNvSpPr txBox="1">
            <a:spLocks noChangeArrowheads="1"/>
          </p:cNvSpPr>
          <p:nvPr/>
        </p:nvSpPr>
        <p:spPr bwMode="auto">
          <a:xfrm>
            <a:off x="5981700" y="306736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3" name="Oval 55"/>
          <p:cNvSpPr>
            <a:spLocks noChangeArrowheads="1"/>
          </p:cNvSpPr>
          <p:nvPr/>
        </p:nvSpPr>
        <p:spPr bwMode="auto">
          <a:xfrm>
            <a:off x="2546350" y="4075430"/>
            <a:ext cx="433388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14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4" name="Oval 56"/>
          <p:cNvSpPr>
            <a:spLocks noChangeArrowheads="1"/>
          </p:cNvSpPr>
          <p:nvPr/>
        </p:nvSpPr>
        <p:spPr bwMode="auto">
          <a:xfrm>
            <a:off x="3554413" y="407543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4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5" name="Line 57"/>
          <p:cNvSpPr/>
          <p:nvPr/>
        </p:nvSpPr>
        <p:spPr>
          <a:xfrm flipH="1">
            <a:off x="2833688" y="3643630"/>
            <a:ext cx="4318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2826" name="Line 58"/>
          <p:cNvSpPr/>
          <p:nvPr/>
        </p:nvSpPr>
        <p:spPr>
          <a:xfrm>
            <a:off x="3554413" y="3643630"/>
            <a:ext cx="2159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2807" name="Oval 39"/>
          <p:cNvSpPr>
            <a:spLocks noChangeArrowheads="1"/>
          </p:cNvSpPr>
          <p:nvPr/>
        </p:nvSpPr>
        <p:spPr bwMode="auto">
          <a:xfrm>
            <a:off x="3197225" y="326739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4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7" name="Text Box 59"/>
          <p:cNvSpPr txBox="1">
            <a:spLocks noChangeArrowheads="1"/>
          </p:cNvSpPr>
          <p:nvPr/>
        </p:nvSpPr>
        <p:spPr bwMode="auto">
          <a:xfrm>
            <a:off x="2736850" y="348488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8" name="Text Box 60"/>
          <p:cNvSpPr txBox="1">
            <a:spLocks noChangeArrowheads="1"/>
          </p:cNvSpPr>
          <p:nvPr/>
        </p:nvSpPr>
        <p:spPr bwMode="auto">
          <a:xfrm>
            <a:off x="3602038" y="348488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30" name="Text Box 62"/>
          <p:cNvSpPr txBox="1">
            <a:spLocks noChangeArrowheads="1"/>
          </p:cNvSpPr>
          <p:nvPr/>
        </p:nvSpPr>
        <p:spPr bwMode="auto">
          <a:xfrm>
            <a:off x="2236788" y="391668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31" name="Text Box 63"/>
          <p:cNvSpPr txBox="1">
            <a:spLocks noChangeArrowheads="1"/>
          </p:cNvSpPr>
          <p:nvPr/>
        </p:nvSpPr>
        <p:spPr bwMode="auto">
          <a:xfrm>
            <a:off x="3824288" y="391668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6355" y="1331595"/>
            <a:ext cx="4256405" cy="108204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对于任意节点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＝从树根到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到目标节点的优化路径的代价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 + 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是节点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lang="zh-CN" altLang="en-US" sz="1400" b="1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0410" y="995045"/>
            <a:ext cx="3834130" cy="18719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16355" y="1368425"/>
            <a:ext cx="4256405" cy="108204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对于任意节点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＝从树根到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到目标节点的优化路径的代价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 + 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是节点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lang="zh-CN" altLang="en-US" sz="1400" b="1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1204595" y="109538"/>
            <a:ext cx="83820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应用A*算法求解最短路径问题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816" grpId="0"/>
      <p:bldP spid="672817" grpId="0"/>
      <p:bldP spid="672818" grpId="0"/>
      <p:bldP spid="672823" grpId="0" bldLvl="0" animBg="1"/>
      <p:bldP spid="672824" grpId="0" bldLvl="0" animBg="1"/>
      <p:bldP spid="672827" grpId="0" bldLvl="0" animBg="1"/>
      <p:bldP spid="672828" grpId="0" bldLvl="0" animBg="1"/>
      <p:bldP spid="672830" grpId="0" bldLvl="0" animBg="1"/>
      <p:bldP spid="672831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58" name="Rectangle 34"/>
          <p:cNvSpPr/>
          <p:nvPr/>
        </p:nvSpPr>
        <p:spPr>
          <a:xfrm>
            <a:off x="103188" y="64547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19907" name="Text Box 35"/>
          <p:cNvSpPr txBox="1">
            <a:spLocks noChangeArrowheads="1"/>
          </p:cNvSpPr>
          <p:nvPr/>
        </p:nvSpPr>
        <p:spPr bwMode="auto">
          <a:xfrm>
            <a:off x="349250" y="907415"/>
            <a:ext cx="38322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indent="-457200" algn="l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Step 3. 扩展V</a:t>
            </a:r>
            <a:r>
              <a:rPr kumimoji="0" lang="en-US" altLang="zh-CN" sz="28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2</a:t>
            </a:r>
            <a:endParaRPr kumimoji="0" lang="en-US" altLang="zh-CN" sz="2800" b="1" kern="1200" cap="none" spc="0" normalizeH="0" baseline="-25000" noProof="0"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719908" name="Text Box 36"/>
          <p:cNvSpPr txBox="1">
            <a:spLocks noChangeArrowheads="1"/>
          </p:cNvSpPr>
          <p:nvPr/>
        </p:nvSpPr>
        <p:spPr bwMode="auto">
          <a:xfrm>
            <a:off x="803275" y="4810125"/>
            <a:ext cx="2538413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3+2=5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3+2=5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09" name="Text Box 37"/>
          <p:cNvSpPr txBox="1"/>
          <p:nvPr/>
        </p:nvSpPr>
        <p:spPr>
          <a:xfrm>
            <a:off x="3551238" y="4795838"/>
            <a:ext cx="3225800" cy="10779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3,1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910" name="Text Box 38"/>
          <p:cNvSpPr txBox="1"/>
          <p:nvPr/>
        </p:nvSpPr>
        <p:spPr>
          <a:xfrm>
            <a:off x="7153275" y="4810125"/>
            <a:ext cx="2527300" cy="10779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5+1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5+5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911" name="Oval 39"/>
          <p:cNvSpPr>
            <a:spLocks noChangeArrowheads="1"/>
          </p:cNvSpPr>
          <p:nvPr/>
        </p:nvSpPr>
        <p:spPr bwMode="auto">
          <a:xfrm>
            <a:off x="4494213" y="2618740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12" name="Oval 40"/>
          <p:cNvSpPr>
            <a:spLocks noChangeArrowheads="1"/>
          </p:cNvSpPr>
          <p:nvPr/>
        </p:nvSpPr>
        <p:spPr bwMode="auto">
          <a:xfrm>
            <a:off x="4494213" y="341090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1765" name="Line 42"/>
          <p:cNvSpPr/>
          <p:nvPr/>
        </p:nvSpPr>
        <p:spPr>
          <a:xfrm flipH="1">
            <a:off x="3556000" y="2907665"/>
            <a:ext cx="93821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1766" name="Line 43"/>
          <p:cNvSpPr/>
          <p:nvPr/>
        </p:nvSpPr>
        <p:spPr>
          <a:xfrm>
            <a:off x="4706938" y="3050540"/>
            <a:ext cx="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1767" name="Line 44"/>
          <p:cNvSpPr/>
          <p:nvPr/>
        </p:nvSpPr>
        <p:spPr>
          <a:xfrm>
            <a:off x="4924425" y="2907665"/>
            <a:ext cx="79216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19917" name="Text Box 45"/>
          <p:cNvSpPr txBox="1">
            <a:spLocks noChangeArrowheads="1"/>
          </p:cNvSpPr>
          <p:nvPr/>
        </p:nvSpPr>
        <p:spPr bwMode="auto">
          <a:xfrm>
            <a:off x="3748088" y="276320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18" name="Text Box 46"/>
          <p:cNvSpPr txBox="1">
            <a:spLocks noChangeArrowheads="1"/>
          </p:cNvSpPr>
          <p:nvPr/>
        </p:nvSpPr>
        <p:spPr bwMode="auto">
          <a:xfrm>
            <a:off x="4322763" y="292354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19" name="Text Box 47"/>
          <p:cNvSpPr txBox="1">
            <a:spLocks noChangeArrowheads="1"/>
          </p:cNvSpPr>
          <p:nvPr/>
        </p:nvSpPr>
        <p:spPr bwMode="auto">
          <a:xfrm>
            <a:off x="5186363" y="2747328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0" name="Text Box 48"/>
          <p:cNvSpPr txBox="1">
            <a:spLocks noChangeArrowheads="1"/>
          </p:cNvSpPr>
          <p:nvPr/>
        </p:nvSpPr>
        <p:spPr bwMode="auto">
          <a:xfrm>
            <a:off x="2882900" y="321087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1" name="Text Box 49"/>
          <p:cNvSpPr txBox="1">
            <a:spLocks noChangeArrowheads="1"/>
          </p:cNvSpPr>
          <p:nvPr/>
        </p:nvSpPr>
        <p:spPr bwMode="auto">
          <a:xfrm>
            <a:off x="4181475" y="321087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2" name="Text Box 50"/>
          <p:cNvSpPr txBox="1">
            <a:spLocks noChangeArrowheads="1"/>
          </p:cNvSpPr>
          <p:nvPr/>
        </p:nvSpPr>
        <p:spPr bwMode="auto">
          <a:xfrm>
            <a:off x="5981700" y="321087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3" name="Oval 51"/>
          <p:cNvSpPr>
            <a:spLocks noChangeArrowheads="1"/>
          </p:cNvSpPr>
          <p:nvPr/>
        </p:nvSpPr>
        <p:spPr bwMode="auto">
          <a:xfrm>
            <a:off x="2546350" y="4218940"/>
            <a:ext cx="433388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4" name="Oval 52"/>
          <p:cNvSpPr>
            <a:spLocks noChangeArrowheads="1"/>
          </p:cNvSpPr>
          <p:nvPr/>
        </p:nvSpPr>
        <p:spPr bwMode="auto">
          <a:xfrm>
            <a:off x="3554413" y="421894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1776" name="Line 53"/>
          <p:cNvSpPr/>
          <p:nvPr/>
        </p:nvSpPr>
        <p:spPr>
          <a:xfrm flipH="1">
            <a:off x="2833688" y="3787140"/>
            <a:ext cx="4318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1777" name="Line 54"/>
          <p:cNvSpPr/>
          <p:nvPr/>
        </p:nvSpPr>
        <p:spPr>
          <a:xfrm>
            <a:off x="3554413" y="3787140"/>
            <a:ext cx="2159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19927" name="Oval 55"/>
          <p:cNvSpPr>
            <a:spLocks noChangeArrowheads="1"/>
          </p:cNvSpPr>
          <p:nvPr/>
        </p:nvSpPr>
        <p:spPr bwMode="auto">
          <a:xfrm>
            <a:off x="3197225" y="341090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8" name="Text Box 56"/>
          <p:cNvSpPr txBox="1">
            <a:spLocks noChangeArrowheads="1"/>
          </p:cNvSpPr>
          <p:nvPr/>
        </p:nvSpPr>
        <p:spPr bwMode="auto">
          <a:xfrm>
            <a:off x="2736850" y="362839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9" name="Text Box 57"/>
          <p:cNvSpPr txBox="1">
            <a:spLocks noChangeArrowheads="1"/>
          </p:cNvSpPr>
          <p:nvPr/>
        </p:nvSpPr>
        <p:spPr bwMode="auto">
          <a:xfrm>
            <a:off x="3602038" y="362839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1" name="Text Box 59"/>
          <p:cNvSpPr txBox="1">
            <a:spLocks noChangeArrowheads="1"/>
          </p:cNvSpPr>
          <p:nvPr/>
        </p:nvSpPr>
        <p:spPr bwMode="auto">
          <a:xfrm>
            <a:off x="2236788" y="406019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2" name="Text Box 60"/>
          <p:cNvSpPr txBox="1">
            <a:spLocks noChangeArrowheads="1"/>
          </p:cNvSpPr>
          <p:nvPr/>
        </p:nvSpPr>
        <p:spPr bwMode="auto">
          <a:xfrm>
            <a:off x="3824288" y="406019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3" name="Oval 61"/>
          <p:cNvSpPr>
            <a:spLocks noChangeArrowheads="1"/>
          </p:cNvSpPr>
          <p:nvPr/>
        </p:nvSpPr>
        <p:spPr bwMode="auto">
          <a:xfrm>
            <a:off x="5143500" y="421894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4" name="Oval 62"/>
          <p:cNvSpPr>
            <a:spLocks noChangeArrowheads="1"/>
          </p:cNvSpPr>
          <p:nvPr/>
        </p:nvSpPr>
        <p:spPr bwMode="auto">
          <a:xfrm>
            <a:off x="6080125" y="421894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5" name="Text Box 63"/>
          <p:cNvSpPr txBox="1">
            <a:spLocks noChangeArrowheads="1"/>
          </p:cNvSpPr>
          <p:nvPr/>
        </p:nvSpPr>
        <p:spPr bwMode="auto">
          <a:xfrm>
            <a:off x="5265738" y="362839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6" name="Text Box 64"/>
          <p:cNvSpPr txBox="1">
            <a:spLocks noChangeArrowheads="1"/>
          </p:cNvSpPr>
          <p:nvPr/>
        </p:nvSpPr>
        <p:spPr bwMode="auto">
          <a:xfrm>
            <a:off x="6056313" y="364267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7" name="Line 65"/>
          <p:cNvSpPr/>
          <p:nvPr/>
        </p:nvSpPr>
        <p:spPr>
          <a:xfrm flipH="1">
            <a:off x="5430838" y="3787140"/>
            <a:ext cx="288925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19938" name="Line 66"/>
          <p:cNvSpPr/>
          <p:nvPr/>
        </p:nvSpPr>
        <p:spPr>
          <a:xfrm>
            <a:off x="6008688" y="3787140"/>
            <a:ext cx="214312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19913" name="Oval 41"/>
          <p:cNvSpPr>
            <a:spLocks noChangeArrowheads="1"/>
          </p:cNvSpPr>
          <p:nvPr/>
        </p:nvSpPr>
        <p:spPr bwMode="auto">
          <a:xfrm>
            <a:off x="5645150" y="341090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9" name="Text Box 67"/>
          <p:cNvSpPr txBox="1">
            <a:spLocks noChangeArrowheads="1"/>
          </p:cNvSpPr>
          <p:nvPr/>
        </p:nvSpPr>
        <p:spPr bwMode="auto">
          <a:xfrm>
            <a:off x="4829175" y="406019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40" name="Text Box 68"/>
          <p:cNvSpPr txBox="1">
            <a:spLocks noChangeArrowheads="1"/>
          </p:cNvSpPr>
          <p:nvPr/>
        </p:nvSpPr>
        <p:spPr bwMode="auto">
          <a:xfrm>
            <a:off x="6400800" y="4003040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6355" y="1440180"/>
            <a:ext cx="4256405" cy="108204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对于任意节点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＝从树根到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到目标节点的优化路径的代价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 + 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是节点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lang="zh-CN" altLang="en-US" sz="1400" b="1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3585" y="1106805"/>
            <a:ext cx="3834130" cy="1871980"/>
          </a:xfrm>
          <a:prstGeom prst="rect">
            <a:avLst/>
          </a:prstGeom>
        </p:spPr>
      </p:pic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1204595" y="109538"/>
            <a:ext cx="83820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应用A*算法求解最短路径问题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9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9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1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1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908" grpId="0"/>
      <p:bldP spid="719909" grpId="0"/>
      <p:bldP spid="719910" grpId="0"/>
      <p:bldP spid="719933" grpId="0" bldLvl="0" animBg="1"/>
      <p:bldP spid="719934" grpId="0" bldLvl="0" animBg="1"/>
      <p:bldP spid="719935" grpId="0" bldLvl="0" animBg="1"/>
      <p:bldP spid="719936" grpId="0" bldLvl="0" animBg="1"/>
      <p:bldP spid="719939" grpId="0" bldLvl="0" animBg="1"/>
      <p:bldP spid="719940" grpId="0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06" name="Rectangle 36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73829" name="Text Box 37"/>
          <p:cNvSpPr txBox="1">
            <a:spLocks noChangeArrowheads="1"/>
          </p:cNvSpPr>
          <p:nvPr/>
        </p:nvSpPr>
        <p:spPr bwMode="auto">
          <a:xfrm>
            <a:off x="269558" y="795020"/>
            <a:ext cx="40354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indent="-457200" algn="l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Step 4. 扩展V</a:t>
            </a:r>
            <a:r>
              <a:rPr kumimoji="0" lang="en-US" altLang="zh-CN" sz="28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4</a:t>
            </a:r>
            <a:endParaRPr kumimoji="0" lang="en-US" altLang="zh-CN" sz="2800" b="1" kern="1200" cap="none" spc="0" normalizeH="0" baseline="-25000" noProof="0"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73830" name="Text Box 38"/>
          <p:cNvSpPr txBox="1">
            <a:spLocks noChangeArrowheads="1"/>
          </p:cNvSpPr>
          <p:nvPr/>
        </p:nvSpPr>
        <p:spPr bwMode="auto">
          <a:xfrm>
            <a:off x="573088" y="5744210"/>
            <a:ext cx="300672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2+2+1=5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g(T) 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2+2+3=7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31" name="Text Box 39"/>
          <p:cNvSpPr txBox="1"/>
          <p:nvPr/>
        </p:nvSpPr>
        <p:spPr>
          <a:xfrm>
            <a:off x="3979863" y="5729923"/>
            <a:ext cx="2919412" cy="10779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h(T)=0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3832" name="Text Box 40"/>
          <p:cNvSpPr txBox="1"/>
          <p:nvPr/>
        </p:nvSpPr>
        <p:spPr>
          <a:xfrm>
            <a:off x="7381875" y="5744210"/>
            <a:ext cx="2527300" cy="10779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5+5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f(T)=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7+0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3833" name="Oval 41"/>
          <p:cNvSpPr>
            <a:spLocks noChangeArrowheads="1"/>
          </p:cNvSpPr>
          <p:nvPr/>
        </p:nvSpPr>
        <p:spPr bwMode="auto">
          <a:xfrm>
            <a:off x="4494213" y="2617788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34" name="Oval 42"/>
          <p:cNvSpPr>
            <a:spLocks noChangeArrowheads="1"/>
          </p:cNvSpPr>
          <p:nvPr/>
        </p:nvSpPr>
        <p:spPr bwMode="auto">
          <a:xfrm>
            <a:off x="4494213" y="3409950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813" name="Line 43"/>
          <p:cNvSpPr/>
          <p:nvPr/>
        </p:nvSpPr>
        <p:spPr>
          <a:xfrm flipH="1">
            <a:off x="3556000" y="2906713"/>
            <a:ext cx="938213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3814" name="Line 44"/>
          <p:cNvSpPr/>
          <p:nvPr/>
        </p:nvSpPr>
        <p:spPr>
          <a:xfrm>
            <a:off x="4706938" y="3049588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3815" name="Line 45"/>
          <p:cNvSpPr/>
          <p:nvPr/>
        </p:nvSpPr>
        <p:spPr>
          <a:xfrm>
            <a:off x="4924425" y="2906713"/>
            <a:ext cx="792163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38" name="Text Box 46"/>
          <p:cNvSpPr txBox="1">
            <a:spLocks noChangeArrowheads="1"/>
          </p:cNvSpPr>
          <p:nvPr/>
        </p:nvSpPr>
        <p:spPr bwMode="auto">
          <a:xfrm>
            <a:off x="3748088" y="276225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39" name="Text Box 47"/>
          <p:cNvSpPr txBox="1">
            <a:spLocks noChangeArrowheads="1"/>
          </p:cNvSpPr>
          <p:nvPr/>
        </p:nvSpPr>
        <p:spPr bwMode="auto">
          <a:xfrm>
            <a:off x="4322763" y="29225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40" name="Text Box 48"/>
          <p:cNvSpPr txBox="1">
            <a:spLocks noChangeArrowheads="1"/>
          </p:cNvSpPr>
          <p:nvPr/>
        </p:nvSpPr>
        <p:spPr bwMode="auto">
          <a:xfrm>
            <a:off x="5186363" y="274637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41" name="Text Box 49"/>
          <p:cNvSpPr txBox="1">
            <a:spLocks noChangeArrowheads="1"/>
          </p:cNvSpPr>
          <p:nvPr/>
        </p:nvSpPr>
        <p:spPr bwMode="auto">
          <a:xfrm>
            <a:off x="2882900" y="32099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42" name="Text Box 50"/>
          <p:cNvSpPr txBox="1">
            <a:spLocks noChangeArrowheads="1"/>
          </p:cNvSpPr>
          <p:nvPr/>
        </p:nvSpPr>
        <p:spPr bwMode="auto">
          <a:xfrm>
            <a:off x="4181475" y="32099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43" name="Text Box 51"/>
          <p:cNvSpPr txBox="1">
            <a:spLocks noChangeArrowheads="1"/>
          </p:cNvSpPr>
          <p:nvPr/>
        </p:nvSpPr>
        <p:spPr bwMode="auto">
          <a:xfrm>
            <a:off x="5981700" y="32099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45" name="Oval 53"/>
          <p:cNvSpPr>
            <a:spLocks noChangeArrowheads="1"/>
          </p:cNvSpPr>
          <p:nvPr/>
        </p:nvSpPr>
        <p:spPr bwMode="auto">
          <a:xfrm>
            <a:off x="3554413" y="4217988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823" name="Line 54"/>
          <p:cNvSpPr/>
          <p:nvPr/>
        </p:nvSpPr>
        <p:spPr>
          <a:xfrm flipH="1">
            <a:off x="2833688" y="3786188"/>
            <a:ext cx="4318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3824" name="Line 55"/>
          <p:cNvSpPr/>
          <p:nvPr/>
        </p:nvSpPr>
        <p:spPr>
          <a:xfrm>
            <a:off x="3554413" y="3786188"/>
            <a:ext cx="2159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48" name="Oval 56"/>
          <p:cNvSpPr>
            <a:spLocks noChangeArrowheads="1"/>
          </p:cNvSpPr>
          <p:nvPr/>
        </p:nvSpPr>
        <p:spPr bwMode="auto">
          <a:xfrm>
            <a:off x="3197225" y="340995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49" name="Text Box 57"/>
          <p:cNvSpPr txBox="1">
            <a:spLocks noChangeArrowheads="1"/>
          </p:cNvSpPr>
          <p:nvPr/>
        </p:nvSpPr>
        <p:spPr bwMode="auto">
          <a:xfrm>
            <a:off x="2736850" y="36274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0" name="Text Box 58"/>
          <p:cNvSpPr txBox="1">
            <a:spLocks noChangeArrowheads="1"/>
          </p:cNvSpPr>
          <p:nvPr/>
        </p:nvSpPr>
        <p:spPr bwMode="auto">
          <a:xfrm>
            <a:off x="3602038" y="3627438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2" name="Text Box 60"/>
          <p:cNvSpPr txBox="1">
            <a:spLocks noChangeArrowheads="1"/>
          </p:cNvSpPr>
          <p:nvPr/>
        </p:nvSpPr>
        <p:spPr bwMode="auto">
          <a:xfrm>
            <a:off x="2236788" y="40592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3" name="Text Box 61"/>
          <p:cNvSpPr txBox="1">
            <a:spLocks noChangeArrowheads="1"/>
          </p:cNvSpPr>
          <p:nvPr/>
        </p:nvSpPr>
        <p:spPr bwMode="auto">
          <a:xfrm>
            <a:off x="3824288" y="40592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4" name="Oval 62"/>
          <p:cNvSpPr>
            <a:spLocks noChangeArrowheads="1"/>
          </p:cNvSpPr>
          <p:nvPr/>
        </p:nvSpPr>
        <p:spPr bwMode="auto">
          <a:xfrm>
            <a:off x="5143500" y="4217988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5" name="Oval 63"/>
          <p:cNvSpPr>
            <a:spLocks noChangeArrowheads="1"/>
          </p:cNvSpPr>
          <p:nvPr/>
        </p:nvSpPr>
        <p:spPr bwMode="auto">
          <a:xfrm>
            <a:off x="6080125" y="4217988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6" name="Text Box 64"/>
          <p:cNvSpPr txBox="1">
            <a:spLocks noChangeArrowheads="1"/>
          </p:cNvSpPr>
          <p:nvPr/>
        </p:nvSpPr>
        <p:spPr bwMode="auto">
          <a:xfrm>
            <a:off x="5265738" y="36274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7" name="Text Box 65"/>
          <p:cNvSpPr txBox="1">
            <a:spLocks noChangeArrowheads="1"/>
          </p:cNvSpPr>
          <p:nvPr/>
        </p:nvSpPr>
        <p:spPr bwMode="auto">
          <a:xfrm>
            <a:off x="6056313" y="36417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835" name="Line 66"/>
          <p:cNvSpPr/>
          <p:nvPr/>
        </p:nvSpPr>
        <p:spPr>
          <a:xfrm flipH="1">
            <a:off x="5430838" y="3786188"/>
            <a:ext cx="288925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3836" name="Line 67"/>
          <p:cNvSpPr/>
          <p:nvPr/>
        </p:nvSpPr>
        <p:spPr>
          <a:xfrm>
            <a:off x="6008688" y="3786188"/>
            <a:ext cx="214312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60" name="Oval 68"/>
          <p:cNvSpPr>
            <a:spLocks noChangeArrowheads="1"/>
          </p:cNvSpPr>
          <p:nvPr/>
        </p:nvSpPr>
        <p:spPr bwMode="auto">
          <a:xfrm>
            <a:off x="5645150" y="340995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1" name="Text Box 69"/>
          <p:cNvSpPr txBox="1">
            <a:spLocks noChangeArrowheads="1"/>
          </p:cNvSpPr>
          <p:nvPr/>
        </p:nvSpPr>
        <p:spPr bwMode="auto">
          <a:xfrm>
            <a:off x="4829175" y="4059238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2" name="Text Box 70"/>
          <p:cNvSpPr txBox="1">
            <a:spLocks noChangeArrowheads="1"/>
          </p:cNvSpPr>
          <p:nvPr/>
        </p:nvSpPr>
        <p:spPr bwMode="auto">
          <a:xfrm>
            <a:off x="6400800" y="4002088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3" name="Oval 71"/>
          <p:cNvSpPr>
            <a:spLocks noChangeArrowheads="1"/>
          </p:cNvSpPr>
          <p:nvPr/>
        </p:nvSpPr>
        <p:spPr bwMode="auto">
          <a:xfrm>
            <a:off x="1974850" y="5081588"/>
            <a:ext cx="433388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4" name="Oval 72"/>
          <p:cNvSpPr>
            <a:spLocks noChangeArrowheads="1"/>
          </p:cNvSpPr>
          <p:nvPr/>
        </p:nvSpPr>
        <p:spPr bwMode="auto">
          <a:xfrm>
            <a:off x="2982913" y="5081588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7" name="Text Box 75"/>
          <p:cNvSpPr txBox="1">
            <a:spLocks noChangeArrowheads="1"/>
          </p:cNvSpPr>
          <p:nvPr/>
        </p:nvSpPr>
        <p:spPr bwMode="auto">
          <a:xfrm>
            <a:off x="2095500" y="44910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8" name="Text Box 76"/>
          <p:cNvSpPr txBox="1">
            <a:spLocks noChangeArrowheads="1"/>
          </p:cNvSpPr>
          <p:nvPr/>
        </p:nvSpPr>
        <p:spPr bwMode="auto">
          <a:xfrm>
            <a:off x="2959100" y="4491038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9" name="Line 77"/>
          <p:cNvSpPr/>
          <p:nvPr/>
        </p:nvSpPr>
        <p:spPr>
          <a:xfrm flipH="1">
            <a:off x="2265363" y="4576763"/>
            <a:ext cx="357187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70" name="Line 78"/>
          <p:cNvSpPr/>
          <p:nvPr/>
        </p:nvSpPr>
        <p:spPr>
          <a:xfrm>
            <a:off x="2911475" y="4576763"/>
            <a:ext cx="21590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44" name="Oval 52"/>
          <p:cNvSpPr>
            <a:spLocks noChangeArrowheads="1"/>
          </p:cNvSpPr>
          <p:nvPr/>
        </p:nvSpPr>
        <p:spPr bwMode="auto">
          <a:xfrm>
            <a:off x="2546350" y="4217988"/>
            <a:ext cx="433388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71" name="Text Box 79"/>
          <p:cNvSpPr txBox="1">
            <a:spLocks noChangeArrowheads="1"/>
          </p:cNvSpPr>
          <p:nvPr/>
        </p:nvSpPr>
        <p:spPr bwMode="auto">
          <a:xfrm>
            <a:off x="3282950" y="48656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72" name="Text Box 80"/>
          <p:cNvSpPr txBox="1">
            <a:spLocks noChangeArrowheads="1"/>
          </p:cNvSpPr>
          <p:nvPr/>
        </p:nvSpPr>
        <p:spPr bwMode="auto">
          <a:xfrm>
            <a:off x="1471613" y="4865688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6355" y="1368425"/>
            <a:ext cx="4256405" cy="108204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对于任意节点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＝从树根到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到目标节点的优化路径的代价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 + 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是节点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lang="zh-CN" altLang="en-US" sz="1400" b="1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3585" y="1035050"/>
            <a:ext cx="3834130" cy="1871980"/>
          </a:xfrm>
          <a:prstGeom prst="rect">
            <a:avLst/>
          </a:prstGeom>
        </p:spPr>
      </p:pic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1204595" y="109538"/>
            <a:ext cx="83820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应用A*算法求解最短路径问题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3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3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30" grpId="0" bldLvl="0" animBg="1"/>
      <p:bldP spid="673831" grpId="0"/>
      <p:bldP spid="673832" grpId="0"/>
      <p:bldP spid="673863" grpId="0" bldLvl="0" animBg="1"/>
      <p:bldP spid="673864" grpId="0" bldLvl="0" animBg="1"/>
      <p:bldP spid="673867" grpId="0" bldLvl="0" animBg="1"/>
      <p:bldP spid="673868" grpId="0" bldLvl="0" animBg="1"/>
      <p:bldP spid="673871" grpId="0" bldLvl="0" animBg="1"/>
      <p:bldP spid="673872" grpId="0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54" name="Rectangle 39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79976" name="Text Box 40"/>
          <p:cNvSpPr txBox="1">
            <a:spLocks noChangeArrowheads="1"/>
          </p:cNvSpPr>
          <p:nvPr/>
        </p:nvSpPr>
        <p:spPr bwMode="auto">
          <a:xfrm>
            <a:off x="349250" y="673735"/>
            <a:ext cx="38322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indent="-457200" algn="l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Step 5. 扩展V</a:t>
            </a:r>
            <a:r>
              <a:rPr kumimoji="0" lang="en-US" altLang="zh-CN" sz="28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3</a:t>
            </a:r>
            <a:endParaRPr kumimoji="0" lang="en-US" altLang="zh-CN" sz="2800" b="1" kern="1200" cap="none" spc="0" normalizeH="0" baseline="-25000" noProof="0"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79977" name="Text Box 41"/>
          <p:cNvSpPr txBox="1">
            <a:spLocks noChangeArrowheads="1"/>
          </p:cNvSpPr>
          <p:nvPr/>
        </p:nvSpPr>
        <p:spPr bwMode="auto">
          <a:xfrm>
            <a:off x="742950" y="5874068"/>
            <a:ext cx="25384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4+2=6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78" name="Text Box 42"/>
          <p:cNvSpPr txBox="1"/>
          <p:nvPr/>
        </p:nvSpPr>
        <p:spPr>
          <a:xfrm>
            <a:off x="3967163" y="5859780"/>
            <a:ext cx="2919412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9979" name="Text Box 43"/>
          <p:cNvSpPr txBox="1"/>
          <p:nvPr/>
        </p:nvSpPr>
        <p:spPr>
          <a:xfrm>
            <a:off x="7380288" y="5874068"/>
            <a:ext cx="2503487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6+5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11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9980" name="Oval 44"/>
          <p:cNvSpPr>
            <a:spLocks noChangeArrowheads="1"/>
          </p:cNvSpPr>
          <p:nvPr/>
        </p:nvSpPr>
        <p:spPr bwMode="auto">
          <a:xfrm>
            <a:off x="4494213" y="2904808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81" name="Oval 45"/>
          <p:cNvSpPr>
            <a:spLocks noChangeArrowheads="1"/>
          </p:cNvSpPr>
          <p:nvPr/>
        </p:nvSpPr>
        <p:spPr bwMode="auto">
          <a:xfrm>
            <a:off x="4494213" y="3696970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61" name="Line 46"/>
          <p:cNvSpPr/>
          <p:nvPr/>
        </p:nvSpPr>
        <p:spPr>
          <a:xfrm flipH="1">
            <a:off x="3198813" y="3193733"/>
            <a:ext cx="1295400" cy="59055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5862" name="Line 47"/>
          <p:cNvSpPr/>
          <p:nvPr/>
        </p:nvSpPr>
        <p:spPr>
          <a:xfrm>
            <a:off x="4706938" y="3336608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5863" name="Line 48"/>
          <p:cNvSpPr/>
          <p:nvPr/>
        </p:nvSpPr>
        <p:spPr>
          <a:xfrm>
            <a:off x="4924425" y="3193733"/>
            <a:ext cx="1227138" cy="51911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9985" name="Text Box 49"/>
          <p:cNvSpPr txBox="1">
            <a:spLocks noChangeArrowheads="1"/>
          </p:cNvSpPr>
          <p:nvPr/>
        </p:nvSpPr>
        <p:spPr bwMode="auto">
          <a:xfrm>
            <a:off x="3608388" y="304927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86" name="Text Box 50"/>
          <p:cNvSpPr txBox="1">
            <a:spLocks noChangeArrowheads="1"/>
          </p:cNvSpPr>
          <p:nvPr/>
        </p:nvSpPr>
        <p:spPr bwMode="auto">
          <a:xfrm>
            <a:off x="4322763" y="320960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87" name="Text Box 51"/>
          <p:cNvSpPr txBox="1">
            <a:spLocks noChangeArrowheads="1"/>
          </p:cNvSpPr>
          <p:nvPr/>
        </p:nvSpPr>
        <p:spPr bwMode="auto">
          <a:xfrm>
            <a:off x="5405438" y="304927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89" name="Text Box 53"/>
          <p:cNvSpPr txBox="1">
            <a:spLocks noChangeArrowheads="1"/>
          </p:cNvSpPr>
          <p:nvPr/>
        </p:nvSpPr>
        <p:spPr bwMode="auto">
          <a:xfrm>
            <a:off x="4181475" y="349694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90" name="Text Box 54"/>
          <p:cNvSpPr txBox="1">
            <a:spLocks noChangeArrowheads="1"/>
          </p:cNvSpPr>
          <p:nvPr/>
        </p:nvSpPr>
        <p:spPr bwMode="auto">
          <a:xfrm>
            <a:off x="6343650" y="349694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870" name="Group 82"/>
          <p:cNvGrpSpPr/>
          <p:nvPr/>
        </p:nvGrpSpPr>
        <p:grpSpPr>
          <a:xfrm>
            <a:off x="5156200" y="3712845"/>
            <a:ext cx="2157413" cy="1239838"/>
            <a:chOff x="3248" y="1480"/>
            <a:chExt cx="1359" cy="781"/>
          </a:xfrm>
        </p:grpSpPr>
        <p:sp>
          <p:nvSpPr>
            <p:cNvPr id="680000" name="Oval 64"/>
            <p:cNvSpPr>
              <a:spLocks noChangeArrowheads="1"/>
            </p:cNvSpPr>
            <p:nvPr/>
          </p:nvSpPr>
          <p:spPr bwMode="auto">
            <a:xfrm>
              <a:off x="344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01" name="Oval 65"/>
            <p:cNvSpPr>
              <a:spLocks noChangeArrowheads="1"/>
            </p:cNvSpPr>
            <p:nvPr/>
          </p:nvSpPr>
          <p:spPr bwMode="auto">
            <a:xfrm>
              <a:off x="403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02" name="Text Box 66"/>
            <p:cNvSpPr txBox="1">
              <a:spLocks noChangeArrowheads="1"/>
            </p:cNvSpPr>
            <p:nvPr/>
          </p:nvSpPr>
          <p:spPr bwMode="auto">
            <a:xfrm>
              <a:off x="3523" y="161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03" name="Text Box 67"/>
            <p:cNvSpPr txBox="1">
              <a:spLocks noChangeArrowheads="1"/>
            </p:cNvSpPr>
            <p:nvPr/>
          </p:nvSpPr>
          <p:spPr bwMode="auto">
            <a:xfrm>
              <a:off x="4021" y="1626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75" name="Line 68"/>
            <p:cNvSpPr/>
            <p:nvPr/>
          </p:nvSpPr>
          <p:spPr>
            <a:xfrm flipH="1">
              <a:off x="3627" y="1717"/>
              <a:ext cx="18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76" name="Line 69"/>
            <p:cNvSpPr/>
            <p:nvPr/>
          </p:nvSpPr>
          <p:spPr>
            <a:xfrm>
              <a:off x="3990" y="171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80006" name="Oval 70"/>
            <p:cNvSpPr>
              <a:spLocks noChangeArrowheads="1"/>
            </p:cNvSpPr>
            <p:nvPr/>
          </p:nvSpPr>
          <p:spPr bwMode="auto">
            <a:xfrm>
              <a:off x="3762" y="148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07" name="Text Box 71"/>
            <p:cNvSpPr txBox="1">
              <a:spLocks noChangeArrowheads="1"/>
            </p:cNvSpPr>
            <p:nvPr/>
          </p:nvSpPr>
          <p:spPr bwMode="auto">
            <a:xfrm>
              <a:off x="3248" y="188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08" name="Text Box 72"/>
            <p:cNvSpPr txBox="1">
              <a:spLocks noChangeArrowheads="1"/>
            </p:cNvSpPr>
            <p:nvPr/>
          </p:nvSpPr>
          <p:spPr bwMode="auto">
            <a:xfrm>
              <a:off x="4238" y="18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880" name="Group 83"/>
          <p:cNvGrpSpPr/>
          <p:nvPr/>
        </p:nvGrpSpPr>
        <p:grpSpPr>
          <a:xfrm>
            <a:off x="1146175" y="3496945"/>
            <a:ext cx="2738438" cy="2303463"/>
            <a:chOff x="927" y="1344"/>
            <a:chExt cx="1725" cy="1451"/>
          </a:xfrm>
        </p:grpSpPr>
        <p:sp>
          <p:nvSpPr>
            <p:cNvPr id="679988" name="Text Box 52"/>
            <p:cNvSpPr txBox="1">
              <a:spLocks noChangeArrowheads="1"/>
            </p:cNvSpPr>
            <p:nvPr/>
          </p:nvSpPr>
          <p:spPr bwMode="auto">
            <a:xfrm>
              <a:off x="1816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91" name="Oval 55"/>
            <p:cNvSpPr>
              <a:spLocks noChangeArrowheads="1"/>
            </p:cNvSpPr>
            <p:nvPr/>
          </p:nvSpPr>
          <p:spPr bwMode="auto">
            <a:xfrm>
              <a:off x="2239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83" name="Line 56"/>
            <p:cNvSpPr/>
            <p:nvPr/>
          </p:nvSpPr>
          <p:spPr>
            <a:xfrm flipH="1">
              <a:off x="1785" y="1707"/>
              <a:ext cx="27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84" name="Line 57"/>
            <p:cNvSpPr/>
            <p:nvPr/>
          </p:nvSpPr>
          <p:spPr>
            <a:xfrm>
              <a:off x="2239" y="170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79994" name="Oval 58"/>
            <p:cNvSpPr>
              <a:spLocks noChangeArrowheads="1"/>
            </p:cNvSpPr>
            <p:nvPr/>
          </p:nvSpPr>
          <p:spPr bwMode="auto">
            <a:xfrm>
              <a:off x="2014" y="1470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95" name="Text Box 59"/>
            <p:cNvSpPr txBox="1">
              <a:spLocks noChangeArrowheads="1"/>
            </p:cNvSpPr>
            <p:nvPr/>
          </p:nvSpPr>
          <p:spPr bwMode="auto">
            <a:xfrm>
              <a:off x="1724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96" name="Text Box 60"/>
            <p:cNvSpPr txBox="1">
              <a:spLocks noChangeArrowheads="1"/>
            </p:cNvSpPr>
            <p:nvPr/>
          </p:nvSpPr>
          <p:spPr bwMode="auto">
            <a:xfrm>
              <a:off x="2269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98" name="Text Box 62"/>
            <p:cNvSpPr txBox="1">
              <a:spLocks noChangeArrowheads="1"/>
            </p:cNvSpPr>
            <p:nvPr/>
          </p:nvSpPr>
          <p:spPr bwMode="auto">
            <a:xfrm>
              <a:off x="1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99" name="Text Box 63"/>
            <p:cNvSpPr txBox="1">
              <a:spLocks noChangeArrowheads="1"/>
            </p:cNvSpPr>
            <p:nvPr/>
          </p:nvSpPr>
          <p:spPr bwMode="auto">
            <a:xfrm>
              <a:off x="2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09" name="Oval 73"/>
            <p:cNvSpPr>
              <a:spLocks noChangeArrowheads="1"/>
            </p:cNvSpPr>
            <p:nvPr/>
          </p:nvSpPr>
          <p:spPr bwMode="auto">
            <a:xfrm>
              <a:off x="1244" y="2523"/>
              <a:ext cx="270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10" name="Oval 74"/>
            <p:cNvSpPr>
              <a:spLocks noChangeArrowheads="1"/>
            </p:cNvSpPr>
            <p:nvPr/>
          </p:nvSpPr>
          <p:spPr bwMode="auto">
            <a:xfrm>
              <a:off x="1879" y="252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11" name="Text Box 75"/>
            <p:cNvSpPr txBox="1">
              <a:spLocks noChangeArrowheads="1"/>
            </p:cNvSpPr>
            <p:nvPr/>
          </p:nvSpPr>
          <p:spPr bwMode="auto">
            <a:xfrm>
              <a:off x="1320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12" name="Text Box 76"/>
            <p:cNvSpPr txBox="1">
              <a:spLocks noChangeArrowheads="1"/>
            </p:cNvSpPr>
            <p:nvPr/>
          </p:nvSpPr>
          <p:spPr bwMode="auto">
            <a:xfrm>
              <a:off x="1865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94" name="Line 77"/>
            <p:cNvSpPr/>
            <p:nvPr/>
          </p:nvSpPr>
          <p:spPr>
            <a:xfrm flipH="1">
              <a:off x="1426" y="2205"/>
              <a:ext cx="22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95" name="Line 78"/>
            <p:cNvSpPr/>
            <p:nvPr/>
          </p:nvSpPr>
          <p:spPr>
            <a:xfrm>
              <a:off x="1834" y="2205"/>
              <a:ext cx="13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80015" name="Oval 79"/>
            <p:cNvSpPr>
              <a:spLocks noChangeArrowheads="1"/>
            </p:cNvSpPr>
            <p:nvPr/>
          </p:nvSpPr>
          <p:spPr bwMode="auto">
            <a:xfrm>
              <a:off x="1605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16" name="Text Box 80"/>
            <p:cNvSpPr txBox="1">
              <a:spLocks noChangeArrowheads="1"/>
            </p:cNvSpPr>
            <p:nvPr/>
          </p:nvSpPr>
          <p:spPr bwMode="auto">
            <a:xfrm>
              <a:off x="2068" y="238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17" name="Text Box 81"/>
            <p:cNvSpPr txBox="1">
              <a:spLocks noChangeArrowheads="1"/>
            </p:cNvSpPr>
            <p:nvPr/>
          </p:nvSpPr>
          <p:spPr bwMode="auto">
            <a:xfrm>
              <a:off x="927" y="23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80020" name="Oval 84"/>
          <p:cNvSpPr>
            <a:spLocks noChangeArrowheads="1"/>
          </p:cNvSpPr>
          <p:nvPr/>
        </p:nvSpPr>
        <p:spPr bwMode="auto">
          <a:xfrm>
            <a:off x="4495800" y="4792345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0021" name="Line 85"/>
          <p:cNvSpPr/>
          <p:nvPr/>
        </p:nvSpPr>
        <p:spPr>
          <a:xfrm>
            <a:off x="4711700" y="4144645"/>
            <a:ext cx="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80022" name="Text Box 86"/>
          <p:cNvSpPr txBox="1">
            <a:spLocks noChangeArrowheads="1"/>
          </p:cNvSpPr>
          <p:nvPr/>
        </p:nvSpPr>
        <p:spPr bwMode="auto">
          <a:xfrm>
            <a:off x="4327525" y="412877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0023" name="Text Box 87"/>
          <p:cNvSpPr txBox="1">
            <a:spLocks noChangeArrowheads="1"/>
          </p:cNvSpPr>
          <p:nvPr/>
        </p:nvSpPr>
        <p:spPr bwMode="auto">
          <a:xfrm>
            <a:off x="4040188" y="4576445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6355" y="1368425"/>
            <a:ext cx="4256405" cy="108204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对于任意节点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＝从树根到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到目标节点的优化路径的代价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 + 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是节点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lang="zh-CN" altLang="en-US" sz="1400" b="1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3585" y="1035050"/>
            <a:ext cx="3834130" cy="1871980"/>
          </a:xfrm>
          <a:prstGeom prst="rect">
            <a:avLst/>
          </a:prstGeom>
        </p:spPr>
      </p:pic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1204595" y="109538"/>
            <a:ext cx="83820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应用A*算法求解最短路径问题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8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8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9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9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9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9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9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9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8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77" grpId="0" bldLvl="0" animBg="1"/>
      <p:bldP spid="679978" grpId="0"/>
      <p:bldP spid="679979" grpId="0"/>
      <p:bldP spid="680020" grpId="0" bldLvl="0" animBg="1"/>
      <p:bldP spid="680022" grpId="0" bldLvl="0" animBg="1"/>
      <p:bldP spid="680023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02" name="Rectangle 34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20931" name="Text Box 35"/>
          <p:cNvSpPr txBox="1">
            <a:spLocks noChangeArrowheads="1"/>
          </p:cNvSpPr>
          <p:nvPr/>
        </p:nvSpPr>
        <p:spPr bwMode="auto">
          <a:xfrm>
            <a:off x="349250" y="724535"/>
            <a:ext cx="38322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indent="-457200" algn="l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Step 6. 扩展V</a:t>
            </a:r>
            <a:r>
              <a:rPr kumimoji="0" lang="en-US" altLang="zh-CN" sz="28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4</a:t>
            </a:r>
            <a:endParaRPr kumimoji="0" lang="en-US" altLang="zh-CN" sz="2800" b="1" kern="1200" cap="none" spc="0" normalizeH="0" baseline="-25000" noProof="0"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720932" name="Text Box 36"/>
          <p:cNvSpPr txBox="1">
            <a:spLocks noChangeArrowheads="1"/>
          </p:cNvSpPr>
          <p:nvPr/>
        </p:nvSpPr>
        <p:spPr bwMode="auto">
          <a:xfrm>
            <a:off x="714375" y="5658803"/>
            <a:ext cx="300672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3+2+1=6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g(T) 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3+2+3=8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905" name="Text Box 37"/>
          <p:cNvSpPr txBox="1"/>
          <p:nvPr/>
        </p:nvSpPr>
        <p:spPr>
          <a:xfrm>
            <a:off x="3967163" y="5644515"/>
            <a:ext cx="2919412" cy="10779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h(T)=0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6" name="Text Box 38"/>
          <p:cNvSpPr txBox="1"/>
          <p:nvPr/>
        </p:nvSpPr>
        <p:spPr>
          <a:xfrm>
            <a:off x="7380288" y="5658803"/>
            <a:ext cx="2503487" cy="10779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6+5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11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f(T)=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8+0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935" name="Oval 39"/>
          <p:cNvSpPr>
            <a:spLocks noChangeArrowheads="1"/>
          </p:cNvSpPr>
          <p:nvPr/>
        </p:nvSpPr>
        <p:spPr bwMode="auto">
          <a:xfrm>
            <a:off x="4494213" y="254603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36" name="Oval 40"/>
          <p:cNvSpPr>
            <a:spLocks noChangeArrowheads="1"/>
          </p:cNvSpPr>
          <p:nvPr/>
        </p:nvSpPr>
        <p:spPr bwMode="auto">
          <a:xfrm>
            <a:off x="4494213" y="3338195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909" name="Line 41"/>
          <p:cNvSpPr/>
          <p:nvPr/>
        </p:nvSpPr>
        <p:spPr>
          <a:xfrm flipH="1">
            <a:off x="3198813" y="2834958"/>
            <a:ext cx="1295400" cy="59055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7910" name="Line 42"/>
          <p:cNvSpPr/>
          <p:nvPr/>
        </p:nvSpPr>
        <p:spPr>
          <a:xfrm>
            <a:off x="4706938" y="2977833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7911" name="Line 43"/>
          <p:cNvSpPr/>
          <p:nvPr/>
        </p:nvSpPr>
        <p:spPr>
          <a:xfrm>
            <a:off x="4924425" y="2834958"/>
            <a:ext cx="1227138" cy="51911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40" name="Text Box 44"/>
          <p:cNvSpPr txBox="1">
            <a:spLocks noChangeArrowheads="1"/>
          </p:cNvSpPr>
          <p:nvPr/>
        </p:nvSpPr>
        <p:spPr bwMode="auto">
          <a:xfrm>
            <a:off x="3608388" y="269049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1" name="Text Box 45"/>
          <p:cNvSpPr txBox="1">
            <a:spLocks noChangeArrowheads="1"/>
          </p:cNvSpPr>
          <p:nvPr/>
        </p:nvSpPr>
        <p:spPr bwMode="auto">
          <a:xfrm>
            <a:off x="4322763" y="285083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2" name="Text Box 46"/>
          <p:cNvSpPr txBox="1">
            <a:spLocks noChangeArrowheads="1"/>
          </p:cNvSpPr>
          <p:nvPr/>
        </p:nvSpPr>
        <p:spPr bwMode="auto">
          <a:xfrm>
            <a:off x="5405438" y="269049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3" name="Text Box 47"/>
          <p:cNvSpPr txBox="1">
            <a:spLocks noChangeArrowheads="1"/>
          </p:cNvSpPr>
          <p:nvPr/>
        </p:nvSpPr>
        <p:spPr bwMode="auto">
          <a:xfrm>
            <a:off x="4181475" y="313817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4" name="Text Box 48"/>
          <p:cNvSpPr txBox="1">
            <a:spLocks noChangeArrowheads="1"/>
          </p:cNvSpPr>
          <p:nvPr/>
        </p:nvSpPr>
        <p:spPr bwMode="auto">
          <a:xfrm>
            <a:off x="6343650" y="313817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7918" name="Group 60"/>
          <p:cNvGrpSpPr/>
          <p:nvPr/>
        </p:nvGrpSpPr>
        <p:grpSpPr>
          <a:xfrm>
            <a:off x="1146175" y="3138170"/>
            <a:ext cx="2738438" cy="2303463"/>
            <a:chOff x="927" y="1344"/>
            <a:chExt cx="1725" cy="1451"/>
          </a:xfrm>
        </p:grpSpPr>
        <p:sp>
          <p:nvSpPr>
            <p:cNvPr id="720957" name="Text Box 61"/>
            <p:cNvSpPr txBox="1">
              <a:spLocks noChangeArrowheads="1"/>
            </p:cNvSpPr>
            <p:nvPr/>
          </p:nvSpPr>
          <p:spPr bwMode="auto">
            <a:xfrm>
              <a:off x="1816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8" name="Oval 62"/>
            <p:cNvSpPr>
              <a:spLocks noChangeArrowheads="1"/>
            </p:cNvSpPr>
            <p:nvPr/>
          </p:nvSpPr>
          <p:spPr bwMode="auto">
            <a:xfrm>
              <a:off x="2239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921" name="Line 63"/>
            <p:cNvSpPr/>
            <p:nvPr/>
          </p:nvSpPr>
          <p:spPr>
            <a:xfrm flipH="1">
              <a:off x="1785" y="1707"/>
              <a:ext cx="27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22" name="Line 64"/>
            <p:cNvSpPr/>
            <p:nvPr/>
          </p:nvSpPr>
          <p:spPr>
            <a:xfrm>
              <a:off x="2239" y="170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61" name="Oval 65"/>
            <p:cNvSpPr>
              <a:spLocks noChangeArrowheads="1"/>
            </p:cNvSpPr>
            <p:nvPr/>
          </p:nvSpPr>
          <p:spPr bwMode="auto">
            <a:xfrm>
              <a:off x="2014" y="1470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2" name="Text Box 66"/>
            <p:cNvSpPr txBox="1">
              <a:spLocks noChangeArrowheads="1"/>
            </p:cNvSpPr>
            <p:nvPr/>
          </p:nvSpPr>
          <p:spPr bwMode="auto">
            <a:xfrm>
              <a:off x="1724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3" name="Text Box 67"/>
            <p:cNvSpPr txBox="1">
              <a:spLocks noChangeArrowheads="1"/>
            </p:cNvSpPr>
            <p:nvPr/>
          </p:nvSpPr>
          <p:spPr bwMode="auto">
            <a:xfrm>
              <a:off x="2269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4" name="Text Box 68"/>
            <p:cNvSpPr txBox="1">
              <a:spLocks noChangeArrowheads="1"/>
            </p:cNvSpPr>
            <p:nvPr/>
          </p:nvSpPr>
          <p:spPr bwMode="auto">
            <a:xfrm>
              <a:off x="1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5" name="Text Box 69"/>
            <p:cNvSpPr txBox="1">
              <a:spLocks noChangeArrowheads="1"/>
            </p:cNvSpPr>
            <p:nvPr/>
          </p:nvSpPr>
          <p:spPr bwMode="auto">
            <a:xfrm>
              <a:off x="2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6" name="Oval 70"/>
            <p:cNvSpPr>
              <a:spLocks noChangeArrowheads="1"/>
            </p:cNvSpPr>
            <p:nvPr/>
          </p:nvSpPr>
          <p:spPr bwMode="auto">
            <a:xfrm>
              <a:off x="1244" y="2523"/>
              <a:ext cx="270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7" name="Oval 71"/>
            <p:cNvSpPr>
              <a:spLocks noChangeArrowheads="1"/>
            </p:cNvSpPr>
            <p:nvPr/>
          </p:nvSpPr>
          <p:spPr bwMode="auto">
            <a:xfrm>
              <a:off x="1879" y="252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8" name="Text Box 72"/>
            <p:cNvSpPr txBox="1">
              <a:spLocks noChangeArrowheads="1"/>
            </p:cNvSpPr>
            <p:nvPr/>
          </p:nvSpPr>
          <p:spPr bwMode="auto">
            <a:xfrm>
              <a:off x="1320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9" name="Text Box 73"/>
            <p:cNvSpPr txBox="1">
              <a:spLocks noChangeArrowheads="1"/>
            </p:cNvSpPr>
            <p:nvPr/>
          </p:nvSpPr>
          <p:spPr bwMode="auto">
            <a:xfrm>
              <a:off x="1865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932" name="Line 74"/>
            <p:cNvSpPr/>
            <p:nvPr/>
          </p:nvSpPr>
          <p:spPr>
            <a:xfrm flipH="1">
              <a:off x="1426" y="2205"/>
              <a:ext cx="22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33" name="Line 75"/>
            <p:cNvSpPr/>
            <p:nvPr/>
          </p:nvSpPr>
          <p:spPr>
            <a:xfrm>
              <a:off x="1834" y="2205"/>
              <a:ext cx="13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72" name="Oval 76"/>
            <p:cNvSpPr>
              <a:spLocks noChangeArrowheads="1"/>
            </p:cNvSpPr>
            <p:nvPr/>
          </p:nvSpPr>
          <p:spPr bwMode="auto">
            <a:xfrm>
              <a:off x="1605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73" name="Text Box 77"/>
            <p:cNvSpPr txBox="1">
              <a:spLocks noChangeArrowheads="1"/>
            </p:cNvSpPr>
            <p:nvPr/>
          </p:nvSpPr>
          <p:spPr bwMode="auto">
            <a:xfrm>
              <a:off x="2068" y="238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74" name="Text Box 78"/>
            <p:cNvSpPr txBox="1">
              <a:spLocks noChangeArrowheads="1"/>
            </p:cNvSpPr>
            <p:nvPr/>
          </p:nvSpPr>
          <p:spPr bwMode="auto">
            <a:xfrm>
              <a:off x="927" y="23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20975" name="Oval 79"/>
          <p:cNvSpPr>
            <a:spLocks noChangeArrowheads="1"/>
          </p:cNvSpPr>
          <p:nvPr/>
        </p:nvSpPr>
        <p:spPr bwMode="auto">
          <a:xfrm>
            <a:off x="4495800" y="421767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938" name="Line 80"/>
          <p:cNvSpPr/>
          <p:nvPr/>
        </p:nvSpPr>
        <p:spPr>
          <a:xfrm>
            <a:off x="4711700" y="378587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77" name="Text Box 81"/>
          <p:cNvSpPr txBox="1">
            <a:spLocks noChangeArrowheads="1"/>
          </p:cNvSpPr>
          <p:nvPr/>
        </p:nvSpPr>
        <p:spPr bwMode="auto">
          <a:xfrm>
            <a:off x="4397375" y="369855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78" name="Text Box 82"/>
          <p:cNvSpPr txBox="1">
            <a:spLocks noChangeArrowheads="1"/>
          </p:cNvSpPr>
          <p:nvPr/>
        </p:nvSpPr>
        <p:spPr bwMode="auto">
          <a:xfrm>
            <a:off x="4040188" y="4001770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79" name="Oval 83"/>
          <p:cNvSpPr>
            <a:spLocks noChangeArrowheads="1"/>
          </p:cNvSpPr>
          <p:nvPr/>
        </p:nvSpPr>
        <p:spPr bwMode="auto">
          <a:xfrm>
            <a:off x="4927600" y="500983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0" name="Oval 84"/>
          <p:cNvSpPr>
            <a:spLocks noChangeArrowheads="1"/>
          </p:cNvSpPr>
          <p:nvPr/>
        </p:nvSpPr>
        <p:spPr bwMode="auto">
          <a:xfrm>
            <a:off x="5935663" y="500983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1" name="Text Box 85"/>
          <p:cNvSpPr txBox="1">
            <a:spLocks noChangeArrowheads="1"/>
          </p:cNvSpPr>
          <p:nvPr/>
        </p:nvSpPr>
        <p:spPr bwMode="auto">
          <a:xfrm>
            <a:off x="5118100" y="436213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2" name="Line 86"/>
          <p:cNvSpPr/>
          <p:nvPr/>
        </p:nvSpPr>
        <p:spPr>
          <a:xfrm flipH="1">
            <a:off x="5214938" y="4505008"/>
            <a:ext cx="360362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83" name="Line 87"/>
          <p:cNvSpPr/>
          <p:nvPr/>
        </p:nvSpPr>
        <p:spPr>
          <a:xfrm>
            <a:off x="5865813" y="4505008"/>
            <a:ext cx="28575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grpSp>
        <p:nvGrpSpPr>
          <p:cNvPr id="207946" name="Group 50"/>
          <p:cNvGrpSpPr/>
          <p:nvPr/>
        </p:nvGrpSpPr>
        <p:grpSpPr>
          <a:xfrm>
            <a:off x="5156200" y="3354070"/>
            <a:ext cx="2157413" cy="1239838"/>
            <a:chOff x="3248" y="1480"/>
            <a:chExt cx="1359" cy="781"/>
          </a:xfrm>
        </p:grpSpPr>
        <p:sp>
          <p:nvSpPr>
            <p:cNvPr id="720947" name="Oval 51"/>
            <p:cNvSpPr>
              <a:spLocks noChangeArrowheads="1"/>
            </p:cNvSpPr>
            <p:nvPr/>
          </p:nvSpPr>
          <p:spPr bwMode="auto">
            <a:xfrm>
              <a:off x="344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48" name="Oval 52"/>
            <p:cNvSpPr>
              <a:spLocks noChangeArrowheads="1"/>
            </p:cNvSpPr>
            <p:nvPr/>
          </p:nvSpPr>
          <p:spPr bwMode="auto">
            <a:xfrm>
              <a:off x="403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49" name="Text Box 53"/>
            <p:cNvSpPr txBox="1">
              <a:spLocks noChangeArrowheads="1"/>
            </p:cNvSpPr>
            <p:nvPr/>
          </p:nvSpPr>
          <p:spPr bwMode="auto">
            <a:xfrm>
              <a:off x="3523" y="161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0" name="Text Box 54"/>
            <p:cNvSpPr txBox="1">
              <a:spLocks noChangeArrowheads="1"/>
            </p:cNvSpPr>
            <p:nvPr/>
          </p:nvSpPr>
          <p:spPr bwMode="auto">
            <a:xfrm>
              <a:off x="4021" y="1626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951" name="Line 55"/>
            <p:cNvSpPr/>
            <p:nvPr/>
          </p:nvSpPr>
          <p:spPr>
            <a:xfrm flipH="1">
              <a:off x="3627" y="1717"/>
              <a:ext cx="18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52" name="Line 56"/>
            <p:cNvSpPr/>
            <p:nvPr/>
          </p:nvSpPr>
          <p:spPr>
            <a:xfrm>
              <a:off x="3990" y="171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53" name="Oval 57"/>
            <p:cNvSpPr>
              <a:spLocks noChangeArrowheads="1"/>
            </p:cNvSpPr>
            <p:nvPr/>
          </p:nvSpPr>
          <p:spPr bwMode="auto">
            <a:xfrm>
              <a:off x="3762" y="148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4" name="Text Box 58"/>
            <p:cNvSpPr txBox="1">
              <a:spLocks noChangeArrowheads="1"/>
            </p:cNvSpPr>
            <p:nvPr/>
          </p:nvSpPr>
          <p:spPr bwMode="auto">
            <a:xfrm>
              <a:off x="3248" y="188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5" name="Text Box 59"/>
            <p:cNvSpPr txBox="1">
              <a:spLocks noChangeArrowheads="1"/>
            </p:cNvSpPr>
            <p:nvPr/>
          </p:nvSpPr>
          <p:spPr bwMode="auto">
            <a:xfrm>
              <a:off x="4238" y="18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20984" name="Text Box 88"/>
          <p:cNvSpPr txBox="1">
            <a:spLocks noChangeArrowheads="1"/>
          </p:cNvSpPr>
          <p:nvPr/>
        </p:nvSpPr>
        <p:spPr bwMode="auto">
          <a:xfrm>
            <a:off x="5910263" y="436213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5" name="Text Box 89"/>
          <p:cNvSpPr txBox="1">
            <a:spLocks noChangeArrowheads="1"/>
          </p:cNvSpPr>
          <p:nvPr/>
        </p:nvSpPr>
        <p:spPr bwMode="auto">
          <a:xfrm>
            <a:off x="4508500" y="4793933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6" name="Text Box 90"/>
          <p:cNvSpPr txBox="1">
            <a:spLocks noChangeArrowheads="1"/>
          </p:cNvSpPr>
          <p:nvPr/>
        </p:nvSpPr>
        <p:spPr bwMode="auto">
          <a:xfrm>
            <a:off x="6270625" y="477805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6355" y="1368425"/>
            <a:ext cx="4256405" cy="108204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对于任意节点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＝从树根到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到目标节点的优化路径的代价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 + 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是节点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lang="zh-CN" altLang="en-US" sz="1400" b="1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3585" y="1035050"/>
            <a:ext cx="3834130" cy="1871980"/>
          </a:xfrm>
          <a:prstGeom prst="rect">
            <a:avLst/>
          </a:prstGeom>
        </p:spPr>
      </p:pic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1204595" y="109538"/>
            <a:ext cx="83820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应用A*算法求解最短路径问题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2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2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2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79" grpId="0" bldLvl="0" animBg="1"/>
      <p:bldP spid="720980" grpId="0" bldLvl="0" animBg="1"/>
      <p:bldP spid="720981" grpId="0" bldLvl="0" animBg="1"/>
      <p:bldP spid="720984" grpId="0" bldLvl="0" animBg="1"/>
      <p:bldP spid="720985" grpId="0" bldLvl="0" animBg="1"/>
      <p:bldP spid="720986" grpId="0" bldLvl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50" name="Rectangle 34"/>
          <p:cNvSpPr/>
          <p:nvPr/>
        </p:nvSpPr>
        <p:spPr>
          <a:xfrm>
            <a:off x="103188" y="15065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22979" name="Text Box 35"/>
          <p:cNvSpPr txBox="1">
            <a:spLocks noChangeArrowheads="1"/>
          </p:cNvSpPr>
          <p:nvPr/>
        </p:nvSpPr>
        <p:spPr bwMode="auto">
          <a:xfrm>
            <a:off x="554038" y="861695"/>
            <a:ext cx="3208338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indent="-457200" algn="l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Step 7. 扩展T</a:t>
            </a:r>
            <a:endParaRPr kumimoji="0" lang="en-US" altLang="zh-CN" sz="2800" b="1" kern="1200" cap="none" spc="0" normalizeH="0" noProof="0"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722980" name="Text Box 36"/>
          <p:cNvSpPr txBox="1">
            <a:spLocks noChangeArrowheads="1"/>
          </p:cNvSpPr>
          <p:nvPr/>
        </p:nvSpPr>
        <p:spPr bwMode="auto">
          <a:xfrm>
            <a:off x="2357755" y="6348095"/>
            <a:ext cx="5356860" cy="33718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因为</a:t>
            </a:r>
            <a:r>
              <a:rPr kumimoji="0" lang="en-US" altLang="zh-CN" sz="1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</a:t>
            </a:r>
            <a:r>
              <a:rPr kumimoji="0" lang="zh-CN" altLang="en-US" sz="1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是目标节点</a:t>
            </a:r>
            <a:r>
              <a:rPr kumimoji="0" lang="en-US" altLang="zh-CN" sz="1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1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所以我们得到解</a:t>
            </a:r>
            <a:r>
              <a:rPr kumimoji="0" lang="en-US" altLang="zh-CN" sz="1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r>
              <a:rPr kumimoji="0" lang="en-US" altLang="zh-CN" sz="1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en-US" altLang="zh-CN" sz="1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kumimoji="0" lang="en-US" altLang="zh-CN" sz="1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</a:t>
            </a:r>
            <a:r>
              <a:rPr kumimoji="0" lang="en-US" altLang="zh-CN" sz="1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V</a:t>
            </a:r>
            <a:r>
              <a:rPr kumimoji="0" lang="en-US" altLang="zh-CN" sz="1600" b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0" lang="en-US" altLang="zh-CN" sz="1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en-US" altLang="zh-CN" sz="1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</a:t>
            </a:r>
            <a:r>
              <a:rPr kumimoji="0" lang="en-US" altLang="zh-CN" sz="1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V</a:t>
            </a:r>
            <a:r>
              <a:rPr kumimoji="0" lang="en-US" altLang="zh-CN" sz="1600" b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kumimoji="0" lang="en-US" altLang="zh-CN" sz="1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</a:t>
            </a:r>
            <a:r>
              <a:rPr kumimoji="0" lang="en-US" altLang="zh-CN" sz="1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</a:t>
            </a:r>
            <a:endParaRPr kumimoji="0" lang="en-US" altLang="zh-CN" sz="16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22983" name="Oval 39"/>
          <p:cNvSpPr>
            <a:spLocks noChangeArrowheads="1"/>
          </p:cNvSpPr>
          <p:nvPr/>
        </p:nvSpPr>
        <p:spPr bwMode="auto">
          <a:xfrm>
            <a:off x="4494213" y="29765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S</a:t>
            </a:r>
            <a:endParaRPr kumimoji="0" lang="en-US" altLang="zh-CN" sz="16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722984" name="Oval 40"/>
          <p:cNvSpPr>
            <a:spLocks noChangeArrowheads="1"/>
          </p:cNvSpPr>
          <p:nvPr/>
        </p:nvSpPr>
        <p:spPr bwMode="auto">
          <a:xfrm>
            <a:off x="4494213" y="3768725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6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16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55" name="Line 41"/>
          <p:cNvSpPr/>
          <p:nvPr/>
        </p:nvSpPr>
        <p:spPr>
          <a:xfrm flipH="1">
            <a:off x="3198813" y="3265488"/>
            <a:ext cx="1295400" cy="59055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9956" name="Line 42"/>
          <p:cNvSpPr/>
          <p:nvPr/>
        </p:nvSpPr>
        <p:spPr>
          <a:xfrm>
            <a:off x="4706938" y="3408363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9957" name="Line 43"/>
          <p:cNvSpPr/>
          <p:nvPr/>
        </p:nvSpPr>
        <p:spPr>
          <a:xfrm>
            <a:off x="4924425" y="3265488"/>
            <a:ext cx="1227138" cy="51911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2988" name="Text Box 44"/>
          <p:cNvSpPr txBox="1">
            <a:spLocks noChangeArrowheads="1"/>
          </p:cNvSpPr>
          <p:nvPr/>
        </p:nvSpPr>
        <p:spPr bwMode="auto">
          <a:xfrm>
            <a:off x="3608388" y="31210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2989" name="Text Box 45"/>
          <p:cNvSpPr txBox="1">
            <a:spLocks noChangeArrowheads="1"/>
          </p:cNvSpPr>
          <p:nvPr/>
        </p:nvSpPr>
        <p:spPr bwMode="auto">
          <a:xfrm>
            <a:off x="4322763" y="32813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2990" name="Text Box 46"/>
          <p:cNvSpPr txBox="1">
            <a:spLocks noChangeArrowheads="1"/>
          </p:cNvSpPr>
          <p:nvPr/>
        </p:nvSpPr>
        <p:spPr bwMode="auto">
          <a:xfrm>
            <a:off x="5405438" y="312102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2991" name="Text Box 47"/>
          <p:cNvSpPr txBox="1">
            <a:spLocks noChangeArrowheads="1"/>
          </p:cNvSpPr>
          <p:nvPr/>
        </p:nvSpPr>
        <p:spPr bwMode="auto">
          <a:xfrm>
            <a:off x="4181475" y="35687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2992" name="Text Box 48"/>
          <p:cNvSpPr txBox="1">
            <a:spLocks noChangeArrowheads="1"/>
          </p:cNvSpPr>
          <p:nvPr/>
        </p:nvSpPr>
        <p:spPr bwMode="auto">
          <a:xfrm>
            <a:off x="6343650" y="356870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9964" name="Group 50"/>
          <p:cNvGrpSpPr/>
          <p:nvPr/>
        </p:nvGrpSpPr>
        <p:grpSpPr>
          <a:xfrm>
            <a:off x="1146175" y="3568700"/>
            <a:ext cx="2738438" cy="2303463"/>
            <a:chOff x="927" y="1344"/>
            <a:chExt cx="1725" cy="1451"/>
          </a:xfrm>
        </p:grpSpPr>
        <p:sp>
          <p:nvSpPr>
            <p:cNvPr id="722995" name="Text Box 51"/>
            <p:cNvSpPr txBox="1">
              <a:spLocks noChangeArrowheads="1"/>
            </p:cNvSpPr>
            <p:nvPr/>
          </p:nvSpPr>
          <p:spPr bwMode="auto">
            <a:xfrm>
              <a:off x="1816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996" name="Oval 52"/>
            <p:cNvSpPr>
              <a:spLocks noChangeArrowheads="1"/>
            </p:cNvSpPr>
            <p:nvPr/>
          </p:nvSpPr>
          <p:spPr bwMode="auto">
            <a:xfrm>
              <a:off x="2239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6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6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967" name="Line 53"/>
            <p:cNvSpPr/>
            <p:nvPr/>
          </p:nvSpPr>
          <p:spPr>
            <a:xfrm flipH="1">
              <a:off x="1785" y="1707"/>
              <a:ext cx="27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9968" name="Line 54"/>
            <p:cNvSpPr/>
            <p:nvPr/>
          </p:nvSpPr>
          <p:spPr>
            <a:xfrm>
              <a:off x="2239" y="170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2999" name="Oval 55"/>
            <p:cNvSpPr>
              <a:spLocks noChangeArrowheads="1"/>
            </p:cNvSpPr>
            <p:nvPr/>
          </p:nvSpPr>
          <p:spPr bwMode="auto">
            <a:xfrm>
              <a:off x="2014" y="1470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6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6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00" name="Text Box 56"/>
            <p:cNvSpPr txBox="1">
              <a:spLocks noChangeArrowheads="1"/>
            </p:cNvSpPr>
            <p:nvPr/>
          </p:nvSpPr>
          <p:spPr bwMode="auto">
            <a:xfrm>
              <a:off x="1724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01" name="Text Box 57"/>
            <p:cNvSpPr txBox="1">
              <a:spLocks noChangeArrowheads="1"/>
            </p:cNvSpPr>
            <p:nvPr/>
          </p:nvSpPr>
          <p:spPr bwMode="auto">
            <a:xfrm>
              <a:off x="2269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02" name="Text Box 58"/>
            <p:cNvSpPr txBox="1">
              <a:spLocks noChangeArrowheads="1"/>
            </p:cNvSpPr>
            <p:nvPr/>
          </p:nvSpPr>
          <p:spPr bwMode="auto">
            <a:xfrm>
              <a:off x="1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03" name="Text Box 59"/>
            <p:cNvSpPr txBox="1">
              <a:spLocks noChangeArrowheads="1"/>
            </p:cNvSpPr>
            <p:nvPr/>
          </p:nvSpPr>
          <p:spPr bwMode="auto">
            <a:xfrm>
              <a:off x="2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04" name="Oval 60"/>
            <p:cNvSpPr>
              <a:spLocks noChangeArrowheads="1"/>
            </p:cNvSpPr>
            <p:nvPr/>
          </p:nvSpPr>
          <p:spPr bwMode="auto">
            <a:xfrm>
              <a:off x="1244" y="2523"/>
              <a:ext cx="270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6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6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05" name="Oval 61"/>
            <p:cNvSpPr>
              <a:spLocks noChangeArrowheads="1"/>
            </p:cNvSpPr>
            <p:nvPr/>
          </p:nvSpPr>
          <p:spPr bwMode="auto">
            <a:xfrm>
              <a:off x="1879" y="252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06" name="Text Box 62"/>
            <p:cNvSpPr txBox="1">
              <a:spLocks noChangeArrowheads="1"/>
            </p:cNvSpPr>
            <p:nvPr/>
          </p:nvSpPr>
          <p:spPr bwMode="auto">
            <a:xfrm>
              <a:off x="1320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07" name="Text Box 63"/>
            <p:cNvSpPr txBox="1">
              <a:spLocks noChangeArrowheads="1"/>
            </p:cNvSpPr>
            <p:nvPr/>
          </p:nvSpPr>
          <p:spPr bwMode="auto">
            <a:xfrm>
              <a:off x="1865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978" name="Line 64"/>
            <p:cNvSpPr/>
            <p:nvPr/>
          </p:nvSpPr>
          <p:spPr>
            <a:xfrm flipH="1">
              <a:off x="1426" y="2205"/>
              <a:ext cx="22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9979" name="Line 65"/>
            <p:cNvSpPr/>
            <p:nvPr/>
          </p:nvSpPr>
          <p:spPr>
            <a:xfrm>
              <a:off x="1834" y="2205"/>
              <a:ext cx="13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3010" name="Oval 66"/>
            <p:cNvSpPr>
              <a:spLocks noChangeArrowheads="1"/>
            </p:cNvSpPr>
            <p:nvPr/>
          </p:nvSpPr>
          <p:spPr bwMode="auto">
            <a:xfrm>
              <a:off x="1605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6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6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11" name="Text Box 67"/>
            <p:cNvSpPr txBox="1">
              <a:spLocks noChangeArrowheads="1"/>
            </p:cNvSpPr>
            <p:nvPr/>
          </p:nvSpPr>
          <p:spPr bwMode="auto">
            <a:xfrm>
              <a:off x="2068" y="238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12" name="Text Box 68"/>
            <p:cNvSpPr txBox="1">
              <a:spLocks noChangeArrowheads="1"/>
            </p:cNvSpPr>
            <p:nvPr/>
          </p:nvSpPr>
          <p:spPr bwMode="auto">
            <a:xfrm>
              <a:off x="927" y="23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23013" name="Oval 69"/>
          <p:cNvSpPr>
            <a:spLocks noChangeArrowheads="1"/>
          </p:cNvSpPr>
          <p:nvPr/>
        </p:nvSpPr>
        <p:spPr bwMode="auto">
          <a:xfrm>
            <a:off x="4495800" y="46482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6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16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84" name="Line 70"/>
          <p:cNvSpPr/>
          <p:nvPr/>
        </p:nvSpPr>
        <p:spPr>
          <a:xfrm>
            <a:off x="4711700" y="42164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3015" name="Text Box 71"/>
          <p:cNvSpPr txBox="1">
            <a:spLocks noChangeArrowheads="1"/>
          </p:cNvSpPr>
          <p:nvPr/>
        </p:nvSpPr>
        <p:spPr bwMode="auto">
          <a:xfrm>
            <a:off x="4397375" y="41290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3016" name="Text Box 72"/>
          <p:cNvSpPr txBox="1">
            <a:spLocks noChangeArrowheads="1"/>
          </p:cNvSpPr>
          <p:nvPr/>
        </p:nvSpPr>
        <p:spPr bwMode="auto">
          <a:xfrm>
            <a:off x="4040188" y="4432300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3017" name="Oval 73"/>
          <p:cNvSpPr>
            <a:spLocks noChangeArrowheads="1"/>
          </p:cNvSpPr>
          <p:nvPr/>
        </p:nvSpPr>
        <p:spPr bwMode="auto">
          <a:xfrm>
            <a:off x="4927600" y="54403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6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16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3018" name="Oval 74"/>
          <p:cNvSpPr>
            <a:spLocks noChangeArrowheads="1"/>
          </p:cNvSpPr>
          <p:nvPr/>
        </p:nvSpPr>
        <p:spPr bwMode="auto">
          <a:xfrm>
            <a:off x="5935663" y="54403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endParaRPr kumimoji="0" lang="en-US" altLang="zh-CN" sz="16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3019" name="Text Box 75"/>
          <p:cNvSpPr txBox="1">
            <a:spLocks noChangeArrowheads="1"/>
          </p:cNvSpPr>
          <p:nvPr/>
        </p:nvSpPr>
        <p:spPr bwMode="auto">
          <a:xfrm>
            <a:off x="5118100" y="479266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90" name="Line 76"/>
          <p:cNvSpPr/>
          <p:nvPr/>
        </p:nvSpPr>
        <p:spPr>
          <a:xfrm flipH="1">
            <a:off x="5214938" y="4935538"/>
            <a:ext cx="360362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9991" name="Line 77"/>
          <p:cNvSpPr/>
          <p:nvPr/>
        </p:nvSpPr>
        <p:spPr>
          <a:xfrm>
            <a:off x="5865813" y="4935538"/>
            <a:ext cx="28575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grpSp>
        <p:nvGrpSpPr>
          <p:cNvPr id="209992" name="Group 78"/>
          <p:cNvGrpSpPr/>
          <p:nvPr/>
        </p:nvGrpSpPr>
        <p:grpSpPr>
          <a:xfrm>
            <a:off x="5118100" y="3784600"/>
            <a:ext cx="2195513" cy="1262063"/>
            <a:chOff x="3224" y="1480"/>
            <a:chExt cx="1383" cy="795"/>
          </a:xfrm>
        </p:grpSpPr>
        <p:sp>
          <p:nvSpPr>
            <p:cNvPr id="723023" name="Oval 79"/>
            <p:cNvSpPr>
              <a:spLocks noChangeArrowheads="1"/>
            </p:cNvSpPr>
            <p:nvPr/>
          </p:nvSpPr>
          <p:spPr bwMode="auto">
            <a:xfrm>
              <a:off x="3411" y="200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6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6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24" name="Oval 80"/>
            <p:cNvSpPr>
              <a:spLocks noChangeArrowheads="1"/>
            </p:cNvSpPr>
            <p:nvPr/>
          </p:nvSpPr>
          <p:spPr bwMode="auto">
            <a:xfrm>
              <a:off x="403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6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6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25" name="Text Box 81"/>
            <p:cNvSpPr txBox="1">
              <a:spLocks noChangeArrowheads="1"/>
            </p:cNvSpPr>
            <p:nvPr/>
          </p:nvSpPr>
          <p:spPr bwMode="auto">
            <a:xfrm>
              <a:off x="3523" y="161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26" name="Text Box 82"/>
            <p:cNvSpPr txBox="1">
              <a:spLocks noChangeArrowheads="1"/>
            </p:cNvSpPr>
            <p:nvPr/>
          </p:nvSpPr>
          <p:spPr bwMode="auto">
            <a:xfrm>
              <a:off x="4021" y="1626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997" name="Line 83"/>
            <p:cNvSpPr/>
            <p:nvPr/>
          </p:nvSpPr>
          <p:spPr>
            <a:xfrm flipH="1">
              <a:off x="3627" y="1717"/>
              <a:ext cx="18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9998" name="Line 84"/>
            <p:cNvSpPr/>
            <p:nvPr/>
          </p:nvSpPr>
          <p:spPr>
            <a:xfrm>
              <a:off x="3990" y="171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3029" name="Oval 85"/>
            <p:cNvSpPr>
              <a:spLocks noChangeArrowheads="1"/>
            </p:cNvSpPr>
            <p:nvPr/>
          </p:nvSpPr>
          <p:spPr bwMode="auto">
            <a:xfrm>
              <a:off x="3762" y="148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6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6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30" name="Text Box 86"/>
            <p:cNvSpPr txBox="1">
              <a:spLocks noChangeArrowheads="1"/>
            </p:cNvSpPr>
            <p:nvPr/>
          </p:nvSpPr>
          <p:spPr bwMode="auto">
            <a:xfrm>
              <a:off x="3224" y="187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31" name="Text Box 87"/>
            <p:cNvSpPr txBox="1">
              <a:spLocks noChangeArrowheads="1"/>
            </p:cNvSpPr>
            <p:nvPr/>
          </p:nvSpPr>
          <p:spPr bwMode="auto">
            <a:xfrm>
              <a:off x="4238" y="18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23032" name="Text Box 88"/>
          <p:cNvSpPr txBox="1">
            <a:spLocks noChangeArrowheads="1"/>
          </p:cNvSpPr>
          <p:nvPr/>
        </p:nvSpPr>
        <p:spPr bwMode="auto">
          <a:xfrm>
            <a:off x="5910263" y="47926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3033" name="Text Box 89"/>
          <p:cNvSpPr txBox="1">
            <a:spLocks noChangeArrowheads="1"/>
          </p:cNvSpPr>
          <p:nvPr/>
        </p:nvSpPr>
        <p:spPr bwMode="auto">
          <a:xfrm>
            <a:off x="4508500" y="5224463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3034" name="Text Box 90"/>
          <p:cNvSpPr txBox="1">
            <a:spLocks noChangeArrowheads="1"/>
          </p:cNvSpPr>
          <p:nvPr/>
        </p:nvSpPr>
        <p:spPr bwMode="auto">
          <a:xfrm>
            <a:off x="6270625" y="52085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6355" y="1655445"/>
            <a:ext cx="4256405" cy="108204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对于任意节点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＝从树根到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到目标节点的优化路径的代价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 + 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是节点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lang="zh-CN" altLang="en-US" sz="1400" b="1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3585" y="1322070"/>
            <a:ext cx="3834130" cy="1871980"/>
          </a:xfrm>
          <a:prstGeom prst="rect">
            <a:avLst/>
          </a:prstGeom>
        </p:spPr>
      </p:pic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1204595" y="109538"/>
            <a:ext cx="83820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应用A*算法求解最短路径问题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80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4"/>
          <p:cNvSpPr/>
          <p:nvPr/>
        </p:nvSpPr>
        <p:spPr>
          <a:xfrm>
            <a:off x="71438" y="73025"/>
            <a:ext cx="2119312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830469" name="Rectangle 5"/>
          <p:cNvSpPr>
            <a:spLocks noChangeArrowheads="1"/>
          </p:cNvSpPr>
          <p:nvPr/>
        </p:nvSpPr>
        <p:spPr bwMode="auto">
          <a:xfrm>
            <a:off x="71755" y="1047750"/>
            <a:ext cx="9996805" cy="5810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定理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使用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Best-first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策略搜索树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A*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选择的节点是目标节点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则该节点表示的解是优化解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 </a:t>
            </a:r>
            <a:endParaRPr kumimoji="0" lang="en-US" altLang="zh-CN" sz="24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</a:t>
            </a: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证明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 </a:t>
            </a: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令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是任意扩展到的节点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 t</a:t>
            </a: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是选中目标节点（可为阶段目标节点，可为最终目标节点）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0" lang="en-US" altLang="zh-CN" sz="20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   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证明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f(t)=g(t)(</a:t>
            </a: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满足该等式，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</a:t>
            </a: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为最终目标节点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是优化解代价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0" lang="en-US" altLang="zh-CN" sz="20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    (1). A*</a:t>
            </a: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算法使用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Best-first</a:t>
            </a: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策略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 f(t)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f(n).</a:t>
            </a:r>
            <a:endParaRPr kumimoji="0" lang="en-US" altLang="zh-CN" sz="20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(2). 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A*</a:t>
            </a: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算法使用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h(n)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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h*(n)</a:t>
            </a: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估计规则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f(t)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f(n)f*(n).</a:t>
            </a:r>
            <a:endParaRPr kumimoji="0" lang="en-US" altLang="zh-CN" sz="20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(3). {f*(n)}</a:t>
            </a: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中必有一个为优化解的代价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, </a:t>
            </a: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令其为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f*(s). </a:t>
            </a: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我们有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f(t)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f*(s)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. </a:t>
            </a:r>
            <a:endParaRPr kumimoji="0" lang="en-US" altLang="zh-CN" sz="20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</a:t>
            </a:r>
            <a:r>
              <a:rPr lang="en-US" altLang="zh-CN" sz="20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(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4). t</a:t>
            </a: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是最终目标节点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h(t)=0, </a:t>
            </a: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所以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f(t)=g(t)+h(t)=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g(t)f*(s)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.</a:t>
            </a:r>
            <a:endParaRPr kumimoji="0" lang="en-US" altLang="zh-CN" sz="20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(5). 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f(t)=g(t)</a:t>
            </a:r>
            <a:r>
              <a:rPr kumimoji="0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是一个可能解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, g(t)f*(s)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, f(t)=g(t)=f*(s).</a:t>
            </a:r>
            <a:endParaRPr kumimoji="0" lang="en-US" altLang="zh-CN" sz="20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04535" y="73025"/>
            <a:ext cx="4204335" cy="108204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对于任意节点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＝从树根到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到目标节点的优化路径的代价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 + 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是节点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lang="zh-CN" altLang="en-US" sz="1400" b="1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6080" y="346710"/>
            <a:ext cx="4148455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rtl="0" eaLnBrk="1" fontAlgn="base" latinLnBrk="0" hangingPunct="1">
              <a:lnSpc>
                <a:spcPct val="9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A*算法本质的正确性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4"/>
          <p:cNvSpPr/>
          <p:nvPr/>
        </p:nvSpPr>
        <p:spPr>
          <a:xfrm>
            <a:off x="71438" y="73025"/>
            <a:ext cx="2119312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830469" name="Rectangle 5"/>
          <p:cNvSpPr>
            <a:spLocks noChangeArrowheads="1"/>
          </p:cNvSpPr>
          <p:nvPr/>
        </p:nvSpPr>
        <p:spPr bwMode="auto">
          <a:xfrm>
            <a:off x="71755" y="1047750"/>
            <a:ext cx="9996805" cy="1236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定理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使用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Best-first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策略搜索树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A*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选择的节点是目标节点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则该节点表示的解是优化解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 </a:t>
            </a:r>
            <a:endParaRPr kumimoji="0" lang="en-US" altLang="zh-CN" sz="24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</a:t>
            </a:r>
            <a:endParaRPr kumimoji="0" lang="en-US" altLang="zh-CN" sz="20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04535" y="73025"/>
            <a:ext cx="4204335" cy="108204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对于任意节点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＝从树根到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＝从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到目标节点的优化路径的代价</a:t>
            </a:r>
            <a:endParaRPr kumimoji="0" lang="zh-CN" altLang="en-US" sz="1400" b="1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g(n) + h*(n)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是节点</a:t>
            </a:r>
            <a:r>
              <a:rPr lang="en-US" altLang="zh-CN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</a:t>
            </a:r>
            <a:endParaRPr lang="zh-CN" altLang="en-US" sz="1400" b="1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6080" y="346710"/>
            <a:ext cx="4148455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rtl="0" eaLnBrk="1" fontAlgn="base" latinLnBrk="0" hangingPunct="1">
              <a:lnSpc>
                <a:spcPct val="9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A*算法本质的正确性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355" y="2284730"/>
            <a:ext cx="9253855" cy="32766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just"/>
            <a:r>
              <a:rPr lang="zh-CN" altLang="en-US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证明（反证法）：</a:t>
            </a:r>
            <a:endParaRPr lang="zh-CN" altLang="en-US" b="1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假设A*算法首先找的路径P（n</a:t>
            </a:r>
            <a:r>
              <a:rPr lang="en-US" altLang="zh-CN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，n</a:t>
            </a:r>
            <a:r>
              <a:rPr lang="zh-CN" altLang="en-US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，…，T</a:t>
            </a:r>
            <a:r>
              <a:rPr lang="zh-CN" altLang="en-US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）来到目标节点，而路径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并非真正的最小代价路径。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若真正的最小代价路径A （n</a:t>
            </a:r>
            <a:r>
              <a:rPr lang="en-US" altLang="zh-CN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，n</a:t>
            </a:r>
            <a:r>
              <a:rPr lang="zh-CN" altLang="en-US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…，n</a:t>
            </a:r>
            <a:r>
              <a:rPr lang="en-US" altLang="zh-CN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，…，T</a:t>
            </a:r>
            <a:r>
              <a:rPr lang="zh-CN" altLang="en-US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，那么A中必有节点n</a:t>
            </a:r>
            <a:r>
              <a:rPr lang="en-US" altLang="zh-CN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不在路径P中，假设n</a:t>
            </a:r>
            <a:r>
              <a:rPr lang="en-US" altLang="zh-CN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是离起点最远的一个节点（路径P与路径A在n</a:t>
            </a:r>
            <a:r>
              <a:rPr lang="en-US" altLang="zh-CN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前面的节点都相同），那么f（n</a:t>
            </a:r>
            <a:r>
              <a:rPr lang="en-US" altLang="zh-CN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）&lt;=g（T</a:t>
            </a:r>
            <a:r>
              <a:rPr lang="en-US" altLang="zh-CN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）&lt;g（T</a:t>
            </a:r>
            <a:r>
              <a:rPr lang="zh-CN" altLang="en-US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)&lt;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=f（T</a:t>
            </a:r>
            <a:r>
              <a:rPr lang="en-US" altLang="zh-CN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），即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（n</a:t>
            </a:r>
            <a:r>
              <a:rPr lang="en-US" altLang="zh-CN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）&lt;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（T</a:t>
            </a:r>
            <a:r>
              <a:rPr lang="en-US" altLang="zh-CN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按照Best-First算法，如果f（n</a:t>
            </a:r>
            <a:r>
              <a:rPr lang="en-US" altLang="zh-CN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）&lt;f（T</a:t>
            </a:r>
            <a:r>
              <a:rPr lang="en-US" altLang="zh-CN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），那么应该选择扩展n</a:t>
            </a:r>
            <a:r>
              <a:rPr lang="en-US" altLang="zh-CN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节点而非T</a:t>
            </a:r>
            <a:r>
              <a:rPr lang="zh-CN" altLang="en-US" baseline="-25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节点，与Best-First策略相矛盾。故A*算法选择的节点是目标节点，则该节点表示的解是优化解。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/>
          </p:cNvSpPr>
          <p:nvPr>
            <p:ph type="title"/>
          </p:nvPr>
        </p:nvSpPr>
        <p:spPr>
          <a:xfrm>
            <a:off x="2560638" y="251778"/>
            <a:ext cx="5349875" cy="561975"/>
          </a:xfrm>
        </p:spPr>
        <p:txBody>
          <a:bodyPr wrap="square" lIns="91440" tIns="45720" rIns="91440" bIns="45720" anchor="t"/>
          <a:lstStyle/>
          <a:p>
            <a:pPr algn="ctr" eaLnBrk="1" hangingPunct="1"/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Hamiltonian环问题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5513" y="1557338"/>
            <a:ext cx="9042400" cy="18002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问题定义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输入</a:t>
            </a:r>
            <a:r>
              <a:rPr kumimoji="0" lang="en-US" altLang="zh-CN" sz="20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kumimoji="0" lang="zh-CN" altLang="en-US" sz="20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具有</a:t>
            </a:r>
            <a:r>
              <a:rPr kumimoji="0" lang="en-US" altLang="zh-CN" sz="20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zh-CN" altLang="en-US" sz="20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个节点的连通图</a:t>
            </a:r>
            <a:r>
              <a:rPr kumimoji="0" lang="en-US" altLang="zh-CN" sz="20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G=(V, E)</a:t>
            </a:r>
            <a:endParaRPr kumimoji="0" lang="en-US" altLang="zh-CN" sz="2000" b="1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R="0" lvl="1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输出</a:t>
            </a:r>
            <a:r>
              <a:rPr kumimoji="0" lang="en-US" altLang="zh-CN" sz="20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G</a:t>
            </a:r>
            <a:r>
              <a:rPr kumimoji="0" lang="zh-CN" altLang="en-US" sz="20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中是否具有</a:t>
            </a:r>
            <a:r>
              <a:rPr kumimoji="0" lang="en-US" altLang="zh-CN" sz="20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Hamiltonian</a:t>
            </a:r>
            <a:r>
              <a:rPr kumimoji="0" lang="zh-CN" altLang="en-US" sz="20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环</a:t>
            </a:r>
            <a:endParaRPr kumimoji="0" lang="zh-CN" altLang="en-US" sz="2000" b="1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1165860" y="3573780"/>
            <a:ext cx="6791960" cy="101473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沿着</a:t>
            </a:r>
            <a:r>
              <a:rPr kumimoji="0" lang="en-US" altLang="zh-CN" sz="2000" b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</a:t>
            </a:r>
            <a:r>
              <a:rPr kumimoji="0" lang="zh-CN" altLang="en-US" sz="2000" b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</a:t>
            </a:r>
            <a:r>
              <a:rPr kumimoji="0" lang="en-US" altLang="zh-CN" sz="2000" b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zh-CN" altLang="en-US" sz="2000" b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条边经过每个节点一次</a:t>
            </a:r>
            <a:r>
              <a:rPr kumimoji="0" lang="en-US" altLang="zh-CN" sz="2000" b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2000" b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并回到起始节点的环称为</a:t>
            </a:r>
            <a:r>
              <a:rPr kumimoji="0" lang="en-US" altLang="zh-CN" sz="2000" b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</a:t>
            </a:r>
            <a:r>
              <a:rPr kumimoji="0" lang="zh-CN" altLang="en-US" sz="2000" b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的一个</a:t>
            </a:r>
            <a:r>
              <a:rPr kumimoji="0" lang="en-US" altLang="zh-CN" sz="2000" b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Hamiltonian</a:t>
            </a:r>
            <a:r>
              <a:rPr kumimoji="0" lang="zh-CN" altLang="en-US" sz="2000" b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环</a:t>
            </a:r>
            <a:r>
              <a:rPr kumimoji="0" lang="en-US" altLang="zh-CN" sz="2000" b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kumimoji="0" lang="en-US" altLang="zh-CN" sz="2000" b="1" kern="1200" cap="none" spc="0" normalizeH="0" baseline="0" noProof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4" name="Oval 4"/>
          <p:cNvSpPr>
            <a:spLocks noChangeArrowheads="1"/>
          </p:cNvSpPr>
          <p:nvPr/>
        </p:nvSpPr>
        <p:spPr bwMode="auto">
          <a:xfrm>
            <a:off x="3198813" y="14843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3845" name="Oval 5"/>
          <p:cNvSpPr>
            <a:spLocks noChangeArrowheads="1"/>
          </p:cNvSpPr>
          <p:nvPr/>
        </p:nvSpPr>
        <p:spPr bwMode="auto">
          <a:xfrm>
            <a:off x="4854575" y="14843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3848" name="Oval 8"/>
          <p:cNvSpPr>
            <a:spLocks noChangeArrowheads="1"/>
          </p:cNvSpPr>
          <p:nvPr/>
        </p:nvSpPr>
        <p:spPr bwMode="auto">
          <a:xfrm>
            <a:off x="6365875" y="1412875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3849" name="Oval 9"/>
          <p:cNvSpPr>
            <a:spLocks noChangeArrowheads="1"/>
          </p:cNvSpPr>
          <p:nvPr/>
        </p:nvSpPr>
        <p:spPr bwMode="auto">
          <a:xfrm>
            <a:off x="6367463" y="27797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3850" name="Oval 10"/>
          <p:cNvSpPr>
            <a:spLocks noChangeArrowheads="1"/>
          </p:cNvSpPr>
          <p:nvPr/>
        </p:nvSpPr>
        <p:spPr bwMode="auto">
          <a:xfrm>
            <a:off x="8094663" y="1412875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4" name="Line 11"/>
          <p:cNvSpPr/>
          <p:nvPr/>
        </p:nvSpPr>
        <p:spPr>
          <a:xfrm>
            <a:off x="3703638" y="1701800"/>
            <a:ext cx="1150937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5" name="Line 12"/>
          <p:cNvSpPr/>
          <p:nvPr/>
        </p:nvSpPr>
        <p:spPr>
          <a:xfrm>
            <a:off x="3487738" y="1989138"/>
            <a:ext cx="0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6" name="Line 13"/>
          <p:cNvSpPr/>
          <p:nvPr/>
        </p:nvSpPr>
        <p:spPr>
          <a:xfrm>
            <a:off x="3630613" y="1917700"/>
            <a:ext cx="1296987" cy="10080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7" name="Line 14"/>
          <p:cNvSpPr/>
          <p:nvPr/>
        </p:nvSpPr>
        <p:spPr>
          <a:xfrm>
            <a:off x="5070475" y="1989138"/>
            <a:ext cx="0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8" name="Line 15"/>
          <p:cNvSpPr/>
          <p:nvPr/>
        </p:nvSpPr>
        <p:spPr>
          <a:xfrm flipV="1">
            <a:off x="3630613" y="1773238"/>
            <a:ext cx="4465637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9" name="Line 16"/>
          <p:cNvSpPr/>
          <p:nvPr/>
        </p:nvSpPr>
        <p:spPr>
          <a:xfrm>
            <a:off x="5359400" y="2997200"/>
            <a:ext cx="1008063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100" name="Line 17"/>
          <p:cNvSpPr/>
          <p:nvPr/>
        </p:nvSpPr>
        <p:spPr>
          <a:xfrm>
            <a:off x="6583363" y="1917700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101" name="Line 18"/>
          <p:cNvSpPr/>
          <p:nvPr/>
        </p:nvSpPr>
        <p:spPr>
          <a:xfrm>
            <a:off x="6870700" y="1628775"/>
            <a:ext cx="122555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102" name="Line 19"/>
          <p:cNvSpPr/>
          <p:nvPr/>
        </p:nvSpPr>
        <p:spPr>
          <a:xfrm flipH="1">
            <a:off x="6870700" y="1917700"/>
            <a:ext cx="1441450" cy="10080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47" name="Oval 7"/>
          <p:cNvSpPr>
            <a:spLocks noChangeArrowheads="1"/>
          </p:cNvSpPr>
          <p:nvPr/>
        </p:nvSpPr>
        <p:spPr bwMode="auto">
          <a:xfrm>
            <a:off x="4854575" y="27797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3861" name="Line 21"/>
          <p:cNvSpPr/>
          <p:nvPr/>
        </p:nvSpPr>
        <p:spPr>
          <a:xfrm>
            <a:off x="3703638" y="1701800"/>
            <a:ext cx="1150937" cy="0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2" name="Line 22"/>
          <p:cNvSpPr/>
          <p:nvPr/>
        </p:nvSpPr>
        <p:spPr>
          <a:xfrm>
            <a:off x="5070475" y="1989138"/>
            <a:ext cx="0" cy="792162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3" name="Line 23"/>
          <p:cNvSpPr/>
          <p:nvPr/>
        </p:nvSpPr>
        <p:spPr>
          <a:xfrm>
            <a:off x="5359400" y="2997200"/>
            <a:ext cx="1008063" cy="0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4" name="Line 24"/>
          <p:cNvSpPr/>
          <p:nvPr/>
        </p:nvSpPr>
        <p:spPr>
          <a:xfrm flipV="1">
            <a:off x="6583363" y="1917700"/>
            <a:ext cx="0" cy="863600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5" name="Line 25"/>
          <p:cNvSpPr/>
          <p:nvPr/>
        </p:nvSpPr>
        <p:spPr>
          <a:xfrm>
            <a:off x="6870700" y="1628775"/>
            <a:ext cx="1225550" cy="0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6" name="Line 26"/>
          <p:cNvSpPr/>
          <p:nvPr/>
        </p:nvSpPr>
        <p:spPr>
          <a:xfrm flipV="1">
            <a:off x="3630613" y="1773238"/>
            <a:ext cx="4465637" cy="1152525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7" name="Line 27"/>
          <p:cNvSpPr/>
          <p:nvPr/>
        </p:nvSpPr>
        <p:spPr>
          <a:xfrm>
            <a:off x="3487738" y="1989138"/>
            <a:ext cx="0" cy="792162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46" name="Oval 6"/>
          <p:cNvSpPr>
            <a:spLocks noChangeArrowheads="1"/>
          </p:cNvSpPr>
          <p:nvPr/>
        </p:nvSpPr>
        <p:spPr bwMode="auto">
          <a:xfrm>
            <a:off x="3198813" y="27797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03894" name="Group 54"/>
          <p:cNvGrpSpPr/>
          <p:nvPr/>
        </p:nvGrpSpPr>
        <p:grpSpPr>
          <a:xfrm>
            <a:off x="3703638" y="4365625"/>
            <a:ext cx="3673475" cy="1801813"/>
            <a:chOff x="1607" y="2386"/>
            <a:chExt cx="2314" cy="1135"/>
          </a:xfrm>
        </p:grpSpPr>
        <p:sp>
          <p:nvSpPr>
            <p:cNvPr id="803868" name="Oval 28"/>
            <p:cNvSpPr>
              <a:spLocks noChangeArrowheads="1"/>
            </p:cNvSpPr>
            <p:nvPr/>
          </p:nvSpPr>
          <p:spPr bwMode="auto">
            <a:xfrm>
              <a:off x="1607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3869" name="Oval 29"/>
            <p:cNvSpPr>
              <a:spLocks noChangeArrowheads="1"/>
            </p:cNvSpPr>
            <p:nvPr/>
          </p:nvSpPr>
          <p:spPr bwMode="auto">
            <a:xfrm>
              <a:off x="2650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3870" name="Oval 30"/>
            <p:cNvSpPr>
              <a:spLocks noChangeArrowheads="1"/>
            </p:cNvSpPr>
            <p:nvPr/>
          </p:nvSpPr>
          <p:spPr bwMode="auto">
            <a:xfrm>
              <a:off x="3602" y="2386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116" name="Line 33"/>
            <p:cNvSpPr/>
            <p:nvPr/>
          </p:nvSpPr>
          <p:spPr>
            <a:xfrm>
              <a:off x="1925" y="2524"/>
              <a:ext cx="72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9117" name="Line 36"/>
            <p:cNvSpPr/>
            <p:nvPr/>
          </p:nvSpPr>
          <p:spPr>
            <a:xfrm>
              <a:off x="2786" y="2705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9118" name="Line 38"/>
            <p:cNvSpPr/>
            <p:nvPr/>
          </p:nvSpPr>
          <p:spPr>
            <a:xfrm>
              <a:off x="2968" y="2523"/>
              <a:ext cx="63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3882" name="Oval 42"/>
            <p:cNvSpPr>
              <a:spLocks noChangeArrowheads="1"/>
            </p:cNvSpPr>
            <p:nvPr/>
          </p:nvSpPr>
          <p:spPr bwMode="auto">
            <a:xfrm>
              <a:off x="2650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120" name="Line 51"/>
            <p:cNvSpPr/>
            <p:nvPr/>
          </p:nvSpPr>
          <p:spPr>
            <a:xfrm>
              <a:off x="3739" y="2704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9121" name="Line 52"/>
            <p:cNvSpPr/>
            <p:nvPr/>
          </p:nvSpPr>
          <p:spPr>
            <a:xfrm>
              <a:off x="2922" y="2659"/>
              <a:ext cx="726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9122" name="Line 53"/>
            <p:cNvSpPr/>
            <p:nvPr/>
          </p:nvSpPr>
          <p:spPr>
            <a:xfrm flipH="1">
              <a:off x="2922" y="2659"/>
              <a:ext cx="726" cy="59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3871" name="Oval 31"/>
            <p:cNvSpPr>
              <a:spLocks noChangeArrowheads="1"/>
            </p:cNvSpPr>
            <p:nvPr/>
          </p:nvSpPr>
          <p:spPr bwMode="auto">
            <a:xfrm>
              <a:off x="3603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03895" name="Text Box 55"/>
          <p:cNvSpPr txBox="1">
            <a:spLocks noChangeArrowheads="1"/>
          </p:cNvSpPr>
          <p:nvPr/>
        </p:nvSpPr>
        <p:spPr bwMode="auto">
          <a:xfrm>
            <a:off x="247650" y="3716338"/>
            <a:ext cx="354457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marR="0" indent="-45720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无Hamiltonian环图: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03896" name="Text Box 56"/>
          <p:cNvSpPr txBox="1">
            <a:spLocks noChangeArrowheads="1"/>
          </p:cNvSpPr>
          <p:nvPr/>
        </p:nvSpPr>
        <p:spPr bwMode="auto">
          <a:xfrm>
            <a:off x="247650" y="836613"/>
            <a:ext cx="354457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marR="0" indent="-45720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有</a:t>
            </a:r>
            <a:r>
              <a:rPr kumimoji="0" lang="en-US" altLang="zh-CN" sz="2800" b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Hamiltonian</a:t>
            </a:r>
            <a:r>
              <a:rPr kumimoji="0" lang="zh-CN" altLang="en-US" sz="2800" b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环图</a:t>
            </a:r>
            <a:r>
              <a:rPr kumimoji="0" lang="en-US" altLang="zh-CN" sz="2800" b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8065" name="Rectangle 2"/>
          <p:cNvSpPr>
            <a:spLocks noGrp="1"/>
          </p:cNvSpPr>
          <p:nvPr/>
        </p:nvSpPr>
        <p:spPr>
          <a:xfrm>
            <a:off x="2560638" y="251778"/>
            <a:ext cx="5349875" cy="5619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zh-CN" altLang="en-US" sz="32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Hamiltonian环问题</a:t>
            </a:r>
            <a:endParaRPr lang="zh-CN" altLang="en-US" sz="3200" b="1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0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0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95" grpId="0" bldLvl="0" animBg="1"/>
    </p:bldLst>
  </p:timing>
</p:sld>
</file>

<file path=ppt/tags/tag1.xml><?xml version="1.0" encoding="utf-8"?>
<p:tagLst xmlns:p="http://schemas.openxmlformats.org/presentationml/2006/main">
  <p:tag name="KSO_WM_DECORATE_SHAPE_ID" val="23"/>
</p:tagLst>
</file>

<file path=ppt/tags/tag2.xml><?xml version="1.0" encoding="utf-8"?>
<p:tagLst xmlns:p="http://schemas.openxmlformats.org/presentationml/2006/main">
  <p:tag name="KSO_WM_UNIT_PLACING_PICTURE_USER_VIEWPORT" val="{&quot;height&quot;:4283,&quot;width&quot;:3750}"/>
</p:tagLst>
</file>

<file path=ppt/theme/theme1.xml><?xml version="1.0" encoding="utf-8"?>
<a:theme xmlns:a="http://schemas.openxmlformats.org/drawingml/2006/main" name="1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ch5</Template>
  <TotalTime>0</TotalTime>
  <Words>10434</Words>
  <Application>WPS 演示</Application>
  <PresentationFormat>35 毫米幻灯片</PresentationFormat>
  <Paragraphs>2801</Paragraphs>
  <Slides>77</Slides>
  <Notes>64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77</vt:i4>
      </vt:variant>
    </vt:vector>
  </HeadingPairs>
  <TitlesOfParts>
    <vt:vector size="137" baseType="lpstr">
      <vt:lpstr>Arial</vt:lpstr>
      <vt:lpstr>宋体</vt:lpstr>
      <vt:lpstr>Wingdings</vt:lpstr>
      <vt:lpstr>Times New Roman</vt:lpstr>
      <vt:lpstr>Calibri</vt:lpstr>
      <vt:lpstr>方正姚体</vt:lpstr>
      <vt:lpstr>华文新魏</vt:lpstr>
      <vt:lpstr>Arial</vt:lpstr>
      <vt:lpstr>Tahoma</vt:lpstr>
      <vt:lpstr>华文琥珀</vt:lpstr>
      <vt:lpstr>华文细黑</vt:lpstr>
      <vt:lpstr>微软雅黑</vt:lpstr>
      <vt:lpstr>华文行楷</vt:lpstr>
      <vt:lpstr>楷体_GB2312</vt:lpstr>
      <vt:lpstr>新宋体</vt:lpstr>
      <vt:lpstr>Arial Unicode MS</vt:lpstr>
      <vt:lpstr>Symbol</vt:lpstr>
      <vt:lpstr>Heiti SC Light</vt:lpstr>
      <vt:lpstr>Monotype Corsiva</vt:lpstr>
      <vt:lpstr>1_量质融合大数据管理</vt:lpstr>
      <vt:lpstr>量质融合大数据管理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Equation.3</vt:lpstr>
      <vt:lpstr>Equation.3</vt:lpstr>
      <vt:lpstr>Equation.3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Hamiltonian环问题</vt:lpstr>
      <vt:lpstr>PowerPoint 演示文稿</vt:lpstr>
      <vt:lpstr>PowerPoint 演示文稿</vt:lpstr>
      <vt:lpstr>PowerPoint 演示文稿</vt:lpstr>
      <vt:lpstr>提纲</vt:lpstr>
      <vt:lpstr>PowerPoint 演示文稿</vt:lpstr>
      <vt:lpstr>PowerPoint 演示文稿</vt:lpstr>
      <vt:lpstr>深度优先搜索</vt:lpstr>
      <vt:lpstr>深度优先搜索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提纲</vt:lpstr>
      <vt:lpstr>PowerPoint 演示文稿</vt:lpstr>
      <vt:lpstr>转换为树搜索问题</vt:lpstr>
      <vt:lpstr>转换为树搜索问题</vt:lpstr>
      <vt:lpstr>转换为树搜索问题</vt:lpstr>
      <vt:lpstr>转换为树搜索问题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兰州</dc:title>
  <dc:creator>tan</dc:creator>
  <cp:lastModifiedBy>户保田</cp:lastModifiedBy>
  <cp:revision>1059</cp:revision>
  <cp:lastPrinted>2020-10-14T18:02:00Z</cp:lastPrinted>
  <dcterms:created xsi:type="dcterms:W3CDTF">2020-10-14T18:02:00Z</dcterms:created>
  <dcterms:modified xsi:type="dcterms:W3CDTF">2020-10-20T05:30:53Z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