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handoutMasterIdLst>
    <p:handoutMasterId r:id="rId68"/>
  </p:handoutMasterIdLst>
  <p:sldIdLst>
    <p:sldId id="375" r:id="rId7"/>
    <p:sldId id="376" r:id="rId9"/>
    <p:sldId id="377" r:id="rId10"/>
    <p:sldId id="449" r:id="rId11"/>
    <p:sldId id="464" r:id="rId12"/>
    <p:sldId id="379" r:id="rId13"/>
    <p:sldId id="380" r:id="rId14"/>
    <p:sldId id="455" r:id="rId15"/>
    <p:sldId id="381" r:id="rId16"/>
    <p:sldId id="382" r:id="rId17"/>
    <p:sldId id="459" r:id="rId18"/>
    <p:sldId id="383" r:id="rId19"/>
    <p:sldId id="384" r:id="rId20"/>
    <p:sldId id="385" r:id="rId21"/>
    <p:sldId id="466" r:id="rId22"/>
    <p:sldId id="386" r:id="rId23"/>
    <p:sldId id="469" r:id="rId24"/>
    <p:sldId id="387" r:id="rId25"/>
    <p:sldId id="471" r:id="rId26"/>
    <p:sldId id="474" r:id="rId27"/>
    <p:sldId id="389" r:id="rId28"/>
    <p:sldId id="390" r:id="rId29"/>
    <p:sldId id="477" r:id="rId30"/>
    <p:sldId id="478" r:id="rId31"/>
    <p:sldId id="480" r:id="rId32"/>
    <p:sldId id="465" r:id="rId33"/>
    <p:sldId id="391" r:id="rId34"/>
    <p:sldId id="392" r:id="rId35"/>
    <p:sldId id="393" r:id="rId36"/>
    <p:sldId id="394" r:id="rId37"/>
    <p:sldId id="395" r:id="rId38"/>
    <p:sldId id="485" r:id="rId39"/>
    <p:sldId id="486" r:id="rId40"/>
    <p:sldId id="487" r:id="rId41"/>
    <p:sldId id="396" r:id="rId42"/>
    <p:sldId id="488" r:id="rId43"/>
    <p:sldId id="490" r:id="rId44"/>
    <p:sldId id="398" r:id="rId45"/>
    <p:sldId id="492" r:id="rId46"/>
    <p:sldId id="399" r:id="rId47"/>
    <p:sldId id="400" r:id="rId48"/>
    <p:sldId id="511" r:id="rId49"/>
    <p:sldId id="401" r:id="rId50"/>
    <p:sldId id="513" r:id="rId51"/>
    <p:sldId id="402" r:id="rId52"/>
    <p:sldId id="403" r:id="rId53"/>
    <p:sldId id="404" r:id="rId54"/>
    <p:sldId id="443" r:id="rId55"/>
    <p:sldId id="444" r:id="rId56"/>
    <p:sldId id="515" r:id="rId57"/>
    <p:sldId id="405" r:id="rId58"/>
    <p:sldId id="524" r:id="rId59"/>
    <p:sldId id="526" r:id="rId60"/>
    <p:sldId id="527" r:id="rId61"/>
    <p:sldId id="528" r:id="rId62"/>
    <p:sldId id="529" r:id="rId63"/>
    <p:sldId id="530" r:id="rId64"/>
    <p:sldId id="535" r:id="rId65"/>
    <p:sldId id="536" r:id="rId66"/>
    <p:sldId id="537" r:id="rId6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2DE"/>
    <a:srgbClr val="FFFF00"/>
    <a:srgbClr val="FFFF99"/>
    <a:srgbClr val="33CCFF"/>
    <a:srgbClr val="00FFCC"/>
    <a:srgbClr val="01C1AF"/>
    <a:srgbClr val="99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-1554" y="-90"/>
      </p:cViewPr>
      <p:guideLst>
        <p:guide orient="horz" pos="2099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1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43013" name="Rectangle 3"/>
          <p:cNvSpPr/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dirty="0"/>
          </a:p>
        </p:txBody>
      </p:sp>
      <p:sp>
        <p:nvSpPr>
          <p:cNvPr id="593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dirty="0"/>
          </a:p>
        </p:txBody>
      </p:sp>
      <p:sp>
        <p:nvSpPr>
          <p:cNvPr id="593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614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634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655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96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96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b="1" dirty="0"/>
          </a:p>
        </p:txBody>
      </p:sp>
      <p:sp>
        <p:nvSpPr>
          <p:cNvPr id="716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37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37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57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CC3399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CC3399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CC3399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CC3399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/>
          </a:p>
        </p:txBody>
      </p:sp>
      <p:sp>
        <p:nvSpPr>
          <p:cNvPr id="819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39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60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1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80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901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901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901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901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921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42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42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962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1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03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1024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1024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044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044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064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085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05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126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126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1024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044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167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167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0"/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167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532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52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52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90538" y="1444943"/>
            <a:ext cx="8567738" cy="19380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第七章 摊还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分析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3546756"/>
            <a:ext cx="7120745" cy="18777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210185" y="1227455"/>
            <a:ext cx="7277100" cy="869950"/>
          </a:xfrm>
        </p:spPr>
        <p:txBody>
          <a:bodyPr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初始为空的栈上的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个栈操作序列的分析 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PUSH、POP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MULTIPOP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长为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的栈操作序列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33797" name="Rectangle 5"/>
          <p:cNvSpPr/>
          <p:nvPr/>
        </p:nvSpPr>
        <p:spPr>
          <a:xfrm>
            <a:off x="101600" y="2468880"/>
            <a:ext cx="1981200" cy="29718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操作1：    </a:t>
            </a: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sz="2000" baseline="-25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操作2：    </a:t>
            </a: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sz="2000" baseline="-25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:</a:t>
            </a: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:</a:t>
            </a: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:</a:t>
            </a: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</a:t>
            </a: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n:      t</a:t>
            </a:r>
            <a:r>
              <a:rPr lang="en-US" altLang="zh-CN" sz="2000" baseline="-25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423545" y="19113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实例1-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栈操作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9490" y="2440305"/>
            <a:ext cx="4307840" cy="82994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最坏情况下，每个操作都是:</a:t>
            </a:r>
            <a:r>
              <a:rPr lang="en-US" altLang="zh-CN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MULTIPOP,</a:t>
            </a: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每个</a:t>
            </a:r>
            <a:r>
              <a:rPr lang="en-US" altLang="zh-CN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MULTIPOP</a:t>
            </a: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的代价最坏是</a:t>
            </a:r>
            <a:r>
              <a:rPr lang="en-US" altLang="zh-CN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endParaRPr lang="en-US" altLang="zh-CN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0515" y="3436620"/>
            <a:ext cx="20618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T(n)=?</a:t>
            </a:r>
            <a:endParaRPr lang="en-US" altLang="zh-CN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6430" y="3436620"/>
            <a:ext cx="63055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4000" b="1" dirty="0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sz="4000" b="1" baseline="30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/>
          </a:p>
        </p:txBody>
      </p:sp>
      <p:sp>
        <p:nvSpPr>
          <p:cNvPr id="7" name="七角星 6"/>
          <p:cNvSpPr/>
          <p:nvPr/>
        </p:nvSpPr>
        <p:spPr>
          <a:xfrm>
            <a:off x="5556885" y="3641725"/>
            <a:ext cx="3096260" cy="2016125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这样分析太粗糙了！！！</a:t>
            </a:r>
            <a:endParaRPr lang="zh-CN" altLang="en-US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我们从元素进出栈的情况来分析</a:t>
            </a:r>
            <a:endParaRPr lang="zh-CN" altLang="en-US" sz="16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endParaRPr lang="zh-CN" altLang="en-US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0" animBg="1"/>
      <p:bldP spid="4" grpId="0"/>
      <p:bldP spid="4" grpId="1"/>
      <p:bldP spid="3" grpId="0" animBg="1"/>
      <p:bldP spid="3" grpId="1" animBg="1"/>
      <p:bldP spid="5" grpId="0" animBg="1"/>
      <p:bldP spid="5" grpId="1" animBg="1"/>
      <p:bldP spid="7" grpId="0" bldLvl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210185" y="1227455"/>
            <a:ext cx="7277100" cy="869950"/>
          </a:xfrm>
        </p:spPr>
        <p:txBody>
          <a:bodyPr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初始为空的栈上的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个栈操作序列的分析 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PUSH、POP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MULTIPOP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长为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的栈操作序列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33797" name="Rectangle 5"/>
          <p:cNvSpPr/>
          <p:nvPr/>
        </p:nvSpPr>
        <p:spPr>
          <a:xfrm>
            <a:off x="101600" y="3616960"/>
            <a:ext cx="1981200" cy="29718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操作1：    </a:t>
            </a: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sz="2000" baseline="-25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操作2：    </a:t>
            </a: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sz="2000" baseline="-25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:</a:t>
            </a: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:</a:t>
            </a: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:</a:t>
            </a:r>
            <a:endParaRPr lang="zh-CN" altLang="en-US" sz="2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</a:t>
            </a:r>
            <a:r>
              <a:rPr lang="en-US" altLang="zh-CN" sz="2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n:      t</a:t>
            </a:r>
            <a:r>
              <a:rPr lang="en-US" altLang="zh-CN" sz="2000" baseline="-25000" dirty="0">
                <a:solidFill>
                  <a:srgbClr val="CC3399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baseline="-25000" dirty="0">
              <a:solidFill>
                <a:srgbClr val="CC3399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423545" y="19113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实例1-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栈操作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7340" y="4584065"/>
            <a:ext cx="20618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T(n)=?</a:t>
            </a:r>
            <a:endParaRPr lang="en-US" altLang="zh-CN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185" y="2097405"/>
            <a:ext cx="836930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一个对象在每次被压入栈后至多被弹出一次</a:t>
            </a:r>
            <a:endParaRPr lang="zh-CN" altLang="en-US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在一个非空栈上调用POP的次数(包括在MULTIPOP内的调用)至多等于PUSH的次数， 即至多为n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just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sym typeface="+mn-ea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560" y="4615180"/>
            <a:ext cx="1409065" cy="76835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&lt;=2n</a:t>
            </a:r>
            <a:endParaRPr lang="en-US" altLang="zh-CN" sz="4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0595" y="5414010"/>
            <a:ext cx="6789420" cy="16148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摊还代价=</a:t>
            </a:r>
            <a:r>
              <a:rPr lang="en-US" altLang="zh-CN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T(n)/n=O(1)</a:t>
            </a:r>
            <a:endParaRPr lang="en-US" altLang="zh-CN" sz="18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于是：最坏情况下这样的一个操作序列的时间复杂度最多为</a:t>
            </a:r>
            <a:r>
              <a:rPr lang="en-US" altLang="zh-CN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O(n)</a:t>
            </a:r>
            <a:endParaRPr lang="en-US" altLang="zh-CN" sz="18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indent="-285750" algn="just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" name="七角星 8"/>
          <p:cNvSpPr/>
          <p:nvPr/>
        </p:nvSpPr>
        <p:spPr>
          <a:xfrm>
            <a:off x="5363845" y="3320415"/>
            <a:ext cx="3676015" cy="2016125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endParaRPr lang="zh-CN" altLang="en-US" sz="20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r>
              <a:rPr lang="zh-CN" altLang="en-US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注意</a:t>
            </a:r>
            <a:r>
              <a:rPr lang="en-US" altLang="zh-CN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  </a:t>
            </a:r>
            <a:r>
              <a:rPr lang="zh-CN" altLang="en-US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分析过程没有使用任何的概率！</a:t>
            </a:r>
            <a:endParaRPr lang="zh-CN" altLang="en-US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0" animBg="1"/>
      <p:bldP spid="4" grpId="0"/>
      <p:bldP spid="4" grpId="1"/>
      <p:bldP spid="2" grpId="0"/>
      <p:bldP spid="2" grpId="1"/>
      <p:bldP spid="6" grpId="0" animBg="1"/>
      <p:bldP spid="6" grpId="1" animBg="1"/>
      <p:bldP spid="8" grpId="0" bldLvl="0" animBg="1"/>
      <p:bldP spid="8" grpId="1" animBg="1"/>
      <p:bldP spid="9" grpId="0" bldLvl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582930" y="746125"/>
            <a:ext cx="7772400" cy="4495800"/>
          </a:xfrm>
        </p:spPr>
        <p:txBody>
          <a:bodyPr wrap="square" lIns="91440" tIns="45720" rIns="91440" bIns="45720" anchor="t"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问题定义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1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1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实现一个由０开始向上计数的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位二进计数器。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1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输入：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位二进制变量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x，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初始值为0。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1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输出：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x+1 mod 2</a:t>
            </a:r>
            <a:r>
              <a:rPr lang="en-US" altLang="zh-CN" sz="21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endParaRPr lang="en-US" altLang="zh-CN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1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数据结构：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algn="just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A[0..k-1]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作为计数器，存储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indent="0" algn="just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x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的最低位在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A[0]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中，最高位在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A[k-1]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977515" y="4493101"/>
          <a:ext cx="2616200" cy="95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93800" imgH="431800" progId="Equation.3">
                  <p:embed/>
                </p:oleObj>
              </mc:Choice>
              <mc:Fallback>
                <p:oleObj name="" r:id="rId1" imgW="11938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7515" y="4493101"/>
                        <a:ext cx="2616200" cy="951230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" name="Rectangle 2"/>
          <p:cNvSpPr>
            <a:spLocks noGrp="1"/>
          </p:cNvSpPr>
          <p:nvPr/>
        </p:nvSpPr>
        <p:spPr>
          <a:xfrm>
            <a:off x="650875" y="-4699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en-US" altLang="zh-CN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09575" y="1096010"/>
            <a:ext cx="8229600" cy="1985645"/>
          </a:xfrm>
        </p:spPr>
        <p:txBody>
          <a:bodyPr wrap="square" lIns="91440" tIns="45720" rIns="91440" bIns="45720" anchor="t"/>
          <a:p>
            <a:pPr marL="0" indent="0" algn="just">
              <a:buNone/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计数器加1算法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输入：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A[0..k-1]，</a:t>
            </a: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存储二进制数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endParaRPr lang="en-US" altLang="zh-CN" sz="245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</a:t>
            </a: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输出：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A[0..k-1]，</a:t>
            </a: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存储二进制数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x+1 mod 2</a:t>
            </a:r>
            <a:r>
              <a:rPr lang="en-US" altLang="zh-CN" sz="245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endParaRPr lang="en-US" altLang="zh-CN" sz="245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5850" name="Rectangle 10"/>
          <p:cNvSpPr/>
          <p:nvPr/>
        </p:nvSpPr>
        <p:spPr>
          <a:xfrm>
            <a:off x="1155700" y="2592070"/>
            <a:ext cx="6869430" cy="3276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INCREMENT(A)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 while  i&lt;length[A] and A[i]=1  Do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       A[i]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0;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       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i+1;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If  i&lt;length[A]  Then  A[i]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3" name="Rectangle 2"/>
          <p:cNvSpPr>
            <a:spLocks noGrp="1"/>
          </p:cNvSpPr>
          <p:nvPr/>
        </p:nvSpPr>
        <p:spPr>
          <a:xfrm>
            <a:off x="650875" y="-4699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en-US" altLang="zh-CN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5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6" name="Rectangle 4"/>
          <p:cNvSpPr/>
          <p:nvPr/>
        </p:nvSpPr>
        <p:spPr>
          <a:xfrm>
            <a:off x="340995" y="1178560"/>
            <a:ext cx="8597265" cy="380492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sym typeface="+mn-ea"/>
              </a:rPr>
              <a:t>      </a:t>
            </a:r>
            <a:r>
              <a:rPr lang="en-US" altLang="zh-CN" dirty="0">
                <a:solidFill>
                  <a:srgbClr val="2F12DE"/>
                </a:solidFill>
                <a:sym typeface="+mn-ea"/>
              </a:rPr>
              <a:t>     </a:t>
            </a:r>
            <a:endParaRPr lang="en-US" altLang="zh-CN" dirty="0">
              <a:solidFill>
                <a:srgbClr val="2F12D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71170" y="675005"/>
            <a:ext cx="8202930" cy="567690"/>
          </a:xfrm>
        </p:spPr>
        <p:txBody>
          <a:bodyPr wrap="square" lIns="91440" tIns="45720" rIns="91440" bIns="45720" anchor="t"/>
          <a:p>
            <a:pPr marL="0" indent="0" algn="just">
              <a:buNone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3.初始为零的计数器上n个INCREMENT操作的分析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4273" name="Rectangle 2"/>
          <p:cNvSpPr>
            <a:spLocks noGrp="1"/>
          </p:cNvSpPr>
          <p:nvPr/>
        </p:nvSpPr>
        <p:spPr>
          <a:xfrm>
            <a:off x="548640" y="-17335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en-US" altLang="zh-CN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415" y="2245995"/>
            <a:ext cx="749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0        0        0       0       0        0        0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1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-151765" y="1178560"/>
            <a:ext cx="9017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sym typeface="+mn-ea"/>
              </a:rPr>
              <a:t>      </a:t>
            </a:r>
            <a:r>
              <a:rPr lang="en-US" altLang="zh-CN" dirty="0">
                <a:solidFill>
                  <a:srgbClr val="2F12DE"/>
                </a:solidFill>
                <a:sym typeface="+mn-ea"/>
              </a:rPr>
              <a:t>Counter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                                                                     </a:t>
            </a:r>
            <a:r>
              <a:rPr lang="en-US" altLang="zh-CN" dirty="0">
                <a:solidFill>
                  <a:srgbClr val="2F12DE"/>
                </a:solidFill>
                <a:sym typeface="+mn-ea"/>
              </a:rPr>
              <a:t>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2F12DE"/>
                </a:solidFill>
                <a:sym typeface="+mn-ea"/>
              </a:rPr>
              <a:t> N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</a:t>
            </a:r>
            <a:r>
              <a:rPr lang="en-US" altLang="zh-CN" dirty="0">
                <a:solidFill>
                  <a:srgbClr val="2F12DE"/>
                </a:solidFill>
                <a:sym typeface="+mn-ea"/>
              </a:rPr>
              <a:t> 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0        0        0       0       0        0        0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2F12DE"/>
                </a:solidFill>
                <a:sym typeface="+mn-ea"/>
              </a:rPr>
              <a:t>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6955" y="2595880"/>
            <a:ext cx="749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0        0        0       0       0        0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3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036955" y="2912745"/>
            <a:ext cx="749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0        0        0       0       0        0        1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4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036955" y="3223260"/>
            <a:ext cx="749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4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7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36955" y="3572510"/>
            <a:ext cx="749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5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8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36955" y="3880485"/>
            <a:ext cx="765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6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0        0        0       0       0        1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10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8385" y="4235450"/>
            <a:ext cx="7639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7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0        0        0       0       0        1        1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11</a:t>
            </a:r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7335" y="4912995"/>
            <a:ext cx="845693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每次</a:t>
            </a:r>
            <a:r>
              <a:rPr lang="en-US" altLang="zh-CN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INCREMENT</a:t>
            </a: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操作的代价与被改变值的字位的个数成线性关系</a:t>
            </a:r>
            <a:endParaRPr lang="zh-CN" altLang="en-US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粗略地讲：每次INCREMENT操作最多改变计数器中k位，n次INCREMENT操作，代价为nk</a:t>
            </a:r>
            <a:endParaRPr lang="zh-CN" altLang="en-US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indent="-285750"/>
            <a:endParaRPr lang="zh-CN" altLang="en-US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552690" y="798195"/>
            <a:ext cx="831850" cy="714375"/>
          </a:xfrm>
          <a:prstGeom prst="wedgeRoundRectCallout">
            <a:avLst>
              <a:gd name="adj1" fmla="val -36281"/>
              <a:gd name="adj2" fmla="val 6520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该列每次操作发生一次变化共</a:t>
            </a:r>
            <a:r>
              <a:rPr lang="en-US" altLang="zh-CN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次</a:t>
            </a:r>
            <a:endParaRPr lang="zh-CN" altLang="en-US" sz="1000" b="1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buFont typeface="Arial" panose="020B0604020202020204" pitchFamily="34" charset="0"/>
              <a:buNone/>
            </a:pPr>
            <a:endParaRPr lang="zh-CN" altLang="en-US" sz="1000" b="1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6733540" y="798195"/>
            <a:ext cx="773430" cy="714375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该列每2次发生一次改变共n/2次</a:t>
            </a:r>
            <a:endParaRPr lang="zh-CN" altLang="en-US" sz="10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5840730" y="798195"/>
            <a:ext cx="807720" cy="714375"/>
          </a:xfrm>
          <a:prstGeom prst="wedgeRoundRectCallout">
            <a:avLst>
              <a:gd name="adj1" fmla="val -18867"/>
              <a:gd name="adj2" fmla="val 6564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该列每4次发生一次改变共n/4</a:t>
            </a:r>
            <a:r>
              <a:rPr sz="1400" b="1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</a:t>
            </a:r>
            <a:endParaRPr sz="1400" b="1" dirty="0">
              <a:solidFill>
                <a:srgbClr val="2F12DE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5011420" y="798195"/>
            <a:ext cx="779780" cy="714375"/>
          </a:xfrm>
          <a:prstGeom prst="wedgeRoundRectCallout">
            <a:avLst>
              <a:gd name="adj1" fmla="val -18867"/>
              <a:gd name="adj2" fmla="val 6564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该列每8次发生一次改变共</a:t>
            </a:r>
            <a:endParaRPr lang="zh-CN" altLang="en-US" sz="10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n/8</a:t>
            </a:r>
            <a:r>
              <a:rPr lang="zh-CN" altLang="en-US" sz="1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</a:t>
            </a:r>
            <a:r>
              <a:rPr sz="1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</a:t>
            </a:r>
            <a:endParaRPr sz="1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4" name="Oval 16"/>
          <p:cNvSpPr/>
          <p:nvPr/>
        </p:nvSpPr>
        <p:spPr>
          <a:xfrm>
            <a:off x="2591435" y="2245995"/>
            <a:ext cx="4643755" cy="1628775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总共发生的改变为：</a:t>
            </a: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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n/2</a:t>
            </a:r>
            <a:r>
              <a:rPr lang="en-US" altLang="zh-CN" sz="1400" b="1" baseline="30000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  </a:t>
            </a: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（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i=0,2,…,[log</a:t>
            </a:r>
            <a:r>
              <a:rPr lang="en-US" altLang="zh-CN" sz="1400" b="1" baseline="-25000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n])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&lt;2n</a:t>
            </a: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endParaRPr lang="zh-CN" altLang="en-US" sz="14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每个操作的平均代价，即摊还代价为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</a:t>
            </a: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</a:t>
            </a:r>
            <a:r>
              <a:rPr lang="en-US" altLang="zh-CN" sz="14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/n=O(1)</a:t>
            </a:r>
            <a:endParaRPr lang="en-US" altLang="zh-CN" sz="14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42670" y="4581525"/>
            <a:ext cx="765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2F12DE"/>
                </a:solidFill>
                <a:sym typeface="+mn-ea"/>
              </a:rPr>
              <a:t>8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      0        0        0       0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CC3399"/>
                </a:solidFill>
                <a:sym typeface="+mn-ea"/>
              </a:rPr>
              <a:t>        </a:t>
            </a:r>
            <a:r>
              <a:rPr lang="en-US" dirty="0">
                <a:solidFill>
                  <a:srgbClr val="2F12DE"/>
                </a:solidFill>
                <a:sym typeface="+mn-ea"/>
              </a:rPr>
              <a:t>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bldLvl="0" animBg="1"/>
      <p:bldP spid="64516" grpId="1" animBg="1"/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12" grpId="0"/>
      <p:bldP spid="12" grpId="1"/>
      <p:bldP spid="13" grpId="0"/>
      <p:bldP spid="13" grpId="1"/>
      <p:bldP spid="14" grpId="0"/>
      <p:bldP spid="14" grpId="1"/>
      <p:bldP spid="18" grpId="0" bldLvl="0" animBg="1"/>
      <p:bldP spid="18" grpId="1" animBg="1"/>
      <p:bldP spid="19" grpId="0" bldLvl="0" animBg="1"/>
      <p:bldP spid="19" grpId="1" animBg="1"/>
      <p:bldP spid="21" grpId="0" bldLvl="0" animBg="1"/>
      <p:bldP spid="21" grpId="1" animBg="1"/>
      <p:bldP spid="22" grpId="0" bldLvl="0" animBg="1"/>
      <p:bldP spid="25" grpId="0"/>
      <p:bldP spid="25" grpId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318" y="-40005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6.1 摊还分析原理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聚集方法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会计方法</a:t>
            </a:r>
            <a:endParaRPr lang="en-US" altLang="zh-CN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6.5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动态表操作的摊还分析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828675" y="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98425" y="914400"/>
            <a:ext cx="8791575" cy="5701030"/>
          </a:xfrm>
          <a:solidFill>
            <a:schemeClr val="bg1"/>
          </a:solidFill>
        </p:spPr>
        <p:txBody>
          <a:bodyPr wrap="square" lIns="91440" tIns="45720" rIns="91440" bIns="45720" anchor="t"/>
          <a:p>
            <a:pPr marL="6858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一个操作序列中有不同类型的操作，不同类型的操作代价各不相同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marL="1143000"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75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为每种操作分配不同的摊还代价</a:t>
            </a:r>
            <a:endParaRPr lang="zh-CN" altLang="en-US" sz="175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1143000"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75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摊还代价可能比实际代价大，也可能比实际代价小。</a:t>
            </a:r>
            <a:endParaRPr lang="zh-CN" altLang="en-US" sz="20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6858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sym typeface="+mn-ea"/>
              </a:rPr>
              <a:t>操作被执行时，支付摊还代价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0287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如果摊还代价比实际代价高：摊还代价的一部分用于支付实际代价，多余部分作为存款附加在数据结构的具体数据对象上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0287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如果摊还代价比实际代价低：摊还代价及数据对象上的存款用来支付实际代价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68580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sym typeface="+mn-ea"/>
              </a:rPr>
              <a:t>摊还代价的总和与实际代价的总和的关系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143000" lvl="1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只要我们能保证：在任何操作序列上，存款的总额非负，则所有操作摊还代价的总和就是实际代价总和的上界</a:t>
            </a:r>
            <a:endParaRPr lang="zh-CN" altLang="en-US" sz="1750" dirty="0">
              <a:latin typeface="华文细黑" panose="02010600040101010101" charset="-122"/>
              <a:ea typeface="华文细黑" panose="02010600040101010101" charset="-122"/>
            </a:endParaRPr>
          </a:p>
          <a:p>
            <a:pPr marL="685800" algn="l"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  <a:p>
            <a:pPr marL="685800" indent="0" latinLnBrk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68580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63494" name="Rectangle 6"/>
          <p:cNvSpPr/>
          <p:nvPr/>
        </p:nvSpPr>
        <p:spPr>
          <a:xfrm>
            <a:off x="762000" y="3810000"/>
            <a:ext cx="4495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828675" y="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4" name="Rectangle 6"/>
          <p:cNvSpPr/>
          <p:nvPr/>
        </p:nvSpPr>
        <p:spPr>
          <a:xfrm>
            <a:off x="762000" y="3810000"/>
            <a:ext cx="4495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3" name="Rectangle 15"/>
          <p:cNvSpPr/>
          <p:nvPr/>
        </p:nvSpPr>
        <p:spPr>
          <a:xfrm>
            <a:off x="1070610" y="1583055"/>
            <a:ext cx="7649210" cy="411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于是：我们在各种操作上定义平</a:t>
            </a:r>
            <a:endParaRPr lang="zh-CN" altLang="en-US" sz="32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摊代价使得任意操作序列上存款</a:t>
            </a:r>
            <a:endParaRPr lang="zh-CN" altLang="en-US" sz="32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总量是非负的，将操作序列上平</a:t>
            </a:r>
            <a:endParaRPr lang="zh-CN" altLang="en-US" sz="32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摊代价求和即可得到这个操作序</a:t>
            </a:r>
            <a:endParaRPr lang="zh-CN" altLang="en-US" sz="32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列的复杂度上界</a:t>
            </a:r>
            <a:endParaRPr lang="zh-CN" altLang="en-US" sz="32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0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457200" y="7683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1—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 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1114425" y="1076960"/>
            <a:ext cx="7620000" cy="5153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 各栈操作的实际代价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　　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PUSH                1,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 POP                   1,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MULTIPOP       min(k,s)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2. 各栈操作的摊还代价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 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  　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PUSH                 2,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       POP                    0,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       MULTIPOP       0,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545965" y="1317625"/>
            <a:ext cx="452818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685800" algn="just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sym typeface="+mn-ea"/>
              </a:rPr>
              <a:t>操作被执行时，支付摊还代价</a:t>
            </a: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028700" algn="just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如果摊还代价比实际代价高：摊还代价的一部分用于支付实际代价，多余部分作为存款附加在数据结构的具体数据对象上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marL="1028700" algn="just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如果摊还代价比实际代价低：摊还代价及数据对象上的存款用来支付实际代价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709930"/>
          </a:xfrm>
        </p:spPr>
        <p:txBody>
          <a:bodyPr wrap="square" lIns="91440" tIns="45720" rIns="91440" bIns="45720" anchor="t"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栈操作序列代价分析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8174" name="Picture 286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309495"/>
            <a:ext cx="1295400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381000" y="952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1—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 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2861310" y="4427220"/>
            <a:ext cx="2468245" cy="1311275"/>
          </a:xfrm>
          <a:prstGeom prst="wedgeRectCallout">
            <a:avLst>
              <a:gd name="adj1" fmla="val -88866"/>
              <a:gd name="adj2" fmla="val 55902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插入一个元素支付摊还代价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用于支付实际代价，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作为存款附着在数据对象上</a:t>
            </a:r>
            <a:endParaRPr lang="zh-CN" altLang="en-US" sz="1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2" name="Picture 288" descr="C:\Documents and Settings\Administrator\My Documents\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271395"/>
            <a:ext cx="1382713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92" descr="C:\Documents and Settings\Administrator\My Documents\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2242820"/>
            <a:ext cx="1382395" cy="377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90" descr="C:\Documents and Settings\Administrator\My Documents\5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242820"/>
            <a:ext cx="1383030" cy="382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91" descr="C:\Documents and Settings\Administrator\My Documents\6.bmp"/>
          <p:cNvPicPr>
            <a:picLocks noChangeAspect="1"/>
          </p:cNvPicPr>
          <p:nvPr/>
        </p:nvPicPr>
        <p:blipFill>
          <a:blip r:embed="rId5"/>
          <a:srcRect r="82962"/>
          <a:stretch>
            <a:fillRect/>
          </a:stretch>
        </p:blipFill>
        <p:spPr>
          <a:xfrm>
            <a:off x="525145" y="2242820"/>
            <a:ext cx="1305560" cy="3799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标注 6"/>
          <p:cNvSpPr/>
          <p:nvPr/>
        </p:nvSpPr>
        <p:spPr>
          <a:xfrm>
            <a:off x="2864485" y="2853690"/>
            <a:ext cx="2468245" cy="1406525"/>
          </a:xfrm>
          <a:prstGeom prst="wedgeRectCallout">
            <a:avLst>
              <a:gd name="adj1" fmla="val -88866"/>
              <a:gd name="adj2" fmla="val 55902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弹出一个元素支付摊还代价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，附着在数据对象上的存款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与摊还代价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一起支付实际代价</a:t>
            </a:r>
            <a:endParaRPr lang="zh-CN" altLang="en-US" sz="1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9" name="Picture 292" descr="C:\Documents and Settings\Administrator\My Documents\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5" y="2270125"/>
            <a:ext cx="1343660" cy="3772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293" descr="C:\Documents and Settings\Administrator\My Documents\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2270125"/>
            <a:ext cx="1325245" cy="3744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294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2270125"/>
            <a:ext cx="1324610" cy="3705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7" grpId="0" bldLvl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6.1 </a:t>
            </a:r>
            <a:r>
              <a:rPr lang="zh-CN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摊还分析原理</a:t>
            </a:r>
            <a:endParaRPr lang="zh-CN" altLang="zh-CN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聚集方法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6.5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动态表操作的摊还分析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381000" y="952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1—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 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Picture 294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03120"/>
            <a:ext cx="1324610" cy="3705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2348865" y="1804670"/>
            <a:ext cx="660971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只要我们的操作序列是合理的，则可以保证存款总和非负</a:t>
            </a:r>
            <a:endParaRPr lang="zh-CN" altLang="en-US" sz="18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于是所有操作的摊还代价总和就是操作序列实际代价总和的上界</a:t>
            </a:r>
            <a:r>
              <a:rPr lang="zh-CN" altLang="en-US" sz="1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？</a:t>
            </a:r>
            <a:endParaRPr lang="zh-CN" altLang="en-US" sz="18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85750" indent="-285750" algn="just"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2415" y="3649980"/>
            <a:ext cx="5744845" cy="1476375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长度为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的操作序列中: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PUSH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操作的个数&lt;=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于是：摊还代价的总和&lt;=2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，所以操作序列的实际代价为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O(n)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4" name="Rectangle 3"/>
          <p:cNvSpPr>
            <a:spLocks noGrp="1"/>
          </p:cNvSpPr>
          <p:nvPr/>
        </p:nvSpPr>
        <p:spPr>
          <a:xfrm>
            <a:off x="381000" y="1143000"/>
            <a:ext cx="8229600" cy="70993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栈操作序列代价分析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457200" y="12319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2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09575" y="1096010"/>
            <a:ext cx="8229600" cy="1985645"/>
          </a:xfrm>
        </p:spPr>
        <p:txBody>
          <a:bodyPr wrap="square" lIns="91440" tIns="45720" rIns="91440" bIns="45720" anchor="t"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计数器加1算法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输入：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A[0..k-1]，</a:t>
            </a: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存储二进制数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endParaRPr lang="en-US" altLang="zh-CN" sz="245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</a:t>
            </a: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输出：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A[0..k-1]，</a:t>
            </a:r>
            <a:r>
              <a:rPr lang="zh-CN" altLang="en-US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存储二进制数</a:t>
            </a:r>
            <a:r>
              <a:rPr lang="en-US" altLang="zh-CN" sz="24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x+1 mod 2</a:t>
            </a:r>
            <a:r>
              <a:rPr lang="en-US" altLang="zh-CN" sz="245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endParaRPr lang="en-US" altLang="zh-CN" sz="245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5850" name="Rectangle 10"/>
          <p:cNvSpPr/>
          <p:nvPr/>
        </p:nvSpPr>
        <p:spPr>
          <a:xfrm>
            <a:off x="1155700" y="2592070"/>
            <a:ext cx="6869430" cy="3276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INCREMENT(A)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 while  i&lt;length[A] and A[i]=1  Do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       A[i]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0;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       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i+1;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 If  i&lt;length[A]  Then  A[i]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76225" y="1266190"/>
            <a:ext cx="8229600" cy="638810"/>
          </a:xfrm>
        </p:spPr>
        <p:txBody>
          <a:bodyPr wrap="square" lIns="91440" tIns="45720" rIns="91440" bIns="45720" anchor="t"/>
          <a:p>
            <a:pPr marL="6858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初始为零的计数器上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操作的分析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latinLnBrk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457200" y="12319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2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3980" y="3505200"/>
            <a:ext cx="6558280" cy="1753235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indent="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定义：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0-1翻转的摊还代价为2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1-0翻转的摊还代价为0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3980" y="2217420"/>
            <a:ext cx="6558280" cy="1198880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显然：这个操作序列的代价与0-1或者1-0翻发生的次数成正比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4" grpId="0" animBg="1"/>
      <p:bldP spid="4" grpId="1" animBg="1"/>
      <p:bldP spid="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76225" y="1266190"/>
            <a:ext cx="8229600" cy="638810"/>
          </a:xfrm>
        </p:spPr>
        <p:txBody>
          <a:bodyPr wrap="square" lIns="91440" tIns="45720" rIns="91440" bIns="45720" anchor="t"/>
          <a:p>
            <a:pPr marL="6858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初始为零的计数器上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操作的分析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latinLnBrk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457200" y="12319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2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2860" y="1857375"/>
            <a:ext cx="6558280" cy="1753235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indent="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定义：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0-1翻转的摊还代价为2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1-0翻转的摊还代价为0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558800" y="3724910"/>
            <a:ext cx="8068945" cy="265366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任何操作序列，存款余额是计数器中1的个数，非负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因此，所有的翻转操作的摊还代价的和是这个操作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序列代价的上界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99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76225" y="1266190"/>
            <a:ext cx="8229600" cy="638810"/>
          </a:xfrm>
        </p:spPr>
        <p:txBody>
          <a:bodyPr wrap="square" lIns="91440" tIns="45720" rIns="91440" bIns="45720" anchor="t"/>
          <a:p>
            <a:pPr marL="6858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初始为零的计数器上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操作的分析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latinLnBrk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457200" y="12319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2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2860" y="1857375"/>
            <a:ext cx="6558280" cy="1753235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indent="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定义：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0-1翻转的摊还代价为2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1-0翻转的摊还代价为0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570865" y="3692525"/>
            <a:ext cx="8077200" cy="29908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对每个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  ：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找到右起的第一个0，将他翻转成1—支付摊还代价2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将这个0之后的所有1翻转成0—支付摊还代价0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对这个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操作而言，支付了摊还代价2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994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76225" y="1266190"/>
            <a:ext cx="8229600" cy="638810"/>
          </a:xfrm>
        </p:spPr>
        <p:txBody>
          <a:bodyPr wrap="square" lIns="91440" tIns="45720" rIns="91440" bIns="45720" anchor="t"/>
          <a:p>
            <a:pPr marL="6858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初始为零的计数器上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操作的分析</a:t>
            </a:r>
            <a:endParaRPr lang="zh-CN" altLang="en-US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latinLnBrk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457200" y="12319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会计方法实例 2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2860" y="1857375"/>
            <a:ext cx="6558280" cy="1753235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indent="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定义：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0-1翻转的摊还代价为2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1-0翻转的摊还代价为0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957580" y="3643630"/>
            <a:ext cx="7306310" cy="237744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对于长度为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操作序列：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支付的摊还代价的总和为2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因此，这样一个操作序列的复杂度上界为2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994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930"/>
            <a:ext cx="7092950" cy="386207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6.1 摊还分析原理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聚集方法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势能方法</a:t>
            </a:r>
            <a:endParaRPr lang="en-US" altLang="zh-CN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6.5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动态表操作的摊还分析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382905" y="304800"/>
            <a:ext cx="8229600" cy="828675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势能分析—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8100" y="1409700"/>
            <a:ext cx="8919845" cy="5105400"/>
          </a:xfrm>
          <a:solidFill>
            <a:schemeClr val="bg1"/>
          </a:solidFill>
        </p:spPr>
        <p:txBody>
          <a:bodyPr wrap="square" lIns="91440" tIns="45720" rIns="91440" bIns="45720" anchor="t"/>
          <a:p>
            <a:pPr marL="6858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在会计方法中，如果操作的摊还代价比实际代价大，我们将余额与具体的数据对象关联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如果我们将这些余额都与整个数据结构关联，所有的这样的余额之和，构成——数据结构的</a:t>
            </a:r>
            <a:r>
              <a:rPr lang="zh-CN" altLang="en-US" sz="36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</a:t>
            </a:r>
            <a:endParaRPr lang="zh-CN" altLang="en-US" sz="36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如果操作的摊还代价大于操作的实际代价-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势能增加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如果操作的摊还代价小于操作的实际代价，要用数据结构的势能来支付实际代价-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势能减少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47650" y="1181100"/>
            <a:ext cx="8839200" cy="4495800"/>
          </a:xfrm>
          <a:solidFill>
            <a:schemeClr val="bg1"/>
          </a:solidFill>
        </p:spPr>
        <p:txBody>
          <a:bodyPr vert="horz" wrap="square" lIns="91440" tIns="45720" rIns="91440" bIns="45720" anchor="t"/>
          <a:p>
            <a:pPr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势能的定义：对一个初始数据结构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="1" strike="noStrike" baseline="-30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执行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 对操作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i:</a:t>
            </a:r>
            <a:endParaRPr lang="en-US" altLang="zh-CN" sz="2800" b="1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50" b="1" strike="noStrike" noProof="1" dirty="0">
                <a:solidFill>
                  <a:schemeClr val="tx1"/>
                </a:solidFill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50" b="1" strike="noStrike" noProof="1" dirty="0">
                <a:solidFill>
                  <a:schemeClr val="tx1"/>
                </a:solidFill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实际代价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450" b="1" strike="noStrike" baseline="30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将数据结构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i-1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变为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450" b="1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50" b="1" strike="noStrike" baseline="30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势能函数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将每个数据结构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映射为一个实数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</a:t>
            </a:r>
            <a:endParaRPr lang="en-US" altLang="zh-CN" sz="2450" b="1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150" b="1" strike="noStrike" baseline="30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50" b="1" strike="noStrike" noProof="1" dirty="0">
                <a:solidFill>
                  <a:schemeClr val="tx1"/>
                </a:solidFill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摊还代价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c'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定义为：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c'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＝c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 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(D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)-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(D</a:t>
            </a:r>
            <a:r>
              <a:rPr lang="en-US" altLang="zh-CN" sz="2450" b="1" strike="noStrike" baseline="-25000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i-1</a:t>
            </a:r>
            <a:r>
              <a:rPr lang="en-US" altLang="zh-CN" sz="2450" b="1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strike="noStrike" noProof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382905" y="304800"/>
            <a:ext cx="8229600" cy="828675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势能分析—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个操作的总的摊还代价为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143000" y="3409950"/>
          <a:ext cx="291973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24000" imgH="431800" progId="Equation.3">
                  <p:embed/>
                </p:oleObj>
              </mc:Choice>
              <mc:Fallback>
                <p:oleObj name="" r:id="rId1" imgW="15240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409950"/>
                        <a:ext cx="2919730" cy="914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143000" y="2428875"/>
          <a:ext cx="6248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159000" imgH="393700" progId="Equation.3">
                  <p:embed/>
                </p:oleObj>
              </mc:Choice>
              <mc:Fallback>
                <p:oleObj name="" r:id="rId3" imgW="21590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28875"/>
                        <a:ext cx="6248400" cy="9810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/>
          <p:nvPr/>
        </p:nvSpPr>
        <p:spPr>
          <a:xfrm>
            <a:off x="1143000" y="4324350"/>
            <a:ext cx="7620000" cy="1828800"/>
          </a:xfrm>
          <a:prstGeom prst="rect">
            <a:avLst/>
          </a:prstGeom>
          <a:solidFill>
            <a:srgbClr val="01C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于是势函数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3200" b="1" baseline="-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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(D</a:t>
            </a:r>
            <a:r>
              <a:rPr lang="en-US" altLang="zh-CN" sz="3200" b="1" baseline="-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)，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则总的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摊还代价就是总的实际代价的一个上界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382905" y="304800"/>
            <a:ext cx="8229600" cy="828675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势能分析—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856605" y="1003300"/>
            <a:ext cx="3197225" cy="1179830"/>
          </a:xfrm>
          <a:prstGeom prst="wedgeRoundRectCallout">
            <a:avLst>
              <a:gd name="adj1" fmla="val -35898"/>
              <a:gd name="adj2" fmla="val 70613"/>
              <a:gd name="adj3" fmla="val 16667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摊还代价依赖于所选择的势函数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。不同的势函数可能会产生不同的摊还代价，但它们都是实际代价的上界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8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268720" y="3477260"/>
            <a:ext cx="2785110" cy="779780"/>
          </a:xfrm>
          <a:prstGeom prst="wedgeRoundRectCallout">
            <a:avLst>
              <a:gd name="adj1" fmla="val -46716"/>
              <a:gd name="adj2" fmla="val 102280"/>
              <a:gd name="adj3" fmla="val 16667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50000"/>
              </a:lnSpc>
            </a:pPr>
            <a:endParaRPr lang="zh-CN" alt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在实践中，我们定义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sz="14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为0，然后再证明对所有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sz="14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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zh-CN" altLang="en-US" b="1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/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20" grpId="0" bldLvl="0" animBg="1"/>
      <p:bldP spid="3" grpId="0" bldLvl="0" animBg="1"/>
      <p:bldP spid="3" grpId="1" animBg="1"/>
      <p:bldP spid="4" grpId="0" bldLvl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基本思想</a:t>
            </a:r>
            <a:endParaRPr lang="zh-CN" altLang="en-US" sz="3600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072515" y="1795145"/>
            <a:ext cx="7233285" cy="388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在摊还分析中，执行一系列</a:t>
            </a:r>
            <a:endParaRPr lang="zh-CN" altLang="en-US" sz="40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数据结构操作所需要时间是</a:t>
            </a:r>
            <a:endParaRPr lang="zh-CN" altLang="en-US" sz="40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通过对执行的所有操作求平</a:t>
            </a:r>
            <a:endParaRPr lang="zh-CN" altLang="en-US" sz="40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均而得出的</a:t>
            </a:r>
            <a:r>
              <a:rPr lang="zh-CN" altLang="en-US" dirty="0">
                <a:solidFill>
                  <a:srgbClr val="2F12D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2F12D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xfrm>
            <a:off x="733425" y="2857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势能方法实例1 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-98425" y="1367155"/>
            <a:ext cx="9241790" cy="4572000"/>
          </a:xfrm>
        </p:spPr>
        <p:txBody>
          <a:bodyPr wrap="square" lIns="91440" tIns="45720" rIns="91440" bIns="45720" anchor="t"/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D)=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栈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中对象的个数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初始栈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)=0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因为栈中的对象数始终非负，第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个操作之后的栈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0=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于是： 以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表示的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个操作的摊还代价的总和就表示了实际代价的一个上界 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92430" y="1138555"/>
            <a:ext cx="8570595" cy="943610"/>
          </a:xfrm>
        </p:spPr>
        <p:txBody>
          <a:bodyPr wrap="square" lIns="91440" tIns="45720" rIns="91440" bIns="45720" anchor="t"/>
          <a:p>
            <a:pPr marL="80010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作用于包含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个对象的栈上的栈操作的摊还代价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5060" name="Rectangle 4"/>
          <p:cNvSpPr/>
          <p:nvPr/>
        </p:nvSpPr>
        <p:spPr>
          <a:xfrm>
            <a:off x="1333500" y="1919605"/>
            <a:ext cx="7168515" cy="271526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如果第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个操作是个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实际代价：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势差：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)=(s+1)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s=1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摊还代价：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c'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=c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)=1+1=2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xfrm>
            <a:off x="733425" y="2857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势能方法实例1 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1" name="Rectangle 5"/>
          <p:cNvSpPr/>
          <p:nvPr/>
        </p:nvSpPr>
        <p:spPr>
          <a:xfrm>
            <a:off x="1309370" y="1942465"/>
            <a:ext cx="7186930" cy="226822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如果第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个操作是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MULTIPOP(S, k)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且弹出了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k'=min(k,s)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个对象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实际代价：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=k'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势差：为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k'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摊还代价：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c'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=c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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)=k'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k'=0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392430" y="1138555"/>
            <a:ext cx="8570595" cy="943610"/>
          </a:xfrm>
        </p:spPr>
        <p:txBody>
          <a:bodyPr wrap="square" lIns="91440" tIns="45720" rIns="91440" bIns="45720" anchor="t"/>
          <a:p>
            <a:pPr marL="80010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作用于包含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个对象的栈上的栈操作的摊还代价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733425" y="2857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势能方法实例1 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2" name="Rectangle 6"/>
          <p:cNvSpPr/>
          <p:nvPr/>
        </p:nvSpPr>
        <p:spPr>
          <a:xfrm>
            <a:off x="1320800" y="1976755"/>
            <a:ext cx="7178040" cy="261493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个操作是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实际代价：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势差：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摊还代价：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c'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=c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)=1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1=0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392430" y="1138555"/>
            <a:ext cx="8570595" cy="943610"/>
          </a:xfrm>
        </p:spPr>
        <p:txBody>
          <a:bodyPr wrap="square" lIns="91440" tIns="45720" rIns="91440" bIns="45720" anchor="t"/>
          <a:p>
            <a:pPr marL="80010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作用于包含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个对象的栈上的栈操作的摊还代价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733425" y="2857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势能方法实例1 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3" name="Rectangle 7"/>
          <p:cNvSpPr/>
          <p:nvPr/>
        </p:nvSpPr>
        <p:spPr>
          <a:xfrm>
            <a:off x="1348105" y="1948180"/>
            <a:ext cx="7167880" cy="2750820"/>
          </a:xfrm>
          <a:prstGeom prst="rect">
            <a:avLst/>
          </a:prstGeom>
          <a:solidFill>
            <a:srgbClr val="FFFF99"/>
          </a:solidFill>
          <a:ln w="12700" cmpd="sng">
            <a:solidFill>
              <a:schemeClr val="tx1"/>
            </a:solidFill>
            <a:prstDash val="solid"/>
          </a:ln>
        </p:spPr>
        <p:txBody>
          <a:bodyPr wrap="square" anchor="ctr"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摊还分析 ：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每个栈操作的摊还代价都是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O(1)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个操作序列的总摊还代价就是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O(n)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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)， n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个操作的总摊还代价即为总的实际代价的一个上界，即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个操作的最坏情况代价为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O(n)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392430" y="1138555"/>
            <a:ext cx="8570595" cy="943610"/>
          </a:xfrm>
        </p:spPr>
        <p:txBody>
          <a:bodyPr wrap="square" lIns="91440" tIns="45720" rIns="91440" bIns="45720" anchor="t"/>
          <a:p>
            <a:pPr marL="80010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作用于包含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个对象的栈上的栈操作的摊还代价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733425" y="28575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势能方法实例1 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 2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wrap="square" lIns="91440" tIns="45720" rIns="91440" bIns="45720" anchor="t"/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D)=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计数器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中1的个数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计数器初始状态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中1的个数为0，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)=0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因为数组中的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的个数始终为负，第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个操作之后的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0=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(D</a:t>
            </a:r>
            <a:r>
              <a:rPr lang="en-US" altLang="zh-CN" sz="28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indent="-457200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于是：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个操作的摊还代价的总和就表示了实际代价的一个上界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19100" y="1310005"/>
            <a:ext cx="8229600" cy="4572000"/>
          </a:xfrm>
        </p:spPr>
        <p:txBody>
          <a:bodyPr wrap="square" lIns="91440" tIns="45720" rIns="91440" bIns="45720" anchor="t"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操作的摊还代价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7108" name="Rectangle 4"/>
          <p:cNvSpPr/>
          <p:nvPr/>
        </p:nvSpPr>
        <p:spPr>
          <a:xfrm>
            <a:off x="571500" y="1838960"/>
            <a:ext cx="7353935" cy="352806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/>
          <a:p>
            <a:pPr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INCREMENT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个位进行了置0, 至多将一位置1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该操作的实际代价：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次操作后计数器中1的个数为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t 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势差：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)-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t 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+1)-b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=1- t 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摊还代价：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c'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c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)-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t 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+1)+(1- t 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)=2</a:t>
            </a:r>
            <a:r>
              <a:rPr lang="en-US" altLang="zh-CN" sz="1800" dirty="0">
                <a:solidFill>
                  <a:srgbClr val="CC33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800" dirty="0">
              <a:solidFill>
                <a:srgbClr val="CC339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 2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19100" y="1310005"/>
            <a:ext cx="8229600" cy="4572000"/>
          </a:xfrm>
        </p:spPr>
        <p:txBody>
          <a:bodyPr wrap="square" lIns="91440" tIns="45720" rIns="91440" bIns="45720" anchor="t"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INCREMENT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操作的摊还代价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381000" y="30924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 2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571500" y="1838960"/>
            <a:ext cx="7353935" cy="404241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/>
          <a:p>
            <a:pPr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计数器初始状态为0时的摊还分析：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每个操作的摊还代价都是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O(1)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个操作序列的总摊还代价就是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O(n)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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)， 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个操作的总摊还代价即为总的实际代价的一个上界，即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个操作的最坏情况代价为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O(n)</a:t>
            </a:r>
            <a:endParaRPr lang="en-US" altLang="zh-CN" sz="1800" dirty="0">
              <a:solidFill>
                <a:srgbClr val="CC339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  <p:bldP spid="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1337945"/>
            <a:ext cx="8229600" cy="5190490"/>
          </a:xfrm>
          <a:solidFill>
            <a:schemeClr val="bg1"/>
          </a:solidFill>
        </p:spPr>
        <p:txBody>
          <a:bodyPr wrap="square" lIns="91440" tIns="45720" rIns="91440" bIns="45720" anchor="t"/>
          <a:p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开始时不为零的计数器上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操作的分析 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设开始时有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1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个1且 0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1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INCREMENT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操作之后有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100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个1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一系列操作的实际代价为：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因为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D</a:t>
            </a:r>
            <a:r>
              <a:rPr lang="en-US" altLang="zh-CN" sz="2000" baseline="-30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)=b</a:t>
            </a:r>
            <a:r>
              <a:rPr lang="en-US" altLang="zh-CN" sz="2000" baseline="-30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(D</a:t>
            </a:r>
            <a:r>
              <a:rPr lang="en-US" altLang="zh-CN" sz="2000" baseline="-30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)=b</a:t>
            </a:r>
            <a:r>
              <a:rPr lang="en-US" altLang="zh-CN" sz="2000" baseline="-30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，n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INCREMENT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操作的总的实际代价为：</a:t>
            </a:r>
            <a:endParaRPr lang="zh-CN" altLang="en-US" sz="20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如果我们执行了至少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n=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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(k)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INCREMENT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操作，则无论计数器中包含什么样的初始值，总的实际代价都是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O(n) 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华文细黑" panose="02010600040101010101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087370" y="3388995"/>
          <a:ext cx="359283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93900" imgH="405765" progId="Equation.3">
                  <p:embed/>
                </p:oleObj>
              </mc:Choice>
              <mc:Fallback>
                <p:oleObj name="" r:id="rId1" imgW="1993900" imgH="4057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7370" y="3388995"/>
                        <a:ext cx="3592830" cy="79184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381000" y="30924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势能方法实例 2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 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二进计数器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087370" y="4923790"/>
          <a:ext cx="3592830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209800" imgH="431800" progId="Equation.3">
                  <p:embed/>
                </p:oleObj>
              </mc:Choice>
              <mc:Fallback>
                <p:oleObj name="" r:id="rId3" imgW="22098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370" y="4923790"/>
                        <a:ext cx="3592830" cy="6229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930"/>
            <a:ext cx="7092950" cy="386207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6.1 摊还分析原理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聚集方法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势能方法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6.5 动态表操作的摊还分析</a:t>
            </a:r>
            <a:endParaRPr lang="en-US" altLang="zh-CN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8" name="Rectangle 6"/>
          <p:cNvSpPr/>
          <p:nvPr/>
        </p:nvSpPr>
        <p:spPr>
          <a:xfrm>
            <a:off x="152400" y="1514475"/>
            <a:ext cx="2819400" cy="32766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just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对一个数据结构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要执行一系列操作：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有的代价很高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有的代价一般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有的代价很低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8681" name="AutoShape 9"/>
          <p:cNvSpPr/>
          <p:nvPr/>
        </p:nvSpPr>
        <p:spPr>
          <a:xfrm>
            <a:off x="3051810" y="1846580"/>
            <a:ext cx="4267200" cy="2362200"/>
          </a:xfrm>
          <a:prstGeom prst="rightArrow">
            <a:avLst>
              <a:gd name="adj1" fmla="val 50000"/>
              <a:gd name="adj2" fmla="val 45152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将总的代价摊还到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每个操作上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7399655" y="1395730"/>
            <a:ext cx="1143000" cy="32004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平</a:t>
            </a:r>
            <a:endParaRPr lang="zh-CN" altLang="en-US" sz="3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摊</a:t>
            </a:r>
            <a:endParaRPr lang="zh-CN" altLang="en-US" sz="3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代</a:t>
            </a:r>
            <a:endParaRPr lang="zh-CN" altLang="en-US" sz="3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价</a:t>
            </a:r>
            <a:endParaRPr lang="zh-CN" altLang="en-US" sz="3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8685" name="AutoShape 13"/>
          <p:cNvSpPr/>
          <p:nvPr/>
        </p:nvSpPr>
        <p:spPr>
          <a:xfrm>
            <a:off x="3515360" y="4427220"/>
            <a:ext cx="3425825" cy="1363980"/>
          </a:xfrm>
          <a:prstGeom prst="wedgeEllipseCallout">
            <a:avLst>
              <a:gd name="adj1" fmla="val -6718"/>
              <a:gd name="adj2" fmla="val -105375"/>
            </a:avLst>
          </a:prstGeom>
          <a:solidFill>
            <a:srgbClr val="01C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不涉及概率，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不同于平均情况分析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基本思想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ldLvl="0" animBg="1"/>
      <p:bldP spid="28681" grpId="0" bldLvl="0" animBg="1"/>
      <p:bldP spid="28683" grpId="0" bldLvl="0" animBg="1"/>
      <p:bldP spid="28685" grpId="0" animBg="1"/>
      <p:bldP spid="2868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20370" y="1291590"/>
            <a:ext cx="8229600" cy="4866640"/>
          </a:xfrm>
        </p:spPr>
        <p:txBody>
          <a:bodyPr wrap="square" lIns="91440" tIns="45720" rIns="91440" bIns="45720" anchor="t"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本节的目的：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研究表的动态扩张和收缩的问题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利用摊还分析证明插入和删除操作的摊还代价为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O(1)，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即使当它们引起了表的扩张和收缩时具有较大的实际代价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研究如何保证一动态表中未用的空间始终不超过整个空间的一部分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xfrm>
            <a:off x="390525" y="889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基本术语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69545" y="1019175"/>
            <a:ext cx="8610600" cy="5520690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动态表支持的操作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folHlink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TABLE-INSERT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将某一元素插入表中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folHlink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TABLE-DELETE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将一个元素从表中删除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数据结构:用一个（一组）数组来实现动态表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非空表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的装载因子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T)= T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存储的对象数/表大小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空表的大小为0，装载因子为1</a:t>
            </a:r>
            <a:endParaRPr lang="zh-CN" altLang="en-US" sz="21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如果动态表的装载因子以一个常数为下界，则表中未使用的空间就始终不会超过整个空间的一个常数部分</a:t>
            </a:r>
            <a:endParaRPr lang="zh-CN" altLang="en-US" sz="21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685800" y="3733800"/>
            <a:ext cx="8001000" cy="2590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3" name="Rectangle 7"/>
          <p:cNvSpPr/>
          <p:nvPr/>
        </p:nvSpPr>
        <p:spPr>
          <a:xfrm>
            <a:off x="685800" y="3733800"/>
            <a:ext cx="8001000" cy="2590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4" name="Rectangle 8"/>
          <p:cNvSpPr/>
          <p:nvPr/>
        </p:nvSpPr>
        <p:spPr>
          <a:xfrm>
            <a:off x="615950" y="1311275"/>
            <a:ext cx="8071485" cy="4772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表示一个表: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table[T]</a:t>
            </a:r>
            <a:r>
              <a:rPr lang="zh-CN" altLang="en-US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是一个指向表示表的存储块的指针</a:t>
            </a:r>
            <a:endParaRPr lang="zh-CN" altLang="en-US" sz="28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</a:t>
            </a:r>
            <a:r>
              <a:rPr lang="zh-CN" altLang="en-US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包含了表中的项数</a:t>
            </a:r>
            <a:endParaRPr lang="zh-CN" altLang="en-US" sz="28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</a:t>
            </a:r>
            <a:r>
              <a:rPr lang="zh-CN" altLang="en-US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</a:t>
            </a:r>
            <a:r>
              <a:rPr lang="en-US" alt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的大小</a:t>
            </a:r>
            <a:endParaRPr lang="zh-CN" altLang="en-US" sz="28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开始时，</a:t>
            </a:r>
            <a:r>
              <a:rPr lang="en-US" alt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num[T]=size[T]=0</a:t>
            </a:r>
            <a:r>
              <a:rPr lang="en-US" altLang="zh-CN" sz="28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390525" y="889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基本术语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  <p:bldP spid="5018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08915" y="1330960"/>
            <a:ext cx="8811260" cy="4765040"/>
          </a:xfrm>
        </p:spPr>
        <p:txBody>
          <a:bodyPr wrap="square" lIns="91440" tIns="45720" rIns="91440" bIns="45720" anchor="t"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向表中插入一个数组元素时，分配一个包含比原表更多的槽的新表，再将原表中的各项复制到新表中去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一种常用的启发式技术是分配一个比原表大一倍的新表，如果只对表执行插入操作，则表的装载因子总是至少为1/2，这样浪费掉的空间就始终不会超过表总空间的一半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666115" y="1329690"/>
            <a:ext cx="7548245" cy="47028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算法：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TABLE—INSERT(T, x)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size[T]=0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Then 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table[T] with 1 slot;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num[T]=size[T] Then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new table with 2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 slots;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insert all items in table[T] into new-table;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free table[T];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table[T]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new-table;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 Insert x into table[T];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num[T]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num[T]+1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81000" y="301625"/>
            <a:ext cx="8229600" cy="114300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416560" y="1738630"/>
            <a:ext cx="7548245" cy="40220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算法：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TABLE—INSERT(T, x)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size[T]=0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Then 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table[T] with 1 slot;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num[T]=size[T] Then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new table with 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 slots;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insert all items in table[T] into 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free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table[T]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 Insert x into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num[T]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5"/>
          <p:cNvSpPr>
            <a:spLocks noGrp="1"/>
          </p:cNvSpPr>
          <p:nvPr>
            <p:ph idx="1"/>
          </p:nvPr>
        </p:nvSpPr>
        <p:spPr>
          <a:xfrm>
            <a:off x="67310" y="889000"/>
            <a:ext cx="8578850" cy="895985"/>
          </a:xfrm>
        </p:spPr>
        <p:txBody>
          <a:bodyPr wrap="square" lIns="91440" tIns="45720" rIns="91440" bIns="45720" anchor="t"/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TABLE-INSERT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操作的代价分析-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粗略分析</a:t>
            </a:r>
            <a:endParaRPr lang="zh-CN" altLang="en-US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6643370" y="1294765"/>
            <a:ext cx="232791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次操作的代价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6643370" y="1675765"/>
            <a:ext cx="108331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i=1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7726680" y="1675765"/>
            <a:ext cx="1245235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6643370" y="2037715"/>
            <a:ext cx="171831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如果表有空间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8361680" y="2037715"/>
            <a:ext cx="610235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6643370" y="2418715"/>
            <a:ext cx="1632585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如果表是满的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8275955" y="2418715"/>
            <a:ext cx="69596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4667250" y="2799715"/>
            <a:ext cx="4304030" cy="29845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squar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如果以共有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次操作，最坏情况下：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4667250" y="3098165"/>
            <a:ext cx="4304665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每次进行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次操作，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总的代价上界为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endParaRPr lang="en-US" altLang="zh-CN" sz="2000" baseline="30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16560" y="0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419725" y="4311650"/>
            <a:ext cx="3529965" cy="1252220"/>
          </a:xfrm>
          <a:prstGeom prst="wedgeRoundRectCallout">
            <a:avLst>
              <a:gd name="adj1" fmla="val 42858"/>
              <a:gd name="adj2" fmla="val -117393"/>
              <a:gd name="adj3" fmla="val 16667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00000"/>
              </a:lnSpc>
            </a:pP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这个界不精确，因为执行n次TABLE—INSERT操作的过程中并不常常包括扩张表的代价。仅当i-1为2的整数幂时第i次操作才会引起一次表的扩张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ldLvl="0" animBg="1"/>
      <p:bldP spid="53256" grpId="0" bldLvl="0" animBg="1"/>
      <p:bldP spid="53257" grpId="0" bldLvl="0" animBg="1"/>
      <p:bldP spid="53258" grpId="0" bldLvl="0" animBg="1"/>
      <p:bldP spid="53259" grpId="0" bldLvl="0" animBg="1"/>
      <p:bldP spid="53260" grpId="0" bldLvl="0" animBg="1"/>
      <p:bldP spid="53261" grpId="0" bldLvl="0" animBg="1"/>
      <p:bldP spid="53262" grpId="0" bldLvl="0" animBg="1"/>
      <p:bldP spid="53263" grpId="0" bldLvl="0" animBg="1"/>
      <p:bldP spid="3" grpId="0" bldLvl="0" animBg="1"/>
      <p:bldP spid="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657860" y="1486535"/>
            <a:ext cx="7548245" cy="40220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算法：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TABLE—INSERT(T, x)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size[T]=0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Then 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table[T] with 1 slot;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num[T]=size[T] Then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new table with 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 slots;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insert all items in table[T] into 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free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table[T]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 Insert x into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num[T]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178435" y="965835"/>
            <a:ext cx="8705850" cy="785495"/>
          </a:xfrm>
        </p:spPr>
        <p:txBody>
          <a:bodyPr wrap="square" lIns="91440" tIns="45720" rIns="91440" bIns="45720" anchor="t"/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初始为空的表上n次TABLE-INSERT操作的代价分析-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聚集分析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5542" name="Rectangle 6"/>
          <p:cNvSpPr/>
          <p:nvPr/>
        </p:nvSpPr>
        <p:spPr>
          <a:xfrm>
            <a:off x="6643370" y="1675765"/>
            <a:ext cx="232791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i=2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endParaRPr lang="en-US" altLang="zh-CN" sz="2000" baseline="30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5544" name="Rectangle 8"/>
          <p:cNvSpPr/>
          <p:nvPr/>
        </p:nvSpPr>
        <p:spPr>
          <a:xfrm>
            <a:off x="7980680" y="1675765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5" name="Rectangle 9"/>
          <p:cNvSpPr/>
          <p:nvPr/>
        </p:nvSpPr>
        <p:spPr>
          <a:xfrm>
            <a:off x="6644005" y="1999615"/>
            <a:ext cx="232791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否则</a:t>
            </a:r>
            <a:endParaRPr lang="en-US" altLang="zh-CN" sz="2000" baseline="30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5546" name="Rectangle 10"/>
          <p:cNvSpPr/>
          <p:nvPr/>
        </p:nvSpPr>
        <p:spPr>
          <a:xfrm>
            <a:off x="8035290" y="1999615"/>
            <a:ext cx="93599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7" name="Rectangle 11"/>
          <p:cNvSpPr/>
          <p:nvPr/>
        </p:nvSpPr>
        <p:spPr>
          <a:xfrm>
            <a:off x="6643370" y="2354580"/>
            <a:ext cx="2328545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square" anchor="ctr"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操作的总代价为：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Rectangle 15"/>
          <p:cNvSpPr/>
          <p:nvPr/>
        </p:nvSpPr>
        <p:spPr>
          <a:xfrm>
            <a:off x="6643370" y="3878580"/>
            <a:ext cx="2327275" cy="685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squar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每一操作的摊还代价为3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n/n=3 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6643370" y="3116580"/>
          <a:ext cx="232791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05965" imgH="546100" progId="Equation.3">
                  <p:embed/>
                </p:oleObj>
              </mc:Choice>
              <mc:Fallback>
                <p:oleObj name="" r:id="rId1" imgW="2005965" imgH="546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43370" y="3116580"/>
                        <a:ext cx="2327910" cy="7620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16560" y="0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6643370" y="1294765"/>
            <a:ext cx="232791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次操作的代价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baseline="-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bldLvl="0" animBg="1"/>
      <p:bldP spid="65544" grpId="0" bldLvl="0" animBg="1"/>
      <p:bldP spid="65545" grpId="0" bldLvl="0" animBg="1"/>
      <p:bldP spid="65546" grpId="0" bldLvl="0" animBg="1"/>
      <p:bldP spid="65547" grpId="0" bldLvl="0" animBg="1"/>
      <p:bldP spid="65551" grpId="0" bldLvl="0" animBg="1"/>
      <p:bldP spid="5325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310515" y="1362710"/>
            <a:ext cx="7548245" cy="40220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算法：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TABLE—INSERT(T, x)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size[T]=0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Then 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table[T] with 1 slot;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num[T]=size[T] Then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new table with 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 slots;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insert all items in table[T] into 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free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table[T]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 Insert x into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num[T]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75565" y="884555"/>
            <a:ext cx="8841105" cy="512445"/>
          </a:xfrm>
        </p:spPr>
        <p:txBody>
          <a:bodyPr wrap="square" lIns="91440" tIns="45720" rIns="91440" bIns="45720" anchor="t"/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初始为空的表上n次TABLE-INSERT操作的代价分析-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会计法分析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5311775" y="1299210"/>
            <a:ext cx="374713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每次执行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摊还代价为3 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5311775" y="1756410"/>
            <a:ext cx="3747135" cy="52324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square" anchor="ctr"/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1支付第11步中的基本插入操作的实际代价 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6567" name="Rectangle 7"/>
          <p:cNvSpPr/>
          <p:nvPr/>
        </p:nvSpPr>
        <p:spPr>
          <a:xfrm>
            <a:off x="5311775" y="2280285"/>
            <a:ext cx="3747135" cy="32385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1作为自身的存款 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6568" name="Rectangle 8"/>
          <p:cNvSpPr/>
          <p:nvPr/>
        </p:nvSpPr>
        <p:spPr>
          <a:xfrm>
            <a:off x="5311775" y="2604135"/>
            <a:ext cx="3747135" cy="318135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1存入表中第一个没有存款的数据上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6569" name="Rectangle 9"/>
          <p:cNvSpPr/>
          <p:nvPr/>
        </p:nvSpPr>
        <p:spPr>
          <a:xfrm>
            <a:off x="5311775" y="2922270"/>
            <a:ext cx="3747135" cy="542925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当发生表的扩张时，数据的复制的代价由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数据上的存款来支付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6571" name="Rectangle 11"/>
          <p:cNvSpPr/>
          <p:nvPr/>
        </p:nvSpPr>
        <p:spPr>
          <a:xfrm>
            <a:off x="5311775" y="3465195"/>
            <a:ext cx="3747135" cy="534035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初始为空的表上n次TABLE-INSERT操作的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摊还代价总和为3n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16560" y="0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666490" y="1397000"/>
            <a:ext cx="1505585" cy="542925"/>
          </a:xfrm>
          <a:prstGeom prst="wedgeRoundRectCallout">
            <a:avLst>
              <a:gd name="adj1" fmla="val 59110"/>
              <a:gd name="adj2" fmla="val -8713"/>
              <a:gd name="adj3" fmla="val 16667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00000"/>
              </a:lnSpc>
            </a:pP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任何时候，存款总和非负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ldLvl="0" animBg="1"/>
      <p:bldP spid="66566" grpId="0" bldLvl="0" animBg="1"/>
      <p:bldP spid="66567" grpId="0" bldLvl="0" animBg="1"/>
      <p:bldP spid="66568" grpId="0" bldLvl="0" animBg="1"/>
      <p:bldP spid="66569" grpId="0" bldLvl="0" animBg="1"/>
      <p:bldP spid="66571" grpId="0" bldLvl="0" animBg="1"/>
      <p:bldP spid="3" grpId="0" bldLvl="0" animBg="1"/>
      <p:bldP spid="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650" y="1265873"/>
          <a:ext cx="144016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49300" y="2418398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9300" y="3559810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749300" y="470122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49300" y="594582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271329" y="1261110"/>
            <a:ext cx="44907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1(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注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第一次摊还代价为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2,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其余为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3)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2169" y="241839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68825" y="4636135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6769" y="3562985"/>
            <a:ext cx="843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20419" y="5907723"/>
            <a:ext cx="843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75565" y="734060"/>
            <a:ext cx="8841105" cy="512445"/>
          </a:xfrm>
        </p:spPr>
        <p:txBody>
          <a:bodyPr wrap="square" lIns="91440" tIns="45720" rIns="91440" bIns="45720" anchor="t"/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初始为空的表上n次TABLE-INSERT操作的代价分析-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会计法分析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16560" y="-150495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4350" y="1638935"/>
            <a:ext cx="3423285" cy="369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l">
              <a:buFont typeface="Wingdings" panose="05000000000000000000" pitchFamily="2" charset="2"/>
              <a:buNone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每次执行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TABLE—INSERT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摊还代价为3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1支付第11步中的基本插入操作的实际代价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1作为自身的存款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1存入表中第一个没有存款的数据上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当发生表的扩张时，数据的复制的代价由数据上的存款来支付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初始为空的表上n次TABLE-INSERT操作的摊还代价总和为3n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313" y="1265873"/>
          <a:ext cx="3534065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8313" y="2418398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/>
                <a:gridCol w="647911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79425" y="364236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625686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9425" y="4863148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65"/>
                <a:gridCol w="618701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75473" y="5898198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</a:rPr>
              <a:t>依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此类推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592" y="1430973"/>
            <a:ext cx="843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插入4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7785" y="255809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扩张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51592" y="3782060"/>
            <a:ext cx="843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插入5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51592" y="5002848"/>
            <a:ext cx="843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插入6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75565" y="734060"/>
            <a:ext cx="8841105" cy="512445"/>
          </a:xfrm>
        </p:spPr>
        <p:txBody>
          <a:bodyPr wrap="square" lIns="91440" tIns="45720" rIns="91440" bIns="45720" anchor="t"/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初始为空的表上n次TABLE-INSERT操作的代价分析-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会计法分析</a:t>
            </a:r>
            <a:endParaRPr lang="en-US" altLang="zh-CN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16560" y="-150495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6.1 摊还分析原理</a:t>
            </a:r>
            <a:endParaRPr lang="en-US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6.2 聚集方法</a:t>
            </a:r>
            <a:endParaRPr lang="en-US" altLang="zh-CN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6.3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会计方法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6.4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势能方法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6.5 </a:t>
            </a: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动态表操作的摊还分析</a:t>
            </a:r>
            <a:endParaRPr lang="zh-CN" altLang="zh-CN" sz="32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667385" y="2659380"/>
            <a:ext cx="7548245" cy="40220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算法：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TABLE—INSERT(T, x)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size[T]=0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Then 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table[T] with 1 slot;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num[T]=size[T] Then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new table with 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 slots;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insert all items in table[T] into 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free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table[T]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 Insert x into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num[T]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-242570" y="635635"/>
            <a:ext cx="9368790" cy="1479550"/>
          </a:xfrm>
        </p:spPr>
        <p:txBody>
          <a:bodyPr wrap="square" lIns="91440" tIns="45720" rIns="91440" bIns="45720" anchor="t"/>
          <a:p>
            <a:pPr indent="0" algn="just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TABLE-INSERT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操作的代价分析-</a:t>
            </a:r>
            <a:r>
              <a:rPr lang="zh-CN" altLang="en-US" sz="1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势能法分析</a:t>
            </a:r>
            <a:endParaRPr lang="zh-CN" altLang="en-US" sz="18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43000" lvl="1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势怎么定义，才能使得表满发生扩张时势能能支付扩张的代价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1143000" lvl="1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如果势能函数满足：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1600200" lvl="2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刚扩充完（</a:t>
            </a:r>
            <a:r>
              <a:rPr lang="zh-CN" altLang="en-US" sz="154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还未插入</a:t>
            </a: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），</a:t>
            </a: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(T)=0 ；</a:t>
            </a:r>
            <a:endParaRPr lang="zh-CN" altLang="en-US" sz="154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1600200" lvl="2" algn="just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表满时 </a:t>
            </a: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154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(T)=size(T)，是否可行</a:t>
            </a:r>
            <a:r>
              <a:rPr lang="zh-CN" altLang="en-US" sz="154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？</a:t>
            </a:r>
            <a:endParaRPr lang="zh-CN" altLang="en-US" sz="137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8580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90525" y="0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83225" y="1602105"/>
            <a:ext cx="3448685" cy="1549400"/>
          </a:xfrm>
          <a:prstGeom prst="wedgeRoundRectCallout">
            <a:avLst>
              <a:gd name="adj1" fmla="val -84606"/>
              <a:gd name="adj2" fmla="val -7753"/>
              <a:gd name="adj3" fmla="val 16667"/>
            </a:avLst>
          </a:prstGeom>
          <a:solidFill>
            <a:srgbClr val="2F1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00000"/>
              </a:lnSpc>
            </a:pP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势能函数可行并且：</a:t>
            </a: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num[T]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size[T]/2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(T)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 </a:t>
            </a:r>
            <a:endParaRPr lang="en-US" altLang="zh-C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TABLE—INSERT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操作的总的摊还代价就是总的实际代价的一个上界</a:t>
            </a:r>
            <a:endParaRPr lang="zh-CN" alt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314960" y="1722755"/>
            <a:ext cx="7548245" cy="40220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算法：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TABLE—INSERT(T, x)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size[T]=0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Then 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table[T] with 1 slot;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If  num[T]=size[T] Then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allocate new table with 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 slots;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6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insert all items in table[T] into 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free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table[T]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new-table;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            size[T]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size[T];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     Insert x into table[T];</a:t>
            </a:r>
            <a:endParaRPr lang="en-US" altLang="zh-CN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11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num[T]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129540" y="747395"/>
            <a:ext cx="8934450" cy="449580"/>
          </a:xfrm>
        </p:spPr>
        <p:txBody>
          <a:bodyPr wrap="square" lIns="91440" tIns="45720" rIns="91440" bIns="45720" anchor="t"/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TABLE-INSERT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操作的代价分析-</a:t>
            </a: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势能法分析</a:t>
            </a:r>
            <a:endParaRPr lang="zh-CN" altLang="en-US" sz="24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67592" name="Rectangle 8"/>
          <p:cNvSpPr/>
          <p:nvPr/>
        </p:nvSpPr>
        <p:spPr>
          <a:xfrm>
            <a:off x="6458585" y="1654810"/>
            <a:ext cx="2606675" cy="638175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T)=2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*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num[T]-size[T]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6457950" y="2258695"/>
            <a:ext cx="260604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l">
              <a:buFont typeface="Wingdings" panose="05000000000000000000" pitchFamily="2" charset="2"/>
              <a:buNone/>
            </a:pPr>
            <a:r>
              <a:rPr kumimoji="1" lang="zh-CN" altLang="en-US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kumimoji="1" lang="zh-CN" altLang="en-US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次操作的摊还代价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kumimoji="1" lang="en-US" altLang="zh-CN" sz="16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kumimoji="1" lang="en-US" altLang="zh-CN" sz="160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kumimoji="1" lang="en-US" altLang="zh-CN" sz="1600" baseline="-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＝c</a:t>
            </a:r>
            <a:r>
              <a:rPr kumimoji="1" lang="en-US" altLang="zh-CN" sz="1600" baseline="-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 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 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</a:t>
            </a:r>
            <a:r>
              <a:rPr kumimoji="1" lang="en-US" altLang="zh-CN" sz="1600" baseline="-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)-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</a:t>
            </a:r>
            <a:r>
              <a:rPr kumimoji="1" lang="en-US" altLang="zh-CN" sz="1600" baseline="-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i-1</a:t>
            </a:r>
            <a:r>
              <a:rPr kumimoji="1" lang="en-US" altLang="zh-CN" sz="16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</a:t>
            </a:r>
            <a:endParaRPr kumimoji="1" lang="en-US" altLang="zh-CN" sz="16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6458585" y="2715895"/>
            <a:ext cx="260540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</a:rPr>
              <a:t>如果发生扩张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7" name="Rectangle 13"/>
          <p:cNvSpPr/>
          <p:nvPr/>
        </p:nvSpPr>
        <p:spPr>
          <a:xfrm>
            <a:off x="8037195" y="2715895"/>
            <a:ext cx="1026795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6458585" y="3173095"/>
            <a:ext cx="260540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</a:rPr>
              <a:t>否则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9" name="Rectangle 15"/>
          <p:cNvSpPr/>
          <p:nvPr/>
        </p:nvSpPr>
        <p:spPr>
          <a:xfrm>
            <a:off x="8121650" y="3173095"/>
            <a:ext cx="94234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0" name="Rectangle 16"/>
          <p:cNvSpPr/>
          <p:nvPr/>
        </p:nvSpPr>
        <p:spPr>
          <a:xfrm>
            <a:off x="6458585" y="3630295"/>
            <a:ext cx="2605405" cy="829945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square" anchor="ctr">
            <a:spAutoFit/>
          </a:bodyPr>
          <a:p>
            <a:pPr algn="just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初始为空的表上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TABLE-INSERT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操作的摊还代价总和为3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90525" y="0"/>
            <a:ext cx="8229600" cy="86106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bldLvl="0" animBg="1"/>
      <p:bldP spid="67594" grpId="0" bldLvl="0" animBg="1"/>
      <p:bldP spid="67595" grpId="0" bldLvl="0" animBg="1"/>
      <p:bldP spid="67597" grpId="0" bldLvl="0" animBg="1"/>
      <p:bldP spid="67598" grpId="0" bldLvl="0" animBg="1"/>
      <p:bldP spid="67599" grpId="0" bldLvl="0" animBg="1"/>
      <p:bldP spid="67600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69545" y="1019175"/>
            <a:ext cx="8610600" cy="5520690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动态表支持的操作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TABLE-INSERT：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将某一元素插入表中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TABLE-DELETE：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将一个元素从表中删除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非空表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的装载因子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T)= T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存储的对象数/表大小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空表的大小为0，装载因子为1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如果动态表的装载因子以一个常数为下界，则表中未使用的空间就始终不会超过整个空间的一个常数部分</a:t>
            </a:r>
            <a:endParaRPr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理想情况下，我们希望动态表满足：</a:t>
            </a:r>
            <a:endParaRPr lang="zh-CN" altLang="en-US" sz="2000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表具有一定的丰满度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表的操作序列的复杂度是线性的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华文细黑" panose="02010600040101010101" charset="-122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685800" y="3733800"/>
            <a:ext cx="8001000" cy="2590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60045" y="9398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08915" y="1330960"/>
            <a:ext cx="8811260" cy="4765040"/>
          </a:xfrm>
        </p:spPr>
        <p:txBody>
          <a:bodyPr wrap="square" lIns="91440" tIns="45720" rIns="91440" bIns="45720" anchor="t"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向表中插入一个数组元素时，分配一个包含比原表更多的槽的新表，再将原表中的各项复制到新表中去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分配一个比原表大一倍的新表，如果只对表执行插入操作，则表的装载因子总是至少为1/2，这样浪费掉的空间就始终不会超过表总空间的一半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60325" y="995045"/>
            <a:ext cx="8870950" cy="1424305"/>
          </a:xfrm>
        </p:spPr>
        <p:txBody>
          <a:bodyPr wrap="square" lIns="91440" tIns="45720" rIns="91440" bIns="45720" anchor="t"/>
          <a:p>
            <a:pPr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根据表的扩张策略，很自然地想到表的收缩策略：</a:t>
            </a:r>
            <a:endParaRPr lang="zh-CN" altLang="en-US" sz="28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1257300" lvl="1" indent="-4572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50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当表的装载因子小于1/2时，收缩表为原表的一半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latinLnBrk="0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STHeiti Light" panose="02010600040101010101" charset="-122"/>
              <a:ea typeface="STHeiti Light" panose="02010600040101010101" charset="-122"/>
              <a:sym typeface="+mn-ea"/>
            </a:endParaRPr>
          </a:p>
        </p:txBody>
      </p:sp>
      <p:sp>
        <p:nvSpPr>
          <p:cNvPr id="103425" name="Rectangle 2"/>
          <p:cNvSpPr>
            <a:spLocks noGrp="1"/>
          </p:cNvSpPr>
          <p:nvPr>
            <p:ph type="title"/>
          </p:nvPr>
        </p:nvSpPr>
        <p:spPr>
          <a:xfrm>
            <a:off x="381000" y="66040"/>
            <a:ext cx="8229600" cy="114300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4930" name="文本框 8"/>
          <p:cNvSpPr txBox="1"/>
          <p:nvPr/>
        </p:nvSpPr>
        <p:spPr>
          <a:xfrm>
            <a:off x="2983548" y="2299970"/>
            <a:ext cx="361188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是否合适？</a:t>
            </a:r>
            <a:endParaRPr lang="zh-CN" altLang="en-US" sz="540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124931" name="图片 9" descr="C:/Users/lenovo/AppData/Local/Temp/kaimatting/20200927125507/output_aiMatting_20200927125514.pngoutput_aiMatting_202009271255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7708" y="3162935"/>
            <a:ext cx="2495550" cy="2586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/>
      <p:bldP spid="1249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表的扩张和收缩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" y="1185545"/>
            <a:ext cx="88271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n是2的方幂，下面的一个长度为n的操作序列：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前n/2个操作是插入 ，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之后跟I D D I I D D I I… ，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表示插入操作，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D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表示删除操作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3889375"/>
            <a:ext cx="8422640" cy="1753235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每次扩张和收缩的代价为O(n)，共有O(n)次扩张或收缩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总代价为O(n</a:t>
            </a:r>
            <a:r>
              <a:rPr lang="zh-CN" altLang="en-US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)，而每一次操作的摊还代价为O(n) ，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每个操作的摊还代价太高！！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bldLvl="0" animBg="1"/>
      <p:bldP spid="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40995" y="1143000"/>
            <a:ext cx="8507095" cy="5642610"/>
          </a:xfrm>
          <a:solidFill>
            <a:schemeClr val="bg1"/>
          </a:solidFill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改进表的收缩策略：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当删除元素时，允许装载因子低于1/2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800100" lvl="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但当删除一项而引起表不足1/4满时，我们就将表缩小为原来的一半 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800100" lvl="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当向满的表中插入一项时，还是将表扩大一倍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800100" lvl="0" indent="-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这样，扩张和收缩过程都使得表的装载因子变为1/2但是，表的装载因子的下界是1/4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表的扩张和收缩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build="p"/>
      <p:bldP spid="55299" grpId="1" animBg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29210" y="1195070"/>
            <a:ext cx="9055100" cy="358203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由n个TABLE—INSERT和TABLE-DELETE操作构成的序列的代价的分析-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势能法</a:t>
            </a:r>
            <a:endParaRPr lang="zh-CN" altLang="en-US" sz="24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势函数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操作序列过程中表T的势总是非负的 ；这样才能保证一列操作的总摊还代价即为其实际代价的一个上界</a:t>
            </a:r>
            <a:endParaRPr lang="zh-CN" alt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表的扩张和收缩过程要消耗大量的势</a:t>
            </a:r>
            <a:endParaRPr lang="en-US" altLang="zh-CN" sz="245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表的扩张和收缩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205" y="3974465"/>
            <a:ext cx="4911090" cy="1938020"/>
          </a:xfrm>
          <a:prstGeom prst="rect">
            <a:avLst/>
          </a:prstGeom>
          <a:solidFill>
            <a:srgbClr val="2F12DE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势能的要求：</a:t>
            </a:r>
            <a:endParaRPr lang="zh-CN" altLang="en-US" sz="20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 num(T)=size(T)/2时，势最小</a:t>
            </a:r>
            <a:endParaRPr lang="zh-CN" altLang="en-US" sz="20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 当num(T)减小时，势增加直到收缩</a:t>
            </a:r>
            <a:endParaRPr lang="zh-CN" altLang="en-US" sz="20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 当num(T)增加时，势增加直到扩张</a:t>
            </a:r>
            <a:endParaRPr lang="zh-CN" altLang="en-US" sz="20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5244465" y="3698240"/>
          <a:ext cx="35607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784350" imgH="1249680" progId="Visio.Drawing.6">
                  <p:embed/>
                </p:oleObj>
              </mc:Choice>
              <mc:Fallback>
                <p:oleObj name="" r:id="rId1" imgW="1784350" imgH="124968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44465" y="3698240"/>
                        <a:ext cx="3560763" cy="2490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88595" y="1195070"/>
            <a:ext cx="8938260" cy="110934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由n个TABLE—INSERT和TABLE-DELETE操作构成的序列的代价的分析-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势能法</a:t>
            </a:r>
            <a:endParaRPr lang="zh-CN" altLang="en-US" sz="2000" dirty="0">
              <a:solidFill>
                <a:srgbClr val="2F12DE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势函数定义</a:t>
            </a:r>
            <a:endParaRPr lang="en-US" altLang="zh-CN" sz="245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81000" y="30797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表的扩张和收缩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226820" y="2304415"/>
          <a:ext cx="7276465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603500" imgH="457200" progId="Equation.3">
                  <p:embed/>
                </p:oleObj>
              </mc:Choice>
              <mc:Fallback>
                <p:oleObj name="" r:id="rId1" imgW="26035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6820" y="2304415"/>
                        <a:ext cx="7276465" cy="11645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71525" y="3799205"/>
            <a:ext cx="8117840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空表的势为0，且势总是非负的。这样</a:t>
            </a: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</a:t>
            </a: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表示的一列操作的总摊还代价即为其实际代价的一个上界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88595" y="1195070"/>
            <a:ext cx="8938260" cy="4320540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由n个TABLE—INSERT和TABLE-DELETE操作构成的序列的代价的分析-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势能法</a:t>
            </a:r>
            <a:endParaRPr lang="zh-CN" altLang="en-US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势函数的某些性质 :</a:t>
            </a:r>
            <a:endParaRPr lang="zh-CN" altLang="en-US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当装载因子为1/2时，势为0。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当装载因子为1时，有num[T]=size[T]，这就意味着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(T)=num[T]。这样当因插入一项而引起一次扩张时，就可用势来支付其代价。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当装载因子为1/4时，size[T]=4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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num[T]。它意味着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(T)=num[T]。因而当删除某项引起一次收缩时就可用势来支付其代价。</a:t>
            </a:r>
            <a:endParaRPr lang="en-US" altLang="zh-CN" sz="214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表的扩张和收缩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4349115" y="1842135"/>
          <a:ext cx="410591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603500" imgH="457200" progId="Equation.3">
                  <p:embed/>
                </p:oleObj>
              </mc:Choice>
              <mc:Fallback>
                <p:oleObj name="" r:id="rId1" imgW="26035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9115" y="1842135"/>
                        <a:ext cx="4105910" cy="657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683895" y="199390"/>
            <a:ext cx="8229600" cy="1143000"/>
          </a:xfrm>
        </p:spPr>
        <p:txBody>
          <a:bodyPr wrap="square" lIns="91440" tIns="45720" rIns="91440" bIns="45720" anchor="ctr"/>
          <a:p>
            <a:pPr algn="ctr">
              <a:buClrTx/>
              <a:buSzTx/>
              <a:buFontTx/>
            </a:pP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聚集分析法</a:t>
            </a:r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-</a:t>
            </a:r>
            <a:r>
              <a:rPr lang="zh-CN" altLang="en-US" sz="36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原理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76200" y="2057400"/>
            <a:ext cx="3581400" cy="42672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对数据结构共有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最坏情况下：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操作1：    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endParaRPr lang="en-US" altLang="zh-CN" baseline="-25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操作2：     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endParaRPr lang="en-US" altLang="zh-CN" baseline="-25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n:      t</a:t>
            </a:r>
            <a:r>
              <a:rPr lang="en-US" altLang="zh-CN" baseline="-25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baseline="-25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baseline="-25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1749" name="AutoShape 5"/>
          <p:cNvSpPr/>
          <p:nvPr/>
        </p:nvSpPr>
        <p:spPr>
          <a:xfrm>
            <a:off x="3733800" y="3124200"/>
            <a:ext cx="2667000" cy="2514600"/>
          </a:xfrm>
          <a:prstGeom prst="rightArrow">
            <a:avLst>
              <a:gd name="adj1" fmla="val 50000"/>
              <a:gd name="adj2" fmla="val 2651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562158" y="3867151"/>
          <a:ext cx="1141095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6865" imgH="431800" progId="Equation.3">
                  <p:embed/>
                </p:oleObj>
              </mc:Choice>
              <mc:Fallback>
                <p:oleObj name="" r:id="rId1" imgW="3168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2158" y="3867151"/>
                        <a:ext cx="1141095" cy="1027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/>
          <p:nvPr/>
        </p:nvSpPr>
        <p:spPr>
          <a:xfrm>
            <a:off x="6480175" y="2206625"/>
            <a:ext cx="1981200" cy="38862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摊还代价：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T(n)/n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1755" name="AutoShape 11"/>
          <p:cNvSpPr/>
          <p:nvPr/>
        </p:nvSpPr>
        <p:spPr>
          <a:xfrm>
            <a:off x="3864610" y="1553845"/>
            <a:ext cx="2536190" cy="948055"/>
          </a:xfrm>
          <a:prstGeom prst="wedgeEllipseCallout">
            <a:avLst>
              <a:gd name="adj1" fmla="val 62500"/>
              <a:gd name="adj2" fmla="val 159315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66"/>
                </a:solidFill>
                <a:latin typeface="华文细黑" panose="02010600040101010101" charset="-122"/>
                <a:ea typeface="华文细黑" panose="02010600040101010101" charset="-122"/>
              </a:rPr>
              <a:t>操作序列中的每个操作被赋予相同的代价，不管操作的类型</a:t>
            </a:r>
            <a:endParaRPr lang="zh-CN" altLang="en-US" sz="14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bldLvl="0" animBg="1"/>
      <p:bldP spid="31754" grpId="0" bldLvl="0" animBg="1"/>
      <p:bldP spid="31755" grpId="0" animBg="1"/>
      <p:bldP spid="3175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表的扩张和收缩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785" y="2634615"/>
            <a:ext cx="81832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kumimoji="1" lang="zh-CN" altLang="en-US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次操作的摊还代价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：c</a:t>
            </a:r>
            <a:r>
              <a:rPr kumimoji="1" lang="en-US" altLang="zh-CN" b="1" baseline="30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kumimoji="1" lang="en-US" altLang="zh-CN" b="1" baseline="-30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＝c</a:t>
            </a:r>
            <a:r>
              <a:rPr kumimoji="1" lang="en-US" altLang="zh-CN" b="1" baseline="-30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 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 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</a:t>
            </a:r>
            <a:r>
              <a:rPr kumimoji="1" lang="en-US" altLang="zh-CN" b="1" baseline="-30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)-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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(T</a:t>
            </a:r>
            <a:r>
              <a:rPr kumimoji="1" lang="en-US" altLang="zh-CN" b="1" baseline="-30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i-1</a:t>
            </a:r>
            <a:r>
              <a:rPr kumimoji="1"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</a:t>
            </a:r>
            <a:endParaRPr kumimoji="1" lang="en-US" altLang="zh-CN" b="1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次操作是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TABLE—INSERT ：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未扩张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	</a:t>
            </a:r>
            <a:endParaRPr lang="zh-CN" altLang="en-US" dirty="0">
              <a:solidFill>
                <a:srgbClr val="2F12DE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次操作是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TABLE—INSERT ：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扩张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	</a:t>
            </a:r>
            <a:endParaRPr lang="zh-CN" altLang="en-US" dirty="0">
              <a:solidFill>
                <a:srgbClr val="2F12DE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次操作是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TABLE—DELETE ：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未收缩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	</a:t>
            </a:r>
            <a:endParaRPr lang="zh-CN" altLang="en-US" dirty="0">
              <a:solidFill>
                <a:srgbClr val="2F12DE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次操作是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TABLE—DELETE ：</a:t>
            </a:r>
            <a:r>
              <a:rPr lang="zh-CN" altLang="en-US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收缩</a:t>
            </a:r>
            <a:r>
              <a:rPr lang="en-US" altLang="zh-CN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	</a:t>
            </a:r>
            <a:endParaRPr lang="en-US" altLang="zh-CN" dirty="0">
              <a:solidFill>
                <a:srgbClr val="2F12DE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188595" y="1195070"/>
            <a:ext cx="8938260" cy="110934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12D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由n个TABLE—INSERT和TABLE-DELETE操作构成的序列的代价的分析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势能法</a:t>
            </a:r>
            <a:endParaRPr lang="zh-CN" altLang="en-US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势函数定义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971675" y="1686560"/>
          <a:ext cx="5648325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603500" imgH="457200" progId="Equation.3">
                  <p:embed/>
                </p:oleObj>
              </mc:Choice>
              <mc:Fallback>
                <p:oleObj name="" r:id="rId1" imgW="26035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1675" y="1686560"/>
                        <a:ext cx="5648325" cy="9480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4860" y="5575935"/>
            <a:ext cx="7746365" cy="64516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所以作用于一动态表上的</a:t>
            </a: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</a:t>
            </a: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个操作的实际时间为</a:t>
            </a:r>
            <a:r>
              <a:rPr lang="zh-CN" altLang="en-US" b="1" dirty="0">
                <a:solidFill>
                  <a:srgbClr val="2F12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O(n)</a:t>
            </a:r>
            <a:endParaRPr lang="zh-CN" altLang="en-US" b="1" dirty="0">
              <a:solidFill>
                <a:srgbClr val="2F12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1190" y="3331845"/>
            <a:ext cx="1029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3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81190" y="3858260"/>
            <a:ext cx="1029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3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64045" y="4388485"/>
            <a:ext cx="1029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3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81190" y="4955540"/>
            <a:ext cx="1029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3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8" grpId="0"/>
      <p:bldP spid="8" grpId="1"/>
      <p:bldP spid="9" grpId="0"/>
      <p:bldP spid="9" grpId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423545" y="19113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实例1-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栈操作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375285" y="1334135"/>
            <a:ext cx="8229600" cy="5007610"/>
          </a:xfrm>
        </p:spPr>
        <p:txBody>
          <a:bodyPr wrap="square" lIns="91440" tIns="45720" rIns="91440" bIns="45720" anchor="t"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普通栈操作：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PUSH(S,x)：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将对象压入栈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endParaRPr lang="en-US" altLang="zh-CN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POP(S)：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弹出并返回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的顶端元素 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时间代价: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两个操作的运行时间都是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</a:t>
            </a:r>
            <a:endParaRPr lang="en-US" altLang="zh-CN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我们可把每个操作的代价视为1</a:t>
            </a:r>
            <a:endParaRPr lang="zh-CN" altLang="en-US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PUSH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POP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操作系列的总代价是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endParaRPr lang="en-US" altLang="zh-CN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n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个操作的实际运行时间为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</a:t>
            </a:r>
            <a:r>
              <a:rPr lang="zh-CN" altLang="en-US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1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n) </a:t>
            </a:r>
            <a:endParaRPr lang="en-US" altLang="zh-CN" sz="21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421890"/>
          </a:xfrm>
        </p:spPr>
        <p:txBody>
          <a:bodyPr wrap="square" lIns="91440" tIns="45720" rIns="91440" bIns="45720" anchor="t"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新的栈操作，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MULTIPOP(S,k)：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去掉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个顶端对象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或当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中包含少于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个对象时弹出整个栈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423545" y="19113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实例1-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栈操作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Rectangle 4"/>
          <p:cNvSpPr/>
          <p:nvPr/>
        </p:nvSpPr>
        <p:spPr>
          <a:xfrm>
            <a:off x="643255" y="1215390"/>
            <a:ext cx="7924800" cy="379158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输入：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栈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S，k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：返回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顶端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个对象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MULTIPOP(S,k)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endParaRPr lang="zh-CN" altLang="en-US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While  not STACK-EMPTY(S) and  k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  Do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POP(S);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3.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k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k-1 </a:t>
            </a:r>
            <a:endParaRPr lang="en-US" altLang="zh-CN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2232" name="Rectangle 8"/>
          <p:cNvSpPr/>
          <p:nvPr/>
        </p:nvSpPr>
        <p:spPr>
          <a:xfrm>
            <a:off x="643255" y="4854575"/>
            <a:ext cx="79248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MULTIPOP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的总代价即为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min(s,k)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423545" y="191135"/>
            <a:ext cx="8229600" cy="1143000"/>
          </a:xfrm>
        </p:spPr>
        <p:txBody>
          <a:bodyPr wrap="square" lIns="91440" tIns="45720" rIns="91440" bIns="45720" anchor="ctr"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聚集分析法</a:t>
            </a:r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实例1-</a:t>
            </a:r>
            <a:r>
              <a:rPr lang="zh-CN" altLang="en-US" sz="36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栈操作</a:t>
            </a:r>
            <a:endParaRPr lang="zh-CN" altLang="en-US" sz="3600" kern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3593" y="1238250"/>
            <a:ext cx="5224145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实际运行时间与实际执行的POP操作数成线性关系 </a:t>
            </a:r>
            <a:endParaRPr lang="zh-CN" altLang="en-US" sz="1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481705" y="2540000"/>
            <a:ext cx="4335780" cy="589915"/>
          </a:xfrm>
          <a:prstGeom prst="wedgeRoundRectCallout">
            <a:avLst>
              <a:gd name="adj1" fmla="val -36574"/>
              <a:gd name="adj2" fmla="val 7997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执行一次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While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循环要调用一次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POP,While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循环执行的次数是从栈中弹出的对象数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min(s,k) </a:t>
            </a:r>
            <a:endParaRPr lang="en-US" altLang="zh-CN" sz="16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en-US" altLang="zh-CN" sz="1600" dirty="0">
              <a:solidFill>
                <a:srgbClr val="00006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ldLvl="0" animBg="1"/>
      <p:bldP spid="52232" grpId="0" bldLvl="0" animBg="1"/>
      <p:bldP spid="4" grpId="0" bldLvl="0" animBg="1"/>
      <p:bldP spid="4" grpId="1" animBg="1"/>
      <p:bldP spid="5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33106831-b675-47a8-9682-5c64b508da9f}"/>
</p:tagLst>
</file>

<file path=ppt/tags/tag10.xml><?xml version="1.0" encoding="utf-8"?>
<p:tagLst xmlns:p="http://schemas.openxmlformats.org/presentationml/2006/main">
  <p:tag name="KSO_WM_UNIT_PLACING_PICTURE_USER_VIEWPORT" val="{&quot;height&quot;:4883,&quot;width&quot;:4875}"/>
</p:tagLst>
</file>

<file path=ppt/tags/tag2.xml><?xml version="1.0" encoding="utf-8"?>
<p:tagLst xmlns:p="http://schemas.openxmlformats.org/presentationml/2006/main">
  <p:tag name="KSO_WM_UNIT_TABLE_BEAUTIFY" val="smartTable{5ef7106e-1d01-44b5-96e3-fccf80ce725b}"/>
</p:tagLst>
</file>

<file path=ppt/tags/tag3.xml><?xml version="1.0" encoding="utf-8"?>
<p:tagLst xmlns:p="http://schemas.openxmlformats.org/presentationml/2006/main">
  <p:tag name="KSO_WM_UNIT_TABLE_BEAUTIFY" val="smartTable{9937ee6a-974f-4081-8ff7-183b54194745}"/>
</p:tagLst>
</file>

<file path=ppt/tags/tag4.xml><?xml version="1.0" encoding="utf-8"?>
<p:tagLst xmlns:p="http://schemas.openxmlformats.org/presentationml/2006/main">
  <p:tag name="KSO_WM_UNIT_TABLE_BEAUTIFY" val="smartTable{6884144f-5656-444c-96d5-dc06fcf94a71}"/>
</p:tagLst>
</file>

<file path=ppt/tags/tag5.xml><?xml version="1.0" encoding="utf-8"?>
<p:tagLst xmlns:p="http://schemas.openxmlformats.org/presentationml/2006/main">
  <p:tag name="KSO_WM_UNIT_TABLE_BEAUTIFY" val="smartTable{b7c4a7df-f62b-48d6-99c9-8d7c83489591}"/>
</p:tagLst>
</file>

<file path=ppt/tags/tag6.xml><?xml version="1.0" encoding="utf-8"?>
<p:tagLst xmlns:p="http://schemas.openxmlformats.org/presentationml/2006/main">
  <p:tag name="KSO_WM_UNIT_TABLE_BEAUTIFY" val="smartTable{8bcc4783-e2ea-4ef4-b55d-6624d3cfa7bb}"/>
</p:tagLst>
</file>

<file path=ppt/tags/tag7.xml><?xml version="1.0" encoding="utf-8"?>
<p:tagLst xmlns:p="http://schemas.openxmlformats.org/presentationml/2006/main">
  <p:tag name="KSO_WM_UNIT_TABLE_BEAUTIFY" val="smartTable{203581e4-2a15-4b96-9fb3-ad6868369b7b}"/>
</p:tagLst>
</file>

<file path=ppt/tags/tag8.xml><?xml version="1.0" encoding="utf-8"?>
<p:tagLst xmlns:p="http://schemas.openxmlformats.org/presentationml/2006/main">
  <p:tag name="KSO_WM_UNIT_TABLE_BEAUTIFY" val="smartTable{55f2eb50-9599-484f-ade0-d0f13745a3d7}"/>
</p:tagLst>
</file>

<file path=ppt/tags/tag9.xml><?xml version="1.0" encoding="utf-8"?>
<p:tagLst xmlns:p="http://schemas.openxmlformats.org/presentationml/2006/main">
  <p:tag name="KSO_WM_UNIT_TABLE_BEAUTIFY" val="smartTable{03e01a98-ee12-4933-ae05-2d267a79827c}"/>
</p:tagLst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12121</Words>
  <Application>WPS 演示</Application>
  <PresentationFormat>On-screen Show (4:3)</PresentationFormat>
  <Paragraphs>1011</Paragraphs>
  <Slides>60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60</vt:i4>
      </vt:variant>
    </vt:vector>
  </HeadingPairs>
  <TitlesOfParts>
    <vt:vector size="90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华文细黑</vt:lpstr>
      <vt:lpstr>微软雅黑</vt:lpstr>
      <vt:lpstr>Tahoma</vt:lpstr>
      <vt:lpstr>Symbol</vt:lpstr>
      <vt:lpstr>Arial Unicode MS</vt:lpstr>
      <vt:lpstr>STHeiti Light</vt:lpstr>
      <vt:lpstr>量质融合大数据管理</vt:lpstr>
      <vt:lpstr>Office 主题</vt:lpstr>
      <vt:lpstr>1_Office 主题</vt:lpstr>
      <vt:lpstr>2_Office 主题</vt:lpstr>
      <vt:lpstr>3_Office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PowerPoint 演示文稿</vt:lpstr>
      <vt:lpstr>请各位评审老师提出宝贵建议！谢谢！</vt:lpstr>
      <vt:lpstr>基本思想</vt:lpstr>
      <vt:lpstr>基本思想</vt:lpstr>
      <vt:lpstr>请各位评审老师提出宝贵建议！谢谢！</vt:lpstr>
      <vt:lpstr>聚集分析法-原理</vt:lpstr>
      <vt:lpstr>聚集分析法实例1-栈操作</vt:lpstr>
      <vt:lpstr>聚集分析法实例1-栈操作</vt:lpstr>
      <vt:lpstr>聚集分析法实例1-栈操作</vt:lpstr>
      <vt:lpstr>聚集分析法实例1-栈操作</vt:lpstr>
      <vt:lpstr>聚集分析法实例1-栈操作</vt:lpstr>
      <vt:lpstr>PowerPoint 演示文稿</vt:lpstr>
      <vt:lpstr>PowerPoint 演示文稿</vt:lpstr>
      <vt:lpstr>PowerPoint 演示文稿</vt:lpstr>
      <vt:lpstr>请各位评审老师提出宝贵建议！谢谢！</vt:lpstr>
      <vt:lpstr>会计方法-基本原理</vt:lpstr>
      <vt:lpstr>会计方法-基本原理</vt:lpstr>
      <vt:lpstr>会计方法实例 1—栈操作 </vt:lpstr>
      <vt:lpstr>会计方法实例 1—栈操作 </vt:lpstr>
      <vt:lpstr>会计方法实例 1—栈操作 </vt:lpstr>
      <vt:lpstr>会计方法实例 2—二进计数器</vt:lpstr>
      <vt:lpstr>会计方法实例 2—二进计数器</vt:lpstr>
      <vt:lpstr>会计方法实例 2—二进计数器</vt:lpstr>
      <vt:lpstr>会计方法实例 2—二进计数器</vt:lpstr>
      <vt:lpstr>会计方法实例 2—二进计数器</vt:lpstr>
      <vt:lpstr>请各位评审老师提出宝贵建议！谢谢！</vt:lpstr>
      <vt:lpstr>势能分析—基本原理</vt:lpstr>
      <vt:lpstr>势能分析—基本原理</vt:lpstr>
      <vt:lpstr>势能分析—基本原理</vt:lpstr>
      <vt:lpstr>势能方法实例1 — 栈操作 </vt:lpstr>
      <vt:lpstr>势能方法实例1 — 栈操作 </vt:lpstr>
      <vt:lpstr>势能方法实例1 — 栈操作 </vt:lpstr>
      <vt:lpstr>势能方法实例1 — 栈操作 </vt:lpstr>
      <vt:lpstr>势能方法实例1 — 栈操作 </vt:lpstr>
      <vt:lpstr>势能方法实例 2 — 二进计数器</vt:lpstr>
      <vt:lpstr>势能方法实例 2 — 二进计数器</vt:lpstr>
      <vt:lpstr>势能方法实例 2 — 二进计数器</vt:lpstr>
      <vt:lpstr>势能方法实例 2 — 二进计数器</vt:lpstr>
      <vt:lpstr>请各位评审老师提出宝贵建议！谢谢！</vt:lpstr>
      <vt:lpstr>动态表 </vt:lpstr>
      <vt:lpstr>动态表—基本术语</vt:lpstr>
      <vt:lpstr>动态表—基本术语</vt:lpstr>
      <vt:lpstr>动态表-表的扩张</vt:lpstr>
      <vt:lpstr>动态表-表的扩张</vt:lpstr>
      <vt:lpstr>动态表-表的扩张</vt:lpstr>
      <vt:lpstr>动态表-表的扩张</vt:lpstr>
      <vt:lpstr>动态表-表的扩张</vt:lpstr>
      <vt:lpstr>动态表-表的扩张</vt:lpstr>
      <vt:lpstr>动态表-表的扩张</vt:lpstr>
      <vt:lpstr>动态表-表的扩张</vt:lpstr>
      <vt:lpstr>动态表-表的扩张</vt:lpstr>
      <vt:lpstr>动态表</vt:lpstr>
      <vt:lpstr>动态表-表的扩张</vt:lpstr>
      <vt:lpstr>动态表-表的收缩</vt:lpstr>
      <vt:lpstr>动态表-表的扩张和收缩</vt:lpstr>
      <vt:lpstr>动态表-表的扩张和收缩</vt:lpstr>
      <vt:lpstr>动态表-表的扩张和收缩</vt:lpstr>
      <vt:lpstr>动态表-表的扩张和收缩</vt:lpstr>
      <vt:lpstr>动态表-表的扩张和收缩</vt:lpstr>
      <vt:lpstr>动态表-表的扩张和收缩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户保田</cp:lastModifiedBy>
  <cp:revision>580</cp:revision>
  <dcterms:created xsi:type="dcterms:W3CDTF">2020-10-26T16:28:00Z</dcterms:created>
  <dcterms:modified xsi:type="dcterms:W3CDTF">2020-10-27T05:04:05Z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