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719" r:id="rId3"/>
    <p:sldId id="720" r:id="rId5"/>
    <p:sldId id="345" r:id="rId6"/>
    <p:sldId id="346" r:id="rId7"/>
    <p:sldId id="347" r:id="rId8"/>
    <p:sldId id="348" r:id="rId9"/>
    <p:sldId id="349" r:id="rId10"/>
    <p:sldId id="775" r:id="rId11"/>
    <p:sldId id="351" r:id="rId12"/>
    <p:sldId id="622" r:id="rId13"/>
    <p:sldId id="356" r:id="rId14"/>
    <p:sldId id="357" r:id="rId15"/>
    <p:sldId id="358" r:id="rId16"/>
    <p:sldId id="621" r:id="rId17"/>
    <p:sldId id="783" r:id="rId18"/>
    <p:sldId id="362" r:id="rId19"/>
    <p:sldId id="402" r:id="rId20"/>
    <p:sldId id="869" r:id="rId21"/>
    <p:sldId id="403" r:id="rId22"/>
    <p:sldId id="870" r:id="rId23"/>
    <p:sldId id="404" r:id="rId24"/>
    <p:sldId id="405" r:id="rId25"/>
    <p:sldId id="871" r:id="rId26"/>
    <p:sldId id="407" r:id="rId27"/>
    <p:sldId id="872" r:id="rId28"/>
    <p:sldId id="409" r:id="rId29"/>
    <p:sldId id="410" r:id="rId30"/>
    <p:sldId id="411" r:id="rId31"/>
    <p:sldId id="412" r:id="rId32"/>
    <p:sldId id="413" r:id="rId33"/>
    <p:sldId id="414" r:id="rId34"/>
    <p:sldId id="419" r:id="rId35"/>
    <p:sldId id="873" r:id="rId36"/>
    <p:sldId id="420" r:id="rId37"/>
    <p:sldId id="824" r:id="rId38"/>
    <p:sldId id="487" r:id="rId39"/>
    <p:sldId id="488" r:id="rId40"/>
    <p:sldId id="489" r:id="rId41"/>
    <p:sldId id="490" r:id="rId42"/>
    <p:sldId id="491" r:id="rId43"/>
    <p:sldId id="912" r:id="rId44"/>
    <p:sldId id="913" r:id="rId45"/>
    <p:sldId id="493" r:id="rId46"/>
    <p:sldId id="701" r:id="rId47"/>
    <p:sldId id="702" r:id="rId48"/>
    <p:sldId id="494" r:id="rId49"/>
    <p:sldId id="914" r:id="rId50"/>
    <p:sldId id="687" r:id="rId51"/>
    <p:sldId id="688" r:id="rId52"/>
    <p:sldId id="689" r:id="rId53"/>
    <p:sldId id="690" r:id="rId54"/>
    <p:sldId id="691" r:id="rId55"/>
    <p:sldId id="692" r:id="rId56"/>
    <p:sldId id="693" r:id="rId57"/>
    <p:sldId id="694" r:id="rId58"/>
    <p:sldId id="695" r:id="rId59"/>
    <p:sldId id="696" r:id="rId60"/>
    <p:sldId id="697" r:id="rId61"/>
    <p:sldId id="698" r:id="rId62"/>
    <p:sldId id="699" r:id="rId63"/>
    <p:sldId id="700" r:id="rId64"/>
  </p:sldIdLst>
  <p:sldSz cx="9144000" cy="6858000" type="screen4x3"/>
  <p:notesSz cx="69469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771027-C6C1-42B6-A496-AE82639CE377}">
          <p14:sldIdLst>
            <p14:sldId id="719"/>
            <p14:sldId id="720"/>
            <p14:sldId id="345"/>
            <p14:sldId id="346"/>
            <p14:sldId id="347"/>
            <p14:sldId id="348"/>
            <p14:sldId id="349"/>
            <p14:sldId id="775"/>
            <p14:sldId id="351"/>
            <p14:sldId id="622"/>
            <p14:sldId id="356"/>
            <p14:sldId id="357"/>
            <p14:sldId id="358"/>
            <p14:sldId id="621"/>
            <p14:sldId id="783"/>
            <p14:sldId id="362"/>
            <p14:sldId id="402"/>
            <p14:sldId id="869"/>
            <p14:sldId id="403"/>
            <p14:sldId id="870"/>
            <p14:sldId id="404"/>
            <p14:sldId id="405"/>
            <p14:sldId id="871"/>
            <p14:sldId id="407"/>
            <p14:sldId id="872"/>
            <p14:sldId id="409"/>
            <p14:sldId id="410"/>
            <p14:sldId id="411"/>
            <p14:sldId id="412"/>
            <p14:sldId id="413"/>
            <p14:sldId id="414"/>
            <p14:sldId id="419"/>
            <p14:sldId id="873"/>
            <p14:sldId id="420"/>
            <p14:sldId id="824"/>
            <p14:sldId id="487"/>
            <p14:sldId id="488"/>
            <p14:sldId id="489"/>
            <p14:sldId id="490"/>
            <p14:sldId id="491"/>
            <p14:sldId id="912"/>
            <p14:sldId id="913"/>
            <p14:sldId id="493"/>
            <p14:sldId id="701"/>
            <p14:sldId id="702"/>
            <p14:sldId id="494"/>
            <p14:sldId id="914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5F5F5F"/>
    <a:srgbClr val="FFFF00"/>
    <a:srgbClr val="B8C26A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6"/>
    <p:restoredTop sz="64144" autoAdjust="0"/>
  </p:normalViewPr>
  <p:slideViewPr>
    <p:cSldViewPr showGuides="1">
      <p:cViewPr varScale="1">
        <p:scale>
          <a:sx n="47" d="100"/>
          <a:sy n="47" d="100"/>
        </p:scale>
        <p:origin x="1842" y="54"/>
      </p:cViewPr>
      <p:guideLst>
        <p:guide orient="horz" pos="2827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4554-62BE-4941-A3CF-13AF08CDFC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35413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CDFC-A7D3-4C72-A2E8-54E274649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455" tIns="46227" rIns="92455" bIns="46227" numCol="1" anchor="b" anchorCtr="0" compatLnSpc="1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43013" name="Rectangle 3"/>
          <p:cNvSpPr/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square" lIns="93085" tIns="46542" rIns="93085" bIns="46542" anchor="t"/>
          <a:lstStyle/>
          <a:p>
            <a:pPr lvl="0" eaLnBrk="1" hangingPunct="1"/>
            <a:endParaRPr lang="zh-CN" altLang="en-US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>
              <a:buNone/>
            </a:pP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4750" y="698500"/>
            <a:ext cx="4598988" cy="3449638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27100" y="4386263"/>
            <a:ext cx="5092700" cy="4154487"/>
          </a:xfrm>
        </p:spPr>
        <p:txBody>
          <a:bodyPr wrap="none" lIns="92455" tIns="46227" rIns="92455" bIns="46227" anchor="ctr"/>
          <a:lstStyle/>
          <a:p>
            <a:pPr lvl="0" algn="l" eaLnBrk="1" hangingPunct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114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216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318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421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3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GB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7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626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626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1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i="1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7"/>
          <p:cNvSpPr txBox="1">
            <a:spLocks noGrp="1"/>
          </p:cNvSpPr>
          <p:nvPr/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ea typeface="MS PGothic" panose="020B0600070205080204" pitchFamily="34" charset="-128"/>
              </a:rPr>
            </a:fld>
            <a:endParaRPr lang="zh-CN" altLang="en-US" sz="1200" i="0" dirty="0">
              <a:ea typeface="MS PGothic" panose="020B0600070205080204" pitchFamily="34" charset="-128"/>
            </a:endParaRPr>
          </a:p>
        </p:txBody>
      </p:sp>
      <p:sp>
        <p:nvSpPr>
          <p:cNvPr id="9830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9" name="Rectangle 3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square" lIns="92455" tIns="46227" rIns="92455" bIns="46227" anchor="t"/>
          <a:lstStyle/>
          <a:p>
            <a:pPr lvl="0" eaLnBrk="1" hangingPunct="1"/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CE6D5323-4AE4-4B1A-B666-B5AC11FAA969}" type="datetime1"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034" name="组合 9"/>
          <p:cNvGrpSpPr/>
          <p:nvPr/>
        </p:nvGrpSpPr>
        <p:grpSpPr>
          <a:xfrm>
            <a:off x="-1587" y="3302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87363" y="1524318"/>
            <a:ext cx="8567738" cy="19380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+mn-ea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第八章 图论算法</a:t>
            </a:r>
            <a:endParaRPr kumimoji="1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3549931"/>
            <a:ext cx="7120745" cy="18777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28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3100070" y="2397125"/>
            <a:ext cx="2637790" cy="2108200"/>
            <a:chOff x="4884" y="1018"/>
            <a:chExt cx="4154" cy="33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" y="1018"/>
              <a:ext cx="4154" cy="291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560" y="3756"/>
              <a:ext cx="52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b)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45485" y="4772025"/>
            <a:ext cx="2653030" cy="2044065"/>
            <a:chOff x="5111" y="4113"/>
            <a:chExt cx="4178" cy="3219"/>
          </a:xfrm>
        </p:grpSpPr>
        <p:pic>
          <p:nvPicPr>
            <p:cNvPr id="14342" name="图片 143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1" y="4113"/>
              <a:ext cx="4178" cy="2927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560" y="6750"/>
              <a:ext cx="52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e)</a:t>
              </a:r>
              <a:endParaRPr lang="zh-CN" altLang="en-US" dirty="0"/>
            </a:p>
          </p:txBody>
        </p:sp>
      </p:grp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849630" y="0"/>
            <a:ext cx="7886700" cy="929640"/>
          </a:xfrm>
        </p:spPr>
        <p:txBody>
          <a:bodyPr vert="horz" wrap="square" lIns="92075" tIns="46038" rIns="92075" bIns="46038" anchor="ctr"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Bellman-Ford 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83605" y="2313940"/>
            <a:ext cx="2653030" cy="2088515"/>
            <a:chOff x="9222" y="992"/>
            <a:chExt cx="4178" cy="328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2" y="992"/>
              <a:ext cx="4178" cy="2927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946" y="3699"/>
              <a:ext cx="52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c)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2885" y="2358390"/>
            <a:ext cx="2637790" cy="1990725"/>
            <a:chOff x="565" y="1204"/>
            <a:chExt cx="4154" cy="3135"/>
          </a:xfrm>
        </p:grpSpPr>
        <p:pic>
          <p:nvPicPr>
            <p:cNvPr id="10" name="内容占位符 3"/>
            <p:cNvPicPr>
              <a:picLocks noGrp="1"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" y="1204"/>
              <a:ext cx="4154" cy="291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025" y="3757"/>
              <a:ext cx="52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a)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8140" y="4736465"/>
            <a:ext cx="2637790" cy="1962150"/>
            <a:chOff x="566" y="4285"/>
            <a:chExt cx="4154" cy="309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" y="4285"/>
              <a:ext cx="4154" cy="291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026" y="6793"/>
              <a:ext cx="52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/>
                <a:t>d)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89230" y="588645"/>
            <a:ext cx="872744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Bellman-ford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算法的执行过程。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源点是顶点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s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。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s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到各个顶点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v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的值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d[v]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被标记在各自顶点内，</a:t>
            </a:r>
            <a:r>
              <a:rPr lang="zh-CN" altLang="en-US" dirty="0">
                <a:sym typeface="+mn-ea"/>
              </a:rPr>
              <a:t>加粗的边指示了前趋边，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每一趟按照如下顺序对边进行松弛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Wingdings" panose="05000000000000000000" pitchFamily="2" charset="2"/>
              </a:rPr>
              <a:t>: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Wingdings" panose="05000000000000000000" pitchFamily="2" charset="2"/>
              </a:rPr>
              <a:t>(t, x), (t, y), (t, z), (x, t),  (y, x),  (y, z), (z, x), (z, s), (s, t), (s, y)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a)</a:t>
            </a:r>
            <a:r>
              <a:rPr lang="zh-CN" altLang="en-US" dirty="0">
                <a:sym typeface="Wingdings" panose="05000000000000000000" pitchFamily="2" charset="2"/>
              </a:rPr>
              <a:t>示出了对边进行第一趟操作前的情况。</a:t>
            </a:r>
            <a:r>
              <a:rPr lang="en-US" altLang="zh-CN" dirty="0">
                <a:sym typeface="Wingdings" panose="05000000000000000000" pitchFamily="2" charset="2"/>
              </a:rPr>
              <a:t>b)</a:t>
            </a:r>
            <a:r>
              <a:rPr lang="zh-CN" altLang="en-US" dirty="0">
                <a:sym typeface="Wingdings" panose="05000000000000000000" pitchFamily="2" charset="2"/>
              </a:rPr>
              <a:t>至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zh-CN" altLang="en-US" dirty="0">
                <a:sym typeface="Wingdings" panose="05000000000000000000" pitchFamily="2" charset="2"/>
              </a:rPr>
              <a:t>）示出了每一趟连续对边操作后的情况，</a:t>
            </a:r>
            <a:r>
              <a:rPr lang="en-US" altLang="zh-CN" dirty="0">
                <a:sym typeface="Wingdings" panose="05000000000000000000" pitchFamily="2" charset="2"/>
              </a:rPr>
              <a:t>e)</a:t>
            </a:r>
            <a:r>
              <a:rPr lang="zh-CN" altLang="en-US" dirty="0">
                <a:sym typeface="Wingdings" panose="05000000000000000000" pitchFamily="2" charset="2"/>
              </a:rPr>
              <a:t>是最终结果。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Wingdings" panose="05000000000000000000" pitchFamily="2" charset="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rcRect b="19397"/>
          <a:stretch>
            <a:fillRect/>
          </a:stretch>
        </p:blipFill>
        <p:spPr>
          <a:xfrm>
            <a:off x="5933440" y="4291330"/>
            <a:ext cx="3022600" cy="2502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254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739140" y="-66040"/>
            <a:ext cx="7886700" cy="111125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有向无环图中最短路径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5171" name="Rectangle 3"/>
          <p:cNvSpPr>
            <a:spLocks noGrp="1"/>
          </p:cNvSpPr>
          <p:nvPr>
            <p:ph idx="1"/>
          </p:nvPr>
        </p:nvSpPr>
        <p:spPr>
          <a:xfrm>
            <a:off x="645795" y="955675"/>
            <a:ext cx="7886700" cy="5081905"/>
          </a:xfrm>
          <a:solidFill>
            <a:schemeClr val="bg1"/>
          </a:solidFill>
        </p:spPr>
        <p:txBody>
          <a:bodyPr vert="horz" wrap="square" lIns="92075" tIns="46038" rIns="92075" bIns="46038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</a:t>
            </a:r>
            <a:r>
              <a:rPr lang="en-US" altLang="zh-CN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寻找加权</a:t>
            </a: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有向无环图（Directed Acyclic Graph，</a:t>
            </a:r>
            <a:r>
              <a:rPr lang="en-US" altLang="zh-CN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DAG</a:t>
            </a: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）中的单源最短路径</a:t>
            </a:r>
            <a:endParaRPr lang="en-US" altLang="zh-CN" sz="19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Bellman-Ford </a:t>
            </a: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时间是</a:t>
            </a:r>
            <a:r>
              <a:rPr lang="en-US" altLang="zh-CN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O(VE).  </a:t>
            </a:r>
            <a:endParaRPr lang="en-US" altLang="zh-CN" sz="19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9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能否做的好一点呢？</a:t>
            </a:r>
            <a:endParaRPr lang="zh-CN" altLang="en-US" sz="19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思路</a:t>
            </a:r>
            <a:r>
              <a:rPr lang="en-US" altLang="zh-CN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使用拓扑排序</a:t>
            </a:r>
            <a:endParaRPr lang="en-US" altLang="zh-CN" sz="19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如果沿着最短路径，则可以一遍完成</a:t>
            </a:r>
            <a:endParaRPr lang="en-US" altLang="zh-CN" sz="19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DAG</a:t>
            </a:r>
            <a:r>
              <a:rPr lang="zh-CN" altLang="en-US" sz="19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中的每条路径都是通过拓扑排序得到的结点序列的一个子序列，那么，如果按照这个顺序处理，我们将沿着路径进行处理</a:t>
            </a:r>
            <a:endParaRPr lang="zh-CN" altLang="en-US" sz="19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bldLvl="2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28650" y="184150"/>
            <a:ext cx="7886700" cy="558800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Dijkstra 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282575" y="873760"/>
            <a:ext cx="8862060" cy="4351655"/>
          </a:xfrm>
          <a:solidFill>
            <a:schemeClr val="bg1"/>
          </a:solidFill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如果图中没有负边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Dijkstra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算法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可以超越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Bellman-Ford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类似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Best-First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搜索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从队列中取结点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类似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Prim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使用以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d[v]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为键的优先队列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1337310" y="1128395"/>
            <a:ext cx="5849620" cy="4351655"/>
          </a:xfrm>
          <a:solidFill>
            <a:schemeClr val="bg1"/>
          </a:solidFill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Dijkstra(G)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For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each v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 V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d[v] </a:t>
            </a:r>
            <a:r>
              <a:rPr lang="en-US" altLang="zh-CN" sz="24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;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3.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d[s] </a:t>
            </a:r>
            <a:r>
              <a:rPr lang="en-US" altLang="zh-CN" sz="24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0; S </a:t>
            </a:r>
            <a:r>
              <a:rPr lang="en-US" altLang="zh-CN" sz="24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; Q </a:t>
            </a:r>
            <a:r>
              <a:rPr lang="en-US" altLang="zh-CN" sz="24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V;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4.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While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(Q  )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5.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u </a:t>
            </a:r>
            <a:r>
              <a:rPr lang="en-US" altLang="zh-CN" sz="24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ExtractMin(Q);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6.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S </a:t>
            </a:r>
            <a:r>
              <a:rPr lang="en-US" altLang="zh-CN" sz="24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S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Math B" pitchFamily="2" charset="2"/>
              </a:rPr>
              <a:t>U {u};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Math B" pitchFamily="2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7.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each v  u-&gt;Adj[]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8.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(d[v] &gt; d[u]+w(u,v))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9.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d[v] </a:t>
            </a:r>
            <a:r>
              <a:rPr lang="en-US" altLang="zh-CN" sz="2400" b="1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d[u]+w(u,v);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416040" y="4258945"/>
            <a:ext cx="1693863" cy="914400"/>
            <a:chOff x="4176" y="3168"/>
            <a:chExt cx="1067" cy="576"/>
          </a:xfrm>
        </p:grpSpPr>
        <p:sp>
          <p:nvSpPr>
            <p:cNvPr id="18459" name="AutoShape 5"/>
            <p:cNvSpPr/>
            <p:nvPr/>
          </p:nvSpPr>
          <p:spPr>
            <a:xfrm>
              <a:off x="4176" y="31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Text Box 6"/>
            <p:cNvSpPr txBox="1"/>
            <p:nvPr/>
          </p:nvSpPr>
          <p:spPr>
            <a:xfrm>
              <a:off x="4358" y="3198"/>
              <a:ext cx="885" cy="2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华文细黑" panose="02010600040101010101" charset="-122"/>
                  <a:ea typeface="华文细黑" panose="02010600040101010101" charset="-122"/>
                </a:rPr>
                <a:t>松弛步骤</a:t>
              </a:r>
              <a:endParaRPr lang="zh-CN" altLang="en-US" sz="2400" b="1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822315" y="1097915"/>
            <a:ext cx="2971800" cy="2460625"/>
            <a:chOff x="3600" y="960"/>
            <a:chExt cx="1872" cy="1550"/>
          </a:xfrm>
        </p:grpSpPr>
        <p:sp>
          <p:nvSpPr>
            <p:cNvPr id="18440" name="Oval 11"/>
            <p:cNvSpPr/>
            <p:nvPr/>
          </p:nvSpPr>
          <p:spPr>
            <a:xfrm>
              <a:off x="4368" y="96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Oval 12"/>
            <p:cNvSpPr/>
            <p:nvPr/>
          </p:nvSpPr>
          <p:spPr>
            <a:xfrm>
              <a:off x="4368" y="1872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Oval 13"/>
            <p:cNvSpPr/>
            <p:nvPr/>
          </p:nvSpPr>
          <p:spPr>
            <a:xfrm>
              <a:off x="5136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Oval 14"/>
            <p:cNvSpPr/>
            <p:nvPr/>
          </p:nvSpPr>
          <p:spPr>
            <a:xfrm>
              <a:off x="3600" y="1440"/>
              <a:ext cx="336" cy="336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18444" name="AutoShape 15"/>
            <p:cNvCxnSpPr>
              <a:stCxn id="18443" idx="7"/>
              <a:endCxn id="18440" idx="3"/>
            </p:cNvCxnSpPr>
            <p:nvPr/>
          </p:nvCxnSpPr>
          <p:spPr>
            <a:xfrm flipV="1">
              <a:off x="3887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5" name="AutoShape 16"/>
            <p:cNvCxnSpPr>
              <a:stCxn id="18443" idx="5"/>
              <a:endCxn id="18441" idx="1"/>
            </p:cNvCxnSpPr>
            <p:nvPr/>
          </p:nvCxnSpPr>
          <p:spPr>
            <a:xfrm>
              <a:off x="3887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6" name="AutoShape 17"/>
            <p:cNvCxnSpPr>
              <a:stCxn id="18441" idx="7"/>
              <a:endCxn id="18442" idx="3"/>
            </p:cNvCxnSpPr>
            <p:nvPr/>
          </p:nvCxnSpPr>
          <p:spPr>
            <a:xfrm flipV="1">
              <a:off x="4655" y="1736"/>
              <a:ext cx="530" cy="17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7" name="AutoShape 18"/>
            <p:cNvCxnSpPr>
              <a:stCxn id="18442" idx="1"/>
              <a:endCxn id="18440" idx="5"/>
            </p:cNvCxnSpPr>
            <p:nvPr/>
          </p:nvCxnSpPr>
          <p:spPr>
            <a:xfrm flipH="1" flipV="1">
              <a:off x="4655" y="1256"/>
              <a:ext cx="530" cy="224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8" name="AutoShape 19"/>
            <p:cNvCxnSpPr>
              <a:stCxn id="18441" idx="1"/>
              <a:endCxn id="18440" idx="3"/>
            </p:cNvCxnSpPr>
            <p:nvPr/>
          </p:nvCxnSpPr>
          <p:spPr>
            <a:xfrm flipV="1">
              <a:off x="4417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449" name="AutoShape 20"/>
            <p:cNvCxnSpPr>
              <a:stCxn id="18440" idx="5"/>
              <a:endCxn id="18441" idx="7"/>
            </p:cNvCxnSpPr>
            <p:nvPr/>
          </p:nvCxnSpPr>
          <p:spPr>
            <a:xfrm>
              <a:off x="4655" y="1256"/>
              <a:ext cx="0" cy="656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8450" name="Text Box 21"/>
            <p:cNvSpPr txBox="1"/>
            <p:nvPr/>
          </p:nvSpPr>
          <p:spPr>
            <a:xfrm>
              <a:off x="3865" y="1167"/>
              <a:ext cx="27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1" name="Text Box 22"/>
            <p:cNvSpPr txBox="1"/>
            <p:nvPr/>
          </p:nvSpPr>
          <p:spPr>
            <a:xfrm>
              <a:off x="4228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2" name="Text Box 23"/>
            <p:cNvSpPr txBox="1"/>
            <p:nvPr/>
          </p:nvSpPr>
          <p:spPr>
            <a:xfrm>
              <a:off x="4652" y="1440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3" name="Text Box 24"/>
            <p:cNvSpPr txBox="1"/>
            <p:nvPr/>
          </p:nvSpPr>
          <p:spPr>
            <a:xfrm>
              <a:off x="4940" y="1152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4" name="Text Box 25"/>
            <p:cNvSpPr txBox="1"/>
            <p:nvPr/>
          </p:nvSpPr>
          <p:spPr>
            <a:xfrm>
              <a:off x="4896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5" name="Text Box 26"/>
            <p:cNvSpPr txBox="1"/>
            <p:nvPr/>
          </p:nvSpPr>
          <p:spPr>
            <a:xfrm>
              <a:off x="3984" y="1814"/>
              <a:ext cx="19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18456" name="Text Box 27"/>
            <p:cNvSpPr txBox="1"/>
            <p:nvPr/>
          </p:nvSpPr>
          <p:spPr>
            <a:xfrm>
              <a:off x="4375" y="2222"/>
              <a:ext cx="11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28650" y="184150"/>
            <a:ext cx="7886700" cy="558800"/>
          </a:xfrm>
        </p:spPr>
        <p:txBody>
          <a:bodyPr vert="horz" wrap="square" lIns="92075" tIns="46038" rIns="92075" bIns="46038" anchor="ctr">
            <a:normAutofit fontScale="90000"/>
          </a:bodyPr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Dijkstra 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7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39" y="2375432"/>
            <a:ext cx="2637839" cy="18500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2490" y="4056915"/>
            <a:ext cx="3658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</a:t>
            </a:r>
            <a:endParaRPr lang="zh-CN" altLang="en-US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787400" y="125095"/>
            <a:ext cx="7886700" cy="558800"/>
          </a:xfrm>
        </p:spPr>
        <p:txBody>
          <a:bodyPr vert="horz" wrap="square" lIns="92075" tIns="46038" rIns="92075" bIns="46038" anchor="ctr">
            <a:normAutofit fontScale="90000"/>
          </a:bodyPr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Dijkstra 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695" y="580390"/>
            <a:ext cx="894524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Dijkstra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算法的执行过程：源点为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。最短路径的估计被标记在顶点内，加粗的边为前趋边。</a:t>
            </a:r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蓝色顶点在集合</a:t>
            </a:r>
            <a:r>
              <a:rPr lang="en-US" altLang="zh-CN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而白色顶点在最小优先队列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Q=V-S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）第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4~8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行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While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循环第一次迭代前的情形。灰色顶点具有最小的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的值，在第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行被选为顶点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u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b)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至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f)while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循环在每一次连续迭代后的情形。每个图中灰色的顶点被选作下一次迭代第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行的顶点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u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95" y="2708275"/>
            <a:ext cx="4001770" cy="338582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98650" y="4559935"/>
            <a:ext cx="2637790" cy="2046605"/>
            <a:chOff x="5303" y="3643"/>
            <a:chExt cx="4154" cy="3223"/>
          </a:xfrm>
        </p:grpSpPr>
        <p:pic>
          <p:nvPicPr>
            <p:cNvPr id="10" name="图片 9" descr="图片包含 台球&#10;&#10;已生成高可信度的说明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3" y="3643"/>
              <a:ext cx="4154" cy="291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800" y="6284"/>
              <a:ext cx="59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b)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7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787400" y="125095"/>
            <a:ext cx="7886700" cy="558800"/>
          </a:xfrm>
        </p:spPr>
        <p:txBody>
          <a:bodyPr vert="horz" wrap="square" lIns="92075" tIns="46038" rIns="92075" bIns="46038" anchor="ctr">
            <a:normAutofit fontScale="90000"/>
          </a:bodyPr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Dijkstra 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695" y="450215"/>
            <a:ext cx="89452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Dijkstra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算法的执行过程：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b)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至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f)while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循环在每一次连续迭代后的情形。每个图中灰色的顶点被选作下一次迭代第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行的顶点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u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r>
              <a:rPr lang="en-US" altLang="zh-CN" dirty="0">
                <a:sym typeface="+mn-ea"/>
              </a:rPr>
              <a:t>f)</a:t>
            </a:r>
            <a:r>
              <a:rPr lang="zh-CN" altLang="en-US" dirty="0">
                <a:sym typeface="+mn-ea"/>
              </a:rPr>
              <a:t>图是最终结果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4426"/>
          <a:stretch>
            <a:fillRect/>
          </a:stretch>
        </p:blipFill>
        <p:spPr>
          <a:xfrm>
            <a:off x="5466080" y="1830705"/>
            <a:ext cx="3620770" cy="3899535"/>
          </a:xfrm>
          <a:prstGeom prst="rect">
            <a:avLst/>
          </a:prstGeom>
        </p:spPr>
      </p:pic>
      <p:pic>
        <p:nvPicPr>
          <p:cNvPr id="9" name="图片 8" descr="图片包含 台球&#10;&#10;已生成极高可信度的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507490"/>
            <a:ext cx="2653030" cy="18586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56105" y="3134360"/>
            <a:ext cx="35306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c)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870200" y="3994150"/>
            <a:ext cx="2637790" cy="2165350"/>
            <a:chOff x="6069" y="6968"/>
            <a:chExt cx="4154" cy="3410"/>
          </a:xfrm>
        </p:grpSpPr>
        <p:pic>
          <p:nvPicPr>
            <p:cNvPr id="336" name="图片 3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9" y="6968"/>
              <a:ext cx="4154" cy="291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8849" y="9796"/>
              <a:ext cx="51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f</a:t>
              </a:r>
              <a:r>
                <a:rPr lang="en-US" altLang="zh-CN"/>
                <a:t>)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3963035"/>
            <a:ext cx="2653030" cy="2176780"/>
            <a:chOff x="1515" y="6960"/>
            <a:chExt cx="4178" cy="3428"/>
          </a:xfrm>
        </p:grpSpPr>
        <p:pic>
          <p:nvPicPr>
            <p:cNvPr id="335" name="图片 3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5" y="6960"/>
              <a:ext cx="4178" cy="292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4204" y="9806"/>
              <a:ext cx="58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/>
                <a:t>e)</a:t>
              </a:r>
              <a:endParaRPr lang="zh-CN" altLang="en-US" dirty="0"/>
            </a:p>
          </p:txBody>
        </p:sp>
      </p:grpSp>
      <p:pic>
        <p:nvPicPr>
          <p:cNvPr id="334" name="图片 3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905" y="1604645"/>
            <a:ext cx="2637790" cy="18478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36110" y="3190240"/>
            <a:ext cx="377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d)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3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6135" y="79375"/>
            <a:ext cx="7886700" cy="560705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Dijkstra 算法的正确性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188595" y="3386455"/>
            <a:ext cx="8879205" cy="3514725"/>
          </a:xfrm>
          <a:solidFill>
            <a:schemeClr val="bg1"/>
          </a:solidFill>
        </p:spPr>
        <p:txBody>
          <a:bodyPr vert="horz" wrap="square" lIns="92075" tIns="46038" rIns="92075" bIns="46038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(s,v) 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是从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s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到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v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最短路径的权重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,d[v]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是从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s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到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v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的当前路径的权重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</a:t>
            </a:r>
            <a:endParaRPr lang="en-US" altLang="zh-CN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对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v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我们有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d[v]  (s,v) </a:t>
            </a:r>
            <a:endParaRPr lang="en-US" altLang="zh-CN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假设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u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是第一个选出的结点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s.t. 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并且存在比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d[u]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更短的路径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d[u] &gt; (s,u)</a:t>
            </a:r>
            <a:endParaRPr lang="en-US" altLang="zh-CN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令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y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是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su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真实最短路径上的第一个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V-S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的结点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d[y] = (s,y)</a:t>
            </a:r>
            <a:endParaRPr lang="en-US" altLang="zh-CN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d[u]&gt; (s,u)</a:t>
            </a:r>
            <a:b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= (s,y) + (y,u)  (</a:t>
            </a:r>
            <a:r>
              <a:rPr lang="zh-CN" altLang="en-US" sz="18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为什么？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)</a:t>
            </a:r>
            <a:b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= d[y] + (y,u)</a:t>
            </a:r>
            <a:b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 d[y]		</a:t>
            </a:r>
            <a:endParaRPr lang="en-US" altLang="zh-CN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 algn="l">
              <a:lnSpc>
                <a:spcPct val="100000"/>
              </a:lnSpc>
              <a:spcBef>
                <a:spcPts val="1000"/>
              </a:spcBef>
              <a:buClrTx/>
              <a:buSzTx/>
            </a:pP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但是如果 d[u] &gt; d[y], 则不会选择u.  矛盾</a:t>
            </a:r>
            <a:endParaRPr lang="en-US" altLang="zh-CN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20485" name="Freeform 4"/>
          <p:cNvSpPr/>
          <p:nvPr/>
        </p:nvSpPr>
        <p:spPr>
          <a:xfrm>
            <a:off x="2778760" y="561975"/>
            <a:ext cx="3586163" cy="2863850"/>
          </a:xfrm>
          <a:custGeom>
            <a:avLst/>
            <a:gdLst>
              <a:gd name="txL" fmla="*/ 0 w 2259"/>
              <a:gd name="txT" fmla="*/ 0 h 1804"/>
              <a:gd name="txR" fmla="*/ 2259 w 2259"/>
              <a:gd name="txB" fmla="*/ 1804 h 180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259" h="1804">
                <a:moveTo>
                  <a:pt x="1116" y="255"/>
                </a:moveTo>
                <a:cubicBezTo>
                  <a:pt x="1078" y="197"/>
                  <a:pt x="1116" y="239"/>
                  <a:pt x="1050" y="211"/>
                </a:cubicBezTo>
                <a:cubicBezTo>
                  <a:pt x="997" y="189"/>
                  <a:pt x="950" y="151"/>
                  <a:pt x="894" y="133"/>
                </a:cubicBezTo>
                <a:cubicBezTo>
                  <a:pt x="840" y="97"/>
                  <a:pt x="787" y="114"/>
                  <a:pt x="728" y="133"/>
                </a:cubicBezTo>
                <a:cubicBezTo>
                  <a:pt x="700" y="162"/>
                  <a:pt x="669" y="182"/>
                  <a:pt x="640" y="211"/>
                </a:cubicBezTo>
                <a:cubicBezTo>
                  <a:pt x="614" y="317"/>
                  <a:pt x="632" y="417"/>
                  <a:pt x="518" y="455"/>
                </a:cubicBezTo>
                <a:cubicBezTo>
                  <a:pt x="455" y="450"/>
                  <a:pt x="386" y="460"/>
                  <a:pt x="330" y="432"/>
                </a:cubicBezTo>
                <a:cubicBezTo>
                  <a:pt x="316" y="425"/>
                  <a:pt x="309" y="408"/>
                  <a:pt x="296" y="399"/>
                </a:cubicBezTo>
                <a:cubicBezTo>
                  <a:pt x="264" y="377"/>
                  <a:pt x="244" y="375"/>
                  <a:pt x="208" y="366"/>
                </a:cubicBezTo>
                <a:cubicBezTo>
                  <a:pt x="164" y="377"/>
                  <a:pt x="135" y="385"/>
                  <a:pt x="97" y="410"/>
                </a:cubicBezTo>
                <a:cubicBezTo>
                  <a:pt x="44" y="490"/>
                  <a:pt x="27" y="557"/>
                  <a:pt x="8" y="654"/>
                </a:cubicBezTo>
                <a:cubicBezTo>
                  <a:pt x="14" y="735"/>
                  <a:pt x="0" y="812"/>
                  <a:pt x="53" y="876"/>
                </a:cubicBezTo>
                <a:cubicBezTo>
                  <a:pt x="69" y="895"/>
                  <a:pt x="109" y="932"/>
                  <a:pt x="130" y="942"/>
                </a:cubicBezTo>
                <a:cubicBezTo>
                  <a:pt x="151" y="952"/>
                  <a:pt x="197" y="964"/>
                  <a:pt x="197" y="964"/>
                </a:cubicBezTo>
                <a:cubicBezTo>
                  <a:pt x="252" y="960"/>
                  <a:pt x="308" y="961"/>
                  <a:pt x="363" y="953"/>
                </a:cubicBezTo>
                <a:cubicBezTo>
                  <a:pt x="364" y="953"/>
                  <a:pt x="445" y="926"/>
                  <a:pt x="462" y="920"/>
                </a:cubicBezTo>
                <a:cubicBezTo>
                  <a:pt x="473" y="916"/>
                  <a:pt x="496" y="909"/>
                  <a:pt x="496" y="909"/>
                </a:cubicBezTo>
                <a:cubicBezTo>
                  <a:pt x="547" y="943"/>
                  <a:pt x="562" y="992"/>
                  <a:pt x="595" y="1042"/>
                </a:cubicBezTo>
                <a:cubicBezTo>
                  <a:pt x="603" y="1068"/>
                  <a:pt x="608" y="1094"/>
                  <a:pt x="618" y="1119"/>
                </a:cubicBezTo>
                <a:cubicBezTo>
                  <a:pt x="637" y="1165"/>
                  <a:pt x="670" y="1203"/>
                  <a:pt x="684" y="1252"/>
                </a:cubicBezTo>
                <a:cubicBezTo>
                  <a:pt x="710" y="1343"/>
                  <a:pt x="706" y="1435"/>
                  <a:pt x="717" y="1529"/>
                </a:cubicBezTo>
                <a:cubicBezTo>
                  <a:pt x="725" y="1595"/>
                  <a:pt x="791" y="1630"/>
                  <a:pt x="839" y="1662"/>
                </a:cubicBezTo>
                <a:cubicBezTo>
                  <a:pt x="850" y="1669"/>
                  <a:pt x="872" y="1684"/>
                  <a:pt x="872" y="1684"/>
                </a:cubicBezTo>
                <a:cubicBezTo>
                  <a:pt x="916" y="1680"/>
                  <a:pt x="961" y="1682"/>
                  <a:pt x="1005" y="1673"/>
                </a:cubicBezTo>
                <a:cubicBezTo>
                  <a:pt x="1031" y="1668"/>
                  <a:pt x="1084" y="1610"/>
                  <a:pt x="1127" y="1596"/>
                </a:cubicBezTo>
                <a:cubicBezTo>
                  <a:pt x="1182" y="1607"/>
                  <a:pt x="1211" y="1631"/>
                  <a:pt x="1260" y="1651"/>
                </a:cubicBezTo>
                <a:cubicBezTo>
                  <a:pt x="1402" y="1710"/>
                  <a:pt x="1551" y="1770"/>
                  <a:pt x="1703" y="1795"/>
                </a:cubicBezTo>
                <a:cubicBezTo>
                  <a:pt x="1835" y="1786"/>
                  <a:pt x="1918" y="1804"/>
                  <a:pt x="1991" y="1695"/>
                </a:cubicBezTo>
                <a:cubicBezTo>
                  <a:pt x="2004" y="1642"/>
                  <a:pt x="1997" y="1603"/>
                  <a:pt x="1980" y="1551"/>
                </a:cubicBezTo>
                <a:cubicBezTo>
                  <a:pt x="1984" y="1522"/>
                  <a:pt x="1981" y="1491"/>
                  <a:pt x="1991" y="1463"/>
                </a:cubicBezTo>
                <a:cubicBezTo>
                  <a:pt x="1995" y="1452"/>
                  <a:pt x="2079" y="1382"/>
                  <a:pt x="2091" y="1374"/>
                </a:cubicBezTo>
                <a:cubicBezTo>
                  <a:pt x="2104" y="1364"/>
                  <a:pt x="2120" y="1358"/>
                  <a:pt x="2135" y="1352"/>
                </a:cubicBezTo>
                <a:cubicBezTo>
                  <a:pt x="2157" y="1343"/>
                  <a:pt x="2202" y="1330"/>
                  <a:pt x="2202" y="1330"/>
                </a:cubicBezTo>
                <a:cubicBezTo>
                  <a:pt x="2235" y="1263"/>
                  <a:pt x="2259" y="1166"/>
                  <a:pt x="2179" y="1119"/>
                </a:cubicBezTo>
                <a:cubicBezTo>
                  <a:pt x="2158" y="1106"/>
                  <a:pt x="2094" y="1099"/>
                  <a:pt x="2080" y="1097"/>
                </a:cubicBezTo>
                <a:cubicBezTo>
                  <a:pt x="2015" y="1055"/>
                  <a:pt x="2004" y="991"/>
                  <a:pt x="1980" y="920"/>
                </a:cubicBezTo>
                <a:cubicBezTo>
                  <a:pt x="1987" y="898"/>
                  <a:pt x="1995" y="875"/>
                  <a:pt x="2002" y="853"/>
                </a:cubicBezTo>
                <a:cubicBezTo>
                  <a:pt x="2013" y="820"/>
                  <a:pt x="2049" y="802"/>
                  <a:pt x="2069" y="776"/>
                </a:cubicBezTo>
                <a:cubicBezTo>
                  <a:pt x="2112" y="720"/>
                  <a:pt x="2108" y="725"/>
                  <a:pt x="2124" y="676"/>
                </a:cubicBezTo>
                <a:cubicBezTo>
                  <a:pt x="2120" y="580"/>
                  <a:pt x="2119" y="484"/>
                  <a:pt x="2113" y="388"/>
                </a:cubicBezTo>
                <a:cubicBezTo>
                  <a:pt x="2111" y="347"/>
                  <a:pt x="2120" y="295"/>
                  <a:pt x="2091" y="266"/>
                </a:cubicBezTo>
                <a:cubicBezTo>
                  <a:pt x="2032" y="207"/>
                  <a:pt x="1946" y="172"/>
                  <a:pt x="1869" y="144"/>
                </a:cubicBezTo>
                <a:cubicBezTo>
                  <a:pt x="1727" y="154"/>
                  <a:pt x="1589" y="173"/>
                  <a:pt x="1448" y="189"/>
                </a:cubicBezTo>
                <a:cubicBezTo>
                  <a:pt x="1400" y="185"/>
                  <a:pt x="1348" y="196"/>
                  <a:pt x="1304" y="178"/>
                </a:cubicBezTo>
                <a:cubicBezTo>
                  <a:pt x="1267" y="163"/>
                  <a:pt x="1260" y="111"/>
                  <a:pt x="1238" y="78"/>
                </a:cubicBezTo>
                <a:cubicBezTo>
                  <a:pt x="1203" y="26"/>
                  <a:pt x="1148" y="19"/>
                  <a:pt x="1094" y="0"/>
                </a:cubicBezTo>
                <a:cubicBezTo>
                  <a:pt x="1073" y="8"/>
                  <a:pt x="1050" y="11"/>
                  <a:pt x="1038" y="34"/>
                </a:cubicBezTo>
                <a:cubicBezTo>
                  <a:pt x="1027" y="55"/>
                  <a:pt x="1016" y="100"/>
                  <a:pt x="1016" y="100"/>
                </a:cubicBezTo>
                <a:cubicBezTo>
                  <a:pt x="1029" y="120"/>
                  <a:pt x="1049" y="136"/>
                  <a:pt x="1061" y="156"/>
                </a:cubicBezTo>
                <a:cubicBezTo>
                  <a:pt x="1067" y="166"/>
                  <a:pt x="1067" y="179"/>
                  <a:pt x="1072" y="189"/>
                </a:cubicBezTo>
                <a:cubicBezTo>
                  <a:pt x="1084" y="213"/>
                  <a:pt x="1101" y="233"/>
                  <a:pt x="1116" y="255"/>
                </a:cubicBezTo>
                <a:close/>
              </a:path>
            </a:pathLst>
          </a:custGeom>
          <a:solidFill>
            <a:schemeClr val="folHlink">
              <a:alpha val="100000"/>
            </a:schemeClr>
          </a:solidFill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Oval 5"/>
          <p:cNvSpPr/>
          <p:nvPr/>
        </p:nvSpPr>
        <p:spPr>
          <a:xfrm>
            <a:off x="3886200" y="16002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7" name="Oval 6"/>
          <p:cNvSpPr/>
          <p:nvPr/>
        </p:nvSpPr>
        <p:spPr>
          <a:xfrm>
            <a:off x="5105400" y="2362200"/>
            <a:ext cx="533400" cy="533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endParaRPr lang="en-US" altLang="zh-CN" sz="2400" b="1" i="1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8" name="Oval 7"/>
          <p:cNvSpPr/>
          <p:nvPr/>
        </p:nvSpPr>
        <p:spPr>
          <a:xfrm>
            <a:off x="6858000" y="20574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9" name="Oval 8"/>
          <p:cNvSpPr/>
          <p:nvPr/>
        </p:nvSpPr>
        <p:spPr>
          <a:xfrm>
            <a:off x="8534400" y="1143000"/>
            <a:ext cx="533400" cy="533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</a:t>
            </a:r>
            <a:endParaRPr lang="en-US" altLang="zh-CN" sz="2400" b="1" i="1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90" name="Freeform 9"/>
          <p:cNvSpPr/>
          <p:nvPr/>
        </p:nvSpPr>
        <p:spPr>
          <a:xfrm>
            <a:off x="4038600" y="2133600"/>
            <a:ext cx="1066800" cy="647700"/>
          </a:xfrm>
          <a:custGeom>
            <a:avLst/>
            <a:gdLst>
              <a:gd name="txL" fmla="*/ 0 w 672"/>
              <a:gd name="txT" fmla="*/ 0 h 408"/>
              <a:gd name="txR" fmla="*/ 672 w 672"/>
              <a:gd name="txB" fmla="*/ 408 h 40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72" h="408">
                <a:moveTo>
                  <a:pt x="96" y="0"/>
                </a:moveTo>
                <a:cubicBezTo>
                  <a:pt x="104" y="76"/>
                  <a:pt x="112" y="152"/>
                  <a:pt x="96" y="192"/>
                </a:cubicBezTo>
                <a:cubicBezTo>
                  <a:pt x="80" y="232"/>
                  <a:pt x="0" y="208"/>
                  <a:pt x="0" y="240"/>
                </a:cubicBezTo>
                <a:cubicBezTo>
                  <a:pt x="0" y="272"/>
                  <a:pt x="48" y="360"/>
                  <a:pt x="96" y="384"/>
                </a:cubicBezTo>
                <a:cubicBezTo>
                  <a:pt x="144" y="408"/>
                  <a:pt x="216" y="408"/>
                  <a:pt x="288" y="384"/>
                </a:cubicBezTo>
                <a:cubicBezTo>
                  <a:pt x="360" y="360"/>
                  <a:pt x="464" y="256"/>
                  <a:pt x="528" y="240"/>
                </a:cubicBezTo>
                <a:cubicBezTo>
                  <a:pt x="592" y="224"/>
                  <a:pt x="656" y="280"/>
                  <a:pt x="672" y="288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0491" name="AutoShape 10"/>
          <p:cNvCxnSpPr>
            <a:stCxn id="20487" idx="6"/>
            <a:endCxn id="20488" idx="2"/>
          </p:cNvCxnSpPr>
          <p:nvPr/>
        </p:nvCxnSpPr>
        <p:spPr>
          <a:xfrm flipV="1">
            <a:off x="5562283" y="2324100"/>
            <a:ext cx="1219200" cy="304800"/>
          </a:xfrm>
          <a:prstGeom prst="straightConnector1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2" name="Freeform 11"/>
          <p:cNvSpPr/>
          <p:nvPr/>
        </p:nvSpPr>
        <p:spPr>
          <a:xfrm>
            <a:off x="5473700" y="800100"/>
            <a:ext cx="3060700" cy="1257300"/>
          </a:xfrm>
          <a:custGeom>
            <a:avLst/>
            <a:gdLst>
              <a:gd name="txL" fmla="*/ 0 w 1928"/>
              <a:gd name="txT" fmla="*/ 0 h 792"/>
              <a:gd name="txR" fmla="*/ 1928 w 1928"/>
              <a:gd name="txB" fmla="*/ 792 h 79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8" h="792">
                <a:moveTo>
                  <a:pt x="1016" y="792"/>
                </a:moveTo>
                <a:cubicBezTo>
                  <a:pt x="1020" y="724"/>
                  <a:pt x="1024" y="656"/>
                  <a:pt x="968" y="600"/>
                </a:cubicBezTo>
                <a:cubicBezTo>
                  <a:pt x="912" y="544"/>
                  <a:pt x="744" y="464"/>
                  <a:pt x="680" y="456"/>
                </a:cubicBezTo>
                <a:cubicBezTo>
                  <a:pt x="616" y="448"/>
                  <a:pt x="672" y="528"/>
                  <a:pt x="584" y="552"/>
                </a:cubicBezTo>
                <a:cubicBezTo>
                  <a:pt x="496" y="576"/>
                  <a:pt x="248" y="616"/>
                  <a:pt x="152" y="600"/>
                </a:cubicBezTo>
                <a:cubicBezTo>
                  <a:pt x="56" y="584"/>
                  <a:pt x="0" y="520"/>
                  <a:pt x="8" y="456"/>
                </a:cubicBezTo>
                <a:cubicBezTo>
                  <a:pt x="16" y="392"/>
                  <a:pt x="72" y="280"/>
                  <a:pt x="200" y="216"/>
                </a:cubicBezTo>
                <a:cubicBezTo>
                  <a:pt x="328" y="152"/>
                  <a:pt x="592" y="104"/>
                  <a:pt x="776" y="72"/>
                </a:cubicBezTo>
                <a:cubicBezTo>
                  <a:pt x="960" y="40"/>
                  <a:pt x="1152" y="0"/>
                  <a:pt x="1304" y="24"/>
                </a:cubicBezTo>
                <a:cubicBezTo>
                  <a:pt x="1456" y="48"/>
                  <a:pt x="1584" y="168"/>
                  <a:pt x="1688" y="216"/>
                </a:cubicBezTo>
                <a:cubicBezTo>
                  <a:pt x="1792" y="264"/>
                  <a:pt x="1888" y="296"/>
                  <a:pt x="1928" y="312"/>
                </a:cubicBezTo>
              </a:path>
            </a:pathLst>
          </a:cu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12"/>
          <p:cNvSpPr txBox="1"/>
          <p:nvPr/>
        </p:nvSpPr>
        <p:spPr>
          <a:xfrm>
            <a:off x="7054850" y="7620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94" name="Text Box 13"/>
          <p:cNvSpPr txBox="1"/>
          <p:nvPr/>
        </p:nvSpPr>
        <p:spPr>
          <a:xfrm>
            <a:off x="4114800" y="26670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b="1" i="1" baseline="-25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4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23364" name="Text Box 4"/>
          <p:cNvSpPr txBox="1"/>
          <p:nvPr/>
        </p:nvSpPr>
        <p:spPr>
          <a:xfrm>
            <a:off x="257175" y="1327150"/>
            <a:ext cx="249047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正确性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我们必须证明，当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u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zh-CN" altLang="en-US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中取出时，它已经收敛了</a:t>
            </a:r>
            <a:endParaRPr lang="zh-CN" altLang="en-US" sz="20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318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1073785" y="234315"/>
            <a:ext cx="7772400" cy="91440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多源最短路径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7684135" cy="4198620"/>
          </a:xfrm>
        </p:spPr>
        <p:txBody>
          <a:bodyPr vert="horz" wrap="square" lIns="92075" tIns="46038" rIns="92075" bIns="46038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</a:t>
            </a:r>
            <a:r>
              <a:rPr lang="en-US" altLang="zh-CN" sz="266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66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找到图中每一对结点间最短路径</a:t>
            </a:r>
            <a:endParaRPr lang="en-US" altLang="zh-CN" sz="2665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66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图可能包含负边但是不包含负圈</a:t>
            </a:r>
            <a:endParaRPr lang="zh-CN" altLang="en-US" sz="2665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66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动态规划</a:t>
            </a:r>
            <a:r>
              <a:rPr lang="en-US" altLang="zh-CN" sz="266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</a:t>
            </a:r>
            <a:r>
              <a:rPr lang="zh-CN" altLang="en-US" sz="2665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Floyd算法</a:t>
            </a:r>
            <a:b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4815" y="1188085"/>
            <a:ext cx="6913245" cy="412242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分析优化解的结构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递归地定义最优解的代价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自底向上地计算优化解的代价保存之</a:t>
            </a:r>
            <a:r>
              <a:rPr lang="en-US" altLang="zh-CN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并获取构造最优解的信息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根据构造最优解的信息构造优化解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530" y="254635"/>
            <a:ext cx="4918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动态规划算法设计步骤</a:t>
            </a:r>
            <a:endParaRPr kumimoji="1"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719455" y="161290"/>
            <a:ext cx="7886700" cy="660400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图和权矩阵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2532" name="Object 3"/>
          <p:cNvGraphicFramePr/>
          <p:nvPr/>
        </p:nvGraphicFramePr>
        <p:xfrm>
          <a:off x="974725" y="1920240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1803400" imgH="1346200" progId="Equation.3">
                  <p:embed/>
                </p:oleObj>
              </mc:Choice>
              <mc:Fallback>
                <p:oleObj name="" r:id="rId2" imgW="1803400" imgH="1346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4725" y="1920240"/>
                        <a:ext cx="3889375" cy="287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Oval 4"/>
          <p:cNvSpPr/>
          <p:nvPr/>
        </p:nvSpPr>
        <p:spPr>
          <a:xfrm>
            <a:off x="5060950" y="2822575"/>
            <a:ext cx="582613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Oval 5"/>
          <p:cNvSpPr/>
          <p:nvPr/>
        </p:nvSpPr>
        <p:spPr>
          <a:xfrm>
            <a:off x="6262688" y="2000250"/>
            <a:ext cx="582612" cy="53975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Oval 6"/>
          <p:cNvSpPr/>
          <p:nvPr/>
        </p:nvSpPr>
        <p:spPr>
          <a:xfrm>
            <a:off x="7793038" y="2000250"/>
            <a:ext cx="582612" cy="601663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Oval 7"/>
          <p:cNvSpPr/>
          <p:nvPr/>
        </p:nvSpPr>
        <p:spPr>
          <a:xfrm>
            <a:off x="6481763" y="3473450"/>
            <a:ext cx="582612" cy="600075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Oval 8"/>
          <p:cNvSpPr/>
          <p:nvPr/>
        </p:nvSpPr>
        <p:spPr>
          <a:xfrm>
            <a:off x="7672388" y="3473450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8" name="Line 9"/>
          <p:cNvSpPr/>
          <p:nvPr/>
        </p:nvSpPr>
        <p:spPr>
          <a:xfrm>
            <a:off x="6705600" y="2514600"/>
            <a:ext cx="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39" name="Line 10"/>
          <p:cNvSpPr/>
          <p:nvPr/>
        </p:nvSpPr>
        <p:spPr>
          <a:xfrm>
            <a:off x="8024813" y="2546350"/>
            <a:ext cx="0" cy="981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0" name="Line 11"/>
          <p:cNvSpPr/>
          <p:nvPr/>
        </p:nvSpPr>
        <p:spPr>
          <a:xfrm flipH="1">
            <a:off x="6951663" y="2424113"/>
            <a:ext cx="835025" cy="1103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1" name="Line 12"/>
          <p:cNvSpPr/>
          <p:nvPr/>
        </p:nvSpPr>
        <p:spPr>
          <a:xfrm>
            <a:off x="6858000" y="21336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2" name="Line 13"/>
          <p:cNvSpPr/>
          <p:nvPr/>
        </p:nvSpPr>
        <p:spPr>
          <a:xfrm flipH="1">
            <a:off x="6932613" y="3962400"/>
            <a:ext cx="83978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43" name="Rectangle 14"/>
          <p:cNvSpPr/>
          <p:nvPr/>
        </p:nvSpPr>
        <p:spPr>
          <a:xfrm>
            <a:off x="6308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4" name="Rectangle 15"/>
          <p:cNvSpPr/>
          <p:nvPr/>
        </p:nvSpPr>
        <p:spPr>
          <a:xfrm>
            <a:off x="7832725" y="2041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5" name="Rectangle 16"/>
          <p:cNvSpPr/>
          <p:nvPr/>
        </p:nvSpPr>
        <p:spPr>
          <a:xfrm>
            <a:off x="77565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6" name="Rectangle 17"/>
          <p:cNvSpPr/>
          <p:nvPr/>
        </p:nvSpPr>
        <p:spPr>
          <a:xfrm>
            <a:off x="6537325" y="35655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4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7" name="Rectangle 18"/>
          <p:cNvSpPr/>
          <p:nvPr/>
        </p:nvSpPr>
        <p:spPr>
          <a:xfrm>
            <a:off x="5165725" y="29718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5</a:t>
            </a:r>
            <a:endParaRPr lang="en-US" altLang="zh-CN" sz="2400" baseline="-25000" dirty="0">
              <a:ea typeface="宋体" panose="02010600030101010101" pitchFamily="2" charset="-122"/>
            </a:endParaRPr>
          </a:p>
        </p:txBody>
      </p:sp>
      <p:sp>
        <p:nvSpPr>
          <p:cNvPr id="22548" name="Rectangle 19"/>
          <p:cNvSpPr/>
          <p:nvPr/>
        </p:nvSpPr>
        <p:spPr>
          <a:xfrm>
            <a:off x="7985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49" name="Rectangle 20"/>
          <p:cNvSpPr/>
          <p:nvPr/>
        </p:nvSpPr>
        <p:spPr>
          <a:xfrm>
            <a:off x="7223125" y="2803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0" name="Rectangle 21"/>
          <p:cNvSpPr/>
          <p:nvPr/>
        </p:nvSpPr>
        <p:spPr>
          <a:xfrm>
            <a:off x="7223125" y="3429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1" name="Line 22"/>
          <p:cNvSpPr/>
          <p:nvPr/>
        </p:nvSpPr>
        <p:spPr>
          <a:xfrm>
            <a:off x="7086600" y="38100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2" name="Rectangle 23"/>
          <p:cNvSpPr/>
          <p:nvPr/>
        </p:nvSpPr>
        <p:spPr>
          <a:xfrm>
            <a:off x="7299325" y="3946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3" name="Rectangle 24"/>
          <p:cNvSpPr/>
          <p:nvPr/>
        </p:nvSpPr>
        <p:spPr>
          <a:xfrm>
            <a:off x="6461125" y="272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4" name="Rectangle 25"/>
          <p:cNvSpPr/>
          <p:nvPr/>
        </p:nvSpPr>
        <p:spPr>
          <a:xfrm>
            <a:off x="5851525" y="3352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5" name="Line 26"/>
          <p:cNvSpPr/>
          <p:nvPr/>
        </p:nvSpPr>
        <p:spPr>
          <a:xfrm flipH="1">
            <a:off x="6858000" y="2362200"/>
            <a:ext cx="914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56" name="Rectangle 27"/>
          <p:cNvSpPr/>
          <p:nvPr/>
        </p:nvSpPr>
        <p:spPr>
          <a:xfrm>
            <a:off x="7223125" y="16605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7" name="Rectangle 28"/>
          <p:cNvSpPr/>
          <p:nvPr/>
        </p:nvSpPr>
        <p:spPr>
          <a:xfrm>
            <a:off x="7070725" y="2346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9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58" name="Line 29"/>
          <p:cNvSpPr/>
          <p:nvPr/>
        </p:nvSpPr>
        <p:spPr>
          <a:xfrm>
            <a:off x="5562600" y="3276600"/>
            <a:ext cx="9144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59" name="Line 30"/>
          <p:cNvSpPr/>
          <p:nvPr/>
        </p:nvSpPr>
        <p:spPr>
          <a:xfrm flipH="1">
            <a:off x="5410200" y="2286000"/>
            <a:ext cx="8382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med"/>
            <a:tailEnd type="none" w="sm" len="sm"/>
          </a:ln>
        </p:spPr>
      </p:sp>
      <p:sp>
        <p:nvSpPr>
          <p:cNvPr id="22560" name="Line 31"/>
          <p:cNvSpPr/>
          <p:nvPr/>
        </p:nvSpPr>
        <p:spPr>
          <a:xfrm flipH="1">
            <a:off x="5562600" y="2438400"/>
            <a:ext cx="7620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stealth" w="med" len="med"/>
          </a:ln>
        </p:spPr>
      </p:sp>
      <p:sp>
        <p:nvSpPr>
          <p:cNvPr id="22561" name="Rectangle 32"/>
          <p:cNvSpPr/>
          <p:nvPr/>
        </p:nvSpPr>
        <p:spPr>
          <a:xfrm>
            <a:off x="5470525" y="21177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562" name="Rectangle 33"/>
          <p:cNvSpPr/>
          <p:nvPr/>
        </p:nvSpPr>
        <p:spPr>
          <a:xfrm>
            <a:off x="5927725" y="25749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3620" y="925830"/>
            <a:ext cx="7092950" cy="330390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8.1  最短路径问题</a:t>
            </a:r>
            <a:endParaRPr kumimoji="0" lang="zh-CN" altLang="zh-CN" sz="3200" b="1" i="0" u="none" strike="noStrike" cap="none" spc="0" normalizeH="0" baseline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8.2  网络流问题</a:t>
            </a:r>
            <a:endParaRPr kumimoji="0" lang="zh-CN" altLang="zh-CN" sz="3200" b="1" i="0" u="none" strike="noStrike" cap="none" spc="0" normalizeH="0" baseline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8.3  匹配问题</a:t>
            </a:r>
            <a:endParaRPr lang="zh-CN" altLang="zh-CN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0" y="1207770"/>
            <a:ext cx="6913245" cy="412242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分析优化解的结构</a:t>
            </a:r>
            <a:endParaRPr lang="zh-CN" altLang="en-US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递归地定义最优解的代价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自底向上地计算优化解的代价保存之</a:t>
            </a:r>
            <a:r>
              <a:rPr lang="en-US" altLang="zh-CN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并获取构造最优解的信息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根据构造最优解的信息构造优化解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3625" y="314325"/>
            <a:ext cx="4918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动态规划算法设计步骤</a:t>
            </a:r>
            <a:endParaRPr kumimoji="1"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2075" tIns="46038" rIns="92075" bIns="46038" anchor="ctr">
            <a:norm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子问题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如何定义更小的问题？</a:t>
            </a:r>
            <a:endParaRPr lang="zh-CN" altLang="en-US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一种方法是将路径限制在仅包含一个有限集合中的结点</a:t>
            </a:r>
            <a:b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开始这个集合是空的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b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这个集合可以一直增长到包含所有结点。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4958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令 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[i,j]=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en-US" altLang="zh-CN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到 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en-US" altLang="zh-CN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仅包含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{v</a:t>
            </a:r>
            <a:r>
              <a:rPr lang="en-US" altLang="zh-CN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,v</a:t>
            </a:r>
            <a:r>
              <a:rPr lang="en-US" altLang="zh-CN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,…,v</a:t>
            </a:r>
            <a:r>
              <a:rPr lang="en-US" altLang="zh-CN" b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 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的路径。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/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(0)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=W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/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(n)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=D 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目标矩阵</a:t>
            </a:r>
            <a:endParaRPr lang="zh-CN" altLang="en-US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如何从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(k-1)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 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(k)</a:t>
            </a:r>
            <a:r>
              <a:rPr lang="zh-CN" altLang="en-US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？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zh-CN" altLang="en-US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2075" tIns="46038" rIns="92075" bIns="46038" anchor="ctr">
            <a:normAutofit/>
          </a:bodyPr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子问题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0" y="1207770"/>
            <a:ext cx="6913245" cy="412242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分析优化解的结构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递归地定义最优解的代价</a:t>
            </a:r>
            <a:endParaRPr lang="zh-CN" altLang="en-US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自底向上地计算优化解的代价保存之</a:t>
            </a:r>
            <a:r>
              <a:rPr lang="en-US" altLang="zh-CN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并获取构造最优解的信息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根据构造最优解的信息构造优化解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0810" y="308610"/>
            <a:ext cx="4918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动态规划算法设计步骤</a:t>
            </a:r>
            <a:endParaRPr kumimoji="1"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递归定义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85800" y="1059815"/>
            <a:ext cx="7772400" cy="2673985"/>
          </a:xfrm>
        </p:spPr>
        <p:txBody>
          <a:bodyPr vert="horz" wrap="square" lIns="92075" tIns="46038" rIns="92075" bIns="46038" anchor="t">
            <a:normAutofit fontScale="8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因为</a:t>
            </a:r>
            <a:b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[i,j]= 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(k-1)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[i,j] or</a:t>
            </a:r>
            <a:b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[i,j]= 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(k-1)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[i,k]+ D</a:t>
            </a:r>
            <a:r>
              <a:rPr lang="en-US" altLang="zh-CN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(k-1)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[k,j].</a:t>
            </a:r>
            <a:b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我们得到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5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055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(k)</a:t>
            </a:r>
            <a:r>
              <a:rPr lang="en-US" altLang="zh-CN" sz="205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[i,j]= min{ D</a:t>
            </a:r>
            <a:r>
              <a:rPr lang="en-US" altLang="zh-CN" sz="2055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(k-1)</a:t>
            </a:r>
            <a:r>
              <a:rPr lang="en-US" altLang="zh-CN" sz="205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[i,j], D</a:t>
            </a:r>
            <a:r>
              <a:rPr lang="en-US" altLang="zh-CN" sz="2055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(k-1)</a:t>
            </a:r>
            <a:r>
              <a:rPr lang="en-US" altLang="zh-CN" sz="205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[i,k]+ D</a:t>
            </a:r>
            <a:r>
              <a:rPr lang="en-US" altLang="zh-CN" sz="2055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(k-1)</a:t>
            </a:r>
            <a:r>
              <a:rPr lang="en-US" altLang="zh-CN" sz="205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[k,j] }.</a:t>
            </a:r>
            <a:endParaRPr lang="en-US" altLang="zh-CN" sz="2055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5605" name="Oval 4"/>
          <p:cNvSpPr/>
          <p:nvPr/>
        </p:nvSpPr>
        <p:spPr>
          <a:xfrm>
            <a:off x="1946275" y="54165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Oval 5"/>
          <p:cNvSpPr/>
          <p:nvPr/>
        </p:nvSpPr>
        <p:spPr>
          <a:xfrm>
            <a:off x="4841875" y="4273550"/>
            <a:ext cx="506413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Oval 6"/>
          <p:cNvSpPr/>
          <p:nvPr/>
        </p:nvSpPr>
        <p:spPr>
          <a:xfrm>
            <a:off x="7664450" y="5214938"/>
            <a:ext cx="508000" cy="4032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946275" y="5416550"/>
            <a:ext cx="5064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7664450" y="5265738"/>
            <a:ext cx="4476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en-US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Text Box 9"/>
          <p:cNvSpPr txBox="1"/>
          <p:nvPr/>
        </p:nvSpPr>
        <p:spPr>
          <a:xfrm>
            <a:off x="4841875" y="4273550"/>
            <a:ext cx="5794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endParaRPr lang="en-US" altLang="zh-CN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1" name="Freeform 10"/>
          <p:cNvSpPr/>
          <p:nvPr/>
        </p:nvSpPr>
        <p:spPr>
          <a:xfrm>
            <a:off x="2452688" y="5483225"/>
            <a:ext cx="5267325" cy="282575"/>
          </a:xfrm>
          <a:custGeom>
            <a:avLst/>
            <a:gdLst>
              <a:gd name="txL" fmla="*/ 0 w 3492"/>
              <a:gd name="txT" fmla="*/ 0 h 202"/>
              <a:gd name="txR" fmla="*/ 3492 w 3492"/>
              <a:gd name="txB" fmla="*/ 202 h 2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1"/>
          <p:cNvSpPr txBox="1"/>
          <p:nvPr/>
        </p:nvSpPr>
        <p:spPr>
          <a:xfrm>
            <a:off x="3443288" y="6019800"/>
            <a:ext cx="43291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仅包含</a:t>
            </a:r>
            <a:r>
              <a:rPr lang="en-US" altLang="zh-CN" sz="18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{ V</a:t>
            </a:r>
            <a:r>
              <a:rPr lang="en-US" altLang="zh-CN" sz="1800" i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1, . . .  </a:t>
            </a:r>
            <a:r>
              <a:rPr lang="en-US" altLang="zh-CN" sz="18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en-US" altLang="zh-CN" sz="1800" i="1" baseline="-25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 -1 </a:t>
            </a:r>
            <a:r>
              <a:rPr lang="en-US" altLang="zh-CN" sz="18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</a:t>
            </a:r>
            <a:r>
              <a:rPr lang="zh-CN" altLang="en-US" sz="18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的最短路径</a:t>
            </a:r>
            <a:endParaRPr lang="en-US" altLang="zh-CN" sz="18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5613" name="Line 12"/>
          <p:cNvSpPr/>
          <p:nvPr/>
        </p:nvSpPr>
        <p:spPr>
          <a:xfrm flipV="1">
            <a:off x="4262438" y="5751513"/>
            <a:ext cx="652462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4" name="Freeform 13"/>
          <p:cNvSpPr/>
          <p:nvPr/>
        </p:nvSpPr>
        <p:spPr>
          <a:xfrm>
            <a:off x="2308225" y="4408488"/>
            <a:ext cx="2533650" cy="1008062"/>
          </a:xfrm>
          <a:custGeom>
            <a:avLst/>
            <a:gdLst>
              <a:gd name="txL" fmla="*/ 0 w 1680"/>
              <a:gd name="txT" fmla="*/ 0 h 720"/>
              <a:gd name="txR" fmla="*/ 1680 w 1680"/>
              <a:gd name="txB" fmla="*/ 720 h 72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28575" cap="flat" cmpd="sng">
            <a:solidFill>
              <a:srgbClr val="0070C0">
                <a:alpha val="100000"/>
              </a:srgb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615" name="Freeform 14"/>
          <p:cNvSpPr/>
          <p:nvPr/>
        </p:nvSpPr>
        <p:spPr>
          <a:xfrm>
            <a:off x="5348288" y="4460875"/>
            <a:ext cx="2587625" cy="703263"/>
          </a:xfrm>
          <a:custGeom>
            <a:avLst/>
            <a:gdLst>
              <a:gd name="txL" fmla="*/ 0 w 1716"/>
              <a:gd name="txT" fmla="*/ 0 h 502"/>
              <a:gd name="txR" fmla="*/ 1716 w 1716"/>
              <a:gd name="txB" fmla="*/ 502 h 502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28575" cap="flat" cmpd="sng">
            <a:solidFill>
              <a:srgbClr val="0070C0">
                <a:alpha val="100000"/>
              </a:srgb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616" name="Line 15"/>
          <p:cNvSpPr/>
          <p:nvPr/>
        </p:nvSpPr>
        <p:spPr>
          <a:xfrm flipH="1" flipV="1">
            <a:off x="3109595" y="4076065"/>
            <a:ext cx="1760220" cy="25908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18" name="Text Box 17"/>
          <p:cNvSpPr txBox="1"/>
          <p:nvPr/>
        </p:nvSpPr>
        <p:spPr>
          <a:xfrm>
            <a:off x="1198880" y="3733483"/>
            <a:ext cx="39370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仅包含</a:t>
            </a:r>
            <a:r>
              <a:rPr lang="en-US" altLang="zh-CN" sz="18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{V</a:t>
            </a:r>
            <a:r>
              <a:rPr lang="en-US" altLang="zh-CN" sz="1800" i="1" baseline="-25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18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. . .  V</a:t>
            </a:r>
            <a:r>
              <a:rPr lang="en-US" altLang="zh-CN" sz="1800" i="1" baseline="-25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en-US" altLang="zh-CN" sz="1800" i="1" baseline="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</a:t>
            </a:r>
            <a:r>
              <a:rPr lang="zh-CN" altLang="en-US" sz="18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的最短路径</a:t>
            </a:r>
            <a:endParaRPr lang="zh-CN" altLang="en-US" sz="1800" i="1" baseline="-25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Text Box 11"/>
          <p:cNvSpPr txBox="1"/>
          <p:nvPr/>
        </p:nvSpPr>
        <p:spPr>
          <a:xfrm>
            <a:off x="1111885" y="4287520"/>
            <a:ext cx="30232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仅包含</a:t>
            </a:r>
            <a:r>
              <a:rPr lang="en-US" altLang="zh-CN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{ V</a:t>
            </a:r>
            <a:r>
              <a:rPr lang="en-US" altLang="zh-CN" sz="1600" i="1" baseline="-25000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1, . . .  </a:t>
            </a:r>
            <a:r>
              <a:rPr lang="en-US" altLang="zh-CN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en-US" altLang="zh-CN" sz="1600" i="1" baseline="-25000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 -1 </a:t>
            </a:r>
            <a:r>
              <a:rPr lang="en-US" altLang="zh-CN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</a:t>
            </a:r>
            <a:r>
              <a:rPr lang="zh-CN" altLang="en-US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的最短路径</a:t>
            </a:r>
            <a:endParaRPr lang="zh-CN" altLang="en-US" sz="1600" i="1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" name="Line 15"/>
          <p:cNvSpPr/>
          <p:nvPr/>
        </p:nvSpPr>
        <p:spPr>
          <a:xfrm flipH="1" flipV="1">
            <a:off x="2264410" y="4624705"/>
            <a:ext cx="1337945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" name="Text Box 11"/>
          <p:cNvSpPr txBox="1"/>
          <p:nvPr/>
        </p:nvSpPr>
        <p:spPr>
          <a:xfrm>
            <a:off x="5597525" y="3749675"/>
            <a:ext cx="30232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仅包含</a:t>
            </a:r>
            <a:r>
              <a:rPr lang="en-US" altLang="zh-CN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{ V</a:t>
            </a:r>
            <a:r>
              <a:rPr lang="en-US" altLang="zh-CN" sz="1600" i="1" baseline="-25000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1, . . .  </a:t>
            </a:r>
            <a:r>
              <a:rPr lang="en-US" altLang="zh-CN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en-US" altLang="zh-CN" sz="1600" i="1" baseline="-25000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 -1 </a:t>
            </a:r>
            <a:r>
              <a:rPr lang="en-US" altLang="zh-CN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</a:t>
            </a:r>
            <a:r>
              <a:rPr lang="zh-CN" altLang="en-US" sz="1600" i="1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的最短路径</a:t>
            </a:r>
            <a:endParaRPr lang="zh-CN" altLang="en-US" sz="1600" i="1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Line 15"/>
          <p:cNvSpPr/>
          <p:nvPr/>
        </p:nvSpPr>
        <p:spPr>
          <a:xfrm flipV="1">
            <a:off x="6354445" y="4075430"/>
            <a:ext cx="921385" cy="69723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0" y="1207770"/>
            <a:ext cx="6913245" cy="412242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分析优化解的结构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递归地定义最优解的代价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自底向上地计算优化解的代价保存之</a:t>
            </a: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并获取构造最优解的信息</a:t>
            </a:r>
            <a:endParaRPr lang="zh-CN" altLang="en-US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根据构造最优解的信息构造优化解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5365" y="274955"/>
            <a:ext cx="4918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动态规划算法设计步骤</a:t>
            </a:r>
            <a:endParaRPr kumimoji="1"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67310"/>
            <a:ext cx="7772400" cy="1143000"/>
          </a:xfrm>
        </p:spPr>
        <p:txBody>
          <a:bodyPr vert="horz" wrap="square" lIns="92075" tIns="46038" rIns="92075" bIns="46038" anchor="ctr"/>
          <a:lstStyle/>
          <a:p>
            <a:pPr algn="ctr">
              <a:buClrTx/>
              <a:buSzTx/>
              <a:buFontTx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Floyd算法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84505" y="1529715"/>
            <a:ext cx="7826375" cy="45720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1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 W  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初始化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P 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0     //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初始化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P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or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k  1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4.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i  1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5.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j  1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6.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(D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k-1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 i, j ] &gt; 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k-1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[ i, k ] + 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k-1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[ k, j ] )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7.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          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 i, j ]  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k-1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[ i, k ] + 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k-1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[ k, j ]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8.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         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P[ i, j ]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k;</a:t>
            </a:r>
            <a:endParaRPr lang="en-US" altLang="zh-CN" sz="24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None/>
            </a:pP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9.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   </a:t>
            </a:r>
            <a:r>
              <a:rPr lang="en-US" altLang="zh-CN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Else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[ i, j ]  D</a:t>
            </a:r>
            <a:r>
              <a:rPr lang="en-US" altLang="zh-CN" sz="2400" b="1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k-1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[ i, j ]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endParaRPr lang="en-US" altLang="zh-CN" sz="2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None/>
            </a:pPr>
            <a:endParaRPr lang="zh-CN" altLang="en-US" sz="2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662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3725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示例 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4130675" y="2667000"/>
            <a:ext cx="1339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 = 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7653" name="Group 4"/>
          <p:cNvGrpSpPr/>
          <p:nvPr/>
        </p:nvGrpSpPr>
        <p:grpSpPr>
          <a:xfrm>
            <a:off x="5502275" y="2057400"/>
            <a:ext cx="2667000" cy="1752600"/>
            <a:chOff x="3168" y="816"/>
            <a:chExt cx="1680" cy="1104"/>
          </a:xfrm>
        </p:grpSpPr>
        <p:grpSp>
          <p:nvGrpSpPr>
            <p:cNvPr id="27683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90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1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2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3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4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5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96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97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84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5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6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7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8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89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7654" name="Group 21"/>
          <p:cNvGrpSpPr/>
          <p:nvPr/>
        </p:nvGrpSpPr>
        <p:grpSpPr>
          <a:xfrm>
            <a:off x="5502275" y="4114800"/>
            <a:ext cx="2667000" cy="1752600"/>
            <a:chOff x="3168" y="816"/>
            <a:chExt cx="1680" cy="1104"/>
          </a:xfrm>
        </p:grpSpPr>
        <p:grpSp>
          <p:nvGrpSpPr>
            <p:cNvPr id="27667" name="Group 22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7674" name="Rectangle 23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Rectangle 24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Rectangle 25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Rectangle 26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Rectangle 27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Rectangle 28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Rectangle 29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681" name="Rectangle 30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Rectangle 31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68" name="Text Box 32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69" name="Text Box 33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0" name="Text Box 34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1" name="Text Box 35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2" name="Text Box 36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673" name="Text Box 37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7655" name="Text Box 38"/>
          <p:cNvSpPr txBox="1"/>
          <p:nvPr/>
        </p:nvSpPr>
        <p:spPr>
          <a:xfrm>
            <a:off x="4664075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6" name="Oval 39"/>
          <p:cNvSpPr/>
          <p:nvPr/>
        </p:nvSpPr>
        <p:spPr>
          <a:xfrm>
            <a:off x="1616075" y="2971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7" name="Oval 40"/>
          <p:cNvSpPr/>
          <p:nvPr/>
        </p:nvSpPr>
        <p:spPr>
          <a:xfrm>
            <a:off x="1463675" y="45720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8" name="Oval 41"/>
          <p:cNvSpPr/>
          <p:nvPr/>
        </p:nvSpPr>
        <p:spPr>
          <a:xfrm>
            <a:off x="3140075" y="3733800"/>
            <a:ext cx="685800" cy="6096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27659" name="AutoShape 42"/>
          <p:cNvCxnSpPr>
            <a:stCxn id="27656" idx="7"/>
            <a:endCxn id="27658" idx="1"/>
          </p:cNvCxnSpPr>
          <p:nvPr/>
        </p:nvCxnSpPr>
        <p:spPr>
          <a:xfrm>
            <a:off x="2201863" y="3046413"/>
            <a:ext cx="1038225" cy="7620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0" name="AutoShape 43"/>
          <p:cNvCxnSpPr>
            <a:stCxn id="27658" idx="3"/>
            <a:endCxn id="27657" idx="5"/>
          </p:cNvCxnSpPr>
          <p:nvPr/>
        </p:nvCxnSpPr>
        <p:spPr>
          <a:xfrm flipH="1">
            <a:off x="2049463" y="4268788"/>
            <a:ext cx="1190625" cy="8382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cxnSp>
        <p:nvCxnSpPr>
          <p:cNvPr id="27661" name="AutoShape 44"/>
          <p:cNvCxnSpPr>
            <a:stCxn id="27657" idx="2"/>
            <a:endCxn id="27656" idx="2"/>
          </p:cNvCxnSpPr>
          <p:nvPr/>
        </p:nvCxnSpPr>
        <p:spPr>
          <a:xfrm rot="-10800000" flipH="1">
            <a:off x="1449388" y="3276600"/>
            <a:ext cx="152400" cy="1600200"/>
          </a:xfrm>
          <a:prstGeom prst="curvedConnector3">
            <a:avLst>
              <a:gd name="adj1" fmla="val -140625"/>
            </a:avLst>
          </a:prstGeom>
          <a:ln w="28575" cap="flat" cmpd="sng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</p:cxnSp>
      <p:cxnSp>
        <p:nvCxnSpPr>
          <p:cNvPr id="27662" name="AutoShape 45"/>
          <p:cNvCxnSpPr>
            <a:stCxn id="27657" idx="6"/>
            <a:endCxn id="27656" idx="6"/>
          </p:cNvCxnSpPr>
          <p:nvPr/>
        </p:nvCxnSpPr>
        <p:spPr>
          <a:xfrm flipV="1">
            <a:off x="2163763" y="3276600"/>
            <a:ext cx="152400" cy="1600200"/>
          </a:xfrm>
          <a:prstGeom prst="curvedConnector3">
            <a:avLst>
              <a:gd name="adj1" fmla="val 240625"/>
            </a:avLst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triangle" w="lg" len="lg"/>
          </a:ln>
        </p:spPr>
      </p:cxnSp>
      <p:sp>
        <p:nvSpPr>
          <p:cNvPr id="27663" name="Text Box 46"/>
          <p:cNvSpPr txBox="1"/>
          <p:nvPr/>
        </p:nvSpPr>
        <p:spPr>
          <a:xfrm>
            <a:off x="2590800" y="30480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4" name="Text Box 47"/>
          <p:cNvSpPr txBox="1"/>
          <p:nvPr/>
        </p:nvSpPr>
        <p:spPr>
          <a:xfrm>
            <a:off x="2682875" y="4495800"/>
            <a:ext cx="438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-3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5" name="Text Box 48"/>
          <p:cNvSpPr txBox="1"/>
          <p:nvPr/>
        </p:nvSpPr>
        <p:spPr>
          <a:xfrm>
            <a:off x="2209800" y="37750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66" name="Text Box 49"/>
          <p:cNvSpPr txBox="1"/>
          <p:nvPr/>
        </p:nvSpPr>
        <p:spPr>
          <a:xfrm>
            <a:off x="1219200" y="3698875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8680" name="Rectangle 52"/>
          <p:cNvSpPr>
            <a:spLocks noGrp="1"/>
          </p:cNvSpPr>
          <p:nvPr>
            <p:ph sz="half" idx="2"/>
          </p:nvPr>
        </p:nvSpPr>
        <p:spPr>
          <a:xfrm>
            <a:off x="4392930" y="2438400"/>
            <a:ext cx="4525645" cy="2514600"/>
          </a:xfrm>
        </p:spPr>
        <p:txBody>
          <a:bodyPr vert="horz" wrap="square" lIns="92075" tIns="46038" rIns="92075" bIns="46038" anchor="t">
            <a:normAutofit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[2,3]=min( 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[2,3],D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[2,1]+D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[1,3] 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= min (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, 7)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= 7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[3,2]=min( 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[3,2],D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[3,1]+D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[1,2] 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= min (-3,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)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= -3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28675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8676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8728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35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6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7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8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39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0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1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742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43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29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0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1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2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3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34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677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8712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719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0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1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2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3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4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5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726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27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13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4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5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6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7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18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8678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8679" name="Group 38"/>
          <p:cNvGrpSpPr/>
          <p:nvPr/>
        </p:nvGrpSpPr>
        <p:grpSpPr>
          <a:xfrm>
            <a:off x="298450" y="381000"/>
            <a:ext cx="1925638" cy="1600200"/>
            <a:chOff x="188" y="240"/>
            <a:chExt cx="1213" cy="1008"/>
          </a:xfrm>
        </p:grpSpPr>
        <p:grpSp>
          <p:nvGrpSpPr>
            <p:cNvPr id="28700" name="Group 39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8705" name="Oval 40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06" name="Oval 41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707" name="Oval 42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8708" name="AutoShape 43"/>
              <p:cNvCxnSpPr>
                <a:stCxn id="28705" idx="7"/>
                <a:endCxn id="287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09" name="AutoShape 44"/>
              <p:cNvCxnSpPr>
                <a:stCxn id="28707" idx="3"/>
                <a:endCxn id="287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8710" name="AutoShape 45"/>
              <p:cNvCxnSpPr>
                <a:stCxn id="28706" idx="2"/>
                <a:endCxn id="287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8711" name="AutoShape 46"/>
              <p:cNvCxnSpPr>
                <a:stCxn id="28706" idx="6"/>
                <a:endCxn id="287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8701" name="Text Box 47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702" name="Text Box 48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8703" name="Text Box 49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8704" name="Text Box 50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8681" name="Group 53"/>
          <p:cNvGrpSpPr/>
          <p:nvPr/>
        </p:nvGrpSpPr>
        <p:grpSpPr>
          <a:xfrm>
            <a:off x="3124200" y="304800"/>
            <a:ext cx="2667000" cy="1752600"/>
            <a:chOff x="3168" y="816"/>
            <a:chExt cx="1680" cy="1104"/>
          </a:xfrm>
        </p:grpSpPr>
        <p:grpSp>
          <p:nvGrpSpPr>
            <p:cNvPr id="28684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8691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2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3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4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5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6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697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698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8699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685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6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7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8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89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8690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8682" name="Text Box 70"/>
          <p:cNvSpPr txBox="1"/>
          <p:nvPr/>
        </p:nvSpPr>
        <p:spPr>
          <a:xfrm>
            <a:off x="2514600" y="533400"/>
            <a:ext cx="728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703" name="Rectangle 38"/>
          <p:cNvSpPr>
            <a:spLocks noGrp="1"/>
          </p:cNvSpPr>
          <p:nvPr>
            <p:ph sz="half" idx="2"/>
          </p:nvPr>
        </p:nvSpPr>
        <p:spPr>
          <a:xfrm>
            <a:off x="4250690" y="2393315"/>
            <a:ext cx="4521200" cy="3657600"/>
          </a:xfrm>
        </p:spPr>
        <p:txBody>
          <a:bodyPr vert="horz" wrap="square" lIns="92075" tIns="46038" rIns="92075" bIns="46038" anchor="t">
            <a:normAutofit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[1,3]=min( 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[1,3],D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[1,2]+D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[2,3] 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= min (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5, 4+7)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= 5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[3,1]=min( 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[3,1],D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[3,2]+D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[2,1] 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= min (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, -3+2)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= -1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29699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0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29752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59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0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1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2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3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4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5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66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67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53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4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5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6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7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58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9701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29736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43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4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5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6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7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8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49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50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51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37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38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39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0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1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42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9702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4" name="Group 39"/>
          <p:cNvGrpSpPr/>
          <p:nvPr/>
        </p:nvGrpSpPr>
        <p:grpSpPr>
          <a:xfrm>
            <a:off x="304800" y="381000"/>
            <a:ext cx="1925638" cy="1600200"/>
            <a:chOff x="188" y="240"/>
            <a:chExt cx="1213" cy="1008"/>
          </a:xfrm>
        </p:grpSpPr>
        <p:grpSp>
          <p:nvGrpSpPr>
            <p:cNvPr id="29724" name="Group 40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9729" name="Oval 41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30" name="Oval 42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31" name="Oval 43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29732" name="AutoShape 44"/>
              <p:cNvCxnSpPr>
                <a:stCxn id="29729" idx="7"/>
                <a:endCxn id="29731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3" name="AutoShape 45"/>
              <p:cNvCxnSpPr>
                <a:stCxn id="29731" idx="3"/>
                <a:endCxn id="29730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29734" name="AutoShape 46"/>
              <p:cNvCxnSpPr>
                <a:stCxn id="29730" idx="2"/>
                <a:endCxn id="29729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29735" name="AutoShape 47"/>
              <p:cNvCxnSpPr>
                <a:stCxn id="29730" idx="6"/>
                <a:endCxn id="29729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29725" name="Text Box 48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26" name="Text Box 49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9727" name="Text Box 50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29728" name="Text Box 51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  <p:sp>
        <p:nvSpPr>
          <p:cNvPr id="29705" name="Text Box 52"/>
          <p:cNvSpPr txBox="1"/>
          <p:nvPr/>
        </p:nvSpPr>
        <p:spPr>
          <a:xfrm>
            <a:off x="2209800" y="4572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9706" name="Group 53"/>
          <p:cNvGrpSpPr/>
          <p:nvPr/>
        </p:nvGrpSpPr>
        <p:grpSpPr>
          <a:xfrm>
            <a:off x="2895600" y="152400"/>
            <a:ext cx="2667000" cy="1752600"/>
            <a:chOff x="3168" y="816"/>
            <a:chExt cx="1680" cy="1104"/>
          </a:xfrm>
        </p:grpSpPr>
        <p:grpSp>
          <p:nvGrpSpPr>
            <p:cNvPr id="29708" name="Group 5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9715" name="Rectangle 5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6" name="Rectangle 5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7" name="Rectangle 5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8" name="Rectangle 5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19" name="Rectangle 5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0" name="Rectangle 6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1" name="Rectangle 6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</a:t>
                </a:r>
                <a:endPara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722" name="Rectangle 6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723" name="Rectangle 6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09" name="Text Box 6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0" name="Text Box 6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1" name="Text Box 6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2" name="Text Box 6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3" name="Text Box 6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9714" name="Text Box 6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7797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问题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给定一个边加权的有向图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，找到从给定源结点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u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到另一个结点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的最短路径。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6081" name="Rectangle 2"/>
          <p:cNvSpPr>
            <a:spLocks noGrp="1"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单源最短路径</a:t>
            </a:r>
            <a:endParaRPr lang="zh-CN" altLang="en-US" sz="3600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0727" name="Rectangle 38"/>
          <p:cNvSpPr>
            <a:spLocks noGrp="1"/>
          </p:cNvSpPr>
          <p:nvPr>
            <p:ph sz="half" idx="2"/>
          </p:nvPr>
        </p:nvSpPr>
        <p:spPr>
          <a:xfrm>
            <a:off x="4362450" y="2590800"/>
            <a:ext cx="4654550" cy="3276600"/>
          </a:xfrm>
        </p:spPr>
        <p:txBody>
          <a:bodyPr vert="horz" wrap="square" lIns="92075" tIns="46038" rIns="92075" bIns="46038" anchor="t">
            <a:normAutofit/>
          </a:bodyPr>
          <a:lstStyle/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[1,2]=min(D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[1,2],D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[1,3]+D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[3,2] 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		= min (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  <a:sym typeface="Symbol" panose="05050102010706020507" pitchFamily="18" charset="2"/>
              </a:rPr>
              <a:t>4, 5+(-3))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  <a:sym typeface="Symbol" panose="05050102010706020507" pitchFamily="18" charset="2"/>
              </a:rPr>
              <a:t>		= 2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3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[2,1]=min(D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[2,1],D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[2,3]+D</a:t>
            </a:r>
            <a:r>
              <a:rPr lang="en-US" altLang="zh-CN" sz="2000" baseline="30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2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[3,1] 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</a:rPr>
              <a:t>		= min (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  <a:sym typeface="Symbol" panose="05050102010706020507" pitchFamily="18" charset="2"/>
              </a:rPr>
              <a:t>2, 7+ (-1))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+mn-cs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+mn-cs"/>
                <a:sym typeface="Symbol" panose="05050102010706020507" pitchFamily="18" charset="2"/>
              </a:rPr>
              <a:t>		= 2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3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0724" name="Group 3"/>
          <p:cNvGrpSpPr/>
          <p:nvPr/>
        </p:nvGrpSpPr>
        <p:grpSpPr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30775" name="Group 4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82" name="Rectangle 5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3" name="Rectangle 6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4" name="Rectangle 7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5" name="Rectangle 8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6" name="Rectangle 9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7" name="Rectangle 10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88" name="Rectangle 11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89" name="Rectangle 12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90" name="Rectangle 13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76" name="Text Box 14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7" name="Text Box 15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8" name="Text Box 16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79" name="Text Box 17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80" name="Text Box 18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81" name="Text Box 19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0725" name="Group 20"/>
          <p:cNvGrpSpPr/>
          <p:nvPr/>
        </p:nvGrpSpPr>
        <p:grpSpPr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30759" name="Group 2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66" name="Rectangle 2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7" name="Rectangle 2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8" name="Rectangle 2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69" name="Rectangle 2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0" name="Rectangle 2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1" name="Rectangle 2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2" name="Rectangle 2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73" name="Rectangle 2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74" name="Rectangle 3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60" name="Text Box 3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1" name="Text Box 3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2" name="Text Box 3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3" name="Text Box 3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4" name="Text Box 3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65" name="Text Box 3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0726" name="Text Box 37"/>
          <p:cNvSpPr txBox="1"/>
          <p:nvPr/>
        </p:nvSpPr>
        <p:spPr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0728" name="Text Box 39"/>
          <p:cNvSpPr txBox="1"/>
          <p:nvPr/>
        </p:nvSpPr>
        <p:spPr>
          <a:xfrm>
            <a:off x="2166938" y="228600"/>
            <a:ext cx="80486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</a:t>
            </a:r>
            <a:r>
              <a:rPr lang="en-US" altLang="zh-CN" sz="2400" baseline="30000" dirty="0">
                <a:ea typeface="宋体" panose="02010600030101010101" pitchFamily="2" charset="-122"/>
              </a:rPr>
              <a:t>2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0729" name="Group 40"/>
          <p:cNvGrpSpPr/>
          <p:nvPr/>
        </p:nvGrpSpPr>
        <p:grpSpPr>
          <a:xfrm>
            <a:off x="2514600" y="76200"/>
            <a:ext cx="2667000" cy="1752600"/>
            <a:chOff x="3168" y="816"/>
            <a:chExt cx="1680" cy="1104"/>
          </a:xfrm>
        </p:grpSpPr>
        <p:grpSp>
          <p:nvGrpSpPr>
            <p:cNvPr id="30743" name="Group 41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0750" name="Rectangle 42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1" name="Rectangle 43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2" name="Rectangle 44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3" name="Rectangle 45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4" name="Rectangle 46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5" name="Rectangle 47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6" name="Rectangle 48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-1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757" name="Rectangle 49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-3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58" name="Rectangle 50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44" name="Text Box 51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5" name="Text Box 52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6" name="Text Box 53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7" name="Text Box 54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8" name="Text Box 55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49" name="Text Box 56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0730" name="Group 57"/>
          <p:cNvGrpSpPr/>
          <p:nvPr/>
        </p:nvGrpSpPr>
        <p:grpSpPr>
          <a:xfrm>
            <a:off x="304800" y="152400"/>
            <a:ext cx="1925638" cy="1600200"/>
            <a:chOff x="188" y="240"/>
            <a:chExt cx="1213" cy="1008"/>
          </a:xfrm>
        </p:grpSpPr>
        <p:grpSp>
          <p:nvGrpSpPr>
            <p:cNvPr id="30731" name="Group 58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0736" name="Oval 59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37" name="Oval 60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0738" name="Oval 61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30739" name="AutoShape 62"/>
              <p:cNvCxnSpPr>
                <a:stCxn id="30736" idx="7"/>
                <a:endCxn id="30738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0" name="AutoShape 63"/>
              <p:cNvCxnSpPr>
                <a:stCxn id="30738" idx="3"/>
                <a:endCxn id="30737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0741" name="AutoShape 64"/>
              <p:cNvCxnSpPr>
                <a:stCxn id="30737" idx="2"/>
                <a:endCxn id="30736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0742" name="AutoShape 65"/>
              <p:cNvCxnSpPr>
                <a:stCxn id="30737" idx="6"/>
                <a:endCxn id="30736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0732" name="Text Box 66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733" name="Text Box 67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0734" name="Text Box 68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0735" name="Text Box 69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Floyd算法: 使用两个 D 矩阵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1143635" y="1193800"/>
            <a:ext cx="7802880" cy="5046980"/>
          </a:xfrm>
        </p:spPr>
        <p:txBody>
          <a:bodyPr vert="horz" wrap="square" lIns="92075" tIns="46038" rIns="92075" bIns="46038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D 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 W  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2.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P  0    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3. For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k  1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// Computing D’ from D</a:t>
            </a:r>
            <a:b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4.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i  1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b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5.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j  1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b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6.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(D[ i, j ] &gt; D[ i, k ] + D[ k, j ] ) Then</a:t>
            </a:r>
            <a:b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7.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          D'[ i, j ]  D[ i, k ] + D[ k, j ] </a:t>
            </a:r>
            <a:b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8.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         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P[ i, j ]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k; </a:t>
            </a:r>
            <a:b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9.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Else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D'[ i, j ]  D[ i, j ]</a:t>
            </a:r>
            <a:b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10.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Move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D' to D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31746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800100" y="1"/>
            <a:ext cx="7886700" cy="1325563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Floyd算法：使用1个D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49580" y="1143000"/>
            <a:ext cx="8382000" cy="457200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1.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D 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 W  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2.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P  0    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3.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k  1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b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4.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i  1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b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5.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j  1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n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b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6.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 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(D[ i, j ] &gt; D[ i, k ] + D[ k, j ] )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b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7.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            D[ i, j ]  D[ i, k ] + D[ k, j ] </a:t>
            </a:r>
            <a:b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8.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		           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P[ i, j ]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k;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None/>
            </a:pP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0" y="1207770"/>
            <a:ext cx="6913245" cy="412242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分析优化解的结构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递归地定义最优解的代价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自底向上地计算优化解的代价保存之</a:t>
            </a:r>
            <a:r>
              <a:rPr lang="en-US" altLang="zh-CN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并获取构造最优解的信息</a:t>
            </a:r>
            <a:endParaRPr lang="zh-CN" altLang="en-US" b="1" dirty="0">
              <a:solidFill>
                <a:srgbClr val="0000CC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根据构造最优解的信息构造优化解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0810" y="308610"/>
            <a:ext cx="4918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动态规划算法设计步骤</a:t>
            </a:r>
            <a:endParaRPr kumimoji="1"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716280" y="239396"/>
            <a:ext cx="7886700" cy="1325563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打印出从p到r的路径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262255" y="1146810"/>
            <a:ext cx="6443345" cy="469709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path(index q, r)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1.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If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 (P[ q, r ]!=0)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Then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2.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	         path(q, P[q, r])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3.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	         println( “v”+ P[q, r]) 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4.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	         path(P[q, r], r)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5.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      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return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;//no intermediate nodes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6.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Else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return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794" name="页脚占位符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797" name="Group 4"/>
          <p:cNvGrpSpPr/>
          <p:nvPr/>
        </p:nvGrpSpPr>
        <p:grpSpPr>
          <a:xfrm>
            <a:off x="6324600" y="1676400"/>
            <a:ext cx="2667000" cy="1752600"/>
            <a:chOff x="3168" y="816"/>
            <a:chExt cx="1680" cy="1104"/>
          </a:xfrm>
        </p:grpSpPr>
        <p:grpSp>
          <p:nvGrpSpPr>
            <p:cNvPr id="33812" name="Group 5"/>
            <p:cNvGrpSpPr/>
            <p:nvPr/>
          </p:nvGrpSpPr>
          <p:grpSpPr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33819" name="Rectangle 6"/>
              <p:cNvSpPr/>
              <p:nvPr/>
            </p:nvSpPr>
            <p:spPr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0" name="Rectangle 7"/>
              <p:cNvSpPr/>
              <p:nvPr/>
            </p:nvSpPr>
            <p:spPr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1" name="Rectangle 8"/>
              <p:cNvSpPr/>
              <p:nvPr/>
            </p:nvSpPr>
            <p:spPr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2" name="Rectangle 9"/>
              <p:cNvSpPr/>
              <p:nvPr/>
            </p:nvSpPr>
            <p:spPr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3" name="Rectangle 10"/>
              <p:cNvSpPr/>
              <p:nvPr/>
            </p:nvSpPr>
            <p:spPr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Rectangle 11"/>
              <p:cNvSpPr/>
              <p:nvPr/>
            </p:nvSpPr>
            <p:spPr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5" name="Rectangle 12"/>
              <p:cNvSpPr/>
              <p:nvPr/>
            </p:nvSpPr>
            <p:spPr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26" name="Rectangle 13"/>
              <p:cNvSpPr/>
              <p:nvPr/>
            </p:nvSpPr>
            <p:spPr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27" name="Rectangle 14"/>
              <p:cNvSpPr/>
              <p:nvPr/>
            </p:nvSpPr>
            <p:spPr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13" name="Text Box 15"/>
            <p:cNvSpPr txBox="1"/>
            <p:nvPr/>
          </p:nvSpPr>
          <p:spPr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4" name="Text Box 16"/>
            <p:cNvSpPr txBox="1"/>
            <p:nvPr/>
          </p:nvSpPr>
          <p:spPr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5" name="Text Box 17"/>
            <p:cNvSpPr txBox="1"/>
            <p:nvPr/>
          </p:nvSpPr>
          <p:spPr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6" name="Text Box 18"/>
            <p:cNvSpPr txBox="1"/>
            <p:nvPr/>
          </p:nvSpPr>
          <p:spPr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7" name="Text Box 19"/>
            <p:cNvSpPr txBox="1"/>
            <p:nvPr/>
          </p:nvSpPr>
          <p:spPr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18" name="Text Box 20"/>
            <p:cNvSpPr txBox="1"/>
            <p:nvPr/>
          </p:nvSpPr>
          <p:spPr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3798" name="Text Box 21"/>
          <p:cNvSpPr txBox="1"/>
          <p:nvPr/>
        </p:nvSpPr>
        <p:spPr>
          <a:xfrm>
            <a:off x="5715000" y="2590800"/>
            <a:ext cx="601663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3799" name="Group 22"/>
          <p:cNvGrpSpPr/>
          <p:nvPr/>
        </p:nvGrpSpPr>
        <p:grpSpPr>
          <a:xfrm>
            <a:off x="7010400" y="4114800"/>
            <a:ext cx="1925638" cy="1600200"/>
            <a:chOff x="188" y="240"/>
            <a:chExt cx="1213" cy="1008"/>
          </a:xfrm>
        </p:grpSpPr>
        <p:grpSp>
          <p:nvGrpSpPr>
            <p:cNvPr id="33800" name="Group 23"/>
            <p:cNvGrpSpPr/>
            <p:nvPr/>
          </p:nvGrpSpPr>
          <p:grpSpPr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33805" name="Oval 24"/>
              <p:cNvSpPr/>
              <p:nvPr/>
            </p:nvSpPr>
            <p:spPr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06" name="Oval 25"/>
              <p:cNvSpPr/>
              <p:nvPr/>
            </p:nvSpPr>
            <p:spPr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807" name="Oval 26"/>
              <p:cNvSpPr/>
              <p:nvPr/>
            </p:nvSpPr>
            <p:spPr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cxnSp>
            <p:nvCxnSpPr>
              <p:cNvPr id="33808" name="AutoShape 27"/>
              <p:cNvCxnSpPr>
                <a:stCxn id="33805" idx="7"/>
                <a:endCxn id="33807" idx="1"/>
              </p:cNvCxnSpPr>
              <p:nvPr/>
            </p:nvCxnSpPr>
            <p:spPr>
              <a:xfrm>
                <a:off x="640" y="274"/>
                <a:ext cx="487" cy="34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09" name="AutoShape 28"/>
              <p:cNvCxnSpPr>
                <a:stCxn id="33807" idx="3"/>
                <a:endCxn id="33806" idx="5"/>
              </p:cNvCxnSpPr>
              <p:nvPr/>
            </p:nvCxnSpPr>
            <p:spPr>
              <a:xfrm flipH="1">
                <a:off x="569" y="832"/>
                <a:ext cx="558" cy="38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  <p:cxnSp>
            <p:nvCxnSpPr>
              <p:cNvPr id="33810" name="AutoShape 29"/>
              <p:cNvCxnSpPr>
                <a:stCxn id="33806" idx="2"/>
                <a:endCxn id="33805" idx="2"/>
              </p:cNvCxnSpPr>
              <p:nvPr/>
            </p:nvCxnSpPr>
            <p:spPr>
              <a:xfrm rot="-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cxnSp>
          <p:cxnSp>
            <p:nvCxnSpPr>
              <p:cNvPr id="33811" name="AutoShape 30"/>
              <p:cNvCxnSpPr>
                <a:stCxn id="33806" idx="6"/>
                <a:endCxn id="33805" idx="6"/>
              </p:cNvCxnSpPr>
              <p:nvPr/>
            </p:nvCxnSpPr>
            <p:spPr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lg"/>
              </a:ln>
            </p:spPr>
          </p:cxnSp>
        </p:grpSp>
        <p:sp>
          <p:nvSpPr>
            <p:cNvPr id="33801" name="Text Box 31"/>
            <p:cNvSpPr txBox="1"/>
            <p:nvPr/>
          </p:nvSpPr>
          <p:spPr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3802" name="Text Box 32"/>
            <p:cNvSpPr txBox="1"/>
            <p:nvPr/>
          </p:nvSpPr>
          <p:spPr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-3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3803" name="Text Box 33"/>
            <p:cNvSpPr txBox="1"/>
            <p:nvPr/>
          </p:nvSpPr>
          <p:spPr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33804" name="Text Box 34"/>
            <p:cNvSpPr txBox="1"/>
            <p:nvPr/>
          </p:nvSpPr>
          <p:spPr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4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3620" y="925830"/>
            <a:ext cx="7092950" cy="330390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8.1  最短路径问题</a:t>
            </a:r>
            <a:endParaRPr kumimoji="0" lang="zh-CN" altLang="zh-CN" sz="3200" b="1" i="0" u="none" strike="noStrike" cap="none" spc="0" normalizeH="0" baseline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8.2  网络流问题</a:t>
            </a:r>
            <a:endParaRPr kumimoji="0" lang="zh-CN" altLang="zh-CN" sz="3200" b="1" i="0" u="none" strike="noStrike" cap="none" spc="0" normalizeH="0" baseline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8.3  匹配问题</a:t>
            </a:r>
            <a:endParaRPr lang="zh-CN" altLang="zh-CN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-1587" y="-33655"/>
            <a:ext cx="9145587" cy="6891338"/>
            <a:chOff x="-1588" y="-12700"/>
            <a:chExt cx="9146151" cy="6891734"/>
          </a:xfrm>
        </p:grpSpPr>
        <p:sp>
          <p:nvSpPr>
            <p:cNvPr id="6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470535" y="-3429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4" name="Rectangle 69"/>
          <p:cNvSpPr>
            <a:spLocks noGrp="1"/>
          </p:cNvSpPr>
          <p:nvPr>
            <p:ph type="body" idx="4294967295"/>
          </p:nvPr>
        </p:nvSpPr>
        <p:spPr>
          <a:xfrm>
            <a:off x="531495" y="870585"/>
            <a:ext cx="8610600" cy="479996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有向图 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 = (V,E)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每个有向边 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有一个非负容量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有一个源结点 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（Source)没有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入边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有一个目标点 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(Target)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没有出边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5845" name="Oval 70"/>
          <p:cNvSpPr/>
          <p:nvPr/>
        </p:nvSpPr>
        <p:spPr>
          <a:xfrm>
            <a:off x="3708400" y="52578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6" name="Oval 71"/>
          <p:cNvSpPr/>
          <p:nvPr/>
        </p:nvSpPr>
        <p:spPr>
          <a:xfrm>
            <a:off x="46482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7" name="Oval 72"/>
          <p:cNvSpPr/>
          <p:nvPr/>
        </p:nvSpPr>
        <p:spPr>
          <a:xfrm>
            <a:off x="5715000" y="5181600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8" name="Oval 73"/>
          <p:cNvSpPr/>
          <p:nvPr/>
        </p:nvSpPr>
        <p:spPr>
          <a:xfrm>
            <a:off x="4648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5849" name="AutoShape 76"/>
          <p:cNvCxnSpPr/>
          <p:nvPr/>
        </p:nvCxnSpPr>
        <p:spPr>
          <a:xfrm>
            <a:off x="4778375" y="4625975"/>
            <a:ext cx="958850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0" name="AutoShape 77"/>
          <p:cNvCxnSpPr>
            <a:stCxn id="35846" idx="3"/>
            <a:endCxn id="35845" idx="0"/>
          </p:cNvCxnSpPr>
          <p:nvPr/>
        </p:nvCxnSpPr>
        <p:spPr>
          <a:xfrm flipH="1">
            <a:off x="3784600" y="4625975"/>
            <a:ext cx="885825" cy="631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5851" name="AutoShape 78"/>
          <p:cNvCxnSpPr>
            <a:stCxn id="35845" idx="5"/>
            <a:endCxn id="35848" idx="1"/>
          </p:cNvCxnSpPr>
          <p:nvPr/>
        </p:nvCxnSpPr>
        <p:spPr>
          <a:xfrm>
            <a:off x="3838575" y="5387975"/>
            <a:ext cx="831850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2" name="AutoShape 79"/>
          <p:cNvCxnSpPr>
            <a:stCxn id="35848" idx="7"/>
            <a:endCxn id="35847" idx="3"/>
          </p:cNvCxnSpPr>
          <p:nvPr/>
        </p:nvCxnSpPr>
        <p:spPr>
          <a:xfrm flipV="1">
            <a:off x="4778375" y="5311775"/>
            <a:ext cx="958850" cy="6540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3" name="AutoShape 80"/>
          <p:cNvCxnSpPr>
            <a:stCxn id="35846" idx="4"/>
            <a:endCxn id="35848" idx="0"/>
          </p:cNvCxnSpPr>
          <p:nvPr/>
        </p:nvCxnSpPr>
        <p:spPr>
          <a:xfrm>
            <a:off x="4724400" y="4648200"/>
            <a:ext cx="0" cy="12954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54" name="Text Box 95"/>
          <p:cNvSpPr txBox="1"/>
          <p:nvPr/>
        </p:nvSpPr>
        <p:spPr>
          <a:xfrm>
            <a:off x="3830638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5" name="Text Box 96"/>
          <p:cNvSpPr txBox="1"/>
          <p:nvPr/>
        </p:nvSpPr>
        <p:spPr>
          <a:xfrm>
            <a:off x="5903913" y="5029200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6" name="Text Box 97"/>
          <p:cNvSpPr txBox="1"/>
          <p:nvPr/>
        </p:nvSpPr>
        <p:spPr>
          <a:xfrm>
            <a:off x="3389313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7" name="Text Box 99"/>
          <p:cNvSpPr txBox="1"/>
          <p:nvPr/>
        </p:nvSpPr>
        <p:spPr>
          <a:xfrm>
            <a:off x="3667125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8" name="Text Box 164"/>
          <p:cNvSpPr txBox="1"/>
          <p:nvPr/>
        </p:nvSpPr>
        <p:spPr>
          <a:xfrm>
            <a:off x="4675188" y="41148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59" name="Text Box 165"/>
          <p:cNvSpPr txBox="1"/>
          <p:nvPr/>
        </p:nvSpPr>
        <p:spPr>
          <a:xfrm>
            <a:off x="4724400" y="5867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0" name="Text Box 166"/>
          <p:cNvSpPr txBox="1"/>
          <p:nvPr/>
        </p:nvSpPr>
        <p:spPr>
          <a:xfrm>
            <a:off x="5183188" y="55626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1" name="Text Box 167"/>
          <p:cNvSpPr txBox="1"/>
          <p:nvPr/>
        </p:nvSpPr>
        <p:spPr>
          <a:xfrm>
            <a:off x="5116513" y="44958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62" name="Text Box 168"/>
          <p:cNvSpPr txBox="1"/>
          <p:nvPr/>
        </p:nvSpPr>
        <p:spPr>
          <a:xfrm>
            <a:off x="4649788" y="502920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流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407035" y="868045"/>
            <a:ext cx="8524875" cy="244411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 = (V,E)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s-t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流是一个从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到 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</a:t>
            </a:r>
            <a:r>
              <a:rPr lang="en-US" altLang="zh-CN" sz="2400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的函数 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容量条件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对每个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f(e)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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c</a:t>
            </a:r>
            <a:r>
              <a:rPr lang="en-US" altLang="zh-CN" sz="2055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endParaRPr lang="en-US" altLang="zh-CN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保存条件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对每个中间结点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v, ∑</a:t>
            </a:r>
            <a:r>
              <a:rPr lang="en-US" altLang="zh-CN" sz="2055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in v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f(e) =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∑</a:t>
            </a:r>
            <a:r>
              <a:rPr lang="en-US" altLang="zh-CN" sz="2055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out v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f(e) </a:t>
            </a:r>
            <a:endParaRPr lang="en-US" altLang="zh-CN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源和汇满足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∑</a:t>
            </a:r>
            <a:r>
              <a:rPr lang="en-US" altLang="zh-CN" sz="2055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in t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f(e) =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∑</a:t>
            </a:r>
            <a:r>
              <a:rPr lang="en-US" altLang="zh-CN" sz="2055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out s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f(e) </a:t>
            </a:r>
            <a:endParaRPr lang="en-US" altLang="zh-CN" sz="2055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6869" name="Oval 4"/>
          <p:cNvSpPr/>
          <p:nvPr/>
        </p:nvSpPr>
        <p:spPr>
          <a:xfrm>
            <a:off x="1439863" y="45799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0" name="Oval 5"/>
          <p:cNvSpPr/>
          <p:nvPr/>
        </p:nvSpPr>
        <p:spPr>
          <a:xfrm>
            <a:off x="2379663" y="381793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1" name="Oval 6"/>
          <p:cNvSpPr/>
          <p:nvPr/>
        </p:nvSpPr>
        <p:spPr>
          <a:xfrm>
            <a:off x="3446463" y="4503738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2" name="Oval 7"/>
          <p:cNvSpPr/>
          <p:nvPr/>
        </p:nvSpPr>
        <p:spPr>
          <a:xfrm>
            <a:off x="2379663" y="527335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73" name="AutoShape 8"/>
          <p:cNvCxnSpPr>
            <a:stCxn id="36870" idx="5"/>
            <a:endCxn id="36871" idx="1"/>
          </p:cNvCxnSpPr>
          <p:nvPr/>
        </p:nvCxnSpPr>
        <p:spPr>
          <a:xfrm>
            <a:off x="2509838" y="3948113"/>
            <a:ext cx="958850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4" name="AutoShape 9"/>
          <p:cNvCxnSpPr>
            <a:stCxn id="36870" idx="3"/>
            <a:endCxn id="36869" idx="0"/>
          </p:cNvCxnSpPr>
          <p:nvPr/>
        </p:nvCxnSpPr>
        <p:spPr>
          <a:xfrm flipH="1">
            <a:off x="1516063" y="3948113"/>
            <a:ext cx="885825" cy="631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6875" name="AutoShape 10"/>
          <p:cNvCxnSpPr>
            <a:stCxn id="36869" idx="5"/>
            <a:endCxn id="36872" idx="1"/>
          </p:cNvCxnSpPr>
          <p:nvPr/>
        </p:nvCxnSpPr>
        <p:spPr>
          <a:xfrm>
            <a:off x="1570038" y="4710113"/>
            <a:ext cx="831850" cy="58547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6" name="AutoShape 11"/>
          <p:cNvCxnSpPr>
            <a:stCxn id="36872" idx="7"/>
            <a:endCxn id="36871" idx="3"/>
          </p:cNvCxnSpPr>
          <p:nvPr/>
        </p:nvCxnSpPr>
        <p:spPr>
          <a:xfrm flipV="1">
            <a:off x="2509838" y="4633913"/>
            <a:ext cx="958850" cy="66167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7" name="AutoShape 12"/>
          <p:cNvCxnSpPr>
            <a:stCxn id="36870" idx="4"/>
            <a:endCxn id="36872" idx="0"/>
          </p:cNvCxnSpPr>
          <p:nvPr/>
        </p:nvCxnSpPr>
        <p:spPr>
          <a:xfrm>
            <a:off x="2455863" y="3970338"/>
            <a:ext cx="0" cy="130302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78" name="Text Box 13"/>
          <p:cNvSpPr txBox="1"/>
          <p:nvPr/>
        </p:nvSpPr>
        <p:spPr>
          <a:xfrm>
            <a:off x="1562100" y="3817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9" name="Text Box 14"/>
          <p:cNvSpPr txBox="1"/>
          <p:nvPr/>
        </p:nvSpPr>
        <p:spPr>
          <a:xfrm>
            <a:off x="3635375" y="4351338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0" name="Text Box 15"/>
          <p:cNvSpPr txBox="1"/>
          <p:nvPr/>
        </p:nvSpPr>
        <p:spPr>
          <a:xfrm>
            <a:off x="1120775" y="4427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1" name="Text Box 16"/>
          <p:cNvSpPr txBox="1"/>
          <p:nvPr/>
        </p:nvSpPr>
        <p:spPr>
          <a:xfrm>
            <a:off x="1398588" y="4884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2" name="Text Box 17"/>
          <p:cNvSpPr txBox="1"/>
          <p:nvPr/>
        </p:nvSpPr>
        <p:spPr>
          <a:xfrm>
            <a:off x="2295525" y="336073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3" name="Text Box 18"/>
          <p:cNvSpPr txBox="1"/>
          <p:nvPr/>
        </p:nvSpPr>
        <p:spPr>
          <a:xfrm>
            <a:off x="2295208" y="5295901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4" name="Text Box 19"/>
          <p:cNvSpPr txBox="1"/>
          <p:nvPr/>
        </p:nvSpPr>
        <p:spPr>
          <a:xfrm>
            <a:off x="2914650" y="48847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5" name="Text Box 20"/>
          <p:cNvSpPr txBox="1"/>
          <p:nvPr/>
        </p:nvSpPr>
        <p:spPr>
          <a:xfrm>
            <a:off x="2847975" y="38179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6" name="Text Box 21"/>
          <p:cNvSpPr txBox="1"/>
          <p:nvPr/>
        </p:nvSpPr>
        <p:spPr>
          <a:xfrm>
            <a:off x="2379980" y="4351338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7" name="Oval 23"/>
          <p:cNvSpPr/>
          <p:nvPr/>
        </p:nvSpPr>
        <p:spPr>
          <a:xfrm>
            <a:off x="5743575" y="4587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8" name="Oval 24"/>
          <p:cNvSpPr/>
          <p:nvPr/>
        </p:nvSpPr>
        <p:spPr>
          <a:xfrm>
            <a:off x="6683375" y="3825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9" name="Oval 25"/>
          <p:cNvSpPr/>
          <p:nvPr/>
        </p:nvSpPr>
        <p:spPr>
          <a:xfrm>
            <a:off x="7750175" y="45116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0" name="Oval 26"/>
          <p:cNvSpPr/>
          <p:nvPr/>
        </p:nvSpPr>
        <p:spPr>
          <a:xfrm>
            <a:off x="6686550" y="52736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91" name="AutoShape 27"/>
          <p:cNvCxnSpPr/>
          <p:nvPr/>
        </p:nvCxnSpPr>
        <p:spPr>
          <a:xfrm>
            <a:off x="6813550" y="3948430"/>
            <a:ext cx="958850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2" name="AutoShape 28"/>
          <p:cNvCxnSpPr/>
          <p:nvPr/>
        </p:nvCxnSpPr>
        <p:spPr>
          <a:xfrm flipH="1">
            <a:off x="5822950" y="3948430"/>
            <a:ext cx="885825" cy="631825"/>
          </a:xfrm>
          <a:prstGeom prst="straightConnector1">
            <a:avLst/>
          </a:prstGeom>
          <a:ln w="317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893" name="AutoShape 29"/>
          <p:cNvCxnSpPr>
            <a:stCxn id="36887" idx="5"/>
            <a:endCxn id="36890" idx="1"/>
          </p:cNvCxnSpPr>
          <p:nvPr/>
        </p:nvCxnSpPr>
        <p:spPr>
          <a:xfrm>
            <a:off x="5873750" y="4718050"/>
            <a:ext cx="835025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4" name="AutoShape 30"/>
          <p:cNvCxnSpPr>
            <a:stCxn id="36890" idx="7"/>
            <a:endCxn id="36889" idx="3"/>
          </p:cNvCxnSpPr>
          <p:nvPr/>
        </p:nvCxnSpPr>
        <p:spPr>
          <a:xfrm flipV="1">
            <a:off x="6816725" y="4641850"/>
            <a:ext cx="955675" cy="654050"/>
          </a:xfrm>
          <a:prstGeom prst="straightConnector1">
            <a:avLst/>
          </a:prstGeom>
          <a:ln w="317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895" name="AutoShape 31"/>
          <p:cNvCxnSpPr/>
          <p:nvPr/>
        </p:nvCxnSpPr>
        <p:spPr>
          <a:xfrm>
            <a:off x="6757670" y="3978275"/>
            <a:ext cx="3175" cy="1295400"/>
          </a:xfrm>
          <a:prstGeom prst="straightConnector1">
            <a:avLst/>
          </a:prstGeom>
          <a:ln w="317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896" name="Text Box 32"/>
          <p:cNvSpPr txBox="1"/>
          <p:nvPr/>
        </p:nvSpPr>
        <p:spPr>
          <a:xfrm>
            <a:off x="5576253" y="3825558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7" name="Text Box 33"/>
          <p:cNvSpPr txBox="1"/>
          <p:nvPr/>
        </p:nvSpPr>
        <p:spPr>
          <a:xfrm>
            <a:off x="7939088" y="435927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8" name="Text Box 34"/>
          <p:cNvSpPr txBox="1"/>
          <p:nvPr/>
        </p:nvSpPr>
        <p:spPr>
          <a:xfrm>
            <a:off x="5424488" y="4435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9" name="Text Box 35"/>
          <p:cNvSpPr txBox="1"/>
          <p:nvPr/>
        </p:nvSpPr>
        <p:spPr>
          <a:xfrm>
            <a:off x="5576253" y="4965383"/>
            <a:ext cx="7759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0" name="Text Box 36"/>
          <p:cNvSpPr txBox="1"/>
          <p:nvPr/>
        </p:nvSpPr>
        <p:spPr>
          <a:xfrm>
            <a:off x="6599238" y="3368675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1" name="Text Box 37"/>
          <p:cNvSpPr txBox="1"/>
          <p:nvPr/>
        </p:nvSpPr>
        <p:spPr>
          <a:xfrm>
            <a:off x="6565265" y="52959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2" name="Text Box 38"/>
          <p:cNvSpPr txBox="1"/>
          <p:nvPr/>
        </p:nvSpPr>
        <p:spPr>
          <a:xfrm>
            <a:off x="7188518" y="4965383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3" name="Text Box 39"/>
          <p:cNvSpPr txBox="1"/>
          <p:nvPr/>
        </p:nvSpPr>
        <p:spPr>
          <a:xfrm>
            <a:off x="7188836" y="3814763"/>
            <a:ext cx="7759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4" name="Text Box 40"/>
          <p:cNvSpPr txBox="1"/>
          <p:nvPr/>
        </p:nvSpPr>
        <p:spPr>
          <a:xfrm>
            <a:off x="6708775" y="4391343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5" name="Text Box 41"/>
          <p:cNvSpPr txBox="1"/>
          <p:nvPr/>
        </p:nvSpPr>
        <p:spPr>
          <a:xfrm>
            <a:off x="4827429" y="3580131"/>
            <a:ext cx="5721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algn="ctr">
              <a:buClrTx/>
              <a:buSzTx/>
              <a:buNone/>
            </a:pP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流</a:t>
            </a: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endParaRPr lang="zh-CN" altLang="en-GB" sz="24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6906" name="Text Box 42"/>
          <p:cNvSpPr txBox="1"/>
          <p:nvPr/>
        </p:nvSpPr>
        <p:spPr>
          <a:xfrm>
            <a:off x="457676" y="3579813"/>
            <a:ext cx="876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</a:rPr>
              <a:t>网络</a:t>
            </a:r>
            <a:r>
              <a: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相关定义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285115" y="776605"/>
            <a:ext cx="8800465" cy="2799715"/>
          </a:xfrm>
        </p:spPr>
        <p:txBody>
          <a:bodyPr vert="horz" wrap="square" lIns="91440" tIns="45720" rIns="91440" bIns="45720" anchor="t"/>
          <a:lstStyle/>
          <a:p>
            <a:pPr marL="609600" lvl="0" indent="-60960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给定图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 = (V,E)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s-t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流 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和任意结点集合 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 </a:t>
            </a:r>
            <a:r>
              <a:rPr lang="en-US" altLang="zh-CN" sz="2000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(S) = ∑</a:t>
            </a:r>
            <a:r>
              <a:rPr lang="en-US" altLang="zh-CN" sz="2000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in S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f(e)</a:t>
            </a:r>
            <a:endParaRPr lang="en-US" altLang="zh-CN" sz="2000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 </a:t>
            </a:r>
            <a:r>
              <a:rPr lang="en-US" altLang="zh-CN" sz="2000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(S) = ∑</a:t>
            </a:r>
            <a:r>
              <a:rPr lang="en-US" altLang="zh-CN" sz="2000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out S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f(e) </a:t>
            </a:r>
            <a:endParaRPr lang="en-US" altLang="zh-CN" sz="2000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满足: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(t) = f </a:t>
            </a:r>
            <a:r>
              <a:rPr lang="en-US" altLang="zh-CN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(s)</a:t>
            </a:r>
            <a:r>
              <a:rPr lang="zh-CN" altLang="en-US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，如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 </a:t>
            </a:r>
            <a:r>
              <a:rPr lang="en-US" altLang="zh-CN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(u,v) = f </a:t>
            </a:r>
            <a:r>
              <a:rPr lang="en-US" altLang="zh-CN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</a:t>
            </a:r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(u,v) = 20</a:t>
            </a:r>
            <a:endParaRPr lang="en-US" altLang="zh-CN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7906" name="Text Box 17"/>
          <p:cNvSpPr txBox="1"/>
          <p:nvPr/>
        </p:nvSpPr>
        <p:spPr>
          <a:xfrm>
            <a:off x="2290763" y="35814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4980" y="3805555"/>
            <a:ext cx="3423920" cy="2214245"/>
            <a:chOff x="748" y="5993"/>
            <a:chExt cx="5392" cy="3487"/>
          </a:xfrm>
        </p:grpSpPr>
        <p:sp>
          <p:nvSpPr>
            <p:cNvPr id="37893" name="Oval 4"/>
            <p:cNvSpPr/>
            <p:nvPr/>
          </p:nvSpPr>
          <p:spPr>
            <a:xfrm>
              <a:off x="2260" y="7560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4" name="Oval 5"/>
            <p:cNvSpPr/>
            <p:nvPr/>
          </p:nvSpPr>
          <p:spPr>
            <a:xfrm>
              <a:off x="3740" y="635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5" name="Oval 6"/>
            <p:cNvSpPr/>
            <p:nvPr/>
          </p:nvSpPr>
          <p:spPr>
            <a:xfrm>
              <a:off x="5420" y="7440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6" name="Oval 7"/>
            <p:cNvSpPr/>
            <p:nvPr/>
          </p:nvSpPr>
          <p:spPr>
            <a:xfrm>
              <a:off x="3740" y="8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7897" name="AutoShape 8"/>
            <p:cNvCxnSpPr>
              <a:stCxn id="37894" idx="5"/>
              <a:endCxn id="37895" idx="1"/>
            </p:cNvCxnSpPr>
            <p:nvPr/>
          </p:nvCxnSpPr>
          <p:spPr>
            <a:xfrm>
              <a:off x="3945" y="6563"/>
              <a:ext cx="1510" cy="91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7898" name="AutoShape 9"/>
            <p:cNvCxnSpPr>
              <a:stCxn id="37894" idx="3"/>
              <a:endCxn id="37893" idx="0"/>
            </p:cNvCxnSpPr>
            <p:nvPr/>
          </p:nvCxnSpPr>
          <p:spPr>
            <a:xfrm flipH="1">
              <a:off x="2380" y="6563"/>
              <a:ext cx="1395" cy="99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37899" name="AutoShape 10"/>
            <p:cNvCxnSpPr>
              <a:stCxn id="37893" idx="5"/>
              <a:endCxn id="37896" idx="1"/>
            </p:cNvCxnSpPr>
            <p:nvPr/>
          </p:nvCxnSpPr>
          <p:spPr>
            <a:xfrm>
              <a:off x="2465" y="7765"/>
              <a:ext cx="1310" cy="9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7900" name="AutoShape 11"/>
            <p:cNvCxnSpPr/>
            <p:nvPr/>
          </p:nvCxnSpPr>
          <p:spPr>
            <a:xfrm flipV="1">
              <a:off x="3945" y="7645"/>
              <a:ext cx="1510" cy="103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7901" name="AutoShape 12"/>
            <p:cNvCxnSpPr>
              <a:stCxn id="37894" idx="4"/>
              <a:endCxn id="37896" idx="0"/>
            </p:cNvCxnSpPr>
            <p:nvPr/>
          </p:nvCxnSpPr>
          <p:spPr>
            <a:xfrm>
              <a:off x="3860" y="6598"/>
              <a:ext cx="0" cy="20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7902" name="Text Box 13"/>
            <p:cNvSpPr txBox="1"/>
            <p:nvPr/>
          </p:nvSpPr>
          <p:spPr>
            <a:xfrm>
              <a:off x="2453" y="6360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03" name="Text Box 14"/>
            <p:cNvSpPr txBox="1"/>
            <p:nvPr/>
          </p:nvSpPr>
          <p:spPr>
            <a:xfrm>
              <a:off x="5718" y="7200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04" name="Text Box 15"/>
            <p:cNvSpPr txBox="1"/>
            <p:nvPr/>
          </p:nvSpPr>
          <p:spPr>
            <a:xfrm>
              <a:off x="1758" y="732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05" name="Text Box 16"/>
            <p:cNvSpPr txBox="1"/>
            <p:nvPr/>
          </p:nvSpPr>
          <p:spPr>
            <a:xfrm>
              <a:off x="2195" y="8040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07" name="Text Box 18"/>
            <p:cNvSpPr txBox="1"/>
            <p:nvPr/>
          </p:nvSpPr>
          <p:spPr>
            <a:xfrm>
              <a:off x="3536" y="876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08" name="Text Box 19"/>
            <p:cNvSpPr txBox="1"/>
            <p:nvPr/>
          </p:nvSpPr>
          <p:spPr>
            <a:xfrm>
              <a:off x="4583" y="8040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09" name="Text Box 20"/>
            <p:cNvSpPr txBox="1"/>
            <p:nvPr/>
          </p:nvSpPr>
          <p:spPr>
            <a:xfrm>
              <a:off x="4478" y="6360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10" name="Text Box 21"/>
            <p:cNvSpPr txBox="1"/>
            <p:nvPr/>
          </p:nvSpPr>
          <p:spPr>
            <a:xfrm>
              <a:off x="3743" y="7200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30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930" name="Text Box 41"/>
            <p:cNvSpPr txBox="1"/>
            <p:nvPr/>
          </p:nvSpPr>
          <p:spPr>
            <a:xfrm>
              <a:off x="748" y="5993"/>
              <a:ext cx="138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网络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6155" y="3368675"/>
            <a:ext cx="3411220" cy="2384425"/>
            <a:chOff x="7553" y="5305"/>
            <a:chExt cx="5372" cy="3755"/>
          </a:xfrm>
        </p:grpSpPr>
        <p:sp>
          <p:nvSpPr>
            <p:cNvPr id="36887" name="Oval 23"/>
            <p:cNvSpPr/>
            <p:nvPr/>
          </p:nvSpPr>
          <p:spPr>
            <a:xfrm>
              <a:off x="9045" y="7225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88" name="Oval 24"/>
            <p:cNvSpPr/>
            <p:nvPr/>
          </p:nvSpPr>
          <p:spPr>
            <a:xfrm>
              <a:off x="10525" y="602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89" name="Oval 25"/>
            <p:cNvSpPr/>
            <p:nvPr/>
          </p:nvSpPr>
          <p:spPr>
            <a:xfrm>
              <a:off x="12205" y="7105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0" name="Oval 26"/>
            <p:cNvSpPr/>
            <p:nvPr/>
          </p:nvSpPr>
          <p:spPr>
            <a:xfrm>
              <a:off x="10530" y="830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6891" name="AutoShape 27"/>
            <p:cNvCxnSpPr>
              <a:stCxn id="36888" idx="5"/>
              <a:endCxn id="36889" idx="1"/>
            </p:cNvCxnSpPr>
            <p:nvPr/>
          </p:nvCxnSpPr>
          <p:spPr>
            <a:xfrm>
              <a:off x="10730" y="6230"/>
              <a:ext cx="1510" cy="9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6892" name="AutoShape 28"/>
            <p:cNvCxnSpPr>
              <a:stCxn id="36888" idx="3"/>
              <a:endCxn id="36887" idx="0"/>
            </p:cNvCxnSpPr>
            <p:nvPr/>
          </p:nvCxnSpPr>
          <p:spPr>
            <a:xfrm flipH="1">
              <a:off x="9165" y="6230"/>
              <a:ext cx="1395" cy="995"/>
            </a:xfrm>
            <a:prstGeom prst="straightConnector1">
              <a:avLst/>
            </a:prstGeom>
            <a:ln w="3175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93" name="AutoShape 29"/>
            <p:cNvCxnSpPr>
              <a:stCxn id="36887" idx="5"/>
              <a:endCxn id="36890" idx="1"/>
            </p:cNvCxnSpPr>
            <p:nvPr/>
          </p:nvCxnSpPr>
          <p:spPr>
            <a:xfrm>
              <a:off x="9250" y="7430"/>
              <a:ext cx="1315" cy="9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6894" name="AutoShape 30"/>
            <p:cNvCxnSpPr/>
            <p:nvPr/>
          </p:nvCxnSpPr>
          <p:spPr>
            <a:xfrm flipV="1">
              <a:off x="10735" y="7310"/>
              <a:ext cx="1505" cy="1030"/>
            </a:xfrm>
            <a:prstGeom prst="straightConnector1">
              <a:avLst/>
            </a:prstGeom>
            <a:ln w="317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95" name="AutoShape 31"/>
            <p:cNvCxnSpPr/>
            <p:nvPr/>
          </p:nvCxnSpPr>
          <p:spPr>
            <a:xfrm>
              <a:off x="10643" y="6265"/>
              <a:ext cx="5" cy="2040"/>
            </a:xfrm>
            <a:prstGeom prst="straightConnector1">
              <a:avLst/>
            </a:prstGeom>
            <a:ln w="317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896" name="Text Box 32"/>
            <p:cNvSpPr txBox="1"/>
            <p:nvPr/>
          </p:nvSpPr>
          <p:spPr>
            <a:xfrm>
              <a:off x="8745" y="6025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7" name="Text Box 33"/>
            <p:cNvSpPr txBox="1"/>
            <p:nvPr/>
          </p:nvSpPr>
          <p:spPr>
            <a:xfrm>
              <a:off x="12503" y="6865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8" name="Text Box 34"/>
            <p:cNvSpPr txBox="1"/>
            <p:nvPr/>
          </p:nvSpPr>
          <p:spPr>
            <a:xfrm>
              <a:off x="8543" y="6985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9" name="Text Box 35"/>
            <p:cNvSpPr txBox="1"/>
            <p:nvPr/>
          </p:nvSpPr>
          <p:spPr>
            <a:xfrm>
              <a:off x="8782" y="7820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0" name="Text Box 36"/>
            <p:cNvSpPr txBox="1"/>
            <p:nvPr/>
          </p:nvSpPr>
          <p:spPr>
            <a:xfrm>
              <a:off x="10393" y="5305"/>
              <a:ext cx="55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1" name="Text Box 37"/>
            <p:cNvSpPr txBox="1"/>
            <p:nvPr/>
          </p:nvSpPr>
          <p:spPr>
            <a:xfrm>
              <a:off x="10339" y="834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2" name="Text Box 38"/>
            <p:cNvSpPr txBox="1"/>
            <p:nvPr/>
          </p:nvSpPr>
          <p:spPr>
            <a:xfrm>
              <a:off x="11302" y="7820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3" name="Text Box 39"/>
            <p:cNvSpPr txBox="1"/>
            <p:nvPr/>
          </p:nvSpPr>
          <p:spPr>
            <a:xfrm>
              <a:off x="11321" y="6008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4" name="Text Box 40"/>
            <p:cNvSpPr txBox="1"/>
            <p:nvPr/>
          </p:nvSpPr>
          <p:spPr>
            <a:xfrm>
              <a:off x="10565" y="6920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5" name="Text Box 41"/>
            <p:cNvSpPr txBox="1"/>
            <p:nvPr/>
          </p:nvSpPr>
          <p:spPr>
            <a:xfrm>
              <a:off x="7553" y="6010"/>
              <a:ext cx="90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流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647700" y="26670"/>
            <a:ext cx="8382000" cy="784225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661670"/>
            <a:ext cx="8610600" cy="270700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对于给定的图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 = (V,E)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容量都是正数，</a:t>
            </a:r>
            <a:r>
              <a:rPr 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如何求最大流。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66800" lvl="1" indent="-609600" eaLnBrk="1" hangingPunct="1">
              <a:lnSpc>
                <a:spcPct val="150000"/>
              </a:lnSpc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如何高效地计算？</a:t>
            </a:r>
            <a:endParaRPr lang="zh-CN" altLang="en-US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66800" lvl="1" indent="-609600" eaLnBrk="1" hangingPunct="1">
              <a:lnSpc>
                <a:spcPct val="150000"/>
              </a:lnSpc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如最大流: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 </a:t>
            </a:r>
            <a:r>
              <a:rPr lang="en-US" altLang="zh-CN" sz="2400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(t) = f </a:t>
            </a:r>
            <a:r>
              <a:rPr lang="en-US" altLang="zh-CN" sz="2400" baseline="30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out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(s) = 30</a:t>
            </a:r>
            <a:endParaRPr lang="en-US" altLang="zh-CN" sz="2400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8917" name="Oval 4"/>
          <p:cNvSpPr/>
          <p:nvPr/>
        </p:nvSpPr>
        <p:spPr>
          <a:xfrm>
            <a:off x="1493838" y="44989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8" name="Oval 5"/>
          <p:cNvSpPr/>
          <p:nvPr/>
        </p:nvSpPr>
        <p:spPr>
          <a:xfrm>
            <a:off x="2433638" y="37369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19" name="Oval 6"/>
          <p:cNvSpPr/>
          <p:nvPr/>
        </p:nvSpPr>
        <p:spPr>
          <a:xfrm>
            <a:off x="3492183" y="44227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0" name="Oval 7"/>
          <p:cNvSpPr/>
          <p:nvPr/>
        </p:nvSpPr>
        <p:spPr>
          <a:xfrm>
            <a:off x="2411413" y="5207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8921" name="AutoShape 8"/>
          <p:cNvCxnSpPr>
            <a:stCxn id="38918" idx="5"/>
            <a:endCxn id="38919" idx="1"/>
          </p:cNvCxnSpPr>
          <p:nvPr/>
        </p:nvCxnSpPr>
        <p:spPr>
          <a:xfrm>
            <a:off x="2563813" y="3867150"/>
            <a:ext cx="950595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2" name="AutoShape 9"/>
          <p:cNvCxnSpPr/>
          <p:nvPr/>
        </p:nvCxnSpPr>
        <p:spPr>
          <a:xfrm flipH="1">
            <a:off x="1585913" y="3867150"/>
            <a:ext cx="885825" cy="631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38923" name="AutoShape 10"/>
          <p:cNvCxnSpPr/>
          <p:nvPr/>
        </p:nvCxnSpPr>
        <p:spPr>
          <a:xfrm>
            <a:off x="1624013" y="4629150"/>
            <a:ext cx="809625" cy="6000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4" name="AutoShape 11"/>
          <p:cNvCxnSpPr>
            <a:stCxn id="38920" idx="7"/>
            <a:endCxn id="38919" idx="3"/>
          </p:cNvCxnSpPr>
          <p:nvPr/>
        </p:nvCxnSpPr>
        <p:spPr>
          <a:xfrm flipV="1">
            <a:off x="2541588" y="4552950"/>
            <a:ext cx="972820" cy="6762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5" name="AutoShape 12"/>
          <p:cNvCxnSpPr>
            <a:stCxn id="38918" idx="4"/>
            <a:endCxn id="38920" idx="0"/>
          </p:cNvCxnSpPr>
          <p:nvPr/>
        </p:nvCxnSpPr>
        <p:spPr>
          <a:xfrm flipH="1">
            <a:off x="2487613" y="3889375"/>
            <a:ext cx="22225" cy="13176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26" name="Text Box 13"/>
          <p:cNvSpPr txBox="1"/>
          <p:nvPr/>
        </p:nvSpPr>
        <p:spPr>
          <a:xfrm>
            <a:off x="1624330" y="3736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7" name="Text Box 14"/>
          <p:cNvSpPr txBox="1"/>
          <p:nvPr/>
        </p:nvSpPr>
        <p:spPr>
          <a:xfrm>
            <a:off x="3689350" y="4270375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8" name="Text Box 15"/>
          <p:cNvSpPr txBox="1"/>
          <p:nvPr/>
        </p:nvSpPr>
        <p:spPr>
          <a:xfrm>
            <a:off x="1174750" y="43465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29" name="Text Box 16"/>
          <p:cNvSpPr txBox="1"/>
          <p:nvPr/>
        </p:nvSpPr>
        <p:spPr>
          <a:xfrm>
            <a:off x="1452563" y="4803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0" name="Text Box 17"/>
          <p:cNvSpPr txBox="1"/>
          <p:nvPr/>
        </p:nvSpPr>
        <p:spPr>
          <a:xfrm>
            <a:off x="2349500" y="3279775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1" name="Text Box 18"/>
          <p:cNvSpPr txBox="1"/>
          <p:nvPr/>
        </p:nvSpPr>
        <p:spPr>
          <a:xfrm>
            <a:off x="2288858" y="5229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2" name="Text Box 19"/>
          <p:cNvSpPr txBox="1"/>
          <p:nvPr/>
        </p:nvSpPr>
        <p:spPr>
          <a:xfrm>
            <a:off x="2968625" y="48037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3" name="Text Box 20"/>
          <p:cNvSpPr txBox="1"/>
          <p:nvPr/>
        </p:nvSpPr>
        <p:spPr>
          <a:xfrm>
            <a:off x="2901950" y="37369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34" name="Text Box 21"/>
          <p:cNvSpPr txBox="1"/>
          <p:nvPr/>
        </p:nvSpPr>
        <p:spPr>
          <a:xfrm>
            <a:off x="2435225" y="4270375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954" name="Text Box 41"/>
          <p:cNvSpPr txBox="1"/>
          <p:nvPr/>
        </p:nvSpPr>
        <p:spPr>
          <a:xfrm>
            <a:off x="533876" y="3503613"/>
            <a:ext cx="876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algn="ctr">
              <a:buClrTx/>
              <a:buSzTx/>
              <a:buNone/>
            </a:pP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网络</a:t>
            </a: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endParaRPr lang="zh-CN" altLang="en-GB" sz="24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6887" name="Oval 23"/>
          <p:cNvSpPr/>
          <p:nvPr/>
        </p:nvSpPr>
        <p:spPr>
          <a:xfrm>
            <a:off x="5743575" y="45878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8" name="Oval 24"/>
          <p:cNvSpPr/>
          <p:nvPr/>
        </p:nvSpPr>
        <p:spPr>
          <a:xfrm>
            <a:off x="6683375" y="3825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89" name="Oval 25"/>
          <p:cNvSpPr/>
          <p:nvPr/>
        </p:nvSpPr>
        <p:spPr>
          <a:xfrm>
            <a:off x="7750175" y="4511675"/>
            <a:ext cx="152400" cy="152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0" name="Oval 26"/>
          <p:cNvSpPr/>
          <p:nvPr/>
        </p:nvSpPr>
        <p:spPr>
          <a:xfrm>
            <a:off x="6686550" y="52736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endParaRPr lang="en-GB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6891" name="AutoShape 27"/>
          <p:cNvCxnSpPr/>
          <p:nvPr/>
        </p:nvCxnSpPr>
        <p:spPr>
          <a:xfrm>
            <a:off x="6813550" y="3956050"/>
            <a:ext cx="958850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2" name="AutoShape 28"/>
          <p:cNvCxnSpPr>
            <a:stCxn id="36888" idx="3"/>
            <a:endCxn id="36887" idx="0"/>
          </p:cNvCxnSpPr>
          <p:nvPr/>
        </p:nvCxnSpPr>
        <p:spPr>
          <a:xfrm flipH="1">
            <a:off x="5819775" y="3956050"/>
            <a:ext cx="885825" cy="631825"/>
          </a:xfrm>
          <a:prstGeom prst="straightConnector1">
            <a:avLst/>
          </a:prstGeom>
          <a:ln w="317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893" name="AutoShape 29"/>
          <p:cNvCxnSpPr/>
          <p:nvPr/>
        </p:nvCxnSpPr>
        <p:spPr>
          <a:xfrm>
            <a:off x="5870575" y="4718050"/>
            <a:ext cx="835025" cy="5778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4" name="AutoShape 30"/>
          <p:cNvCxnSpPr>
            <a:stCxn id="36890" idx="7"/>
            <a:endCxn id="36889" idx="3"/>
          </p:cNvCxnSpPr>
          <p:nvPr/>
        </p:nvCxnSpPr>
        <p:spPr>
          <a:xfrm flipV="1">
            <a:off x="6816725" y="4641850"/>
            <a:ext cx="955675" cy="654050"/>
          </a:xfrm>
          <a:prstGeom prst="straightConnector1">
            <a:avLst/>
          </a:prstGeom>
          <a:ln w="317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895" name="AutoShape 31"/>
          <p:cNvCxnSpPr/>
          <p:nvPr/>
        </p:nvCxnSpPr>
        <p:spPr>
          <a:xfrm>
            <a:off x="6757670" y="3977640"/>
            <a:ext cx="3175" cy="1295400"/>
          </a:xfrm>
          <a:prstGeom prst="straightConnector1">
            <a:avLst/>
          </a:prstGeom>
          <a:ln w="317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896" name="Text Box 32"/>
          <p:cNvSpPr txBox="1"/>
          <p:nvPr/>
        </p:nvSpPr>
        <p:spPr>
          <a:xfrm>
            <a:off x="5576253" y="3825558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7" name="Text Box 33"/>
          <p:cNvSpPr txBox="1"/>
          <p:nvPr/>
        </p:nvSpPr>
        <p:spPr>
          <a:xfrm>
            <a:off x="7939088" y="4359275"/>
            <a:ext cx="268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8" name="Text Box 34"/>
          <p:cNvSpPr txBox="1"/>
          <p:nvPr/>
        </p:nvSpPr>
        <p:spPr>
          <a:xfrm>
            <a:off x="5424488" y="4435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99" name="Text Box 35"/>
          <p:cNvSpPr txBox="1"/>
          <p:nvPr/>
        </p:nvSpPr>
        <p:spPr>
          <a:xfrm>
            <a:off x="5491481" y="4965383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0" name="Text Box 36"/>
          <p:cNvSpPr txBox="1"/>
          <p:nvPr/>
        </p:nvSpPr>
        <p:spPr>
          <a:xfrm>
            <a:off x="6599238" y="3368675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u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1" name="Text Box 37"/>
          <p:cNvSpPr txBox="1"/>
          <p:nvPr/>
        </p:nvSpPr>
        <p:spPr>
          <a:xfrm>
            <a:off x="6565265" y="52959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MS PGothic" panose="020B0600070205080204" pitchFamily="34" charset="-128"/>
              </a:rPr>
              <a:t>v</a:t>
            </a:r>
            <a:endParaRPr lang="en-US" altLang="zh-CN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2" name="Text Box 38"/>
          <p:cNvSpPr txBox="1"/>
          <p:nvPr/>
        </p:nvSpPr>
        <p:spPr>
          <a:xfrm>
            <a:off x="7188518" y="4965383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3" name="Text Box 39"/>
          <p:cNvSpPr txBox="1"/>
          <p:nvPr/>
        </p:nvSpPr>
        <p:spPr>
          <a:xfrm>
            <a:off x="7104064" y="3814763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4" name="Text Box 40"/>
          <p:cNvSpPr txBox="1"/>
          <p:nvPr/>
        </p:nvSpPr>
        <p:spPr>
          <a:xfrm>
            <a:off x="6705600" y="4395153"/>
            <a:ext cx="9455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10/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30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905" name="Text Box 41"/>
          <p:cNvSpPr txBox="1"/>
          <p:nvPr/>
        </p:nvSpPr>
        <p:spPr>
          <a:xfrm>
            <a:off x="4561999" y="3517901"/>
            <a:ext cx="11817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algn="ctr">
              <a:buClrTx/>
              <a:buSzTx/>
              <a:buNone/>
            </a:pP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最大流</a:t>
            </a: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endParaRPr lang="zh-CN" altLang="en-GB" sz="24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28650" y="145415"/>
            <a:ext cx="7886700" cy="74041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最短路径的性质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518795" y="885825"/>
            <a:ext cx="7886700" cy="4351338"/>
          </a:xfrm>
          <a:solidFill>
            <a:schemeClr val="bg1"/>
          </a:solidFill>
        </p:spPr>
        <p:txBody>
          <a:bodyPr vert="horz" wrap="square" lIns="92075" tIns="46038" rIns="92075" bIns="46038" anchor="t">
            <a:normAutofit lnSpcReduction="10000"/>
          </a:bodyPr>
          <a:lstStyle/>
          <a:p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优化子结构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最短路径包含最短子路径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证明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如果某条子路径不是最短子路径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必然存在最短子路径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用最短子路径替换当前子路径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当前路径不是最短路径，矛盾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!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1525" y="1605915"/>
            <a:ext cx="6858000" cy="457200"/>
            <a:chOff x="1200" y="3480"/>
            <a:chExt cx="10800" cy="720"/>
          </a:xfrm>
        </p:grpSpPr>
        <p:sp>
          <p:nvSpPr>
            <p:cNvPr id="6149" name="Oval 4"/>
            <p:cNvSpPr/>
            <p:nvPr/>
          </p:nvSpPr>
          <p:spPr>
            <a:xfrm>
              <a:off x="1200" y="3480"/>
              <a:ext cx="720" cy="7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Oval 5"/>
            <p:cNvSpPr/>
            <p:nvPr/>
          </p:nvSpPr>
          <p:spPr>
            <a:xfrm>
              <a:off x="2880" y="3480"/>
              <a:ext cx="720" cy="7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" name="Oval 6"/>
            <p:cNvSpPr/>
            <p:nvPr/>
          </p:nvSpPr>
          <p:spPr>
            <a:xfrm>
              <a:off x="4560" y="3480"/>
              <a:ext cx="720" cy="7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" name="Oval 7"/>
            <p:cNvSpPr/>
            <p:nvPr/>
          </p:nvSpPr>
          <p:spPr>
            <a:xfrm>
              <a:off x="6240" y="3480"/>
              <a:ext cx="720" cy="7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Oval 8"/>
            <p:cNvSpPr/>
            <p:nvPr/>
          </p:nvSpPr>
          <p:spPr>
            <a:xfrm>
              <a:off x="7920" y="3480"/>
              <a:ext cx="720" cy="7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4" name="Oval 9"/>
            <p:cNvSpPr/>
            <p:nvPr/>
          </p:nvSpPr>
          <p:spPr>
            <a:xfrm>
              <a:off x="9600" y="3480"/>
              <a:ext cx="720" cy="7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5" name="Oval 10"/>
            <p:cNvSpPr/>
            <p:nvPr/>
          </p:nvSpPr>
          <p:spPr>
            <a:xfrm>
              <a:off x="11280" y="3480"/>
              <a:ext cx="720" cy="72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56" name="AutoShape 11"/>
            <p:cNvCxnSpPr>
              <a:stCxn id="6149" idx="6"/>
              <a:endCxn id="6150" idx="2"/>
            </p:cNvCxnSpPr>
            <p:nvPr/>
          </p:nvCxnSpPr>
          <p:spPr>
            <a:xfrm>
              <a:off x="1943" y="3840"/>
              <a:ext cx="915" cy="0"/>
            </a:xfrm>
            <a:prstGeom prst="straightConnector1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57" name="AutoShape 12"/>
            <p:cNvCxnSpPr/>
            <p:nvPr/>
          </p:nvCxnSpPr>
          <p:spPr>
            <a:xfrm>
              <a:off x="3600" y="3840"/>
              <a:ext cx="915" cy="0"/>
            </a:xfrm>
            <a:prstGeom prst="straightConnector1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58" name="AutoShape 13"/>
            <p:cNvCxnSpPr>
              <a:stCxn id="6151" idx="6"/>
              <a:endCxn id="6152" idx="2"/>
            </p:cNvCxnSpPr>
            <p:nvPr/>
          </p:nvCxnSpPr>
          <p:spPr>
            <a:xfrm>
              <a:off x="5303" y="3840"/>
              <a:ext cx="915" cy="0"/>
            </a:xfrm>
            <a:prstGeom prst="straightConnector1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59" name="AutoShape 14"/>
            <p:cNvCxnSpPr>
              <a:stCxn id="6152" idx="6"/>
              <a:endCxn id="6153" idx="2"/>
            </p:cNvCxnSpPr>
            <p:nvPr/>
          </p:nvCxnSpPr>
          <p:spPr>
            <a:xfrm>
              <a:off x="6983" y="3840"/>
              <a:ext cx="915" cy="0"/>
            </a:xfrm>
            <a:prstGeom prst="straightConnector1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60" name="AutoShape 15"/>
            <p:cNvCxnSpPr>
              <a:stCxn id="6153" idx="6"/>
              <a:endCxn id="6154" idx="2"/>
            </p:cNvCxnSpPr>
            <p:nvPr/>
          </p:nvCxnSpPr>
          <p:spPr>
            <a:xfrm>
              <a:off x="8663" y="3840"/>
              <a:ext cx="915" cy="0"/>
            </a:xfrm>
            <a:prstGeom prst="straightConnector1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61" name="AutoShape 16"/>
            <p:cNvCxnSpPr>
              <a:stCxn id="6154" idx="6"/>
              <a:endCxn id="6155" idx="2"/>
            </p:cNvCxnSpPr>
            <p:nvPr/>
          </p:nvCxnSpPr>
          <p:spPr>
            <a:xfrm>
              <a:off x="10343" y="3840"/>
              <a:ext cx="915" cy="0"/>
            </a:xfrm>
            <a:prstGeom prst="straightConnector1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162" name="AutoShape 17"/>
            <p:cNvCxnSpPr>
              <a:stCxn id="6150" idx="5"/>
              <a:endCxn id="6154" idx="3"/>
            </p:cNvCxnSpPr>
            <p:nvPr/>
          </p:nvCxnSpPr>
          <p:spPr>
            <a:xfrm rot="-5400000" flipH="1">
              <a:off x="6598" y="1013"/>
              <a:ext cx="2" cy="6210"/>
            </a:xfrm>
            <a:prstGeom prst="curvedConnector3">
              <a:avLst>
                <a:gd name="adj1" fmla="val 17700009"/>
              </a:avLst>
            </a:prstGeom>
            <a:ln w="19050" cap="flat" cmpd="sng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39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621030" y="-117475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余图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366395" y="614045"/>
            <a:ext cx="8839200" cy="2905125"/>
          </a:xfrm>
        </p:spPr>
        <p:txBody>
          <a:bodyPr vert="horz" wrap="square" lIns="91440" tIns="45720" rIns="91440" bIns="45720" anchor="t"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给定图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中的流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endParaRPr lang="en-US" altLang="zh-CN" sz="2400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余图 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en-US" altLang="zh-CN" sz="2400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同样的结点，中间结点和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s,t</a:t>
            </a:r>
            <a:endParaRPr lang="en-US" altLang="zh-CN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对于每条边 </a:t>
            </a:r>
            <a:r>
              <a:rPr lang="en-US" altLang="zh-CN" sz="205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e = (u,v)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sz="2055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&gt; f(e)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赋给权重</a:t>
            </a:r>
            <a:r>
              <a:rPr lang="en-US" altLang="zh-CN" sz="205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sz="2050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5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((u,v))</a:t>
            </a:r>
            <a:r>
              <a:rPr lang="en-US" altLang="zh-CN" sz="205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sz="2055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 f(e)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</a:t>
            </a:r>
            <a:r>
              <a:rPr lang="zh-CN" altLang="en-US" sz="205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剩余容量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对于每条边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= (u,v)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给其逆向边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(v,u)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赋给权重</a:t>
            </a:r>
            <a:r>
              <a:rPr lang="en-US" altLang="zh-CN" sz="205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sz="2050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</a:t>
            </a:r>
            <a:r>
              <a:rPr lang="zh-CN" altLang="en-US" sz="205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en-US" altLang="zh-CN" sz="205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((v,u))=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55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f(e)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剩余容量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4480" y="3867150"/>
            <a:ext cx="2782570" cy="2526030"/>
            <a:chOff x="448" y="6090"/>
            <a:chExt cx="4382" cy="3978"/>
          </a:xfrm>
        </p:grpSpPr>
        <p:sp>
          <p:nvSpPr>
            <p:cNvPr id="39942" name="Oval 4"/>
            <p:cNvSpPr/>
            <p:nvPr/>
          </p:nvSpPr>
          <p:spPr>
            <a:xfrm>
              <a:off x="950" y="8268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43" name="Oval 5"/>
            <p:cNvSpPr/>
            <p:nvPr/>
          </p:nvSpPr>
          <p:spPr>
            <a:xfrm>
              <a:off x="2430" y="70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44" name="Oval 6"/>
            <p:cNvSpPr/>
            <p:nvPr/>
          </p:nvSpPr>
          <p:spPr>
            <a:xfrm>
              <a:off x="4110" y="8148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45" name="Oval 7"/>
            <p:cNvSpPr/>
            <p:nvPr/>
          </p:nvSpPr>
          <p:spPr>
            <a:xfrm>
              <a:off x="2430" y="93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9946" name="AutoShape 8"/>
            <p:cNvCxnSpPr>
              <a:stCxn id="39943" idx="5"/>
              <a:endCxn id="39944" idx="1"/>
            </p:cNvCxnSpPr>
            <p:nvPr/>
          </p:nvCxnSpPr>
          <p:spPr>
            <a:xfrm>
              <a:off x="2635" y="7273"/>
              <a:ext cx="1510" cy="9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9947" name="AutoShape 9"/>
            <p:cNvCxnSpPr/>
            <p:nvPr/>
          </p:nvCxnSpPr>
          <p:spPr>
            <a:xfrm flipH="1">
              <a:off x="1070" y="7273"/>
              <a:ext cx="1395" cy="99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39948" name="AutoShape 10"/>
            <p:cNvCxnSpPr>
              <a:stCxn id="39942" idx="5"/>
              <a:endCxn id="39945" idx="1"/>
            </p:cNvCxnSpPr>
            <p:nvPr/>
          </p:nvCxnSpPr>
          <p:spPr>
            <a:xfrm>
              <a:off x="1155" y="8473"/>
              <a:ext cx="1310" cy="9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9949" name="AutoShape 11"/>
            <p:cNvCxnSpPr/>
            <p:nvPr/>
          </p:nvCxnSpPr>
          <p:spPr>
            <a:xfrm flipV="1">
              <a:off x="2635" y="8353"/>
              <a:ext cx="1510" cy="103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9950" name="AutoShape 12"/>
            <p:cNvCxnSpPr/>
            <p:nvPr/>
          </p:nvCxnSpPr>
          <p:spPr>
            <a:xfrm>
              <a:off x="2550" y="7308"/>
              <a:ext cx="0" cy="204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9951" name="Text Box 13"/>
            <p:cNvSpPr txBox="1"/>
            <p:nvPr/>
          </p:nvSpPr>
          <p:spPr>
            <a:xfrm>
              <a:off x="1143" y="7068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2" name="Text Box 14"/>
            <p:cNvSpPr txBox="1"/>
            <p:nvPr/>
          </p:nvSpPr>
          <p:spPr>
            <a:xfrm>
              <a:off x="4408" y="7908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3" name="Text Box 15"/>
            <p:cNvSpPr txBox="1"/>
            <p:nvPr/>
          </p:nvSpPr>
          <p:spPr>
            <a:xfrm>
              <a:off x="448" y="8028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4" name="Text Box 16"/>
            <p:cNvSpPr txBox="1"/>
            <p:nvPr/>
          </p:nvSpPr>
          <p:spPr>
            <a:xfrm>
              <a:off x="885" y="8748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5" name="Text Box 17"/>
            <p:cNvSpPr txBox="1"/>
            <p:nvPr/>
          </p:nvSpPr>
          <p:spPr>
            <a:xfrm>
              <a:off x="2298" y="6348"/>
              <a:ext cx="55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6" name="Text Box 18"/>
            <p:cNvSpPr txBox="1"/>
            <p:nvPr/>
          </p:nvSpPr>
          <p:spPr>
            <a:xfrm>
              <a:off x="2325" y="9348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7" name="Text Box 19"/>
            <p:cNvSpPr txBox="1"/>
            <p:nvPr/>
          </p:nvSpPr>
          <p:spPr>
            <a:xfrm>
              <a:off x="3273" y="8748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8" name="Text Box 20"/>
            <p:cNvSpPr txBox="1"/>
            <p:nvPr/>
          </p:nvSpPr>
          <p:spPr>
            <a:xfrm>
              <a:off x="3168" y="7068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59" name="Text Box 21"/>
            <p:cNvSpPr txBox="1"/>
            <p:nvPr/>
          </p:nvSpPr>
          <p:spPr>
            <a:xfrm>
              <a:off x="2433" y="7908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30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9" name="Text Box 72"/>
            <p:cNvSpPr txBox="1"/>
            <p:nvPr/>
          </p:nvSpPr>
          <p:spPr>
            <a:xfrm>
              <a:off x="577" y="6090"/>
              <a:ext cx="138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网络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cxnSp>
        <p:nvCxnSpPr>
          <p:cNvPr id="39983" name="AutoShape 45"/>
          <p:cNvCxnSpPr/>
          <p:nvPr/>
        </p:nvCxnSpPr>
        <p:spPr>
          <a:xfrm>
            <a:off x="7877175" y="4465955"/>
            <a:ext cx="958850" cy="577850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84" name="AutoShape 46"/>
          <p:cNvCxnSpPr/>
          <p:nvPr/>
        </p:nvCxnSpPr>
        <p:spPr>
          <a:xfrm flipH="1">
            <a:off x="6883400" y="4465955"/>
            <a:ext cx="885825" cy="631825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85" name="AutoShape 47"/>
          <p:cNvCxnSpPr/>
          <p:nvPr/>
        </p:nvCxnSpPr>
        <p:spPr>
          <a:xfrm>
            <a:off x="6937375" y="5227955"/>
            <a:ext cx="831850" cy="577850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86" name="AutoShape 48"/>
          <p:cNvCxnSpPr>
            <a:stCxn id="39982" idx="7"/>
            <a:endCxn id="39981" idx="3"/>
          </p:cNvCxnSpPr>
          <p:nvPr/>
        </p:nvCxnSpPr>
        <p:spPr>
          <a:xfrm flipV="1">
            <a:off x="7877175" y="5154930"/>
            <a:ext cx="958850" cy="650875"/>
          </a:xfrm>
          <a:prstGeom prst="straightConnector1">
            <a:avLst/>
          </a:prstGeom>
          <a:ln w="158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7" name="Text Box 50"/>
          <p:cNvSpPr txBox="1"/>
          <p:nvPr/>
        </p:nvSpPr>
        <p:spPr>
          <a:xfrm>
            <a:off x="6996430" y="433578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0" name="Text Box 53"/>
          <p:cNvSpPr txBox="1"/>
          <p:nvPr/>
        </p:nvSpPr>
        <p:spPr>
          <a:xfrm>
            <a:off x="6844030" y="531876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2" name="Text Box 56"/>
          <p:cNvSpPr txBox="1"/>
          <p:nvPr/>
        </p:nvSpPr>
        <p:spPr>
          <a:xfrm>
            <a:off x="8215630" y="433578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3" name="Text Box 58"/>
          <p:cNvSpPr txBox="1"/>
          <p:nvPr/>
        </p:nvSpPr>
        <p:spPr>
          <a:xfrm>
            <a:off x="6490970" y="3707130"/>
            <a:ext cx="876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algn="ctr">
              <a:buClrTx/>
              <a:buSzTx/>
              <a:buNone/>
            </a:pP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余图</a:t>
            </a: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endParaRPr lang="zh-CN" altLang="en-GB" sz="24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39995" name="Freeform 68"/>
          <p:cNvSpPr/>
          <p:nvPr/>
        </p:nvSpPr>
        <p:spPr>
          <a:xfrm>
            <a:off x="7596505" y="448056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ln w="158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9996" name="Freeform 69"/>
          <p:cNvSpPr/>
          <p:nvPr/>
        </p:nvSpPr>
        <p:spPr>
          <a:xfrm>
            <a:off x="7825105" y="448056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ln w="158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9997" name="Text Box 70"/>
          <p:cNvSpPr txBox="1"/>
          <p:nvPr/>
        </p:nvSpPr>
        <p:spPr>
          <a:xfrm>
            <a:off x="7978775" y="486156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98" name="Text Box 71"/>
          <p:cNvSpPr/>
          <p:nvPr/>
        </p:nvSpPr>
        <p:spPr>
          <a:xfrm>
            <a:off x="7150100" y="4861560"/>
            <a:ext cx="523875" cy="457200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Text Box 71"/>
          <p:cNvSpPr txBox="1"/>
          <p:nvPr/>
        </p:nvSpPr>
        <p:spPr>
          <a:xfrm>
            <a:off x="8215630" y="5471160"/>
            <a:ext cx="52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91205" y="3825875"/>
            <a:ext cx="2782570" cy="2384425"/>
            <a:chOff x="5183" y="6025"/>
            <a:chExt cx="4382" cy="3755"/>
          </a:xfrm>
        </p:grpSpPr>
        <p:sp>
          <p:nvSpPr>
            <p:cNvPr id="36887" name="Oval 23"/>
            <p:cNvSpPr/>
            <p:nvPr/>
          </p:nvSpPr>
          <p:spPr>
            <a:xfrm>
              <a:off x="5713" y="7943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88" name="Oval 24"/>
            <p:cNvSpPr/>
            <p:nvPr/>
          </p:nvSpPr>
          <p:spPr>
            <a:xfrm>
              <a:off x="7167" y="6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89" name="Oval 25"/>
            <p:cNvSpPr/>
            <p:nvPr/>
          </p:nvSpPr>
          <p:spPr>
            <a:xfrm>
              <a:off x="8880" y="7825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0" name="Oval 26"/>
            <p:cNvSpPr/>
            <p:nvPr/>
          </p:nvSpPr>
          <p:spPr>
            <a:xfrm>
              <a:off x="7170" y="902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6891" name="AutoShape 27"/>
            <p:cNvCxnSpPr/>
            <p:nvPr/>
          </p:nvCxnSpPr>
          <p:spPr>
            <a:xfrm>
              <a:off x="7372" y="6933"/>
              <a:ext cx="1543" cy="92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6892" name="AutoShape 28"/>
            <p:cNvCxnSpPr>
              <a:stCxn id="36888" idx="3"/>
              <a:endCxn id="36887" idx="0"/>
            </p:cNvCxnSpPr>
            <p:nvPr/>
          </p:nvCxnSpPr>
          <p:spPr>
            <a:xfrm flipH="1">
              <a:off x="5833" y="6933"/>
              <a:ext cx="1369" cy="1010"/>
            </a:xfrm>
            <a:prstGeom prst="straightConnector1">
              <a:avLst/>
            </a:prstGeom>
            <a:ln w="1587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93" name="AutoShape 29"/>
            <p:cNvCxnSpPr>
              <a:stCxn id="36887" idx="5"/>
              <a:endCxn id="36890" idx="1"/>
            </p:cNvCxnSpPr>
            <p:nvPr/>
          </p:nvCxnSpPr>
          <p:spPr>
            <a:xfrm>
              <a:off x="5918" y="8148"/>
              <a:ext cx="1287" cy="91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6894" name="AutoShape 30"/>
            <p:cNvCxnSpPr/>
            <p:nvPr/>
          </p:nvCxnSpPr>
          <p:spPr>
            <a:xfrm flipV="1">
              <a:off x="7375" y="8030"/>
              <a:ext cx="1540" cy="1030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95" name="AutoShape 31"/>
            <p:cNvCxnSpPr/>
            <p:nvPr/>
          </p:nvCxnSpPr>
          <p:spPr>
            <a:xfrm>
              <a:off x="7289" y="6974"/>
              <a:ext cx="3" cy="2057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896" name="Text Box 32"/>
            <p:cNvSpPr txBox="1"/>
            <p:nvPr/>
          </p:nvSpPr>
          <p:spPr>
            <a:xfrm>
              <a:off x="5385" y="6745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7" name="Text Box 33"/>
            <p:cNvSpPr txBox="1"/>
            <p:nvPr/>
          </p:nvSpPr>
          <p:spPr>
            <a:xfrm>
              <a:off x="9143" y="7585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8" name="Text Box 34"/>
            <p:cNvSpPr txBox="1"/>
            <p:nvPr/>
          </p:nvSpPr>
          <p:spPr>
            <a:xfrm>
              <a:off x="5183" y="7705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899" name="Text Box 35"/>
            <p:cNvSpPr txBox="1"/>
            <p:nvPr/>
          </p:nvSpPr>
          <p:spPr>
            <a:xfrm>
              <a:off x="5422" y="8540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0" name="Text Box 36"/>
            <p:cNvSpPr txBox="1"/>
            <p:nvPr/>
          </p:nvSpPr>
          <p:spPr>
            <a:xfrm>
              <a:off x="7033" y="6025"/>
              <a:ext cx="55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1" name="Text Box 37"/>
            <p:cNvSpPr txBox="1"/>
            <p:nvPr/>
          </p:nvSpPr>
          <p:spPr>
            <a:xfrm>
              <a:off x="6979" y="906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2" name="Text Box 38"/>
            <p:cNvSpPr txBox="1"/>
            <p:nvPr/>
          </p:nvSpPr>
          <p:spPr>
            <a:xfrm>
              <a:off x="7942" y="8540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3" name="Text Box 39"/>
            <p:cNvSpPr txBox="1"/>
            <p:nvPr/>
          </p:nvSpPr>
          <p:spPr>
            <a:xfrm>
              <a:off x="7942" y="6728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4" name="Text Box 40"/>
            <p:cNvSpPr txBox="1"/>
            <p:nvPr/>
          </p:nvSpPr>
          <p:spPr>
            <a:xfrm>
              <a:off x="7205" y="7628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905" name="Text Box 41"/>
            <p:cNvSpPr txBox="1"/>
            <p:nvPr/>
          </p:nvSpPr>
          <p:spPr>
            <a:xfrm>
              <a:off x="5183" y="6090"/>
              <a:ext cx="90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流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91605" y="3932555"/>
            <a:ext cx="2652395" cy="2315210"/>
            <a:chOff x="10218" y="6221"/>
            <a:chExt cx="4177" cy="3646"/>
          </a:xfrm>
        </p:grpSpPr>
        <p:sp>
          <p:nvSpPr>
            <p:cNvPr id="28" name="Text Box 51"/>
            <p:cNvSpPr txBox="1"/>
            <p:nvPr/>
          </p:nvSpPr>
          <p:spPr>
            <a:xfrm>
              <a:off x="13973" y="8153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" name="Oval 41"/>
            <p:cNvSpPr/>
            <p:nvPr/>
          </p:nvSpPr>
          <p:spPr>
            <a:xfrm>
              <a:off x="10720" y="8033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1" name="Oval 42"/>
            <p:cNvSpPr/>
            <p:nvPr/>
          </p:nvSpPr>
          <p:spPr>
            <a:xfrm>
              <a:off x="12200" y="6833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" name="Oval 43"/>
            <p:cNvSpPr/>
            <p:nvPr/>
          </p:nvSpPr>
          <p:spPr>
            <a:xfrm>
              <a:off x="13880" y="7913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" name="Text Box 52"/>
            <p:cNvSpPr txBox="1"/>
            <p:nvPr/>
          </p:nvSpPr>
          <p:spPr>
            <a:xfrm>
              <a:off x="10218" y="7793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" name="Text Box 59"/>
            <p:cNvSpPr txBox="1"/>
            <p:nvPr/>
          </p:nvSpPr>
          <p:spPr>
            <a:xfrm>
              <a:off x="12125" y="6221"/>
              <a:ext cx="55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" name="Oval 44"/>
            <p:cNvSpPr/>
            <p:nvPr/>
          </p:nvSpPr>
          <p:spPr>
            <a:xfrm>
              <a:off x="12200" y="9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Text Box 54"/>
            <p:cNvSpPr txBox="1"/>
            <p:nvPr/>
          </p:nvSpPr>
          <p:spPr>
            <a:xfrm>
              <a:off x="12035" y="9143"/>
              <a:ext cx="53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0" grpId="0"/>
      <p:bldP spid="39990" grpId="1"/>
      <p:bldP spid="39987" grpId="0"/>
      <p:bldP spid="39987" grpId="1"/>
      <p:bldP spid="39992" grpId="0"/>
      <p:bldP spid="39992" grpId="1"/>
      <p:bldP spid="2" grpId="0"/>
      <p:bldP spid="2" grpId="1"/>
      <p:bldP spid="39995" grpId="0" bldLvl="0" animBg="1"/>
      <p:bldP spid="39995" grpId="1" animBg="1"/>
      <p:bldP spid="39998" grpId="0" bldLvl="0" animBg="1"/>
      <p:bldP spid="39998" grpId="1" animBg="1"/>
      <p:bldP spid="39996" grpId="0" bldLvl="0" animBg="1"/>
      <p:bldP spid="39996" grpId="1" animBg="1"/>
      <p:bldP spid="39997" grpId="0"/>
      <p:bldP spid="39997" grpId="1"/>
      <p:bldP spid="39993" grpId="0"/>
      <p:bldP spid="3999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>
          <a:xfrm>
            <a:off x="593725" y="-161925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增广路径和增广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>
          <a:xfrm>
            <a:off x="167640" y="575310"/>
            <a:ext cx="9001125" cy="173291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给定图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中的流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及其对应的余图</a:t>
            </a: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en-US" altLang="zh-CN" sz="2400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找到余图中的一条流，该流通过一条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</a:rPr>
              <a:t>没有重复结点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的路径，并且值和该路径上的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</a:rPr>
              <a:t>最小容量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相等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</a:rPr>
              <a:t>增广路径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</a:t>
            </a:r>
            <a:endParaRPr lang="en-US" altLang="zh-CN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Text Box 53"/>
          <p:cNvSpPr txBox="1"/>
          <p:nvPr/>
        </p:nvSpPr>
        <p:spPr>
          <a:xfrm>
            <a:off x="6504305" y="4029710"/>
            <a:ext cx="50736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10/</a:t>
            </a:r>
            <a:endParaRPr lang="en-US" altLang="zh-CN" sz="18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Text Box 53"/>
          <p:cNvSpPr txBox="1"/>
          <p:nvPr/>
        </p:nvSpPr>
        <p:spPr>
          <a:xfrm>
            <a:off x="6752590" y="3551555"/>
            <a:ext cx="50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10/</a:t>
            </a:r>
            <a:endParaRPr lang="en-US" altLang="zh-CN" sz="18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Text Box 53"/>
          <p:cNvSpPr/>
          <p:nvPr/>
        </p:nvSpPr>
        <p:spPr>
          <a:xfrm>
            <a:off x="8058785" y="2956560"/>
            <a:ext cx="500380" cy="36830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10/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92735" y="2448560"/>
            <a:ext cx="8686800" cy="2450465"/>
            <a:chOff x="84" y="3954"/>
            <a:chExt cx="13680" cy="3859"/>
          </a:xfrm>
        </p:grpSpPr>
        <p:sp>
          <p:nvSpPr>
            <p:cNvPr id="40965" name="Oval 4"/>
            <p:cNvSpPr/>
            <p:nvPr/>
          </p:nvSpPr>
          <p:spPr>
            <a:xfrm>
              <a:off x="587" y="6021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66" name="Oval 5"/>
            <p:cNvSpPr/>
            <p:nvPr/>
          </p:nvSpPr>
          <p:spPr>
            <a:xfrm>
              <a:off x="2069" y="471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67" name="Oval 6"/>
            <p:cNvSpPr/>
            <p:nvPr/>
          </p:nvSpPr>
          <p:spPr>
            <a:xfrm>
              <a:off x="3747" y="5901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68" name="Oval 7"/>
            <p:cNvSpPr/>
            <p:nvPr/>
          </p:nvSpPr>
          <p:spPr>
            <a:xfrm>
              <a:off x="2067" y="710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40969" name="AutoShape 8"/>
            <p:cNvCxnSpPr>
              <a:stCxn id="40966" idx="5"/>
              <a:endCxn id="40967" idx="1"/>
            </p:cNvCxnSpPr>
            <p:nvPr/>
          </p:nvCxnSpPr>
          <p:spPr>
            <a:xfrm>
              <a:off x="2274" y="4919"/>
              <a:ext cx="1508" cy="10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0970" name="AutoShape 9"/>
            <p:cNvCxnSpPr>
              <a:stCxn id="40966" idx="3"/>
              <a:endCxn id="40965" idx="0"/>
            </p:cNvCxnSpPr>
            <p:nvPr/>
          </p:nvCxnSpPr>
          <p:spPr>
            <a:xfrm flipH="1">
              <a:off x="707" y="4919"/>
              <a:ext cx="1397" cy="110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40971" name="AutoShape 10"/>
            <p:cNvCxnSpPr>
              <a:stCxn id="40965" idx="5"/>
              <a:endCxn id="40968" idx="1"/>
            </p:cNvCxnSpPr>
            <p:nvPr/>
          </p:nvCxnSpPr>
          <p:spPr>
            <a:xfrm>
              <a:off x="792" y="6226"/>
              <a:ext cx="1310" cy="9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0972" name="AutoShape 11"/>
            <p:cNvCxnSpPr>
              <a:stCxn id="40968" idx="7"/>
              <a:endCxn id="40967" idx="3"/>
            </p:cNvCxnSpPr>
            <p:nvPr/>
          </p:nvCxnSpPr>
          <p:spPr>
            <a:xfrm flipV="1">
              <a:off x="2272" y="6106"/>
              <a:ext cx="1510" cy="103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0973" name="AutoShape 12"/>
            <p:cNvCxnSpPr>
              <a:endCxn id="40968" idx="0"/>
            </p:cNvCxnSpPr>
            <p:nvPr/>
          </p:nvCxnSpPr>
          <p:spPr>
            <a:xfrm>
              <a:off x="2187" y="4941"/>
              <a:ext cx="0" cy="216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0974" name="Text Box 13"/>
            <p:cNvSpPr txBox="1"/>
            <p:nvPr/>
          </p:nvSpPr>
          <p:spPr>
            <a:xfrm>
              <a:off x="792" y="4821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75" name="Text Box 14"/>
            <p:cNvSpPr txBox="1"/>
            <p:nvPr/>
          </p:nvSpPr>
          <p:spPr>
            <a:xfrm>
              <a:off x="4044" y="5661"/>
              <a:ext cx="42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76" name="Text Box 15"/>
            <p:cNvSpPr txBox="1"/>
            <p:nvPr/>
          </p:nvSpPr>
          <p:spPr>
            <a:xfrm>
              <a:off x="84" y="5781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77" name="Text Box 16"/>
            <p:cNvSpPr txBox="1"/>
            <p:nvPr/>
          </p:nvSpPr>
          <p:spPr>
            <a:xfrm>
              <a:off x="522" y="6501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78" name="Text Box 17"/>
            <p:cNvSpPr txBox="1"/>
            <p:nvPr/>
          </p:nvSpPr>
          <p:spPr>
            <a:xfrm>
              <a:off x="1910" y="4109"/>
              <a:ext cx="55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79" name="Text Box 18"/>
            <p:cNvSpPr txBox="1"/>
            <p:nvPr/>
          </p:nvSpPr>
          <p:spPr>
            <a:xfrm>
              <a:off x="1843" y="7093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80" name="Text Box 19"/>
            <p:cNvSpPr txBox="1"/>
            <p:nvPr/>
          </p:nvSpPr>
          <p:spPr>
            <a:xfrm>
              <a:off x="2909" y="6501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81" name="Text Box 20"/>
            <p:cNvSpPr txBox="1"/>
            <p:nvPr/>
          </p:nvSpPr>
          <p:spPr>
            <a:xfrm>
              <a:off x="2804" y="4821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982" name="Text Box 21"/>
            <p:cNvSpPr txBox="1"/>
            <p:nvPr/>
          </p:nvSpPr>
          <p:spPr>
            <a:xfrm>
              <a:off x="2069" y="5661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MS PGothic" panose="020B0600070205080204" pitchFamily="34" charset="-128"/>
                </a:rPr>
                <a:t>30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026" name="Text Box 83"/>
            <p:cNvSpPr txBox="1"/>
            <p:nvPr/>
          </p:nvSpPr>
          <p:spPr>
            <a:xfrm>
              <a:off x="135" y="4109"/>
              <a:ext cx="138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网络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39979" name="Oval 41"/>
            <p:cNvSpPr/>
            <p:nvPr/>
          </p:nvSpPr>
          <p:spPr>
            <a:xfrm>
              <a:off x="10061" y="6009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0" name="Oval 42"/>
            <p:cNvSpPr/>
            <p:nvPr/>
          </p:nvSpPr>
          <p:spPr>
            <a:xfrm>
              <a:off x="11604" y="458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1" name="Oval 43"/>
            <p:cNvSpPr/>
            <p:nvPr/>
          </p:nvSpPr>
          <p:spPr>
            <a:xfrm>
              <a:off x="13249" y="5781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2" name="Oval 44"/>
            <p:cNvSpPr/>
            <p:nvPr/>
          </p:nvSpPr>
          <p:spPr>
            <a:xfrm>
              <a:off x="11604" y="698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9983" name="AutoShape 45"/>
            <p:cNvCxnSpPr>
              <a:stCxn id="39980" idx="5"/>
              <a:endCxn id="39981" idx="1"/>
            </p:cNvCxnSpPr>
            <p:nvPr/>
          </p:nvCxnSpPr>
          <p:spPr>
            <a:xfrm>
              <a:off x="11809" y="4786"/>
              <a:ext cx="1475" cy="1030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84" name="AutoShape 46"/>
            <p:cNvCxnSpPr>
              <a:stCxn id="39980" idx="3"/>
              <a:endCxn id="39979" idx="0"/>
            </p:cNvCxnSpPr>
            <p:nvPr/>
          </p:nvCxnSpPr>
          <p:spPr>
            <a:xfrm flipH="1">
              <a:off x="10181" y="4786"/>
              <a:ext cx="1458" cy="1223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85" name="AutoShape 47"/>
            <p:cNvCxnSpPr>
              <a:stCxn id="39979" idx="5"/>
              <a:endCxn id="39982" idx="1"/>
            </p:cNvCxnSpPr>
            <p:nvPr/>
          </p:nvCxnSpPr>
          <p:spPr>
            <a:xfrm>
              <a:off x="10266" y="6214"/>
              <a:ext cx="1373" cy="802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86" name="AutoShape 48"/>
            <p:cNvCxnSpPr/>
            <p:nvPr/>
          </p:nvCxnSpPr>
          <p:spPr>
            <a:xfrm flipV="1">
              <a:off x="11809" y="5986"/>
              <a:ext cx="1475" cy="103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87" name="Text Box 50"/>
            <p:cNvSpPr txBox="1"/>
            <p:nvPr/>
          </p:nvSpPr>
          <p:spPr>
            <a:xfrm>
              <a:off x="10455" y="4771"/>
              <a:ext cx="6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8" name="Text Box 51"/>
            <p:cNvSpPr txBox="1"/>
            <p:nvPr/>
          </p:nvSpPr>
          <p:spPr>
            <a:xfrm>
              <a:off x="13342" y="6021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9" name="Text Box 52"/>
            <p:cNvSpPr txBox="1"/>
            <p:nvPr/>
          </p:nvSpPr>
          <p:spPr>
            <a:xfrm>
              <a:off x="9587" y="5661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0" name="Text Box 53"/>
            <p:cNvSpPr txBox="1"/>
            <p:nvPr/>
          </p:nvSpPr>
          <p:spPr>
            <a:xfrm>
              <a:off x="10369" y="6485"/>
              <a:ext cx="6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1" name="Text Box 54"/>
            <p:cNvSpPr txBox="1"/>
            <p:nvPr/>
          </p:nvSpPr>
          <p:spPr>
            <a:xfrm>
              <a:off x="11459" y="6981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2" name="Text Box 56"/>
            <p:cNvSpPr txBox="1"/>
            <p:nvPr/>
          </p:nvSpPr>
          <p:spPr>
            <a:xfrm>
              <a:off x="12863" y="4771"/>
              <a:ext cx="6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3" name="Text Box 58"/>
            <p:cNvSpPr txBox="1"/>
            <p:nvPr/>
          </p:nvSpPr>
          <p:spPr>
            <a:xfrm>
              <a:off x="9587" y="3989"/>
              <a:ext cx="138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余图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39994" name="Text Box 59"/>
            <p:cNvSpPr txBox="1"/>
            <p:nvPr/>
          </p:nvSpPr>
          <p:spPr>
            <a:xfrm>
              <a:off x="11494" y="3954"/>
              <a:ext cx="55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5" name="Freeform 68"/>
            <p:cNvSpPr/>
            <p:nvPr/>
          </p:nvSpPr>
          <p:spPr>
            <a:xfrm>
              <a:off x="11332" y="4821"/>
              <a:ext cx="391" cy="2148"/>
            </a:xfrm>
            <a:custGeom>
              <a:avLst/>
              <a:gdLst>
                <a:gd name="txL" fmla="*/ 0 w 144"/>
                <a:gd name="txT" fmla="*/ 0 h 816"/>
                <a:gd name="txR" fmla="*/ 144 w 144"/>
                <a:gd name="txB" fmla="*/ 816 h 816"/>
              </a:gdLst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44" h="816">
                  <a:moveTo>
                    <a:pt x="144" y="816"/>
                  </a:moveTo>
                  <a:cubicBezTo>
                    <a:pt x="72" y="668"/>
                    <a:pt x="0" y="520"/>
                    <a:pt x="0" y="384"/>
                  </a:cubicBezTo>
                  <a:cubicBezTo>
                    <a:pt x="0" y="248"/>
                    <a:pt x="72" y="124"/>
                    <a:pt x="144" y="0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Freeform 69"/>
            <p:cNvSpPr/>
            <p:nvPr/>
          </p:nvSpPr>
          <p:spPr>
            <a:xfrm>
              <a:off x="11722" y="4821"/>
              <a:ext cx="330" cy="2160"/>
            </a:xfrm>
            <a:custGeom>
              <a:avLst/>
              <a:gdLst>
                <a:gd name="txL" fmla="*/ 0 w 144"/>
                <a:gd name="txT" fmla="*/ 0 h 816"/>
                <a:gd name="txR" fmla="*/ 144 w 144"/>
                <a:gd name="txB" fmla="*/ 816 h 816"/>
              </a:gdLst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txL" t="txT" r="txR" b="txB"/>
              <a:pathLst>
                <a:path w="144" h="816">
                  <a:moveTo>
                    <a:pt x="0" y="0"/>
                  </a:moveTo>
                  <a:cubicBezTo>
                    <a:pt x="72" y="148"/>
                    <a:pt x="144" y="296"/>
                    <a:pt x="144" y="432"/>
                  </a:cubicBezTo>
                  <a:cubicBezTo>
                    <a:pt x="144" y="568"/>
                    <a:pt x="72" y="692"/>
                    <a:pt x="0" y="816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Text Box 70"/>
            <p:cNvSpPr txBox="1"/>
            <p:nvPr/>
          </p:nvSpPr>
          <p:spPr>
            <a:xfrm>
              <a:off x="11943" y="5600"/>
              <a:ext cx="6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8" name="Text Box 71"/>
            <p:cNvSpPr txBox="1"/>
            <p:nvPr/>
          </p:nvSpPr>
          <p:spPr>
            <a:xfrm>
              <a:off x="10771" y="5729"/>
              <a:ext cx="6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" name="Text Box 71"/>
            <p:cNvSpPr txBox="1"/>
            <p:nvPr/>
          </p:nvSpPr>
          <p:spPr>
            <a:xfrm>
              <a:off x="12376" y="6559"/>
              <a:ext cx="6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8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" name="Oval 23"/>
            <p:cNvSpPr/>
            <p:nvPr/>
          </p:nvSpPr>
          <p:spPr>
            <a:xfrm>
              <a:off x="5353" y="5899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1" name="Oval 24"/>
            <p:cNvSpPr/>
            <p:nvPr/>
          </p:nvSpPr>
          <p:spPr>
            <a:xfrm>
              <a:off x="6809" y="477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" name="Oval 25"/>
            <p:cNvSpPr/>
            <p:nvPr/>
          </p:nvSpPr>
          <p:spPr>
            <a:xfrm>
              <a:off x="8475" y="5842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" name="Oval 26"/>
            <p:cNvSpPr/>
            <p:nvPr/>
          </p:nvSpPr>
          <p:spPr>
            <a:xfrm>
              <a:off x="6811" y="6981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4" name="AutoShape 27"/>
            <p:cNvCxnSpPr/>
            <p:nvPr/>
          </p:nvCxnSpPr>
          <p:spPr>
            <a:xfrm>
              <a:off x="7013" y="4979"/>
              <a:ext cx="1497" cy="89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" name="AutoShape 28"/>
            <p:cNvCxnSpPr/>
            <p:nvPr/>
          </p:nvCxnSpPr>
          <p:spPr>
            <a:xfrm flipH="1">
              <a:off x="5476" y="4968"/>
              <a:ext cx="1370" cy="919"/>
            </a:xfrm>
            <a:prstGeom prst="straightConnector1">
              <a:avLst/>
            </a:prstGeom>
            <a:ln w="3175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AutoShape 29"/>
            <p:cNvCxnSpPr>
              <a:stCxn id="30" idx="5"/>
              <a:endCxn id="33" idx="1"/>
            </p:cNvCxnSpPr>
            <p:nvPr/>
          </p:nvCxnSpPr>
          <p:spPr>
            <a:xfrm>
              <a:off x="5558" y="6104"/>
              <a:ext cx="1288" cy="91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7" name="AutoShape 30"/>
            <p:cNvCxnSpPr/>
            <p:nvPr/>
          </p:nvCxnSpPr>
          <p:spPr>
            <a:xfrm flipV="1">
              <a:off x="7016" y="6047"/>
              <a:ext cx="1494" cy="969"/>
            </a:xfrm>
            <a:prstGeom prst="straightConnector1">
              <a:avLst/>
            </a:prstGeom>
            <a:ln w="317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AutoShape 31"/>
            <p:cNvCxnSpPr>
              <a:stCxn id="31" idx="4"/>
              <a:endCxn id="33" idx="0"/>
            </p:cNvCxnSpPr>
            <p:nvPr/>
          </p:nvCxnSpPr>
          <p:spPr>
            <a:xfrm>
              <a:off x="6929" y="5015"/>
              <a:ext cx="2" cy="1966"/>
            </a:xfrm>
            <a:prstGeom prst="straightConnector1">
              <a:avLst/>
            </a:prstGeom>
            <a:ln w="317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 Box 32"/>
            <p:cNvSpPr txBox="1"/>
            <p:nvPr/>
          </p:nvSpPr>
          <p:spPr>
            <a:xfrm>
              <a:off x="5062" y="4699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Text Box 33"/>
            <p:cNvSpPr txBox="1"/>
            <p:nvPr/>
          </p:nvSpPr>
          <p:spPr>
            <a:xfrm>
              <a:off x="8783" y="5545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" name="Text Box 34"/>
            <p:cNvSpPr txBox="1"/>
            <p:nvPr/>
          </p:nvSpPr>
          <p:spPr>
            <a:xfrm>
              <a:off x="4823" y="5665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2" name="Text Box 35"/>
            <p:cNvSpPr txBox="1"/>
            <p:nvPr/>
          </p:nvSpPr>
          <p:spPr>
            <a:xfrm>
              <a:off x="5062" y="6500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Text Box 36"/>
            <p:cNvSpPr txBox="1"/>
            <p:nvPr/>
          </p:nvSpPr>
          <p:spPr>
            <a:xfrm>
              <a:off x="6652" y="3968"/>
              <a:ext cx="55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Text Box 37"/>
            <p:cNvSpPr txBox="1"/>
            <p:nvPr/>
          </p:nvSpPr>
          <p:spPr>
            <a:xfrm>
              <a:off x="6679" y="7046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Text Box 38"/>
            <p:cNvSpPr txBox="1"/>
            <p:nvPr/>
          </p:nvSpPr>
          <p:spPr>
            <a:xfrm>
              <a:off x="7601" y="6501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" name="Text Box 39"/>
            <p:cNvSpPr txBox="1"/>
            <p:nvPr/>
          </p:nvSpPr>
          <p:spPr>
            <a:xfrm>
              <a:off x="7601" y="4688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7" name="Text Box 40"/>
            <p:cNvSpPr txBox="1"/>
            <p:nvPr/>
          </p:nvSpPr>
          <p:spPr>
            <a:xfrm>
              <a:off x="6846" y="5600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8" name="Text Box 41"/>
            <p:cNvSpPr txBox="1"/>
            <p:nvPr/>
          </p:nvSpPr>
          <p:spPr>
            <a:xfrm>
              <a:off x="4823" y="4050"/>
              <a:ext cx="90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流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</p:grpSp>
      <p:cxnSp>
        <p:nvCxnSpPr>
          <p:cNvPr id="3" name="AutoShape 68"/>
          <p:cNvCxnSpPr/>
          <p:nvPr/>
        </p:nvCxnSpPr>
        <p:spPr>
          <a:xfrm>
            <a:off x="6742430" y="3872865"/>
            <a:ext cx="887730" cy="516890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 77"/>
          <p:cNvSpPr/>
          <p:nvPr/>
        </p:nvSpPr>
        <p:spPr>
          <a:xfrm>
            <a:off x="7427595" y="3011170"/>
            <a:ext cx="247650" cy="1325245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ln w="508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cxnSp>
        <p:nvCxnSpPr>
          <p:cNvPr id="42033" name="AutoShape 48"/>
          <p:cNvCxnSpPr/>
          <p:nvPr/>
        </p:nvCxnSpPr>
        <p:spPr>
          <a:xfrm>
            <a:off x="7715885" y="2955290"/>
            <a:ext cx="958850" cy="654050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9" idx="0"/>
          </p:cNvCxnSpPr>
          <p:nvPr/>
        </p:nvCxnSpPr>
        <p:spPr>
          <a:xfrm flipV="1">
            <a:off x="6886575" y="4267200"/>
            <a:ext cx="504825" cy="221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37935" y="4488815"/>
            <a:ext cx="109728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增广路径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ldLvl="0" animBg="1"/>
      <p:bldP spid="5" grpId="1" animBg="1"/>
      <p:bldP spid="6" grpId="0"/>
      <p:bldP spid="6" grpId="1"/>
      <p:bldP spid="7" grpId="0" bldLvl="0" animBg="1"/>
      <p:bldP spid="9" grpId="0" bldLvl="0" animBg="1"/>
      <p:bldP spid="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6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>
          <a:xfrm>
            <a:off x="593725" y="-161925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增广路径和增广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>
          <a:xfrm>
            <a:off x="170180" y="513080"/>
            <a:ext cx="9001125" cy="173291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给定图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中的流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及其对应的余图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en-US" altLang="zh-CN" sz="2000" baseline="-25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找到余图中的一条流，该流通过一条没有重复结点的路径，并且值和该路径上的最小容量相等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</a:rPr>
              <a:t>增广路径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4310" y="3813810"/>
            <a:ext cx="7513320" cy="56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 defTabSz="914400" eaLnBrk="1" hangingPunct="1">
              <a:lnSpc>
                <a:spcPct val="15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根据增广路径上的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最小流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沿着增广路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径更新流（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增</a:t>
            </a:r>
            <a:r>
              <a:rPr lang="en-US" altLang="zh-CN" sz="20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广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</a:t>
            </a:r>
            <a:endParaRPr lang="zh-CN" altLang="en-US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667385" y="4352925"/>
            <a:ext cx="3170555" cy="2230120"/>
            <a:chOff x="3811" y="6843"/>
            <a:chExt cx="4993" cy="3512"/>
          </a:xfrm>
        </p:grpSpPr>
        <p:sp>
          <p:nvSpPr>
            <p:cNvPr id="55" name="Oval 23"/>
            <p:cNvSpPr/>
            <p:nvPr/>
          </p:nvSpPr>
          <p:spPr>
            <a:xfrm>
              <a:off x="4952" y="8774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6" name="Oval 24"/>
            <p:cNvSpPr/>
            <p:nvPr/>
          </p:nvSpPr>
          <p:spPr>
            <a:xfrm>
              <a:off x="6407" y="765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7" name="Oval 25"/>
            <p:cNvSpPr/>
            <p:nvPr/>
          </p:nvSpPr>
          <p:spPr>
            <a:xfrm>
              <a:off x="8074" y="8717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8" name="Oval 26"/>
            <p:cNvSpPr/>
            <p:nvPr/>
          </p:nvSpPr>
          <p:spPr>
            <a:xfrm>
              <a:off x="6325" y="981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59" name="AutoShape 27"/>
            <p:cNvCxnSpPr/>
            <p:nvPr/>
          </p:nvCxnSpPr>
          <p:spPr>
            <a:xfrm>
              <a:off x="6612" y="7843"/>
              <a:ext cx="1497" cy="89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0" name="AutoShape 28"/>
            <p:cNvCxnSpPr/>
            <p:nvPr/>
          </p:nvCxnSpPr>
          <p:spPr>
            <a:xfrm flipH="1">
              <a:off x="5075" y="7843"/>
              <a:ext cx="1370" cy="919"/>
            </a:xfrm>
            <a:prstGeom prst="straightConnector1">
              <a:avLst/>
            </a:prstGeom>
            <a:ln w="1587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AutoShape 29"/>
            <p:cNvCxnSpPr>
              <a:stCxn id="55" idx="4"/>
            </p:cNvCxnSpPr>
            <p:nvPr/>
          </p:nvCxnSpPr>
          <p:spPr>
            <a:xfrm>
              <a:off x="5072" y="9014"/>
              <a:ext cx="1287" cy="8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62" name="AutoShape 30"/>
            <p:cNvCxnSpPr>
              <a:stCxn id="58" idx="7"/>
            </p:cNvCxnSpPr>
            <p:nvPr/>
          </p:nvCxnSpPr>
          <p:spPr>
            <a:xfrm flipV="1">
              <a:off x="6530" y="8922"/>
              <a:ext cx="1579" cy="927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AutoShape 31"/>
            <p:cNvCxnSpPr>
              <a:stCxn id="56" idx="4"/>
              <a:endCxn id="58" idx="0"/>
            </p:cNvCxnSpPr>
            <p:nvPr/>
          </p:nvCxnSpPr>
          <p:spPr>
            <a:xfrm flipH="1">
              <a:off x="6445" y="7890"/>
              <a:ext cx="82" cy="1924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 Box 32"/>
            <p:cNvSpPr txBox="1"/>
            <p:nvPr/>
          </p:nvSpPr>
          <p:spPr>
            <a:xfrm>
              <a:off x="4661" y="7574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5" name="Text Box 33"/>
            <p:cNvSpPr txBox="1"/>
            <p:nvPr/>
          </p:nvSpPr>
          <p:spPr>
            <a:xfrm>
              <a:off x="8382" y="8420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6" name="Text Box 34"/>
            <p:cNvSpPr txBox="1"/>
            <p:nvPr/>
          </p:nvSpPr>
          <p:spPr>
            <a:xfrm>
              <a:off x="4422" y="854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7" name="Text Box 35"/>
            <p:cNvSpPr txBox="1"/>
            <p:nvPr/>
          </p:nvSpPr>
          <p:spPr>
            <a:xfrm>
              <a:off x="4661" y="9375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8" name="Text Box 36"/>
            <p:cNvSpPr txBox="1"/>
            <p:nvPr/>
          </p:nvSpPr>
          <p:spPr>
            <a:xfrm>
              <a:off x="6251" y="6843"/>
              <a:ext cx="55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9" name="Text Box 37"/>
            <p:cNvSpPr txBox="1"/>
            <p:nvPr/>
          </p:nvSpPr>
          <p:spPr>
            <a:xfrm>
              <a:off x="6527" y="9635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0" name="Text Box 38"/>
            <p:cNvSpPr txBox="1"/>
            <p:nvPr/>
          </p:nvSpPr>
          <p:spPr>
            <a:xfrm>
              <a:off x="7200" y="9376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3" name="Text Box 41"/>
            <p:cNvSpPr txBox="1"/>
            <p:nvPr/>
          </p:nvSpPr>
          <p:spPr>
            <a:xfrm>
              <a:off x="3811" y="6855"/>
              <a:ext cx="138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原流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71" name="Text Box 39"/>
            <p:cNvSpPr txBox="1"/>
            <p:nvPr/>
          </p:nvSpPr>
          <p:spPr>
            <a:xfrm>
              <a:off x="7308" y="7434"/>
              <a:ext cx="122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2" name="Text Box 40"/>
            <p:cNvSpPr txBox="1"/>
            <p:nvPr/>
          </p:nvSpPr>
          <p:spPr>
            <a:xfrm>
              <a:off x="6527" y="8489"/>
              <a:ext cx="14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20/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30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cxnSp>
        <p:nvCxnSpPr>
          <p:cNvPr id="74" name="AutoShape 68"/>
          <p:cNvCxnSpPr/>
          <p:nvPr/>
        </p:nvCxnSpPr>
        <p:spPr>
          <a:xfrm>
            <a:off x="1470025" y="5731510"/>
            <a:ext cx="817245" cy="546735"/>
          </a:xfrm>
          <a:prstGeom prst="straightConnector1">
            <a:avLst/>
          </a:prstGeom>
          <a:ln w="666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46150" y="5981065"/>
            <a:ext cx="521970" cy="46037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pPr algn="r"/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+mn-ea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216785" y="5398770"/>
            <a:ext cx="61468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r"/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+mn-ea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575560" y="4728210"/>
            <a:ext cx="579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r"/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+mn-ea"/>
              </a:rPr>
              <a:t>10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148" name="Text Box 41"/>
          <p:cNvSpPr txBox="1"/>
          <p:nvPr/>
        </p:nvSpPr>
        <p:spPr>
          <a:xfrm>
            <a:off x="667544" y="4360546"/>
            <a:ext cx="87693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algn="ctr">
              <a:buClrTx/>
              <a:buSz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新</a:t>
            </a: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流</a:t>
            </a: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endParaRPr lang="zh-CN" altLang="en-GB" sz="24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70" name="右箭头 169"/>
          <p:cNvSpPr/>
          <p:nvPr/>
        </p:nvSpPr>
        <p:spPr>
          <a:xfrm>
            <a:off x="4114800" y="5410835"/>
            <a:ext cx="1066800" cy="381000"/>
          </a:xfrm>
          <a:prstGeom prst="rightArrow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31294"/>
          <a:stretch>
            <a:fillRect/>
          </a:stretch>
        </p:blipFill>
        <p:spPr>
          <a:xfrm>
            <a:off x="1738630" y="2019300"/>
            <a:ext cx="4300855" cy="1768475"/>
          </a:xfrm>
          <a:prstGeom prst="rect">
            <a:avLst/>
          </a:prstGeom>
        </p:spPr>
      </p:pic>
      <p:cxnSp>
        <p:nvCxnSpPr>
          <p:cNvPr id="76" name="AutoShape 31"/>
          <p:cNvCxnSpPr/>
          <p:nvPr/>
        </p:nvCxnSpPr>
        <p:spPr>
          <a:xfrm flipH="1">
            <a:off x="2339975" y="4998085"/>
            <a:ext cx="52070" cy="1221740"/>
          </a:xfrm>
          <a:prstGeom prst="straightConnector1">
            <a:avLst/>
          </a:prstGeom>
          <a:ln w="666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AutoShape 27"/>
          <p:cNvCxnSpPr/>
          <p:nvPr/>
        </p:nvCxnSpPr>
        <p:spPr>
          <a:xfrm>
            <a:off x="2468245" y="4986655"/>
            <a:ext cx="950595" cy="569595"/>
          </a:xfrm>
          <a:prstGeom prst="straightConnector1">
            <a:avLst/>
          </a:prstGeom>
          <a:ln w="666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721985" y="4364990"/>
            <a:ext cx="2652395" cy="2533650"/>
            <a:chOff x="10223" y="6090"/>
            <a:chExt cx="4177" cy="3990"/>
          </a:xfrm>
        </p:grpSpPr>
        <p:sp>
          <p:nvSpPr>
            <p:cNvPr id="39979" name="Oval 41"/>
            <p:cNvSpPr/>
            <p:nvPr/>
          </p:nvSpPr>
          <p:spPr>
            <a:xfrm>
              <a:off x="10725" y="8280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0" name="Oval 42"/>
            <p:cNvSpPr/>
            <p:nvPr/>
          </p:nvSpPr>
          <p:spPr>
            <a:xfrm>
              <a:off x="12205" y="70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1" name="Oval 43"/>
            <p:cNvSpPr/>
            <p:nvPr/>
          </p:nvSpPr>
          <p:spPr>
            <a:xfrm>
              <a:off x="13885" y="8160"/>
              <a:ext cx="240" cy="24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2" name="Oval 44"/>
            <p:cNvSpPr/>
            <p:nvPr/>
          </p:nvSpPr>
          <p:spPr>
            <a:xfrm>
              <a:off x="12205" y="9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en-GB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9983" name="AutoShape 45"/>
            <p:cNvCxnSpPr/>
            <p:nvPr/>
          </p:nvCxnSpPr>
          <p:spPr>
            <a:xfrm>
              <a:off x="12410" y="7285"/>
              <a:ext cx="1510" cy="910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85" name="AutoShape 47"/>
            <p:cNvCxnSpPr/>
            <p:nvPr/>
          </p:nvCxnSpPr>
          <p:spPr>
            <a:xfrm>
              <a:off x="10930" y="8485"/>
              <a:ext cx="1310" cy="910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86" name="AutoShape 48"/>
            <p:cNvCxnSpPr>
              <a:stCxn id="39982" idx="7"/>
              <a:endCxn id="39981" idx="3"/>
            </p:cNvCxnSpPr>
            <p:nvPr/>
          </p:nvCxnSpPr>
          <p:spPr>
            <a:xfrm flipV="1">
              <a:off x="12410" y="8365"/>
              <a:ext cx="1510" cy="1030"/>
            </a:xfrm>
            <a:prstGeom prst="straightConnector1">
              <a:avLst/>
            </a:prstGeom>
            <a:ln w="158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87" name="Text Box 50"/>
            <p:cNvSpPr txBox="1"/>
            <p:nvPr/>
          </p:nvSpPr>
          <p:spPr>
            <a:xfrm>
              <a:off x="11023" y="7080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8" name="Text Box 51"/>
            <p:cNvSpPr txBox="1"/>
            <p:nvPr/>
          </p:nvSpPr>
          <p:spPr>
            <a:xfrm>
              <a:off x="13978" y="8400"/>
              <a:ext cx="42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89" name="Text Box 52"/>
            <p:cNvSpPr txBox="1"/>
            <p:nvPr/>
          </p:nvSpPr>
          <p:spPr>
            <a:xfrm>
              <a:off x="10223" y="804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s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0" name="Text Box 53"/>
            <p:cNvSpPr txBox="1"/>
            <p:nvPr/>
          </p:nvSpPr>
          <p:spPr>
            <a:xfrm>
              <a:off x="10753" y="8686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1" name="Text Box 54"/>
            <p:cNvSpPr txBox="1"/>
            <p:nvPr/>
          </p:nvSpPr>
          <p:spPr>
            <a:xfrm>
              <a:off x="12100" y="936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v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2" name="Text Box 56"/>
            <p:cNvSpPr txBox="1"/>
            <p:nvPr/>
          </p:nvSpPr>
          <p:spPr>
            <a:xfrm>
              <a:off x="12943" y="7080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3" name="Text Box 58"/>
            <p:cNvSpPr txBox="1"/>
            <p:nvPr/>
          </p:nvSpPr>
          <p:spPr>
            <a:xfrm>
              <a:off x="10227" y="6090"/>
              <a:ext cx="138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algn="ctr">
                <a:buClrTx/>
                <a:buSzTx/>
                <a:buNone/>
              </a:pP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余图</a:t>
              </a:r>
              <a:r>
                <a:rPr lang="zh-CN" altLang="en-GB" sz="240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:</a:t>
              </a:r>
              <a:endPara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endParaRPr>
            </a:p>
          </p:txBody>
        </p:sp>
        <p:sp>
          <p:nvSpPr>
            <p:cNvPr id="39994" name="Text Box 59"/>
            <p:cNvSpPr txBox="1"/>
            <p:nvPr/>
          </p:nvSpPr>
          <p:spPr>
            <a:xfrm>
              <a:off x="12130" y="6468"/>
              <a:ext cx="55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Arial" panose="020B0604020202020204" pitchFamily="34" charset="0"/>
                  <a:ea typeface="MS PGothic" panose="020B0600070205080204" pitchFamily="34" charset="-128"/>
                </a:rPr>
                <a:t>u</a:t>
              </a:r>
              <a:endParaRPr lang="en-US" altLang="zh-CN" sz="2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5" name="Freeform 68"/>
            <p:cNvSpPr/>
            <p:nvPr/>
          </p:nvSpPr>
          <p:spPr>
            <a:xfrm>
              <a:off x="11968" y="7308"/>
              <a:ext cx="360" cy="2040"/>
            </a:xfrm>
            <a:custGeom>
              <a:avLst/>
              <a:gdLst>
                <a:gd name="txL" fmla="*/ 0 w 144"/>
                <a:gd name="txT" fmla="*/ 0 h 816"/>
                <a:gd name="txR" fmla="*/ 144 w 144"/>
                <a:gd name="txB" fmla="*/ 816 h 816"/>
              </a:gdLst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44" h="816">
                  <a:moveTo>
                    <a:pt x="144" y="816"/>
                  </a:moveTo>
                  <a:cubicBezTo>
                    <a:pt x="72" y="668"/>
                    <a:pt x="0" y="520"/>
                    <a:pt x="0" y="384"/>
                  </a:cubicBezTo>
                  <a:cubicBezTo>
                    <a:pt x="0" y="248"/>
                    <a:pt x="72" y="124"/>
                    <a:pt x="144" y="0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996" name="Freeform 69"/>
            <p:cNvSpPr/>
            <p:nvPr/>
          </p:nvSpPr>
          <p:spPr>
            <a:xfrm>
              <a:off x="12328" y="7308"/>
              <a:ext cx="360" cy="2040"/>
            </a:xfrm>
            <a:custGeom>
              <a:avLst/>
              <a:gdLst>
                <a:gd name="txL" fmla="*/ 0 w 144"/>
                <a:gd name="txT" fmla="*/ 0 h 816"/>
                <a:gd name="txR" fmla="*/ 144 w 144"/>
                <a:gd name="txB" fmla="*/ 816 h 816"/>
              </a:gdLst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txL" t="txT" r="txR" b="txB"/>
              <a:pathLst>
                <a:path w="144" h="816">
                  <a:moveTo>
                    <a:pt x="0" y="0"/>
                  </a:moveTo>
                  <a:cubicBezTo>
                    <a:pt x="72" y="148"/>
                    <a:pt x="144" y="296"/>
                    <a:pt x="144" y="432"/>
                  </a:cubicBezTo>
                  <a:cubicBezTo>
                    <a:pt x="144" y="568"/>
                    <a:pt x="72" y="692"/>
                    <a:pt x="0" y="816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Text Box 70"/>
            <p:cNvSpPr txBox="1"/>
            <p:nvPr/>
          </p:nvSpPr>
          <p:spPr>
            <a:xfrm>
              <a:off x="12570" y="7908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998" name="Text Box 71"/>
            <p:cNvSpPr/>
            <p:nvPr/>
          </p:nvSpPr>
          <p:spPr>
            <a:xfrm>
              <a:off x="11178" y="7966"/>
              <a:ext cx="825" cy="720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" name="Text Box 71"/>
            <p:cNvSpPr txBox="1"/>
            <p:nvPr/>
          </p:nvSpPr>
          <p:spPr>
            <a:xfrm>
              <a:off x="12943" y="8868"/>
              <a:ext cx="82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dirty="0">
                  <a:solidFill>
                    <a:srgbClr val="0070C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20</a:t>
              </a:r>
              <a:endPara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39984" name="AutoShape 46"/>
            <p:cNvCxnSpPr/>
            <p:nvPr/>
          </p:nvCxnSpPr>
          <p:spPr>
            <a:xfrm flipH="1">
              <a:off x="10845" y="7285"/>
              <a:ext cx="1395" cy="995"/>
            </a:xfrm>
            <a:prstGeom prst="straightConnector1">
              <a:avLst/>
            </a:pr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71"/>
          <p:cNvSpPr/>
          <p:nvPr/>
        </p:nvSpPr>
        <p:spPr>
          <a:xfrm>
            <a:off x="6372225" y="5571490"/>
            <a:ext cx="523875" cy="4603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Freeform 68"/>
          <p:cNvSpPr/>
          <p:nvPr/>
        </p:nvSpPr>
        <p:spPr>
          <a:xfrm>
            <a:off x="6830060" y="5146040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44" h="816">
                <a:moveTo>
                  <a:pt x="144" y="816"/>
                </a:moveTo>
                <a:cubicBezTo>
                  <a:pt x="72" y="668"/>
                  <a:pt x="0" y="520"/>
                  <a:pt x="0" y="384"/>
                </a:cubicBezTo>
                <a:cubicBezTo>
                  <a:pt x="0" y="248"/>
                  <a:pt x="72" y="124"/>
                  <a:pt x="144" y="0"/>
                </a:cubicBezTo>
              </a:path>
            </a:pathLst>
          </a:custGeom>
          <a:ln w="666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" name="AutoShape 47"/>
          <p:cNvCxnSpPr>
            <a:endCxn id="39979" idx="5"/>
          </p:cNvCxnSpPr>
          <p:nvPr/>
        </p:nvCxnSpPr>
        <p:spPr>
          <a:xfrm flipH="1" flipV="1">
            <a:off x="6170930" y="5885815"/>
            <a:ext cx="839470" cy="575945"/>
          </a:xfrm>
          <a:prstGeom prst="straightConnector1">
            <a:avLst/>
          </a:prstGeom>
          <a:ln w="666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0"/>
          <p:cNvSpPr txBox="1"/>
          <p:nvPr/>
        </p:nvSpPr>
        <p:spPr>
          <a:xfrm>
            <a:off x="7250113" y="5548313"/>
            <a:ext cx="52197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20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Freeform 69"/>
          <p:cNvSpPr/>
          <p:nvPr/>
        </p:nvSpPr>
        <p:spPr>
          <a:xfrm>
            <a:off x="7058660" y="5154295"/>
            <a:ext cx="228600" cy="1295400"/>
          </a:xfrm>
          <a:custGeom>
            <a:avLst/>
            <a:gdLst>
              <a:gd name="txL" fmla="*/ 0 w 144"/>
              <a:gd name="txT" fmla="*/ 0 h 816"/>
              <a:gd name="txR" fmla="*/ 144 w 144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44" h="816">
                <a:moveTo>
                  <a:pt x="0" y="0"/>
                </a:moveTo>
                <a:cubicBezTo>
                  <a:pt x="72" y="148"/>
                  <a:pt x="144" y="296"/>
                  <a:pt x="144" y="432"/>
                </a:cubicBezTo>
                <a:cubicBezTo>
                  <a:pt x="144" y="568"/>
                  <a:pt x="72" y="692"/>
                  <a:pt x="0" y="816"/>
                </a:cubicBezTo>
              </a:path>
            </a:pathLst>
          </a:custGeom>
          <a:ln w="666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cxnSp>
        <p:nvCxnSpPr>
          <p:cNvPr id="12" name="AutoShape 47"/>
          <p:cNvCxnSpPr/>
          <p:nvPr/>
        </p:nvCxnSpPr>
        <p:spPr>
          <a:xfrm flipH="1" flipV="1">
            <a:off x="7091680" y="5089525"/>
            <a:ext cx="985520" cy="625475"/>
          </a:xfrm>
          <a:prstGeom prst="straightConnector1">
            <a:avLst/>
          </a:prstGeom>
          <a:ln w="666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6"/>
          <p:cNvSpPr txBox="1"/>
          <p:nvPr/>
        </p:nvSpPr>
        <p:spPr>
          <a:xfrm>
            <a:off x="5359400" y="4352925"/>
            <a:ext cx="116776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algn="ctr">
              <a:buClrTx/>
              <a:buSz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新</a:t>
            </a:r>
            <a:r>
              <a:rPr lang="zh-CN" altLang="en-GB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余图</a:t>
            </a:r>
            <a:r>
              <a:rPr lang="zh-CN" altLang="en-GB" sz="20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:</a:t>
            </a:r>
            <a:endParaRPr lang="zh-CN" altLang="en-GB" sz="200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005" y="2064385"/>
            <a:ext cx="1783080" cy="1616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5" grpId="1" animBg="1"/>
      <p:bldP spid="77" grpId="0" bldLvl="0" animBg="1"/>
      <p:bldP spid="77" grpId="1" animBg="1"/>
      <p:bldP spid="79" grpId="0" bldLvl="0" animBg="1"/>
      <p:bldP spid="79" grpId="1" animBg="1"/>
      <p:bldP spid="148" grpId="0" bldLvl="0" animBg="1"/>
      <p:bldP spid="148" grpId="1" animBg="1"/>
      <p:bldP spid="170" grpId="0" animBg="1"/>
      <p:bldP spid="170" grpId="1" animBg="1"/>
      <p:bldP spid="7" grpId="0" animBg="1"/>
      <p:bldP spid="7" grpId="1" animBg="1"/>
      <p:bldP spid="9" grpId="0" animBg="1"/>
      <p:bldP spid="9" grpId="1" animBg="1"/>
      <p:bldP spid="10" grpId="0" bldLvl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1986" name="页脚占位符 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>
          <a:xfrm>
            <a:off x="647700" y="0"/>
            <a:ext cx="8382000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Ford-Fulkerson 方法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31750" y="864870"/>
            <a:ext cx="4473575" cy="196405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	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对于所有</a:t>
            </a:r>
            <a:r>
              <a:rPr lang="en-US" altLang="zh-CN" sz="18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初始化 </a:t>
            </a:r>
            <a:r>
              <a:rPr lang="en-US" altLang="zh-CN" sz="18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f(e) = 0</a:t>
            </a:r>
            <a:endParaRPr lang="en-US" altLang="zh-CN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	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While 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余图中存在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s-t 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路径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endParaRPr lang="en-US" altLang="zh-CN" sz="1800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3.      	        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沿着路径</a:t>
            </a:r>
            <a:r>
              <a:rPr lang="en-US" altLang="zh-CN" sz="18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en-US" altLang="zh-CN" sz="18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得到</a:t>
            </a:r>
            <a:endParaRPr lang="zh-CN" altLang="en-US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                  新的 </a:t>
            </a:r>
            <a:r>
              <a:rPr lang="en-US" altLang="zh-CN" sz="18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r>
              <a:rPr lang="zh-CN" altLang="en-US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和新的余图</a:t>
            </a:r>
            <a:r>
              <a:rPr lang="zh-CN" altLang="en-US" sz="1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zh-CN" altLang="en-US" sz="1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4556760" y="926465"/>
            <a:ext cx="4547870" cy="29997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shade val="50000"/>
              </a:schemeClr>
            </a:solidFill>
            <a:prstDash val="sysDot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Ford-Fulkerson(G,s,t)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For 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each edge(u,v) in G.E 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Do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f(u,v)=0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3.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While 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there exists a path p from s to t in G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Do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4.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c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(p)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</a:t>
            </a:r>
            <a:r>
              <a:rPr lang="en-US" altLang="zh-CN" sz="1400" dirty="0" err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min{c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(u,v):(u,v) is in p}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5.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For 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each edge (u,v) in p 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Do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6.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If 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(u,v) in G.E 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Do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7.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				f(u,v)</a:t>
            </a:r>
            <a:r>
              <a:rPr lang="en-US" altLang="zh-CN" sz="1400" dirty="0" err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f(u,v)+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(p)</a:t>
            </a:r>
            <a:endParaRPr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Else 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f(v,u)</a:t>
            </a:r>
            <a:r>
              <a:rPr lang="en-US" altLang="zh-CN" sz="1400" dirty="0" err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f(v,u)-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(p)</a:t>
            </a:r>
            <a:endParaRPr lang="en-US" altLang="zh-CN" sz="1400" b="1" dirty="0">
              <a:effectLst>
                <a:outerShdw blurRad="38100" dist="38100" dir="2700000" algn="tl">
                  <a:srgbClr val="C0C0C0"/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2"/>
          <a:srcRect l="34651" r="32281"/>
          <a:stretch>
            <a:fillRect/>
          </a:stretch>
        </p:blipFill>
        <p:spPr>
          <a:xfrm>
            <a:off x="85725" y="4508500"/>
            <a:ext cx="2214880" cy="188976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rcRect l="70669"/>
          <a:stretch>
            <a:fillRect/>
          </a:stretch>
        </p:blipFill>
        <p:spPr>
          <a:xfrm>
            <a:off x="2216785" y="4508500"/>
            <a:ext cx="1811020" cy="17957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315" y="4531360"/>
            <a:ext cx="2687320" cy="1892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625" y="4531360"/>
            <a:ext cx="2467610" cy="2082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725" y="3013710"/>
            <a:ext cx="4436745" cy="829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沿着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增广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</a:t>
            </a:r>
            <a:r>
              <a:rPr lang="en-US" altLang="zh-CN" sz="16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</a:t>
            </a:r>
            <a:endParaRPr lang="en-US" altLang="zh-CN" sz="16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66800" lvl="1" indent="-609600" eaLnBrk="1" hangingPunct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找到路径的最小容量，沿着路径修改权重</a:t>
            </a:r>
            <a:endParaRPr lang="zh-CN" altLang="en-US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0" grpId="0" bldLvl="0" animBg="1"/>
      <p:bldP spid="746500" grpId="1" animBg="1"/>
      <p:bldP spid="4" grpId="0" animBg="1"/>
      <p:bldP spid="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2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69898"/>
            <a:ext cx="4533265" cy="19329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33314" y="769313"/>
            <a:ext cx="4523740" cy="201866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-4763" y="2675218"/>
            <a:ext cx="4542790" cy="194246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614228" y="2704743"/>
            <a:ext cx="4523740" cy="204724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6"/>
          <a:stretch>
            <a:fillRect/>
          </a:stretch>
        </p:blipFill>
        <p:spPr>
          <a:xfrm>
            <a:off x="-32744" y="4915535"/>
            <a:ext cx="4599940" cy="194246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7"/>
          <a:stretch>
            <a:fillRect/>
          </a:stretch>
        </p:blipFill>
        <p:spPr>
          <a:xfrm>
            <a:off x="4662087" y="4820346"/>
            <a:ext cx="4495165" cy="2056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73893" y="230270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71215" y="435187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23374" y="6264813"/>
            <a:ext cx="49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41987" name="Rectangle 2"/>
          <p:cNvSpPr>
            <a:spLocks noGrp="1"/>
          </p:cNvSpPr>
          <p:nvPr/>
        </p:nvSpPr>
        <p:spPr>
          <a:xfrm>
            <a:off x="85725" y="0"/>
            <a:ext cx="8943975" cy="5365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-1701800" y="282575"/>
            <a:ext cx="8382000" cy="5365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余图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2927350" y="257175"/>
            <a:ext cx="8382000" cy="5365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13" y="735148"/>
            <a:ext cx="4590415" cy="199009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10807" y="773248"/>
            <a:ext cx="4533265" cy="197104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-193" y="2696210"/>
            <a:ext cx="4533265" cy="19710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4496394" y="2725420"/>
            <a:ext cx="4647565" cy="21234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23303" y="22042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64761" y="4092761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(e)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93843" y="6094247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(f)</a:t>
            </a:r>
            <a:endParaRPr lang="zh-CN" altLang="en-US" dirty="0"/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-1784985" y="279400"/>
            <a:ext cx="8382000" cy="5365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余图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2898775" y="279400"/>
            <a:ext cx="8382000" cy="5365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987" name="Rectangle 2"/>
          <p:cNvSpPr>
            <a:spLocks noGrp="1"/>
          </p:cNvSpPr>
          <p:nvPr/>
        </p:nvSpPr>
        <p:spPr>
          <a:xfrm>
            <a:off x="60325" y="82550"/>
            <a:ext cx="8943975" cy="5365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" y="4773295"/>
            <a:ext cx="45339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17965" cy="669925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43815" y="982980"/>
            <a:ext cx="5569585" cy="3060700"/>
          </a:xfrm>
        </p:spPr>
        <p:txBody>
          <a:bodyPr vert="horz" wrap="square" lIns="91440" tIns="45720" rIns="91440" bIns="45720" anchor="t">
            <a:normAutofit fontScale="90000"/>
          </a:bodyPr>
          <a:lstStyle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正确性</a:t>
            </a:r>
            <a:r>
              <a:rPr lang="en-US" altLang="zh-CN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en-US" altLang="zh-CN" sz="1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</a:rPr>
              <a:t>得到的是否是最大流（证明不做要求）</a:t>
            </a:r>
            <a:r>
              <a:rPr lang="zh-CN" altLang="en-US" sz="1600" dirty="0">
                <a:ea typeface="宋体" panose="02010600030101010101" pitchFamily="2" charset="-122"/>
              </a:rPr>
              <a:t> 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可终止性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– 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每次流是一个整数且最少增加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假定整数容量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</a:t>
            </a:r>
            <a:r>
              <a:rPr lang="en-US" altLang="zh-CN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18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O(mC)</a:t>
            </a:r>
            <a:endParaRPr lang="en-US" altLang="zh-CN" sz="18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66800" lvl="1" indent="-609600" eaLnBrk="1" hangingPunct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最多 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轮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iterations, 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其中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是最大流的值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是边数</a:t>
            </a:r>
            <a:endParaRPr lang="en-US" altLang="zh-CN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66800" lvl="1" indent="-609600" eaLnBrk="1" hangingPunct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每一轮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O(m+n)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步，使用 深度优先搜索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(DFS)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查找路径 </a:t>
            </a:r>
            <a:r>
              <a:rPr lang="en-US" altLang="zh-CN" sz="16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endParaRPr lang="en-US" altLang="zh-CN" sz="1600" dirty="0">
              <a:solidFill>
                <a:schemeClr val="accent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313815"/>
            <a:ext cx="3585845" cy="2687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34651" r="32281"/>
          <a:stretch>
            <a:fillRect/>
          </a:stretch>
        </p:blipFill>
        <p:spPr>
          <a:xfrm>
            <a:off x="85725" y="4127500"/>
            <a:ext cx="2214880" cy="1889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70669"/>
          <a:stretch>
            <a:fillRect/>
          </a:stretch>
        </p:blipFill>
        <p:spPr>
          <a:xfrm>
            <a:off x="2216785" y="4127500"/>
            <a:ext cx="1811020" cy="179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315" y="4150360"/>
            <a:ext cx="2687320" cy="1892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625" y="4150360"/>
            <a:ext cx="2467610" cy="2082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3620" y="925830"/>
            <a:ext cx="7092950" cy="330390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8.1  最短路径问题</a:t>
            </a:r>
            <a:endParaRPr kumimoji="0" lang="zh-CN" altLang="zh-CN" sz="3200" b="1" i="0" u="none" strike="noStrike" cap="none" spc="0" normalizeH="0" baseline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8.2  网络流问题</a:t>
            </a:r>
            <a:endParaRPr kumimoji="0" lang="zh-CN" altLang="zh-CN" sz="3200" b="1" i="0" u="none" strike="noStrike" cap="none" spc="0" normalizeH="0" baseline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8.3  匹配问题</a:t>
            </a:r>
            <a:endParaRPr lang="zh-CN" altLang="zh-CN" sz="3200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78849" name="Title 1"/>
          <p:cNvSpPr>
            <a:spLocks noGrp="1"/>
          </p:cNvSpPr>
          <p:nvPr/>
        </p:nvSpPr>
        <p:spPr>
          <a:xfrm>
            <a:off x="442595" y="195580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650875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匹配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>
          <a:xfrm>
            <a:off x="172720" y="619125"/>
            <a:ext cx="8802370" cy="4808855"/>
          </a:xfrm>
        </p:spPr>
        <p:txBody>
          <a:bodyPr vert="horz" wrap="square" lIns="92075" tIns="46038" rIns="92075" bIns="46038" anchor="t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边集合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Í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 ,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中任意两条边都没有公共顶点。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中的边称为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匹配边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中的点称为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匹配点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。不在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中的边和点则称为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未匹配边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未匹配点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极大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匹配，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不存在 </a:t>
            </a:r>
            <a:r>
              <a:rPr lang="en-US" altLang="zh-CN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Ï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È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{</a:t>
            </a:r>
            <a:r>
              <a:rPr lang="en-US" altLang="zh-CN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也是匹配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最大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匹配，</a:t>
            </a:r>
            <a:r>
              <a:rPr lang="en-US" altLang="zh-CN" dirty="0">
                <a:ea typeface="宋体" panose="02010600030101010101" pitchFamily="2" charset="-122"/>
              </a:rPr>
              <a:t>|M| </a:t>
            </a:r>
            <a:r>
              <a:rPr lang="zh-CN" altLang="en-US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</a:rPr>
              <a:t>最大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的匹配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完美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匹配，</a:t>
            </a:r>
            <a:r>
              <a:rPr lang="en-US" altLang="zh-CN" dirty="0">
                <a:ea typeface="宋体" panose="02010600030101010101" pitchFamily="2" charset="-122"/>
              </a:rPr>
              <a:t>|M|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 </a:t>
            </a:r>
            <a:r>
              <a:rPr lang="en-US" altLang="zh-CN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/2: </a:t>
            </a:r>
            <a:r>
              <a:rPr lang="zh-CN" altLang="en-US" dirty="0">
                <a:solidFill>
                  <a:schemeClr val="accent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每个结点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都是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中边的顶点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885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二分图匹配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628650" y="810895"/>
            <a:ext cx="8353425" cy="286893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(u,v)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是从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u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到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v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最短路径的权重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最短路径满足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三角不等式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: (u,v)  (u,x) + (x,v)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证明”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: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5195" y="3022600"/>
            <a:ext cx="5568950" cy="2462530"/>
            <a:chOff x="2520" y="5985"/>
            <a:chExt cx="8770" cy="3878"/>
          </a:xfrm>
        </p:grpSpPr>
        <p:sp>
          <p:nvSpPr>
            <p:cNvPr id="7173" name="Oval 4"/>
            <p:cNvSpPr/>
            <p:nvPr/>
          </p:nvSpPr>
          <p:spPr>
            <a:xfrm>
              <a:off x="6360" y="5985"/>
              <a:ext cx="850" cy="87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ea typeface="宋体" panose="02010600030101010101" pitchFamily="2" charset="-122"/>
                </a:rPr>
                <a:t>x</a:t>
              </a:r>
              <a:endParaRPr lang="en-US" altLang="zh-CN" sz="2000" b="1" i="1" dirty="0">
                <a:ea typeface="宋体" panose="02010600030101010101" pitchFamily="2" charset="-122"/>
              </a:endParaRPr>
            </a:p>
          </p:txBody>
        </p:sp>
        <p:sp>
          <p:nvSpPr>
            <p:cNvPr id="7174" name="Oval 5"/>
            <p:cNvSpPr/>
            <p:nvPr/>
          </p:nvSpPr>
          <p:spPr>
            <a:xfrm>
              <a:off x="2520" y="8018"/>
              <a:ext cx="865" cy="87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ea typeface="宋体" panose="02010600030101010101" pitchFamily="2" charset="-122"/>
                </a:rPr>
                <a:t>u</a:t>
              </a:r>
              <a:endParaRPr lang="en-US" altLang="zh-CN" sz="2000" b="1" i="1" dirty="0">
                <a:ea typeface="宋体" panose="02010600030101010101" pitchFamily="2" charset="-122"/>
              </a:endParaRPr>
            </a:p>
          </p:txBody>
        </p:sp>
        <p:sp>
          <p:nvSpPr>
            <p:cNvPr id="7175" name="Oval 6"/>
            <p:cNvSpPr/>
            <p:nvPr/>
          </p:nvSpPr>
          <p:spPr>
            <a:xfrm>
              <a:off x="10440" y="8025"/>
              <a:ext cx="850" cy="87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ea typeface="宋体" panose="02010600030101010101" pitchFamily="2" charset="-122"/>
                </a:rPr>
                <a:t>v</a:t>
              </a:r>
              <a:endParaRPr lang="en-US" altLang="zh-CN" sz="2000" b="1" i="1" dirty="0">
                <a:ea typeface="宋体" panose="02010600030101010101" pitchFamily="2" charset="-122"/>
              </a:endParaRPr>
            </a:p>
          </p:txBody>
        </p:sp>
        <p:cxnSp>
          <p:nvCxnSpPr>
            <p:cNvPr id="7176" name="AutoShape 7"/>
            <p:cNvCxnSpPr>
              <a:stCxn id="7174" idx="7"/>
              <a:endCxn id="7173" idx="3"/>
            </p:cNvCxnSpPr>
            <p:nvPr/>
          </p:nvCxnSpPr>
          <p:spPr>
            <a:xfrm rot="-5400000">
              <a:off x="4185" y="5823"/>
              <a:ext cx="1373" cy="3227"/>
            </a:xfrm>
            <a:prstGeom prst="curvedConnector3">
              <a:avLst>
                <a:gd name="adj1" fmla="val 49907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177" name="AutoShape 8"/>
            <p:cNvCxnSpPr>
              <a:stCxn id="7173" idx="5"/>
              <a:endCxn id="7175" idx="1"/>
            </p:cNvCxnSpPr>
            <p:nvPr/>
          </p:nvCxnSpPr>
          <p:spPr>
            <a:xfrm rot="-5400000" flipH="1">
              <a:off x="8135" y="5700"/>
              <a:ext cx="1380" cy="3480"/>
            </a:xfrm>
            <a:prstGeom prst="curved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178" name="AutoShape 9"/>
            <p:cNvCxnSpPr>
              <a:stCxn id="7174" idx="5"/>
              <a:endCxn id="7175" idx="3"/>
            </p:cNvCxnSpPr>
            <p:nvPr/>
          </p:nvCxnSpPr>
          <p:spPr>
            <a:xfrm rot="-5400000" flipH="1">
              <a:off x="6908" y="5133"/>
              <a:ext cx="7" cy="7307"/>
            </a:xfrm>
            <a:prstGeom prst="curvedConnector3">
              <a:avLst>
                <a:gd name="adj1" fmla="val 6300000"/>
              </a:avLst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7179" name="Text Box 10"/>
            <p:cNvSpPr txBox="1"/>
            <p:nvPr/>
          </p:nvSpPr>
          <p:spPr>
            <a:xfrm>
              <a:off x="4056" y="9235"/>
              <a:ext cx="5888" cy="62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华文细黑" panose="02010600040101010101" charset="-122"/>
                  <a:ea typeface="华文细黑" panose="02010600040101010101" charset="-122"/>
                </a:rPr>
                <a:t>这条路径不会比另外两条之和长</a:t>
              </a:r>
              <a:endPara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28650" y="145415"/>
            <a:ext cx="7886700" cy="740410"/>
          </a:xfrm>
        </p:spPr>
        <p:txBody>
          <a:bodyPr vert="horz" wrap="square" lIns="92075" tIns="46038" rIns="92075" bIns="46038" anchor="ctr"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最短路径的性质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666750" y="44450"/>
            <a:ext cx="7886700" cy="70739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二分图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255270" y="698500"/>
            <a:ext cx="8770620" cy="3265805"/>
          </a:xfrm>
        </p:spPr>
        <p:txBody>
          <a:bodyPr vert="horz" wrap="square" lIns="92075" tIns="46038" rIns="92075" bIns="46038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二分图又称作二部图，是图论中的一种特殊模型。 设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G=(V,E)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是一个无向图，如果顶点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V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可分割为两个互不相交的子集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(A,B)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，并且图中的每条边（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）所关联的两个顶点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分别属于这两个不同的顶点集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(i in A,j in B)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，则称图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为一个二分图。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7987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60" y="3122930"/>
            <a:ext cx="2376170" cy="2517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663575" y="73025"/>
            <a:ext cx="7886700" cy="662940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交替路和增广路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251460" y="755650"/>
            <a:ext cx="8756650" cy="268795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交替路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：从一个未匹配点出发，依次经过非匹配边、匹配边、非匹配边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…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形成的路径叫交替路。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：从一个未匹配点出发，走交替路，如果终点为另一个未匹配点（出发的点不算），则这条交替路称为增广路。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8090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443605"/>
            <a:ext cx="202438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2" name="文本框 7"/>
          <p:cNvSpPr txBox="1"/>
          <p:nvPr/>
        </p:nvSpPr>
        <p:spPr>
          <a:xfrm>
            <a:off x="4094163" y="4075113"/>
            <a:ext cx="23225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8→4→7→1→5→2</a:t>
            </a: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1872615" y="5334000"/>
            <a:ext cx="1036320" cy="56515"/>
          </a:xfrm>
          <a:prstGeom prst="line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897380" y="4904105"/>
            <a:ext cx="990600" cy="381000"/>
          </a:xfrm>
          <a:prstGeom prst="line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1809750" y="3780155"/>
            <a:ext cx="1162050" cy="944245"/>
          </a:xfrm>
          <a:prstGeom prst="line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57375" y="3664585"/>
            <a:ext cx="1066800" cy="0"/>
          </a:xfrm>
          <a:prstGeom prst="line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828800" y="3747770"/>
            <a:ext cx="1066800" cy="457200"/>
          </a:xfrm>
          <a:prstGeom prst="line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698500" y="111125"/>
            <a:ext cx="7886700" cy="612775"/>
          </a:xfrm>
        </p:spPr>
        <p:txBody>
          <a:bodyPr vert="horz" wrap="square" lIns="92075" tIns="46038" rIns="92075" bIns="46038" rtlCol="0" anchor="ctr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关于增广路的推论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666750" y="663575"/>
            <a:ext cx="7886700" cy="4351338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增广路的路径长度必定为奇数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第一条边和最后一条边都不属于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增广路经过取反操作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可以得到一个更大的匹配。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G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的最大匹配当且仅当不存在相对于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的增广路径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cxnSp>
        <p:nvCxnSpPr>
          <p:cNvPr id="15" name="直接连接符 45"/>
          <p:cNvCxnSpPr/>
          <p:nvPr/>
        </p:nvCxnSpPr>
        <p:spPr>
          <a:xfrm flipV="1">
            <a:off x="1613348" y="3116864"/>
            <a:ext cx="1327337" cy="787587"/>
          </a:xfrm>
          <a:prstGeom prst="line">
            <a:avLst/>
          </a:prstGeom>
          <a:ln w="104775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cxnSp>
      <p:sp>
        <p:nvSpPr>
          <p:cNvPr id="21" name="Oval 24"/>
          <p:cNvSpPr txBox="1">
            <a:spLocks noChangeArrowheads="1"/>
          </p:cNvSpPr>
          <p:nvPr/>
        </p:nvSpPr>
        <p:spPr bwMode="auto">
          <a:xfrm>
            <a:off x="5880474" y="29581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Oval 24"/>
          <p:cNvSpPr txBox="1">
            <a:spLocks noChangeArrowheads="1"/>
          </p:cNvSpPr>
          <p:nvPr/>
        </p:nvSpPr>
        <p:spPr bwMode="auto">
          <a:xfrm>
            <a:off x="58804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Oval 24"/>
          <p:cNvSpPr txBox="1">
            <a:spLocks noChangeArrowheads="1"/>
          </p:cNvSpPr>
          <p:nvPr/>
        </p:nvSpPr>
        <p:spPr bwMode="auto">
          <a:xfrm>
            <a:off x="5880474" y="4774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Oval 24"/>
          <p:cNvSpPr txBox="1">
            <a:spLocks noChangeArrowheads="1"/>
          </p:cNvSpPr>
          <p:nvPr/>
        </p:nvSpPr>
        <p:spPr bwMode="auto">
          <a:xfrm>
            <a:off x="5880474" y="56568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4"/>
          <p:cNvSpPr txBox="1">
            <a:spLocks noChangeArrowheads="1"/>
          </p:cNvSpPr>
          <p:nvPr/>
        </p:nvSpPr>
        <p:spPr bwMode="auto">
          <a:xfrm>
            <a:off x="7467974" y="296446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4"/>
          <p:cNvSpPr txBox="1">
            <a:spLocks noChangeArrowheads="1"/>
          </p:cNvSpPr>
          <p:nvPr/>
        </p:nvSpPr>
        <p:spPr bwMode="auto">
          <a:xfrm>
            <a:off x="7480674" y="38598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Oval 24"/>
          <p:cNvSpPr txBox="1">
            <a:spLocks noChangeArrowheads="1"/>
          </p:cNvSpPr>
          <p:nvPr/>
        </p:nvSpPr>
        <p:spPr bwMode="auto">
          <a:xfrm>
            <a:off x="7480674" y="4764689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Oval 24"/>
          <p:cNvSpPr txBox="1">
            <a:spLocks noChangeArrowheads="1"/>
          </p:cNvSpPr>
          <p:nvPr/>
        </p:nvSpPr>
        <p:spPr bwMode="auto">
          <a:xfrm>
            <a:off x="7480674" y="5663214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接连接符 12"/>
          <p:cNvCxnSpPr>
            <a:stCxn id="21" idx="6"/>
            <a:endCxn id="25" idx="2"/>
          </p:cNvCxnSpPr>
          <p:nvPr/>
        </p:nvCxnSpPr>
        <p:spPr>
          <a:xfrm>
            <a:off x="6185274" y="3110514"/>
            <a:ext cx="1282700" cy="6350"/>
          </a:xfrm>
          <a:prstGeom prst="line">
            <a:avLst/>
          </a:prstGeom>
          <a:ln w="104775">
            <a:headEnd type="triangl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13"/>
          <p:cNvCxnSpPr/>
          <p:nvPr/>
        </p:nvCxnSpPr>
        <p:spPr>
          <a:xfrm>
            <a:off x="6141272" y="3216372"/>
            <a:ext cx="1384674" cy="1591049"/>
          </a:xfrm>
          <a:prstGeom prst="line">
            <a:avLst/>
          </a:prstGeom>
          <a:ln w="104775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cxnSp>
      <p:cxnSp>
        <p:nvCxnSpPr>
          <p:cNvPr id="31" name="直接连接符 14"/>
          <p:cNvCxnSpPr>
            <a:stCxn id="22" idx="7"/>
            <a:endCxn id="25" idx="2"/>
          </p:cNvCxnSpPr>
          <p:nvPr/>
        </p:nvCxnSpPr>
        <p:spPr>
          <a:xfrm flipV="1">
            <a:off x="6140637" y="3116864"/>
            <a:ext cx="1327337" cy="787587"/>
          </a:xfrm>
          <a:prstGeom prst="line">
            <a:avLst/>
          </a:prstGeom>
          <a:ln w="104775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cxnSp>
      <p:cxnSp>
        <p:nvCxnSpPr>
          <p:cNvPr id="32" name="直接连接符 15"/>
          <p:cNvCxnSpPr>
            <a:stCxn id="23" idx="6"/>
            <a:endCxn id="26" idx="2"/>
          </p:cNvCxnSpPr>
          <p:nvPr/>
        </p:nvCxnSpPr>
        <p:spPr>
          <a:xfrm flipV="1">
            <a:off x="6185274" y="4012214"/>
            <a:ext cx="12954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3" name="直接连接符 16"/>
          <p:cNvCxnSpPr>
            <a:stCxn id="23" idx="6"/>
            <a:endCxn id="25" idx="2"/>
          </p:cNvCxnSpPr>
          <p:nvPr/>
        </p:nvCxnSpPr>
        <p:spPr>
          <a:xfrm flipV="1">
            <a:off x="6185274" y="3116864"/>
            <a:ext cx="12827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4" name="直接连接符 17"/>
          <p:cNvCxnSpPr>
            <a:stCxn id="24" idx="6"/>
            <a:endCxn id="27" idx="2"/>
          </p:cNvCxnSpPr>
          <p:nvPr/>
        </p:nvCxnSpPr>
        <p:spPr>
          <a:xfrm flipV="1">
            <a:off x="6185274" y="4917089"/>
            <a:ext cx="12954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5" name="直接连接符 18"/>
          <p:cNvCxnSpPr>
            <a:stCxn id="24" idx="6"/>
            <a:endCxn id="28" idx="2"/>
          </p:cNvCxnSpPr>
          <p:nvPr/>
        </p:nvCxnSpPr>
        <p:spPr>
          <a:xfrm>
            <a:off x="6185274" y="5809264"/>
            <a:ext cx="12954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grpSp>
        <p:nvGrpSpPr>
          <p:cNvPr id="39" name="组合 38"/>
          <p:cNvGrpSpPr/>
          <p:nvPr/>
        </p:nvGrpSpPr>
        <p:grpSpPr>
          <a:xfrm>
            <a:off x="1181100" y="2957830"/>
            <a:ext cx="2054860" cy="3535045"/>
            <a:chOff x="1860" y="4658"/>
            <a:chExt cx="3236" cy="5567"/>
          </a:xfrm>
        </p:grpSpPr>
        <p:sp>
          <p:nvSpPr>
            <p:cNvPr id="5" name="Oval 24"/>
            <p:cNvSpPr txBox="1">
              <a:spLocks noChangeArrowheads="1"/>
            </p:cNvSpPr>
            <p:nvPr/>
          </p:nvSpPr>
          <p:spPr bwMode="auto">
            <a:xfrm>
              <a:off x="2040" y="4658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Oval 24"/>
            <p:cNvSpPr txBox="1">
              <a:spLocks noChangeArrowheads="1"/>
            </p:cNvSpPr>
            <p:nvPr/>
          </p:nvSpPr>
          <p:spPr bwMode="auto">
            <a:xfrm>
              <a:off x="2040" y="6078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Oval 24"/>
            <p:cNvSpPr txBox="1">
              <a:spLocks noChangeArrowheads="1"/>
            </p:cNvSpPr>
            <p:nvPr/>
          </p:nvSpPr>
          <p:spPr bwMode="auto">
            <a:xfrm>
              <a:off x="2040" y="7518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24"/>
            <p:cNvSpPr txBox="1">
              <a:spLocks noChangeArrowheads="1"/>
            </p:cNvSpPr>
            <p:nvPr/>
          </p:nvSpPr>
          <p:spPr bwMode="auto">
            <a:xfrm>
              <a:off x="2040" y="8908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24"/>
            <p:cNvSpPr txBox="1">
              <a:spLocks noChangeArrowheads="1"/>
            </p:cNvSpPr>
            <p:nvPr/>
          </p:nvSpPr>
          <p:spPr bwMode="auto">
            <a:xfrm>
              <a:off x="4540" y="4668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Oval 24"/>
            <p:cNvSpPr txBox="1">
              <a:spLocks noChangeArrowheads="1"/>
            </p:cNvSpPr>
            <p:nvPr/>
          </p:nvSpPr>
          <p:spPr bwMode="auto">
            <a:xfrm>
              <a:off x="4560" y="6078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24"/>
            <p:cNvSpPr txBox="1">
              <a:spLocks noChangeArrowheads="1"/>
            </p:cNvSpPr>
            <p:nvPr/>
          </p:nvSpPr>
          <p:spPr bwMode="auto">
            <a:xfrm>
              <a:off x="4560" y="7503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24"/>
            <p:cNvSpPr txBox="1">
              <a:spLocks noChangeArrowheads="1"/>
            </p:cNvSpPr>
            <p:nvPr/>
          </p:nvSpPr>
          <p:spPr bwMode="auto">
            <a:xfrm>
              <a:off x="4560" y="8918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43"/>
            <p:cNvCxnSpPr/>
            <p:nvPr/>
          </p:nvCxnSpPr>
          <p:spPr>
            <a:xfrm>
              <a:off x="2520" y="4893"/>
              <a:ext cx="2020" cy="10"/>
            </a:xfrm>
            <a:prstGeom prst="line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44"/>
            <p:cNvCxnSpPr>
              <a:stCxn id="5" idx="5"/>
              <a:endCxn id="11" idx="1"/>
            </p:cNvCxnSpPr>
            <p:nvPr/>
          </p:nvCxnSpPr>
          <p:spPr>
            <a:xfrm>
              <a:off x="2450" y="5068"/>
              <a:ext cx="2181" cy="250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16" name="直接连接符 46"/>
            <p:cNvCxnSpPr>
              <a:stCxn id="7" idx="6"/>
              <a:endCxn id="10" idx="2"/>
            </p:cNvCxnSpPr>
            <p:nvPr/>
          </p:nvCxnSpPr>
          <p:spPr>
            <a:xfrm flipV="1">
              <a:off x="2520" y="6318"/>
              <a:ext cx="2040" cy="14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17" name="直接连接符 47"/>
            <p:cNvCxnSpPr>
              <a:stCxn id="7" idx="6"/>
              <a:endCxn id="9" idx="2"/>
            </p:cNvCxnSpPr>
            <p:nvPr/>
          </p:nvCxnSpPr>
          <p:spPr>
            <a:xfrm flipV="1">
              <a:off x="2520" y="4908"/>
              <a:ext cx="2020" cy="285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18" name="直接连接符 48"/>
            <p:cNvCxnSpPr>
              <a:stCxn id="8" idx="6"/>
              <a:endCxn id="11" idx="2"/>
            </p:cNvCxnSpPr>
            <p:nvPr/>
          </p:nvCxnSpPr>
          <p:spPr>
            <a:xfrm flipV="1">
              <a:off x="2520" y="7743"/>
              <a:ext cx="2040" cy="140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cxnSp>
        <p:cxnSp>
          <p:nvCxnSpPr>
            <p:cNvPr id="19" name="直接连接符 49"/>
            <p:cNvCxnSpPr>
              <a:stCxn id="8" idx="6"/>
              <a:endCxn id="12" idx="2"/>
            </p:cNvCxnSpPr>
            <p:nvPr/>
          </p:nvCxnSpPr>
          <p:spPr>
            <a:xfrm>
              <a:off x="2520" y="9148"/>
              <a:ext cx="2040" cy="1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cxnSp>
        <p:sp>
          <p:nvSpPr>
            <p:cNvPr id="20" name="文本框 19"/>
            <p:cNvSpPr txBox="1"/>
            <p:nvPr/>
          </p:nvSpPr>
          <p:spPr>
            <a:xfrm>
              <a:off x="1860" y="9695"/>
              <a:ext cx="323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600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增广路：</a:t>
              </a:r>
              <a:r>
                <a:rPr lang="en-US" altLang="zh-CN" sz="1600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2→5→1→7</a:t>
              </a:r>
              <a:endPara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  <p:cxnSp>
          <p:nvCxnSpPr>
            <p:cNvPr id="36" name="直接连接符 45"/>
            <p:cNvCxnSpPr/>
            <p:nvPr/>
          </p:nvCxnSpPr>
          <p:spPr>
            <a:xfrm flipV="1">
              <a:off x="2470" y="4908"/>
              <a:ext cx="2090" cy="1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sm" len="sm"/>
            </a:ln>
          </p:spPr>
        </p:cxnSp>
      </p:grpSp>
      <p:cxnSp>
        <p:nvCxnSpPr>
          <p:cNvPr id="37" name="直接连接符 43"/>
          <p:cNvCxnSpPr/>
          <p:nvPr/>
        </p:nvCxnSpPr>
        <p:spPr>
          <a:xfrm>
            <a:off x="1568450" y="3100989"/>
            <a:ext cx="1282700" cy="6350"/>
          </a:xfrm>
          <a:prstGeom prst="line">
            <a:avLst/>
          </a:prstGeom>
          <a:ln w="104775">
            <a:headEnd type="triangl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44"/>
          <p:cNvCxnSpPr/>
          <p:nvPr/>
        </p:nvCxnSpPr>
        <p:spPr>
          <a:xfrm>
            <a:off x="1584773" y="3269077"/>
            <a:ext cx="1384674" cy="1591049"/>
          </a:xfrm>
          <a:prstGeom prst="line">
            <a:avLst/>
          </a:prstGeom>
          <a:ln w="104775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cxnSp>
      <p:grpSp>
        <p:nvGrpSpPr>
          <p:cNvPr id="42" name="组合 41"/>
          <p:cNvGrpSpPr/>
          <p:nvPr/>
        </p:nvGrpSpPr>
        <p:grpSpPr>
          <a:xfrm>
            <a:off x="3657600" y="3977640"/>
            <a:ext cx="1676400" cy="441960"/>
            <a:chOff x="5760" y="6264"/>
            <a:chExt cx="2640" cy="696"/>
          </a:xfrm>
        </p:grpSpPr>
        <p:sp>
          <p:nvSpPr>
            <p:cNvPr id="40" name="文本框 39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cxnSp>
        <p:nvCxnSpPr>
          <p:cNvPr id="43" name="直接连接符 14"/>
          <p:cNvCxnSpPr/>
          <p:nvPr/>
        </p:nvCxnSpPr>
        <p:spPr>
          <a:xfrm flipV="1">
            <a:off x="6096000" y="3117215"/>
            <a:ext cx="1371600" cy="845185"/>
          </a:xfrm>
          <a:prstGeom prst="line">
            <a:avLst/>
          </a:prstGeom>
          <a:ln w="104775"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12"/>
          <p:cNvCxnSpPr/>
          <p:nvPr/>
        </p:nvCxnSpPr>
        <p:spPr>
          <a:xfrm>
            <a:off x="6191624" y="3117499"/>
            <a:ext cx="1282700" cy="6350"/>
          </a:xfrm>
          <a:prstGeom prst="line">
            <a:avLst/>
          </a:prstGeom>
          <a:ln w="104775" cap="sq" cmpd="sng">
            <a:solidFill>
              <a:schemeClr val="tx1"/>
            </a:solidFill>
            <a:prstDash val="solid"/>
            <a:miter/>
            <a:headEnd type="triangle" w="sm" len="sm"/>
            <a:tailEnd type="none" w="sm" len="sm"/>
          </a:ln>
        </p:spPr>
      </p:cxnSp>
      <p:cxnSp>
        <p:nvCxnSpPr>
          <p:cNvPr id="45" name="直接连接符 13"/>
          <p:cNvCxnSpPr/>
          <p:nvPr/>
        </p:nvCxnSpPr>
        <p:spPr>
          <a:xfrm>
            <a:off x="6140637" y="3225897"/>
            <a:ext cx="1384674" cy="1591049"/>
          </a:xfrm>
          <a:prstGeom prst="line">
            <a:avLst/>
          </a:prstGeom>
          <a:ln w="104775"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669925" y="193675"/>
            <a:ext cx="7886700" cy="513715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匈牙利算法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628650" y="1292860"/>
            <a:ext cx="7886700" cy="4884420"/>
          </a:xfrm>
        </p:spPr>
        <p:txBody>
          <a:bodyPr vert="horz" wrap="square" lIns="92075" tIns="46038" rIns="92075" bIns="46038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求二分图的最大匹配。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基本步骤：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置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为空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2.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找出一条增广路径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P,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通过取反操作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得到更大的匹配。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3.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重复步骤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2,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直到找不出增广路为止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2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698500" y="98425"/>
            <a:ext cx="7886700" cy="554990"/>
          </a:xfrm>
        </p:spPr>
        <p:txBody>
          <a:bodyPr vert="horz" wrap="square" lIns="92075" tIns="46038" rIns="92075" bIns="46038" anchor="ctr">
            <a:normAutofit fontScale="90000"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例子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972" name="Oval 24"/>
          <p:cNvSpPr>
            <a:spLocks noGrp="1"/>
          </p:cNvSpPr>
          <p:nvPr>
            <p:ph idx="1"/>
          </p:nvPr>
        </p:nvSpPr>
        <p:spPr>
          <a:xfrm>
            <a:off x="1371600" y="2057400"/>
            <a:ext cx="533400" cy="533400"/>
          </a:xfrm>
          <a:prstGeom prst="ellipse">
            <a:avLst/>
          </a:prstGeom>
          <a:ln w="28575">
            <a:solidFill>
              <a:schemeClr val="tx1">
                <a:alpha val="100000"/>
              </a:schemeClr>
            </a:solidFill>
            <a:headEnd w="sm" len="sm"/>
            <a:tailEnd w="sm" len="sm"/>
          </a:ln>
        </p:spPr>
        <p:txBody>
          <a:bodyPr vert="horz" wrap="none" lIns="92075" tIns="46038" rIns="92075" bIns="46038" anchor="ctr">
            <a:normAutofit fontScale="72500"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3716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371600" y="3873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3716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959100" y="2063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9718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971800" y="386397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971800" y="4762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80" name="直接连接符 21"/>
          <p:cNvCxnSpPr/>
          <p:nvPr/>
        </p:nvCxnSpPr>
        <p:spPr>
          <a:xfrm>
            <a:off x="1905000" y="2327275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1" name="直接连接符 23"/>
          <p:cNvCxnSpPr>
            <a:stCxn id="83972" idx="5"/>
            <a:endCxn id="11" idx="1"/>
          </p:cNvCxnSpPr>
          <p:nvPr/>
        </p:nvCxnSpPr>
        <p:spPr>
          <a:xfrm>
            <a:off x="1827213" y="2513013"/>
            <a:ext cx="1222375" cy="143033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2" name="直接连接符 25"/>
          <p:cNvCxnSpPr>
            <a:stCxn id="6" idx="7"/>
            <a:endCxn id="9" idx="2"/>
          </p:cNvCxnSpPr>
          <p:nvPr/>
        </p:nvCxnSpPr>
        <p:spPr>
          <a:xfrm flipV="1">
            <a:off x="1827213" y="2330450"/>
            <a:ext cx="1131887" cy="7080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3" name="直接连接符 27"/>
          <p:cNvCxnSpPr>
            <a:stCxn id="7" idx="6"/>
            <a:endCxn id="10" idx="2"/>
          </p:cNvCxnSpPr>
          <p:nvPr/>
        </p:nvCxnSpPr>
        <p:spPr>
          <a:xfrm flipV="1">
            <a:off x="1905000" y="322580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4" name="直接连接符 29"/>
          <p:cNvCxnSpPr>
            <a:stCxn id="7" idx="6"/>
            <a:endCxn id="9" idx="2"/>
          </p:cNvCxnSpPr>
          <p:nvPr/>
        </p:nvCxnSpPr>
        <p:spPr>
          <a:xfrm flipV="1">
            <a:off x="1905000" y="233045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5" name="直接连接符 31"/>
          <p:cNvCxnSpPr>
            <a:stCxn id="8" idx="6"/>
            <a:endCxn id="11" idx="2"/>
          </p:cNvCxnSpPr>
          <p:nvPr/>
        </p:nvCxnSpPr>
        <p:spPr>
          <a:xfrm flipV="1">
            <a:off x="1905000" y="413067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6" name="直接连接符 34"/>
          <p:cNvCxnSpPr>
            <a:stCxn id="8" idx="6"/>
            <a:endCxn id="12" idx="2"/>
          </p:cNvCxnSpPr>
          <p:nvPr/>
        </p:nvCxnSpPr>
        <p:spPr>
          <a:xfrm>
            <a:off x="1905000" y="502285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Oval 24"/>
          <p:cNvSpPr txBox="1">
            <a:spLocks noChangeArrowheads="1"/>
          </p:cNvSpPr>
          <p:nvPr/>
        </p:nvSpPr>
        <p:spPr bwMode="auto">
          <a:xfrm>
            <a:off x="5410200" y="20510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Oval 24"/>
          <p:cNvSpPr txBox="1">
            <a:spLocks noChangeArrowheads="1"/>
          </p:cNvSpPr>
          <p:nvPr/>
        </p:nvSpPr>
        <p:spPr bwMode="auto">
          <a:xfrm>
            <a:off x="54102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Oval 24"/>
          <p:cNvSpPr txBox="1">
            <a:spLocks noChangeArrowheads="1"/>
          </p:cNvSpPr>
          <p:nvPr/>
        </p:nvSpPr>
        <p:spPr bwMode="auto">
          <a:xfrm>
            <a:off x="5410200" y="3867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Oval 24"/>
          <p:cNvSpPr txBox="1">
            <a:spLocks noChangeArrowheads="1"/>
          </p:cNvSpPr>
          <p:nvPr/>
        </p:nvSpPr>
        <p:spPr bwMode="auto">
          <a:xfrm>
            <a:off x="5410200" y="474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Oval 24"/>
          <p:cNvSpPr txBox="1">
            <a:spLocks noChangeArrowheads="1"/>
          </p:cNvSpPr>
          <p:nvPr/>
        </p:nvSpPr>
        <p:spPr bwMode="auto">
          <a:xfrm>
            <a:off x="6997700" y="2057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24"/>
          <p:cNvSpPr txBox="1">
            <a:spLocks noChangeArrowheads="1"/>
          </p:cNvSpPr>
          <p:nvPr/>
        </p:nvSpPr>
        <p:spPr bwMode="auto">
          <a:xfrm>
            <a:off x="70104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Oval 24"/>
          <p:cNvSpPr txBox="1">
            <a:spLocks noChangeArrowheads="1"/>
          </p:cNvSpPr>
          <p:nvPr/>
        </p:nvSpPr>
        <p:spPr bwMode="auto">
          <a:xfrm>
            <a:off x="7010400" y="38576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Oval 24"/>
          <p:cNvSpPr txBox="1">
            <a:spLocks noChangeArrowheads="1"/>
          </p:cNvSpPr>
          <p:nvPr/>
        </p:nvSpPr>
        <p:spPr bwMode="auto">
          <a:xfrm>
            <a:off x="70104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95" name="直接连接符 43"/>
          <p:cNvCxnSpPr>
            <a:stCxn id="36" idx="6"/>
            <a:endCxn id="40" idx="2"/>
          </p:cNvCxnSpPr>
          <p:nvPr/>
        </p:nvCxnSpPr>
        <p:spPr>
          <a:xfrm>
            <a:off x="5943600" y="23177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6" name="直接连接符 44"/>
          <p:cNvCxnSpPr>
            <a:stCxn id="36" idx="5"/>
            <a:endCxn id="42" idx="1"/>
          </p:cNvCxnSpPr>
          <p:nvPr/>
        </p:nvCxnSpPr>
        <p:spPr>
          <a:xfrm>
            <a:off x="5865813" y="2505075"/>
            <a:ext cx="1222375" cy="14303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7" name="直接连接符 45"/>
          <p:cNvCxnSpPr>
            <a:stCxn id="37" idx="7"/>
            <a:endCxn id="40" idx="2"/>
          </p:cNvCxnSpPr>
          <p:nvPr/>
        </p:nvCxnSpPr>
        <p:spPr>
          <a:xfrm flipV="1">
            <a:off x="5865813" y="2324100"/>
            <a:ext cx="1131887" cy="7064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8" name="直接连接符 46"/>
          <p:cNvCxnSpPr>
            <a:stCxn id="38" idx="6"/>
            <a:endCxn id="41" idx="2"/>
          </p:cNvCxnSpPr>
          <p:nvPr/>
        </p:nvCxnSpPr>
        <p:spPr>
          <a:xfrm flipV="1">
            <a:off x="5943600" y="32194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9" name="直接连接符 47"/>
          <p:cNvCxnSpPr>
            <a:stCxn id="38" idx="6"/>
            <a:endCxn id="40" idx="2"/>
          </p:cNvCxnSpPr>
          <p:nvPr/>
        </p:nvCxnSpPr>
        <p:spPr>
          <a:xfrm flipV="1">
            <a:off x="5943600" y="23241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0" name="直接连接符 48"/>
          <p:cNvCxnSpPr>
            <a:stCxn id="39" idx="6"/>
            <a:endCxn id="42" idx="2"/>
          </p:cNvCxnSpPr>
          <p:nvPr/>
        </p:nvCxnSpPr>
        <p:spPr>
          <a:xfrm flipV="1">
            <a:off x="5943600" y="41243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1" name="直接连接符 49"/>
          <p:cNvCxnSpPr>
            <a:stCxn id="39" idx="6"/>
            <a:endCxn id="43" idx="2"/>
          </p:cNvCxnSpPr>
          <p:nvPr/>
        </p:nvCxnSpPr>
        <p:spPr>
          <a:xfrm>
            <a:off x="5943600" y="50165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4002" name="文本框 50"/>
          <p:cNvSpPr txBox="1"/>
          <p:nvPr/>
        </p:nvSpPr>
        <p:spPr>
          <a:xfrm>
            <a:off x="5676900" y="5514975"/>
            <a:ext cx="128841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M={(1,5)}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4003" name="文本框 51"/>
          <p:cNvSpPr txBox="1"/>
          <p:nvPr/>
        </p:nvSpPr>
        <p:spPr>
          <a:xfrm>
            <a:off x="1609725" y="5521325"/>
            <a:ext cx="155130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:1→5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0" y="5905500"/>
            <a:ext cx="25247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增广路：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2→5→1→7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9520" y="3319145"/>
            <a:ext cx="1410335" cy="445135"/>
            <a:chOff x="5760" y="6264"/>
            <a:chExt cx="2640" cy="696"/>
          </a:xfrm>
        </p:grpSpPr>
        <p:sp>
          <p:nvSpPr>
            <p:cNvPr id="4" name="文本框 3"/>
            <p:cNvSpPr txBox="1"/>
            <p:nvPr/>
          </p:nvSpPr>
          <p:spPr>
            <a:xfrm>
              <a:off x="6442" y="6264"/>
              <a:ext cx="145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grpSp>
        <p:nvGrpSpPr>
          <p:cNvPr id="13" name="组合 12"/>
          <p:cNvGrpSpPr/>
          <p:nvPr/>
        </p:nvGrpSpPr>
        <p:grpSpPr>
          <a:xfrm>
            <a:off x="3780790" y="3395980"/>
            <a:ext cx="1676400" cy="441960"/>
            <a:chOff x="5760" y="6264"/>
            <a:chExt cx="2640" cy="696"/>
          </a:xfrm>
        </p:grpSpPr>
        <p:sp>
          <p:nvSpPr>
            <p:cNvPr id="14" name="文本框 13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cxnSp>
        <p:nvCxnSpPr>
          <p:cNvPr id="16" name="直接连接符 21"/>
          <p:cNvCxnSpPr/>
          <p:nvPr/>
        </p:nvCxnSpPr>
        <p:spPr>
          <a:xfrm>
            <a:off x="1905000" y="2327275"/>
            <a:ext cx="1054100" cy="6350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7" name="直接连接符 43"/>
          <p:cNvCxnSpPr/>
          <p:nvPr/>
        </p:nvCxnSpPr>
        <p:spPr>
          <a:xfrm>
            <a:off x="5949950" y="2311400"/>
            <a:ext cx="1054100" cy="6350"/>
          </a:xfrm>
          <a:prstGeom prst="line">
            <a:avLst/>
          </a:prstGeom>
          <a:ln w="444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45"/>
          <p:cNvCxnSpPr/>
          <p:nvPr/>
        </p:nvCxnSpPr>
        <p:spPr>
          <a:xfrm flipV="1">
            <a:off x="5878513" y="2311400"/>
            <a:ext cx="1131887" cy="706438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9" name="直接连接符 43"/>
          <p:cNvCxnSpPr/>
          <p:nvPr/>
        </p:nvCxnSpPr>
        <p:spPr>
          <a:xfrm>
            <a:off x="5956300" y="2305050"/>
            <a:ext cx="1054100" cy="6350"/>
          </a:xfrm>
          <a:prstGeom prst="line">
            <a:avLst/>
          </a:prstGeom>
          <a:ln w="666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44"/>
          <p:cNvCxnSpPr/>
          <p:nvPr/>
        </p:nvCxnSpPr>
        <p:spPr>
          <a:xfrm>
            <a:off x="5878513" y="2513965"/>
            <a:ext cx="1222375" cy="1430338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84002" grpId="0"/>
      <p:bldP spid="84003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2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0668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0668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0668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0668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6543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667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6670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6670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04" name="直接连接符 12"/>
          <p:cNvCxnSpPr/>
          <p:nvPr/>
        </p:nvCxnSpPr>
        <p:spPr>
          <a:xfrm>
            <a:off x="1600200" y="2000250"/>
            <a:ext cx="1054100" cy="6350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5" name="直接连接符 13"/>
          <p:cNvCxnSpPr>
            <a:stCxn id="5" idx="5"/>
            <a:endCxn id="11" idx="1"/>
          </p:cNvCxnSpPr>
          <p:nvPr/>
        </p:nvCxnSpPr>
        <p:spPr>
          <a:xfrm>
            <a:off x="1522413" y="2189163"/>
            <a:ext cx="1222375" cy="1428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6" name="直接连接符 14"/>
          <p:cNvCxnSpPr>
            <a:stCxn id="6" idx="7"/>
            <a:endCxn id="9" idx="2"/>
          </p:cNvCxnSpPr>
          <p:nvPr/>
        </p:nvCxnSpPr>
        <p:spPr>
          <a:xfrm flipV="1">
            <a:off x="1522413" y="2006600"/>
            <a:ext cx="1131887" cy="7064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7" name="直接连接符 15"/>
          <p:cNvCxnSpPr/>
          <p:nvPr/>
        </p:nvCxnSpPr>
        <p:spPr>
          <a:xfrm flipV="1">
            <a:off x="1600200" y="29019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8" name="直接连接符 16"/>
          <p:cNvCxnSpPr/>
          <p:nvPr/>
        </p:nvCxnSpPr>
        <p:spPr>
          <a:xfrm flipV="1">
            <a:off x="16002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9" name="直接连接符 17"/>
          <p:cNvCxnSpPr>
            <a:stCxn id="8" idx="6"/>
            <a:endCxn id="11" idx="2"/>
          </p:cNvCxnSpPr>
          <p:nvPr/>
        </p:nvCxnSpPr>
        <p:spPr>
          <a:xfrm flipV="1">
            <a:off x="16002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10" name="直接连接符 18"/>
          <p:cNvCxnSpPr>
            <a:stCxn id="8" idx="6"/>
            <a:endCxn id="12" idx="2"/>
          </p:cNvCxnSpPr>
          <p:nvPr/>
        </p:nvCxnSpPr>
        <p:spPr>
          <a:xfrm>
            <a:off x="1600200" y="46990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11" name="文本框 19"/>
          <p:cNvSpPr txBox="1"/>
          <p:nvPr/>
        </p:nvSpPr>
        <p:spPr>
          <a:xfrm>
            <a:off x="1103313" y="5173663"/>
            <a:ext cx="189928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M={(2,5),(1,7)}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1" name="Oval 24"/>
          <p:cNvSpPr txBox="1">
            <a:spLocks noChangeArrowheads="1"/>
          </p:cNvSpPr>
          <p:nvPr/>
        </p:nvSpPr>
        <p:spPr bwMode="auto">
          <a:xfrm>
            <a:off x="5367338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Oval 24"/>
          <p:cNvSpPr txBox="1">
            <a:spLocks noChangeArrowheads="1"/>
          </p:cNvSpPr>
          <p:nvPr/>
        </p:nvSpPr>
        <p:spPr bwMode="auto">
          <a:xfrm>
            <a:off x="53673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Oval 24"/>
          <p:cNvSpPr txBox="1">
            <a:spLocks noChangeArrowheads="1"/>
          </p:cNvSpPr>
          <p:nvPr/>
        </p:nvSpPr>
        <p:spPr bwMode="auto">
          <a:xfrm>
            <a:off x="5367338" y="3556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Oval 24"/>
          <p:cNvSpPr txBox="1">
            <a:spLocks noChangeArrowheads="1"/>
          </p:cNvSpPr>
          <p:nvPr/>
        </p:nvSpPr>
        <p:spPr bwMode="auto">
          <a:xfrm>
            <a:off x="5367338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24"/>
          <p:cNvSpPr txBox="1">
            <a:spLocks noChangeArrowheads="1"/>
          </p:cNvSpPr>
          <p:nvPr/>
        </p:nvSpPr>
        <p:spPr bwMode="auto">
          <a:xfrm>
            <a:off x="6956425" y="17478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Oval 24"/>
          <p:cNvSpPr txBox="1">
            <a:spLocks noChangeArrowheads="1"/>
          </p:cNvSpPr>
          <p:nvPr/>
        </p:nvSpPr>
        <p:spPr bwMode="auto">
          <a:xfrm>
            <a:off x="69675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Oval 24"/>
          <p:cNvSpPr txBox="1">
            <a:spLocks noChangeArrowheads="1"/>
          </p:cNvSpPr>
          <p:nvPr/>
        </p:nvSpPr>
        <p:spPr bwMode="auto">
          <a:xfrm>
            <a:off x="6967538" y="35480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24"/>
          <p:cNvSpPr txBox="1">
            <a:spLocks noChangeArrowheads="1"/>
          </p:cNvSpPr>
          <p:nvPr/>
        </p:nvSpPr>
        <p:spPr bwMode="auto">
          <a:xfrm>
            <a:off x="6967538" y="44465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20" name="直接连接符 58"/>
          <p:cNvCxnSpPr>
            <a:stCxn id="51" idx="6"/>
            <a:endCxn id="55" idx="2"/>
          </p:cNvCxnSpPr>
          <p:nvPr/>
        </p:nvCxnSpPr>
        <p:spPr>
          <a:xfrm>
            <a:off x="5900738" y="2006600"/>
            <a:ext cx="1055687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1" name="直接连接符 59"/>
          <p:cNvCxnSpPr/>
          <p:nvPr/>
        </p:nvCxnSpPr>
        <p:spPr>
          <a:xfrm>
            <a:off x="5822950" y="2194878"/>
            <a:ext cx="1223963" cy="1430337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2" name="直接连接符 60"/>
          <p:cNvCxnSpPr>
            <a:stCxn id="52" idx="7"/>
            <a:endCxn id="55" idx="2"/>
          </p:cNvCxnSpPr>
          <p:nvPr/>
        </p:nvCxnSpPr>
        <p:spPr>
          <a:xfrm flipV="1">
            <a:off x="5822950" y="2014538"/>
            <a:ext cx="1133475" cy="706437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3" name="直接连接符 61"/>
          <p:cNvCxnSpPr/>
          <p:nvPr/>
        </p:nvCxnSpPr>
        <p:spPr>
          <a:xfrm flipV="1">
            <a:off x="5900738" y="2909888"/>
            <a:ext cx="1066800" cy="91281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4" name="直接连接符 62"/>
          <p:cNvCxnSpPr>
            <a:stCxn id="53" idx="6"/>
            <a:endCxn id="55" idx="2"/>
          </p:cNvCxnSpPr>
          <p:nvPr/>
        </p:nvCxnSpPr>
        <p:spPr>
          <a:xfrm flipV="1">
            <a:off x="5900738" y="2014538"/>
            <a:ext cx="1055687" cy="180816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5" name="直接连接符 63"/>
          <p:cNvCxnSpPr>
            <a:stCxn id="54" idx="6"/>
            <a:endCxn id="57" idx="2"/>
          </p:cNvCxnSpPr>
          <p:nvPr/>
        </p:nvCxnSpPr>
        <p:spPr>
          <a:xfrm flipV="1">
            <a:off x="5900738" y="3814763"/>
            <a:ext cx="1066800" cy="890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6" name="直接连接符 64"/>
          <p:cNvCxnSpPr>
            <a:stCxn id="54" idx="6"/>
            <a:endCxn id="58" idx="2"/>
          </p:cNvCxnSpPr>
          <p:nvPr/>
        </p:nvCxnSpPr>
        <p:spPr>
          <a:xfrm>
            <a:off x="5900738" y="4705350"/>
            <a:ext cx="1066800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27" name="文本框 65"/>
          <p:cNvSpPr txBox="1"/>
          <p:nvPr/>
        </p:nvSpPr>
        <p:spPr>
          <a:xfrm>
            <a:off x="5216525" y="5184775"/>
            <a:ext cx="251015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M={(2,5),(1,7),(3,6)}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263" y="5613400"/>
            <a:ext cx="17348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增广路：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3→6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9888" y="5614988"/>
            <a:ext cx="17348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增广路：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4→8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698500" y="98425"/>
            <a:ext cx="7886700" cy="554990"/>
          </a:xfrm>
        </p:spPr>
        <p:txBody>
          <a:bodyPr vert="horz" wrap="square" lIns="92075" tIns="46038" rIns="92075" bIns="46038" anchor="ctr">
            <a:normAutofit fontScale="90000"/>
          </a:bodyPr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例子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540125" y="2983230"/>
            <a:ext cx="1676400" cy="441960"/>
            <a:chOff x="5760" y="6264"/>
            <a:chExt cx="2640" cy="696"/>
          </a:xfrm>
        </p:grpSpPr>
        <p:sp>
          <p:nvSpPr>
            <p:cNvPr id="40" name="文本框 39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grpSp>
        <p:nvGrpSpPr>
          <p:cNvPr id="13" name="组合 12"/>
          <p:cNvGrpSpPr/>
          <p:nvPr/>
        </p:nvGrpSpPr>
        <p:grpSpPr>
          <a:xfrm>
            <a:off x="7414260" y="3009900"/>
            <a:ext cx="1676400" cy="441960"/>
            <a:chOff x="5760" y="6264"/>
            <a:chExt cx="2640" cy="696"/>
          </a:xfrm>
        </p:grpSpPr>
        <p:sp>
          <p:nvSpPr>
            <p:cNvPr id="14" name="文本框 13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cxnSp>
        <p:nvCxnSpPr>
          <p:cNvPr id="2" name="直接连接符 12"/>
          <p:cNvCxnSpPr/>
          <p:nvPr/>
        </p:nvCxnSpPr>
        <p:spPr>
          <a:xfrm>
            <a:off x="1612900" y="1997075"/>
            <a:ext cx="1054100" cy="6350"/>
          </a:xfrm>
          <a:prstGeom prst="line">
            <a:avLst/>
          </a:prstGeom>
          <a:ln w="412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6" name="直接连接符 13"/>
          <p:cNvCxnSpPr/>
          <p:nvPr/>
        </p:nvCxnSpPr>
        <p:spPr>
          <a:xfrm>
            <a:off x="1515428" y="2187258"/>
            <a:ext cx="1222375" cy="1428750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4"/>
          <p:cNvCxnSpPr/>
          <p:nvPr/>
        </p:nvCxnSpPr>
        <p:spPr>
          <a:xfrm flipV="1">
            <a:off x="1522413" y="2014220"/>
            <a:ext cx="1131887" cy="706438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5"/>
          <p:cNvCxnSpPr/>
          <p:nvPr/>
        </p:nvCxnSpPr>
        <p:spPr>
          <a:xfrm flipV="1">
            <a:off x="1612900" y="2892425"/>
            <a:ext cx="1066800" cy="914400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9" name="直接连接符 61"/>
          <p:cNvCxnSpPr/>
          <p:nvPr/>
        </p:nvCxnSpPr>
        <p:spPr>
          <a:xfrm flipV="1">
            <a:off x="5901373" y="2909888"/>
            <a:ext cx="1066800" cy="912812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64"/>
          <p:cNvCxnSpPr/>
          <p:nvPr/>
        </p:nvCxnSpPr>
        <p:spPr>
          <a:xfrm>
            <a:off x="5901373" y="4709795"/>
            <a:ext cx="1066800" cy="7938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85011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3" grpId="0"/>
      <p:bldP spid="4" grpId="0"/>
      <p:bldP spid="85027" grpId="0"/>
      <p:bldP spid="8502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3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1430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143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1430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1430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7305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7432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7432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7432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6028" name="直接连接符 12"/>
          <p:cNvCxnSpPr>
            <a:stCxn id="5" idx="6"/>
            <a:endCxn id="9" idx="2"/>
          </p:cNvCxnSpPr>
          <p:nvPr/>
        </p:nvCxnSpPr>
        <p:spPr>
          <a:xfrm>
            <a:off x="16764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29" name="直接连接符 13"/>
          <p:cNvCxnSpPr/>
          <p:nvPr/>
        </p:nvCxnSpPr>
        <p:spPr>
          <a:xfrm>
            <a:off x="1598613" y="2187258"/>
            <a:ext cx="1222375" cy="1428750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0" name="直接连接符 14"/>
          <p:cNvCxnSpPr>
            <a:stCxn id="6" idx="7"/>
            <a:endCxn id="9" idx="2"/>
          </p:cNvCxnSpPr>
          <p:nvPr/>
        </p:nvCxnSpPr>
        <p:spPr>
          <a:xfrm flipV="1">
            <a:off x="1598613" y="2006600"/>
            <a:ext cx="1131887" cy="706438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1" name="直接连接符 15"/>
          <p:cNvCxnSpPr>
            <a:stCxn id="7" idx="6"/>
            <a:endCxn id="10" idx="2"/>
          </p:cNvCxnSpPr>
          <p:nvPr/>
        </p:nvCxnSpPr>
        <p:spPr>
          <a:xfrm flipV="1">
            <a:off x="1676400" y="2901950"/>
            <a:ext cx="1066800" cy="914400"/>
          </a:xfrm>
          <a:prstGeom prst="line">
            <a:avLst/>
          </a:pr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2" name="直接连接符 16"/>
          <p:cNvCxnSpPr>
            <a:stCxn id="7" idx="6"/>
            <a:endCxn id="9" idx="2"/>
          </p:cNvCxnSpPr>
          <p:nvPr/>
        </p:nvCxnSpPr>
        <p:spPr>
          <a:xfrm flipV="1">
            <a:off x="16764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3" name="直接连接符 17"/>
          <p:cNvCxnSpPr>
            <a:stCxn id="8" idx="6"/>
            <a:endCxn id="11" idx="2"/>
          </p:cNvCxnSpPr>
          <p:nvPr/>
        </p:nvCxnSpPr>
        <p:spPr>
          <a:xfrm flipV="1">
            <a:off x="16764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4" name="直接连接符 18"/>
          <p:cNvCxnSpPr>
            <a:stCxn id="8" idx="6"/>
            <a:endCxn id="12" idx="2"/>
          </p:cNvCxnSpPr>
          <p:nvPr/>
        </p:nvCxnSpPr>
        <p:spPr>
          <a:xfrm>
            <a:off x="1676400" y="46990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6035" name="文本框 19"/>
          <p:cNvSpPr txBox="1"/>
          <p:nvPr/>
        </p:nvSpPr>
        <p:spPr>
          <a:xfrm>
            <a:off x="985838" y="5135563"/>
            <a:ext cx="3032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M={(2,5),(1,7),(3,6),(4,8)}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35475" y="2557463"/>
            <a:ext cx="3738880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此时图中已无增广路，故该二分</a:t>
            </a:r>
            <a:endParaRPr lang="en-US" altLang="zh-CN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图的最大匹配为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698500" y="98425"/>
            <a:ext cx="7886700" cy="554990"/>
          </a:xfrm>
        </p:spPr>
        <p:txBody>
          <a:bodyPr vert="horz" wrap="square" lIns="92075" tIns="46038" rIns="92075" bIns="46038" anchor="ctr">
            <a:normAutofit fontScale="90000"/>
          </a:bodyPr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例子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连接符 18"/>
          <p:cNvCxnSpPr/>
          <p:nvPr/>
        </p:nvCxnSpPr>
        <p:spPr>
          <a:xfrm>
            <a:off x="1676400" y="4702175"/>
            <a:ext cx="1066800" cy="6350"/>
          </a:xfrm>
          <a:prstGeom prst="line">
            <a:avLst/>
          </a:prstGeom>
          <a:ln w="3810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6035" grpId="0"/>
      <p:bldP spid="8603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75" y="139700"/>
            <a:ext cx="7886700" cy="76962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850" y="879475"/>
            <a:ext cx="8340725" cy="19926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现要给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个工人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A,B,C,D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分配任务，每个工人可完成不同的任务，但最多只能接受一个任务。共有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个任务，每个任务也只能分配给一个工人，问最多可以分配多少个任务给工人？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19400" y="5772090"/>
            <a:ext cx="3178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代表能完成，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代表不能完成</a:t>
            </a:r>
            <a:endParaRPr lang="zh-CN" altLang="en-US" i="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8675"/>
            <a:ext cx="8502015" cy="5572125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分析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该问题可以转化为一个图模型。工人和任务可以看作两个不相交的点集合，将工人和他能完成的任务相连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比如工人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能完成任务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，则图中含有边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A1)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，因此图中的每条边的两个顶点分别落在两个集合里，所以此图是一个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二分图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。又因为“每个工人只能接受一个任务，每个任务只能分配给一个工人”，则意味着我们要寻找一个边集合，使得任意两条边没有公共顶点，这就是该图的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匹配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。“最多可以分配多少个任务”就是要寻找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最大匹配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，可以用匈牙利算法求解。</a:t>
            </a:r>
            <a:endParaRPr lang="en-US" altLang="zh-CN" sz="24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17550" y="142875"/>
            <a:ext cx="788670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2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3972" name="Oval 24"/>
          <p:cNvSpPr>
            <a:spLocks noGrp="1"/>
          </p:cNvSpPr>
          <p:nvPr>
            <p:ph idx="1"/>
          </p:nvPr>
        </p:nvSpPr>
        <p:spPr>
          <a:xfrm>
            <a:off x="1371600" y="2057400"/>
            <a:ext cx="533400" cy="533400"/>
          </a:xfrm>
          <a:prstGeom prst="ellipse">
            <a:avLst/>
          </a:prstGeom>
          <a:ln w="28575">
            <a:solidFill>
              <a:schemeClr val="tx1">
                <a:alpha val="100000"/>
              </a:schemeClr>
            </a:solidFill>
            <a:headEnd w="sm" len="sm"/>
            <a:tailEnd w="sm" len="sm"/>
          </a:ln>
        </p:spPr>
        <p:txBody>
          <a:bodyPr vert="horz" wrap="none" lIns="92075" tIns="46038" rIns="92075" bIns="46038" anchor="ctr">
            <a:normAutofit fontScale="72500"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3716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B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371600" y="3873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C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3716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959100" y="2063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971800" y="29591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971800" y="386397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971800" y="47625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80" name="直接连接符 21"/>
          <p:cNvCxnSpPr>
            <a:stCxn id="83972" idx="6"/>
            <a:endCxn id="9" idx="2"/>
          </p:cNvCxnSpPr>
          <p:nvPr/>
        </p:nvCxnSpPr>
        <p:spPr>
          <a:xfrm>
            <a:off x="1905000" y="232410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1" name="直接连接符 23"/>
          <p:cNvCxnSpPr>
            <a:stCxn id="83972" idx="5"/>
            <a:endCxn id="11" idx="1"/>
          </p:cNvCxnSpPr>
          <p:nvPr/>
        </p:nvCxnSpPr>
        <p:spPr>
          <a:xfrm>
            <a:off x="1827213" y="2513013"/>
            <a:ext cx="1222375" cy="143033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2" name="直接连接符 25"/>
          <p:cNvCxnSpPr>
            <a:stCxn id="6" idx="7"/>
            <a:endCxn id="9" idx="2"/>
          </p:cNvCxnSpPr>
          <p:nvPr/>
        </p:nvCxnSpPr>
        <p:spPr>
          <a:xfrm flipV="1">
            <a:off x="1827213" y="2330450"/>
            <a:ext cx="1131887" cy="70802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3" name="直接连接符 27"/>
          <p:cNvCxnSpPr>
            <a:stCxn id="7" idx="6"/>
            <a:endCxn id="10" idx="2"/>
          </p:cNvCxnSpPr>
          <p:nvPr/>
        </p:nvCxnSpPr>
        <p:spPr>
          <a:xfrm flipV="1">
            <a:off x="1905000" y="322580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4" name="直接连接符 29"/>
          <p:cNvCxnSpPr>
            <a:stCxn id="7" idx="6"/>
            <a:endCxn id="9" idx="2"/>
          </p:cNvCxnSpPr>
          <p:nvPr/>
        </p:nvCxnSpPr>
        <p:spPr>
          <a:xfrm flipV="1">
            <a:off x="1905000" y="233045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5" name="直接连接符 31"/>
          <p:cNvCxnSpPr>
            <a:stCxn id="8" idx="6"/>
            <a:endCxn id="11" idx="2"/>
          </p:cNvCxnSpPr>
          <p:nvPr/>
        </p:nvCxnSpPr>
        <p:spPr>
          <a:xfrm flipV="1">
            <a:off x="1905000" y="413067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86" name="直接连接符 34"/>
          <p:cNvCxnSpPr>
            <a:stCxn id="8" idx="6"/>
            <a:endCxn id="12" idx="2"/>
          </p:cNvCxnSpPr>
          <p:nvPr/>
        </p:nvCxnSpPr>
        <p:spPr>
          <a:xfrm>
            <a:off x="1905000" y="502285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Oval 24"/>
          <p:cNvSpPr txBox="1">
            <a:spLocks noChangeArrowheads="1"/>
          </p:cNvSpPr>
          <p:nvPr/>
        </p:nvSpPr>
        <p:spPr bwMode="auto">
          <a:xfrm>
            <a:off x="5410200" y="20510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A	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Oval 24"/>
          <p:cNvSpPr txBox="1">
            <a:spLocks noChangeArrowheads="1"/>
          </p:cNvSpPr>
          <p:nvPr/>
        </p:nvSpPr>
        <p:spPr bwMode="auto">
          <a:xfrm>
            <a:off x="54102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B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Oval 24"/>
          <p:cNvSpPr txBox="1">
            <a:spLocks noChangeArrowheads="1"/>
          </p:cNvSpPr>
          <p:nvPr/>
        </p:nvSpPr>
        <p:spPr bwMode="auto">
          <a:xfrm>
            <a:off x="5410200" y="3867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C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Oval 24"/>
          <p:cNvSpPr txBox="1">
            <a:spLocks noChangeArrowheads="1"/>
          </p:cNvSpPr>
          <p:nvPr/>
        </p:nvSpPr>
        <p:spPr bwMode="auto">
          <a:xfrm>
            <a:off x="5410200" y="474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Oval 24"/>
          <p:cNvSpPr txBox="1">
            <a:spLocks noChangeArrowheads="1"/>
          </p:cNvSpPr>
          <p:nvPr/>
        </p:nvSpPr>
        <p:spPr bwMode="auto">
          <a:xfrm>
            <a:off x="6997700" y="2057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24"/>
          <p:cNvSpPr txBox="1">
            <a:spLocks noChangeArrowheads="1"/>
          </p:cNvSpPr>
          <p:nvPr/>
        </p:nvSpPr>
        <p:spPr bwMode="auto">
          <a:xfrm>
            <a:off x="7010400" y="29527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Oval 24"/>
          <p:cNvSpPr txBox="1">
            <a:spLocks noChangeArrowheads="1"/>
          </p:cNvSpPr>
          <p:nvPr/>
        </p:nvSpPr>
        <p:spPr bwMode="auto">
          <a:xfrm>
            <a:off x="7010400" y="38576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Oval 24"/>
          <p:cNvSpPr txBox="1">
            <a:spLocks noChangeArrowheads="1"/>
          </p:cNvSpPr>
          <p:nvPr/>
        </p:nvSpPr>
        <p:spPr bwMode="auto">
          <a:xfrm>
            <a:off x="7010400" y="47561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3995" name="直接连接符 43"/>
          <p:cNvCxnSpPr/>
          <p:nvPr/>
        </p:nvCxnSpPr>
        <p:spPr>
          <a:xfrm>
            <a:off x="5943600" y="23177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6" name="直接连接符 44"/>
          <p:cNvCxnSpPr>
            <a:stCxn id="36" idx="5"/>
            <a:endCxn id="42" idx="1"/>
          </p:cNvCxnSpPr>
          <p:nvPr/>
        </p:nvCxnSpPr>
        <p:spPr>
          <a:xfrm>
            <a:off x="5865813" y="2505075"/>
            <a:ext cx="1222375" cy="14303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7" name="直接连接符 45"/>
          <p:cNvCxnSpPr>
            <a:stCxn id="37" idx="7"/>
            <a:endCxn id="40" idx="2"/>
          </p:cNvCxnSpPr>
          <p:nvPr/>
        </p:nvCxnSpPr>
        <p:spPr>
          <a:xfrm flipV="1">
            <a:off x="5865813" y="2324100"/>
            <a:ext cx="1131887" cy="7064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8" name="直接连接符 46"/>
          <p:cNvCxnSpPr>
            <a:stCxn id="38" idx="6"/>
            <a:endCxn id="41" idx="2"/>
          </p:cNvCxnSpPr>
          <p:nvPr/>
        </p:nvCxnSpPr>
        <p:spPr>
          <a:xfrm flipV="1">
            <a:off x="5943600" y="32194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3999" name="直接连接符 47"/>
          <p:cNvCxnSpPr>
            <a:stCxn id="38" idx="6"/>
            <a:endCxn id="40" idx="2"/>
          </p:cNvCxnSpPr>
          <p:nvPr/>
        </p:nvCxnSpPr>
        <p:spPr>
          <a:xfrm flipV="1">
            <a:off x="5943600" y="23241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0" name="直接连接符 48"/>
          <p:cNvCxnSpPr>
            <a:stCxn id="39" idx="6"/>
            <a:endCxn id="42" idx="2"/>
          </p:cNvCxnSpPr>
          <p:nvPr/>
        </p:nvCxnSpPr>
        <p:spPr>
          <a:xfrm flipV="1">
            <a:off x="5943600" y="41243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4001" name="直接连接符 49"/>
          <p:cNvCxnSpPr>
            <a:stCxn id="39" idx="6"/>
            <a:endCxn id="43" idx="2"/>
          </p:cNvCxnSpPr>
          <p:nvPr/>
        </p:nvCxnSpPr>
        <p:spPr>
          <a:xfrm>
            <a:off x="5943600" y="50165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4002" name="文本框 50"/>
          <p:cNvSpPr txBox="1"/>
          <p:nvPr/>
        </p:nvSpPr>
        <p:spPr>
          <a:xfrm>
            <a:off x="5671185" y="5520055"/>
            <a:ext cx="127150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M={(A,1)}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003" name="文本框 51"/>
          <p:cNvSpPr txBox="1"/>
          <p:nvPr/>
        </p:nvSpPr>
        <p:spPr>
          <a:xfrm>
            <a:off x="1609725" y="5521325"/>
            <a:ext cx="159829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:A→1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5864225"/>
            <a:ext cx="25768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增广路：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B→1→A→3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17550" y="142875"/>
            <a:ext cx="788670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2700" y="3274060"/>
            <a:ext cx="1676400" cy="441960"/>
            <a:chOff x="5760" y="6264"/>
            <a:chExt cx="2640" cy="696"/>
          </a:xfrm>
        </p:grpSpPr>
        <p:sp>
          <p:nvSpPr>
            <p:cNvPr id="13" name="文本框 12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7396480" y="3274060"/>
            <a:ext cx="1676400" cy="441960"/>
            <a:chOff x="5760" y="6264"/>
            <a:chExt cx="2640" cy="696"/>
          </a:xfrm>
        </p:grpSpPr>
        <p:sp>
          <p:nvSpPr>
            <p:cNvPr id="16" name="文本框 15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cxnSp>
        <p:nvCxnSpPr>
          <p:cNvPr id="3" name="直接连接符 21"/>
          <p:cNvCxnSpPr/>
          <p:nvPr/>
        </p:nvCxnSpPr>
        <p:spPr>
          <a:xfrm>
            <a:off x="1917700" y="2311400"/>
            <a:ext cx="1054100" cy="6350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8" name="直接连接符 43"/>
          <p:cNvCxnSpPr/>
          <p:nvPr/>
        </p:nvCxnSpPr>
        <p:spPr>
          <a:xfrm>
            <a:off x="5956300" y="2320925"/>
            <a:ext cx="1054100" cy="6350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45"/>
          <p:cNvCxnSpPr/>
          <p:nvPr/>
        </p:nvCxnSpPr>
        <p:spPr>
          <a:xfrm flipV="1">
            <a:off x="5865813" y="2331720"/>
            <a:ext cx="1131887" cy="706438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0" name="直接连接符 43"/>
          <p:cNvCxnSpPr/>
          <p:nvPr/>
        </p:nvCxnSpPr>
        <p:spPr>
          <a:xfrm>
            <a:off x="5956300" y="2331720"/>
            <a:ext cx="1054100" cy="6350"/>
          </a:xfrm>
          <a:prstGeom prst="line">
            <a:avLst/>
          </a:prstGeom>
          <a:ln w="666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44"/>
          <p:cNvCxnSpPr/>
          <p:nvPr/>
        </p:nvCxnSpPr>
        <p:spPr>
          <a:xfrm>
            <a:off x="5872163" y="2503805"/>
            <a:ext cx="1222375" cy="1430338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84003" grpId="0"/>
      <p:bldP spid="2" grpId="0"/>
      <p:bldP spid="84002" grpId="0"/>
      <p:bldP spid="8400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170815" y="946150"/>
            <a:ext cx="9020175" cy="435165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如果图中包含负圈，某些最短路径可能不存在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为什么？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):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93900" y="2958465"/>
            <a:ext cx="5410200" cy="1936750"/>
            <a:chOff x="2520" y="5590"/>
            <a:chExt cx="8520" cy="3050"/>
          </a:xfrm>
        </p:grpSpPr>
        <p:sp>
          <p:nvSpPr>
            <p:cNvPr id="8197" name="Oval 4"/>
            <p:cNvSpPr/>
            <p:nvPr/>
          </p:nvSpPr>
          <p:spPr>
            <a:xfrm>
              <a:off x="2520" y="7800"/>
              <a:ext cx="840" cy="84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8" name="Oval 5"/>
            <p:cNvSpPr/>
            <p:nvPr/>
          </p:nvSpPr>
          <p:spPr>
            <a:xfrm>
              <a:off x="4440" y="7800"/>
              <a:ext cx="840" cy="84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Oval 6"/>
            <p:cNvSpPr/>
            <p:nvPr/>
          </p:nvSpPr>
          <p:spPr>
            <a:xfrm>
              <a:off x="6360" y="7800"/>
              <a:ext cx="840" cy="84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0" name="Oval 7"/>
            <p:cNvSpPr/>
            <p:nvPr/>
          </p:nvSpPr>
          <p:spPr>
            <a:xfrm>
              <a:off x="8280" y="7800"/>
              <a:ext cx="840" cy="84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1" name="Oval 8"/>
            <p:cNvSpPr/>
            <p:nvPr/>
          </p:nvSpPr>
          <p:spPr>
            <a:xfrm>
              <a:off x="10200" y="7800"/>
              <a:ext cx="840" cy="84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Oval 9"/>
            <p:cNvSpPr/>
            <p:nvPr/>
          </p:nvSpPr>
          <p:spPr>
            <a:xfrm>
              <a:off x="8280" y="5760"/>
              <a:ext cx="840" cy="84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203" name="AutoShape 10"/>
            <p:cNvCxnSpPr>
              <a:stCxn id="8199" idx="6"/>
              <a:endCxn id="8202" idx="4"/>
            </p:cNvCxnSpPr>
            <p:nvPr/>
          </p:nvCxnSpPr>
          <p:spPr>
            <a:xfrm flipV="1">
              <a:off x="7223" y="6623"/>
              <a:ext cx="1477" cy="1597"/>
            </a:xfrm>
            <a:prstGeom prst="curvedConnector2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204" name="AutoShape 11"/>
            <p:cNvCxnSpPr>
              <a:stCxn id="8197" idx="6"/>
              <a:endCxn id="8198" idx="2"/>
            </p:cNvCxnSpPr>
            <p:nvPr/>
          </p:nvCxnSpPr>
          <p:spPr>
            <a:xfrm>
              <a:off x="3383" y="8220"/>
              <a:ext cx="1035" cy="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205" name="AutoShape 12"/>
            <p:cNvCxnSpPr>
              <a:stCxn id="8198" idx="6"/>
              <a:endCxn id="8199" idx="2"/>
            </p:cNvCxnSpPr>
            <p:nvPr/>
          </p:nvCxnSpPr>
          <p:spPr>
            <a:xfrm>
              <a:off x="5303" y="8220"/>
              <a:ext cx="1035" cy="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206" name="AutoShape 13"/>
            <p:cNvCxnSpPr>
              <a:stCxn id="8199" idx="6"/>
              <a:endCxn id="8200" idx="2"/>
            </p:cNvCxnSpPr>
            <p:nvPr/>
          </p:nvCxnSpPr>
          <p:spPr>
            <a:xfrm>
              <a:off x="7223" y="8220"/>
              <a:ext cx="1035" cy="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207" name="AutoShape 14"/>
            <p:cNvCxnSpPr>
              <a:stCxn id="8200" idx="6"/>
              <a:endCxn id="8201" idx="2"/>
            </p:cNvCxnSpPr>
            <p:nvPr/>
          </p:nvCxnSpPr>
          <p:spPr>
            <a:xfrm>
              <a:off x="9143" y="8220"/>
              <a:ext cx="1035" cy="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8208" name="Oval 15"/>
            <p:cNvSpPr/>
            <p:nvPr/>
          </p:nvSpPr>
          <p:spPr>
            <a:xfrm>
              <a:off x="4440" y="5745"/>
              <a:ext cx="840" cy="87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cxnSp>
          <p:nvCxnSpPr>
            <p:cNvPr id="8209" name="AutoShape 16"/>
            <p:cNvCxnSpPr>
              <a:stCxn id="8208" idx="4"/>
              <a:endCxn id="8199" idx="2"/>
            </p:cNvCxnSpPr>
            <p:nvPr/>
          </p:nvCxnSpPr>
          <p:spPr>
            <a:xfrm rot="16200000" flipH="1">
              <a:off x="4808" y="6690"/>
              <a:ext cx="1582" cy="1478"/>
            </a:xfrm>
            <a:prstGeom prst="curvedConnector2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210" name="AutoShape 17"/>
            <p:cNvCxnSpPr>
              <a:stCxn id="8208" idx="0"/>
              <a:endCxn id="8202" idx="0"/>
            </p:cNvCxnSpPr>
            <p:nvPr/>
          </p:nvCxnSpPr>
          <p:spPr>
            <a:xfrm rot="5400000" flipV="1">
              <a:off x="6773" y="3810"/>
              <a:ext cx="15" cy="3840"/>
            </a:xfrm>
            <a:prstGeom prst="curvedConnector3">
              <a:avLst>
                <a:gd name="adj1" fmla="val -10166667"/>
              </a:avLst>
            </a:prstGeom>
            <a:ln w="28575" cap="flat" cmpd="sng">
              <a:solidFill>
                <a:schemeClr val="accent1"/>
              </a:solidFill>
              <a:prstDash val="sysDot"/>
              <a:headEnd type="triangle" w="med" len="med"/>
              <a:tailEnd type="none" w="med" len="med"/>
            </a:ln>
          </p:spPr>
        </p:cxnSp>
        <p:sp>
          <p:nvSpPr>
            <p:cNvPr id="8211" name="Text Box 18"/>
            <p:cNvSpPr txBox="1"/>
            <p:nvPr/>
          </p:nvSpPr>
          <p:spPr>
            <a:xfrm>
              <a:off x="6103" y="5590"/>
              <a:ext cx="1240" cy="10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3600" b="1" dirty="0">
                  <a:ea typeface="宋体" panose="02010600030101010101" pitchFamily="2" charset="-122"/>
                </a:rPr>
                <a:t>&lt; 0</a:t>
              </a:r>
              <a:endParaRPr lang="en-US" altLang="zh-CN" sz="3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28650" y="145415"/>
            <a:ext cx="7886700" cy="74041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最短路径的性质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2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0668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A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0668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B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0668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C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0668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6543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667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6670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6670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04" name="直接连接符 12"/>
          <p:cNvCxnSpPr/>
          <p:nvPr/>
        </p:nvCxnSpPr>
        <p:spPr>
          <a:xfrm>
            <a:off x="1600200" y="2000250"/>
            <a:ext cx="1054100" cy="6350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05" name="直接连接符 13"/>
          <p:cNvCxnSpPr>
            <a:stCxn id="5" idx="5"/>
            <a:endCxn id="11" idx="1"/>
          </p:cNvCxnSpPr>
          <p:nvPr/>
        </p:nvCxnSpPr>
        <p:spPr>
          <a:xfrm>
            <a:off x="1522413" y="2189163"/>
            <a:ext cx="1222375" cy="1428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6" name="直接连接符 14"/>
          <p:cNvCxnSpPr/>
          <p:nvPr/>
        </p:nvCxnSpPr>
        <p:spPr>
          <a:xfrm flipV="1">
            <a:off x="1522413" y="2006600"/>
            <a:ext cx="1131887" cy="7064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7" name="直接连接符 15"/>
          <p:cNvCxnSpPr>
            <a:stCxn id="7" idx="6"/>
            <a:endCxn id="10" idx="2"/>
          </p:cNvCxnSpPr>
          <p:nvPr/>
        </p:nvCxnSpPr>
        <p:spPr>
          <a:xfrm flipV="1">
            <a:off x="1600200" y="2901950"/>
            <a:ext cx="1066800" cy="9144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8" name="直接连接符 16"/>
          <p:cNvCxnSpPr>
            <a:stCxn id="7" idx="6"/>
            <a:endCxn id="9" idx="2"/>
          </p:cNvCxnSpPr>
          <p:nvPr/>
        </p:nvCxnSpPr>
        <p:spPr>
          <a:xfrm flipV="1">
            <a:off x="16002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09" name="直接连接符 17"/>
          <p:cNvCxnSpPr>
            <a:stCxn id="8" idx="6"/>
            <a:endCxn id="11" idx="2"/>
          </p:cNvCxnSpPr>
          <p:nvPr/>
        </p:nvCxnSpPr>
        <p:spPr>
          <a:xfrm flipV="1">
            <a:off x="16002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10" name="直接连接符 18"/>
          <p:cNvCxnSpPr>
            <a:stCxn id="8" idx="6"/>
            <a:endCxn id="12" idx="2"/>
          </p:cNvCxnSpPr>
          <p:nvPr/>
        </p:nvCxnSpPr>
        <p:spPr>
          <a:xfrm>
            <a:off x="1600200" y="46990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11" name="文本框 19"/>
          <p:cNvSpPr txBox="1"/>
          <p:nvPr/>
        </p:nvSpPr>
        <p:spPr>
          <a:xfrm>
            <a:off x="1103313" y="5173663"/>
            <a:ext cx="195135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M={(A,3),(B,1)}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1" name="Oval 24"/>
          <p:cNvSpPr txBox="1">
            <a:spLocks noChangeArrowheads="1"/>
          </p:cNvSpPr>
          <p:nvPr/>
        </p:nvSpPr>
        <p:spPr bwMode="auto">
          <a:xfrm>
            <a:off x="5367338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A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Oval 24"/>
          <p:cNvSpPr txBox="1">
            <a:spLocks noChangeArrowheads="1"/>
          </p:cNvSpPr>
          <p:nvPr/>
        </p:nvSpPr>
        <p:spPr bwMode="auto">
          <a:xfrm>
            <a:off x="53673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B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Oval 24"/>
          <p:cNvSpPr txBox="1">
            <a:spLocks noChangeArrowheads="1"/>
          </p:cNvSpPr>
          <p:nvPr/>
        </p:nvSpPr>
        <p:spPr bwMode="auto">
          <a:xfrm>
            <a:off x="5367338" y="3556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C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Oval 24"/>
          <p:cNvSpPr txBox="1">
            <a:spLocks noChangeArrowheads="1"/>
          </p:cNvSpPr>
          <p:nvPr/>
        </p:nvSpPr>
        <p:spPr bwMode="auto">
          <a:xfrm>
            <a:off x="5367338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24"/>
          <p:cNvSpPr txBox="1">
            <a:spLocks noChangeArrowheads="1"/>
          </p:cNvSpPr>
          <p:nvPr/>
        </p:nvSpPr>
        <p:spPr bwMode="auto">
          <a:xfrm>
            <a:off x="6956425" y="17478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Oval 24"/>
          <p:cNvSpPr txBox="1">
            <a:spLocks noChangeArrowheads="1"/>
          </p:cNvSpPr>
          <p:nvPr/>
        </p:nvSpPr>
        <p:spPr bwMode="auto">
          <a:xfrm>
            <a:off x="6967538" y="26431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Oval 24"/>
          <p:cNvSpPr txBox="1">
            <a:spLocks noChangeArrowheads="1"/>
          </p:cNvSpPr>
          <p:nvPr/>
        </p:nvSpPr>
        <p:spPr bwMode="auto">
          <a:xfrm>
            <a:off x="6967538" y="35480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Oval 24"/>
          <p:cNvSpPr txBox="1">
            <a:spLocks noChangeArrowheads="1"/>
          </p:cNvSpPr>
          <p:nvPr/>
        </p:nvSpPr>
        <p:spPr bwMode="auto">
          <a:xfrm>
            <a:off x="6967538" y="444658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5020" name="直接连接符 58"/>
          <p:cNvCxnSpPr>
            <a:stCxn id="51" idx="6"/>
            <a:endCxn id="55" idx="2"/>
          </p:cNvCxnSpPr>
          <p:nvPr/>
        </p:nvCxnSpPr>
        <p:spPr>
          <a:xfrm>
            <a:off x="5900738" y="2006600"/>
            <a:ext cx="1055687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1" name="直接连接符 59"/>
          <p:cNvCxnSpPr>
            <a:stCxn id="51" idx="5"/>
            <a:endCxn id="57" idx="1"/>
          </p:cNvCxnSpPr>
          <p:nvPr/>
        </p:nvCxnSpPr>
        <p:spPr>
          <a:xfrm>
            <a:off x="5822950" y="2195513"/>
            <a:ext cx="1223963" cy="1430337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2" name="直接连接符 60"/>
          <p:cNvCxnSpPr>
            <a:stCxn id="52" idx="7"/>
            <a:endCxn id="55" idx="2"/>
          </p:cNvCxnSpPr>
          <p:nvPr/>
        </p:nvCxnSpPr>
        <p:spPr>
          <a:xfrm flipV="1">
            <a:off x="5822950" y="2014538"/>
            <a:ext cx="1133475" cy="706437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23" name="直接连接符 61"/>
          <p:cNvCxnSpPr>
            <a:stCxn id="53" idx="6"/>
            <a:endCxn id="56" idx="2"/>
          </p:cNvCxnSpPr>
          <p:nvPr/>
        </p:nvCxnSpPr>
        <p:spPr>
          <a:xfrm flipV="1">
            <a:off x="5900738" y="2909888"/>
            <a:ext cx="1066800" cy="91281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4" name="直接连接符 62"/>
          <p:cNvCxnSpPr/>
          <p:nvPr/>
        </p:nvCxnSpPr>
        <p:spPr>
          <a:xfrm flipV="1">
            <a:off x="5900738" y="2014538"/>
            <a:ext cx="1055687" cy="1808162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5" name="直接连接符 63"/>
          <p:cNvCxnSpPr>
            <a:stCxn id="54" idx="6"/>
            <a:endCxn id="57" idx="2"/>
          </p:cNvCxnSpPr>
          <p:nvPr/>
        </p:nvCxnSpPr>
        <p:spPr>
          <a:xfrm flipV="1">
            <a:off x="5900738" y="3814763"/>
            <a:ext cx="1066800" cy="890587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5026" name="直接连接符 64"/>
          <p:cNvCxnSpPr>
            <a:stCxn id="54" idx="6"/>
            <a:endCxn id="58" idx="2"/>
          </p:cNvCxnSpPr>
          <p:nvPr/>
        </p:nvCxnSpPr>
        <p:spPr>
          <a:xfrm>
            <a:off x="5900738" y="4705350"/>
            <a:ext cx="1066800" cy="79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5027" name="文本框 65"/>
          <p:cNvSpPr txBox="1"/>
          <p:nvPr/>
        </p:nvSpPr>
        <p:spPr>
          <a:xfrm>
            <a:off x="5216525" y="5184775"/>
            <a:ext cx="26911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M ={(A,3),(B,1),(C,2)}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113" y="5574030"/>
            <a:ext cx="180022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增广路：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C→2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9888" y="5614988"/>
            <a:ext cx="17830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增广路：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D→4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717550" y="142875"/>
            <a:ext cx="788670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608070" y="2901950"/>
            <a:ext cx="1676400" cy="441960"/>
            <a:chOff x="5760" y="6264"/>
            <a:chExt cx="2640" cy="696"/>
          </a:xfrm>
        </p:grpSpPr>
        <p:sp>
          <p:nvSpPr>
            <p:cNvPr id="40" name="文本框 39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grpSp>
        <p:nvGrpSpPr>
          <p:cNvPr id="14" name="组合 13"/>
          <p:cNvGrpSpPr/>
          <p:nvPr/>
        </p:nvGrpSpPr>
        <p:grpSpPr>
          <a:xfrm>
            <a:off x="7406640" y="2901950"/>
            <a:ext cx="1676400" cy="441960"/>
            <a:chOff x="5760" y="6264"/>
            <a:chExt cx="2640" cy="696"/>
          </a:xfrm>
        </p:grpSpPr>
        <p:sp>
          <p:nvSpPr>
            <p:cNvPr id="15" name="文本框 14"/>
            <p:cNvSpPr txBox="1"/>
            <p:nvPr/>
          </p:nvSpPr>
          <p:spPr>
            <a:xfrm>
              <a:off x="6442" y="626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</a:rPr>
                <a:t>取反</a:t>
              </a:r>
              <a:endParaRPr lang="zh-CN" altLang="en-US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5760" y="6960"/>
              <a:ext cx="2640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triangle"/>
            </a:ln>
          </p:spPr>
        </p:cxnSp>
      </p:grpSp>
      <p:cxnSp>
        <p:nvCxnSpPr>
          <p:cNvPr id="2" name="直接连接符 12"/>
          <p:cNvCxnSpPr/>
          <p:nvPr/>
        </p:nvCxnSpPr>
        <p:spPr>
          <a:xfrm>
            <a:off x="1612900" y="2006600"/>
            <a:ext cx="1054100" cy="6350"/>
          </a:xfrm>
          <a:prstGeom prst="line">
            <a:avLst/>
          </a:prstGeom>
          <a:ln w="412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7" name="直接连接符 13"/>
          <p:cNvCxnSpPr/>
          <p:nvPr/>
        </p:nvCxnSpPr>
        <p:spPr>
          <a:xfrm>
            <a:off x="1535113" y="2203768"/>
            <a:ext cx="1222375" cy="1428750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4"/>
          <p:cNvCxnSpPr/>
          <p:nvPr/>
        </p:nvCxnSpPr>
        <p:spPr>
          <a:xfrm flipV="1">
            <a:off x="1535113" y="2000250"/>
            <a:ext cx="1131887" cy="706438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5"/>
          <p:cNvCxnSpPr/>
          <p:nvPr/>
        </p:nvCxnSpPr>
        <p:spPr>
          <a:xfrm flipV="1">
            <a:off x="1593850" y="2929255"/>
            <a:ext cx="1066800" cy="914400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0" name="直接连接符 61"/>
          <p:cNvCxnSpPr/>
          <p:nvPr/>
        </p:nvCxnSpPr>
        <p:spPr>
          <a:xfrm flipV="1">
            <a:off x="5889308" y="2909888"/>
            <a:ext cx="1066800" cy="912812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64"/>
          <p:cNvCxnSpPr/>
          <p:nvPr/>
        </p:nvCxnSpPr>
        <p:spPr>
          <a:xfrm>
            <a:off x="5901373" y="4699000"/>
            <a:ext cx="1066800" cy="7938"/>
          </a:xfrm>
          <a:prstGeom prst="line">
            <a:avLst/>
          </a:prstGeom>
          <a:ln w="666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3" grpId="0"/>
      <p:bldP spid="4" grpId="0"/>
      <p:bldP spid="85011" grpId="0"/>
      <p:bldP spid="85011" grpId="1"/>
      <p:bldP spid="85027" grpId="0"/>
      <p:bldP spid="85027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24130"/>
            <a:ext cx="9145587" cy="6891338"/>
            <a:chOff x="-1588" y="-12700"/>
            <a:chExt cx="9146151" cy="6891734"/>
          </a:xfrm>
        </p:grpSpPr>
        <p:sp>
          <p:nvSpPr>
            <p:cNvPr id="3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Oval 24"/>
          <p:cNvSpPr txBox="1">
            <a:spLocks noChangeArrowheads="1"/>
          </p:cNvSpPr>
          <p:nvPr/>
        </p:nvSpPr>
        <p:spPr bwMode="auto">
          <a:xfrm>
            <a:off x="1143000" y="17335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A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24"/>
          <p:cNvSpPr txBox="1">
            <a:spLocks noChangeArrowheads="1"/>
          </p:cNvSpPr>
          <p:nvPr/>
        </p:nvSpPr>
        <p:spPr bwMode="auto">
          <a:xfrm>
            <a:off x="11430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B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24"/>
          <p:cNvSpPr txBox="1">
            <a:spLocks noChangeArrowheads="1"/>
          </p:cNvSpPr>
          <p:nvPr/>
        </p:nvSpPr>
        <p:spPr bwMode="auto">
          <a:xfrm>
            <a:off x="1143000" y="3549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C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24"/>
          <p:cNvSpPr txBox="1">
            <a:spLocks noChangeArrowheads="1"/>
          </p:cNvSpPr>
          <p:nvPr/>
        </p:nvSpPr>
        <p:spPr bwMode="auto">
          <a:xfrm>
            <a:off x="1143000" y="44323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24"/>
          <p:cNvSpPr txBox="1">
            <a:spLocks noChangeArrowheads="1"/>
          </p:cNvSpPr>
          <p:nvPr/>
        </p:nvSpPr>
        <p:spPr bwMode="auto">
          <a:xfrm>
            <a:off x="2730500" y="17399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1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24"/>
          <p:cNvSpPr txBox="1">
            <a:spLocks noChangeArrowheads="1"/>
          </p:cNvSpPr>
          <p:nvPr/>
        </p:nvSpPr>
        <p:spPr bwMode="auto">
          <a:xfrm>
            <a:off x="2743200" y="26352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24"/>
          <p:cNvSpPr txBox="1">
            <a:spLocks noChangeArrowheads="1"/>
          </p:cNvSpPr>
          <p:nvPr/>
        </p:nvSpPr>
        <p:spPr bwMode="auto">
          <a:xfrm>
            <a:off x="2743200" y="3540125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3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24"/>
          <p:cNvSpPr txBox="1">
            <a:spLocks noChangeArrowheads="1"/>
          </p:cNvSpPr>
          <p:nvPr/>
        </p:nvSpPr>
        <p:spPr bwMode="auto">
          <a:xfrm>
            <a:off x="2743200" y="443865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6028" name="直接连接符 12"/>
          <p:cNvCxnSpPr>
            <a:stCxn id="5" idx="6"/>
            <a:endCxn id="9" idx="2"/>
          </p:cNvCxnSpPr>
          <p:nvPr/>
        </p:nvCxnSpPr>
        <p:spPr>
          <a:xfrm>
            <a:off x="1676400" y="2000250"/>
            <a:ext cx="10541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29" name="直接连接符 13"/>
          <p:cNvCxnSpPr>
            <a:stCxn id="5" idx="5"/>
            <a:endCxn id="11" idx="1"/>
          </p:cNvCxnSpPr>
          <p:nvPr/>
        </p:nvCxnSpPr>
        <p:spPr>
          <a:xfrm>
            <a:off x="1598613" y="2189163"/>
            <a:ext cx="1222375" cy="1428750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0" name="直接连接符 14"/>
          <p:cNvCxnSpPr>
            <a:stCxn id="6" idx="7"/>
            <a:endCxn id="9" idx="2"/>
          </p:cNvCxnSpPr>
          <p:nvPr/>
        </p:nvCxnSpPr>
        <p:spPr>
          <a:xfrm flipV="1">
            <a:off x="1598613" y="2006600"/>
            <a:ext cx="1131887" cy="706438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1" name="直接连接符 15"/>
          <p:cNvCxnSpPr>
            <a:stCxn id="7" idx="6"/>
            <a:endCxn id="10" idx="2"/>
          </p:cNvCxnSpPr>
          <p:nvPr/>
        </p:nvCxnSpPr>
        <p:spPr>
          <a:xfrm flipV="1">
            <a:off x="1676400" y="2901950"/>
            <a:ext cx="1066800" cy="914400"/>
          </a:xfrm>
          <a:prstGeom prst="line">
            <a:avLst/>
          </a:prstGeom>
          <a:ln w="2222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32" name="直接连接符 16"/>
          <p:cNvCxnSpPr>
            <a:stCxn id="7" idx="6"/>
            <a:endCxn id="9" idx="2"/>
          </p:cNvCxnSpPr>
          <p:nvPr/>
        </p:nvCxnSpPr>
        <p:spPr>
          <a:xfrm flipV="1">
            <a:off x="1676400" y="2006600"/>
            <a:ext cx="1054100" cy="18097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3" name="直接连接符 17"/>
          <p:cNvCxnSpPr>
            <a:stCxn id="8" idx="6"/>
            <a:endCxn id="11" idx="2"/>
          </p:cNvCxnSpPr>
          <p:nvPr/>
        </p:nvCxnSpPr>
        <p:spPr>
          <a:xfrm flipV="1">
            <a:off x="1676400" y="3806825"/>
            <a:ext cx="1066800" cy="8921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86034" name="直接连接符 18"/>
          <p:cNvCxnSpPr>
            <a:stCxn id="8" idx="6"/>
            <a:endCxn id="12" idx="2"/>
          </p:cNvCxnSpPr>
          <p:nvPr/>
        </p:nvCxnSpPr>
        <p:spPr>
          <a:xfrm>
            <a:off x="1676400" y="4699000"/>
            <a:ext cx="1066800" cy="635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6035" name="文本框 19"/>
          <p:cNvSpPr txBox="1"/>
          <p:nvPr/>
        </p:nvSpPr>
        <p:spPr>
          <a:xfrm>
            <a:off x="985838" y="5135563"/>
            <a:ext cx="33502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</a:rPr>
              <a:t>M ={(A,3),(B,1),(C,2),(D,4)}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35475" y="2557463"/>
            <a:ext cx="3738880" cy="1476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此时图中已无增广路，故该二分</a:t>
            </a:r>
            <a:endParaRPr lang="en-US" altLang="zh-CN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图的最大匹配为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所以最多能分配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个任务。</a:t>
            </a:r>
            <a:endParaRPr lang="en-US" altLang="zh-CN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717550" y="142875"/>
            <a:ext cx="788670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连接符 18"/>
          <p:cNvCxnSpPr/>
          <p:nvPr/>
        </p:nvCxnSpPr>
        <p:spPr>
          <a:xfrm>
            <a:off x="1695450" y="4705350"/>
            <a:ext cx="1066800" cy="6350"/>
          </a:xfrm>
          <a:prstGeom prst="line">
            <a:avLst/>
          </a:prstGeom>
          <a:ln w="412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6035" grpId="0"/>
      <p:bldP spid="860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711200" y="-34290"/>
            <a:ext cx="7886700" cy="1004570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松弛技术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257175" y="709295"/>
            <a:ext cx="8934450" cy="456755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</a:rPr>
              <a:t>最短路径算法的核心技术是</a:t>
            </a:r>
            <a:r>
              <a:rPr lang="zh-CN" altLang="en-US" sz="20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松弛</a:t>
            </a:r>
            <a:endParaRPr lang="zh-CN" altLang="en-US" sz="2000" i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以 w(u,v) 表示顶点 u 出发到顶点 v 的边的权值，以 d[v] 表示当前从起点 s 到顶点 v 的路径权值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Relax(u,v,w(u,v)) { 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 If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 (d[v] &gt; d[u]+w(u,v))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Then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 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			d[v]=d[u]+w(u,v);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sym typeface="Symbol" panose="05050102010706020507" pitchFamily="18" charset="2"/>
              </a:rPr>
              <a:t>}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19200" y="4572000"/>
            <a:ext cx="2963863" cy="2019300"/>
            <a:chOff x="768" y="2772"/>
            <a:chExt cx="1867" cy="1272"/>
          </a:xfrm>
        </p:grpSpPr>
        <p:sp>
          <p:nvSpPr>
            <p:cNvPr id="9233" name="Oval 5"/>
            <p:cNvSpPr/>
            <p:nvPr/>
          </p:nvSpPr>
          <p:spPr>
            <a:xfrm>
              <a:off x="2304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9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4" name="Oval 6"/>
            <p:cNvSpPr/>
            <p:nvPr/>
          </p:nvSpPr>
          <p:spPr>
            <a:xfrm>
              <a:off x="768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35" name="AutoShape 7"/>
            <p:cNvCxnSpPr>
              <a:stCxn id="9234" idx="6"/>
              <a:endCxn id="9233" idx="2"/>
            </p:cNvCxnSpPr>
            <p:nvPr/>
          </p:nvCxnSpPr>
          <p:spPr>
            <a:xfrm flipV="1">
              <a:off x="1108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6" name="Text Box 8"/>
            <p:cNvSpPr txBox="1"/>
            <p:nvPr/>
          </p:nvSpPr>
          <p:spPr>
            <a:xfrm>
              <a:off x="1536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7" name="Oval 9"/>
            <p:cNvSpPr/>
            <p:nvPr/>
          </p:nvSpPr>
          <p:spPr>
            <a:xfrm>
              <a:off x="2304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8" name="Oval 10"/>
            <p:cNvSpPr/>
            <p:nvPr/>
          </p:nvSpPr>
          <p:spPr>
            <a:xfrm>
              <a:off x="768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39" name="AutoShape 11"/>
            <p:cNvCxnSpPr>
              <a:stCxn id="9238" idx="6"/>
              <a:endCxn id="9237" idx="2"/>
            </p:cNvCxnSpPr>
            <p:nvPr/>
          </p:nvCxnSpPr>
          <p:spPr>
            <a:xfrm flipV="1">
              <a:off x="1108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40" name="Text Box 12"/>
            <p:cNvSpPr txBox="1"/>
            <p:nvPr/>
          </p:nvSpPr>
          <p:spPr>
            <a:xfrm>
              <a:off x="1536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41" name="Line 13"/>
            <p:cNvSpPr/>
            <p:nvPr/>
          </p:nvSpPr>
          <p:spPr>
            <a:xfrm>
              <a:off x="1680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42" name="Text Box 14"/>
            <p:cNvSpPr txBox="1"/>
            <p:nvPr/>
          </p:nvSpPr>
          <p:spPr>
            <a:xfrm>
              <a:off x="1766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  <a:endPara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5189538" y="4572000"/>
            <a:ext cx="2963862" cy="2019300"/>
            <a:chOff x="3269" y="2772"/>
            <a:chExt cx="1867" cy="1272"/>
          </a:xfrm>
        </p:grpSpPr>
        <p:sp>
          <p:nvSpPr>
            <p:cNvPr id="9223" name="Oval 16"/>
            <p:cNvSpPr/>
            <p:nvPr/>
          </p:nvSpPr>
          <p:spPr>
            <a:xfrm>
              <a:off x="4805" y="281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4" name="Oval 17"/>
            <p:cNvSpPr/>
            <p:nvPr/>
          </p:nvSpPr>
          <p:spPr>
            <a:xfrm>
              <a:off x="3269" y="2820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25" name="AutoShape 18"/>
            <p:cNvCxnSpPr>
              <a:stCxn id="9224" idx="6"/>
              <a:endCxn id="9223" idx="2"/>
            </p:cNvCxnSpPr>
            <p:nvPr/>
          </p:nvCxnSpPr>
          <p:spPr>
            <a:xfrm flipV="1">
              <a:off x="3609" y="2984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26" name="Text Box 19"/>
            <p:cNvSpPr txBox="1"/>
            <p:nvPr/>
          </p:nvSpPr>
          <p:spPr>
            <a:xfrm>
              <a:off x="4037" y="2772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7" name="Oval 20"/>
            <p:cNvSpPr/>
            <p:nvPr/>
          </p:nvSpPr>
          <p:spPr>
            <a:xfrm>
              <a:off x="4805" y="368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8" name="Oval 21"/>
            <p:cNvSpPr/>
            <p:nvPr/>
          </p:nvSpPr>
          <p:spPr>
            <a:xfrm>
              <a:off x="3269" y="3696"/>
              <a:ext cx="331" cy="34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9229" name="AutoShape 22"/>
            <p:cNvCxnSpPr>
              <a:stCxn id="9228" idx="6"/>
              <a:endCxn id="9227" idx="2"/>
            </p:cNvCxnSpPr>
            <p:nvPr/>
          </p:nvCxnSpPr>
          <p:spPr>
            <a:xfrm flipV="1">
              <a:off x="3609" y="3860"/>
              <a:ext cx="1187" cy="10"/>
            </a:xfrm>
            <a:prstGeom prst="straightConnector1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230" name="Text Box 23"/>
            <p:cNvSpPr txBox="1"/>
            <p:nvPr/>
          </p:nvSpPr>
          <p:spPr>
            <a:xfrm>
              <a:off x="4037" y="3648"/>
              <a:ext cx="212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31" name="Line 24"/>
            <p:cNvSpPr/>
            <p:nvPr/>
          </p:nvSpPr>
          <p:spPr>
            <a:xfrm>
              <a:off x="4128" y="3216"/>
              <a:ext cx="0" cy="43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9232" name="Text Box 25"/>
            <p:cNvSpPr txBox="1"/>
            <p:nvPr/>
          </p:nvSpPr>
          <p:spPr>
            <a:xfrm>
              <a:off x="4214" y="3258"/>
              <a:ext cx="69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Relax</a:t>
              </a:r>
              <a:endPara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971550" y="209551"/>
            <a:ext cx="7886700" cy="1325563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Bellman-Ford 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1473200" y="1312545"/>
            <a:ext cx="6387465" cy="4071620"/>
          </a:xfrm>
          <a:solidFill>
            <a:schemeClr val="bg1"/>
          </a:solidFill>
        </p:spPr>
        <p:txBody>
          <a:bodyPr vert="horz" wrap="square" lIns="92075" tIns="46038" rIns="92075" bIns="46038" anchor="t">
            <a:normAutofit/>
          </a:bodyPr>
          <a:lstStyle/>
          <a:p>
            <a:pPr>
              <a:buNone/>
            </a:pP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BellmanFord()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each v 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 V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	d[v] </a:t>
            </a:r>
            <a:r>
              <a:rPr lang="en-US" altLang="zh-CN" sz="2000" b="1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;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3.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d[s] </a:t>
            </a:r>
            <a:r>
              <a:rPr lang="en-US" altLang="zh-CN" sz="2000" b="1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0;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4.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i</a:t>
            </a:r>
            <a:r>
              <a:rPr lang="en-US" altLang="zh-CN" sz="2000" b="1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|V|-1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5.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	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each edge (u,v)  E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6. 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		Relax(u,v, w(u,v));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7.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each edge (u,v)  E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8.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(d[v] &gt; d[u] + w(u,v))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9.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	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Return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“no solution”;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5648325"/>
            <a:ext cx="690372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9525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971550" y="209551"/>
            <a:ext cx="7886700" cy="1325563"/>
          </a:xfrm>
        </p:spPr>
        <p:txBody>
          <a:bodyPr vert="horz" wrap="square" lIns="92075" tIns="46038" rIns="92075" bIns="46038" anchor="ctr"/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Bellman-Ford 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1470660" y="1312545"/>
            <a:ext cx="6387465" cy="4071620"/>
          </a:xfrm>
          <a:solidFill>
            <a:schemeClr val="bg1"/>
          </a:solidFill>
        </p:spPr>
        <p:txBody>
          <a:bodyPr vert="horz" wrap="square" lIns="92075" tIns="46038" rIns="92075" bIns="46038" anchor="t">
            <a:normAutofit/>
          </a:bodyPr>
          <a:lstStyle/>
          <a:p>
            <a:pPr>
              <a:buNone/>
            </a:pP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BellmanFord()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each v 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 V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2.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	d[v] </a:t>
            </a:r>
            <a:r>
              <a:rPr lang="en-US" altLang="zh-CN" sz="2000" b="1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;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3.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d[s] </a:t>
            </a:r>
            <a:r>
              <a:rPr lang="en-US" altLang="zh-CN" sz="2000" b="1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0;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4.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i</a:t>
            </a:r>
            <a:r>
              <a:rPr lang="en-US" altLang="zh-CN" sz="2000" b="1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1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To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|V|-1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5.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	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each edge (u,v)  E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6. 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		Relax(u,v, w(u,v));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7.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For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each edge (u,v)  E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Do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8.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IF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(d[v] &gt; d[u] + w(u,v)) 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Then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9.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          	</a:t>
            </a:r>
            <a:r>
              <a:rPr lang="en-US" altLang="zh-CN" sz="20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Return</a:t>
            </a:r>
            <a:r>
              <a:rPr lang="en-US" altLang="zh-CN" sz="20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Symbol" panose="05050102010706020507" pitchFamily="18" charset="2"/>
              </a:rPr>
              <a:t> “no solution”;</a:t>
            </a:r>
            <a:endParaRPr lang="en-US" altLang="zh-CN" sz="2000" b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5648325"/>
            <a:ext cx="690372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pPr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Relax(u,v,w): if (d[v] &gt; d[u]+w) then d[v]=d[u]+w</a:t>
            </a:r>
            <a:endParaRPr lang="zh-CN" altLang="en-US"/>
          </a:p>
        </p:txBody>
      </p:sp>
      <p:grpSp>
        <p:nvGrpSpPr>
          <p:cNvPr id="3" name="Group 4"/>
          <p:cNvGrpSpPr/>
          <p:nvPr/>
        </p:nvGrpSpPr>
        <p:grpSpPr>
          <a:xfrm>
            <a:off x="4343400" y="1600200"/>
            <a:ext cx="1552575" cy="1221740"/>
            <a:chOff x="3456" y="1008"/>
            <a:chExt cx="978" cy="864"/>
          </a:xfrm>
        </p:grpSpPr>
        <p:sp>
          <p:nvSpPr>
            <p:cNvPr id="11276" name="AutoShape 5"/>
            <p:cNvSpPr/>
            <p:nvPr/>
          </p:nvSpPr>
          <p:spPr>
            <a:xfrm>
              <a:off x="3456" y="1008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Text Box 6"/>
            <p:cNvSpPr txBox="1"/>
            <p:nvPr/>
          </p:nvSpPr>
          <p:spPr>
            <a:xfrm>
              <a:off x="3628" y="1166"/>
              <a:ext cx="806" cy="26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初始化 </a:t>
              </a:r>
              <a:r>
                <a:rPr lang="en-US" altLang="zh-CN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d</a:t>
              </a:r>
              <a:r>
                <a:rPr lang="zh-CN" altLang="en-US" sz="1800" b="1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endParaRPr lang="zh-CN" altLang="en-US" sz="1800" b="1" i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6019800" y="3000375"/>
            <a:ext cx="2371725" cy="1035685"/>
            <a:chOff x="3456" y="1872"/>
            <a:chExt cx="1494" cy="672"/>
          </a:xfrm>
        </p:grpSpPr>
        <p:sp>
          <p:nvSpPr>
            <p:cNvPr id="11274" name="AutoShape 8"/>
            <p:cNvSpPr/>
            <p:nvPr/>
          </p:nvSpPr>
          <p:spPr>
            <a:xfrm>
              <a:off x="3456" y="1872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 Box 9"/>
            <p:cNvSpPr txBox="1"/>
            <p:nvPr/>
          </p:nvSpPr>
          <p:spPr>
            <a:xfrm>
              <a:off x="3628" y="1919"/>
              <a:ext cx="1322" cy="59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松弛</a:t>
              </a:r>
              <a:r>
                <a:rPr lang="en-US" altLang="zh-CN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: </a:t>
              </a:r>
              <a:br>
                <a:rPr lang="en-US" altLang="zh-CN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</a:br>
              <a:r>
                <a:rPr lang="zh-CN" altLang="en-US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进行 </a:t>
              </a:r>
              <a:r>
                <a:rPr lang="en-US" altLang="zh-CN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|V|-1 </a:t>
              </a:r>
              <a:r>
                <a:rPr lang="zh-CN" altLang="en-US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轮</a:t>
              </a:r>
              <a:r>
                <a:rPr lang="en-US" altLang="zh-CN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, </a:t>
              </a:r>
              <a:endParaRPr lang="en-US" altLang="zh-CN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松弛每条边</a:t>
              </a:r>
              <a:endParaRPr lang="zh-CN" altLang="en-US" sz="1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6248400" y="4177665"/>
            <a:ext cx="1395413" cy="1066800"/>
            <a:chOff x="3456" y="2544"/>
            <a:chExt cx="879" cy="672"/>
          </a:xfrm>
        </p:grpSpPr>
        <p:sp>
          <p:nvSpPr>
            <p:cNvPr id="11272" name="AutoShape 11"/>
            <p:cNvSpPr/>
            <p:nvPr/>
          </p:nvSpPr>
          <p:spPr>
            <a:xfrm>
              <a:off x="3456" y="2544"/>
              <a:ext cx="144" cy="672"/>
            </a:xfrm>
            <a:prstGeom prst="rightBrace">
              <a:avLst>
                <a:gd name="adj1" fmla="val 3888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 Box 12"/>
            <p:cNvSpPr txBox="1"/>
            <p:nvPr/>
          </p:nvSpPr>
          <p:spPr>
            <a:xfrm>
              <a:off x="3642" y="2775"/>
              <a:ext cx="693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1800" b="1" dirty="0"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检验结果</a:t>
              </a:r>
              <a:r>
                <a:rPr lang="en-US" altLang="zh-CN" sz="1800" b="1" dirty="0">
                  <a:solidFill>
                    <a:schemeClr val="accent1"/>
                  </a:solidFill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</a:rPr>
                <a:t> </a:t>
              </a:r>
              <a:endParaRPr lang="en-US" altLang="zh-CN" sz="1800" b="1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endParaRPr>
            </a:p>
          </p:txBody>
        </p:sp>
      </p:grpSp>
      <p:sp>
        <p:nvSpPr>
          <p:cNvPr id="12293" name="Text Box 4"/>
          <p:cNvSpPr txBox="1"/>
          <p:nvPr/>
        </p:nvSpPr>
        <p:spPr>
          <a:xfrm>
            <a:off x="6477000" y="1578610"/>
            <a:ext cx="2312035" cy="36830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时间复杂度：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O(VE)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3" grpId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8352</Words>
  <Application>WPS 演示</Application>
  <PresentationFormat>全屏显示(4:3)</PresentationFormat>
  <Paragraphs>1680</Paragraphs>
  <Slides>61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Arial</vt:lpstr>
      <vt:lpstr>宋体</vt:lpstr>
      <vt:lpstr>Wingdings</vt:lpstr>
      <vt:lpstr>Times New Roman</vt:lpstr>
      <vt:lpstr>Calibri</vt:lpstr>
      <vt:lpstr>华文琥珀</vt:lpstr>
      <vt:lpstr>华文细黑</vt:lpstr>
      <vt:lpstr>微软雅黑</vt:lpstr>
      <vt:lpstr>Tahoma</vt:lpstr>
      <vt:lpstr>Symbol</vt:lpstr>
      <vt:lpstr>Courier New</vt:lpstr>
      <vt:lpstr>Arial Unicode MS</vt:lpstr>
      <vt:lpstr>等线 Light</vt:lpstr>
      <vt:lpstr>Calibri Light</vt:lpstr>
      <vt:lpstr>等线</vt:lpstr>
      <vt:lpstr>Math B</vt:lpstr>
      <vt:lpstr>Segoe Print</vt:lpstr>
      <vt:lpstr>MS PGothic</vt:lpstr>
      <vt:lpstr>Office Theme</vt:lpstr>
      <vt:lpstr>Equation.3</vt:lpstr>
      <vt:lpstr>PowerPoint 演示文稿</vt:lpstr>
      <vt:lpstr>请各位评审老师提出宝贵建议！谢谢！</vt:lpstr>
      <vt:lpstr>PowerPoint 演示文稿</vt:lpstr>
      <vt:lpstr>最短路径的性质</vt:lpstr>
      <vt:lpstr>最短路径的性质</vt:lpstr>
      <vt:lpstr>最短路径的性质</vt:lpstr>
      <vt:lpstr>松弛技术</vt:lpstr>
      <vt:lpstr>Bellman-Ford 算法</vt:lpstr>
      <vt:lpstr>Bellman-Ford 算法</vt:lpstr>
      <vt:lpstr>Bellman-Ford 算法</vt:lpstr>
      <vt:lpstr>有向无环图中最短路径</vt:lpstr>
      <vt:lpstr>Dijkstra 算法</vt:lpstr>
      <vt:lpstr>Dijkstra 算法</vt:lpstr>
      <vt:lpstr>Dijkstra 算法</vt:lpstr>
      <vt:lpstr>Dijkstra 算法</vt:lpstr>
      <vt:lpstr>Dijkstra 算法的正确性</vt:lpstr>
      <vt:lpstr>多源最短路径</vt:lpstr>
      <vt:lpstr>PowerPoint 演示文稿</vt:lpstr>
      <vt:lpstr>图和权矩阵</vt:lpstr>
      <vt:lpstr>PowerPoint 演示文稿</vt:lpstr>
      <vt:lpstr>子问题</vt:lpstr>
      <vt:lpstr>子问题</vt:lpstr>
      <vt:lpstr>PowerPoint 演示文稿</vt:lpstr>
      <vt:lpstr>递归定义</vt:lpstr>
      <vt:lpstr>PowerPoint 演示文稿</vt:lpstr>
      <vt:lpstr>Floyd算法</vt:lpstr>
      <vt:lpstr>示例 </vt:lpstr>
      <vt:lpstr>PowerPoint 演示文稿</vt:lpstr>
      <vt:lpstr>PowerPoint 演示文稿</vt:lpstr>
      <vt:lpstr>PowerPoint 演示文稿</vt:lpstr>
      <vt:lpstr>Floyd算法: 使用两个 D 矩阵</vt:lpstr>
      <vt:lpstr>Floyd算法：使用1个D</vt:lpstr>
      <vt:lpstr>PowerPoint 演示文稿</vt:lpstr>
      <vt:lpstr>打印出从p到r的路径</vt:lpstr>
      <vt:lpstr>请各位评审老师提出宝贵建议！谢谢！</vt:lpstr>
      <vt:lpstr>网络</vt:lpstr>
      <vt:lpstr>流</vt:lpstr>
      <vt:lpstr>相关定义</vt:lpstr>
      <vt:lpstr>问题</vt:lpstr>
      <vt:lpstr>余图</vt:lpstr>
      <vt:lpstr>增广路径和增广</vt:lpstr>
      <vt:lpstr>增广路径和增广</vt:lpstr>
      <vt:lpstr>Ford-Fulkerson 方法</vt:lpstr>
      <vt:lpstr>PowerPoint 演示文稿</vt:lpstr>
      <vt:lpstr>PowerPoint 演示文稿</vt:lpstr>
      <vt:lpstr>分析</vt:lpstr>
      <vt:lpstr>请各位评审老师提出宝贵建议！谢谢！</vt:lpstr>
      <vt:lpstr>匹配</vt:lpstr>
      <vt:lpstr> 二分图匹配</vt:lpstr>
      <vt:lpstr>二分图</vt:lpstr>
      <vt:lpstr>交替路和增广路</vt:lpstr>
      <vt:lpstr>关于增广路的推论</vt:lpstr>
      <vt:lpstr>匈牙利算法</vt:lpstr>
      <vt:lpstr>例子</vt:lpstr>
      <vt:lpstr>例子</vt:lpstr>
      <vt:lpstr>例子</vt:lpstr>
      <vt:lpstr>应用</vt:lpstr>
      <vt:lpstr>PowerPoint 演示文稿</vt:lpstr>
      <vt:lpstr>PowerPoint 演示文稿</vt:lpstr>
      <vt:lpstr>PowerPoint 演示文稿</vt:lpstr>
      <vt:lpstr>PowerPoint 演示文稿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户保田</cp:lastModifiedBy>
  <cp:revision>812</cp:revision>
  <cp:lastPrinted>2020-10-28T15:44:00Z</cp:lastPrinted>
  <dcterms:created xsi:type="dcterms:W3CDTF">2020-10-28T15:44:00Z</dcterms:created>
  <dcterms:modified xsi:type="dcterms:W3CDTF">2020-11-03T07:57:52Z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2052-11.1.0.10072</vt:lpwstr>
  </property>
</Properties>
</file>