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61"/>
  </p:handoutMasterIdLst>
  <p:sldIdLst>
    <p:sldId id="674" r:id="rId4"/>
    <p:sldId id="651" r:id="rId6"/>
    <p:sldId id="403" r:id="rId7"/>
    <p:sldId id="404" r:id="rId8"/>
    <p:sldId id="624" r:id="rId9"/>
    <p:sldId id="625" r:id="rId10"/>
    <p:sldId id="405" r:id="rId11"/>
    <p:sldId id="629" r:id="rId12"/>
    <p:sldId id="407" r:id="rId13"/>
    <p:sldId id="650" r:id="rId14"/>
    <p:sldId id="406" r:id="rId15"/>
    <p:sldId id="631" r:id="rId16"/>
    <p:sldId id="641" r:id="rId17"/>
    <p:sldId id="642" r:id="rId18"/>
    <p:sldId id="408" r:id="rId19"/>
    <p:sldId id="409" r:id="rId20"/>
    <p:sldId id="410" r:id="rId21"/>
    <p:sldId id="411" r:id="rId22"/>
    <p:sldId id="649" r:id="rId23"/>
    <p:sldId id="412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1" r:id="rId34"/>
    <p:sldId id="712" r:id="rId35"/>
    <p:sldId id="713" r:id="rId36"/>
    <p:sldId id="714" r:id="rId37"/>
    <p:sldId id="715" r:id="rId38"/>
    <p:sldId id="716" r:id="rId39"/>
    <p:sldId id="717" r:id="rId40"/>
    <p:sldId id="738" r:id="rId41"/>
    <p:sldId id="718" r:id="rId42"/>
    <p:sldId id="719" r:id="rId43"/>
    <p:sldId id="720" r:id="rId44"/>
    <p:sldId id="721" r:id="rId45"/>
    <p:sldId id="722" r:id="rId46"/>
    <p:sldId id="723" r:id="rId47"/>
    <p:sldId id="724" r:id="rId48"/>
    <p:sldId id="725" r:id="rId49"/>
    <p:sldId id="727" r:id="rId50"/>
    <p:sldId id="728" r:id="rId51"/>
    <p:sldId id="729" r:id="rId52"/>
    <p:sldId id="730" r:id="rId53"/>
    <p:sldId id="731" r:id="rId54"/>
    <p:sldId id="732" r:id="rId55"/>
    <p:sldId id="733" r:id="rId56"/>
    <p:sldId id="734" r:id="rId57"/>
    <p:sldId id="735" r:id="rId58"/>
    <p:sldId id="736" r:id="rId59"/>
    <p:sldId id="737" r:id="rId60"/>
  </p:sldIdLst>
  <p:sldSz cx="9144000" cy="6858000" type="screen4x3"/>
  <p:notesSz cx="6946900" cy="92329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0" i="1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00FF"/>
    <a:srgbClr val="5F5F5F"/>
    <a:srgbClr val="B8C26A"/>
    <a:srgbClr val="00FF00"/>
    <a:srgbClr val="66FF99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703"/>
  </p:normalViewPr>
  <p:slideViewPr>
    <p:cSldViewPr showGuides="1">
      <p:cViewPr varScale="1">
        <p:scale>
          <a:sx n="109" d="100"/>
          <a:sy n="109" d="100"/>
        </p:scale>
        <p:origin x="1680" y="96"/>
      </p:cViewPr>
      <p:guideLst>
        <p:guide orient="horz" pos="2977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346" cy="467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2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85978" y="0"/>
            <a:ext cx="3049346" cy="4677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2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54913"/>
            <a:ext cx="3049346" cy="467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2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85978" y="8854913"/>
            <a:ext cx="3049346" cy="467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2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>
            <a:lvl1pPr algn="r"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5225" y="692150"/>
            <a:ext cx="4616450" cy="3462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>
            <a:lvl1pPr defTabSz="923925">
              <a:defRPr sz="1200" i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455" tIns="46227" rIns="92455" bIns="46227" numCol="1" anchor="b" anchorCtr="0" compatLnSpc="1"/>
          <a:lstStyle/>
          <a:p>
            <a:pPr lvl="0" algn="r" defTabSz="923925" fontAlgn="base"/>
            <a:fld id="{9A0DB2DC-4C9A-4742-B13C-FB6460FD3503}" type="slidenum">
              <a:rPr lang="zh-CN" altLang="en-US" sz="1200" i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i="0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71575" y="692150"/>
            <a:ext cx="4516438" cy="3387725"/>
          </a:xfrm>
          <a:solidFill>
            <a:srgbClr val="FFFFFF"/>
          </a:solidFill>
        </p:spPr>
      </p:sp>
      <p:sp>
        <p:nvSpPr>
          <p:cNvPr id="43013" name="Rectangle 3"/>
          <p:cNvSpPr>
            <a:spLocks noGrp="1"/>
          </p:cNvSpPr>
          <p:nvPr>
            <p:ph type="body"/>
          </p:nvPr>
        </p:nvSpPr>
        <p:spPr>
          <a:xfrm>
            <a:off x="914400" y="4311650"/>
            <a:ext cx="5029200" cy="4157663"/>
          </a:xfrm>
        </p:spPr>
        <p:txBody>
          <a:bodyPr wrap="none" lIns="91440" tIns="45720" rIns="91440" bIns="45720" anchor="ctr"/>
          <a:lstStyle/>
          <a:p>
            <a:pPr lvl="0" defTabSz="44958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</p:spPr>
        <p:txBody>
          <a:bodyPr wrap="none" lIns="92455" tIns="46227" rIns="92455" bIns="46227" anchor="ctr"/>
          <a:lstStyle/>
          <a:p>
            <a:pPr lvl="0" algn="l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92455" tIns="46227" rIns="92455" bIns="46227" anchor="b"/>
          <a:lstStyle/>
          <a:p>
            <a:pPr lvl="0" algn="r" defTabSz="923925"/>
            <a:fld id="{9A0DB2DC-4C9A-4742-B13C-FB6460FD3503}" type="slidenum">
              <a:rPr lang="zh-CN" altLang="en-US" sz="1200" i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lvl="0" indent="-342900" algn="l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altLang="zh-CN" strike="noStrike" noProof="1" smtClean="0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lstStyle/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  <a:p>
            <a:pPr lvl="1" fontAlgn="base"/>
            <a:r>
              <a:rPr lang="en-US" altLang="zh-CN" strike="noStrike" noProof="1" smtClean="0"/>
              <a:t>Second level</a:t>
            </a:r>
            <a:endParaRPr lang="en-US" altLang="zh-CN" strike="noStrike" noProof="1" smtClean="0"/>
          </a:p>
          <a:p>
            <a:pPr lvl="2" fontAlgn="base"/>
            <a:r>
              <a:rPr lang="en-US" altLang="zh-CN" strike="noStrike" noProof="1" smtClean="0"/>
              <a:t>Third level</a:t>
            </a:r>
            <a:endParaRPr lang="en-US" altLang="zh-CN" strike="noStrike" noProof="1" smtClean="0"/>
          </a:p>
          <a:p>
            <a:pPr lvl="3" fontAlgn="base"/>
            <a:r>
              <a:rPr lang="en-US" altLang="zh-CN" strike="noStrike" noProof="1" smtClean="0"/>
              <a:t>Fourth level</a:t>
            </a:r>
            <a:endParaRPr lang="en-US" altLang="zh-CN" strike="noStrike" noProof="1" smtClean="0"/>
          </a:p>
          <a:p>
            <a:pPr lvl="4" fontAlgn="base"/>
            <a:r>
              <a:rPr lang="en-US" altLang="zh-CN" strike="noStrike" noProof="1" smtClean="0"/>
              <a:t>Fifth level</a:t>
            </a:r>
            <a:endParaRPr lang="zh-CN" alt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 smtClean="0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 smtClean="0"/>
              <a:t>Click to edit Master text styles</a:t>
            </a:r>
            <a:endParaRPr lang="en-US" altLang="zh-CN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900" b="1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900" b="1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 				            </a:t>
            </a:r>
            <a:fld id="{A481F45E-6E3F-402B-BC7C-CCCB9B9A3E45}" type="datetime1">
              <a:rPr kumimoji="0" lang="en-US" altLang="zh-CN" sz="9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anose="02020603050405020304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anose="02020603050405020304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3302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87363" y="1524318"/>
            <a:ext cx="8567738" cy="19380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  <a:sym typeface="+mn-ea"/>
              </a:rPr>
              <a:t>算法设计与分析</a:t>
            </a:r>
            <a:endParaRPr kumimoji="1" lang="en-US" altLang="zh-CN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第九章 </a:t>
            </a: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字符串</a:t>
            </a:r>
            <a:r>
              <a:rPr kumimoji="1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+mn-ea"/>
              </a:rPr>
              <a:t>匹配算法</a:t>
            </a:r>
            <a:endParaRPr kumimoji="1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60" y="3549931"/>
            <a:ext cx="7120745" cy="187773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7200" y="5080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基于指纹的算法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26085" y="919480"/>
            <a:ext cx="8529320" cy="3002280"/>
          </a:xfrm>
        </p:spPr>
        <p:txBody>
          <a:bodyPr wrap="square" lIns="92075" tIns="46038" rIns="92075" bIns="46038" anchor="t"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令字母表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S={0,1,2,3,4,5,6,7,8,9}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主字符串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T=“921045”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，模式串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P=“1045”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令指纹为一个十进制数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f(“1045”) = 1*10</a:t>
            </a:r>
            <a:r>
              <a:rPr lang="en-US" altLang="zh-CN" sz="28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3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+ 0*10</a:t>
            </a:r>
            <a:r>
              <a:rPr lang="en-US" altLang="zh-CN" sz="28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 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+ 4*10</a:t>
            </a:r>
            <a:r>
              <a:rPr lang="en-US" altLang="zh-CN" sz="28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 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+ 5 = 1045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buNone/>
            </a:pPr>
            <a:r>
              <a:rPr lang="en-US" altLang="zh-CN" sz="2800" baseline="30000" dirty="0">
                <a:ea typeface="宋体" panose="02010600030101010101" pitchFamily="2" charset="-122"/>
              </a:rPr>
              <a:t> </a:t>
            </a:r>
            <a:endParaRPr lang="en-US" altLang="zh-CN" sz="2800" baseline="30000" dirty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12845" y="3896360"/>
            <a:ext cx="2625725" cy="1708150"/>
            <a:chOff x="5847" y="6136"/>
            <a:chExt cx="4135" cy="2690"/>
          </a:xfrm>
        </p:grpSpPr>
        <p:sp>
          <p:nvSpPr>
            <p:cNvPr id="10245" name="Rectangle 5" descr="Wide upward diagonal"/>
            <p:cNvSpPr/>
            <p:nvPr/>
          </p:nvSpPr>
          <p:spPr>
            <a:xfrm>
              <a:off x="6717" y="7266"/>
              <a:ext cx="2030" cy="45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Rectangle 6"/>
            <p:cNvSpPr/>
            <p:nvPr/>
          </p:nvSpPr>
          <p:spPr>
            <a:xfrm>
              <a:off x="6427" y="7266"/>
              <a:ext cx="2030" cy="45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Rectangle 7"/>
            <p:cNvSpPr/>
            <p:nvPr/>
          </p:nvSpPr>
          <p:spPr>
            <a:xfrm>
              <a:off x="5847" y="7263"/>
              <a:ext cx="3775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Rectangle 8"/>
            <p:cNvSpPr/>
            <p:nvPr/>
          </p:nvSpPr>
          <p:spPr>
            <a:xfrm>
              <a:off x="584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Rectangle 9"/>
            <p:cNvSpPr/>
            <p:nvPr/>
          </p:nvSpPr>
          <p:spPr>
            <a:xfrm>
              <a:off x="6137" y="7266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Rectangle 10"/>
            <p:cNvSpPr/>
            <p:nvPr/>
          </p:nvSpPr>
          <p:spPr>
            <a:xfrm>
              <a:off x="6427" y="7266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Rectangle 11"/>
            <p:cNvSpPr/>
            <p:nvPr/>
          </p:nvSpPr>
          <p:spPr>
            <a:xfrm>
              <a:off x="671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Rectangle 12"/>
            <p:cNvSpPr/>
            <p:nvPr/>
          </p:nvSpPr>
          <p:spPr>
            <a:xfrm>
              <a:off x="7007" y="7266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Rectangle 13"/>
            <p:cNvSpPr/>
            <p:nvPr/>
          </p:nvSpPr>
          <p:spPr>
            <a:xfrm>
              <a:off x="7297" y="7266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Rectangle 14"/>
            <p:cNvSpPr/>
            <p:nvPr/>
          </p:nvSpPr>
          <p:spPr>
            <a:xfrm>
              <a:off x="758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Rectangle 15"/>
            <p:cNvSpPr/>
            <p:nvPr/>
          </p:nvSpPr>
          <p:spPr>
            <a:xfrm>
              <a:off x="787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Rectangle 16"/>
            <p:cNvSpPr/>
            <p:nvPr/>
          </p:nvSpPr>
          <p:spPr>
            <a:xfrm>
              <a:off x="816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Rectangle 17"/>
            <p:cNvSpPr/>
            <p:nvPr/>
          </p:nvSpPr>
          <p:spPr>
            <a:xfrm>
              <a:off x="845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Rectangle 18"/>
            <p:cNvSpPr/>
            <p:nvPr/>
          </p:nvSpPr>
          <p:spPr>
            <a:xfrm>
              <a:off x="874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Rectangle 19"/>
            <p:cNvSpPr/>
            <p:nvPr/>
          </p:nvSpPr>
          <p:spPr>
            <a:xfrm>
              <a:off x="903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Rectangle 20"/>
            <p:cNvSpPr/>
            <p:nvPr/>
          </p:nvSpPr>
          <p:spPr>
            <a:xfrm>
              <a:off x="9327" y="7263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1" name="AutoShape 21"/>
            <p:cNvSpPr/>
            <p:nvPr/>
          </p:nvSpPr>
          <p:spPr>
            <a:xfrm rot="-5400000">
              <a:off x="7337" y="6903"/>
              <a:ext cx="210" cy="2030"/>
            </a:xfrm>
            <a:prstGeom prst="leftBrace">
              <a:avLst>
                <a:gd name="adj1" fmla="val 80510"/>
                <a:gd name="adj2" fmla="val 50000"/>
              </a:avLst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AutoShape 22"/>
            <p:cNvSpPr/>
            <p:nvPr/>
          </p:nvSpPr>
          <p:spPr>
            <a:xfrm rot="5400000" flipV="1">
              <a:off x="7625" y="6026"/>
              <a:ext cx="210" cy="2030"/>
            </a:xfrm>
            <a:prstGeom prst="leftBrace">
              <a:avLst>
                <a:gd name="adj1" fmla="val 80510"/>
                <a:gd name="adj2" fmla="val 50000"/>
              </a:avLst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23"/>
            <p:cNvSpPr txBox="1"/>
            <p:nvPr/>
          </p:nvSpPr>
          <p:spPr>
            <a:xfrm>
              <a:off x="7200" y="7973"/>
              <a:ext cx="417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f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Text Box 24"/>
            <p:cNvSpPr txBox="1"/>
            <p:nvPr/>
          </p:nvSpPr>
          <p:spPr>
            <a:xfrm>
              <a:off x="7202" y="6418"/>
              <a:ext cx="1283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new f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Text Box 25"/>
            <p:cNvSpPr txBox="1"/>
            <p:nvPr/>
          </p:nvSpPr>
          <p:spPr>
            <a:xfrm>
              <a:off x="5935" y="6136"/>
              <a:ext cx="102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endParaRPr lang="en-US" altLang="zh-CN" sz="18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Text Box 26"/>
            <p:cNvSpPr txBox="1"/>
            <p:nvPr/>
          </p:nvSpPr>
          <p:spPr>
            <a:xfrm>
              <a:off x="8312" y="8248"/>
              <a:ext cx="1670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s+m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endParaRPr lang="en-US" altLang="zh-CN" sz="18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Line 27"/>
            <p:cNvSpPr/>
            <p:nvPr/>
          </p:nvSpPr>
          <p:spPr>
            <a:xfrm>
              <a:off x="6530" y="6696"/>
              <a:ext cx="0" cy="52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68" name="Line 28"/>
            <p:cNvSpPr/>
            <p:nvPr/>
          </p:nvSpPr>
          <p:spPr>
            <a:xfrm flipV="1">
              <a:off x="8595" y="7776"/>
              <a:ext cx="0" cy="52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基于指纹的算法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43180" y="1219200"/>
            <a:ext cx="9345295" cy="4865370"/>
          </a:xfrm>
        </p:spPr>
        <p:txBody>
          <a:bodyPr wrap="square" lIns="92075" tIns="46038" rIns="92075" bIns="46038" anchor="t"/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可以在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O(m)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时间计算一个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</a:t>
            </a:r>
            <a:r>
              <a:rPr lang="zh-CN" altLang="en-US" sz="2285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指纹</a:t>
            </a:r>
            <a:r>
              <a:rPr lang="zh-CN" altLang="en-US" sz="2285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f(P)=1045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f(T[0,..,3])=9210</a:t>
            </a:r>
            <a:endParaRPr lang="en-US" altLang="zh-CN" sz="228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 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f(P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</a:rPr>
              <a:t>)</a:t>
            </a:r>
            <a:r>
              <a:rPr lang="en-US" altLang="zh-CN" sz="2285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f(T[s .. s+m–1]), 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那么 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en-US" altLang="zh-CN" sz="2285" i="1" dirty="0">
                <a:ea typeface="宋体" panose="02010600030101010101" pitchFamily="2" charset="-122"/>
              </a:rPr>
              <a:t> </a:t>
            </a:r>
            <a:r>
              <a:rPr lang="en-US" altLang="zh-CN" sz="2285" dirty="0"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T[s .. s+m–1]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，我们可以在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时间比较指纹</a:t>
            </a:r>
            <a:endParaRPr lang="zh-CN" altLang="en-US" sz="228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我们可以在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的时间从</a:t>
            </a:r>
            <a:r>
              <a:rPr lang="en-US" altLang="zh-CN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f(T[s .. s+m–1])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</a:t>
            </a:r>
            <a:r>
              <a:rPr lang="zh-CN" altLang="en-US" sz="228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f(T[s+1.. s+m])</a:t>
            </a:r>
            <a:endParaRPr lang="zh-CN" altLang="en-US" sz="274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95" dirty="0">
                <a:latin typeface="华文细黑" panose="02010600040101010101" charset="-122"/>
                <a:ea typeface="华文细黑" panose="02010600040101010101" charset="-122"/>
              </a:rPr>
              <a:t>f(T[s+1.. s+m])=(</a:t>
            </a:r>
            <a:r>
              <a:rPr lang="en-US" altLang="zh-CN" sz="2395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f(T[s .. s+m–1])</a:t>
            </a:r>
            <a:r>
              <a:rPr lang="en-US" altLang="zh-CN" sz="2395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-</a:t>
            </a:r>
            <a:r>
              <a:rPr lang="en-US" altLang="zh-CN" sz="2395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T[s]*10</a:t>
            </a:r>
            <a:r>
              <a:rPr lang="en-US" altLang="zh-CN" sz="2395" baseline="300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m-1</a:t>
            </a:r>
            <a:r>
              <a:rPr lang="en-US" altLang="zh-CN" sz="2395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)*10+T[s+m]</a:t>
            </a:r>
            <a:endParaRPr lang="en-US" altLang="zh-CN" sz="2395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39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例，</a:t>
            </a:r>
            <a:r>
              <a:rPr lang="en-US" altLang="zh-CN" sz="239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f(T[1,..,4])=(9210-9000)*10+4=2104</a:t>
            </a:r>
            <a:endParaRPr lang="en-US" altLang="zh-CN" sz="239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9075" y="370205"/>
            <a:ext cx="19062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T=“921045”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P=“1045”</a:t>
            </a:r>
            <a:endParaRPr lang="en-US" altLang="zh-CN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基于指纹的算法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4" name="Rectangle 4"/>
          <p:cNvSpPr/>
          <p:nvPr/>
        </p:nvSpPr>
        <p:spPr>
          <a:xfrm>
            <a:off x="274320" y="1579880"/>
            <a:ext cx="5443220" cy="41783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b="1" i="0" dirty="0">
                <a:latin typeface="Courier New" panose="02070309020205020404" pitchFamily="49" charset="0"/>
                <a:ea typeface="宋体" panose="02010600030101010101" pitchFamily="2" charset="-122"/>
              </a:rPr>
              <a:t>Fingerprint-Search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800100" lvl="1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zh-CN" altLang="en-US" sz="1800" i="0" dirty="0">
              <a:solidFill>
                <a:srgbClr val="FF0000"/>
              </a:solidFill>
              <a:latin typeface="STHeiti Light" panose="02010600040101010101" charset="-122"/>
              <a:ea typeface="STHeiti Light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965" y="1860550"/>
            <a:ext cx="49580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800100" lvl="1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zh-CN" altLang="en-US" i="0" dirty="0">
                <a:solidFill>
                  <a:srgbClr val="FF0000"/>
                </a:solidFill>
                <a:latin typeface="STHeiti Light" panose="02010600040101010101" charset="-122"/>
                <a:ea typeface="STHeiti Light" panose="02010600040101010101" charset="-122"/>
                <a:sym typeface="+mn-ea"/>
              </a:rPr>
              <a:t>同学们自己动手用伪代码完成上述思想</a:t>
            </a:r>
            <a:endParaRPr lang="zh-CN" altLang="en-US"/>
          </a:p>
        </p:txBody>
      </p:sp>
      <p:sp>
        <p:nvSpPr>
          <p:cNvPr id="3" name="Rectangle 4"/>
          <p:cNvSpPr/>
          <p:nvPr/>
        </p:nvSpPr>
        <p:spPr>
          <a:xfrm>
            <a:off x="741680" y="2148205"/>
            <a:ext cx="5443220" cy="415671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01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fp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compute f(P)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02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f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compute f(T[0..m–1])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03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flag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04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s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05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fp = f then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  <a:sym typeface="+mn-ea"/>
              </a:rPr>
              <a:t>06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			</a:t>
            </a: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print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  <a:sym typeface="+mn-ea"/>
              </a:rPr>
              <a:t>07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			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flag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¬0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08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f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(f – T[s]*10</a:t>
            </a:r>
            <a:r>
              <a:rPr lang="en-US" altLang="zh-CN" sz="1800" i="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)*10 + T[s+m]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09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flag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 Bold" panose="02070409020205090404" charset="0"/>
                <a:ea typeface="宋体" panose="02010600030101010101" pitchFamily="2" charset="-122"/>
                <a:cs typeface="Courier New Bold" panose="02070409020205090404" charset="0"/>
              </a:rPr>
              <a:t>10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–1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61075" y="2245995"/>
            <a:ext cx="2625725" cy="1708150"/>
            <a:chOff x="10025" y="3400"/>
            <a:chExt cx="4135" cy="2690"/>
          </a:xfrm>
        </p:grpSpPr>
        <p:sp>
          <p:nvSpPr>
            <p:cNvPr id="10245" name="Rectangle 5" descr="Wide upward diagonal"/>
            <p:cNvSpPr/>
            <p:nvPr/>
          </p:nvSpPr>
          <p:spPr>
            <a:xfrm>
              <a:off x="10895" y="4530"/>
              <a:ext cx="2030" cy="45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rgbClr val="FFFFFF"/>
              </a:bgClr>
            </a:patt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Rectangle 6"/>
            <p:cNvSpPr/>
            <p:nvPr/>
          </p:nvSpPr>
          <p:spPr>
            <a:xfrm>
              <a:off x="10605" y="4530"/>
              <a:ext cx="2030" cy="45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Rectangle 7"/>
            <p:cNvSpPr/>
            <p:nvPr/>
          </p:nvSpPr>
          <p:spPr>
            <a:xfrm>
              <a:off x="10025" y="4527"/>
              <a:ext cx="3775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Rectangle 8"/>
            <p:cNvSpPr/>
            <p:nvPr/>
          </p:nvSpPr>
          <p:spPr>
            <a:xfrm>
              <a:off x="1002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Rectangle 9"/>
            <p:cNvSpPr/>
            <p:nvPr/>
          </p:nvSpPr>
          <p:spPr>
            <a:xfrm>
              <a:off x="10315" y="4530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Rectangle 10"/>
            <p:cNvSpPr/>
            <p:nvPr/>
          </p:nvSpPr>
          <p:spPr>
            <a:xfrm>
              <a:off x="10605" y="4530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Rectangle 11"/>
            <p:cNvSpPr/>
            <p:nvPr/>
          </p:nvSpPr>
          <p:spPr>
            <a:xfrm>
              <a:off x="1089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Rectangle 12"/>
            <p:cNvSpPr/>
            <p:nvPr/>
          </p:nvSpPr>
          <p:spPr>
            <a:xfrm>
              <a:off x="11185" y="4530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Rectangle 13"/>
            <p:cNvSpPr/>
            <p:nvPr/>
          </p:nvSpPr>
          <p:spPr>
            <a:xfrm>
              <a:off x="11475" y="4530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Rectangle 14"/>
            <p:cNvSpPr/>
            <p:nvPr/>
          </p:nvSpPr>
          <p:spPr>
            <a:xfrm>
              <a:off x="1176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Rectangle 15"/>
            <p:cNvSpPr/>
            <p:nvPr/>
          </p:nvSpPr>
          <p:spPr>
            <a:xfrm>
              <a:off x="1205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Rectangle 16"/>
            <p:cNvSpPr/>
            <p:nvPr/>
          </p:nvSpPr>
          <p:spPr>
            <a:xfrm>
              <a:off x="1234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Rectangle 17"/>
            <p:cNvSpPr/>
            <p:nvPr/>
          </p:nvSpPr>
          <p:spPr>
            <a:xfrm>
              <a:off x="1263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Rectangle 18"/>
            <p:cNvSpPr/>
            <p:nvPr/>
          </p:nvSpPr>
          <p:spPr>
            <a:xfrm>
              <a:off x="1292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Rectangle 19"/>
            <p:cNvSpPr/>
            <p:nvPr/>
          </p:nvSpPr>
          <p:spPr>
            <a:xfrm>
              <a:off x="1321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Rectangle 20"/>
            <p:cNvSpPr/>
            <p:nvPr/>
          </p:nvSpPr>
          <p:spPr>
            <a:xfrm>
              <a:off x="13505" y="4527"/>
              <a:ext cx="290" cy="455"/>
            </a:xfrm>
            <a:prstGeom prst="rect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1" name="AutoShape 21"/>
            <p:cNvSpPr/>
            <p:nvPr/>
          </p:nvSpPr>
          <p:spPr>
            <a:xfrm rot="-5400000">
              <a:off x="11515" y="4167"/>
              <a:ext cx="210" cy="2030"/>
            </a:xfrm>
            <a:prstGeom prst="leftBrace">
              <a:avLst>
                <a:gd name="adj1" fmla="val 80510"/>
                <a:gd name="adj2" fmla="val 50000"/>
              </a:avLst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2" name="AutoShape 22"/>
            <p:cNvSpPr/>
            <p:nvPr/>
          </p:nvSpPr>
          <p:spPr>
            <a:xfrm rot="5400000" flipV="1">
              <a:off x="11803" y="3290"/>
              <a:ext cx="210" cy="2030"/>
            </a:xfrm>
            <a:prstGeom prst="leftBrace">
              <a:avLst>
                <a:gd name="adj1" fmla="val 80510"/>
                <a:gd name="adj2" fmla="val 50000"/>
              </a:avLst>
            </a:prstGeom>
            <a:noFill/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23"/>
            <p:cNvSpPr txBox="1"/>
            <p:nvPr/>
          </p:nvSpPr>
          <p:spPr>
            <a:xfrm>
              <a:off x="11378" y="5237"/>
              <a:ext cx="417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f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Text Box 24"/>
            <p:cNvSpPr txBox="1"/>
            <p:nvPr/>
          </p:nvSpPr>
          <p:spPr>
            <a:xfrm>
              <a:off x="11380" y="3682"/>
              <a:ext cx="1283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new f</a:t>
              </a:r>
              <a:endPara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Text Box 25"/>
            <p:cNvSpPr txBox="1"/>
            <p:nvPr/>
          </p:nvSpPr>
          <p:spPr>
            <a:xfrm>
              <a:off x="10113" y="3400"/>
              <a:ext cx="102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endParaRPr lang="en-US" altLang="zh-CN" sz="18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Text Box 26"/>
            <p:cNvSpPr txBox="1"/>
            <p:nvPr/>
          </p:nvSpPr>
          <p:spPr>
            <a:xfrm>
              <a:off x="12490" y="5512"/>
              <a:ext cx="1670" cy="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s+m</a:t>
              </a:r>
              <a:r>
                <a:rPr lang="en-US" altLang="zh-CN" sz="1800" i="0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endParaRPr lang="en-US" altLang="zh-CN" sz="18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Line 27"/>
            <p:cNvSpPr/>
            <p:nvPr/>
          </p:nvSpPr>
          <p:spPr>
            <a:xfrm>
              <a:off x="10708" y="3960"/>
              <a:ext cx="0" cy="52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68" name="Line 28"/>
            <p:cNvSpPr/>
            <p:nvPr/>
          </p:nvSpPr>
          <p:spPr>
            <a:xfrm flipV="1">
              <a:off x="12773" y="5040"/>
              <a:ext cx="0" cy="52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0269" name="Rectangle 29"/>
          <p:cNvSpPr/>
          <p:nvPr/>
        </p:nvSpPr>
        <p:spPr>
          <a:xfrm>
            <a:off x="841375" y="6304915"/>
            <a:ext cx="8337550" cy="549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i="0" dirty="0">
                <a:latin typeface="华文细黑" panose="02010600040101010101" charset="-122"/>
                <a:ea typeface="华文细黑" panose="02010600040101010101" charset="-122"/>
              </a:rPr>
              <a:t>运行时间是</a:t>
            </a:r>
            <a:r>
              <a:rPr lang="zh-CN" altLang="en-US" sz="2400" i="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) +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) = 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</a:rPr>
              <a:t>)!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102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73355" y="1524000"/>
            <a:ext cx="8797290" cy="4343400"/>
          </a:xfrm>
        </p:spPr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当模式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过长时，即m过大，对应的数值p过大，会导致溢出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当两个过大的数值比较大小时，CPU需要多个运算周期来进行，这样两数比较，我们不能假设可以在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时间内完成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819150" y="2921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使用Hash函数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41300" y="794385"/>
            <a:ext cx="8854440" cy="3890010"/>
          </a:xfrm>
          <a:solidFill>
            <a:schemeClr val="bg1"/>
          </a:solidFill>
        </p:spPr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解决方案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hash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函数 </a:t>
            </a:r>
            <a:r>
              <a:rPr lang="en-US" altLang="zh-CN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 = f mod 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例如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 = 7, h(“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52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”) = 52 mod 7 = 3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这样指纹的值不会大于q, 限制了需要比较的数值的范围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h(S</a:t>
            </a:r>
            <a:r>
              <a:rPr lang="en-US" altLang="zh-CN" sz="2400" baseline="-25000" dirty="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)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h(S</a:t>
            </a:r>
            <a:r>
              <a:rPr lang="en-US" altLang="zh-CN" sz="2400" baseline="-25000" dirty="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Þ 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S</a:t>
            </a:r>
            <a:r>
              <a:rPr lang="en-US" altLang="zh-CN" sz="2400" baseline="-25000" dirty="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S</a:t>
            </a:r>
            <a:r>
              <a:rPr lang="en-US" altLang="zh-CN" sz="2400" baseline="-25000" dirty="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但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h(S</a:t>
            </a:r>
            <a:r>
              <a:rPr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= h(S</a:t>
            </a:r>
            <a:r>
              <a:rPr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不意味着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=S</a:t>
            </a:r>
            <a:r>
              <a:rPr lang="en-US" altLang="zh-CN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!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例如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 = 7, h(“73”) = 3,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但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73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¹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52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914400" lvl="2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2030" y="4636770"/>
            <a:ext cx="7333615" cy="1753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这时</a:t>
            </a:r>
            <a:r>
              <a:rPr lang="en-US" altLang="zh-CN" sz="24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需要把T[s+1, … , s+m] 和 P[1…m] 这两个字符串逐个字符比较，每个字符都一样，才能最终断定T[s+1,…,s+m] = P[1…m]</a:t>
            </a:r>
            <a:endParaRPr lang="en-US" altLang="zh-CN" sz="2400" b="1" i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“mod q”算术运算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-48260" y="1372235"/>
            <a:ext cx="9360535" cy="4113530"/>
          </a:xfrm>
        </p:spPr>
        <p:txBody>
          <a:bodyPr wrap="square" lIns="92075" tIns="46038" rIns="92075" bIns="46038" anchor="t"/>
          <a:lstStyle/>
          <a:p>
            <a:pPr marL="0" indent="0">
              <a:buNone/>
            </a:pPr>
            <a:r>
              <a:rPr lang="zh-CN" altLang="en-US" sz="3600" dirty="0">
                <a:ea typeface="宋体" panose="02010600030101010101" pitchFamily="2" charset="-122"/>
              </a:rPr>
              <a:t> 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公式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= (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+ 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公式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= (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)*(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mod 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endParaRPr lang="en-US" altLang="zh-CN" sz="2800" dirty="0">
              <a:solidFill>
                <a:schemeClr val="accent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89585" y="-3810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预处理与步骤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-223520" y="679450"/>
            <a:ext cx="9294495" cy="5657215"/>
          </a:xfrm>
        </p:spPr>
        <p:txBody>
          <a:bodyPr wrap="square" lIns="92075" tIns="46038" rIns="92075" bIns="46038" anchor="t"/>
          <a:lstStyle/>
          <a:p>
            <a:pPr marL="685800" latinLnBrk="0">
              <a:lnSpc>
                <a:spcPts val="38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预处理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lvl="1" indent="-3429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fp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=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P[m-1] + 10*(P[m-2] + 10*(P[m-3]+  … + 10*(P[1] + 10*P[0])…)) mod q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lvl="1" indent="-3429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同样地可以从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T[0..m-1]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计算 </a:t>
            </a:r>
            <a:r>
              <a:rPr lang="en-US" altLang="zh-CN" sz="24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ft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lvl="1" indent="-3429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例如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P = “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2531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”, q = 13, fp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是多少？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lvl="1" indent="-3429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latinLnBrk="0">
              <a:lnSpc>
                <a:spcPts val="38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步骤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sz="24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lvl="1" indent="-3429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ft 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(ft – T[s]*10</a:t>
            </a:r>
            <a:r>
              <a:rPr lang="en-US" altLang="zh-CN" sz="2400" baseline="30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m-1 </a:t>
            </a:r>
            <a:r>
              <a:rPr lang="en-US" altLang="zh-CN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mod q)*10 + T[s+m]) mod q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 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一般取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大于任意的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T[i]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的素数，当然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大于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 </a:t>
            </a:r>
            <a:endParaRPr lang="en-US" altLang="zh-CN" sz="24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1085850" lvl="1" indent="-342900"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r>
              <a:rPr lang="en-US" altLang="zh-CN" sz="2400" baseline="30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m-1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mod q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在预处理中计算一次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1093470" y="3620135"/>
            <a:ext cx="6660515" cy="586740"/>
          </a:xfrm>
          <a:prstGeom prst="wedgeRoundRectCallout">
            <a:avLst>
              <a:gd name="adj1" fmla="val -44642"/>
              <a:gd name="adj2" fmla="val 11872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基于公式</a:t>
            </a:r>
            <a:r>
              <a:rPr lang="en-US" altLang="zh-CN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f(T[s+1.. s+m])=(f(T[s .. s+m–1])-T[s]*10</a:t>
            </a:r>
            <a:r>
              <a:rPr lang="en-US" altLang="zh-CN" sz="1600" b="1" i="0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m-1</a:t>
            </a:r>
            <a:r>
              <a:rPr lang="en-US" altLang="zh-CN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)*10+T[s+m]</a:t>
            </a:r>
            <a:r>
              <a:rPr lang="zh-CN" altLang="en-US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，套用mod q”算术运算公式</a:t>
            </a:r>
            <a:r>
              <a:rPr lang="en-US" altLang="zh-CN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1,2</a:t>
            </a:r>
            <a:r>
              <a:rPr lang="zh-CN" altLang="en-US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得到</a:t>
            </a:r>
            <a:endParaRPr lang="en-US" altLang="zh-CN" sz="1600" b="1" i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21273" y="-33655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80060" y="-208915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Rabin-Karp算法</a:t>
            </a:r>
            <a:endParaRPr lang="zh-CN" altLang="en-US" sz="32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654050" y="505460"/>
            <a:ext cx="7958455" cy="6123940"/>
          </a:xfrm>
          <a:prstGeom prst="rect">
            <a:avLst/>
          </a:prstGeom>
          <a:noFill/>
          <a:ln w="1905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b="1" i="0" dirty="0">
                <a:latin typeface="Courier New" panose="02070309020205020404" pitchFamily="49" charset="0"/>
                <a:ea typeface="宋体" panose="02010600030101010101" pitchFamily="2" charset="-122"/>
              </a:rPr>
              <a:t>Rabin-Karp-Search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1800" i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//prime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larger than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c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10</a:t>
            </a:r>
            <a:r>
              <a:rPr lang="en-US" altLang="zh-CN" sz="1800" i="0" baseline="30000" dirty="0">
                <a:latin typeface="Courier New" panose="02070309020205020404" pitchFamily="49" charset="0"/>
                <a:ea typeface="宋体" panose="02010600030101010101" pitchFamily="2" charset="-122"/>
              </a:rPr>
              <a:t>m-1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q  //</a:t>
            </a:r>
            <a:r>
              <a:rPr lang="en-US" altLang="zh-CN" sz="1800" i="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run a loop multiplying by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fp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0, ft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0,flag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for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m-1  //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preprocessing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  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fp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(10*fp + P[i])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06   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ft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(10*ft + T[i])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for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n – m  //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matching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   if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fp = ft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 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// run a loop to compare strings 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      if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P[0..m-1] = T[s..s+m-1]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b="1" i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10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					 print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				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flag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  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ft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((ft – T[s]*c)*10 + T[s+m])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mod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q 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 	if </a:t>
            </a:r>
            <a:r>
              <a:rPr lang="en-US" altLang="zh-CN" sz="1800" i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flag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b="1" i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 			return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–1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89405" y="5455285"/>
            <a:ext cx="5313045" cy="327660"/>
          </a:xfrm>
          <a:prstGeom prst="roundRect">
            <a:avLst/>
          </a:prstGeom>
          <a:solidFill>
            <a:schemeClr val="tx2">
              <a:lumMod val="60000"/>
              <a:lumOff val="40000"/>
              <a:alpha val="0"/>
            </a:schemeClr>
          </a:solidFill>
          <a:ln w="12700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57655" y="2571115"/>
            <a:ext cx="3810000" cy="744855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 cap="sq" cmpd="sng" algn="ctr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0425" y="368935"/>
            <a:ext cx="2003425" cy="5435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</a:pPr>
            <a:r>
              <a:rPr lang="en-US" altLang="zh-CN" sz="16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24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i="0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5709920" y="2571115"/>
            <a:ext cx="1736090" cy="593090"/>
          </a:xfrm>
          <a:prstGeom prst="wedgeRoundRectCallout">
            <a:avLst>
              <a:gd name="adj1" fmla="val -68086"/>
              <a:gd name="adj2" fmla="val -1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套用mod q运算公式1,2得到</a:t>
            </a:r>
            <a:endParaRPr kumimoji="0" lang="en-US" altLang="zh-CN" sz="1600" b="1" i="0" u="none" strike="noStrike" cap="none" normalizeH="0" baseline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667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-1905" y="768985"/>
            <a:ext cx="8988425" cy="5691505"/>
          </a:xfrm>
        </p:spPr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是素数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hash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函数将会使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位字符串在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个值中均匀分配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从概率上讲，每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次才会遇到指纹匹配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需要每个字符进行比较，时间复杂度为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O(m)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期望运行时间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 </a:t>
            </a:r>
            <a:r>
              <a:rPr lang="en-US" altLang="zh-CN" sz="20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&gt; </a:t>
            </a:r>
            <a:r>
              <a:rPr lang="en-US" altLang="zh-CN" sz="20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):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预处理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0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0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)(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4-6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外循环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0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0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n-m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行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所有内循环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                      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（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9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行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总时间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O(n-m)</a:t>
            </a:r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85365" y="3876675"/>
          <a:ext cx="157099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1244600" imgH="419100" progId="Equation.DSMT4">
                  <p:embed/>
                </p:oleObj>
              </mc:Choice>
              <mc:Fallback>
                <p:oleObj name="" r:id="rId2" imgW="12446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5365" y="3876675"/>
                        <a:ext cx="157099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975" y="1818005"/>
            <a:ext cx="4327525" cy="333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274320" y="1524000"/>
            <a:ext cx="8722360" cy="4956175"/>
          </a:xfrm>
        </p:spPr>
        <p:txBody>
          <a:bodyPr wrap="square" lIns="92075" tIns="46038" rIns="92075" bIns="46038" anchor="t"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最坏运行时间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O(nm)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何时？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前一次匹配的信息其实有部分可以应用到后一次匹配中去，而朴素的字符串匹配算法把这个信息扔掉了，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Rabin-Karp算法通过指纹的思想，对其进行了很好的利用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字符串匹配问题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309880" y="1539875"/>
            <a:ext cx="8601710" cy="1398905"/>
          </a:xfrm>
        </p:spPr>
        <p:txBody>
          <a:bodyPr wrap="square" lIns="92075" tIns="46038" rIns="92075" bIns="46038" anchor="t"/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 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= “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at </a:t>
            </a:r>
            <a:r>
              <a:rPr lang="en-US" altLang="zh-CN" sz="28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the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thought </a:t>
            </a:r>
            <a:r>
              <a:rPr lang="en-US" altLang="zh-CN" sz="28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of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”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 </a:t>
            </a:r>
            <a:r>
              <a:rPr lang="en-US" altLang="zh-CN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= “</a:t>
            </a:r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thought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”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latin typeface="华文细黑" panose="02010600040101010101" charset="-122"/>
              <a:ea typeface="宋体" panose="02010600030101010101" pitchFamily="2" charset="-122"/>
              <a:cs typeface="华文细黑" panose="02010600040101010101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latin typeface="华文细黑" panose="02010600040101010101" charset="-122"/>
              <a:ea typeface="宋体" panose="02010600030101010101" pitchFamily="2" charset="-122"/>
              <a:cs typeface="华文细黑" panose="02010600040101010101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800" dirty="0">
              <a:latin typeface="华文细黑" panose="02010600040101010101" charset="-122"/>
              <a:ea typeface="宋体" panose="02010600030101010101" pitchFamily="2" charset="-122"/>
              <a:cs typeface="华文细黑" panose="02010600040101010101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sz="2800" dirty="0">
              <a:latin typeface="华文细黑" panose="02010600040101010101" charset="-122"/>
              <a:ea typeface="宋体" panose="02010600030101010101" pitchFamily="2" charset="-122"/>
              <a:cs typeface="华文细黑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4035" y="2961640"/>
            <a:ext cx="8153400" cy="755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marL="0" lv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i="0" dirty="0">
                <a:solidFill>
                  <a:schemeClr val="accent1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P在T中出现的</a:t>
            </a:r>
            <a:r>
              <a:rPr lang="zh-CN" altLang="en-US" sz="2400" i="0" dirty="0">
                <a:solidFill>
                  <a:schemeClr val="accent1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起始</a:t>
            </a:r>
            <a:r>
              <a:rPr lang="en-US" altLang="zh-CN" sz="2400" i="0" dirty="0">
                <a:solidFill>
                  <a:schemeClr val="accent1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位置下标是7（字符串的首位下标是0），所以返回 7</a:t>
            </a:r>
            <a:endParaRPr lang="en-US" altLang="zh-CN" sz="2400" i="0" dirty="0">
              <a:solidFill>
                <a:schemeClr val="accent1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3576955"/>
            <a:ext cx="845121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 </a:t>
            </a:r>
            <a:r>
              <a:rPr lang="en-US" altLang="zh-CN" sz="2800" i="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 </a:t>
            </a:r>
            <a:r>
              <a:rPr lang="en-US" altLang="zh-CN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= “</a:t>
            </a:r>
            <a:r>
              <a:rPr lang="en-US" altLang="zh-CN" sz="2800" b="1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at the thought of</a:t>
            </a:r>
            <a:r>
              <a:rPr lang="en-US" altLang="zh-CN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”</a:t>
            </a:r>
            <a:endParaRPr lang="en-US" altLang="zh-CN" sz="2800" i="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 </a:t>
            </a:r>
            <a:r>
              <a:rPr lang="en-US" altLang="zh-CN" sz="2800" i="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en-US" altLang="zh-CN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= “</a:t>
            </a:r>
            <a:r>
              <a:rPr lang="en-US" altLang="zh-CN" sz="2800" b="1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think</a:t>
            </a:r>
            <a:r>
              <a:rPr lang="en-US" altLang="zh-CN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”</a:t>
            </a:r>
            <a:endParaRPr lang="en-US" altLang="zh-CN" sz="2800" i="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400" y="5043170"/>
            <a:ext cx="8154035" cy="42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0" algn="ctr">
              <a:lnSpc>
                <a:spcPct val="90000"/>
              </a:lnSpc>
              <a:buClrTx/>
              <a:buSzTx/>
              <a:buFont typeface="Arial" panose="020B0604020202020204" pitchFamily="34" charset="0"/>
            </a:pPr>
            <a:r>
              <a:rPr lang="en-US" altLang="zh-CN" sz="2400" i="0" dirty="0">
                <a:solidFill>
                  <a:schemeClr val="accent1"/>
                </a:solidFill>
                <a:effectLst/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字符串P在T中不存在，所以返回 -1</a:t>
            </a:r>
            <a:endParaRPr lang="en-US" altLang="zh-CN" sz="2400" i="0" dirty="0">
              <a:solidFill>
                <a:schemeClr val="accent1"/>
              </a:solidFill>
              <a:effectLst/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100" y="5599430"/>
            <a:ext cx="7289800" cy="478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altLang="zh-CN" sz="2800" b="1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字符串T</a:t>
            </a:r>
            <a:r>
              <a:rPr lang="zh-CN" altLang="en-US" sz="2800" b="1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也</a:t>
            </a:r>
            <a:r>
              <a:rPr lang="en-US" altLang="zh-CN" sz="2800" b="1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称为</a:t>
            </a:r>
            <a:r>
              <a:rPr lang="en-US" altLang="zh-CN" sz="2800" b="1" i="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主串</a:t>
            </a:r>
            <a:r>
              <a:rPr lang="en-US" altLang="zh-CN" sz="2800" b="1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，字符串P称为</a:t>
            </a:r>
            <a:r>
              <a:rPr lang="en-US" altLang="zh-CN" sz="2800" b="1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模式串</a:t>
            </a:r>
            <a:endParaRPr lang="en-US" altLang="zh-CN" sz="2800" b="1" i="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2" grpId="0" animBg="1"/>
      <p:bldP spid="2" grpId="1" animBg="1"/>
      <p:bldP spid="5" grpId="0"/>
      <p:bldP spid="5" grpId="1"/>
      <p:bldP spid="6" grpId="0" bldLvl="0" animBg="1"/>
      <p:bldP spid="6" grpId="1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应用中的Rabin-Karp算法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83515" y="1111885"/>
            <a:ext cx="8775065" cy="5194300"/>
          </a:xfrm>
        </p:spPr>
        <p:txBody>
          <a:bodyPr wrap="square" lIns="92075" tIns="46038" rIns="92075" bIns="46038" anchor="t"/>
          <a:lstStyle/>
          <a:p>
            <a:pPr latinLnBrk="0">
              <a:lnSpc>
                <a:spcPts val="494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如果字母表有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个字母，将字母翻译为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进制数字，即用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代替算法中的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10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atinLnBrk="0">
              <a:lnSpc>
                <a:spcPts val="494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Rabin-Karp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比较简单，可以容易地拓展到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维模式匹配，以及多模式匹配问题。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altLang="zh-CN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atinLnBrk="0">
              <a:lnSpc>
                <a:spcPts val="494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虽然在理论上并不比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朴素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匹配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法更优，但在实际应用中</a:t>
            </a:r>
            <a:r>
              <a:rPr 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优势明显。</a:t>
            </a:r>
            <a:endParaRPr 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latinLnBrk="0">
              <a:lnSpc>
                <a:spcPts val="494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如果能够选择一个好的哈希函数，它的效率将会很高，而且也易于实现</a:t>
            </a:r>
            <a:endParaRPr 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392430" y="124778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朴素匹配算法回顾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1" name="文本框 1"/>
          <p:cNvSpPr txBox="1"/>
          <p:nvPr/>
        </p:nvSpPr>
        <p:spPr>
          <a:xfrm>
            <a:off x="300038" y="996633"/>
            <a:ext cx="9259887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i="0">
                <a:solidFill>
                  <a:srgbClr val="4775FF"/>
                </a:solidFill>
                <a:latin typeface="华文细黑" panose="02010600040101010101" charset="-122"/>
                <a:ea typeface="华文细黑" panose="02010600040101010101" charset="-122"/>
              </a:rPr>
              <a:t>字符串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S：“BBC ABCDAB ABCDABCDABDE”，</a:t>
            </a:r>
            <a:r>
              <a:rPr lang="zh-CN" altLang="en-US" i="0">
                <a:solidFill>
                  <a:srgbClr val="4775FF"/>
                </a:solidFill>
                <a:latin typeface="华文细黑" panose="02010600040101010101" charset="-122"/>
                <a:ea typeface="华文细黑" panose="02010600040101010101" charset="-122"/>
              </a:rPr>
              <a:t>模式串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P：“ABCDABD”</a:t>
            </a:r>
            <a:endParaRPr lang="zh-CN" altLang="en-US" i="0">
              <a:solidFill>
                <a:srgbClr val="4775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63" y="1489075"/>
            <a:ext cx="280987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8" y="2262188"/>
            <a:ext cx="2876550" cy="652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88" y="3089275"/>
            <a:ext cx="2749550" cy="65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88" y="4016375"/>
            <a:ext cx="2781300" cy="58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8925" y="4756150"/>
            <a:ext cx="2747963" cy="619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263" y="5375275"/>
            <a:ext cx="2800350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0" name="右大括号 11"/>
          <p:cNvSpPr/>
          <p:nvPr/>
        </p:nvSpPr>
        <p:spPr>
          <a:xfrm>
            <a:off x="4307205" y="3230880"/>
            <a:ext cx="281305" cy="2054225"/>
          </a:xfrm>
          <a:prstGeom prst="rightBrace">
            <a:avLst>
              <a:gd name="adj1" fmla="val 8230"/>
              <a:gd name="adj2" fmla="val 48699"/>
            </a:avLst>
          </a:prstGeom>
          <a:noFill/>
          <a:ln w="12700" cap="sq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0" tIns="45720" rIns="91440" bIns="45720" anchor="t"/>
          <a:lstStyle/>
          <a:p>
            <a:pPr eaLnBrk="0" hangingPunct="0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31" name="文本框 8"/>
          <p:cNvSpPr txBox="1"/>
          <p:nvPr/>
        </p:nvSpPr>
        <p:spPr>
          <a:xfrm>
            <a:off x="5540058" y="1773238"/>
            <a:ext cx="3240087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当D与空格不匹配时，我们已经其实知道前面已匹配过的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</a:rPr>
              <a:t>6</a:t>
            </a: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个字符是"ABCDAB"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我们能否设法利用这个已知信息，不要把"搜索位置"移回已经比较过的位置，而是继续把它向后移</a:t>
            </a:r>
            <a:r>
              <a:rPr lang="zh-CN" altLang="en-US" sz="1600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？</a:t>
            </a:r>
            <a:endParaRPr lang="zh-CN" altLang="en-US" sz="1600" i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3" name="Rectangle 2"/>
          <p:cNvSpPr>
            <a:spLocks noGrp="1"/>
          </p:cNvSpPr>
          <p:nvPr/>
        </p:nvSpPr>
        <p:spPr>
          <a:xfrm>
            <a:off x="4391660" y="3919855"/>
            <a:ext cx="1421765" cy="55880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ctr"/>
          <a:lstStyle/>
          <a:p>
            <a:pPr algn="ctr" eaLnBrk="0" hangingPunct="0"/>
            <a:r>
              <a:rPr lang="zh-CN" altLang="en-US" sz="180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部分匹配</a:t>
            </a:r>
            <a:endParaRPr lang="zh-CN" altLang="en-US" sz="1800" dirty="0">
              <a:solidFill>
                <a:srgbClr val="99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bldLvl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454660" y="55880"/>
            <a:ext cx="8229600" cy="719455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换个角度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635" y="262890"/>
            <a:ext cx="922401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考虑以下过程：</a:t>
            </a:r>
            <a:endParaRPr lang="zh-CN" altLang="en-US" sz="1800" i="0" noProof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每一步读入T的一个字符，用</a:t>
            </a:r>
            <a:r>
              <a:rPr lang="en-US" altLang="zh-CN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记录已读入的的字符，</a:t>
            </a:r>
            <a:endParaRPr lang="zh-CN" altLang="en-US" sz="1800" i="0" noProof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同时，记录满足以下条件的最长字符串</a:t>
            </a:r>
            <a:r>
              <a:rPr lang="en-US" altLang="zh-CN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以及其长度</a:t>
            </a:r>
            <a:r>
              <a:rPr lang="en-US" altLang="zh-CN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</a:t>
            </a:r>
            <a:r>
              <a:rPr lang="en-US" altLang="zh-CN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</a:t>
            </a:r>
            <a:r>
              <a:rPr lang="en-US" altLang="zh-CN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X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的后缀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，同时也是</a:t>
            </a:r>
            <a:r>
              <a:rPr lang="zh-CN" altLang="en-US" sz="1800" i="0" noProof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P的前缀</a:t>
            </a:r>
            <a:endParaRPr lang="zh-CN" altLang="en-US" sz="1800" i="0" noProof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8196" name="文本框 14"/>
          <p:cNvSpPr txBox="1"/>
          <p:nvPr/>
        </p:nvSpPr>
        <p:spPr>
          <a:xfrm>
            <a:off x="454660" y="1525270"/>
            <a:ext cx="8643938" cy="5169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1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] </a:t>
            </a:r>
            <a:r>
              <a:rPr lang="en-US" altLang="zh-CN" i="0">
                <a:latin typeface="Arial" panose="020B0604020202020204" pitchFamily="34" charset="0"/>
              </a:rPr>
              <a:t>= “a”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 = 1</a:t>
            </a:r>
            <a:endParaRPr lang="en-US" altLang="zh-CN" i="0" baseline="-250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2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]</a:t>
            </a:r>
            <a:r>
              <a:rPr lang="en-US" altLang="zh-CN" i="0">
                <a:latin typeface="Arial" panose="020B0604020202020204" pitchFamily="34" charset="0"/>
              </a:rPr>
              <a:t>= “ab”</a:t>
            </a:r>
            <a:r>
              <a:rPr lang="zh-CN" altLang="en-US" i="0">
                <a:latin typeface="Arial" panose="020B0604020202020204" pitchFamily="34" charset="0"/>
              </a:rPr>
              <a:t> 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</a:rPr>
              <a:t> = 2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3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3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</a:rPr>
              <a:t>]</a:t>
            </a:r>
            <a:r>
              <a:rPr lang="en-US" altLang="zh-CN" i="0">
                <a:latin typeface="Arial" panose="020B0604020202020204" pitchFamily="34" charset="0"/>
              </a:rPr>
              <a:t>= “aba”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3</a:t>
            </a:r>
            <a:r>
              <a:rPr lang="zh-CN" altLang="en-US" i="0">
                <a:latin typeface="Arial" panose="020B0604020202020204" pitchFamily="34" charset="0"/>
              </a:rPr>
              <a:t> = 3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4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4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3</a:t>
            </a:r>
            <a:r>
              <a:rPr lang="zh-CN" altLang="en-US" i="0">
                <a:latin typeface="Arial" panose="020B0604020202020204" pitchFamily="34" charset="0"/>
              </a:rPr>
              <a:t>]</a:t>
            </a:r>
            <a:r>
              <a:rPr lang="en-US" altLang="zh-CN" i="0">
                <a:latin typeface="Arial" panose="020B0604020202020204" pitchFamily="34" charset="0"/>
              </a:rPr>
              <a:t>= “abab”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4</a:t>
            </a:r>
            <a:r>
              <a:rPr lang="zh-CN" altLang="en-US" i="0">
                <a:latin typeface="Arial" panose="020B0604020202020204" pitchFamily="34" charset="0"/>
              </a:rPr>
              <a:t>= 4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5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5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1,2,3,4]</a:t>
            </a:r>
            <a:r>
              <a:rPr lang="en-US" altLang="zh-CN" i="0">
                <a:latin typeface="Arial" panose="020B0604020202020204" pitchFamily="34" charset="0"/>
              </a:rPr>
              <a:t>= “ababa”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5</a:t>
            </a:r>
            <a:r>
              <a:rPr lang="zh-CN" altLang="en-US" i="0">
                <a:latin typeface="Arial" panose="020B0604020202020204" pitchFamily="34" charset="0"/>
              </a:rPr>
              <a:t> = 5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6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6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1,2,3]</a:t>
            </a:r>
            <a:r>
              <a:rPr lang="en-US" altLang="zh-CN" i="0">
                <a:latin typeface="Arial" panose="020B0604020202020204" pitchFamily="34" charset="0"/>
              </a:rPr>
              <a:t>= “abab”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6</a:t>
            </a:r>
            <a:r>
              <a:rPr lang="zh-CN" altLang="en-US" i="0">
                <a:latin typeface="Arial" panose="020B0604020202020204" pitchFamily="34" charset="0"/>
              </a:rPr>
              <a:t> = 4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7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7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1,2,3,4]</a:t>
            </a:r>
            <a:r>
              <a:rPr lang="en-US" altLang="zh-CN" i="0">
                <a:latin typeface="Arial" panose="020B0604020202020204" pitchFamily="34" charset="0"/>
              </a:rPr>
              <a:t>= “ababa”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7</a:t>
            </a:r>
            <a:r>
              <a:rPr lang="zh-CN" altLang="en-US" i="0">
                <a:latin typeface="Arial" panose="020B0604020202020204" pitchFamily="34" charset="0"/>
              </a:rPr>
              <a:t> = 5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8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=abababac,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8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1,2,3,4,5]</a:t>
            </a:r>
            <a:r>
              <a:rPr lang="en-US" altLang="zh-CN" i="0">
                <a:latin typeface="Arial" panose="020B0604020202020204" pitchFamily="34" charset="0"/>
              </a:rPr>
              <a:t>= “ababac”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8</a:t>
            </a:r>
            <a:r>
              <a:rPr lang="zh-CN" altLang="en-US" i="0">
                <a:latin typeface="Arial" panose="020B0604020202020204" pitchFamily="34" charset="0"/>
              </a:rPr>
              <a:t> = 6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第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9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=abababaca, 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solidFill>
                  <a:srgbClr val="4775FF"/>
                </a:solidFill>
                <a:latin typeface="Arial" panose="020B0604020202020204" pitchFamily="34" charset="0"/>
              </a:rPr>
              <a:t>9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=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P[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0,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1,2,3,4,5,6]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= “ababaca”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, 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solidFill>
                  <a:srgbClr val="4775FF"/>
                </a:solidFill>
                <a:latin typeface="Arial" panose="020B0604020202020204" pitchFamily="34" charset="0"/>
              </a:rPr>
              <a:t>9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 = 7</a:t>
            </a:r>
            <a:endParaRPr lang="zh-CN" altLang="en-US" i="0">
              <a:solidFill>
                <a:srgbClr val="4775FF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10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=abababacab,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10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] </a:t>
            </a:r>
            <a:r>
              <a:rPr lang="en-US" altLang="zh-CN" i="0">
                <a:latin typeface="Arial" panose="020B0604020202020204" pitchFamily="34" charset="0"/>
              </a:rPr>
              <a:t>= “ab”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10</a:t>
            </a:r>
            <a:r>
              <a:rPr lang="zh-CN" altLang="en-US" i="0">
                <a:latin typeface="Arial" panose="020B0604020202020204" pitchFamily="34" charset="0"/>
              </a:rPr>
              <a:t> =2</a:t>
            </a:r>
            <a:endParaRPr lang="zh-CN" altLang="en-US" i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11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=abababacaba,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11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1,2] </a:t>
            </a:r>
            <a:r>
              <a:rPr lang="en-US" altLang="zh-CN" i="0">
                <a:latin typeface="Arial" panose="020B0604020202020204" pitchFamily="34" charset="0"/>
              </a:rPr>
              <a:t>= “aba”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11</a:t>
            </a:r>
            <a:r>
              <a:rPr lang="zh-CN" altLang="en-US" i="0">
                <a:latin typeface="Arial" panose="020B0604020202020204" pitchFamily="34" charset="0"/>
              </a:rPr>
              <a:t> = 3</a:t>
            </a:r>
            <a:endParaRPr lang="zh-CN" altLang="en-US" i="0">
              <a:latin typeface="Arial" panose="020B0604020202020204" pitchFamily="34" charset="0"/>
            </a:endParaRPr>
          </a:p>
        </p:txBody>
      </p:sp>
      <p:sp>
        <p:nvSpPr>
          <p:cNvPr id="6149" name="文本框 29"/>
          <p:cNvSpPr txBox="1"/>
          <p:nvPr/>
        </p:nvSpPr>
        <p:spPr>
          <a:xfrm>
            <a:off x="5062855" y="1669415"/>
            <a:ext cx="39287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</a:t>
            </a:r>
            <a:r>
              <a:rPr lang="en-US" altLang="zh-CN" i="0" baseline="-250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=σ(S</a:t>
            </a:r>
            <a:r>
              <a:rPr lang="en-US" altLang="zh-CN" i="0" baseline="-250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</a:t>
            </a:r>
            <a:r>
              <a:rPr lang="en-US" altLang="zh-CN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)=max{k:P[0,k]</a:t>
            </a:r>
            <a:r>
              <a:rPr lang="zh-CN" altLang="en-US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</a:t>
            </a:r>
            <a:r>
              <a:rPr lang="en-US" altLang="zh-CN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r>
              <a:rPr lang="zh-CN" altLang="en-US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的后缀</a:t>
            </a:r>
            <a:r>
              <a:rPr lang="en-US" altLang="zh-CN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}</a:t>
            </a:r>
            <a:endParaRPr lang="en-US" altLang="zh-CN" i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198" name="文本框 7"/>
          <p:cNvSpPr txBox="1"/>
          <p:nvPr/>
        </p:nvSpPr>
        <p:spPr>
          <a:xfrm>
            <a:off x="5617210" y="93345"/>
            <a:ext cx="3524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180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字符串：T=”abababacaba”</a:t>
            </a:r>
            <a:endParaRPr lang="zh-CN" altLang="zh-CN" sz="180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模式串：P=”ababaca”</a:t>
            </a:r>
            <a:endParaRPr lang="zh-CN" altLang="zh-CN" sz="180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换个角度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218" name="文本框 30"/>
          <p:cNvSpPr txBox="1"/>
          <p:nvPr/>
        </p:nvSpPr>
        <p:spPr>
          <a:xfrm>
            <a:off x="83185" y="4326255"/>
            <a:ext cx="65697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分析：</a:t>
            </a:r>
            <a:endParaRPr lang="zh-CN" altLang="en-US" b="1" i="0" dirty="0">
              <a:latin typeface="华文细黑" panose="02010600040101010101" charset="-122"/>
              <a:ea typeface="华文细黑" panose="0201060004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、需将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T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的字符都读入，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O(n)</a:t>
            </a:r>
            <a:endParaRPr lang="en-US" altLang="zh-CN" i="0" dirty="0">
              <a:latin typeface="华文细黑" panose="02010600040101010101" charset="-122"/>
              <a:ea typeface="华文细黑" panose="0201060004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zh-CN" i="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2、每步需比对P的前缀</a:t>
            </a:r>
            <a:r>
              <a:rPr lang="zh-CN" altLang="zh-CN" i="0" dirty="0" smtClean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与</a:t>
            </a:r>
            <a:r>
              <a:rPr lang="en-US" altLang="zh-CN" i="0" dirty="0" smtClean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X</a:t>
            </a:r>
            <a:r>
              <a:rPr lang="zh-CN" altLang="zh-CN" i="0" dirty="0" smtClean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的</a:t>
            </a:r>
            <a:r>
              <a:rPr lang="zh-CN" altLang="zh-CN" i="0" dirty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后缀，最坏情况下:O(m)</a:t>
            </a:r>
            <a:endParaRPr lang="zh-CN" altLang="zh-CN" i="0" dirty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lvl="1" indent="0">
              <a:lnSpc>
                <a:spcPct val="150000"/>
              </a:lnSpc>
            </a:pP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3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、最坏情况下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O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（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nm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）</a:t>
            </a:r>
            <a:endParaRPr lang="zh-CN" altLang="en-US" i="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7173" name="文本框 99"/>
          <p:cNvSpPr/>
          <p:nvPr/>
        </p:nvSpPr>
        <p:spPr>
          <a:xfrm>
            <a:off x="6652895" y="4831080"/>
            <a:ext cx="2365375" cy="1432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lvl="1" algn="ctr" eaLnBrk="0" hangingPunct="0">
              <a:lnSpc>
                <a:spcPct val="150000"/>
              </a:lnSpc>
              <a:buClrTx/>
              <a:buSzTx/>
            </a:pPr>
            <a:r>
              <a:rPr lang="zh-CN" altLang="en-US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有没有办法，不用每个比对，就知道P的哪些前缀可以</a:t>
            </a:r>
            <a:r>
              <a:rPr lang="zh-CN" altLang="en-US" sz="1600" b="1" i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构成</a:t>
            </a:r>
            <a:r>
              <a:rPr lang="en-US" altLang="zh-CN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X</a:t>
            </a:r>
            <a:r>
              <a:rPr lang="zh-CN" altLang="en-US" sz="1600" b="1" i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的</a:t>
            </a:r>
            <a:r>
              <a:rPr lang="zh-CN" altLang="en-US" sz="1600" b="1" i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后缀？</a:t>
            </a:r>
            <a:endParaRPr lang="zh-CN" altLang="en-US" sz="1600" b="1" i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9220" name="文本框 7"/>
          <p:cNvSpPr txBox="1"/>
          <p:nvPr/>
        </p:nvSpPr>
        <p:spPr>
          <a:xfrm>
            <a:off x="5586095" y="401320"/>
            <a:ext cx="34867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1800" i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字符串：T=“abababacaba”</a:t>
            </a:r>
            <a:endParaRPr lang="zh-CN" altLang="zh-CN" sz="1800" i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zh-CN" sz="1800" i="0">
                <a:solidFill>
                  <a:srgbClr val="0000FF"/>
                </a:solidFill>
                <a:latin typeface="华文细黑" panose="02010600040101010101" charset="-122"/>
                <a:ea typeface="华文细黑" panose="02010600040101010101" charset="-122"/>
              </a:rPr>
              <a:t>模式串：P=“ababaca”</a:t>
            </a:r>
            <a:endParaRPr lang="zh-CN" altLang="zh-CN" sz="1800" i="0">
              <a:solidFill>
                <a:srgbClr val="00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221" name="文本框 14"/>
          <p:cNvSpPr txBox="1"/>
          <p:nvPr/>
        </p:nvSpPr>
        <p:spPr>
          <a:xfrm>
            <a:off x="250190" y="1046163"/>
            <a:ext cx="8643938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1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] </a:t>
            </a:r>
            <a:r>
              <a:rPr lang="en-US" altLang="zh-CN" i="0">
                <a:latin typeface="Arial" panose="020B0604020202020204" pitchFamily="34" charset="0"/>
              </a:rPr>
              <a:t>= “a”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 = 1</a:t>
            </a:r>
            <a:endParaRPr lang="en-US" altLang="zh-CN" i="0" baseline="-2500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2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]</a:t>
            </a:r>
            <a:r>
              <a:rPr lang="en-US" altLang="zh-CN" i="0">
                <a:latin typeface="Arial" panose="020B0604020202020204" pitchFamily="34" charset="0"/>
              </a:rPr>
              <a:t>= “ab”</a:t>
            </a:r>
            <a:r>
              <a:rPr lang="zh-CN" altLang="en-US" i="0">
                <a:latin typeface="Arial" panose="020B0604020202020204" pitchFamily="34" charset="0"/>
              </a:rPr>
              <a:t> 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</a:rPr>
              <a:t> = 2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3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3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</a:rPr>
              <a:t>]</a:t>
            </a:r>
            <a:r>
              <a:rPr lang="en-US" altLang="zh-CN" i="0">
                <a:latin typeface="Arial" panose="020B0604020202020204" pitchFamily="34" charset="0"/>
              </a:rPr>
              <a:t>= “aba”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3</a:t>
            </a:r>
            <a:r>
              <a:rPr lang="zh-CN" altLang="en-US" i="0">
                <a:latin typeface="Arial" panose="020B0604020202020204" pitchFamily="34" charset="0"/>
              </a:rPr>
              <a:t> = 3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4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4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2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3</a:t>
            </a:r>
            <a:r>
              <a:rPr lang="zh-CN" altLang="en-US" i="0">
                <a:latin typeface="Arial" panose="020B0604020202020204" pitchFamily="34" charset="0"/>
              </a:rPr>
              <a:t>]</a:t>
            </a:r>
            <a:r>
              <a:rPr lang="en-US" altLang="zh-CN" i="0">
                <a:latin typeface="Arial" panose="020B0604020202020204" pitchFamily="34" charset="0"/>
              </a:rPr>
              <a:t>= “abab”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4</a:t>
            </a:r>
            <a:r>
              <a:rPr lang="zh-CN" altLang="en-US" i="0">
                <a:latin typeface="Arial" panose="020B0604020202020204" pitchFamily="34" charset="0"/>
              </a:rPr>
              <a:t>= 4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5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5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1,2,3,4]</a:t>
            </a:r>
            <a:r>
              <a:rPr lang="en-US" altLang="zh-CN" i="0">
                <a:latin typeface="Arial" panose="020B0604020202020204" pitchFamily="34" charset="0"/>
              </a:rPr>
              <a:t>= “ababa”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5</a:t>
            </a:r>
            <a:r>
              <a:rPr lang="zh-CN" altLang="en-US" i="0">
                <a:latin typeface="Arial" panose="020B0604020202020204" pitchFamily="34" charset="0"/>
              </a:rPr>
              <a:t> = 5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6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6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1,2,3]</a:t>
            </a:r>
            <a:r>
              <a:rPr lang="en-US" altLang="zh-CN" i="0">
                <a:latin typeface="Arial" panose="020B0604020202020204" pitchFamily="34" charset="0"/>
              </a:rPr>
              <a:t>= “abab”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6</a:t>
            </a:r>
            <a:r>
              <a:rPr lang="zh-CN" altLang="en-US" i="0">
                <a:latin typeface="Arial" panose="020B0604020202020204" pitchFamily="34" charset="0"/>
              </a:rPr>
              <a:t> = 4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7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7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1,2,3,4]</a:t>
            </a:r>
            <a:r>
              <a:rPr lang="en-US" altLang="zh-CN" i="0">
                <a:latin typeface="Arial" panose="020B0604020202020204" pitchFamily="34" charset="0"/>
              </a:rPr>
              <a:t>= “ababa”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7</a:t>
            </a:r>
            <a:r>
              <a:rPr lang="zh-CN" altLang="en-US" i="0">
                <a:latin typeface="Arial" panose="020B0604020202020204" pitchFamily="34" charset="0"/>
              </a:rPr>
              <a:t> = 5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8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=abababac,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8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1,2,3,4,5]</a:t>
            </a:r>
            <a:r>
              <a:rPr lang="en-US" altLang="zh-CN" i="0">
                <a:latin typeface="Arial" panose="020B0604020202020204" pitchFamily="34" charset="0"/>
              </a:rPr>
              <a:t>= “ababac”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8</a:t>
            </a:r>
            <a:r>
              <a:rPr lang="zh-CN" altLang="en-US" i="0">
                <a:latin typeface="Arial" panose="020B0604020202020204" pitchFamily="34" charset="0"/>
              </a:rPr>
              <a:t> = 6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第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9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=abababaca, 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solidFill>
                  <a:srgbClr val="4775FF"/>
                </a:solidFill>
                <a:latin typeface="Arial" panose="020B0604020202020204" pitchFamily="34" charset="0"/>
              </a:rPr>
              <a:t>9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=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P[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0,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1,2,3,4,5,6]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= “ababaca”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, </a:t>
            </a:r>
            <a:r>
              <a:rPr lang="en-US" altLang="zh-CN" i="0">
                <a:solidFill>
                  <a:srgbClr val="4775FF"/>
                </a:solidFill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solidFill>
                  <a:srgbClr val="4775FF"/>
                </a:solidFill>
                <a:latin typeface="Arial" panose="020B0604020202020204" pitchFamily="34" charset="0"/>
              </a:rPr>
              <a:t>9</a:t>
            </a:r>
            <a:r>
              <a:rPr lang="zh-CN" altLang="en-US" i="0">
                <a:solidFill>
                  <a:srgbClr val="4775FF"/>
                </a:solidFill>
                <a:latin typeface="Arial" panose="020B0604020202020204" pitchFamily="34" charset="0"/>
              </a:rPr>
              <a:t> = 7</a:t>
            </a:r>
            <a:endParaRPr lang="zh-CN" altLang="en-US" i="0">
              <a:solidFill>
                <a:srgbClr val="4775FF"/>
              </a:solidFill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10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=abababacab,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10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</a:t>
            </a:r>
            <a:r>
              <a:rPr lang="zh-CN" altLang="en-US" i="0">
                <a:latin typeface="Arial" panose="020B0604020202020204" pitchFamily="34" charset="0"/>
              </a:rPr>
              <a:t>,</a:t>
            </a:r>
            <a:r>
              <a:rPr lang="en-US" altLang="zh-CN" i="0">
                <a:latin typeface="Arial" panose="020B0604020202020204" pitchFamily="34" charset="0"/>
              </a:rPr>
              <a:t>1</a:t>
            </a:r>
            <a:r>
              <a:rPr lang="zh-CN" altLang="en-US" i="0">
                <a:latin typeface="Arial" panose="020B0604020202020204" pitchFamily="34" charset="0"/>
              </a:rPr>
              <a:t>] </a:t>
            </a:r>
            <a:r>
              <a:rPr lang="en-US" altLang="zh-CN" i="0">
                <a:latin typeface="Arial" panose="020B0604020202020204" pitchFamily="34" charset="0"/>
              </a:rPr>
              <a:t>= “ab”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10</a:t>
            </a:r>
            <a:r>
              <a:rPr lang="zh-CN" altLang="en-US" i="0">
                <a:latin typeface="Arial" panose="020B0604020202020204" pitchFamily="34" charset="0"/>
              </a:rPr>
              <a:t> =2</a:t>
            </a:r>
            <a:endParaRPr lang="zh-CN" altLang="en-US" i="0">
              <a:latin typeface="Arial" panose="020B0604020202020204" pitchFamily="34" charset="0"/>
            </a:endParaRPr>
          </a:p>
          <a:p>
            <a:r>
              <a:rPr lang="zh-CN" altLang="en-US" i="0">
                <a:latin typeface="Arial" panose="020B0604020202020204" pitchFamily="34" charset="0"/>
              </a:rPr>
              <a:t>第</a:t>
            </a:r>
            <a:r>
              <a:rPr lang="en-US" altLang="zh-CN" i="0">
                <a:latin typeface="Arial" panose="020B0604020202020204" pitchFamily="34" charset="0"/>
              </a:rPr>
              <a:t>11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步：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i="0">
                <a:latin typeface="Arial" panose="020B0604020202020204" pitchFamily="34" charset="0"/>
              </a:rPr>
              <a:t>=abababacaba, </a:t>
            </a:r>
            <a:r>
              <a:rPr lang="en-US" altLang="zh-CN" i="0">
                <a:latin typeface="Arial" panose="020B0604020202020204" pitchFamily="34" charset="0"/>
              </a:rPr>
              <a:t>S</a:t>
            </a:r>
            <a:r>
              <a:rPr lang="en-US" altLang="zh-CN" i="0" baseline="-25000">
                <a:latin typeface="Arial" panose="020B0604020202020204" pitchFamily="34" charset="0"/>
              </a:rPr>
              <a:t>11</a:t>
            </a:r>
            <a:r>
              <a:rPr lang="en-US" altLang="zh-CN" i="0">
                <a:latin typeface="Arial" panose="020B0604020202020204" pitchFamily="34" charset="0"/>
              </a:rPr>
              <a:t>=</a:t>
            </a:r>
            <a:r>
              <a:rPr lang="zh-CN" altLang="en-US" i="0">
                <a:latin typeface="Arial" panose="020B0604020202020204" pitchFamily="34" charset="0"/>
              </a:rPr>
              <a:t>P[</a:t>
            </a:r>
            <a:r>
              <a:rPr lang="en-US" altLang="zh-CN" i="0">
                <a:latin typeface="Arial" panose="020B0604020202020204" pitchFamily="34" charset="0"/>
              </a:rPr>
              <a:t>0,</a:t>
            </a:r>
            <a:r>
              <a:rPr lang="zh-CN" altLang="en-US" i="0">
                <a:latin typeface="Arial" panose="020B0604020202020204" pitchFamily="34" charset="0"/>
              </a:rPr>
              <a:t>1,2] </a:t>
            </a:r>
            <a:r>
              <a:rPr lang="en-US" altLang="zh-CN" i="0">
                <a:latin typeface="Arial" panose="020B0604020202020204" pitchFamily="34" charset="0"/>
              </a:rPr>
              <a:t>= “aba”</a:t>
            </a:r>
            <a:r>
              <a:rPr lang="zh-CN" altLang="en-US" i="0">
                <a:latin typeface="Arial" panose="020B0604020202020204" pitchFamily="34" charset="0"/>
              </a:rPr>
              <a:t>, </a:t>
            </a:r>
            <a:r>
              <a:rPr lang="en-US" altLang="zh-CN" i="0">
                <a:latin typeface="Arial" panose="020B0604020202020204" pitchFamily="34" charset="0"/>
              </a:rPr>
              <a:t>K</a:t>
            </a:r>
            <a:r>
              <a:rPr lang="en-US" altLang="zh-CN" i="0" baseline="-25000">
                <a:latin typeface="Arial" panose="020B0604020202020204" pitchFamily="34" charset="0"/>
              </a:rPr>
              <a:t>11</a:t>
            </a:r>
            <a:r>
              <a:rPr lang="zh-CN" altLang="en-US" i="0">
                <a:latin typeface="Arial" panose="020B0604020202020204" pitchFamily="34" charset="0"/>
              </a:rPr>
              <a:t> = 3</a:t>
            </a:r>
            <a:endParaRPr lang="zh-CN" altLang="en-US" i="0">
              <a:latin typeface="Arial" panose="020B0604020202020204" pitchFamily="34" charset="0"/>
            </a:endParaRPr>
          </a:p>
          <a:p>
            <a:endParaRPr lang="zh-CN" altLang="en-US" i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741680" y="104458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有限状态自动机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242" name="组合 16"/>
          <p:cNvGrpSpPr/>
          <p:nvPr/>
        </p:nvGrpSpPr>
        <p:grpSpPr>
          <a:xfrm>
            <a:off x="3361055" y="873443"/>
            <a:ext cx="3067050" cy="1714500"/>
            <a:chOff x="5255" y="2561"/>
            <a:chExt cx="4830" cy="2701"/>
          </a:xfrm>
        </p:grpSpPr>
        <p:sp>
          <p:nvSpPr>
            <p:cNvPr id="18" name="椭圆 17"/>
            <p:cNvSpPr/>
            <p:nvPr/>
          </p:nvSpPr>
          <p:spPr>
            <a:xfrm>
              <a:off x="6101" y="3480"/>
              <a:ext cx="720" cy="72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000" b="0" i="0" strike="noStrike" baseline="0" noProof="1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2000" b="0" i="0" strike="noStrike" baseline="0" noProof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9365" y="3503"/>
              <a:ext cx="720" cy="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000" b="0" i="0" strike="noStrike" baseline="0" noProof="1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2000" b="0" i="0" strike="noStrike" baseline="0" noProof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10245" name="曲线连接符 19"/>
            <p:cNvCxnSpPr>
              <a:stCxn id="18" idx="0"/>
              <a:endCxn id="19" idx="0"/>
            </p:cNvCxnSpPr>
            <p:nvPr/>
          </p:nvCxnSpPr>
          <p:spPr>
            <a:xfrm rot="-5400000" flipH="1">
              <a:off x="8077" y="1855"/>
              <a:ext cx="23" cy="3264"/>
            </a:xfrm>
            <a:prstGeom prst="curvedConnector3">
              <a:avLst>
                <a:gd name="adj1" fmla="val -1632611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cxnSp>
          <p:nvCxnSpPr>
            <p:cNvPr id="10246" name="曲线连接符 20"/>
            <p:cNvCxnSpPr>
              <a:stCxn id="18" idx="1"/>
              <a:endCxn id="18" idx="3"/>
            </p:cNvCxnSpPr>
            <p:nvPr/>
          </p:nvCxnSpPr>
          <p:spPr>
            <a:xfrm rot="-5400000" flipH="1">
              <a:off x="5946" y="3835"/>
              <a:ext cx="510" cy="5"/>
            </a:xfrm>
            <a:prstGeom prst="curvedConnector5">
              <a:avLst>
                <a:gd name="adj1" fmla="val -94606"/>
                <a:gd name="adj2" fmla="val -9550000"/>
                <a:gd name="adj3" fmla="val 193625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cxnSp>
          <p:nvCxnSpPr>
            <p:cNvPr id="10247" name="曲线连接符 21"/>
            <p:cNvCxnSpPr>
              <a:stCxn id="19" idx="3"/>
              <a:endCxn id="18" idx="5"/>
            </p:cNvCxnSpPr>
            <p:nvPr/>
          </p:nvCxnSpPr>
          <p:spPr>
            <a:xfrm rot="5400000" flipH="1">
              <a:off x="8077" y="2724"/>
              <a:ext cx="23" cy="2754"/>
            </a:xfrm>
            <a:prstGeom prst="curvedConnector3">
              <a:avLst>
                <a:gd name="adj1" fmla="val -1671741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cxnSp>
          <p:nvCxnSpPr>
            <p:cNvPr id="10248" name="曲线连接符 22"/>
            <p:cNvCxnSpPr>
              <a:stCxn id="19" idx="4"/>
              <a:endCxn id="18" idx="4"/>
            </p:cNvCxnSpPr>
            <p:nvPr/>
          </p:nvCxnSpPr>
          <p:spPr>
            <a:xfrm rot="5400000" flipH="1">
              <a:off x="8077" y="2574"/>
              <a:ext cx="23" cy="3264"/>
            </a:xfrm>
            <a:prstGeom prst="curvedConnector3">
              <a:avLst>
                <a:gd name="adj1" fmla="val -2028259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sp>
          <p:nvSpPr>
            <p:cNvPr id="10249" name="文本框 23"/>
            <p:cNvSpPr txBox="1"/>
            <p:nvPr/>
          </p:nvSpPr>
          <p:spPr>
            <a:xfrm>
              <a:off x="7917" y="2561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a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  <p:sp>
          <p:nvSpPr>
            <p:cNvPr id="10250" name="文本框 24"/>
            <p:cNvSpPr txBox="1"/>
            <p:nvPr/>
          </p:nvSpPr>
          <p:spPr>
            <a:xfrm>
              <a:off x="5255" y="3467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b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  <p:sp>
          <p:nvSpPr>
            <p:cNvPr id="10251" name="文本框 25"/>
            <p:cNvSpPr txBox="1"/>
            <p:nvPr/>
          </p:nvSpPr>
          <p:spPr>
            <a:xfrm>
              <a:off x="7917" y="3898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a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  <p:sp>
          <p:nvSpPr>
            <p:cNvPr id="10252" name="文本框 26"/>
            <p:cNvSpPr txBox="1"/>
            <p:nvPr/>
          </p:nvSpPr>
          <p:spPr>
            <a:xfrm>
              <a:off x="7917" y="4634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b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</p:grpSp>
      <p:sp>
        <p:nvSpPr>
          <p:cNvPr id="10253" name="文本框 27"/>
          <p:cNvSpPr txBox="1"/>
          <p:nvPr/>
        </p:nvSpPr>
        <p:spPr>
          <a:xfrm>
            <a:off x="173990" y="2588260"/>
            <a:ext cx="879094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有限状态自动机M是一个五元组，M={Q,q</a:t>
            </a:r>
            <a:r>
              <a:rPr lang="en-US" altLang="zh-CN" i="0" baseline="-25000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,A,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S</a:t>
            </a: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,δ}：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Q是状态的有限集合，即状态自动机中所有可能出现的转移状态</a:t>
            </a:r>
            <a:endParaRPr lang="zh-CN" altLang="en-US" sz="2000" i="0">
              <a:latin typeface="华文细黑" panose="02010600040101010101" charset="-122"/>
              <a:ea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q</a:t>
            </a:r>
            <a:r>
              <a:rPr lang="en-US" altLang="zh-CN" sz="2000" i="0" baseline="-25000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是</a:t>
            </a: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有限状态自动</a:t>
            </a: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机的起始状态，q</a:t>
            </a:r>
            <a:r>
              <a:rPr lang="en-US" altLang="zh-CN" sz="2000" i="0" baseline="-25000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 ∈Q</a:t>
            </a:r>
            <a:endParaRPr lang="zh-CN" altLang="en-US" sz="2000" i="0">
              <a:latin typeface="华文细黑" panose="02010600040101010101" charset="-122"/>
              <a:ea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A是一个接受状态集合，它是Q的一个子集，通常一个字符串输入完毕后，如果当前的状态是A中的一个元素，则表示该字符串被接受，否则表示被拒绝。</a:t>
            </a:r>
            <a:endParaRPr lang="zh-CN" altLang="en-US" sz="2000" i="0">
              <a:latin typeface="华文细黑" panose="02010600040101010101" charset="-122"/>
              <a:ea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∑</a:t>
            </a: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所有可能的输入字母表集合。</a:t>
            </a:r>
            <a:endParaRPr lang="zh-CN" altLang="en-US" sz="2000" i="0">
              <a:latin typeface="华文细黑" panose="02010600040101010101" charset="-122"/>
              <a:ea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Char char="•"/>
            </a:pPr>
            <a:r>
              <a:rPr lang="zh-CN" altLang="en-US" sz="2000" i="0">
                <a:latin typeface="华文细黑" panose="02010600040101010101" charset="-122"/>
                <a:ea typeface="华文细黑" panose="02010600040101010101" charset="-122"/>
              </a:rPr>
              <a:t>δ被称为状态转移函数，Q×∑-&gt;Q的一个映射函数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210820" y="-381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有限状态自动机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1266" name="文本框 15"/>
          <p:cNvSpPr txBox="1"/>
          <p:nvPr/>
        </p:nvSpPr>
        <p:spPr>
          <a:xfrm>
            <a:off x="79375" y="1679575"/>
            <a:ext cx="2357438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状态集合：Q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</a:rPr>
              <a:t>={0,1}</a:t>
            </a:r>
            <a:endParaRPr lang="en-US" altLang="zh-CN" i="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初始状态：q</a:t>
            </a:r>
            <a:r>
              <a:rPr lang="en-US" altLang="zh-CN" i="0" baseline="-25000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</a:rPr>
              <a:t>=0</a:t>
            </a:r>
            <a:endParaRPr lang="en-US" altLang="zh-CN" i="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接受状态：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</a:rPr>
              <a:t>A={1}</a:t>
            </a:r>
            <a:endParaRPr lang="en-US" altLang="zh-CN" i="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字母集合：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</a:rPr>
              <a:t>={a,b}</a:t>
            </a:r>
            <a:endParaRPr lang="en-US" altLang="zh-CN" i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11267" name="组合 16"/>
          <p:cNvGrpSpPr/>
          <p:nvPr/>
        </p:nvGrpSpPr>
        <p:grpSpPr>
          <a:xfrm>
            <a:off x="2617788" y="1587500"/>
            <a:ext cx="3067050" cy="1716088"/>
            <a:chOff x="5255" y="2561"/>
            <a:chExt cx="4830" cy="2701"/>
          </a:xfrm>
        </p:grpSpPr>
        <p:sp>
          <p:nvSpPr>
            <p:cNvPr id="2" name="椭圆 1"/>
            <p:cNvSpPr/>
            <p:nvPr/>
          </p:nvSpPr>
          <p:spPr>
            <a:xfrm>
              <a:off x="6101" y="3480"/>
              <a:ext cx="720" cy="720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000" b="0" i="0" strike="noStrike" baseline="0" noProof="1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2000" b="0" i="0" strike="noStrike" baseline="0" noProof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9365" y="3503"/>
              <a:ext cx="720" cy="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en-US" sz="2000" b="0" i="0" strike="noStrike" baseline="0" noProof="1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2000" b="0" i="0" strike="noStrike" baseline="0" noProof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</a:endParaRPr>
            </a:p>
          </p:txBody>
        </p:sp>
        <p:cxnSp>
          <p:nvCxnSpPr>
            <p:cNvPr id="11270" name="曲线连接符 3"/>
            <p:cNvCxnSpPr>
              <a:stCxn id="2" idx="0"/>
              <a:endCxn id="3" idx="0"/>
            </p:cNvCxnSpPr>
            <p:nvPr/>
          </p:nvCxnSpPr>
          <p:spPr>
            <a:xfrm rot="-5400000" flipH="1">
              <a:off x="8077" y="1855"/>
              <a:ext cx="23" cy="3264"/>
            </a:xfrm>
            <a:prstGeom prst="curvedConnector3">
              <a:avLst>
                <a:gd name="adj1" fmla="val -1632611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cxnSp>
          <p:nvCxnSpPr>
            <p:cNvPr id="11271" name="曲线连接符 4"/>
            <p:cNvCxnSpPr>
              <a:stCxn id="2" idx="1"/>
              <a:endCxn id="2" idx="3"/>
            </p:cNvCxnSpPr>
            <p:nvPr/>
          </p:nvCxnSpPr>
          <p:spPr>
            <a:xfrm rot="-5400000" flipH="1">
              <a:off x="5946" y="3835"/>
              <a:ext cx="510" cy="5"/>
            </a:xfrm>
            <a:prstGeom prst="curvedConnector5">
              <a:avLst>
                <a:gd name="adj1" fmla="val -94606"/>
                <a:gd name="adj2" fmla="val -9550000"/>
                <a:gd name="adj3" fmla="val 193625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cxnSp>
          <p:nvCxnSpPr>
            <p:cNvPr id="11272" name="曲线连接符 5"/>
            <p:cNvCxnSpPr>
              <a:stCxn id="3" idx="3"/>
              <a:endCxn id="2" idx="5"/>
            </p:cNvCxnSpPr>
            <p:nvPr/>
          </p:nvCxnSpPr>
          <p:spPr>
            <a:xfrm rot="5400000" flipH="1">
              <a:off x="8077" y="2724"/>
              <a:ext cx="23" cy="2754"/>
            </a:xfrm>
            <a:prstGeom prst="curvedConnector3">
              <a:avLst>
                <a:gd name="adj1" fmla="val -1671741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cxnSp>
          <p:nvCxnSpPr>
            <p:cNvPr id="11273" name="曲线连接符 6"/>
            <p:cNvCxnSpPr>
              <a:stCxn id="3" idx="4"/>
              <a:endCxn id="2" idx="4"/>
            </p:cNvCxnSpPr>
            <p:nvPr/>
          </p:nvCxnSpPr>
          <p:spPr>
            <a:xfrm rot="5400000" flipH="1">
              <a:off x="8077" y="2574"/>
              <a:ext cx="23" cy="3264"/>
            </a:xfrm>
            <a:prstGeom prst="curvedConnector3">
              <a:avLst>
                <a:gd name="adj1" fmla="val -2028259"/>
              </a:avLst>
            </a:prstGeom>
            <a:ln w="15875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lg" len="lg"/>
            </a:ln>
          </p:spPr>
        </p:cxnSp>
        <p:sp>
          <p:nvSpPr>
            <p:cNvPr id="11274" name="文本框 9"/>
            <p:cNvSpPr txBox="1"/>
            <p:nvPr/>
          </p:nvSpPr>
          <p:spPr>
            <a:xfrm>
              <a:off x="7917" y="2561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a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  <p:sp>
          <p:nvSpPr>
            <p:cNvPr id="11275" name="文本框 10"/>
            <p:cNvSpPr txBox="1"/>
            <p:nvPr/>
          </p:nvSpPr>
          <p:spPr>
            <a:xfrm>
              <a:off x="5255" y="3467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b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  <p:sp>
          <p:nvSpPr>
            <p:cNvPr id="11276" name="文本框 11"/>
            <p:cNvSpPr txBox="1"/>
            <p:nvPr/>
          </p:nvSpPr>
          <p:spPr>
            <a:xfrm>
              <a:off x="7917" y="3898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a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  <p:sp>
          <p:nvSpPr>
            <p:cNvPr id="11277" name="文本框 12"/>
            <p:cNvSpPr txBox="1"/>
            <p:nvPr/>
          </p:nvSpPr>
          <p:spPr>
            <a:xfrm>
              <a:off x="7917" y="4634"/>
              <a:ext cx="72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i="0">
                  <a:latin typeface="Arial" panose="020B0604020202020204" pitchFamily="34" charset="0"/>
                </a:rPr>
                <a:t>b</a:t>
              </a:r>
              <a:endParaRPr lang="en-US" altLang="zh-CN" i="0">
                <a:latin typeface="Arial" panose="020B0604020202020204" pitchFamily="34" charset="0"/>
              </a:endParaRPr>
            </a:p>
          </p:txBody>
        </p:sp>
      </p:grpSp>
      <p:sp>
        <p:nvSpPr>
          <p:cNvPr id="11278" name="文本框 17"/>
          <p:cNvSpPr txBox="1"/>
          <p:nvPr/>
        </p:nvSpPr>
        <p:spPr>
          <a:xfrm>
            <a:off x="26988" y="4329113"/>
            <a:ext cx="2017712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状态转移函数δ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=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19" name="表格 18"/>
          <p:cNvGraphicFramePr/>
          <p:nvPr/>
        </p:nvGraphicFramePr>
        <p:xfrm>
          <a:off x="2001838" y="3516313"/>
          <a:ext cx="2982595" cy="231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645"/>
                <a:gridCol w="804545"/>
                <a:gridCol w="827405"/>
              </a:tblGrid>
              <a:tr h="7975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2000" b="1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2000" b="1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sz="1800" b="0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0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0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76073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800" b="0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0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800" b="0" spc="13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297" name="直接连接符 19"/>
          <p:cNvCxnSpPr/>
          <p:nvPr/>
        </p:nvCxnSpPr>
        <p:spPr>
          <a:xfrm flipH="1" flipV="1">
            <a:off x="2060575" y="3581400"/>
            <a:ext cx="1219200" cy="6858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1298" name="文本框 20"/>
          <p:cNvSpPr txBox="1"/>
          <p:nvPr/>
        </p:nvSpPr>
        <p:spPr>
          <a:xfrm>
            <a:off x="2681288" y="3605213"/>
            <a:ext cx="547687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i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 sz="14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文本框 21"/>
          <p:cNvSpPr txBox="1"/>
          <p:nvPr/>
        </p:nvSpPr>
        <p:spPr>
          <a:xfrm>
            <a:off x="2087563" y="3925888"/>
            <a:ext cx="546100" cy="306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400" i="0">
                <a:latin typeface="Arial" panose="020B0604020202020204" pitchFamily="34" charset="0"/>
                <a:ea typeface="宋体" panose="02010600030101010101" pitchFamily="2" charset="-122"/>
              </a:rPr>
              <a:t>状态</a:t>
            </a:r>
            <a:endParaRPr lang="zh-CN" altLang="en-US" sz="14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2" name="文本框 22"/>
          <p:cNvSpPr txBox="1"/>
          <p:nvPr/>
        </p:nvSpPr>
        <p:spPr>
          <a:xfrm>
            <a:off x="5756275" y="712470"/>
            <a:ext cx="3276600" cy="56311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给定字符串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abaaa</a:t>
            </a: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，状态的变化序列为？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{0，1，0，1，0，1}，由于最后状态处于状态1，</a:t>
            </a:r>
            <a:r>
              <a:rPr lang="zh-CN" altLang="en-US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该字符串可以被状态机接受</a:t>
            </a:r>
            <a:endParaRPr lang="zh-CN" altLang="en-US" i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给定字符串abbaa，状态的变化序列为？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{0，1，0，0，1，0}，由于最后状态处于状态</a:t>
            </a:r>
            <a:r>
              <a:rPr lang="en-US" altLang="zh-CN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0</a:t>
            </a: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r>
              <a:rPr lang="zh-CN" altLang="en-US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该字符串被状态机拒绝</a:t>
            </a:r>
            <a:endParaRPr lang="zh-CN" altLang="en-US" sz="1600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289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有限状态自动机字符串匹配算法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0" name="文本框 7"/>
          <p:cNvSpPr txBox="1"/>
          <p:nvPr/>
        </p:nvSpPr>
        <p:spPr>
          <a:xfrm>
            <a:off x="483595" y="1151499"/>
            <a:ext cx="85341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主字符串：T=</a:t>
            </a:r>
            <a:r>
              <a:rPr lang="en-US" altLang="zh-CN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“</a:t>
            </a:r>
            <a:r>
              <a:rPr lang="zh-CN" altLang="en-US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abababacaba” 模式串：P=</a:t>
            </a:r>
            <a:r>
              <a:rPr lang="en-US" altLang="zh-CN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“</a:t>
            </a:r>
            <a:r>
              <a:rPr lang="zh-CN" altLang="en-US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ababaca”</a:t>
            </a:r>
            <a:endParaRPr lang="zh-CN" altLang="en-US" sz="2400" i="0" dirty="0">
              <a:solidFill>
                <a:srgbClr val="99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12291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88" y="1927225"/>
            <a:ext cx="5364162" cy="1365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文本框 13"/>
          <p:cNvSpPr txBox="1"/>
          <p:nvPr/>
        </p:nvSpPr>
        <p:spPr>
          <a:xfrm>
            <a:off x="185420" y="3238500"/>
            <a:ext cx="895604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2" indent="0"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状态集合：Q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={0,1,2,3,4,5,6,7}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，</a:t>
            </a:r>
            <a:r>
              <a:rPr lang="zh-CN" altLang="en-US" i="0" dirty="0">
                <a:solidFill>
                  <a:srgbClr val="4775FF"/>
                </a:solidFill>
                <a:latin typeface="华文细黑" panose="02010600040101010101" charset="-122"/>
                <a:ea typeface="华文细黑" panose="02010600040101010101" charset="-122"/>
              </a:rPr>
              <a:t>模式串</a:t>
            </a:r>
            <a:r>
              <a:rPr lang="en-US" altLang="zh-CN" i="0" dirty="0">
                <a:solidFill>
                  <a:srgbClr val="4775FF"/>
                </a:solidFill>
                <a:latin typeface="华文细黑" panose="02010600040101010101" charset="-122"/>
                <a:ea typeface="华文细黑" panose="02010600040101010101" charset="-122"/>
              </a:rPr>
              <a:t>P</a:t>
            </a:r>
            <a:r>
              <a:rPr lang="zh-CN" altLang="en-US" i="0" dirty="0">
                <a:solidFill>
                  <a:srgbClr val="4775FF"/>
                </a:solidFill>
                <a:latin typeface="华文细黑" panose="02010600040101010101" charset="-122"/>
                <a:ea typeface="华文细黑" panose="02010600040101010101" charset="-122"/>
              </a:rPr>
              <a:t>与主字符串当前已匹配上的字符个数</a:t>
            </a:r>
            <a:endParaRPr lang="en-US" altLang="zh-CN" i="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初始状态：q</a:t>
            </a:r>
            <a:r>
              <a:rPr lang="en-US" altLang="zh-CN" i="0" baseline="-25000" dirty="0">
                <a:latin typeface="华文细黑" panose="02010600040101010101" charset="-122"/>
                <a:ea typeface="华文细黑" panose="02010600040101010101" charset="-122"/>
              </a:rPr>
              <a:t>0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=0</a:t>
            </a:r>
            <a:endParaRPr lang="en-US" altLang="zh-CN" i="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接受状态：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A={7}</a:t>
            </a:r>
            <a:endParaRPr lang="en-US" altLang="zh-CN" i="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字母集合：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={'</a:t>
            </a:r>
            <a:r>
              <a:rPr lang="en-US" altLang="zh-CN" i="0" dirty="0" err="1">
                <a:latin typeface="华文细黑" panose="02010600040101010101" charset="-122"/>
                <a:ea typeface="华文细黑" panose="02010600040101010101" charset="-122"/>
              </a:rPr>
              <a:t>a','b','c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'}</a:t>
            </a:r>
            <a:endParaRPr lang="en-US" altLang="zh-CN" i="0" dirty="0"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状态转移函数：δ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(</a:t>
            </a:r>
            <a:r>
              <a:rPr lang="en-US" altLang="zh-CN" i="0" dirty="0" err="1">
                <a:latin typeface="华文细黑" panose="02010600040101010101" charset="-122"/>
                <a:ea typeface="华文细黑" panose="02010600040101010101" charset="-122"/>
              </a:rPr>
              <a:t>q,</a:t>
            </a:r>
            <a:r>
              <a:rPr lang="en-US" altLang="zh-CN" i="0" dirty="0" err="1">
                <a:ea typeface="宋体" panose="02010600030101010101" pitchFamily="2" charset="-122"/>
              </a:rPr>
              <a:t>'</a:t>
            </a:r>
            <a:r>
              <a:rPr lang="en-US" altLang="zh-CN" dirty="0" err="1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dirty="0">
                <a:ea typeface="宋体" panose="02010600030101010101" pitchFamily="2" charset="-122"/>
              </a:rPr>
              <a:t>'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)=</a:t>
            </a:r>
            <a:r>
              <a:rPr lang="en-US" altLang="zh-CN" i="0" dirty="0">
                <a:ea typeface="宋体" panose="02010600030101010101" pitchFamily="2" charset="-122"/>
              </a:rPr>
              <a:t>σ(P[0,q]'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dirty="0">
                <a:ea typeface="宋体" panose="02010600030101010101" pitchFamily="2" charset="-122"/>
              </a:rPr>
              <a:t>')=max{</a:t>
            </a:r>
            <a:r>
              <a:rPr lang="en-US" altLang="zh-CN" i="0" dirty="0" err="1">
                <a:ea typeface="宋体" panose="02010600030101010101" pitchFamily="2" charset="-122"/>
              </a:rPr>
              <a:t>k:P</a:t>
            </a:r>
            <a:r>
              <a:rPr lang="en-US" altLang="zh-CN" i="0" dirty="0">
                <a:ea typeface="宋体" panose="02010600030101010101" pitchFamily="2" charset="-122"/>
              </a:rPr>
              <a:t>[0,k]</a:t>
            </a:r>
            <a:r>
              <a:rPr lang="zh-CN" altLang="en-US" i="0" dirty="0">
                <a:ea typeface="宋体" panose="02010600030101010101" pitchFamily="2" charset="-122"/>
              </a:rPr>
              <a:t>是</a:t>
            </a:r>
            <a:r>
              <a:rPr lang="en-US" altLang="zh-CN" i="0" dirty="0">
                <a:ea typeface="宋体" panose="02010600030101010101" pitchFamily="2" charset="-122"/>
              </a:rPr>
              <a:t>P[0,q]'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i="0" dirty="0">
                <a:ea typeface="宋体" panose="02010600030101010101" pitchFamily="2" charset="-122"/>
              </a:rPr>
              <a:t>'</a:t>
            </a:r>
            <a:r>
              <a:rPr lang="zh-CN" altLang="en-US" i="0" dirty="0">
                <a:ea typeface="宋体" panose="02010600030101010101" pitchFamily="2" charset="-122"/>
              </a:rPr>
              <a:t>的后缀</a:t>
            </a:r>
            <a:r>
              <a:rPr lang="en-US" altLang="zh-CN" i="0" dirty="0">
                <a:ea typeface="宋体" panose="02010600030101010101" pitchFamily="2" charset="-122"/>
              </a:rPr>
              <a:t>}</a:t>
            </a:r>
            <a:endParaRPr lang="en-US" altLang="zh-CN" i="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有限状态自动机字符串匹配算法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314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828800"/>
            <a:ext cx="5362575" cy="1365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14"/>
          <p:cNvSpPr txBox="1"/>
          <p:nvPr/>
        </p:nvSpPr>
        <p:spPr>
          <a:xfrm>
            <a:off x="274638" y="3282950"/>
            <a:ext cx="6246812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00000"/>
              </a:lnSpc>
              <a:buChar char="•"/>
            </a:pPr>
            <a:r>
              <a:rPr lang="zh-CN" altLang="en-US" sz="1800" i="0">
                <a:latin typeface="华文细黑" panose="02010600040101010101" charset="-122"/>
                <a:ea typeface="华文细黑" panose="02010600040101010101" charset="-122"/>
              </a:rPr>
              <a:t>δ</a:t>
            </a:r>
            <a:r>
              <a:rPr lang="en-US" altLang="zh-CN" sz="1800" i="0">
                <a:latin typeface="华文细黑" panose="02010600040101010101" charset="-122"/>
                <a:ea typeface="华文细黑" panose="02010600040101010101" charset="-122"/>
              </a:rPr>
              <a:t>(q,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800" i="0">
                <a:latin typeface="华文细黑" panose="02010600040101010101" charset="-122"/>
                <a:ea typeface="华文细黑" panose="02010600040101010101" charset="-122"/>
              </a:rPr>
              <a:t>)=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σ(P[0,q]'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')=max{k:P[0,k]</a:t>
            </a:r>
            <a:r>
              <a:rPr lang="zh-CN" altLang="en-US" sz="1800" i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P[0,q]'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a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zh-CN" altLang="en-US" sz="1800" i="0">
                <a:latin typeface="Arial" panose="020B0604020202020204" pitchFamily="34" charset="0"/>
                <a:ea typeface="宋体" panose="02010600030101010101" pitchFamily="2" charset="-122"/>
              </a:rPr>
              <a:t>的后缀</a:t>
            </a: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2" indent="-342900">
              <a:lnSpc>
                <a:spcPct val="200000"/>
              </a:lnSpc>
              <a:buChar char="•"/>
            </a:pPr>
            <a:r>
              <a:rPr lang="zh-CN" altLang="en-US" sz="1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状态转移函数可以表示为一个（</a:t>
            </a:r>
            <a:r>
              <a:rPr lang="en-US" altLang="zh-CN" sz="1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m+1</a:t>
            </a:r>
            <a:r>
              <a:rPr lang="zh-CN" altLang="en-US" sz="1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</a:t>
            </a:r>
            <a:r>
              <a:rPr lang="en-US" altLang="zh-CN" sz="1800" i="0" dirty="0"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800" i="0" dirty="0"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  <a:r>
              <a:rPr lang="zh-CN" altLang="en-US" sz="1800" i="0" dirty="0">
                <a:latin typeface="华文细黑" panose="02010600040101010101" charset="-122"/>
                <a:ea typeface="华文细黑" panose="02010600040101010101" charset="-122"/>
              </a:rPr>
              <a:t>的表</a:t>
            </a:r>
            <a:endParaRPr lang="zh-CN" altLang="en-US" sz="1800" i="0">
              <a:latin typeface="Arial" panose="020B0604020202020204" pitchFamily="34" charset="0"/>
            </a:endParaRPr>
          </a:p>
          <a:p>
            <a:pPr marL="342900" indent="-342900"/>
            <a:endParaRPr lang="en-US" altLang="zh-CN" sz="1800" i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786880" y="2322830"/>
          <a:ext cx="2199640" cy="39433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49910"/>
                <a:gridCol w="549910"/>
                <a:gridCol w="549910"/>
                <a:gridCol w="549910"/>
              </a:tblGrid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'b'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'c'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 cap="flat" cmpd="sng" algn="ctr">
                      <a:solidFill>
                        <a:srgbClr val="848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 cap="flat" cmpd="sng" algn="ctr">
                      <a:solidFill>
                        <a:srgbClr val="848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 cap="flat" cmpd="sng" algn="ctr">
                      <a:solidFill>
                        <a:srgbClr val="848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 cap="flat" cmpd="sng" algn="ctr">
                      <a:solidFill>
                        <a:srgbClr val="8485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317" name="直接连接符 19"/>
          <p:cNvCxnSpPr/>
          <p:nvPr/>
        </p:nvCxnSpPr>
        <p:spPr>
          <a:xfrm>
            <a:off x="6787198" y="2352675"/>
            <a:ext cx="525462" cy="39687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3318" name="文本框 4"/>
          <p:cNvSpPr txBox="1"/>
          <p:nvPr/>
        </p:nvSpPr>
        <p:spPr>
          <a:xfrm>
            <a:off x="6733223" y="2536825"/>
            <a:ext cx="731837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000" b="1" i="0">
                <a:latin typeface="Arial" panose="020B0604020202020204" pitchFamily="34" charset="0"/>
              </a:rPr>
              <a:t>状态</a:t>
            </a:r>
            <a:endParaRPr lang="zh-CN" altLang="en-US" sz="1000" b="1" i="0">
              <a:latin typeface="Arial" panose="020B0604020202020204" pitchFamily="34" charset="0"/>
            </a:endParaRPr>
          </a:p>
        </p:txBody>
      </p:sp>
      <p:sp>
        <p:nvSpPr>
          <p:cNvPr id="13319" name="文本框 5"/>
          <p:cNvSpPr txBox="1"/>
          <p:nvPr/>
        </p:nvSpPr>
        <p:spPr>
          <a:xfrm>
            <a:off x="6976110" y="2352675"/>
            <a:ext cx="731838" cy="244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000" b="1" i="0">
                <a:latin typeface="Arial" panose="020B0604020202020204" pitchFamily="34" charset="0"/>
              </a:rPr>
              <a:t>输入</a:t>
            </a:r>
            <a:endParaRPr lang="zh-CN" altLang="en-US" sz="1000" b="1" i="0">
              <a:latin typeface="Arial" panose="020B0604020202020204" pitchFamily="34" charset="0"/>
            </a:endParaRPr>
          </a:p>
        </p:txBody>
      </p:sp>
      <p:sp>
        <p:nvSpPr>
          <p:cNvPr id="13320" name="文本框 6"/>
          <p:cNvSpPr txBox="1"/>
          <p:nvPr/>
        </p:nvSpPr>
        <p:spPr>
          <a:xfrm>
            <a:off x="6128385" y="3808413"/>
            <a:ext cx="49530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δ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</a:rPr>
              <a:t>=</a:t>
            </a:r>
            <a:endParaRPr lang="en-US" altLang="zh-CN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483595" y="1151499"/>
            <a:ext cx="85341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主字符串：T=</a:t>
            </a:r>
            <a:r>
              <a:rPr lang="en-US" altLang="zh-CN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“</a:t>
            </a:r>
            <a:r>
              <a:rPr lang="zh-CN" altLang="en-US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abababacaba” 模式串：P=</a:t>
            </a:r>
            <a:r>
              <a:rPr lang="en-US" altLang="zh-CN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“</a:t>
            </a:r>
            <a:r>
              <a:rPr lang="zh-CN" altLang="en-US" sz="2400" i="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rPr>
              <a:t>ababaca”</a:t>
            </a:r>
            <a:endParaRPr lang="zh-CN" altLang="en-US" sz="2400" i="0" dirty="0">
              <a:solidFill>
                <a:srgbClr val="9900FF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构造状态转移表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8" name="Rectangle 4"/>
          <p:cNvSpPr/>
          <p:nvPr/>
        </p:nvSpPr>
        <p:spPr>
          <a:xfrm>
            <a:off x="1127760" y="1106805"/>
            <a:ext cx="7357745" cy="460438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prstDash val="dash"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da-DK" b="1" i="0" dirty="0">
                <a:latin typeface="Courier New" panose="02070309020205020404" pitchFamily="49" charset="0"/>
                <a:ea typeface="宋体" panose="02010600030101010101" pitchFamily="2" charset="-122"/>
              </a:rPr>
              <a:t>Commpute-Transition-Table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(P,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) 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m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P.length</a:t>
            </a:r>
            <a:endParaRPr lang="en-US" altLang="zh-CN" b="1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for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0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   for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each character a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		 k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min(m+1,q+2)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      repeat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    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k-1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      until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P[0:k]is the suffix of P[0:q]'a'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 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δ(q,'a')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</a:t>
            </a:r>
            <a:r>
              <a:rPr lang="en-US" altLang="zh-CN" b="1" i="0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δ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162560" y="5786120"/>
            <a:ext cx="83407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2" indent="0" algn="just"/>
            <a:r>
              <a:rPr lang="zh-CN" altLang="en-US" i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最坏时间复杂度</a:t>
            </a:r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O(m</a:t>
            </a:r>
            <a:r>
              <a:rPr lang="en-US" altLang="zh-CN" i="0" baseline="30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  <a:r>
              <a:rPr lang="en-US" altLang="zh-CN" i="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|),</a:t>
            </a:r>
            <a:r>
              <a:rPr lang="zh-CN" altLang="en-US" i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可以改进为</a:t>
            </a:r>
            <a:r>
              <a:rPr lang="en-US" altLang="zh-CN" i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O(m|</a:t>
            </a:r>
            <a:r>
              <a:rPr lang="en-US" altLang="zh-CN" i="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i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|)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（课后练习</a:t>
            </a:r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32.4-8</a:t>
            </a:r>
            <a:r>
              <a:rPr lang="zh-CN" altLang="en-US" i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i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-9525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61" name="Rectangle 4"/>
          <p:cNvSpPr/>
          <p:nvPr/>
        </p:nvSpPr>
        <p:spPr>
          <a:xfrm>
            <a:off x="680720" y="532130"/>
            <a:ext cx="8050530" cy="5076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da-DK" b="1" i="0" dirty="0">
                <a:latin typeface="Courier New" panose="02070309020205020404" pitchFamily="49" charset="0"/>
                <a:ea typeface="宋体" panose="02010600030101010101" pitchFamily="2" charset="-122"/>
              </a:rPr>
              <a:t>Finite-Automation-Matcher(T,P,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da-DK" b="1" i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n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T.length</a:t>
            </a:r>
            <a:endParaRPr lang="en-US" altLang="zh-CN" b="1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0,flag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δ=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da-DK" b="1" i="0" dirty="0">
                <a:latin typeface="Courier New" panose="02070309020205020404" pitchFamily="49" charset="0"/>
                <a:ea typeface="宋体" panose="02010600030101010101" pitchFamily="2" charset="-122"/>
              </a:rPr>
              <a:t>Commpute-Transition-Table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(P,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for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i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0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n 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		q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δ(q,T[i])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     if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q=m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         Print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“pattern occurs with shift” i-m+1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    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flag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09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		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if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flag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then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10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				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return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-1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269875" y="5659120"/>
            <a:ext cx="8229600" cy="1111250"/>
          </a:xfrm>
        </p:spPr>
        <p:txBody>
          <a:bodyPr wrap="square" lIns="92075" tIns="46038" rIns="92075" bIns="46038" anchor="t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分析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: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匹配阶段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Wingdings" panose="05000000000000000000" pitchFamily="2" charset="2"/>
              </a:rPr>
              <a:t> 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内存过多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: 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m|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),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过多的预处理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O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18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|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501650" y="-189865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28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有限状态自动机字符串匹配算法</a:t>
            </a:r>
            <a:endParaRPr lang="zh-CN" altLang="en-US" sz="28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318" y="-381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字符串匹配问题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" y="1064260"/>
            <a:ext cx="8976360" cy="3828415"/>
          </a:xfrm>
        </p:spPr>
        <p:txBody>
          <a:bodyPr wrap="square" lIns="92075" tIns="46038" rIns="92075" bIns="46038" anchor="t"/>
          <a:lstStyle/>
          <a:p>
            <a:pPr marL="228600" indent="-228600" algn="l" defTabSz="914400" eaLnBrk="1" fontAlgn="auto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输入:</a:t>
            </a:r>
            <a:endParaRPr lang="zh-CN" altLang="en-US" sz="2800" kern="12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lvl="2" indent="-228600" algn="l" defTabSz="914400" eaLnBrk="1" fontAlgn="auto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kern="12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主字符串 T以及模式串P</a:t>
            </a:r>
            <a:endParaRPr lang="zh-CN" altLang="en-US" sz="2400" kern="120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228600" lvl="1" indent="-228600" algn="l" defTabSz="914400" eaLnBrk="1" fontAlgn="auto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输出:</a:t>
            </a:r>
            <a:endParaRPr lang="zh-CN" altLang="en-US" sz="2800" kern="12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lvl="2" indent="-228600" algn="l" defTabSz="914400" eaLnBrk="1" fontAlgn="auto" hangingPunct="1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55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–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所有的整数 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055" dirty="0">
                <a:ea typeface="宋体" panose="02010600030101010101" pitchFamily="2" charset="-122"/>
              </a:rPr>
              <a:t>0 </a:t>
            </a:r>
            <a:r>
              <a:rPr lang="en-US" altLang="zh-CN" sz="2055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055" dirty="0">
                <a:ea typeface="宋体" panose="02010600030101010101" pitchFamily="2" charset="-122"/>
              </a:rPr>
              <a:t>s </a:t>
            </a:r>
            <a:r>
              <a:rPr lang="en-US" altLang="zh-CN" sz="2055" dirty="0"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055" dirty="0">
                <a:ea typeface="宋体" panose="02010600030101010101" pitchFamily="2" charset="-122"/>
              </a:rPr>
              <a:t>n </a:t>
            </a:r>
            <a:r>
              <a:rPr lang="en-US" altLang="zh-CN" sz="2055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55" dirty="0">
                <a:ea typeface="宋体" panose="02010600030101010101" pitchFamily="2" charset="-122"/>
              </a:rPr>
              <a:t> m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满足</a:t>
            </a:r>
            <a:r>
              <a:rPr lang="zh-CN" altLang="en-US" sz="2055" dirty="0">
                <a:ea typeface="宋体" panose="02010600030101010101" pitchFamily="2" charset="-122"/>
              </a:rPr>
              <a:t>  </a:t>
            </a:r>
            <a:r>
              <a:rPr lang="en-US" altLang="zh-CN" sz="2055" dirty="0">
                <a:ea typeface="宋体" panose="02010600030101010101" pitchFamily="2" charset="-122"/>
              </a:rPr>
              <a:t>T[s .. s+m</a:t>
            </a:r>
            <a:r>
              <a:rPr lang="en-US" altLang="zh-CN" sz="2055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55" dirty="0">
                <a:ea typeface="宋体" panose="02010600030101010101" pitchFamily="2" charset="-122"/>
              </a:rPr>
              <a:t>1] = P[0 .. m</a:t>
            </a:r>
            <a:r>
              <a:rPr lang="en-US" altLang="zh-CN" sz="2055" dirty="0">
                <a:latin typeface="Verdana" panose="020B060403050404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055" dirty="0">
                <a:ea typeface="宋体" panose="02010600030101010101" pitchFamily="2" charset="-122"/>
              </a:rPr>
              <a:t>1].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返回 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–1, </a:t>
            </a:r>
            <a:r>
              <a:rPr lang="zh-CN" altLang="en-US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如果不存在这样的 </a:t>
            </a:r>
            <a:r>
              <a:rPr lang="en-US" altLang="zh-CN" sz="2055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</a:t>
            </a:r>
            <a:endParaRPr lang="zh-CN" altLang="en-US" sz="2055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40685" y="3866515"/>
            <a:ext cx="3652520" cy="1587500"/>
            <a:chOff x="4649" y="6158"/>
            <a:chExt cx="5752" cy="2500"/>
          </a:xfrm>
        </p:grpSpPr>
        <p:sp>
          <p:nvSpPr>
            <p:cNvPr id="6148" name="Text Box 4"/>
            <p:cNvSpPr txBox="1"/>
            <p:nvPr/>
          </p:nvSpPr>
          <p:spPr>
            <a:xfrm>
              <a:off x="4649" y="6158"/>
              <a:ext cx="575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2400" i="0" dirty="0">
                  <a:latin typeface="Courier New" panose="02070309020205020404" pitchFamily="49" charset="0"/>
                  <a:ea typeface="宋体" panose="02010600030101010101" pitchFamily="2" charset="-122"/>
                </a:rPr>
                <a:t>0123    …       </a:t>
              </a:r>
              <a:r>
                <a:rPr lang="en-US" altLang="zh-CN" sz="2400" dirty="0">
                  <a:latin typeface="Courier New" panose="02070309020205020404" pitchFamily="49" charset="0"/>
                  <a:ea typeface="宋体" panose="02010600030101010101" pitchFamily="2" charset="-122"/>
                </a:rPr>
                <a:t>n-1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149" name="Text Box 5"/>
            <p:cNvSpPr txBox="1"/>
            <p:nvPr/>
          </p:nvSpPr>
          <p:spPr>
            <a:xfrm>
              <a:off x="5509" y="7938"/>
              <a:ext cx="115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2400" i="0" dirty="0">
                  <a:latin typeface="Courier New" panose="02070309020205020404" pitchFamily="49" charset="0"/>
                  <a:ea typeface="宋体" panose="02010600030101010101" pitchFamily="2" charset="-122"/>
                </a:rPr>
                <a:t>012</a:t>
              </a:r>
              <a:endPara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grpSp>
          <p:nvGrpSpPr>
            <p:cNvPr id="6150" name="Group 6"/>
            <p:cNvGrpSpPr/>
            <p:nvPr/>
          </p:nvGrpSpPr>
          <p:grpSpPr>
            <a:xfrm>
              <a:off x="4649" y="6618"/>
              <a:ext cx="5178" cy="1560"/>
              <a:chOff x="860" y="3266"/>
              <a:chExt cx="2071" cy="624"/>
            </a:xfrm>
          </p:grpSpPr>
          <p:sp>
            <p:nvSpPr>
              <p:cNvPr id="6151" name="Text Box 7"/>
              <p:cNvSpPr txBox="1"/>
              <p:nvPr/>
            </p:nvSpPr>
            <p:spPr>
              <a:xfrm>
                <a:off x="860" y="3266"/>
                <a:ext cx="207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Font typeface="Times New Roman" panose="02020603050405020304" pitchFamily="18" charset="0"/>
                </a:pPr>
                <a:r>
                  <a:rPr lang="en-US" altLang="zh-CN" sz="2400" b="1" i="0" dirty="0">
                    <a:latin typeface="Courier New" panose="02070309020205020404" pitchFamily="49" charset="0"/>
                    <a:ea typeface="宋体" panose="02010600030101010101" pitchFamily="2" charset="-122"/>
                  </a:rPr>
                  <a:t>at the thought of</a:t>
                </a:r>
                <a:endParaRPr lang="en-US" altLang="zh-CN" sz="2400" b="1" i="0" dirty="0"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2" name="Rectangle 8"/>
              <p:cNvSpPr/>
              <p:nvPr/>
            </p:nvSpPr>
            <p:spPr>
              <a:xfrm>
                <a:off x="917" y="3322"/>
                <a:ext cx="1974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3" name="Rectangle 9"/>
              <p:cNvSpPr/>
              <p:nvPr/>
            </p:nvSpPr>
            <p:spPr>
              <a:xfrm>
                <a:off x="917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" name="Rectangle 10"/>
              <p:cNvSpPr/>
              <p:nvPr/>
            </p:nvSpPr>
            <p:spPr>
              <a:xfrm>
                <a:off x="1033" y="332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5" name="Rectangle 11"/>
              <p:cNvSpPr/>
              <p:nvPr/>
            </p:nvSpPr>
            <p:spPr>
              <a:xfrm>
                <a:off x="1149" y="332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6" name="Rectangle 12"/>
              <p:cNvSpPr/>
              <p:nvPr/>
            </p:nvSpPr>
            <p:spPr>
              <a:xfrm>
                <a:off x="1265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7" name="Rectangle 13"/>
              <p:cNvSpPr/>
              <p:nvPr/>
            </p:nvSpPr>
            <p:spPr>
              <a:xfrm>
                <a:off x="1381" y="332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8" name="Rectangle 14"/>
              <p:cNvSpPr/>
              <p:nvPr/>
            </p:nvSpPr>
            <p:spPr>
              <a:xfrm>
                <a:off x="1497" y="332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9" name="Rectangle 15"/>
              <p:cNvSpPr/>
              <p:nvPr/>
            </p:nvSpPr>
            <p:spPr>
              <a:xfrm>
                <a:off x="1613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0" name="Rectangle 16"/>
              <p:cNvSpPr/>
              <p:nvPr/>
            </p:nvSpPr>
            <p:spPr>
              <a:xfrm>
                <a:off x="1729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1" name="Rectangle 17"/>
              <p:cNvSpPr/>
              <p:nvPr/>
            </p:nvSpPr>
            <p:spPr>
              <a:xfrm>
                <a:off x="1845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2" name="Rectangle 18"/>
              <p:cNvSpPr/>
              <p:nvPr/>
            </p:nvSpPr>
            <p:spPr>
              <a:xfrm>
                <a:off x="1961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3" name="Rectangle 19"/>
              <p:cNvSpPr/>
              <p:nvPr/>
            </p:nvSpPr>
            <p:spPr>
              <a:xfrm>
                <a:off x="2077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4" name="Rectangle 20"/>
              <p:cNvSpPr/>
              <p:nvPr/>
            </p:nvSpPr>
            <p:spPr>
              <a:xfrm>
                <a:off x="2193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5" name="Rectangle 21"/>
              <p:cNvSpPr/>
              <p:nvPr/>
            </p:nvSpPr>
            <p:spPr>
              <a:xfrm>
                <a:off x="2309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6" name="Rectangle 22"/>
              <p:cNvSpPr/>
              <p:nvPr/>
            </p:nvSpPr>
            <p:spPr>
              <a:xfrm>
                <a:off x="2425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7" name="Rectangle 23"/>
              <p:cNvSpPr/>
              <p:nvPr/>
            </p:nvSpPr>
            <p:spPr>
              <a:xfrm>
                <a:off x="2541" y="3323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68" name="Rectangle 24"/>
              <p:cNvSpPr/>
              <p:nvPr/>
            </p:nvSpPr>
            <p:spPr>
              <a:xfrm>
                <a:off x="2657" y="3322"/>
                <a:ext cx="116" cy="182"/>
              </a:xfrm>
              <a:prstGeom prst="rect">
                <a:avLst/>
              </a:prstGeom>
              <a:noFill/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>
                  <a:buFont typeface="Times New Roman" panose="02020603050405020304" pitchFamily="18" charset="0"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169" name="Group 25"/>
              <p:cNvGrpSpPr/>
              <p:nvPr/>
            </p:nvGrpSpPr>
            <p:grpSpPr>
              <a:xfrm>
                <a:off x="1208" y="3602"/>
                <a:ext cx="461" cy="288"/>
                <a:chOff x="860" y="3586"/>
                <a:chExt cx="461" cy="288"/>
              </a:xfrm>
            </p:grpSpPr>
            <p:sp>
              <p:nvSpPr>
                <p:cNvPr id="6170" name="Text Box 26"/>
                <p:cNvSpPr txBox="1"/>
                <p:nvPr/>
              </p:nvSpPr>
              <p:spPr>
                <a:xfrm>
                  <a:off x="860" y="3586"/>
                  <a:ext cx="46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>
                    <a:buFont typeface="Times New Roman" panose="02020603050405020304" pitchFamily="18" charset="0"/>
                  </a:pPr>
                  <a:r>
                    <a:rPr lang="en-US" altLang="zh-CN" sz="2400" b="1" i="0" dirty="0">
                      <a:latin typeface="Courier New" panose="02070309020205020404" pitchFamily="49" charset="0"/>
                      <a:ea typeface="宋体" panose="02010600030101010101" pitchFamily="2" charset="-122"/>
                    </a:rPr>
                    <a:t>the</a:t>
                  </a:r>
                  <a:endParaRPr lang="en-US" altLang="zh-CN" sz="2400" b="1" i="0" dirty="0">
                    <a:latin typeface="Courier New" panose="02070309020205020404" pitchFamily="49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1" name="Rectangle 27"/>
                <p:cNvSpPr/>
                <p:nvPr/>
              </p:nvSpPr>
              <p:spPr>
                <a:xfrm>
                  <a:off x="917" y="3642"/>
                  <a:ext cx="350" cy="182"/>
                </a:xfrm>
                <a:prstGeom prst="rect">
                  <a:avLst/>
                </a:prstGeom>
                <a:noFill/>
                <a:ln w="158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>
                    <a:buFont typeface="Times New Roman" panose="02020603050405020304" pitchFamily="18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2" name="Rectangle 28"/>
                <p:cNvSpPr/>
                <p:nvPr/>
              </p:nvSpPr>
              <p:spPr>
                <a:xfrm>
                  <a:off x="917" y="3642"/>
                  <a:ext cx="116" cy="182"/>
                </a:xfrm>
                <a:prstGeom prst="rect">
                  <a:avLst/>
                </a:prstGeom>
                <a:noFill/>
                <a:ln w="158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>
                    <a:buFont typeface="Times New Roman" panose="02020603050405020304" pitchFamily="18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73" name="Rectangle 29"/>
                <p:cNvSpPr/>
                <p:nvPr/>
              </p:nvSpPr>
              <p:spPr>
                <a:xfrm>
                  <a:off x="1033" y="3643"/>
                  <a:ext cx="116" cy="182"/>
                </a:xfrm>
                <a:prstGeom prst="rect">
                  <a:avLst/>
                </a:prstGeom>
                <a:noFill/>
                <a:ln w="158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>
                    <a:buFont typeface="Times New Roman" panose="02020603050405020304" pitchFamily="18" charset="0"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74" name="Line 30"/>
              <p:cNvSpPr/>
              <p:nvPr/>
            </p:nvSpPr>
            <p:spPr>
              <a:xfrm>
                <a:off x="932" y="3772"/>
                <a:ext cx="332" cy="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175" name="Text Box 31"/>
              <p:cNvSpPr txBox="1"/>
              <p:nvPr/>
            </p:nvSpPr>
            <p:spPr>
              <a:xfrm>
                <a:off x="902" y="3592"/>
                <a:ext cx="337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>
                  <a:buFont typeface="Times New Roman" panose="02020603050405020304" pitchFamily="18" charset="0"/>
                </a:pPr>
                <a:r>
                  <a:rPr lang="en-US" altLang="zh-CN" sz="14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1400" i="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=3</a:t>
                </a:r>
                <a:endParaRPr lang="en-US" altLang="zh-CN" sz="1400" i="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76" name="Line 32"/>
              <p:cNvSpPr/>
              <p:nvPr/>
            </p:nvSpPr>
            <p:spPr>
              <a:xfrm>
                <a:off x="1325" y="3509"/>
                <a:ext cx="0" cy="15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77" name="Line 33"/>
              <p:cNvSpPr/>
              <p:nvPr/>
            </p:nvSpPr>
            <p:spPr>
              <a:xfrm>
                <a:off x="1437" y="3509"/>
                <a:ext cx="0" cy="15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78" name="Line 34"/>
              <p:cNvSpPr/>
              <p:nvPr/>
            </p:nvSpPr>
            <p:spPr>
              <a:xfrm>
                <a:off x="1553" y="3508"/>
                <a:ext cx="0" cy="150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0" hangingPunct="0"/>
            <a:r>
              <a:rPr lang="en-US" altLang="zh-CN" sz="900" b="1" i="0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*</a:t>
            </a:r>
            <a:endParaRPr lang="en-US" altLang="zh-CN" sz="900" b="1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58763" y="307975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Knuth-Morris-Pratt 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60338" y="1419225"/>
            <a:ext cx="8215312" cy="4210050"/>
          </a:xfrm>
        </p:spPr>
        <p:txBody>
          <a:bodyPr wrap="square" lIns="92075" tIns="46038" rIns="92075" bIns="46038" anchor="t"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避免预先计算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</a:rPr>
              <a:t>m+1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的状态转移表</a:t>
            </a:r>
            <a:r>
              <a:rPr lang="zh-CN" altLang="en-US" sz="2400">
                <a:latin typeface="华文细黑" panose="02010600040101010101" charset="-122"/>
                <a:ea typeface="华文细黑" panose="02010600040101010101" charset="-122"/>
              </a:rPr>
              <a:t>δ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(q,'a')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忘记尚未进行匹配的字符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'a'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 ,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重点利用已匹配字符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P[0..q-1]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的信息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从而使得预先需计算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2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维</a:t>
            </a:r>
            <a:r>
              <a:rPr lang="zh-CN" altLang="en-US" sz="2400" dirty="0"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</a:rPr>
              <a:t>m+1</a:t>
            </a:r>
            <a:r>
              <a:rPr lang="zh-CN" altLang="en-US" sz="2400" dirty="0"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的表简化为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1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维数组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p(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)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84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1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eaLnBrk="0" hangingPunct="0"/>
            <a:r>
              <a:rPr lang="en-US" altLang="zh-CN" sz="900" b="1" i="0" dirty="0">
                <a:latin typeface="Arial" panose="020B0604020202020204" pitchFamily="34" charset="0"/>
                <a:ea typeface="宋体" panose="02010600030101010101" pitchFamily="2" charset="-122"/>
              </a:rPr>
              <a:t>		 				            *</a:t>
            </a:r>
            <a:endParaRPr lang="en-US" altLang="zh-CN" sz="900" b="1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14350" y="0"/>
            <a:ext cx="8229600" cy="84201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前缀表</a:t>
            </a:r>
            <a:r>
              <a:rPr lang="en-US" altLang="zh-CN" dirty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8435" name="Rectangle 37"/>
          <p:cNvSpPr/>
          <p:nvPr/>
        </p:nvSpPr>
        <p:spPr>
          <a:xfrm>
            <a:off x="365125" y="953135"/>
            <a:ext cx="8573770" cy="380301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2400" i="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[q] = max{k &lt; q | P[0..k-1] = P[q–k..q-1]}</a:t>
            </a:r>
            <a:endParaRPr lang="en-US" altLang="zh-CN" sz="2400" i="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lvl="0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400" i="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q</a:t>
            </a:r>
            <a:r>
              <a:rPr lang="zh-CN" altLang="en-US" sz="2400" i="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：模式串</a:t>
            </a:r>
            <a:r>
              <a:rPr lang="en-US" altLang="zh-CN" sz="2400" i="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P</a:t>
            </a:r>
            <a:r>
              <a:rPr lang="zh-CN" altLang="en-US" sz="2400" i="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与主字符串中已匹配上的字符个数</a:t>
            </a:r>
            <a:endParaRPr lang="zh-CN" altLang="en-US" sz="2400" i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lvl="0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i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给定模式串</a:t>
            </a:r>
            <a:r>
              <a:rPr lang="zh-CN" altLang="en-US" sz="2400" i="0">
                <a:solidFill>
                  <a:srgbClr val="4775FF"/>
                </a:solidFill>
                <a:sym typeface="+mn-ea"/>
              </a:rPr>
              <a:t>P</a:t>
            </a:r>
            <a:r>
              <a:rPr lang="en-US" altLang="zh-CN" sz="2400" i="0">
                <a:solidFill>
                  <a:srgbClr val="4775FF"/>
                </a:solidFill>
                <a:sym typeface="+mn-ea"/>
              </a:rPr>
              <a:t>=</a:t>
            </a:r>
            <a:r>
              <a:rPr lang="zh-CN" altLang="en-US" sz="2400" i="0">
                <a:solidFill>
                  <a:srgbClr val="4775FF"/>
                </a:solidFill>
                <a:sym typeface="+mn-ea"/>
              </a:rPr>
              <a:t>“ABCDABD”，</a:t>
            </a:r>
            <a:r>
              <a:rPr lang="zh-CN" altLang="en-US" sz="24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计算</a:t>
            </a:r>
            <a:r>
              <a:rPr lang="en-US" altLang="zh-CN" sz="24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[5]: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800100" lvl="1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P[0..4]='ABCDA'</a:t>
            </a:r>
            <a:endParaRPr lang="zh-CN" altLang="en-US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800100" lvl="1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前缀包括</a:t>
            </a:r>
            <a:r>
              <a:rPr lang="zh-CN" altLang="en-US" sz="2400" i="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4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,AB,ABC,ABCD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800100" lvl="1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后缀包括，</a:t>
            </a:r>
            <a:r>
              <a:rPr lang="en-US" altLang="zh-CN" sz="2400" i="0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400" i="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,DA,CDA,BCDA</a:t>
            </a:r>
            <a:endParaRPr lang="en-US" altLang="zh-CN" sz="2400" i="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lvl="0" indent="-34290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endParaRPr lang="zh-CN" altLang="en-US" sz="2400" i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056130" y="5366068"/>
          <a:ext cx="497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55" name="文本框 2"/>
          <p:cNvSpPr txBox="1"/>
          <p:nvPr/>
        </p:nvSpPr>
        <p:spPr>
          <a:xfrm>
            <a:off x="1644968" y="5366068"/>
            <a:ext cx="411162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56" name="文本框 4"/>
          <p:cNvSpPr txBox="1"/>
          <p:nvPr/>
        </p:nvSpPr>
        <p:spPr>
          <a:xfrm>
            <a:off x="2623185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1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57" name="文本框 5"/>
          <p:cNvSpPr txBox="1"/>
          <p:nvPr/>
        </p:nvSpPr>
        <p:spPr>
          <a:xfrm>
            <a:off x="3331210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58" name="文本框 6"/>
          <p:cNvSpPr txBox="1"/>
          <p:nvPr/>
        </p:nvSpPr>
        <p:spPr>
          <a:xfrm>
            <a:off x="4048760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3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59" name="文本框 7"/>
          <p:cNvSpPr txBox="1"/>
          <p:nvPr/>
        </p:nvSpPr>
        <p:spPr>
          <a:xfrm>
            <a:off x="4769485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4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60" name="文本框 8"/>
          <p:cNvSpPr txBox="1"/>
          <p:nvPr/>
        </p:nvSpPr>
        <p:spPr>
          <a:xfrm>
            <a:off x="5340350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5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61" name="文本框 9"/>
          <p:cNvSpPr txBox="1"/>
          <p:nvPr/>
        </p:nvSpPr>
        <p:spPr>
          <a:xfrm>
            <a:off x="5928995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6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62" name="文本框 10"/>
          <p:cNvSpPr txBox="1"/>
          <p:nvPr/>
        </p:nvSpPr>
        <p:spPr>
          <a:xfrm>
            <a:off x="6556058" y="4967605"/>
            <a:ext cx="323850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7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63" name="文本框 11"/>
          <p:cNvSpPr txBox="1"/>
          <p:nvPr/>
        </p:nvSpPr>
        <p:spPr>
          <a:xfrm>
            <a:off x="1343025" y="3628708"/>
            <a:ext cx="30988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2146300" y="4967605"/>
            <a:ext cx="32385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0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529590" y="0"/>
            <a:ext cx="8229600" cy="75819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预先构造前缀表</a:t>
            </a:r>
            <a:r>
              <a:rPr lang="en-US" altLang="zh-CN" dirty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endParaRPr lang="en-US" altLang="zh-CN" dirty="0">
              <a:solidFill>
                <a:schemeClr val="accent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19458" name="Rectangle 4"/>
          <p:cNvSpPr/>
          <p:nvPr/>
        </p:nvSpPr>
        <p:spPr>
          <a:xfrm>
            <a:off x="1545590" y="758190"/>
            <a:ext cx="5961380" cy="557339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prstDash val="dash"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da-DK" b="1" i="0" dirty="0">
                <a:latin typeface="Courier New" panose="02070309020205020404" pitchFamily="49" charset="0"/>
                <a:ea typeface="宋体" panose="02010600030101010101" pitchFamily="2" charset="-122"/>
              </a:rPr>
              <a:t>Commpute-Prefix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(P) 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P.length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Let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p[0,...,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]</a:t>
            </a:r>
            <a:r>
              <a:rPr lang="en-US" altLang="zh-CN" i="0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be a new array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p[0]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0</a:t>
            </a:r>
            <a:r>
              <a:rPr lang="zh-CN" altLang="en-US" i="0" dirty="0">
                <a:latin typeface="Symbol" panose="05050102010706020507" pitchFamily="18" charset="2"/>
                <a:ea typeface="宋体" panose="02010600030101010101" pitchFamily="2" charset="-122"/>
              </a:rPr>
              <a:t>，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p[1]¬0</a:t>
            </a:r>
            <a:endParaRPr lang="en-US" altLang="zh-CN" i="0" dirty="0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for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2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   while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k&gt;0 and P[k+1] !=P[q] 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		 k=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p[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]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   if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P[k+1] =P[q]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  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k+1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  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p[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]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return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3390265" y="6433185"/>
            <a:ext cx="23234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algn="l"/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时间复杂度</a:t>
            </a:r>
            <a:r>
              <a:rPr lang="en-US" altLang="zh-CN" i="0">
                <a:latin typeface="冬青黑体简体中文" panose="020B0300000000000000" charset="-122"/>
                <a:ea typeface="冬青黑体简体中文" panose="020B0300000000000000" charset="-122"/>
              </a:rPr>
              <a:t>Θ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(m)</a:t>
            </a:r>
            <a:endParaRPr lang="en-US" altLang="zh-CN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2610" y="2647950"/>
            <a:ext cx="434721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 lvl="0" algn="just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</a:pPr>
            <a:r>
              <a:rPr lang="en-US" altLang="zh-CN" sz="16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q</a:t>
            </a:r>
            <a:r>
              <a:rPr lang="zh-CN" altLang="en-US" sz="16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：模式串</a:t>
            </a:r>
            <a:r>
              <a:rPr lang="en-US" altLang="zh-CN" sz="16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P</a:t>
            </a:r>
            <a:r>
              <a:rPr lang="zh-CN" altLang="en-US" sz="1600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与主字符串中已匹配上的字符个数</a:t>
            </a:r>
            <a:endParaRPr lang="zh-CN" altLang="en-US" sz="1600" i="0" dirty="0"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59" grpId="1"/>
      <p:bldP spid="2" grpId="0" bldLvl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483" name="Rectangle 3"/>
          <p:cNvSpPr/>
          <p:nvPr/>
        </p:nvSpPr>
        <p:spPr>
          <a:xfrm>
            <a:off x="188595" y="245745"/>
            <a:ext cx="8831580" cy="644271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prstDash val="dash"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b="1" i="0" dirty="0">
                <a:latin typeface="Courier New" panose="02070309020205020404" pitchFamily="49" charset="0"/>
                <a:ea typeface="宋体" panose="02010600030101010101" pitchFamily="2" charset="-122"/>
              </a:rPr>
              <a:t>KMP-Search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P.length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T.length,flag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0      </a:t>
            </a:r>
            <a:r>
              <a:rPr lang="en-US" altLang="zh-CN" sz="1600" i="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</a:t>
            </a:r>
            <a:r>
              <a:rPr lang="en-US" altLang="zh-CN" sz="16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number of characters matched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for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n-1  </a:t>
            </a:r>
            <a:r>
              <a:rPr lang="en-US" altLang="zh-CN" sz="1800" i="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8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scan the text from left to right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   while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 &gt; 0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P[q]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T[i]</a:t>
            </a:r>
            <a:r>
              <a:rPr lang="en-US" altLang="zh-CN" sz="1400" i="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//next character dons not match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07  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   if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P[q] = T[i]</a:t>
            </a:r>
            <a:r>
              <a:rPr lang="en-US" altLang="zh-CN" sz="1800" i="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//next character matches</a:t>
            </a:r>
            <a:endParaRPr lang="en-US" altLang="zh-CN" sz="1800" i="0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 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q + 1 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   if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 = m</a:t>
            </a:r>
            <a:r>
              <a:rPr lang="en-US" altLang="zh-CN" b="1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//all P's characters matched</a:t>
            </a:r>
            <a:endParaRPr lang="en-US" altLang="zh-CN" sz="1800" b="1" i="0" dirty="0">
              <a:solidFill>
                <a:schemeClr val="accent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      Print</a:t>
            </a:r>
            <a:r>
              <a:rPr lang="en-US" altLang="zh-CN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“pattern occurs with shift” i-m+1, flag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¬0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     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flag </a:t>
            </a: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ts val="3380"/>
              </a:lnSpc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				return -1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900045" y="-42545"/>
            <a:ext cx="3872865" cy="635635"/>
          </a:xfrm>
          <a:solidFill>
            <a:schemeClr val="bg1"/>
          </a:solidFill>
        </p:spPr>
        <p:txBody>
          <a:bodyPr wrap="square" lIns="92075" tIns="46038" rIns="92075" bIns="46038" anchor="ctr"/>
          <a:lstStyle/>
          <a:p>
            <a:r>
              <a:rPr lang="zh-CN" altLang="en-US" sz="24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Knuth-Morris-Pratt 算法</a:t>
            </a:r>
            <a:endParaRPr lang="zh-CN" altLang="en-US" sz="24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-33655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66725" y="57150"/>
            <a:ext cx="864616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前缀表</a:t>
            </a:r>
            <a:r>
              <a:rPr lang="en-US" altLang="zh-CN" sz="3600" dirty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到底存了什么？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7" name="文本框 1"/>
          <p:cNvSpPr txBox="1"/>
          <p:nvPr/>
        </p:nvSpPr>
        <p:spPr>
          <a:xfrm>
            <a:off x="1779905" y="2532063"/>
            <a:ext cx="6383338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</a:rPr>
              <a:t>往前移动位数</a:t>
            </a:r>
            <a:r>
              <a:rPr lang="zh-CN" altLang="en-US">
                <a:latin typeface="Arial" panose="020B0604020202020204" pitchFamily="34" charset="0"/>
              </a:rPr>
              <a:t> =      </a:t>
            </a:r>
            <a:r>
              <a:rPr lang="en-US" altLang="zh-CN">
                <a:latin typeface="Arial" panose="020B0604020202020204" pitchFamily="34" charset="0"/>
              </a:rPr>
              <a:t>q</a:t>
            </a:r>
            <a:r>
              <a:rPr lang="zh-CN" altLang="en-US">
                <a:latin typeface="Arial" panose="020B0604020202020204" pitchFamily="34" charset="0"/>
              </a:rPr>
              <a:t>          -      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p[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]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8" name="文本框 2"/>
          <p:cNvSpPr txBox="1"/>
          <p:nvPr/>
        </p:nvSpPr>
        <p:spPr>
          <a:xfrm>
            <a:off x="5253355" y="2965450"/>
            <a:ext cx="7143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200" i="0">
                <a:latin typeface="华文细黑" panose="02010600040101010101" charset="-122"/>
                <a:ea typeface="华文细黑" panose="02010600040101010101" charset="-122"/>
              </a:rPr>
              <a:t>对应前缀表的值</a:t>
            </a:r>
            <a:endParaRPr lang="zh-CN" altLang="en-US" sz="1200" i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21509" name="文本框 3"/>
          <p:cNvSpPr txBox="1"/>
          <p:nvPr/>
        </p:nvSpPr>
        <p:spPr>
          <a:xfrm>
            <a:off x="3786505" y="2932113"/>
            <a:ext cx="67945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200" i="0">
                <a:latin typeface="华文细黑" panose="02010600040101010101" charset="-122"/>
                <a:ea typeface="华文细黑" panose="02010600040101010101" charset="-122"/>
              </a:rPr>
              <a:t>已匹配的字符数</a:t>
            </a:r>
            <a:endParaRPr lang="zh-CN" altLang="en-US" sz="1200" i="0"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1843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48" y="3920173"/>
            <a:ext cx="2747962" cy="61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0" name="文本框 5"/>
          <p:cNvSpPr txBox="1"/>
          <p:nvPr/>
        </p:nvSpPr>
        <p:spPr>
          <a:xfrm>
            <a:off x="6723380" y="5020945"/>
            <a:ext cx="2289810" cy="1476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部分匹配</a:t>
            </a:r>
            <a:r>
              <a:rPr lang="en-US" altLang="zh-CN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q=6</a:t>
            </a:r>
            <a:r>
              <a:rPr lang="zh-CN" alt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，可能有用</a:t>
            </a:r>
            <a:r>
              <a:rPr lang="en-US" altLang="zh-CN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p[6]=2</a:t>
            </a:r>
            <a:r>
              <a:rPr lang="zh-CN" alt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anose="05050102010706020507" pitchFamily="18" charset="2"/>
                <a:ea typeface="宋体" panose="02010600030101010101" pitchFamily="2" charset="-122"/>
              </a:rPr>
              <a:t>，</a:t>
            </a:r>
            <a:endParaRPr lang="en-US" altLang="zh-CN" b="1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因此，前移</a:t>
            </a:r>
            <a:r>
              <a:rPr lang="en-US" altLang="zh-CN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6-2=</a:t>
            </a:r>
            <a:r>
              <a:rPr lang="en-US" altLang="zh-CN" b="1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4</a:t>
            </a:r>
            <a:endParaRPr lang="en-US" altLang="zh-CN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1512" name="文本框 1"/>
          <p:cNvSpPr txBox="1"/>
          <p:nvPr/>
        </p:nvSpPr>
        <p:spPr>
          <a:xfrm>
            <a:off x="393383" y="854075"/>
            <a:ext cx="84423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前缀表</a:t>
            </a:r>
            <a:r>
              <a:rPr lang="en-US" altLang="zh-CN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中实际存了针对当前部分匹配的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</a:rPr>
              <a:t>q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个字符，</a:t>
            </a:r>
            <a:r>
              <a:rPr lang="zh-CN" alt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末尾有多少个字符有可能属于下一个完全匹配</a:t>
            </a:r>
            <a:r>
              <a:rPr lang="en-US" altLang="zh-CN" i="0" dirty="0">
                <a:solidFill>
                  <a:srgbClr val="4775FF"/>
                </a:solidFill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</a:rPr>
              <a:t>从而快速跳过那些完全没有可能属于下一个完全匹配的字符</a:t>
            </a:r>
            <a:endParaRPr lang="zh-CN" altLang="en-US" i="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42148" y="4596448"/>
            <a:ext cx="5211762" cy="750887"/>
            <a:chOff x="4368" y="6167"/>
            <a:chExt cx="8207" cy="1184"/>
          </a:xfrm>
        </p:grpSpPr>
        <p:pic>
          <p:nvPicPr>
            <p:cNvPr id="21514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7" y="6166"/>
              <a:ext cx="4410" cy="11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15" name="Rectangle 2"/>
            <p:cNvSpPr>
              <a:spLocks noGrp="1"/>
            </p:cNvSpPr>
            <p:nvPr/>
          </p:nvSpPr>
          <p:spPr>
            <a:xfrm>
              <a:off x="7895" y="6166"/>
              <a:ext cx="4680" cy="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 anchor="ctr"/>
            <a:lstStyle/>
            <a:p>
              <a:pPr algn="ctr" eaLnBrk="0" hangingPunct="0"/>
              <a:r>
                <a:rPr lang="zh-CN" altLang="en-US" i="0" dirty="0">
                  <a:solidFill>
                    <a:schemeClr val="tx2"/>
                  </a:solidFill>
                  <a:latin typeface="华文细黑" panose="02010600040101010101" charset="-122"/>
                  <a:ea typeface="华文细黑" panose="02010600040101010101" charset="-122"/>
                </a:rPr>
                <a:t>朴素匹配算法</a:t>
              </a:r>
              <a:endParaRPr lang="zh-CN" altLang="en-US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35810" y="5455285"/>
            <a:ext cx="5048250" cy="654050"/>
            <a:chOff x="4515" y="7521"/>
            <a:chExt cx="7951" cy="1028"/>
          </a:xfrm>
        </p:grpSpPr>
        <p:grpSp>
          <p:nvGrpSpPr>
            <p:cNvPr id="21517" name="组合 5"/>
            <p:cNvGrpSpPr/>
            <p:nvPr/>
          </p:nvGrpSpPr>
          <p:grpSpPr>
            <a:xfrm>
              <a:off x="4515" y="7521"/>
              <a:ext cx="4360" cy="1028"/>
              <a:chOff x="4515" y="7521"/>
              <a:chExt cx="4360" cy="1028"/>
            </a:xfrm>
          </p:grpSpPr>
          <p:pic>
            <p:nvPicPr>
              <p:cNvPr id="21518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5" y="7521"/>
                <a:ext cx="4360" cy="102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1519" name="圆角矩形 2"/>
              <p:cNvSpPr/>
              <p:nvPr/>
            </p:nvSpPr>
            <p:spPr>
              <a:xfrm>
                <a:off x="5321" y="7624"/>
                <a:ext cx="378" cy="24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0"/>
                </a:schemeClr>
              </a:solidFill>
              <a:ln w="127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lIns="91440" tIns="45720" rIns="91440" bIns="45720" anchor="t"/>
              <a:lstStyle/>
              <a:p>
                <a:pPr eaLnBrk="0" hangingPunct="0">
                  <a:buSzTx/>
                </a:pP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1520" name="圆角矩形 3"/>
              <p:cNvSpPr/>
              <p:nvPr/>
            </p:nvSpPr>
            <p:spPr>
              <a:xfrm>
                <a:off x="6011" y="7624"/>
                <a:ext cx="378" cy="24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0"/>
                </a:schemeClr>
              </a:solidFill>
              <a:ln w="12700" cap="sq" cmpd="sng">
                <a:solidFill>
                  <a:srgbClr val="4775FF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lIns="91440" tIns="45720" rIns="91440" bIns="45720" anchor="t"/>
              <a:lstStyle/>
              <a:p>
                <a:pPr eaLnBrk="0" hangingPunct="0">
                  <a:buSzTx/>
                </a:pPr>
                <a:endParaRPr lang="en-US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21" name="Rectangle 2"/>
            <p:cNvSpPr>
              <a:spLocks noGrp="1"/>
            </p:cNvSpPr>
            <p:nvPr/>
          </p:nvSpPr>
          <p:spPr>
            <a:xfrm>
              <a:off x="7786" y="7520"/>
              <a:ext cx="4680" cy="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 anchor="ctr"/>
            <a:lstStyle/>
            <a:p>
              <a:pPr algn="ctr" eaLnBrk="0" hangingPunct="0"/>
              <a:r>
                <a:rPr lang="en-US" altLang="zh-CN" i="0" dirty="0">
                  <a:solidFill>
                    <a:schemeClr val="tx2"/>
                  </a:solidFill>
                  <a:latin typeface="华文细黑" panose="02010600040101010101" charset="-122"/>
                  <a:ea typeface="华文细黑" panose="02010600040101010101" charset="-122"/>
                </a:rPr>
                <a:t>KMP</a:t>
              </a:r>
              <a:r>
                <a:rPr lang="zh-CN" altLang="en-US" i="0" dirty="0">
                  <a:solidFill>
                    <a:schemeClr val="tx2"/>
                  </a:solidFill>
                  <a:latin typeface="华文细黑" panose="02010600040101010101" charset="-122"/>
                  <a:ea typeface="华文细黑" panose="02010600040101010101" charset="-122"/>
                </a:rPr>
                <a:t>算法</a:t>
              </a:r>
              <a:endParaRPr lang="zh-CN" altLang="en-US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60595" y="3936365"/>
            <a:ext cx="1505585" cy="603250"/>
            <a:chOff x="7497" y="6199"/>
            <a:chExt cx="2371" cy="950"/>
          </a:xfrm>
        </p:grpSpPr>
        <p:sp>
          <p:nvSpPr>
            <p:cNvPr id="2" name="右大括号 11"/>
            <p:cNvSpPr/>
            <p:nvPr/>
          </p:nvSpPr>
          <p:spPr>
            <a:xfrm>
              <a:off x="7497" y="6199"/>
              <a:ext cx="443" cy="951"/>
            </a:xfrm>
            <a:prstGeom prst="rightBrace">
              <a:avLst>
                <a:gd name="adj1" fmla="val 8230"/>
                <a:gd name="adj2" fmla="val 48699"/>
              </a:avLst>
            </a:prstGeom>
            <a:noFill/>
            <a:ln w="12700" cap="sq" cmpd="sng">
              <a:solidFill>
                <a:srgbClr val="C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lIns="91440" tIns="45720" rIns="91440" bIns="45720" anchor="t"/>
            <a:lstStyle/>
            <a:p>
              <a:pPr eaLnBrk="0" hangingPunct="0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Rectangle 2"/>
            <p:cNvSpPr>
              <a:spLocks noGrp="1"/>
            </p:cNvSpPr>
            <p:nvPr/>
          </p:nvSpPr>
          <p:spPr>
            <a:xfrm>
              <a:off x="7630" y="6475"/>
              <a:ext cx="2239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 anchor="ctr"/>
            <a:lstStyle/>
            <a:p>
              <a:pPr algn="ctr" eaLnBrk="0" hangingPunct="0"/>
              <a:r>
                <a:rPr lang="zh-CN" altLang="en-US" sz="1800" dirty="0">
                  <a:solidFill>
                    <a:srgbClr val="9900FF"/>
                  </a:solidFill>
                  <a:latin typeface="华文细黑" panose="02010600040101010101" charset="-122"/>
                  <a:ea typeface="华文细黑" panose="02010600040101010101" charset="-122"/>
                </a:rPr>
                <a:t>部分匹配</a:t>
              </a:r>
              <a:endParaRPr lang="zh-CN" altLang="en-US" sz="1800" dirty="0">
                <a:solidFill>
                  <a:srgbClr val="9900FF"/>
                </a:solidFill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KMP的分析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最坏运行时间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O(n+m) 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SzPct val="7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主算法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O(n)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Compute-Prefix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O(m)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空间: O(m)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KMP vs 有限状态自动机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182563" y="1447800"/>
            <a:ext cx="9050337" cy="2760663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KMP-Search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01 m=P.length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02 n=T.length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Compute-Prefix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02 q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0    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03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n-1 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q &gt; 0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P[q]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¹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T[i]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05       q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06   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P[q] == T[i]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07       q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q + 1 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08   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q == m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400" b="1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09      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 i-m+1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10    q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[q]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4316730" y="1479550"/>
            <a:ext cx="4400550" cy="202247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da-DK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Finite-Automation-Matcher(T,P,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da-DK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01 n=T.length</a:t>
            </a:r>
            <a:endParaRPr lang="en-US" altLang="zh-CN" sz="1400" b="1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02 q=0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03 δ=</a:t>
            </a:r>
            <a:r>
              <a:rPr lang="en-US" altLang="da-DK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Commpute-Transition-Table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(P,</a:t>
            </a:r>
            <a:r>
              <a:rPr lang="en-US" altLang="zh-CN" sz="1400" i="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04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i=0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n-1 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05    		q=δ(q,T[i])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06      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q==m 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07          </a:t>
            </a:r>
            <a:r>
              <a:rPr lang="en-US" altLang="zh-CN" sz="14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1400" i="0" dirty="0">
                <a:latin typeface="Courier New" panose="02070309020205020404" pitchFamily="49" charset="0"/>
                <a:ea typeface="宋体" panose="02010600030101010101" pitchFamily="2" charset="-122"/>
              </a:rPr>
              <a:t> i-m+1</a:t>
            </a: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sz="14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3557" name="圆角矩形 1"/>
          <p:cNvSpPr/>
          <p:nvPr/>
        </p:nvSpPr>
        <p:spPr>
          <a:xfrm>
            <a:off x="758825" y="2790825"/>
            <a:ext cx="3124200" cy="866775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2700" cap="sq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0" tIns="45720" rIns="91440" bIns="45720" anchor="t"/>
          <a:lstStyle/>
          <a:p>
            <a:pPr eaLnBrk="0" hangingPunct="0">
              <a:buSzTx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8" name="圆角矩形 2"/>
          <p:cNvSpPr/>
          <p:nvPr/>
        </p:nvSpPr>
        <p:spPr>
          <a:xfrm>
            <a:off x="5246688" y="2559050"/>
            <a:ext cx="1228725" cy="269875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12700" cap="sq" cmpd="sng">
            <a:solidFill>
              <a:srgbClr val="C0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0" tIns="45720" rIns="91440" bIns="45720" anchor="t"/>
          <a:lstStyle/>
          <a:p>
            <a:pPr eaLnBrk="0" hangingPunct="0">
              <a:buSzTx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9" name="Rectangle 2"/>
          <p:cNvSpPr>
            <a:spLocks noGrp="1"/>
          </p:cNvSpPr>
          <p:nvPr/>
        </p:nvSpPr>
        <p:spPr>
          <a:xfrm>
            <a:off x="249238" y="4459288"/>
            <a:ext cx="8437562" cy="99060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ctr"/>
          <a:lstStyle/>
          <a:p>
            <a:pPr marL="342900" indent="-342900" algn="just" eaLnBrk="0" hangingPunct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有限状态自动机将所有可能的状态转移预先进行计算，存储在</a:t>
            </a:r>
            <a:r>
              <a:rPr lang="en-US" altLang="zh-CN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δ</a:t>
            </a:r>
            <a:r>
              <a:rPr lang="zh-CN" altLang="en-US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表中</a:t>
            </a:r>
            <a:endParaRPr lang="zh-CN" altLang="en-US" i="0" dirty="0">
              <a:solidFill>
                <a:schemeClr val="tx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just" eaLnBrk="0" hangingPunct="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KMP</a:t>
            </a:r>
            <a:r>
              <a:rPr lang="zh-CN" altLang="en-US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使用数组</a:t>
            </a:r>
            <a:r>
              <a:rPr lang="en-US" altLang="zh-CN" dirty="0">
                <a:solidFill>
                  <a:schemeClr val="accent1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p</a:t>
            </a:r>
            <a:r>
              <a:rPr lang="zh-CN" altLang="en-US" i="0" dirty="0">
                <a:solidFill>
                  <a:schemeClr val="tx2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即时有效的计算状态转移，避免大量的无用计算和存储</a:t>
            </a:r>
            <a:endParaRPr lang="zh-CN" altLang="en-US" i="0" dirty="0">
              <a:solidFill>
                <a:schemeClr val="tx2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8470" y="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Knuth-Morris-Pratt 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7" name="文本框 2"/>
          <p:cNvSpPr txBox="1"/>
          <p:nvPr/>
        </p:nvSpPr>
        <p:spPr>
          <a:xfrm>
            <a:off x="371158" y="829310"/>
            <a:ext cx="8582025" cy="2552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i="0">
                <a:latin typeface="Arial" panose="020B0604020202020204" pitchFamily="34" charset="0"/>
              </a:rPr>
              <a:t>The algorithm was conceived by James H. Morris and independently discovered by Donald Knuth "a few weeks later" from automata theory.Morris and Vaughan Pratt published a technical report in 1970.The three also published the algorithm jointly in 1977.Independently, in 1969, Matiyasevich discovered a similar algorithm, coded by a two-dimensional Turing machine, while studying a string-pattern-matching recognition problem over a binary alphabet. </a:t>
            </a:r>
            <a:r>
              <a:rPr lang="zh-CN" altLang="en-US" i="0">
                <a:solidFill>
                  <a:srgbClr val="FF0000"/>
                </a:solidFill>
                <a:latin typeface="Arial" panose="020B0604020202020204" pitchFamily="34" charset="0"/>
              </a:rPr>
              <a:t>This was the first linear-time algorithm for string matching</a:t>
            </a:r>
            <a:r>
              <a:rPr lang="zh-CN" altLang="en-US" i="0">
                <a:latin typeface="Arial" panose="020B0604020202020204" pitchFamily="34" charset="0"/>
              </a:rPr>
              <a:t>.</a:t>
            </a:r>
            <a:r>
              <a:rPr lang="en-US" altLang="zh-CN" i="0">
                <a:latin typeface="Arial" panose="020B0604020202020204" pitchFamily="34" charset="0"/>
              </a:rPr>
              <a:t>——WikiPedia</a:t>
            </a:r>
            <a:endParaRPr lang="en-US" altLang="zh-CN" i="0">
              <a:latin typeface="Arial" panose="020B0604020202020204" pitchFamily="34" charset="0"/>
            </a:endParaRPr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3691573"/>
            <a:ext cx="1371600" cy="169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文本框 2"/>
          <p:cNvSpPr txBox="1"/>
          <p:nvPr/>
        </p:nvSpPr>
        <p:spPr>
          <a:xfrm>
            <a:off x="3798888" y="5388610"/>
            <a:ext cx="2030412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i="0">
                <a:latin typeface="Arial" panose="020B0604020202020204" pitchFamily="34" charset="0"/>
              </a:rPr>
              <a:t>James H. Morris</a:t>
            </a:r>
            <a:endParaRPr lang="zh-CN" altLang="en-US" i="0">
              <a:latin typeface="Arial" panose="020B0604020202020204" pitchFamily="34" charset="0"/>
            </a:endParaRPr>
          </a:p>
          <a:p>
            <a:pPr algn="ctr"/>
            <a:r>
              <a:rPr lang="zh-CN" altLang="en-US" i="0">
                <a:latin typeface="Arial" panose="020B0604020202020204" pitchFamily="34" charset="0"/>
              </a:rPr>
              <a:t>（</a:t>
            </a:r>
            <a:r>
              <a:rPr lang="en-US" altLang="zh-CN" i="0">
                <a:latin typeface="Arial" panose="020B0604020202020204" pitchFamily="34" charset="0"/>
              </a:rPr>
              <a:t>1941-</a:t>
            </a:r>
            <a:r>
              <a:rPr lang="zh-CN" altLang="en-US" i="0">
                <a:latin typeface="Arial" panose="020B0604020202020204" pitchFamily="34" charset="0"/>
              </a:rPr>
              <a:t>）</a:t>
            </a:r>
            <a:endParaRPr lang="zh-CN" altLang="en-US" i="0">
              <a:latin typeface="Arial" panose="020B0604020202020204" pitchFamily="34" charset="0"/>
            </a:endParaRPr>
          </a:p>
        </p:txBody>
      </p:sp>
      <p:pic>
        <p:nvPicPr>
          <p:cNvPr id="16390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699510"/>
            <a:ext cx="1428750" cy="168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文本框 5"/>
          <p:cNvSpPr txBox="1"/>
          <p:nvPr/>
        </p:nvSpPr>
        <p:spPr>
          <a:xfrm>
            <a:off x="593725" y="5398135"/>
            <a:ext cx="254000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i="0">
                <a:latin typeface="Arial" panose="020B0604020202020204" pitchFamily="34" charset="0"/>
              </a:rPr>
              <a:t>Donald Ervin Knuth</a:t>
            </a:r>
            <a:endParaRPr lang="zh-CN" altLang="en-US" i="0">
              <a:latin typeface="Arial" panose="020B0604020202020204" pitchFamily="34" charset="0"/>
            </a:endParaRPr>
          </a:p>
          <a:p>
            <a:pPr algn="ctr"/>
            <a:r>
              <a:rPr lang="zh-CN" altLang="en-US" i="0">
                <a:latin typeface="Arial" panose="020B0604020202020204" pitchFamily="34" charset="0"/>
              </a:rPr>
              <a:t>（</a:t>
            </a:r>
            <a:r>
              <a:rPr lang="en-US" altLang="zh-CN" i="0">
                <a:latin typeface="Arial" panose="020B0604020202020204" pitchFamily="34" charset="0"/>
              </a:rPr>
              <a:t>1938-</a:t>
            </a:r>
            <a:r>
              <a:rPr lang="zh-CN" altLang="en-US" i="0">
                <a:latin typeface="Arial" panose="020B0604020202020204" pitchFamily="34" charset="0"/>
              </a:rPr>
              <a:t>）</a:t>
            </a:r>
            <a:endParaRPr lang="zh-CN" altLang="en-US" i="0">
              <a:latin typeface="Arial" panose="020B0604020202020204" pitchFamily="34" charset="0"/>
            </a:endParaRPr>
          </a:p>
        </p:txBody>
      </p:sp>
      <p:pic>
        <p:nvPicPr>
          <p:cNvPr id="16392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50" y="3680460"/>
            <a:ext cx="1320800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3" name="文本框 8"/>
          <p:cNvSpPr txBox="1"/>
          <p:nvPr/>
        </p:nvSpPr>
        <p:spPr>
          <a:xfrm>
            <a:off x="6380163" y="5388610"/>
            <a:ext cx="2540000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i="0">
                <a:latin typeface="Arial" panose="020B0604020202020204" pitchFamily="34" charset="0"/>
              </a:rPr>
              <a:t>Vaughan Pratt</a:t>
            </a:r>
            <a:endParaRPr lang="zh-CN" altLang="en-US" i="0">
              <a:latin typeface="Arial" panose="020B0604020202020204" pitchFamily="34" charset="0"/>
            </a:endParaRPr>
          </a:p>
          <a:p>
            <a:pPr algn="ctr"/>
            <a:r>
              <a:rPr lang="zh-CN" altLang="en-US" i="0">
                <a:latin typeface="Arial" panose="020B0604020202020204" pitchFamily="34" charset="0"/>
              </a:rPr>
              <a:t>（</a:t>
            </a:r>
            <a:r>
              <a:rPr lang="en-US" altLang="zh-CN" i="0">
                <a:latin typeface="Arial" panose="020B0604020202020204" pitchFamily="34" charset="0"/>
              </a:rPr>
              <a:t>1944-</a:t>
            </a:r>
            <a:r>
              <a:rPr lang="zh-CN" altLang="en-US" i="0">
                <a:latin typeface="Arial" panose="020B0604020202020204" pitchFamily="34" charset="0"/>
              </a:rPr>
              <a:t>）</a:t>
            </a:r>
            <a:endParaRPr lang="zh-CN" altLang="en-US" i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21590"/>
            <a:ext cx="9158605" cy="6901180"/>
          </a:xfrm>
          <a:prstGeom prst="rect">
            <a:avLst/>
          </a:prstGeom>
        </p:spPr>
      </p:pic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717550" y="16510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朴素逆向匹配算法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1775" y="1466215"/>
            <a:ext cx="87801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字符串S：“BBC ABCDAB ABCDABCDABDE”，模式串P：“ABCDABD”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95" y="2306320"/>
            <a:ext cx="2809875" cy="695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23340" y="2431415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朴素匹配算法</a:t>
            </a:r>
            <a:endParaRPr lang="zh-CN" altLang="en-US" i="0"/>
          </a:p>
        </p:txBody>
      </p:sp>
      <p:sp>
        <p:nvSpPr>
          <p:cNvPr id="18" name="右箭头 17"/>
          <p:cNvSpPr/>
          <p:nvPr/>
        </p:nvSpPr>
        <p:spPr>
          <a:xfrm>
            <a:off x="3429000" y="2590800"/>
            <a:ext cx="152400" cy="76200"/>
          </a:xfrm>
          <a:prstGeom prst="rightArrow">
            <a:avLst/>
          </a:prstGeom>
          <a:solidFill>
            <a:schemeClr val="bg1"/>
          </a:solidFill>
          <a:ln w="12700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20900" y="4445635"/>
            <a:ext cx="5024120" cy="694690"/>
            <a:chOff x="1500" y="5333"/>
            <a:chExt cx="7912" cy="109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88" y="5333"/>
              <a:ext cx="4425" cy="109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1500" y="5501"/>
              <a:ext cx="3488" cy="62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朴素</a:t>
              </a:r>
              <a:r>
                <a:rPr lang="zh-CN" altLang="en-US" i="0" dirty="0">
                  <a:solidFill>
                    <a:srgbClr val="FF0000"/>
                  </a:solidFill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逆向</a:t>
              </a:r>
              <a:r>
                <a:rPr lang="zh-CN" altLang="en-US" i="0" dirty="0">
                  <a:latin typeface="华文细黑" panose="02010600040101010101" charset="-122"/>
                  <a:ea typeface="华文细黑" panose="02010600040101010101" charset="-122"/>
                  <a:sym typeface="+mn-ea"/>
                </a:rPr>
                <a:t>匹配算法</a:t>
              </a:r>
              <a:endParaRPr lang="zh-CN" altLang="en-US" i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240" y="5460"/>
              <a:ext cx="240" cy="84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8575" cap="sq" cmpd="sng" algn="ctr">
              <a:solidFill>
                <a:srgbClr val="FF0000"/>
              </a:solidFill>
              <a:prstDash val="sysDash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10800000">
              <a:off x="5956" y="5840"/>
              <a:ext cx="240" cy="120"/>
            </a:xfrm>
            <a:prstGeom prst="rightArrow">
              <a:avLst/>
            </a:prstGeom>
            <a:solidFill>
              <a:schemeClr val="bg1"/>
            </a:solidFill>
            <a:ln w="12700" cap="sq" cmpd="sng" algn="ctr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84" y="5400"/>
              <a:ext cx="120" cy="9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 形 25"/>
            <p:cNvSpPr/>
            <p:nvPr/>
          </p:nvSpPr>
          <p:spPr>
            <a:xfrm>
              <a:off x="5355" y="5419"/>
              <a:ext cx="121" cy="881"/>
            </a:xfrm>
            <a:prstGeom prst="corner">
              <a:avLst/>
            </a:prstGeom>
            <a:solidFill>
              <a:schemeClr val="bg1"/>
            </a:solidFill>
            <a:ln w="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60" y="5400"/>
              <a:ext cx="240" cy="120"/>
            </a:xfrm>
            <a:prstGeom prst="rect">
              <a:avLst/>
            </a:prstGeom>
            <a:solidFill>
              <a:schemeClr val="bg1"/>
            </a:solidFill>
            <a:ln w="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78" y="6214"/>
              <a:ext cx="240" cy="120"/>
            </a:xfrm>
            <a:prstGeom prst="rect">
              <a:avLst/>
            </a:prstGeom>
            <a:solidFill>
              <a:schemeClr val="bg1"/>
            </a:solidFill>
            <a:ln w="0" cap="sq" cmpd="sng" algn="ctr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555625" y="3442970"/>
            <a:ext cx="8229600" cy="712470"/>
          </a:xfrm>
        </p:spPr>
        <p:txBody>
          <a:bodyPr vert="horz" wrap="square" lIns="92075" tIns="46038" rIns="92075" bIns="46038" anchor="t"/>
          <a:lstStyle/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如果从</a:t>
            </a:r>
            <a:r>
              <a:rPr lang="en-US" altLang="zh-CN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的最右面，向左匹配呢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？</a:t>
            </a:r>
            <a:endParaRPr lang="zh-CN" altLang="en-US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1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457200" y="50165"/>
            <a:ext cx="8229600" cy="9906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朴素逆向匹配算法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7" name="Rectangle 4"/>
          <p:cNvSpPr/>
          <p:nvPr/>
        </p:nvSpPr>
        <p:spPr>
          <a:xfrm>
            <a:off x="719455" y="1208405"/>
            <a:ext cx="7967345" cy="46570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Reverse-Naive-Search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(T,P) 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n – m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m – 1, flag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¬1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   while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T[s+j] == P[j]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  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   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j &lt; 0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      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print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“pattern occurs with shift”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   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flag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¬0</a:t>
            </a:r>
            <a:endParaRPr lang="en-US" altLang="zh-CN" sz="1800" dirty="0">
              <a:latin typeface="Symbol" panose="05050102010706020507" pitchFamily="18" charset="2"/>
              <a:ea typeface="宋体" panose="02010600030101010101" pitchFamily="2" charset="-122"/>
              <a:sym typeface="+mn-ea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if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flag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  return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-1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623888" y="6033770"/>
            <a:ext cx="8043862" cy="10572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 eaLnBrk="1" hangingPunct="1"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运行时间和简单算法相同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O(mn)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0" name="Rectangle 3"/>
          <p:cNvSpPr>
            <a:spLocks noGrp="1"/>
          </p:cNvSpPr>
          <p:nvPr/>
        </p:nvSpPr>
        <p:spPr>
          <a:xfrm>
            <a:off x="154940" y="762635"/>
            <a:ext cx="8229600" cy="7124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l">
              <a:buNone/>
            </a:pPr>
            <a:r>
              <a:rPr lang="zh-CN" altLang="en-US" sz="20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同学们动手写一下朴素逆向匹配算法</a:t>
            </a:r>
            <a:endParaRPr lang="zh-CN" altLang="en-US" sz="2000" i="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/>
      <p:bldP spid="286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wrap="square" lIns="92075" tIns="46038" rIns="92075" bIns="46038" anchor="t"/>
          <a:lstStyle/>
          <a:p>
            <a:pPr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3" name="Rectangle 5"/>
          <p:cNvSpPr/>
          <p:nvPr/>
        </p:nvSpPr>
        <p:spPr>
          <a:xfrm>
            <a:off x="403225" y="2392680"/>
            <a:ext cx="8337550" cy="2606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228600" indent="-22860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朴素的想法: </a:t>
            </a:r>
            <a:r>
              <a:rPr lang="zh-CN" altLang="en-US" sz="28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暴力搜索</a:t>
            </a:r>
            <a:r>
              <a:rPr lang="zh-CN" altLang="en-US" sz="2800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</a:t>
            </a:r>
            <a:endParaRPr lang="zh-CN" altLang="en-US" sz="2800" i="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685800" lvl="3" indent="-228600" algn="l" rtl="0" fontAlgn="auto">
              <a:lnSpc>
                <a:spcPct val="15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i="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直接从头开始，把主串和模式串的字符逐个匹配，如果发现不匹配，再从主串下一位开始</a:t>
            </a:r>
            <a:endParaRPr lang="zh-CN" altLang="en-US" sz="2800" i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1588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56565" y="0"/>
            <a:ext cx="8229600" cy="85725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改进朴素逆向匹配算法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382270" y="857250"/>
            <a:ext cx="8382000" cy="5626100"/>
          </a:xfrm>
        </p:spPr>
        <p:txBody>
          <a:bodyPr vert="horz" wrap="square" lIns="92075" tIns="46038" rIns="92075" bIns="46038" anchor="t"/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Boyer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Moore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向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sym typeface="+mn-ea"/>
              </a:rPr>
              <a:t>朴素逆向匹配算法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中增加了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复杂的启发式规则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，得到了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n+m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算法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该算法称为Boyer-Moore（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BM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）算法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Horspool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建议仅使用简单易实现的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出现启发式规则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，提出了Boyer-Moore-Horspool 算法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出现启发式规则：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在不匹配发生之后，将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T[s + m–1]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对齐到模式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P[0..m–2]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中的最右匹配的位置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如果没有匹配的字符，将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向右移动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个位置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sz="24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21590"/>
            <a:ext cx="9158605" cy="6901180"/>
          </a:xfrm>
          <a:prstGeom prst="rect">
            <a:avLst/>
          </a:prstGeom>
        </p:spPr>
      </p:pic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例子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30723" name="内容占位符 30722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57200" y="1297305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en-US" altLang="zh-CN" sz="18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71" name="表格 30770"/>
          <p:cNvGraphicFramePr/>
          <p:nvPr>
            <p:custDataLst>
              <p:tags r:id="rId3"/>
            </p:custDataLst>
          </p:nvPr>
        </p:nvGraphicFramePr>
        <p:xfrm>
          <a:off x="457200" y="2192338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en-US" altLang="zh-CN" sz="18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18" name="表格 30817"/>
          <p:cNvGraphicFramePr/>
          <p:nvPr>
            <p:custDataLst>
              <p:tags r:id="rId4"/>
            </p:custDataLst>
          </p:nvPr>
        </p:nvGraphicFramePr>
        <p:xfrm>
          <a:off x="457200" y="3087370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18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18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65" name="表格 30864"/>
          <p:cNvGraphicFramePr/>
          <p:nvPr/>
        </p:nvGraphicFramePr>
        <p:xfrm>
          <a:off x="457200" y="4053840"/>
          <a:ext cx="8229600" cy="742950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i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d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25" y="129730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525" y="219265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525" y="308737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280" y="405384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280" y="164020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280" y="2535555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1280" y="343154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525" y="439801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272915" y="370205"/>
            <a:ext cx="383857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2"/>
            <a:r>
              <a:rPr lang="en-US" altLang="zh-CN" dirty="0">
                <a:ea typeface="宋体" panose="02010600030101010101" pitchFamily="2" charset="-122"/>
                <a:sym typeface="+mn-ea"/>
              </a:rPr>
              <a:t>T=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detective 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  <a:sym typeface="+mn-ea"/>
              </a:rPr>
              <a:t>P=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date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”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645" y="4796790"/>
            <a:ext cx="87966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800" b="1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为什么出现启发式规则是正确的？</a:t>
            </a:r>
            <a:endParaRPr lang="zh-CN" altLang="en-US" sz="1800" b="1" i="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280" y="5196205"/>
            <a:ext cx="899985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不匹配发生之后，</a:t>
            </a:r>
            <a:r>
              <a:rPr lang="en-US" altLang="zh-CN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必然往右移动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，下一个可能的完全匹配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如包含了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T[s + m–1]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则</a:t>
            </a:r>
            <a:r>
              <a:rPr lang="en-US" altLang="zh-CN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T[s + m–1]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必与模式 </a:t>
            </a:r>
            <a:r>
              <a:rPr lang="en-US" altLang="zh-CN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P[0..m–2]</a:t>
            </a:r>
            <a:r>
              <a:rPr lang="zh-CN" alt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中的一个位置匹配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，而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往右最可靠的移动距离，就是将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T[s + m–1]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对齐到模式 </a:t>
            </a:r>
            <a:r>
              <a:rPr lang="en-US" altLang="zh-CN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P[0..m–2]</a:t>
            </a:r>
            <a:r>
              <a:rPr lang="zh-CN" altLang="en-US" i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中的最右匹配的位置</a:t>
            </a:r>
            <a:endParaRPr lang="zh-CN" altLang="en-US" i="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280" y="228600"/>
            <a:ext cx="38709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algn="just"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出现启发式规则：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在不匹配发生之后，将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T[s + m–1]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对齐到模式 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P[0..m–2]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中的最右匹配的位置，如果没有匹配的字符，将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向右移动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个位置</a:t>
            </a:r>
            <a:endParaRPr lang="en-US" altLang="zh-CN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0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  <p:bldP spid="1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21590"/>
            <a:ext cx="9158605" cy="6901180"/>
          </a:xfrm>
          <a:prstGeom prst="rect">
            <a:avLst/>
          </a:prstGeom>
        </p:spPr>
      </p:pic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例子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graphicFrame>
        <p:nvGraphicFramePr>
          <p:cNvPr id="30723" name="内容占位符 30722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457200" y="1524000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altLang="zh-CN" sz="18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71" name="表格 30770"/>
          <p:cNvGraphicFramePr/>
          <p:nvPr>
            <p:custDataLst>
              <p:tags r:id="rId3"/>
            </p:custDataLst>
          </p:nvPr>
        </p:nvGraphicFramePr>
        <p:xfrm>
          <a:off x="457200" y="2570163"/>
          <a:ext cx="8229600" cy="741363"/>
        </p:xfrm>
        <a:graphic>
          <a:graphicData uri="http://schemas.openxmlformats.org/drawingml/2006/table">
            <a:tbl>
              <a:tblPr/>
              <a:tblGrid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  <a:gridCol w="587375"/>
                <a:gridCol w="588963"/>
                <a:gridCol w="587375"/>
                <a:gridCol w="587375"/>
                <a:gridCol w="587375"/>
                <a:gridCol w="588962"/>
                <a:gridCol w="587375"/>
              </a:tblGrid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 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altLang="zh-CN" sz="18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b="1" i="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b="1" i="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t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1800" i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</a:rPr>
                        <a:t>e</a:t>
                      </a:r>
                      <a:endParaRPr lang="en-US" altLang="zh-CN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000" b="0" i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en-US" sz="1800" i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EC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525" y="15240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525" y="25704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1280" y="186690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280" y="2913380"/>
            <a:ext cx="671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269105" y="417195"/>
            <a:ext cx="41433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2"/>
            <a:r>
              <a:rPr lang="en-US" altLang="zh-CN" dirty="0">
                <a:ea typeface="宋体" panose="02010600030101010101" pitchFamily="2" charset="-122"/>
                <a:sym typeface="+mn-ea"/>
              </a:rPr>
              <a:t>T=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tea 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P= 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kettle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280" y="228600"/>
            <a:ext cx="38709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algn="just">
              <a:lnSpc>
                <a:spcPct val="10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出现启发式规则：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在不匹配发生之后，将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T[s + m–1]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对齐到模式 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P[0..m–2]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中的最右匹配的位置，如果没有匹配的字符，将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向右移动</a:t>
            </a:r>
            <a:r>
              <a:rPr lang="en-US" altLang="zh-CN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</a:t>
            </a:r>
            <a:r>
              <a:rPr lang="zh-CN" altLang="en-US" sz="16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个位置</a:t>
            </a:r>
            <a:endParaRPr lang="en-US" altLang="zh-CN" sz="16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00000"/>
              </a:lnSpc>
            </a:pP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1588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523875" y="0"/>
            <a:ext cx="8229600" cy="9906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偏移表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26085" y="824230"/>
            <a:ext cx="8229600" cy="3021965"/>
          </a:xfrm>
        </p:spPr>
        <p:txBody>
          <a:bodyPr vert="horz" wrap="square" lIns="92075" tIns="46038" rIns="92075" bIns="46038" anchor="t"/>
          <a:lstStyle/>
          <a:p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在预处理中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计算大小为</a:t>
            </a:r>
            <a:r>
              <a:rPr lang="en-US" altLang="zh-CN" sz="2800" i="1" dirty="0">
                <a:ea typeface="宋体" panose="02010600030101010101" pitchFamily="2" charset="-122"/>
              </a:rPr>
              <a:t>|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|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的偏移表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例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= 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Courier New" panose="02070309020205020404" pitchFamily="49" charset="0"/>
                <a:ea typeface="宋体" panose="02010600030101010101" pitchFamily="2" charset="-122"/>
              </a:rPr>
              <a:t>kettle</a:t>
            </a:r>
            <a:r>
              <a:rPr lang="en-US" altLang="zh-CN" sz="2800" dirty="0">
                <a:latin typeface="Verdana" panose="020B0604030504040204" pitchFamily="34" charset="0"/>
                <a:ea typeface="宋体" panose="02010600030101010101" pitchFamily="2" charset="-122"/>
              </a:rPr>
              <a:t>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ea typeface="宋体" panose="02010600030101010101" pitchFamily="2" charset="-122"/>
              </a:rPr>
              <a:t>] =6-1-1=4,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ea typeface="宋体" panose="02010600030101010101" pitchFamily="2" charset="-122"/>
              </a:rPr>
              <a:t>] =6-1-4=1,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] =6-1-3=2, shift[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] =6-1-0=5</a:t>
            </a:r>
            <a:endParaRPr lang="zh-CN" altLang="en-US" dirty="0"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638810" y="1743075"/>
          <a:ext cx="7872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2" imgW="3987800" imgH="457200" progId="Equation.DSMT4">
                  <p:embed/>
                </p:oleObj>
              </mc:Choice>
              <mc:Fallback>
                <p:oleObj name="" r:id="rId2" imgW="3987800" imgH="457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810" y="1743075"/>
                        <a:ext cx="7872413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6085" y="4135755"/>
            <a:ext cx="8980170" cy="1777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1" indent="-342900" algn="l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zh-CN" altLang="en-US" sz="2800" i="0" kern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例:</a:t>
            </a:r>
            <a:r>
              <a:rPr lang="zh-CN" altLang="en-US" sz="2800" i="0" kern="0" dirty="0">
                <a:latin typeface="+mn-lt"/>
                <a:ea typeface="宋体" panose="02010600030101010101" pitchFamily="2" charset="-122"/>
                <a:sym typeface="+mn-ea"/>
              </a:rPr>
              <a:t> P = </a:t>
            </a:r>
            <a:r>
              <a:rPr lang="en-US" altLang="zh-CN" sz="2800" i="0" kern="0" dirty="0">
                <a:latin typeface="+mn-lt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sz="2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+mn-ea"/>
                <a:sym typeface="+mn-ea"/>
              </a:rPr>
              <a:t>pappar</a:t>
            </a:r>
            <a:r>
              <a:rPr lang="en-US" altLang="zh-CN" sz="2800" i="0" kern="0" dirty="0">
                <a:latin typeface="+mn-lt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800" i="0" kern="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</a:t>
            </a:r>
            <a:r>
              <a:rPr lang="zh-CN" altLang="en-US" sz="2800" i="0" kern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其偏移表是什么？</a:t>
            </a:r>
            <a:r>
              <a:rPr lang="zh-CN" altLang="en-US" sz="2800" i="0" kern="0" dirty="0">
                <a:latin typeface="+mn-lt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 i="0" kern="0" dirty="0">
              <a:latin typeface="+mn-lt"/>
              <a:ea typeface="宋体" panose="02010600030101010101" pitchFamily="2" charset="-122"/>
              <a:sym typeface="+mn-ea"/>
            </a:endParaRPr>
          </a:p>
          <a:p>
            <a:pPr lvl="2" indent="-342900" algn="l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r>
              <a:rPr lang="en-US" altLang="zh-CN" sz="2800" i="0" kern="0" dirty="0">
                <a:latin typeface="+mn-lt"/>
                <a:ea typeface="宋体" panose="02010600030101010101" pitchFamily="2" charset="-122"/>
                <a:cs typeface="+mn-ea"/>
                <a:sym typeface="+mn-ea"/>
              </a:rPr>
              <a:t>shift[</a:t>
            </a:r>
            <a:r>
              <a:rPr lang="en-US" altLang="zh-CN" sz="2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lang="en-US" altLang="zh-CN" sz="2800" i="0" kern="0" dirty="0">
                <a:latin typeface="+mn-lt"/>
                <a:ea typeface="宋体" panose="02010600030101010101" pitchFamily="2" charset="-122"/>
                <a:cs typeface="+mn-ea"/>
                <a:sym typeface="+mn-ea"/>
              </a:rPr>
              <a:t>]=6-1-3=2, shift[</a:t>
            </a:r>
            <a:r>
              <a:rPr lang="en-US" altLang="zh-CN" sz="2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lang="en-US" altLang="zh-CN" sz="2800" i="0" kern="0" dirty="0">
                <a:latin typeface="+mn-lt"/>
                <a:ea typeface="宋体" panose="02010600030101010101" pitchFamily="2" charset="-122"/>
                <a:cs typeface="+mn-ea"/>
                <a:sym typeface="+mn-ea"/>
              </a:rPr>
              <a:t>]=6-1-4=1, shift[</a:t>
            </a:r>
            <a:r>
              <a:rPr lang="en-US" altLang="zh-CN" sz="2800" b="1" i="0" kern="0" dirty="0">
                <a:latin typeface="Courier New" panose="02070309020205020404" pitchFamily="49" charset="0"/>
                <a:ea typeface="宋体" panose="02010600030101010101" pitchFamily="2" charset="-122"/>
                <a:cs typeface="+mn-ea"/>
                <a:sym typeface="+mn-ea"/>
              </a:rPr>
              <a:t>r</a:t>
            </a:r>
            <a:r>
              <a:rPr lang="en-US" altLang="zh-CN" sz="2800" i="0" kern="0" dirty="0">
                <a:latin typeface="+mn-lt"/>
                <a:ea typeface="宋体" panose="02010600030101010101" pitchFamily="2" charset="-122"/>
                <a:cs typeface="+mn-ea"/>
                <a:sym typeface="+mn-ea"/>
              </a:rPr>
              <a:t>]=6</a:t>
            </a:r>
            <a:endParaRPr lang="en-US" altLang="zh-CN" sz="2800" i="0" kern="0" dirty="0">
              <a:latin typeface="+mn-lt"/>
              <a:ea typeface="宋体" panose="02010600030101010101" pitchFamily="2" charset="-122"/>
              <a:cs typeface="+mn-ea"/>
            </a:endParaRPr>
          </a:p>
          <a:p>
            <a:pPr lvl="1" algn="l"/>
            <a:endParaRPr lang="zh-CN" altLang="en-US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1587" y="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551180" y="0"/>
            <a:ext cx="8229600" cy="460375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Boyer-Moore-Horspool 算法</a:t>
            </a:r>
            <a:endParaRPr lang="zh-CN" altLang="en-US" sz="32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772" name="Rectangle 3"/>
          <p:cNvSpPr/>
          <p:nvPr/>
        </p:nvSpPr>
        <p:spPr>
          <a:xfrm>
            <a:off x="136525" y="460375"/>
            <a:ext cx="8870950" cy="6311900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1"/>
            </a:solidFill>
            <a:prstDash val="dash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BMH-Search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flag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¬1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compute the shift table for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for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2000" i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r>
              <a:rPr lang="en-US" altLang="zh-CN" sz="20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000" i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|</a:t>
            </a:r>
            <a:endParaRPr lang="en-US" altLang="zh-CN" sz="20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shift[c] = m       // 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default values</a:t>
            </a:r>
            <a:endParaRPr lang="en-US" altLang="zh-CN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 for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k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m 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-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shift[P[k]] = m – 1 - k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search</a:t>
            </a:r>
            <a:endParaRPr lang="en-US" altLang="zh-CN" sz="20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 while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£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 </a:t>
            </a:r>
            <a:endParaRPr lang="en-US" altLang="zh-CN" sz="2000" b="1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j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m – 1   // 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start from the end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    while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T[s+j] == P[j]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13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j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j - 1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14    if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j &lt; 0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then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15        print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“pattern occurs with shift” s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16    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flag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¬0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17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s + shift[T[s + m–1]]  // shift by last letter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18 if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flag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   return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-1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21590"/>
            <a:ext cx="9158605" cy="6901180"/>
          </a:xfrm>
          <a:prstGeom prst="rect">
            <a:avLst/>
          </a:prstGeom>
        </p:spPr>
      </p:pic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835" y="0"/>
            <a:ext cx="8229600" cy="9906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BMH 分析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262890" y="622935"/>
            <a:ext cx="8681085" cy="5985510"/>
          </a:xfrm>
          <a:solidFill>
            <a:schemeClr val="bg1"/>
          </a:solidFill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最坏情况运行时间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预处理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|+m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搜索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何种输入达到此界？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总计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nm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空间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i="1" dirty="0">
                <a:ea typeface="宋体" panose="02010600030101010101" pitchFamily="2" charset="-122"/>
              </a:rPr>
              <a:t>O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i="1" dirty="0">
                <a:ea typeface="宋体" panose="02010600030101010101" pitchFamily="2" charset="-122"/>
              </a:rPr>
              <a:t>|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和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独立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</a:rPr>
              <a:t>在真实数据集合上很快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rgbClr val="00FFFF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字符串查找数据结构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sz="28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字符串查找的抽象数据结构</a:t>
            </a:r>
            <a:br>
              <a:rPr lang="zh-CN" altLang="en-US" sz="28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（Abstract Data Type，ADT）</a:t>
            </a:r>
            <a:endParaRPr lang="zh-CN" altLang="en-US" sz="28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华文细黑" panose="02010600040101010101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00050" y="1196340"/>
            <a:ext cx="8229600" cy="516636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字符串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ADT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存储字符串集合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search(x) –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查找集合中的字符串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insert(x) –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向集合中插入新的字符串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delete(x) –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从集合中删除等于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x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的字符串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字符串的一些特点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字符串是变长的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很多字符串前缀相同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– 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可以节约空间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buNone/>
            </a:pP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467995" y="38100"/>
            <a:ext cx="8229600" cy="64008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Trie树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/>
          </p:nvPr>
        </p:nvSpPr>
        <p:spPr>
          <a:xfrm>
            <a:off x="-9525" y="605155"/>
            <a:ext cx="9142730" cy="3230245"/>
          </a:xfrm>
        </p:spPr>
        <p:txBody>
          <a:bodyPr vert="horz" wrap="square" lIns="92075" tIns="46038" rIns="92075" bIns="46038" anchor="t"/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Trie</a:t>
            </a:r>
            <a:r>
              <a:rPr lang="en-US" alt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树，又称</a:t>
            </a:r>
            <a:r>
              <a:rPr sz="1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字典树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sz="1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单词查找树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或者</a:t>
            </a:r>
            <a:r>
              <a:rPr sz="1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前缀树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，是一种用于快速检索的</a:t>
            </a:r>
            <a:r>
              <a:rPr sz="1800" dirty="0">
                <a:solidFill>
                  <a:schemeClr val="accent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多叉树结构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，如英文字母的字典树是一个26叉树，数字的字典树是一个10叉树。Trie一词来自retrieve，发音为/tri:/ “tree”，也有人读为/traɪ/ “try”。</a:t>
            </a:r>
            <a:endParaRPr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Trie树可以利用字符串的公共前缀来节约存储空间</a:t>
            </a:r>
            <a:r>
              <a:rPr 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假设每个字符串以 “$” (不在</a:t>
            </a:r>
            <a:r>
              <a:rPr lang="zh-CN"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字符表</a:t>
            </a: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中)结束</a:t>
            </a:r>
            <a:endParaRPr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r>
              <a:rPr sz="1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如果系统中存在大量字符串且这些字符串基本没有公共前缀，则相应的trie树将非常消耗内存，这也是trie树的一个缺点。</a:t>
            </a:r>
            <a:endParaRPr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7893" name="Group 4"/>
          <p:cNvGrpSpPr/>
          <p:nvPr/>
        </p:nvGrpSpPr>
        <p:grpSpPr>
          <a:xfrm>
            <a:off x="2903855" y="3743643"/>
            <a:ext cx="4046538" cy="2319337"/>
            <a:chOff x="1296" y="1848"/>
            <a:chExt cx="2549" cy="1461"/>
          </a:xfrm>
        </p:grpSpPr>
        <p:sp>
          <p:nvSpPr>
            <p:cNvPr id="37895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896" name="AutoShape 6"/>
            <p:cNvCxnSpPr>
              <a:stCxn id="37895" idx="3"/>
              <a:endCxn id="37897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897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8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899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0" name="AutoShape 10"/>
            <p:cNvCxnSpPr>
              <a:stCxn id="37898" idx="1"/>
              <a:endCxn id="37895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1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2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3" name="AutoShape 13"/>
            <p:cNvCxnSpPr>
              <a:stCxn id="37902" idx="3"/>
              <a:endCxn id="37904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4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06" name="AutoShape 16"/>
            <p:cNvCxnSpPr>
              <a:stCxn id="37897" idx="3"/>
              <a:endCxn id="37902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07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0" name="AutoShape 20"/>
            <p:cNvCxnSpPr>
              <a:stCxn id="37904" idx="3"/>
              <a:endCxn id="37908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1" name="AutoShape 21"/>
            <p:cNvCxnSpPr>
              <a:stCxn id="37908" idx="3"/>
              <a:endCxn id="37909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2" name="AutoShape 22"/>
            <p:cNvCxnSpPr>
              <a:stCxn id="37897" idx="4"/>
              <a:endCxn id="37905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3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5" name="AutoShape 25"/>
            <p:cNvCxnSpPr>
              <a:stCxn id="37905" idx="4"/>
              <a:endCxn id="37913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16" name="AutoShape 26"/>
            <p:cNvCxnSpPr>
              <a:stCxn id="37913" idx="4"/>
              <a:endCxn id="37914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7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18" name="AutoShape 28"/>
            <p:cNvCxnSpPr>
              <a:stCxn id="37897" idx="5"/>
              <a:endCxn id="37917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19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1" name="AutoShape 31"/>
            <p:cNvCxnSpPr>
              <a:stCxn id="37917" idx="4"/>
              <a:endCxn id="37919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22" name="AutoShape 32"/>
            <p:cNvCxnSpPr>
              <a:stCxn id="37919" idx="4"/>
              <a:endCxn id="37920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3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4" name="AutoShape 34"/>
            <p:cNvCxnSpPr>
              <a:stCxn id="37920" idx="4"/>
              <a:endCxn id="37923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5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6" name="AutoShape 36"/>
            <p:cNvCxnSpPr>
              <a:stCxn id="37925" idx="5"/>
              <a:endCxn id="37927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7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28" name="AutoShape 38"/>
            <p:cNvCxnSpPr>
              <a:stCxn id="37898" idx="5"/>
              <a:endCxn id="37925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29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0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1" name="AutoShape 41"/>
            <p:cNvCxnSpPr>
              <a:stCxn id="37927" idx="5"/>
              <a:endCxn id="37929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2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33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4" name="AutoShape 44"/>
            <p:cNvCxnSpPr>
              <a:stCxn id="37933" idx="5"/>
              <a:endCxn id="37935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5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6" name="AutoShape 46"/>
            <p:cNvCxnSpPr>
              <a:stCxn id="37929" idx="5"/>
              <a:endCxn id="37933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37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endParaRPr lang="zh-CN" altLang="en-US" sz="2000" i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7938" name="AutoShape 48"/>
            <p:cNvCxnSpPr>
              <a:stCxn id="37935" idx="5"/>
              <a:endCxn id="37937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39" name="AutoShape 49"/>
            <p:cNvCxnSpPr>
              <a:stCxn id="37919" idx="5"/>
              <a:endCxn id="37907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0" name="AutoShape 50"/>
            <p:cNvCxnSpPr>
              <a:stCxn id="37907" idx="5"/>
              <a:endCxn id="37930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941" name="AutoShape 51"/>
            <p:cNvCxnSpPr>
              <a:stCxn id="37927" idx="3"/>
              <a:endCxn id="37932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7942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3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4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5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6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7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8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49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0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1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2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3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4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5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6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7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8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59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0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61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●"/>
                <a:defRPr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Times New Roman" panose="02020603050405020304" pitchFamily="18" charset="0"/>
                <a:buChar char="■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Times New Roman" panose="02020603050405020304" pitchFamily="18" charset="0"/>
                <a:buChar char="○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None/>
              </a:pPr>
              <a:r>
                <a:rPr lang="en-US" altLang="zh-CN" sz="160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4" name="Rectangle 72"/>
          <p:cNvSpPr/>
          <p:nvPr/>
        </p:nvSpPr>
        <p:spPr>
          <a:xfrm>
            <a:off x="1388110" y="5945505"/>
            <a:ext cx="7080885" cy="4895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字符串集合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 {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bear, bid, bulk, bull, sun, sunday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403225" y="-23495"/>
            <a:ext cx="8229600" cy="9906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Trie树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106680" y="724535"/>
            <a:ext cx="9037320" cy="4815205"/>
          </a:xfrm>
        </p:spPr>
        <p:txBody>
          <a:bodyPr vert="horz" wrap="square" lIns="92075" tIns="46038" rIns="92075" bIns="46038" anchor="t"/>
          <a:lstStyle/>
          <a:p>
            <a:r>
              <a:rPr lang="en-US" altLang="zh-CN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trie</a:t>
            </a:r>
            <a:r>
              <a:rPr lang="zh-CN" altLang="en-US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树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的性质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多路树，每个结点有从1到d 个儿子.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根节点不包含字符，除根节点以外每个节点只包含一个字符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每个节点的所有子节点包含的字符串不相同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每个叶子结点存储字符串，这个字符串是从根到叶子所有字符的连接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朴素匹配算法示例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1867535"/>
            <a:ext cx="2809875" cy="695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85" y="2639695"/>
            <a:ext cx="2876550" cy="652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535" y="3467735"/>
            <a:ext cx="2748280" cy="652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535" y="4394200"/>
            <a:ext cx="2781300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555" y="5134610"/>
            <a:ext cx="2748280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940" y="5753735"/>
            <a:ext cx="2800350" cy="7524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822315" y="1977390"/>
            <a:ext cx="2971800" cy="1219200"/>
            <a:chOff x="9169" y="3114"/>
            <a:chExt cx="4680" cy="1920"/>
          </a:xfrm>
        </p:grpSpPr>
        <p:sp>
          <p:nvSpPr>
            <p:cNvPr id="10" name="右大括号 9"/>
            <p:cNvSpPr/>
            <p:nvPr/>
          </p:nvSpPr>
          <p:spPr>
            <a:xfrm>
              <a:off x="9454" y="3114"/>
              <a:ext cx="328" cy="1920"/>
            </a:xfrm>
            <a:prstGeom prst="rightBrace">
              <a:avLst>
                <a:gd name="adj1" fmla="val 8333"/>
                <a:gd name="adj2" fmla="val 48697"/>
              </a:avLst>
            </a:prstGeom>
            <a:noFill/>
            <a:ln w="12700" cap="sq" cmpd="sng" algn="ctr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"/>
            <p:cNvSpPr>
              <a:spLocks noGrp="1"/>
            </p:cNvSpPr>
            <p:nvPr/>
          </p:nvSpPr>
          <p:spPr>
            <a:xfrm>
              <a:off x="9169" y="3587"/>
              <a:ext cx="4680" cy="9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i="0" dirty="0">
                  <a:latin typeface="华文细黑" panose="02010600040101010101" charset="-122"/>
                  <a:ea typeface="华文细黑" panose="02010600040101010101" charset="-122"/>
                </a:rPr>
                <a:t>第一位不匹配</a:t>
              </a:r>
              <a:endParaRPr lang="zh-CN" altLang="en-US" sz="2000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45835" y="3603625"/>
            <a:ext cx="2058035" cy="2080260"/>
            <a:chOff x="9521" y="5675"/>
            <a:chExt cx="3241" cy="3276"/>
          </a:xfrm>
        </p:grpSpPr>
        <p:sp>
          <p:nvSpPr>
            <p:cNvPr id="12" name="右大括号 11"/>
            <p:cNvSpPr/>
            <p:nvPr/>
          </p:nvSpPr>
          <p:spPr>
            <a:xfrm>
              <a:off x="9521" y="5675"/>
              <a:ext cx="261" cy="3276"/>
            </a:xfrm>
            <a:prstGeom prst="rightBrace">
              <a:avLst>
                <a:gd name="adj1" fmla="val 8333"/>
                <a:gd name="adj2" fmla="val 48697"/>
              </a:avLst>
            </a:prstGeom>
            <a:noFill/>
            <a:ln w="12700" cap="sq" cmpd="sng" algn="ctr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20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"/>
            <p:cNvSpPr>
              <a:spLocks noGrp="1"/>
            </p:cNvSpPr>
            <p:nvPr/>
          </p:nvSpPr>
          <p:spPr>
            <a:xfrm>
              <a:off x="9782" y="6830"/>
              <a:ext cx="2980" cy="8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000" i="0" dirty="0">
                  <a:latin typeface="华文细黑" panose="02010600040101010101" charset="-122"/>
                  <a:ea typeface="华文细黑" panose="02010600040101010101" charset="-122"/>
                </a:rPr>
                <a:t>部分匹配</a:t>
              </a:r>
              <a:endParaRPr lang="zh-CN" altLang="en-US" sz="2000" i="0" dirty="0">
                <a:latin typeface="华文细黑" panose="02010600040101010101" charset="-122"/>
                <a:ea typeface="华文细黑" panose="0201060004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1910" y="1180465"/>
            <a:ext cx="9259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i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字符串S：“BBC ABCDAB ABCDABCDABDE”，模式串P：“ABCDABD”</a:t>
            </a:r>
            <a:endParaRPr lang="zh-CN" altLang="en-US" i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Trie的搜索和插入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39941" name="Rectangle 4"/>
          <p:cNvSpPr/>
          <p:nvPr/>
        </p:nvSpPr>
        <p:spPr>
          <a:xfrm>
            <a:off x="630555" y="1987233"/>
            <a:ext cx="8131175" cy="1290637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 //</a:t>
            </a:r>
            <a:r>
              <a:rPr lang="en-US" altLang="zh-CN" sz="2000" i="1" dirty="0">
                <a:latin typeface="Courier New" panose="02070309020205020404" pitchFamily="49" charset="0"/>
                <a:ea typeface="宋体" panose="02010600030101010101" pitchFamily="2" charset="-122"/>
              </a:rPr>
              <a:t>search string P from t</a:t>
            </a:r>
            <a:endParaRPr lang="en-US" altLang="zh-CN" sz="20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false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03  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return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Trie-Search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3" name="Rectangle 6"/>
          <p:cNvSpPr/>
          <p:nvPr/>
        </p:nvSpPr>
        <p:spPr>
          <a:xfrm>
            <a:off x="534035" y="3816985"/>
            <a:ext cx="8531860" cy="1595120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(t, P[k..m]) 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01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 is not leaf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//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otherwise P is already present</a:t>
            </a:r>
            <a:endParaRPr lang="en-US" altLang="zh-CN" sz="1800" i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02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  if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(P[k])=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nil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then 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03      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Create a new child of t and a “branch” starting with that chlid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           and storing P[k..m]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lvl="0" indent="-342900" algn="just" defTabSz="0">
              <a:spcBef>
                <a:spcPct val="0"/>
              </a:spcBef>
              <a:buClrTx/>
              <a:buSzPct val="100000"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04    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else 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Trie-Insert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(t.</a:t>
            </a:r>
            <a:r>
              <a:rPr lang="en-US" altLang="zh-CN" sz="1800" i="1" dirty="0">
                <a:latin typeface="Courier New" panose="02070309020205020404" pitchFamily="49" charset="0"/>
                <a:ea typeface="宋体" panose="02010600030101010101" pitchFamily="2" charset="-122"/>
              </a:rPr>
              <a:t>child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(P[k]), P[k+1..m])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搜索：沿着树向下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(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Trie-Search(</a:t>
            </a:r>
            <a:r>
              <a:rPr lang="en-US" altLang="zh-CN" sz="20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root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[0..</a:t>
            </a:r>
            <a:r>
              <a:rPr lang="en-US" altLang="zh-CN" sz="2000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m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])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搜索</a:t>
            </a:r>
            <a:r>
              <a:rPr lang="en-US" altLang="zh-CN" sz="20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)</a:t>
            </a:r>
            <a:endParaRPr lang="en-US" altLang="zh-CN" sz="20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插入</a:t>
            </a:r>
            <a:endParaRPr lang="zh-CN" altLang="en-US" sz="200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删除应该怎么做？</a:t>
            </a:r>
            <a:endParaRPr lang="zh-CN" altLang="en-US" sz="200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 sz="200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581025" y="1934210"/>
            <a:ext cx="8229600" cy="5568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Trie </a:t>
            </a:r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实现细节</a:t>
            </a:r>
            <a:endParaRPr lang="zh-CN" altLang="en-US" sz="3600" dirty="0"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533400" y="967740"/>
            <a:ext cx="8229600" cy="5451475"/>
          </a:xfrm>
        </p:spPr>
        <p:txBody>
          <a:bodyPr vert="horz" wrap="square" lIns="92075" tIns="46038" rIns="92075" bIns="46038" anchor="t"/>
          <a:lstStyle/>
          <a:p>
            <a:pPr lvl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t.child(c)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操作的复杂性是什么：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大小为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d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的儿子指针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数组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：浪费空间，但是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child(c)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儿子指针的</a:t>
            </a:r>
            <a:r>
              <a:rPr lang="en-US" altLang="zh-CN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hash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表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，较少浪费空间，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child(c)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的期望是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O(1)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儿子指针</a:t>
            </a:r>
            <a:r>
              <a:rPr lang="zh-CN" altLang="en-US" sz="2400" b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链表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：空间小但是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child(c)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在最坏情况下是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O(d)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儿子指针的二分搜索树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空间小且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child(c)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最坏情况下是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O(lg d)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Trie的</a:t>
            </a:r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4343400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搜索，插入和删除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(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字符串长度是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m): 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依赖于结点的实现方法，可能为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		O(dm), O(m lg d), O(m)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Trie的</a:t>
            </a:r>
            <a:r>
              <a:rPr lang="zh-CN" altLang="en-US" sz="32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还有很多变种</a:t>
            </a:r>
            <a:endParaRPr lang="zh-CN" altLang="en-US" sz="32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Trie树的变种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61645" y="983615"/>
            <a:ext cx="8229600" cy="1544320"/>
          </a:xfrm>
        </p:spPr>
        <p:txBody>
          <a:bodyPr wrap="square" lIns="92075" tIns="46038" rIns="92075" bIns="46038" anchor="t"/>
          <a:lstStyle/>
          <a:p>
            <a:r>
              <a:rPr lang="zh-CN" altLang="en-US" sz="24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紧缩</a:t>
            </a:r>
            <a:r>
              <a:rPr lang="en-US" altLang="zh-CN" sz="24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Trie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用带有字符串的边取代一系列单儿子结点构成的链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每个非叶结点最少有两个儿子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6868" name="Group 4"/>
          <p:cNvGrpSpPr/>
          <p:nvPr/>
        </p:nvGrpSpPr>
        <p:grpSpPr>
          <a:xfrm>
            <a:off x="685800" y="2481263"/>
            <a:ext cx="4046538" cy="2319337"/>
            <a:chOff x="1296" y="1848"/>
            <a:chExt cx="2549" cy="1461"/>
          </a:xfrm>
        </p:grpSpPr>
        <p:sp>
          <p:nvSpPr>
            <p:cNvPr id="36869" name="Oval 5"/>
            <p:cNvSpPr/>
            <p:nvPr/>
          </p:nvSpPr>
          <p:spPr>
            <a:xfrm>
              <a:off x="2264" y="189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70" name="AutoShape 6"/>
            <p:cNvCxnSpPr>
              <a:stCxn id="36869" idx="3"/>
              <a:endCxn id="36871" idx="7"/>
            </p:cNvCxnSpPr>
            <p:nvPr/>
          </p:nvCxnSpPr>
          <p:spPr>
            <a:xfrm flipH="1">
              <a:off x="2144" y="1963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71" name="Oval 7"/>
            <p:cNvSpPr/>
            <p:nvPr/>
          </p:nvSpPr>
          <p:spPr>
            <a:xfrm>
              <a:off x="2080" y="207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Oval 8"/>
            <p:cNvSpPr/>
            <p:nvPr/>
          </p:nvSpPr>
          <p:spPr>
            <a:xfrm>
              <a:off x="2505" y="207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Text Box 9"/>
            <p:cNvSpPr txBox="1"/>
            <p:nvPr/>
          </p:nvSpPr>
          <p:spPr>
            <a:xfrm>
              <a:off x="2070" y="1865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74" name="AutoShape 10"/>
            <p:cNvCxnSpPr>
              <a:stCxn id="36872" idx="1"/>
              <a:endCxn id="36869" idx="5"/>
            </p:cNvCxnSpPr>
            <p:nvPr/>
          </p:nvCxnSpPr>
          <p:spPr>
            <a:xfrm flipH="1" flipV="1">
              <a:off x="2328" y="1963"/>
              <a:ext cx="188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75" name="Text Box 11"/>
            <p:cNvSpPr txBox="1"/>
            <p:nvPr/>
          </p:nvSpPr>
          <p:spPr>
            <a:xfrm>
              <a:off x="2367" y="1848"/>
              <a:ext cx="18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s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Oval 12"/>
            <p:cNvSpPr/>
            <p:nvPr/>
          </p:nvSpPr>
          <p:spPr>
            <a:xfrm>
              <a:off x="1891" y="226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77" name="AutoShape 13"/>
            <p:cNvCxnSpPr>
              <a:stCxn id="36876" idx="3"/>
              <a:endCxn id="36878" idx="7"/>
            </p:cNvCxnSpPr>
            <p:nvPr/>
          </p:nvCxnSpPr>
          <p:spPr>
            <a:xfrm flipH="1">
              <a:off x="1771" y="2337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78" name="Oval 14"/>
            <p:cNvSpPr/>
            <p:nvPr/>
          </p:nvSpPr>
          <p:spPr>
            <a:xfrm>
              <a:off x="1707" y="2449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Oval 15"/>
            <p:cNvSpPr/>
            <p:nvPr/>
          </p:nvSpPr>
          <p:spPr>
            <a:xfrm>
              <a:off x="2115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80" name="AutoShape 16"/>
            <p:cNvCxnSpPr>
              <a:stCxn id="36871" idx="3"/>
              <a:endCxn id="36876" idx="7"/>
            </p:cNvCxnSpPr>
            <p:nvPr/>
          </p:nvCxnSpPr>
          <p:spPr>
            <a:xfrm flipH="1">
              <a:off x="1955" y="2143"/>
              <a:ext cx="136" cy="13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81" name="Oval 17"/>
            <p:cNvSpPr/>
            <p:nvPr/>
          </p:nvSpPr>
          <p:spPr>
            <a:xfrm>
              <a:off x="2624" y="278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Oval 18"/>
            <p:cNvSpPr/>
            <p:nvPr/>
          </p:nvSpPr>
          <p:spPr>
            <a:xfrm>
              <a:off x="1512" y="263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Oval 19"/>
            <p:cNvSpPr/>
            <p:nvPr/>
          </p:nvSpPr>
          <p:spPr>
            <a:xfrm>
              <a:off x="1328" y="2812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84" name="AutoShape 20"/>
            <p:cNvCxnSpPr>
              <a:stCxn id="36878" idx="3"/>
              <a:endCxn id="36882" idx="7"/>
            </p:cNvCxnSpPr>
            <p:nvPr/>
          </p:nvCxnSpPr>
          <p:spPr>
            <a:xfrm flipH="1">
              <a:off x="1576" y="2517"/>
              <a:ext cx="142" cy="1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5" name="AutoShape 21"/>
            <p:cNvCxnSpPr>
              <a:stCxn id="36882" idx="3"/>
              <a:endCxn id="36883" idx="7"/>
            </p:cNvCxnSpPr>
            <p:nvPr/>
          </p:nvCxnSpPr>
          <p:spPr>
            <a:xfrm flipH="1">
              <a:off x="1392" y="2700"/>
              <a:ext cx="131" cy="1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86" name="AutoShape 22"/>
            <p:cNvCxnSpPr>
              <a:stCxn id="36871" idx="4"/>
              <a:endCxn id="36879" idx="0"/>
            </p:cNvCxnSpPr>
            <p:nvPr/>
          </p:nvCxnSpPr>
          <p:spPr>
            <a:xfrm>
              <a:off x="2118" y="2154"/>
              <a:ext cx="35" cy="17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87" name="Oval 23"/>
            <p:cNvSpPr/>
            <p:nvPr/>
          </p:nvSpPr>
          <p:spPr>
            <a:xfrm>
              <a:off x="2061" y="260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Oval 24"/>
            <p:cNvSpPr/>
            <p:nvPr/>
          </p:nvSpPr>
          <p:spPr>
            <a:xfrm>
              <a:off x="2042" y="283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89" name="AutoShape 25"/>
            <p:cNvCxnSpPr>
              <a:stCxn id="36879" idx="4"/>
              <a:endCxn id="36887" idx="0"/>
            </p:cNvCxnSpPr>
            <p:nvPr/>
          </p:nvCxnSpPr>
          <p:spPr>
            <a:xfrm flipH="1">
              <a:off x="2099" y="2416"/>
              <a:ext cx="54" cy="17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0" name="AutoShape 26"/>
            <p:cNvCxnSpPr>
              <a:stCxn id="36887" idx="4"/>
              <a:endCxn id="36888" idx="0"/>
            </p:cNvCxnSpPr>
            <p:nvPr/>
          </p:nvCxnSpPr>
          <p:spPr>
            <a:xfrm flipH="1">
              <a:off x="2080" y="2679"/>
              <a:ext cx="19" cy="15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91" name="Oval 27"/>
            <p:cNvSpPr/>
            <p:nvPr/>
          </p:nvSpPr>
          <p:spPr>
            <a:xfrm>
              <a:off x="2361" y="2337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92" name="AutoShape 28"/>
            <p:cNvCxnSpPr>
              <a:stCxn id="36871" idx="5"/>
              <a:endCxn id="36891" idx="0"/>
            </p:cNvCxnSpPr>
            <p:nvPr/>
          </p:nvCxnSpPr>
          <p:spPr>
            <a:xfrm>
              <a:off x="2144" y="2143"/>
              <a:ext cx="255" cy="18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93" name="Oval 29"/>
            <p:cNvSpPr/>
            <p:nvPr/>
          </p:nvSpPr>
          <p:spPr>
            <a:xfrm>
              <a:off x="2377" y="260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94" name="Oval 30"/>
            <p:cNvSpPr/>
            <p:nvPr/>
          </p:nvSpPr>
          <p:spPr>
            <a:xfrm>
              <a:off x="2396" y="285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95" name="AutoShape 31"/>
            <p:cNvCxnSpPr>
              <a:stCxn id="36891" idx="4"/>
              <a:endCxn id="36893" idx="0"/>
            </p:cNvCxnSpPr>
            <p:nvPr/>
          </p:nvCxnSpPr>
          <p:spPr>
            <a:xfrm>
              <a:off x="2399" y="2416"/>
              <a:ext cx="16" cy="18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896" name="AutoShape 32"/>
            <p:cNvCxnSpPr>
              <a:stCxn id="36893" idx="4"/>
              <a:endCxn id="36894" idx="0"/>
            </p:cNvCxnSpPr>
            <p:nvPr/>
          </p:nvCxnSpPr>
          <p:spPr>
            <a:xfrm>
              <a:off x="2415" y="2684"/>
              <a:ext cx="19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97" name="Oval 33"/>
            <p:cNvSpPr/>
            <p:nvPr/>
          </p:nvSpPr>
          <p:spPr>
            <a:xfrm>
              <a:off x="2417" y="310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898" name="AutoShape 34"/>
            <p:cNvCxnSpPr>
              <a:stCxn id="36894" idx="4"/>
              <a:endCxn id="36897" idx="0"/>
            </p:cNvCxnSpPr>
            <p:nvPr/>
          </p:nvCxnSpPr>
          <p:spPr>
            <a:xfrm>
              <a:off x="2434" y="2935"/>
              <a:ext cx="21" cy="1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899" name="Oval 35"/>
            <p:cNvSpPr/>
            <p:nvPr/>
          </p:nvSpPr>
          <p:spPr>
            <a:xfrm>
              <a:off x="2754" y="2263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00" name="AutoShape 36"/>
            <p:cNvCxnSpPr>
              <a:stCxn id="36899" idx="5"/>
              <a:endCxn id="36901" idx="1"/>
            </p:cNvCxnSpPr>
            <p:nvPr/>
          </p:nvCxnSpPr>
          <p:spPr>
            <a:xfrm>
              <a:off x="2818" y="2331"/>
              <a:ext cx="168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01" name="Oval 37"/>
            <p:cNvSpPr/>
            <p:nvPr/>
          </p:nvSpPr>
          <p:spPr>
            <a:xfrm>
              <a:off x="2975" y="2450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02" name="AutoShape 38"/>
            <p:cNvCxnSpPr>
              <a:stCxn id="36872" idx="5"/>
              <a:endCxn id="36899" idx="1"/>
            </p:cNvCxnSpPr>
            <p:nvPr/>
          </p:nvCxnSpPr>
          <p:spPr>
            <a:xfrm>
              <a:off x="2569" y="2144"/>
              <a:ext cx="196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03" name="Oval 39"/>
            <p:cNvSpPr/>
            <p:nvPr/>
          </p:nvSpPr>
          <p:spPr>
            <a:xfrm>
              <a:off x="3171" y="265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4" name="Oval 40"/>
            <p:cNvSpPr/>
            <p:nvPr/>
          </p:nvSpPr>
          <p:spPr>
            <a:xfrm>
              <a:off x="2767" y="3026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05" name="AutoShape 41"/>
            <p:cNvCxnSpPr>
              <a:stCxn id="36901" idx="5"/>
              <a:endCxn id="36903" idx="1"/>
            </p:cNvCxnSpPr>
            <p:nvPr/>
          </p:nvCxnSpPr>
          <p:spPr>
            <a:xfrm>
              <a:off x="3039" y="2518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06" name="Oval 42"/>
            <p:cNvSpPr/>
            <p:nvPr/>
          </p:nvSpPr>
          <p:spPr>
            <a:xfrm>
              <a:off x="2884" y="27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07" name="Oval 43"/>
            <p:cNvSpPr/>
            <p:nvPr/>
          </p:nvSpPr>
          <p:spPr>
            <a:xfrm>
              <a:off x="3352" y="2844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08" name="AutoShape 44"/>
            <p:cNvCxnSpPr>
              <a:stCxn id="36907" idx="5"/>
              <a:endCxn id="36909" idx="1"/>
            </p:cNvCxnSpPr>
            <p:nvPr/>
          </p:nvCxnSpPr>
          <p:spPr>
            <a:xfrm>
              <a:off x="3416" y="2912"/>
              <a:ext cx="152" cy="12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09" name="Oval 45"/>
            <p:cNvSpPr/>
            <p:nvPr/>
          </p:nvSpPr>
          <p:spPr>
            <a:xfrm>
              <a:off x="3557" y="3031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10" name="AutoShape 46"/>
            <p:cNvCxnSpPr>
              <a:stCxn id="36903" idx="5"/>
              <a:endCxn id="36907" idx="1"/>
            </p:cNvCxnSpPr>
            <p:nvPr/>
          </p:nvCxnSpPr>
          <p:spPr>
            <a:xfrm>
              <a:off x="3235" y="2722"/>
              <a:ext cx="128" cy="12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11" name="Oval 47"/>
            <p:cNvSpPr/>
            <p:nvPr/>
          </p:nvSpPr>
          <p:spPr>
            <a:xfrm>
              <a:off x="3753" y="3235"/>
              <a:ext cx="75" cy="74"/>
            </a:xfrm>
            <a:prstGeom prst="ellipse">
              <a:avLst/>
            </a:prstGeom>
            <a:solidFill>
              <a:srgbClr val="00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>
                <a:buFont typeface="Times New Roman" panose="02020603050405020304" pitchFamily="18" charset="0"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6912" name="AutoShape 48"/>
            <p:cNvCxnSpPr>
              <a:stCxn id="36909" idx="5"/>
              <a:endCxn id="36911" idx="1"/>
            </p:cNvCxnSpPr>
            <p:nvPr/>
          </p:nvCxnSpPr>
          <p:spPr>
            <a:xfrm>
              <a:off x="3621" y="3099"/>
              <a:ext cx="143" cy="14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13" name="AutoShape 49"/>
            <p:cNvCxnSpPr>
              <a:stCxn id="36893" idx="5"/>
              <a:endCxn id="36881" idx="1"/>
            </p:cNvCxnSpPr>
            <p:nvPr/>
          </p:nvCxnSpPr>
          <p:spPr>
            <a:xfrm>
              <a:off x="2441" y="2673"/>
              <a:ext cx="194" cy="11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14" name="AutoShape 50"/>
            <p:cNvCxnSpPr>
              <a:stCxn id="36881" idx="5"/>
              <a:endCxn id="36904" idx="0"/>
            </p:cNvCxnSpPr>
            <p:nvPr/>
          </p:nvCxnSpPr>
          <p:spPr>
            <a:xfrm>
              <a:off x="2688" y="2854"/>
              <a:ext cx="117" cy="1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915" name="AutoShape 51"/>
            <p:cNvCxnSpPr>
              <a:stCxn id="36901" idx="3"/>
              <a:endCxn id="36906" idx="0"/>
            </p:cNvCxnSpPr>
            <p:nvPr/>
          </p:nvCxnSpPr>
          <p:spPr>
            <a:xfrm flipH="1">
              <a:off x="2922" y="2518"/>
              <a:ext cx="64" cy="2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916" name="Text Box 52"/>
            <p:cNvSpPr txBox="1"/>
            <p:nvPr/>
          </p:nvSpPr>
          <p:spPr>
            <a:xfrm>
              <a:off x="1872" y="2044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17" name="Text Box 53"/>
            <p:cNvSpPr txBox="1"/>
            <p:nvPr/>
          </p:nvSpPr>
          <p:spPr>
            <a:xfrm>
              <a:off x="1680" y="2231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18" name="Text Box 54"/>
            <p:cNvSpPr txBox="1"/>
            <p:nvPr/>
          </p:nvSpPr>
          <p:spPr>
            <a:xfrm>
              <a:off x="1536" y="2400"/>
              <a:ext cx="1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19" name="Text Box 55"/>
            <p:cNvSpPr txBox="1"/>
            <p:nvPr/>
          </p:nvSpPr>
          <p:spPr>
            <a:xfrm>
              <a:off x="1296" y="2572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0" name="Text Box 56"/>
            <p:cNvSpPr txBox="1"/>
            <p:nvPr/>
          </p:nvSpPr>
          <p:spPr>
            <a:xfrm>
              <a:off x="2008" y="216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i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1" name="Text Box 57"/>
            <p:cNvSpPr txBox="1"/>
            <p:nvPr/>
          </p:nvSpPr>
          <p:spPr>
            <a:xfrm>
              <a:off x="1964" y="2381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2" name="Text Box 58"/>
            <p:cNvSpPr txBox="1"/>
            <p:nvPr/>
          </p:nvSpPr>
          <p:spPr>
            <a:xfrm>
              <a:off x="1920" y="264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3" name="Text Box 59"/>
            <p:cNvSpPr txBox="1"/>
            <p:nvPr/>
          </p:nvSpPr>
          <p:spPr>
            <a:xfrm>
              <a:off x="2204" y="206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4" name="Text Box 60"/>
            <p:cNvSpPr txBox="1"/>
            <p:nvPr/>
          </p:nvSpPr>
          <p:spPr>
            <a:xfrm>
              <a:off x="2297" y="2400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5" name="Text Box 61"/>
            <p:cNvSpPr txBox="1"/>
            <p:nvPr/>
          </p:nvSpPr>
          <p:spPr>
            <a:xfrm>
              <a:off x="2297" y="2668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k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6" name="Text Box 62"/>
            <p:cNvSpPr txBox="1"/>
            <p:nvPr/>
          </p:nvSpPr>
          <p:spPr>
            <a:xfrm>
              <a:off x="2299" y="2908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7" name="Text Box 63"/>
            <p:cNvSpPr txBox="1"/>
            <p:nvPr/>
          </p:nvSpPr>
          <p:spPr>
            <a:xfrm>
              <a:off x="2587" y="2860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8" name="Text Box 64"/>
            <p:cNvSpPr txBox="1"/>
            <p:nvPr/>
          </p:nvSpPr>
          <p:spPr>
            <a:xfrm>
              <a:off x="2496" y="2572"/>
              <a:ext cx="15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29" name="Text Box 65"/>
            <p:cNvSpPr txBox="1"/>
            <p:nvPr/>
          </p:nvSpPr>
          <p:spPr>
            <a:xfrm>
              <a:off x="2635" y="204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u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0" name="Text Box 66"/>
            <p:cNvSpPr txBox="1"/>
            <p:nvPr/>
          </p:nvSpPr>
          <p:spPr>
            <a:xfrm>
              <a:off x="2875" y="223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1" name="Text Box 67"/>
            <p:cNvSpPr txBox="1"/>
            <p:nvPr/>
          </p:nvSpPr>
          <p:spPr>
            <a:xfrm>
              <a:off x="3072" y="2428"/>
              <a:ext cx="19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2" name="Text Box 68"/>
            <p:cNvSpPr txBox="1"/>
            <p:nvPr/>
          </p:nvSpPr>
          <p:spPr>
            <a:xfrm>
              <a:off x="3264" y="2620"/>
              <a:ext cx="193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3" name="Text Box 69"/>
            <p:cNvSpPr txBox="1"/>
            <p:nvPr/>
          </p:nvSpPr>
          <p:spPr>
            <a:xfrm>
              <a:off x="3451" y="2812"/>
              <a:ext cx="19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y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4" name="Text Box 70"/>
            <p:cNvSpPr txBox="1"/>
            <p:nvPr/>
          </p:nvSpPr>
          <p:spPr>
            <a:xfrm>
              <a:off x="2784" y="2496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935" name="Text Box 71"/>
            <p:cNvSpPr txBox="1"/>
            <p:nvPr/>
          </p:nvSpPr>
          <p:spPr>
            <a:xfrm>
              <a:off x="3648" y="3004"/>
              <a:ext cx="19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Times New Roman" panose="02020603050405020304" pitchFamily="18" charset="0"/>
              </a:pPr>
              <a:r>
                <a:rPr lang="en-US" altLang="zh-CN" sz="1600" i="0" dirty="0">
                  <a:latin typeface="Verdana" panose="020B0604030504040204" pitchFamily="34" charset="0"/>
                  <a:ea typeface="宋体" panose="02010600030101010101" pitchFamily="2" charset="-122"/>
                </a:rPr>
                <a:t>$</a:t>
              </a:r>
              <a:endPara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936" name="Oval 72"/>
          <p:cNvSpPr/>
          <p:nvPr/>
        </p:nvSpPr>
        <p:spPr>
          <a:xfrm>
            <a:off x="6862763" y="266700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37" name="AutoShape 73"/>
          <p:cNvCxnSpPr>
            <a:stCxn id="36936" idx="3"/>
            <a:endCxn id="36938" idx="7"/>
          </p:cNvCxnSpPr>
          <p:nvPr/>
        </p:nvCxnSpPr>
        <p:spPr>
          <a:xfrm flipH="1">
            <a:off x="6672580" y="2767330"/>
            <a:ext cx="207645" cy="20256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38" name="Oval 74"/>
          <p:cNvSpPr/>
          <p:nvPr/>
        </p:nvSpPr>
        <p:spPr>
          <a:xfrm>
            <a:off x="6570980" y="2952750"/>
            <a:ext cx="118745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39" name="Text Box 75"/>
          <p:cNvSpPr txBox="1"/>
          <p:nvPr/>
        </p:nvSpPr>
        <p:spPr>
          <a:xfrm>
            <a:off x="6554788" y="2619375"/>
            <a:ext cx="311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40" name="AutoShape 76"/>
          <p:cNvCxnSpPr>
            <a:stCxn id="36951" idx="1"/>
            <a:endCxn id="36936" idx="5"/>
          </p:cNvCxnSpPr>
          <p:nvPr/>
        </p:nvCxnSpPr>
        <p:spPr>
          <a:xfrm flipH="1" flipV="1">
            <a:off x="6964363" y="2767330"/>
            <a:ext cx="487045" cy="38989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41" name="Text Box 77"/>
          <p:cNvSpPr txBox="1"/>
          <p:nvPr/>
        </p:nvSpPr>
        <p:spPr>
          <a:xfrm>
            <a:off x="7148513" y="2670175"/>
            <a:ext cx="5476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sun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42" name="Oval 78"/>
          <p:cNvSpPr/>
          <p:nvPr/>
        </p:nvSpPr>
        <p:spPr>
          <a:xfrm>
            <a:off x="5867400" y="3540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43" name="Oval 79"/>
          <p:cNvSpPr/>
          <p:nvPr/>
        </p:nvSpPr>
        <p:spPr>
          <a:xfrm>
            <a:off x="6629400" y="3616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44" name="AutoShape 80"/>
          <p:cNvCxnSpPr>
            <a:stCxn id="36938" idx="3"/>
            <a:endCxn id="36942" idx="7"/>
          </p:cNvCxnSpPr>
          <p:nvPr/>
        </p:nvCxnSpPr>
        <p:spPr>
          <a:xfrm flipH="1">
            <a:off x="5969000" y="3053080"/>
            <a:ext cx="619125" cy="50419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45" name="Oval 81"/>
          <p:cNvSpPr/>
          <p:nvPr/>
        </p:nvSpPr>
        <p:spPr>
          <a:xfrm>
            <a:off x="7434263" y="4081463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46" name="AutoShape 82"/>
          <p:cNvCxnSpPr>
            <a:stCxn id="36938" idx="4"/>
            <a:endCxn id="36943" idx="0"/>
          </p:cNvCxnSpPr>
          <p:nvPr/>
        </p:nvCxnSpPr>
        <p:spPr>
          <a:xfrm>
            <a:off x="6630353" y="3069908"/>
            <a:ext cx="58420" cy="5461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947" name="AutoShape 83"/>
          <p:cNvCxnSpPr>
            <a:stCxn id="36938" idx="5"/>
            <a:endCxn id="36948" idx="0"/>
          </p:cNvCxnSpPr>
          <p:nvPr/>
        </p:nvCxnSpPr>
        <p:spPr>
          <a:xfrm>
            <a:off x="6672263" y="3053080"/>
            <a:ext cx="321310" cy="56324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48" name="Oval 84"/>
          <p:cNvSpPr/>
          <p:nvPr/>
        </p:nvSpPr>
        <p:spPr>
          <a:xfrm>
            <a:off x="6934200" y="3616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49" name="Oval 85"/>
          <p:cNvSpPr/>
          <p:nvPr/>
        </p:nvSpPr>
        <p:spPr>
          <a:xfrm>
            <a:off x="6934200" y="4302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50" name="AutoShape 86"/>
          <p:cNvCxnSpPr>
            <a:stCxn id="36948" idx="4"/>
            <a:endCxn id="36949" idx="0"/>
          </p:cNvCxnSpPr>
          <p:nvPr/>
        </p:nvCxnSpPr>
        <p:spPr>
          <a:xfrm>
            <a:off x="6993890" y="3733483"/>
            <a:ext cx="0" cy="568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51" name="Oval 87"/>
          <p:cNvSpPr/>
          <p:nvPr/>
        </p:nvSpPr>
        <p:spPr>
          <a:xfrm>
            <a:off x="7433945" y="314007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52" name="AutoShape 88"/>
          <p:cNvCxnSpPr>
            <a:stCxn id="36951" idx="5"/>
            <a:endCxn id="36954" idx="1"/>
          </p:cNvCxnSpPr>
          <p:nvPr/>
        </p:nvCxnSpPr>
        <p:spPr>
          <a:xfrm>
            <a:off x="7535545" y="3240405"/>
            <a:ext cx="546735" cy="31686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53" name="Oval 89"/>
          <p:cNvSpPr/>
          <p:nvPr/>
        </p:nvSpPr>
        <p:spPr>
          <a:xfrm>
            <a:off x="7620000" y="36163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54" name="Oval 90"/>
          <p:cNvSpPr/>
          <p:nvPr/>
        </p:nvSpPr>
        <p:spPr>
          <a:xfrm>
            <a:off x="8064500" y="3540125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955" name="AutoShape 91"/>
          <p:cNvCxnSpPr>
            <a:stCxn id="36948" idx="5"/>
            <a:endCxn id="36945" idx="1"/>
          </p:cNvCxnSpPr>
          <p:nvPr/>
        </p:nvCxnSpPr>
        <p:spPr>
          <a:xfrm>
            <a:off x="7035800" y="3716655"/>
            <a:ext cx="415925" cy="38227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956" name="AutoShape 92"/>
          <p:cNvCxnSpPr>
            <a:stCxn id="36951" idx="4"/>
            <a:endCxn id="36953" idx="0"/>
          </p:cNvCxnSpPr>
          <p:nvPr/>
        </p:nvCxnSpPr>
        <p:spPr>
          <a:xfrm>
            <a:off x="7493635" y="3257233"/>
            <a:ext cx="186055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957" name="Text Box 93"/>
          <p:cNvSpPr txBox="1"/>
          <p:nvPr/>
        </p:nvSpPr>
        <p:spPr>
          <a:xfrm>
            <a:off x="5791200" y="2974975"/>
            <a:ext cx="64293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ear$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58" name="Text Box 94"/>
          <p:cNvSpPr txBox="1"/>
          <p:nvPr/>
        </p:nvSpPr>
        <p:spPr>
          <a:xfrm>
            <a:off x="6248400" y="3235325"/>
            <a:ext cx="4953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id$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59" name="Text Box 95"/>
          <p:cNvSpPr txBox="1"/>
          <p:nvPr/>
        </p:nvSpPr>
        <p:spPr>
          <a:xfrm>
            <a:off x="6781800" y="31591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ul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60" name="Text Box 96"/>
          <p:cNvSpPr txBox="1"/>
          <p:nvPr/>
        </p:nvSpPr>
        <p:spPr>
          <a:xfrm>
            <a:off x="6653213" y="3844925"/>
            <a:ext cx="433387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k$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61" name="Text Box 97"/>
          <p:cNvSpPr txBox="1"/>
          <p:nvPr/>
        </p:nvSpPr>
        <p:spPr>
          <a:xfrm>
            <a:off x="7162800" y="3616325"/>
            <a:ext cx="3683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l$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62" name="Text Box 98"/>
          <p:cNvSpPr txBox="1"/>
          <p:nvPr/>
        </p:nvSpPr>
        <p:spPr>
          <a:xfrm>
            <a:off x="7775575" y="3127375"/>
            <a:ext cx="6826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day$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63" name="Text Box 99"/>
          <p:cNvSpPr txBox="1"/>
          <p:nvPr/>
        </p:nvSpPr>
        <p:spPr>
          <a:xfrm>
            <a:off x="7315200" y="3235325"/>
            <a:ext cx="312738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Times New Roman" panose="02020603050405020304" pitchFamily="18" charset="0"/>
            </a:pPr>
            <a:r>
              <a:rPr lang="en-US" altLang="zh-CN" sz="1600" i="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i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6964" name="AutoShape 100"/>
          <p:cNvSpPr/>
          <p:nvPr/>
        </p:nvSpPr>
        <p:spPr>
          <a:xfrm>
            <a:off x="4724400" y="3200400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0" hangingPunct="0">
              <a:buFont typeface="Times New Roman" panose="02020603050405020304" pitchFamily="18" charset="0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79375" y="670560"/>
            <a:ext cx="8891905" cy="2354580"/>
          </a:xfrm>
        </p:spPr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Patricia </a:t>
            </a:r>
            <a:r>
              <a:rPr lang="en-US" altLang="zh-CN" sz="28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/pəˈtrɪʃə/</a:t>
            </a:r>
            <a:r>
              <a:rPr lang="en-US" altLang="zh-CN" sz="2800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trie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endParaRPr lang="en-US" altLang="zh-CN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PATRICIA—Patrical Algorithm to Retrieve Information Coded in Alphanumeric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它一种紧缩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trie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其中每个边的标记 用 </a:t>
            </a:r>
            <a:r>
              <a:rPr lang="en-US" altLang="zh-CN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(T[from], to – from + 1)  </a:t>
            </a:r>
            <a:r>
              <a:rPr lang="zh-CN" altLang="en-US" sz="20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代替</a:t>
            </a:r>
            <a:endParaRPr lang="zh-CN" altLang="en-US" sz="20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410210" y="-109855"/>
            <a:ext cx="8229600" cy="990600"/>
          </a:xfrm>
        </p:spPr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Trie树的变种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4275" name="内容占位符 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00400"/>
            <a:ext cx="8229600" cy="642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/>
          <p:cNvSpPr/>
          <p:nvPr/>
        </p:nvSpPr>
        <p:spPr>
          <a:xfrm>
            <a:off x="3810000" y="3995738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 flipH="1">
            <a:off x="2819400" y="4125595"/>
            <a:ext cx="1012825" cy="60071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2" name="直接连接符 11"/>
          <p:cNvCxnSpPr>
            <a:stCxn id="7" idx="4"/>
          </p:cNvCxnSpPr>
          <p:nvPr/>
        </p:nvCxnSpPr>
        <p:spPr>
          <a:xfrm>
            <a:off x="3886200" y="4148455"/>
            <a:ext cx="0" cy="7715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13" name="直接连接符 12"/>
          <p:cNvCxnSpPr/>
          <p:nvPr/>
        </p:nvCxnSpPr>
        <p:spPr>
          <a:xfrm>
            <a:off x="3962400" y="4114800"/>
            <a:ext cx="1003300" cy="67500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17" name="椭圆 16"/>
          <p:cNvSpPr/>
          <p:nvPr/>
        </p:nvSpPr>
        <p:spPr>
          <a:xfrm>
            <a:off x="2689225" y="4648200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798888" y="4837113"/>
            <a:ext cx="152400" cy="152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43475" y="473392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>
          <a:xfrm flipH="1">
            <a:off x="1871980" y="4778375"/>
            <a:ext cx="839470" cy="68135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2" name="直接连接符 21"/>
          <p:cNvCxnSpPr/>
          <p:nvPr/>
        </p:nvCxnSpPr>
        <p:spPr>
          <a:xfrm flipH="1">
            <a:off x="2673350" y="4800600"/>
            <a:ext cx="69850" cy="101790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3276600" y="4994275"/>
            <a:ext cx="528638" cy="8731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cxnSp>
        <p:nvCxnSpPr>
          <p:cNvPr id="30" name="直接连接符 29"/>
          <p:cNvCxnSpPr/>
          <p:nvPr/>
        </p:nvCxnSpPr>
        <p:spPr>
          <a:xfrm>
            <a:off x="3954463" y="4989513"/>
            <a:ext cx="498475" cy="82867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cxnSp>
      <p:sp>
        <p:nvSpPr>
          <p:cNvPr id="33" name="椭圆 32"/>
          <p:cNvSpPr/>
          <p:nvPr/>
        </p:nvSpPr>
        <p:spPr>
          <a:xfrm>
            <a:off x="1719263" y="5467350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66988" y="5818188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76588" y="5884863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371975" y="5845175"/>
            <a:ext cx="152400" cy="152400"/>
          </a:xfrm>
          <a:prstGeom prst="ellipse">
            <a:avLst/>
          </a:prstGeom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62250" y="4125913"/>
            <a:ext cx="552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71650" y="4748213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(t,4)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155825" y="5213350"/>
            <a:ext cx="608013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(d,9)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344863" y="4386263"/>
            <a:ext cx="608012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(h,2)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97213" y="5164138"/>
            <a:ext cx="552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(r,2)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38613" y="5226050"/>
            <a:ext cx="5524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(f,3)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392613" y="4113213"/>
            <a:ext cx="608012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(e,3)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09713" y="5559425"/>
            <a:ext cx="298450" cy="339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65363" y="5905500"/>
            <a:ext cx="412750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19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89263" y="6037263"/>
            <a:ext cx="2984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7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03700" y="5981700"/>
            <a:ext cx="3968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11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43475" y="4846638"/>
            <a:ext cx="412750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i="0" dirty="0">
                <a:latin typeface="Arial" panose="020B0604020202020204" pitchFamily="34" charset="0"/>
              </a:rPr>
              <a:t>16</a:t>
            </a:r>
            <a:endParaRPr lang="zh-CN" altLang="en-US" sz="16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7" grpId="0" bldLvl="0" animBg="1"/>
      <p:bldP spid="18" grpId="0" bldLvl="0" animBg="1"/>
      <p:bldP spid="19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23495"/>
            <a:ext cx="9163050" cy="6905625"/>
          </a:xfrm>
          <a:prstGeom prst="rect">
            <a:avLst/>
          </a:prstGeom>
        </p:spPr>
      </p:pic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Trie树的变种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xfrm>
            <a:off x="289560" y="998855"/>
            <a:ext cx="8640445" cy="4868545"/>
          </a:xfrm>
        </p:spPr>
        <p:txBody>
          <a:bodyPr vert="horz" wrap="square" lIns="92075" tIns="46038" rIns="92075" bIns="46038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CC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后缀树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：一种包含文本所有后缀的紧缩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trie (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或类似的结构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后缀的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Patricia trie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有时叫做 </a:t>
            </a:r>
            <a:r>
              <a:rPr lang="en-US" altLang="zh-CN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Pat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树 </a:t>
            </a: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2229" name="Text Box 4"/>
          <p:cNvSpPr txBox="1"/>
          <p:nvPr/>
        </p:nvSpPr>
        <p:spPr>
          <a:xfrm>
            <a:off x="3581400" y="5580063"/>
            <a:ext cx="164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carrara$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2230" name="Rectangle 5"/>
          <p:cNvSpPr/>
          <p:nvPr/>
        </p:nvSpPr>
        <p:spPr>
          <a:xfrm>
            <a:off x="3671888" y="5668963"/>
            <a:ext cx="1457325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Rectangle 6"/>
          <p:cNvSpPr/>
          <p:nvPr/>
        </p:nvSpPr>
        <p:spPr>
          <a:xfrm>
            <a:off x="36718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Rectangle 7"/>
          <p:cNvSpPr/>
          <p:nvPr/>
        </p:nvSpPr>
        <p:spPr>
          <a:xfrm>
            <a:off x="38560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Rectangle 8"/>
          <p:cNvSpPr/>
          <p:nvPr/>
        </p:nvSpPr>
        <p:spPr>
          <a:xfrm>
            <a:off x="40401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Rectangle 9"/>
          <p:cNvSpPr/>
          <p:nvPr/>
        </p:nvSpPr>
        <p:spPr>
          <a:xfrm>
            <a:off x="422433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5" name="Rectangle 10"/>
          <p:cNvSpPr/>
          <p:nvPr/>
        </p:nvSpPr>
        <p:spPr>
          <a:xfrm>
            <a:off x="440848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Rectangle 11"/>
          <p:cNvSpPr/>
          <p:nvPr/>
        </p:nvSpPr>
        <p:spPr>
          <a:xfrm>
            <a:off x="4592638" y="5670550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7" name="Rectangle 12"/>
          <p:cNvSpPr/>
          <p:nvPr/>
        </p:nvSpPr>
        <p:spPr>
          <a:xfrm>
            <a:off x="4776788" y="5668963"/>
            <a:ext cx="184150" cy="288925"/>
          </a:xfrm>
          <a:prstGeom prst="rect">
            <a:avLst/>
          </a:prstGeom>
          <a:noFill/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8" name="Text Box 13"/>
          <p:cNvSpPr txBox="1"/>
          <p:nvPr/>
        </p:nvSpPr>
        <p:spPr>
          <a:xfrm>
            <a:off x="3587750" y="5378450"/>
            <a:ext cx="16764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200" dirty="0">
                <a:latin typeface="Verdana" panose="020B0604030504040204" pitchFamily="34" charset="0"/>
                <a:ea typeface="宋体" panose="02010600030101010101" pitchFamily="2" charset="-122"/>
              </a:rPr>
              <a:t>1  2  3 4  5  6 7  8</a:t>
            </a:r>
            <a:endParaRPr lang="en-US" altLang="zh-CN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39" name="Oval 14"/>
          <p:cNvSpPr/>
          <p:nvPr/>
        </p:nvSpPr>
        <p:spPr>
          <a:xfrm>
            <a:off x="2519363" y="3400425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0" name="AutoShape 15"/>
          <p:cNvCxnSpPr>
            <a:stCxn id="52239" idx="3"/>
            <a:endCxn id="52241" idx="7"/>
          </p:cNvCxnSpPr>
          <p:nvPr/>
        </p:nvCxnSpPr>
        <p:spPr>
          <a:xfrm flipH="1">
            <a:off x="2082800" y="3508375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1" name="Oval 16"/>
          <p:cNvSpPr/>
          <p:nvPr/>
        </p:nvSpPr>
        <p:spPr>
          <a:xfrm>
            <a:off x="19812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2" name="Text Box 17"/>
          <p:cNvSpPr txBox="1"/>
          <p:nvPr/>
        </p:nvSpPr>
        <p:spPr>
          <a:xfrm>
            <a:off x="2132013" y="3352800"/>
            <a:ext cx="3063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3" name="AutoShape 18"/>
          <p:cNvCxnSpPr>
            <a:stCxn id="52254" idx="1"/>
            <a:endCxn id="52239" idx="5"/>
          </p:cNvCxnSpPr>
          <p:nvPr/>
        </p:nvCxnSpPr>
        <p:spPr>
          <a:xfrm flipH="1" flipV="1">
            <a:off x="2620963" y="3508375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4" name="Text Box 19"/>
          <p:cNvSpPr txBox="1"/>
          <p:nvPr/>
        </p:nvSpPr>
        <p:spPr>
          <a:xfrm>
            <a:off x="2805113" y="3348038"/>
            <a:ext cx="271462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45" name="Oval 20"/>
          <p:cNvSpPr/>
          <p:nvPr/>
        </p:nvSpPr>
        <p:spPr>
          <a:xfrm>
            <a:off x="2514600" y="4122738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46" name="Oval 21"/>
          <p:cNvSpPr/>
          <p:nvPr/>
        </p:nvSpPr>
        <p:spPr>
          <a:xfrm>
            <a:off x="2166938" y="4324350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7" name="AutoShape 22"/>
          <p:cNvCxnSpPr>
            <a:stCxn id="52239" idx="4"/>
            <a:endCxn id="52245" idx="0"/>
          </p:cNvCxnSpPr>
          <p:nvPr/>
        </p:nvCxnSpPr>
        <p:spPr>
          <a:xfrm flipH="1">
            <a:off x="2574925" y="3525838"/>
            <a:ext cx="4763" cy="58896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48" name="Oval 23"/>
          <p:cNvSpPr/>
          <p:nvPr/>
        </p:nvSpPr>
        <p:spPr>
          <a:xfrm>
            <a:off x="1752600" y="46482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49" name="AutoShape 24"/>
          <p:cNvCxnSpPr>
            <a:stCxn id="52241" idx="4"/>
            <a:endCxn id="52246" idx="0"/>
          </p:cNvCxnSpPr>
          <p:nvPr/>
        </p:nvCxnSpPr>
        <p:spPr>
          <a:xfrm>
            <a:off x="2041525" y="3859213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0" name="AutoShape 25"/>
          <p:cNvCxnSpPr>
            <a:stCxn id="52241" idx="3"/>
            <a:endCxn id="52251" idx="0"/>
          </p:cNvCxnSpPr>
          <p:nvPr/>
        </p:nvCxnSpPr>
        <p:spPr>
          <a:xfrm flipH="1">
            <a:off x="1584325" y="3841750"/>
            <a:ext cx="414338" cy="3413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1" name="Oval 26"/>
          <p:cNvSpPr/>
          <p:nvPr/>
        </p:nvSpPr>
        <p:spPr>
          <a:xfrm>
            <a:off x="1524000" y="41910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2" name="Oval 27"/>
          <p:cNvSpPr/>
          <p:nvPr/>
        </p:nvSpPr>
        <p:spPr>
          <a:xfrm>
            <a:off x="1295400" y="47244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3" name="AutoShape 28"/>
          <p:cNvCxnSpPr>
            <a:stCxn id="52251" idx="3"/>
            <a:endCxn id="52252" idx="0"/>
          </p:cNvCxnSpPr>
          <p:nvPr/>
        </p:nvCxnSpPr>
        <p:spPr>
          <a:xfrm flipH="1">
            <a:off x="1355725" y="4298950"/>
            <a:ext cx="185738" cy="41751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4" name="Oval 29"/>
          <p:cNvSpPr/>
          <p:nvPr/>
        </p:nvSpPr>
        <p:spPr>
          <a:xfrm>
            <a:off x="3200400" y="3733800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5" name="AutoShape 30"/>
          <p:cNvCxnSpPr>
            <a:stCxn id="52254" idx="5"/>
            <a:endCxn id="52257" idx="1"/>
          </p:cNvCxnSpPr>
          <p:nvPr/>
        </p:nvCxnSpPr>
        <p:spPr>
          <a:xfrm>
            <a:off x="3302000" y="3841750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56" name="Oval 31"/>
          <p:cNvSpPr/>
          <p:nvPr/>
        </p:nvSpPr>
        <p:spPr>
          <a:xfrm>
            <a:off x="3030538" y="43576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57" name="Oval 32"/>
          <p:cNvSpPr/>
          <p:nvPr/>
        </p:nvSpPr>
        <p:spPr>
          <a:xfrm>
            <a:off x="3721100" y="427355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58" name="AutoShape 33"/>
          <p:cNvCxnSpPr>
            <a:stCxn id="52251" idx="5"/>
            <a:endCxn id="52248" idx="1"/>
          </p:cNvCxnSpPr>
          <p:nvPr/>
        </p:nvCxnSpPr>
        <p:spPr>
          <a:xfrm>
            <a:off x="1625600" y="4298950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59" name="AutoShape 34"/>
          <p:cNvCxnSpPr>
            <a:stCxn id="52254" idx="4"/>
            <a:endCxn id="52256" idx="0"/>
          </p:cNvCxnSpPr>
          <p:nvPr/>
        </p:nvCxnSpPr>
        <p:spPr>
          <a:xfrm flipH="1">
            <a:off x="3090863" y="3859213"/>
            <a:ext cx="169862" cy="49053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60" name="Text Box 35"/>
          <p:cNvSpPr txBox="1"/>
          <p:nvPr/>
        </p:nvSpPr>
        <p:spPr>
          <a:xfrm>
            <a:off x="1600200" y="3778250"/>
            <a:ext cx="271463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1" name="Text Box 36"/>
          <p:cNvSpPr txBox="1"/>
          <p:nvPr/>
        </p:nvSpPr>
        <p:spPr>
          <a:xfrm>
            <a:off x="1909763" y="3978275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2" name="Text Box 37"/>
          <p:cNvSpPr txBox="1"/>
          <p:nvPr/>
        </p:nvSpPr>
        <p:spPr>
          <a:xfrm>
            <a:off x="2173288" y="3678238"/>
            <a:ext cx="10477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carrara$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3" name="Text Box 38"/>
          <p:cNvSpPr txBox="1"/>
          <p:nvPr/>
        </p:nvSpPr>
        <p:spPr>
          <a:xfrm>
            <a:off x="838200" y="4267200"/>
            <a:ext cx="7318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4" name="Text Box 39"/>
          <p:cNvSpPr txBox="1"/>
          <p:nvPr/>
        </p:nvSpPr>
        <p:spPr>
          <a:xfrm>
            <a:off x="1635125" y="4235450"/>
            <a:ext cx="4349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5" name="Text Box 40"/>
          <p:cNvSpPr txBox="1"/>
          <p:nvPr/>
        </p:nvSpPr>
        <p:spPr>
          <a:xfrm>
            <a:off x="3471863" y="3821113"/>
            <a:ext cx="7318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6" name="Text Box 41"/>
          <p:cNvSpPr txBox="1"/>
          <p:nvPr/>
        </p:nvSpPr>
        <p:spPr>
          <a:xfrm>
            <a:off x="3098800" y="3968750"/>
            <a:ext cx="3063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67" name="Oval 42"/>
          <p:cNvSpPr/>
          <p:nvPr/>
        </p:nvSpPr>
        <p:spPr>
          <a:xfrm>
            <a:off x="3173413" y="4757738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68" name="Oval 43"/>
          <p:cNvSpPr/>
          <p:nvPr/>
        </p:nvSpPr>
        <p:spPr>
          <a:xfrm>
            <a:off x="2817813" y="476726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69" name="AutoShape 44"/>
          <p:cNvCxnSpPr>
            <a:stCxn id="52256" idx="3"/>
            <a:endCxn id="52268" idx="0"/>
          </p:cNvCxnSpPr>
          <p:nvPr/>
        </p:nvCxnSpPr>
        <p:spPr>
          <a:xfrm flipH="1">
            <a:off x="2878138" y="4465638"/>
            <a:ext cx="169862" cy="293687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70" name="AutoShape 45"/>
          <p:cNvCxnSpPr>
            <a:stCxn id="52256" idx="5"/>
            <a:endCxn id="52267" idx="1"/>
          </p:cNvCxnSpPr>
          <p:nvPr/>
        </p:nvCxnSpPr>
        <p:spPr>
          <a:xfrm>
            <a:off x="3132138" y="4465638"/>
            <a:ext cx="58737" cy="3016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71" name="Text Box 46"/>
          <p:cNvSpPr txBox="1"/>
          <p:nvPr/>
        </p:nvSpPr>
        <p:spPr>
          <a:xfrm>
            <a:off x="2741613" y="4362450"/>
            <a:ext cx="31273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2" name="Text Box 47"/>
          <p:cNvSpPr txBox="1"/>
          <p:nvPr/>
        </p:nvSpPr>
        <p:spPr>
          <a:xfrm>
            <a:off x="3100388" y="4408488"/>
            <a:ext cx="522287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600" dirty="0">
                <a:latin typeface="Verdana" panose="020B0604030504040204" pitchFamily="34" charset="0"/>
                <a:ea typeface="宋体" panose="02010600030101010101" pitchFamily="2" charset="-122"/>
              </a:rPr>
              <a:t>ra$</a:t>
            </a:r>
            <a:endParaRPr lang="en-US" altLang="zh-CN" sz="16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3" name="Text Box 48"/>
          <p:cNvSpPr txBox="1"/>
          <p:nvPr/>
        </p:nvSpPr>
        <p:spPr>
          <a:xfrm>
            <a:off x="1195388" y="48228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4" name="Text Box 49"/>
          <p:cNvSpPr txBox="1"/>
          <p:nvPr/>
        </p:nvSpPr>
        <p:spPr>
          <a:xfrm>
            <a:off x="1660525" y="4743450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5" name="Text Box 50"/>
          <p:cNvSpPr txBox="1"/>
          <p:nvPr/>
        </p:nvSpPr>
        <p:spPr>
          <a:xfrm>
            <a:off x="2076450" y="44227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6" name="Text Box 51"/>
          <p:cNvSpPr txBox="1"/>
          <p:nvPr/>
        </p:nvSpPr>
        <p:spPr>
          <a:xfrm>
            <a:off x="2422525" y="42386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7" name="Text Box 52"/>
          <p:cNvSpPr txBox="1"/>
          <p:nvPr/>
        </p:nvSpPr>
        <p:spPr>
          <a:xfrm>
            <a:off x="2719388" y="4875213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8" name="Text Box 53"/>
          <p:cNvSpPr txBox="1"/>
          <p:nvPr/>
        </p:nvSpPr>
        <p:spPr>
          <a:xfrm>
            <a:off x="3078163" y="486092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79" name="Text Box 54"/>
          <p:cNvSpPr txBox="1"/>
          <p:nvPr/>
        </p:nvSpPr>
        <p:spPr>
          <a:xfrm>
            <a:off x="3638550" y="437832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80" name="Oval 55"/>
          <p:cNvSpPr/>
          <p:nvPr/>
        </p:nvSpPr>
        <p:spPr>
          <a:xfrm>
            <a:off x="6316663" y="3405188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1" name="AutoShape 56"/>
          <p:cNvCxnSpPr>
            <a:stCxn id="52280" idx="3"/>
            <a:endCxn id="52282" idx="7"/>
          </p:cNvCxnSpPr>
          <p:nvPr/>
        </p:nvCxnSpPr>
        <p:spPr>
          <a:xfrm flipH="1">
            <a:off x="5880100" y="3513138"/>
            <a:ext cx="454025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2" name="Oval 57"/>
          <p:cNvSpPr/>
          <p:nvPr/>
        </p:nvSpPr>
        <p:spPr>
          <a:xfrm>
            <a:off x="57785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3" name="Text Box 58"/>
          <p:cNvSpPr txBox="1"/>
          <p:nvPr/>
        </p:nvSpPr>
        <p:spPr>
          <a:xfrm>
            <a:off x="5694363" y="335280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4" name="AutoShape 59"/>
          <p:cNvCxnSpPr>
            <a:stCxn id="52295" idx="1"/>
            <a:endCxn id="52280" idx="5"/>
          </p:cNvCxnSpPr>
          <p:nvPr/>
        </p:nvCxnSpPr>
        <p:spPr>
          <a:xfrm flipH="1" flipV="1">
            <a:off x="6418263" y="3513138"/>
            <a:ext cx="596900" cy="23495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5" name="Text Box 60"/>
          <p:cNvSpPr txBox="1"/>
          <p:nvPr/>
        </p:nvSpPr>
        <p:spPr>
          <a:xfrm>
            <a:off x="6562725" y="3352800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286" name="Oval 61"/>
          <p:cNvSpPr/>
          <p:nvPr/>
        </p:nvSpPr>
        <p:spPr>
          <a:xfrm>
            <a:off x="6311900" y="4127500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87" name="Oval 62"/>
          <p:cNvSpPr/>
          <p:nvPr/>
        </p:nvSpPr>
        <p:spPr>
          <a:xfrm>
            <a:off x="5964238" y="4329113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88" name="AutoShape 63"/>
          <p:cNvCxnSpPr>
            <a:stCxn id="52280" idx="4"/>
            <a:endCxn id="52286" idx="0"/>
          </p:cNvCxnSpPr>
          <p:nvPr/>
        </p:nvCxnSpPr>
        <p:spPr>
          <a:xfrm flipH="1">
            <a:off x="6372225" y="3530600"/>
            <a:ext cx="4763" cy="588963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89" name="Oval 64"/>
          <p:cNvSpPr/>
          <p:nvPr/>
        </p:nvSpPr>
        <p:spPr>
          <a:xfrm>
            <a:off x="5549900" y="46529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0" name="AutoShape 65"/>
          <p:cNvCxnSpPr>
            <a:stCxn id="52282" idx="4"/>
            <a:endCxn id="52287" idx="0"/>
          </p:cNvCxnSpPr>
          <p:nvPr/>
        </p:nvCxnSpPr>
        <p:spPr>
          <a:xfrm>
            <a:off x="5838825" y="3863975"/>
            <a:ext cx="185738" cy="4572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291" name="AutoShape 66"/>
          <p:cNvCxnSpPr>
            <a:stCxn id="52282" idx="3"/>
            <a:endCxn id="52292" idx="0"/>
          </p:cNvCxnSpPr>
          <p:nvPr/>
        </p:nvCxnSpPr>
        <p:spPr>
          <a:xfrm flipH="1">
            <a:off x="5381625" y="3846513"/>
            <a:ext cx="414338" cy="3413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2" name="Oval 67"/>
          <p:cNvSpPr/>
          <p:nvPr/>
        </p:nvSpPr>
        <p:spPr>
          <a:xfrm>
            <a:off x="5321300" y="41957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3" name="Oval 68"/>
          <p:cNvSpPr/>
          <p:nvPr/>
        </p:nvSpPr>
        <p:spPr>
          <a:xfrm>
            <a:off x="5092700" y="472916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4" name="AutoShape 69"/>
          <p:cNvCxnSpPr>
            <a:stCxn id="52292" idx="3"/>
            <a:endCxn id="52293" idx="0"/>
          </p:cNvCxnSpPr>
          <p:nvPr/>
        </p:nvCxnSpPr>
        <p:spPr>
          <a:xfrm flipH="1">
            <a:off x="5153025" y="4303713"/>
            <a:ext cx="185738" cy="417512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5" name="Oval 70"/>
          <p:cNvSpPr/>
          <p:nvPr/>
        </p:nvSpPr>
        <p:spPr>
          <a:xfrm>
            <a:off x="6997700" y="3738563"/>
            <a:ext cx="119063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6" name="AutoShape 71"/>
          <p:cNvCxnSpPr>
            <a:stCxn id="52295" idx="5"/>
            <a:endCxn id="52298" idx="1"/>
          </p:cNvCxnSpPr>
          <p:nvPr/>
        </p:nvCxnSpPr>
        <p:spPr>
          <a:xfrm>
            <a:off x="7099300" y="3846513"/>
            <a:ext cx="436563" cy="44132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297" name="Oval 72"/>
          <p:cNvSpPr/>
          <p:nvPr/>
        </p:nvSpPr>
        <p:spPr>
          <a:xfrm>
            <a:off x="6827838" y="4362450"/>
            <a:ext cx="119062" cy="117475"/>
          </a:xfrm>
          <a:prstGeom prst="ellipse">
            <a:avLst/>
          </a:prstGeom>
          <a:solidFill>
            <a:srgbClr val="00CCFF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98" name="Oval 73"/>
          <p:cNvSpPr/>
          <p:nvPr/>
        </p:nvSpPr>
        <p:spPr>
          <a:xfrm>
            <a:off x="7518400" y="4278313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299" name="AutoShape 74"/>
          <p:cNvCxnSpPr>
            <a:stCxn id="52292" idx="5"/>
            <a:endCxn id="52289" idx="1"/>
          </p:cNvCxnSpPr>
          <p:nvPr/>
        </p:nvCxnSpPr>
        <p:spPr>
          <a:xfrm>
            <a:off x="5422900" y="4303713"/>
            <a:ext cx="144463" cy="358775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0" name="AutoShape 75"/>
          <p:cNvCxnSpPr>
            <a:stCxn id="52295" idx="4"/>
            <a:endCxn id="52297" idx="0"/>
          </p:cNvCxnSpPr>
          <p:nvPr/>
        </p:nvCxnSpPr>
        <p:spPr>
          <a:xfrm flipH="1">
            <a:off x="6888163" y="3863975"/>
            <a:ext cx="169862" cy="49053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01" name="Text Box 76"/>
          <p:cNvSpPr txBox="1"/>
          <p:nvPr/>
        </p:nvSpPr>
        <p:spPr>
          <a:xfrm>
            <a:off x="5192713" y="375761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2" name="Text Box 77"/>
          <p:cNvSpPr txBox="1"/>
          <p:nvPr/>
        </p:nvSpPr>
        <p:spPr>
          <a:xfrm>
            <a:off x="5611813" y="3992563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3" name="Text Box 78"/>
          <p:cNvSpPr txBox="1"/>
          <p:nvPr/>
        </p:nvSpPr>
        <p:spPr>
          <a:xfrm>
            <a:off x="6210300" y="3694113"/>
            <a:ext cx="615950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(c,8)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4" name="Text Box 79"/>
          <p:cNvSpPr txBox="1"/>
          <p:nvPr/>
        </p:nvSpPr>
        <p:spPr>
          <a:xfrm>
            <a:off x="4810125" y="42973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5" name="Text Box 80"/>
          <p:cNvSpPr txBox="1"/>
          <p:nvPr/>
        </p:nvSpPr>
        <p:spPr>
          <a:xfrm>
            <a:off x="5329238" y="4273550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(a,2)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06" name="Oval 81"/>
          <p:cNvSpPr/>
          <p:nvPr/>
        </p:nvSpPr>
        <p:spPr>
          <a:xfrm>
            <a:off x="7115175" y="4727575"/>
            <a:ext cx="119063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307" name="Oval 82"/>
          <p:cNvSpPr/>
          <p:nvPr/>
        </p:nvSpPr>
        <p:spPr>
          <a:xfrm>
            <a:off x="6615113" y="4772025"/>
            <a:ext cx="119062" cy="117475"/>
          </a:xfrm>
          <a:prstGeom prst="ellipse">
            <a:avLst/>
          </a:prstGeom>
          <a:solidFill>
            <a:srgbClr val="00FF0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endParaRPr lang="zh-CN" altLang="en-US" sz="20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2308" name="AutoShape 83"/>
          <p:cNvCxnSpPr>
            <a:stCxn id="52297" idx="3"/>
            <a:endCxn id="52307" idx="0"/>
          </p:cNvCxnSpPr>
          <p:nvPr/>
        </p:nvCxnSpPr>
        <p:spPr>
          <a:xfrm flipH="1">
            <a:off x="6675438" y="4470400"/>
            <a:ext cx="169862" cy="293688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2309" name="AutoShape 84"/>
          <p:cNvCxnSpPr>
            <a:stCxn id="52297" idx="5"/>
            <a:endCxn id="52306" idx="1"/>
          </p:cNvCxnSpPr>
          <p:nvPr/>
        </p:nvCxnSpPr>
        <p:spPr>
          <a:xfrm>
            <a:off x="6929438" y="4470400"/>
            <a:ext cx="203200" cy="266700"/>
          </a:xfrm>
          <a:prstGeom prst="straightConnector1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310" name="Text Box 85"/>
          <p:cNvSpPr txBox="1"/>
          <p:nvPr/>
        </p:nvSpPr>
        <p:spPr>
          <a:xfrm>
            <a:off x="4992688" y="4827588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1" name="Text Box 86"/>
          <p:cNvSpPr txBox="1"/>
          <p:nvPr/>
        </p:nvSpPr>
        <p:spPr>
          <a:xfrm>
            <a:off x="5457825" y="4748213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2" name="Text Box 87"/>
          <p:cNvSpPr txBox="1"/>
          <p:nvPr/>
        </p:nvSpPr>
        <p:spPr>
          <a:xfrm>
            <a:off x="5873750" y="442753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3" name="Text Box 88"/>
          <p:cNvSpPr txBox="1"/>
          <p:nvPr/>
        </p:nvSpPr>
        <p:spPr>
          <a:xfrm>
            <a:off x="6219825" y="42433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4" name="Text Box 89"/>
          <p:cNvSpPr txBox="1"/>
          <p:nvPr/>
        </p:nvSpPr>
        <p:spPr>
          <a:xfrm>
            <a:off x="6516688" y="4879975"/>
            <a:ext cx="296862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5" name="Text Box 90"/>
          <p:cNvSpPr txBox="1"/>
          <p:nvPr/>
        </p:nvSpPr>
        <p:spPr>
          <a:xfrm>
            <a:off x="7016750" y="4816475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6" name="Text Box 91"/>
          <p:cNvSpPr txBox="1"/>
          <p:nvPr/>
        </p:nvSpPr>
        <p:spPr>
          <a:xfrm>
            <a:off x="7435850" y="4383088"/>
            <a:ext cx="296863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i="1" dirty="0"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1400" i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7" name="Text Box 92"/>
          <p:cNvSpPr txBox="1"/>
          <p:nvPr/>
        </p:nvSpPr>
        <p:spPr>
          <a:xfrm>
            <a:off x="7169150" y="3852863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(r,5)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8" name="Text Box 93"/>
          <p:cNvSpPr txBox="1"/>
          <p:nvPr/>
        </p:nvSpPr>
        <p:spPr>
          <a:xfrm>
            <a:off x="6662738" y="3959225"/>
            <a:ext cx="63023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(a,1)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19" name="Text Box 94"/>
          <p:cNvSpPr txBox="1"/>
          <p:nvPr/>
        </p:nvSpPr>
        <p:spPr>
          <a:xfrm>
            <a:off x="6858000" y="4365625"/>
            <a:ext cx="600075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(r,3)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2320" name="Text Box 95"/>
          <p:cNvSpPr txBox="1"/>
          <p:nvPr/>
        </p:nvSpPr>
        <p:spPr>
          <a:xfrm>
            <a:off x="6424613" y="4489450"/>
            <a:ext cx="636587" cy="304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  <a:defRPr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anose="02020603050405020304" pitchFamily="18" charset="0"/>
              <a:buChar char="○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r>
              <a:rPr lang="en-US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($,1)</a:t>
            </a:r>
            <a:endParaRPr lang="en-US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50" y="-24130"/>
            <a:ext cx="9163050" cy="6905625"/>
          </a:xfrm>
          <a:prstGeom prst="rect">
            <a:avLst/>
          </a:prstGeom>
        </p:spPr>
      </p:pic>
      <p:sp>
        <p:nvSpPr>
          <p:cNvPr id="193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05000"/>
            <a:ext cx="8575675" cy="1296988"/>
          </a:xfrm>
          <a:solidFill>
            <a:schemeClr val="bg1"/>
          </a:solidFill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j-cs"/>
              </a:rPr>
            </a:br>
            <a:r>
              <a:rPr kumimoji="0" lang="en-US" altLang="zh-CN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算法课没有结束</a:t>
            </a:r>
            <a:r>
              <a:rPr kumimoji="0" lang="en-US" altLang="zh-CN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Monotype Corsiva" panose="03010101010201010101" pitchFamily="66" charset="0"/>
                <a:ea typeface="楷体_GB2312" pitchFamily="49" charset="-122"/>
                <a:cs typeface="+mj-cs"/>
              </a:rPr>
              <a:t>……</a:t>
            </a:r>
            <a:endParaRPr kumimoji="0" lang="en-US" altLang="zh-CN" sz="40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Monotype Corsiva" panose="03010101010201010101" pitchFamily="66" charset="0"/>
              <a:ea typeface="楷体_GB2312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30797" y="0"/>
            <a:ext cx="9144317" cy="6891338"/>
            <a:chOff x="-1588" y="-12700"/>
            <a:chExt cx="9144881" cy="6891734"/>
          </a:xfrm>
        </p:grpSpPr>
        <p:sp>
          <p:nvSpPr>
            <p:cNvPr id="11" name="Freeform 3"/>
            <p:cNvSpPr/>
            <p:nvPr/>
          </p:nvSpPr>
          <p:spPr>
            <a:xfrm>
              <a:off x="-127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朴素匹配算法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60325" y="1029970"/>
            <a:ext cx="4268470" cy="631825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b="1" i="0" dirty="0">
                <a:latin typeface="Courier New" panose="02070309020205020404" pitchFamily="49" charset="0"/>
                <a:ea typeface="宋体" panose="02010600030101010101" pitchFamily="2" charset="-122"/>
              </a:rPr>
              <a:t>Naive-Search</a:t>
            </a:r>
            <a:r>
              <a:rPr lang="en-US" altLang="zh-CN" i="0" dirty="0">
                <a:latin typeface="Courier New" panose="02070309020205020404" pitchFamily="49" charset="0"/>
                <a:ea typeface="宋体" panose="02010600030101010101" pitchFamily="2" charset="-122"/>
              </a:rPr>
              <a:t>(T,P)</a:t>
            </a: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zh-CN" altLang="en-US" sz="16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同学们自己动手用伪代码实现</a:t>
            </a:r>
            <a:endParaRPr lang="zh-CN" altLang="en-US" sz="1600">
              <a:latin typeface="华文细黑" panose="02010600040101010101" charset="-122"/>
              <a:ea typeface="华文细黑" panose="02010600040101010101" charset="-122"/>
            </a:endParaRPr>
          </a:p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 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/>
          <p:nvPr/>
        </p:nvSpPr>
        <p:spPr>
          <a:xfrm>
            <a:off x="728663" y="5203825"/>
            <a:ext cx="8043862" cy="12684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zh-CN" sz="2000" i="0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5" y="2018665"/>
            <a:ext cx="2809875" cy="695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20" y="2790825"/>
            <a:ext cx="2876550" cy="652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70" y="3618865"/>
            <a:ext cx="2748280" cy="652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570" y="4545330"/>
            <a:ext cx="2781300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590" y="5285740"/>
            <a:ext cx="2748280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975" y="5904865"/>
            <a:ext cx="2800350" cy="752475"/>
          </a:xfrm>
          <a:prstGeom prst="rect">
            <a:avLst/>
          </a:prstGeom>
        </p:spPr>
      </p:pic>
      <p:sp>
        <p:nvSpPr>
          <p:cNvPr id="2" name="Rectangle 4"/>
          <p:cNvSpPr/>
          <p:nvPr/>
        </p:nvSpPr>
        <p:spPr>
          <a:xfrm>
            <a:off x="134620" y="1661795"/>
            <a:ext cx="5864225" cy="492887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lIns="92075" tIns="46038" rIns="92075" bIns="46038" anchor="t"/>
          <a:lstStyle/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da-DK" altLang="zh-CN" sz="1800" b="1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Naive-Search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(T,P)</a:t>
            </a:r>
            <a:endParaRPr lang="en-US" altLang="zh-CN" sz="1800" b="1" i="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s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0 </a:t>
            </a:r>
            <a:r>
              <a:rPr lang="en-US" altLang="zh-CN" sz="18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n – m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b="1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02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j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03   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flag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04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//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check if T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..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–1]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= P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[0..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m–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1]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05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T[s+j] = P[j]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06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   j 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j + 1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07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j = m</a:t>
            </a:r>
            <a:r>
              <a:rPr lang="en-US" altLang="zh-CN" sz="18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endParaRPr lang="en-US" altLang="zh-CN" sz="1800" b="1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08</a:t>
            </a:r>
            <a:r>
              <a:rPr lang="en-US" altLang="zh-CN" sz="1800" b="1" i="0" dirty="0">
                <a:latin typeface="Courier New" panose="02070309020205020404" pitchFamily="49" charset="0"/>
                <a:ea typeface="宋体" panose="02010600030101010101" pitchFamily="2" charset="-122"/>
              </a:rPr>
              <a:t>								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09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					flag</a:t>
            </a:r>
            <a:r>
              <a:rPr lang="en-US" altLang="zh-CN" sz="1800" i="0" dirty="0"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¬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flag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Then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lnSpc>
                <a:spcPct val="150000"/>
              </a:lnSpc>
              <a:buFont typeface="Times New Roman" panose="02020603050405020304" pitchFamily="18" charset="0"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9105" algn="l"/>
                <a:tab pos="1945005" algn="l"/>
                <a:tab pos="2160905" algn="l"/>
                <a:tab pos="2376805" algn="l"/>
              </a:tabLst>
            </a:pP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			  </a:t>
            </a:r>
            <a:r>
              <a:rPr lang="en-US" altLang="zh-CN" sz="1800" b="1" i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</a:t>
            </a:r>
            <a:r>
              <a:rPr lang="en-US" altLang="zh-CN" sz="1800" i="0" dirty="0">
                <a:latin typeface="Courier New" panose="02070309020205020404" pitchFamily="49" charset="0"/>
                <a:ea typeface="宋体" panose="02010600030101010101" pitchFamily="2" charset="-122"/>
              </a:rPr>
              <a:t>–1</a:t>
            </a:r>
            <a:endParaRPr lang="en-US" altLang="zh-CN" sz="1800" i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2" grpId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21590"/>
            <a:ext cx="9158605" cy="6901180"/>
          </a:xfrm>
          <a:prstGeom prst="rect">
            <a:avLst/>
          </a:prstGeom>
        </p:spPr>
      </p:pic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朴素匹配算法的分析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5920" y="813409"/>
            <a:ext cx="5615940" cy="6053455"/>
          </a:xfrm>
          <a:solidFill>
            <a:schemeClr val="bg1"/>
          </a:solidFill>
        </p:spPr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最坏情况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endParaRPr lang="en-US" altLang="zh-CN" sz="28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外层循环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 – m</a:t>
            </a:r>
            <a:endParaRPr lang="en-US" altLang="zh-CN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内层循环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endParaRPr lang="en-US" altLang="zh-CN" sz="24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总计 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–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 = O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4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nm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何种输入产生最坏情况？</a:t>
            </a:r>
            <a:endParaRPr lang="zh-CN" altLang="en-US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最好情况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800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n-m </a:t>
            </a:r>
            <a:endParaRPr lang="en-US" altLang="zh-CN" sz="28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00000"/>
              </a:lnSpc>
            </a:pPr>
            <a:endParaRPr lang="en-US" altLang="zh-CN" sz="2800" i="1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完全随机的文本和模式</a:t>
            </a:r>
            <a:r>
              <a:rPr lang="en-US" altLang="zh-CN" sz="28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O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n–m</a:t>
            </a:r>
            <a:r>
              <a:rPr lang="en-US" altLang="zh-CN" sz="2400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4820" y="3938905"/>
            <a:ext cx="39223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例，</a:t>
            </a:r>
            <a:r>
              <a:rPr lang="en-US" altLang="zh-CN" sz="24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T=aaaaaaab, P=aab</a:t>
            </a:r>
            <a:endParaRPr lang="en-US" altLang="zh-CN" sz="2400" i="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905" y="5113020"/>
            <a:ext cx="39376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4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例</a:t>
            </a:r>
            <a:r>
              <a:rPr lang="en-US" altLang="zh-CN" sz="2400" i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,T=aaaaaab, P=cde</a:t>
            </a:r>
            <a:endParaRPr lang="zh-CN" altLang="en-US" sz="2400" i="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80" y="944245"/>
            <a:ext cx="4421505" cy="375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3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朴素匹配算法的分析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522605" y="1652270"/>
            <a:ext cx="8235950" cy="4109085"/>
          </a:xfrm>
        </p:spPr>
        <p:txBody>
          <a:bodyPr wrap="square" lIns="92075" tIns="46038" rIns="92075" bIns="46038" anchor="t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朴素匹配算法的</a:t>
            </a:r>
            <a:r>
              <a:rPr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效率低，</a:t>
            </a:r>
            <a:r>
              <a:rPr 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是</a:t>
            </a:r>
            <a:r>
              <a:rPr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因为在匹配过程中，它需要比对文本和模式串的每个字符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。</a:t>
            </a:r>
            <a:endParaRPr lang="zh-CN" alt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前一次匹配的信息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完全被扔掉，</a:t>
            </a:r>
            <a:r>
              <a:rPr 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后一次匹配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</a:t>
            </a:r>
            <a:r>
              <a:rPr 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，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需</a:t>
            </a:r>
            <a:r>
              <a:rPr 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从头再</a:t>
            </a:r>
            <a:r>
              <a:rPr lang="zh-CN" altLang="en-US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来。</a:t>
            </a:r>
            <a:endParaRPr lang="en-US" sz="2800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完全忽略了</a:t>
            </a:r>
            <a:r>
              <a:rPr 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模式</a:t>
            </a:r>
            <a:r>
              <a:rPr lang="en-US" altLang="zh-CN"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</a:t>
            </a:r>
            <a:r>
              <a:rPr sz="2800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的自身组成特点</a:t>
            </a:r>
            <a:r>
              <a:rPr lang="en-US" altLang="zh-CN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9"/>
          <p:cNvGrpSpPr/>
          <p:nvPr/>
        </p:nvGrpSpPr>
        <p:grpSpPr>
          <a:xfrm>
            <a:off x="-2222" y="-3810"/>
            <a:ext cx="9145587" cy="6891338"/>
            <a:chOff x="-1588" y="-12700"/>
            <a:chExt cx="9146151" cy="6891734"/>
          </a:xfrm>
        </p:grpSpPr>
        <p:sp>
          <p:nvSpPr>
            <p:cNvPr id="1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4036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588" y="322143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84505" y="-34290"/>
            <a:ext cx="8229600" cy="9906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基于指纹的算法</a:t>
            </a:r>
            <a:endParaRPr lang="zh-CN" altLang="en-US" sz="36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17475" y="694055"/>
            <a:ext cx="9084310" cy="2559050"/>
          </a:xfrm>
        </p:spPr>
        <p:txBody>
          <a:bodyPr wrap="square" lIns="92075" tIns="46038" rIns="92075" bIns="46038" anchor="t"/>
          <a:lstStyle/>
          <a:p>
            <a:pPr latinLnBrk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为了避免挨个字符</a:t>
            </a:r>
            <a:r>
              <a:rPr lang="en-US" altLang="zh-CN" sz="2400" dirty="0">
                <a:latin typeface="华文细黑" panose="02010600040101010101" charset="-122"/>
                <a:ea typeface="华文细黑" panose="02010600040101010101" charset="-122"/>
              </a:rPr>
              <a:t>,</a:t>
            </a:r>
            <a:r>
              <a:rPr lang="zh-CN" altLang="en-US" sz="2400" dirty="0">
                <a:latin typeface="华文细黑" panose="02010600040101010101" charset="-122"/>
                <a:ea typeface="华文细黑" panose="02010600040101010101" charset="-122"/>
              </a:rPr>
              <a:t>对主串和模式串进行比较，能否一次性判断模式串与主串中的子串是否相等？</a:t>
            </a:r>
            <a:endParaRPr lang="zh-CN" altLang="en-US" sz="2800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latinLnBrk="0">
              <a:lnSpc>
                <a:spcPct val="150000"/>
              </a:lnSpc>
            </a:pPr>
            <a:endParaRPr lang="zh-CN" altLang="en-US" sz="28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由Michael O. Rabin和Richard M. Karp在1987年提出</a:t>
            </a:r>
            <a:endParaRPr lang="zh-CN" altLang="en-US" sz="280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sz="2800" dirty="0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en-US" altLang="zh-CN" sz="2800" baseline="3000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7550" y="1955800"/>
            <a:ext cx="2804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Rabin-Karp</a:t>
            </a:r>
            <a:r>
              <a:rPr lang="zh-CN" altLang="en-US" sz="280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算法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95" y="3286125"/>
            <a:ext cx="1840865" cy="1840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95120" y="5126990"/>
            <a:ext cx="2916555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Michael Oser Rabin， 以色列计算机科学家，</a:t>
            </a:r>
            <a:r>
              <a:rPr lang="en-US" altLang="zh-CN" sz="1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1976</a:t>
            </a:r>
            <a:r>
              <a:rPr lang="zh-CN" altLang="en-US" sz="1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年图灵奖得主</a:t>
            </a:r>
            <a:endParaRPr lang="zh-CN" altLang="en-US" sz="1600" b="1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70" y="3285490"/>
            <a:ext cx="1835785" cy="184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9865" y="5126990"/>
            <a:ext cx="2934335" cy="8299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Richard Manning Karp，计算机科学家，1985年的图灵奖得主</a:t>
            </a:r>
            <a:endParaRPr lang="zh-CN" altLang="en-US" sz="1600" b="1" i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8424d252-dc39-4ce4-95f6-5efc17db9679}"/>
  <p:tag name="TABLE_EMPHASIZE_COLOR" val="8684935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843e4df0-a0ad-404e-9f9f-de189d0e7a53}"/>
</p:tagLst>
</file>

<file path=ppt/tags/tag3.xml><?xml version="1.0" encoding="utf-8"?>
<p:tagLst xmlns:p="http://schemas.openxmlformats.org/presentationml/2006/main">
  <p:tag name="KSO_WM_UNIT_TABLE_BEAUTIFY" val="smartTable{7703b459-3735-4e1e-8d6b-47f506a92ae7}"/>
</p:tagLst>
</file>

<file path=ppt/tags/tag4.xml><?xml version="1.0" encoding="utf-8"?>
<p:tagLst xmlns:p="http://schemas.openxmlformats.org/presentationml/2006/main">
  <p:tag name="KSO_WM_UNIT_TABLE_BEAUTIFY" val="smartTable{884f90e8-55d0-409b-9c08-689a850cf84c}"/>
</p:tagLst>
</file>

<file path=ppt/tags/tag5.xml><?xml version="1.0" encoding="utf-8"?>
<p:tagLst xmlns:p="http://schemas.openxmlformats.org/presentationml/2006/main">
  <p:tag name="KSO_WM_UNIT_TABLE_BEAUTIFY" val="smartTable{481eabf0-e319-40f6-b121-5a609afef64d}"/>
</p:tagLst>
</file>

<file path=ppt/tags/tag6.xml><?xml version="1.0" encoding="utf-8"?>
<p:tagLst xmlns:p="http://schemas.openxmlformats.org/presentationml/2006/main">
  <p:tag name="KSO_WM_UNIT_TABLE_BEAUTIFY" val="smartTable{7703b459-3735-4e1e-8d6b-47f506a92ae7}"/>
</p:tagLst>
</file>

<file path=ppt/tags/tag7.xml><?xml version="1.0" encoding="utf-8"?>
<p:tagLst xmlns:p="http://schemas.openxmlformats.org/presentationml/2006/main">
  <p:tag name="KSO_WM_UNIT_TABLE_BEAUTIFY" val="smartTable{884f90e8-55d0-409b-9c08-689a850cf84c}"/>
</p:tagLst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12311</Words>
  <Application>WPS 演示</Application>
  <PresentationFormat>全屏显示(4:3)</PresentationFormat>
  <Paragraphs>1292</Paragraphs>
  <Slides>56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80" baseType="lpstr">
      <vt:lpstr>Arial</vt:lpstr>
      <vt:lpstr>宋体</vt:lpstr>
      <vt:lpstr>Wingdings</vt:lpstr>
      <vt:lpstr>Times New Roman</vt:lpstr>
      <vt:lpstr>Calibri</vt:lpstr>
      <vt:lpstr>华文琥珀</vt:lpstr>
      <vt:lpstr>微软雅黑</vt:lpstr>
      <vt:lpstr>华文细黑</vt:lpstr>
      <vt:lpstr>Symbol</vt:lpstr>
      <vt:lpstr>Verdana</vt:lpstr>
      <vt:lpstr>Courier New</vt:lpstr>
      <vt:lpstr>Arial Unicode MS</vt:lpstr>
      <vt:lpstr>STHeiti Light</vt:lpstr>
      <vt:lpstr>Courier New Bold</vt:lpstr>
      <vt:lpstr>冬青黑体简体中文</vt:lpstr>
      <vt:lpstr>黑体</vt:lpstr>
      <vt:lpstr>楷体_GB2312</vt:lpstr>
      <vt:lpstr>新宋体</vt:lpstr>
      <vt:lpstr>Wingdings</vt:lpstr>
      <vt:lpstr>Monotype Corsiva</vt:lpstr>
      <vt:lpstr>computer-bunny.blue</vt:lpstr>
      <vt:lpstr>1_computer-bunny.blue</vt:lpstr>
      <vt:lpstr>Equation.DSMT4</vt:lpstr>
      <vt:lpstr>Equation.DSMT4</vt:lpstr>
      <vt:lpstr>PowerPoint 演示文稿</vt:lpstr>
      <vt:lpstr>字符串匹配问题</vt:lpstr>
      <vt:lpstr>字符串匹配问题</vt:lpstr>
      <vt:lpstr>朴素匹配算法</vt:lpstr>
      <vt:lpstr>朴素匹配算法示例</vt:lpstr>
      <vt:lpstr>朴素匹配算法</vt:lpstr>
      <vt:lpstr>朴素匹配算法的分析</vt:lpstr>
      <vt:lpstr>朴素匹配算法的分析</vt:lpstr>
      <vt:lpstr>基于指纹的算法</vt:lpstr>
      <vt:lpstr>基于指纹的算法</vt:lpstr>
      <vt:lpstr>基于指纹的算法</vt:lpstr>
      <vt:lpstr>基于指纹的算法</vt:lpstr>
      <vt:lpstr>问题</vt:lpstr>
      <vt:lpstr>使用Hash函数</vt:lpstr>
      <vt:lpstr>“mod q”算术运算</vt:lpstr>
      <vt:lpstr>预处理与步骤</vt:lpstr>
      <vt:lpstr>Rabin-Karp算法</vt:lpstr>
      <vt:lpstr>分析</vt:lpstr>
      <vt:lpstr>分析</vt:lpstr>
      <vt:lpstr>应用中的Rabin-Karp算法</vt:lpstr>
      <vt:lpstr>朴素匹配算法回顾</vt:lpstr>
      <vt:lpstr>换个角度</vt:lpstr>
      <vt:lpstr>换个角度</vt:lpstr>
      <vt:lpstr>有限状态自动机</vt:lpstr>
      <vt:lpstr>有限状态自动机</vt:lpstr>
      <vt:lpstr>有限状态自动机字符串匹配算法</vt:lpstr>
      <vt:lpstr>有限状态自动机字符串匹配算法</vt:lpstr>
      <vt:lpstr>构造状态转移表</vt:lpstr>
      <vt:lpstr>有限状态自动机字符串匹配算法</vt:lpstr>
      <vt:lpstr>Knuth-Morris-Pratt 算法</vt:lpstr>
      <vt:lpstr>前缀表p</vt:lpstr>
      <vt:lpstr>预先构造前缀表p</vt:lpstr>
      <vt:lpstr>Knuth-Morris-Pratt 算法</vt:lpstr>
      <vt:lpstr>前缀表p到底存了什么？</vt:lpstr>
      <vt:lpstr>KMP的分析</vt:lpstr>
      <vt:lpstr>KMP vs 有限状态自动机</vt:lpstr>
      <vt:lpstr>Knuth-Morris-Pratt 算法</vt:lpstr>
      <vt:lpstr>朴素逆向匹配算法</vt:lpstr>
      <vt:lpstr>朴素逆向匹配算法</vt:lpstr>
      <vt:lpstr>改进朴素逆向匹配算法</vt:lpstr>
      <vt:lpstr>例子</vt:lpstr>
      <vt:lpstr>例子</vt:lpstr>
      <vt:lpstr>偏移表</vt:lpstr>
      <vt:lpstr>Boyer-Moore-Horspool 算法</vt:lpstr>
      <vt:lpstr>BMH 分析</vt:lpstr>
      <vt:lpstr>  字符串查找数据结构</vt:lpstr>
      <vt:lpstr>字符串查找的抽象数据结构 （Abstract Data Type，ADT）</vt:lpstr>
      <vt:lpstr>Trie树</vt:lpstr>
      <vt:lpstr>Trie树</vt:lpstr>
      <vt:lpstr>Trie的搜索和插入</vt:lpstr>
      <vt:lpstr>Trie 实现细节</vt:lpstr>
      <vt:lpstr>Trie的分析</vt:lpstr>
      <vt:lpstr>Trie树的变种</vt:lpstr>
      <vt:lpstr>Trie树的变种</vt:lpstr>
      <vt:lpstr>Trie树的变种</vt:lpstr>
      <vt:lpstr>  算法课没有结束……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户保田</cp:lastModifiedBy>
  <cp:revision>823</cp:revision>
  <cp:lastPrinted>2020-11-04T16:47:00Z</cp:lastPrinted>
  <dcterms:created xsi:type="dcterms:W3CDTF">2020-11-04T16:47:00Z</dcterms:created>
  <dcterms:modified xsi:type="dcterms:W3CDTF">2020-11-12T01:23:22Z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2</vt:r8>
  </property>
  <property fmtid="{D5CDD505-2E9C-101B-9397-08002B2CF9AE}" pid="4" name="Compression">
    <vt:r8>95</vt:r8>
  </property>
  <property fmtid="{D5CDD505-2E9C-101B-9397-08002B2CF9AE}" pid="5" name="ScreenSize">
    <vt:r8>3</vt:r8>
  </property>
  <property fmtid="{D5CDD505-2E9C-101B-9397-08002B2CF9AE}" pid="6" name="ScreenUsage">
    <vt:r8>2</vt:r8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4</vt:r8>
  </property>
  <property fmtid="{D5CDD505-2E9C-101B-9397-08002B2CF9AE}" pid="19" name="ShowNotes">
    <vt:bool>false</vt:bool>
  </property>
  <property fmtid="{D5CDD505-2E9C-101B-9397-08002B2CF9AE}" pid="20" name="NavBtnPos">
    <vt:r8>1</vt:r8>
  </property>
  <property fmtid="{D5CDD505-2E9C-101B-9397-08002B2CF9AE}" pid="21" name="OutputDir">
    <vt:lpwstr>F:\public_html\cs332</vt:lpwstr>
  </property>
  <property fmtid="{D5CDD505-2E9C-101B-9397-08002B2CF9AE}" pid="22" name="KSOProductBuildVer">
    <vt:lpwstr>2052-11.1.0.10132</vt:lpwstr>
  </property>
</Properties>
</file>