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  <p:sldMasterId id="2147483657" r:id="rId2"/>
  </p:sldMasterIdLst>
  <p:notesMasterIdLst>
    <p:notesMasterId r:id="rId25"/>
  </p:notesMasterIdLst>
  <p:sldIdLst>
    <p:sldId id="2812" r:id="rId3"/>
    <p:sldId id="2832" r:id="rId4"/>
    <p:sldId id="2853" r:id="rId5"/>
    <p:sldId id="2786" r:id="rId6"/>
    <p:sldId id="2797" r:id="rId7"/>
    <p:sldId id="2800" r:id="rId8"/>
    <p:sldId id="2855" r:id="rId9"/>
    <p:sldId id="2795" r:id="rId10"/>
    <p:sldId id="2801" r:id="rId11"/>
    <p:sldId id="2803" r:id="rId12"/>
    <p:sldId id="2829" r:id="rId13"/>
    <p:sldId id="2813" r:id="rId14"/>
    <p:sldId id="2805" r:id="rId15"/>
    <p:sldId id="2824" r:id="rId16"/>
    <p:sldId id="2823" r:id="rId17"/>
    <p:sldId id="2807" r:id="rId18"/>
    <p:sldId id="2826" r:id="rId19"/>
    <p:sldId id="2827" r:id="rId20"/>
    <p:sldId id="2828" r:id="rId21"/>
    <p:sldId id="2830" r:id="rId22"/>
    <p:sldId id="2821" r:id="rId23"/>
    <p:sldId id="2787" r:id="rId2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3C"/>
    <a:srgbClr val="BFBFBF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9" autoAdjust="0"/>
    <p:restoredTop sz="95199" autoAdjust="0"/>
  </p:normalViewPr>
  <p:slideViewPr>
    <p:cSldViewPr>
      <p:cViewPr>
        <p:scale>
          <a:sx n="100" d="100"/>
          <a:sy n="100" d="100"/>
        </p:scale>
        <p:origin x="-1056" y="-162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17T15:38:39.164" idx="1">
    <p:pos x="4281" y="509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6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综合过程有翻译、映射、优化。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语句不写默认值会生成锁存器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语句不写默认值会生成锁存器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EGO1</a:t>
            </a:r>
            <a:r>
              <a:rPr lang="zh-CN" altLang="en-US"/>
              <a:t>有</a:t>
            </a:r>
            <a:r>
              <a:rPr lang="en-US" altLang="zh-CN"/>
              <a:t>2</a:t>
            </a:r>
            <a:r>
              <a:rPr lang="zh-CN" altLang="en-US"/>
              <a:t>个版本，稍有不同：旧版</a:t>
            </a:r>
            <a:r>
              <a:rPr lang="en-US" altLang="zh-CN"/>
              <a:t>v1.2(JTAG</a:t>
            </a:r>
            <a:r>
              <a:rPr lang="zh-CN" altLang="en-US"/>
              <a:t>和</a:t>
            </a:r>
            <a:r>
              <a:rPr lang="en-US" altLang="zh-CN"/>
              <a:t>UART</a:t>
            </a:r>
            <a:r>
              <a:rPr lang="zh-CN" altLang="en-US"/>
              <a:t>分开，占用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micro USB</a:t>
            </a:r>
            <a:r>
              <a:rPr lang="zh-CN" altLang="en-US"/>
              <a:t>接口；</a:t>
            </a:r>
            <a:r>
              <a:rPr lang="en-US" altLang="zh-CN"/>
              <a:t>SW</a:t>
            </a:r>
            <a:r>
              <a:rPr lang="zh-CN" altLang="en-US"/>
              <a:t>：</a:t>
            </a:r>
            <a:r>
              <a:rPr lang="en-US" altLang="zh-CN"/>
              <a:t>0</a:t>
            </a:r>
            <a:r>
              <a:rPr lang="zh-CN" altLang="en-US"/>
              <a:t>-</a:t>
            </a:r>
            <a:r>
              <a:rPr lang="en-US" altLang="zh-CN"/>
              <a:t>&gt;7)</a:t>
            </a:r>
            <a:r>
              <a:rPr lang="zh-CN" altLang="en-US"/>
              <a:t>、新版</a:t>
            </a:r>
            <a:r>
              <a:rPr lang="en-US" altLang="zh-CN"/>
              <a:t>v2.2(Type</a:t>
            </a:r>
            <a:r>
              <a:rPr lang="zh-CN" altLang="en-US"/>
              <a:t>-</a:t>
            </a:r>
            <a:r>
              <a:rPr lang="en-US" altLang="zh-CN"/>
              <a:t>C</a:t>
            </a:r>
            <a:r>
              <a:rPr lang="zh-CN" altLang="en-US"/>
              <a:t>接口，</a:t>
            </a:r>
            <a:r>
              <a:rPr lang="en-US" altLang="zh-CN"/>
              <a:t>SW</a:t>
            </a:r>
            <a:r>
              <a:rPr lang="zh-CN" altLang="en-US"/>
              <a:t>：</a:t>
            </a:r>
            <a:r>
              <a:rPr lang="en-US" altLang="zh-CN"/>
              <a:t>7</a:t>
            </a:r>
            <a:r>
              <a:rPr lang="zh-CN" altLang="en-US"/>
              <a:t>-</a:t>
            </a:r>
            <a:r>
              <a:rPr lang="en-US" altLang="zh-CN"/>
              <a:t>&gt;0)
</a:t>
            </a:r>
            <a:r>
              <a:rPr lang="zh-CN" altLang="en-US"/>
              <a:t>电位器用于调节输入给</a:t>
            </a:r>
            <a:r>
              <a:rPr lang="en-US" altLang="zh-CN"/>
              <a:t>FPGA</a:t>
            </a:r>
            <a:r>
              <a:rPr lang="zh-CN" altLang="en-US"/>
              <a:t>的模拟电压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 smtClean="0"/>
              <a:t>详细步骤参考实验指导书</a:t>
            </a:r>
            <a:endParaRPr lang="en-US" altLang="zh-CN" sz="14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结构描述：通过调用库中的元件或已设计好的模块来完成设计。</a:t>
            </a:r>
            <a:endParaRPr lang="en-US" altLang="zh-CN" smtClean="0"/>
          </a:p>
          <a:p>
            <a:r>
              <a:rPr lang="zh-CN" altLang="en-US" smtClean="0"/>
              <a:t>数据流描述：主要使用持续赋值语句，多用于组合逻辑电路。</a:t>
            </a:r>
            <a:endParaRPr lang="en-US" altLang="zh-CN" smtClean="0"/>
          </a:p>
          <a:p>
            <a:r>
              <a:rPr lang="zh-CN" altLang="en-US" smtClean="0"/>
              <a:t>行为描述：对设计实体的数学模型的描述，抽象程度最高。只要描述清楚输入与输出信号的行为，无需知道具体电路结构。</a:t>
            </a:r>
            <a:endParaRPr lang="en-US" altLang="zh-CN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smtClean="0"/>
              <a:t>在较复杂的电路设计中，三种描述方法往往混合使用。</a:t>
            </a:r>
            <a:endParaRPr lang="en-US" altLang="zh-CN" sz="14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6516" y="2435014"/>
            <a:ext cx="11445719" cy="948288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695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6562" y="3760308"/>
            <a:ext cx="11445627" cy="845149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53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7625" indent="0" algn="ctr">
              <a:buNone/>
              <a:defRPr sz="168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6EFF85F9-FCF6-4AE2-9797-59D90A7D231C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AAFB396C-E072-47F2-94B0-786D65E00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6516" y="612977"/>
            <a:ext cx="11445719" cy="6834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37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706562" y="1590513"/>
            <a:ext cx="11445627" cy="500861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530"/>
            </a:lvl1pPr>
            <a:lvl2pPr>
              <a:defRPr sz="2530"/>
            </a:lvl2pPr>
            <a:lvl3pPr>
              <a:defRPr sz="2530"/>
            </a:lvl3pPr>
            <a:lvl4pPr>
              <a:defRPr sz="2530"/>
            </a:lvl4pPr>
            <a:lvl5pPr>
              <a:defRPr sz="253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86048" y="767465"/>
            <a:ext cx="4146947" cy="1175975"/>
          </a:xfrm>
        </p:spPr>
        <p:txBody>
          <a:bodyPr anchor="ctr" anchorCtr="0"/>
          <a:lstStyle>
            <a:lvl1pPr>
              <a:defRPr sz="3375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419427" y="767465"/>
            <a:ext cx="6509742" cy="5698391"/>
          </a:xfrm>
        </p:spPr>
        <p:txBody>
          <a:bodyPr/>
          <a:lstStyle>
            <a:lvl1pPr>
              <a:defRPr sz="2530">
                <a:latin typeface="+mn-ea"/>
                <a:ea typeface="+mn-ea"/>
              </a:defRPr>
            </a:lvl1pPr>
            <a:lvl2pPr marL="481965" indent="0">
              <a:buNone/>
              <a:defRPr sz="2530">
                <a:latin typeface="+mn-ea"/>
                <a:ea typeface="+mn-ea"/>
              </a:defRPr>
            </a:lvl2pPr>
            <a:lvl3pPr>
              <a:defRPr sz="2530">
                <a:latin typeface="+mn-ea"/>
                <a:ea typeface="+mn-ea"/>
              </a:defRPr>
            </a:lvl3pPr>
            <a:lvl4pPr>
              <a:defRPr sz="2530">
                <a:latin typeface="+mn-ea"/>
                <a:ea typeface="+mn-ea"/>
              </a:defRPr>
            </a:lvl4pPr>
            <a:lvl5pPr>
              <a:defRPr sz="2530">
                <a:latin typeface="+mn-ea"/>
                <a:ea typeface="+mn-ea"/>
              </a:defRPr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86048" y="2361996"/>
            <a:ext cx="4146947" cy="4104529"/>
          </a:xfrm>
        </p:spPr>
        <p:txBody>
          <a:bodyPr/>
          <a:lstStyle>
            <a:lvl1pPr marL="361950" indent="-361315">
              <a:buFont typeface="Arial" panose="020B0604020202020204" pitchFamily="34" charset="0"/>
              <a:buChar char="•"/>
              <a:defRPr sz="2530">
                <a:latin typeface="+mn-ea"/>
                <a:ea typeface="+mn-ea"/>
              </a:defRPr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762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06562" y="5911352"/>
            <a:ext cx="11445627" cy="588657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06562" y="676387"/>
            <a:ext cx="11445627" cy="4805024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81965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863438" cy="7243365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81965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93588" y="596024"/>
            <a:ext cx="5695355" cy="6040602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631632" y="596024"/>
            <a:ext cx="5695355" cy="6040602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6516" y="657658"/>
            <a:ext cx="11445719" cy="948288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37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2DBAF8F6-F5CF-4A53-884C-3135FA21F980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7853" y="6696722"/>
            <a:ext cx="2847656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41094" y="6696722"/>
            <a:ext cx="4176563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696722"/>
            <a:ext cx="2847656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06516" y="612977"/>
            <a:ext cx="11445719" cy="6834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375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706562" y="1590513"/>
            <a:ext cx="11445627" cy="500861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530"/>
            </a:lvl1pPr>
            <a:lvl2pPr>
              <a:defRPr sz="2530"/>
            </a:lvl2pPr>
            <a:lvl3pPr>
              <a:defRPr sz="2530"/>
            </a:lvl3pPr>
            <a:lvl4pPr>
              <a:defRPr sz="2530"/>
            </a:lvl4pPr>
            <a:lvl5pPr>
              <a:defRPr sz="253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64565" rtl="0" eaLnBrk="1" fontAlgn="auto" latinLnBrk="0" hangingPunct="1">
        <a:lnSpc>
          <a:spcPct val="100000"/>
        </a:lnSpc>
        <a:spcBef>
          <a:spcPct val="0"/>
        </a:spcBef>
        <a:buNone/>
        <a:defRPr sz="2955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4130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72326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97355" algn="l"/>
        </a:tabLst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2052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878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16979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6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 txBox="1"/>
          <p:nvPr userDrawn="1"/>
        </p:nvSpPr>
        <p:spPr>
          <a:xfrm>
            <a:off x="9606110" y="87933"/>
            <a:ext cx="300037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fld id="{420A5335-D1D2-46D2-AB40-C960E686F267}" type="slidenum">
              <a:rPr lang="zh-CN" altLang="en-US" sz="1400" b="1" smtClean="0"/>
              <a:t>‹#›</a:t>
            </a:fld>
            <a:endParaRPr lang="zh-CN" altLang="en-US" sz="14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8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hyperlink" Target="https://hitsz-datasci.gitee.io/course-diglogic/" TargetMode="External"/><Relationship Id="rId4" Type="http://schemas.openxmlformats.org/officeDocument/2006/relationships/hyperlink" Target="https://gitee.com/hitsz-datasc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1089232" cy="341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smtClean="0">
                <a:solidFill>
                  <a:schemeClr val="accent1"/>
                </a:solidFill>
                <a:cs typeface="Arial" panose="020B0604020202020204" pitchFamily="34" charset="0"/>
              </a:rPr>
              <a:t>数字逻辑设计</a:t>
            </a:r>
            <a:endParaRPr lang="en-US" altLang="zh-CN" sz="4400" b="1" cap="all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b="1" cap="all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000" b="1" cap="all" smtClean="0">
                <a:solidFill>
                  <a:schemeClr val="accent1"/>
                </a:solidFill>
                <a:cs typeface="Arial" panose="020B0604020202020204" pitchFamily="34" charset="0"/>
              </a:rPr>
              <a:t>实验一：</a:t>
            </a:r>
            <a:r>
              <a:rPr lang="en-US" altLang="zh-CN" sz="4000" b="1" smtClean="0">
                <a:solidFill>
                  <a:schemeClr val="accent1"/>
                </a:solidFill>
                <a:cs typeface="Arial" panose="020B0604020202020204" pitchFamily="34" charset="0"/>
              </a:rPr>
              <a:t>Vivado</a:t>
            </a:r>
            <a:r>
              <a:rPr lang="zh-CN" altLang="en-US" sz="4000" b="1" smtClean="0">
                <a:solidFill>
                  <a:schemeClr val="accent1"/>
                </a:solidFill>
                <a:cs typeface="Arial" panose="020B0604020202020204" pitchFamily="34" charset="0"/>
              </a:rPr>
              <a:t>使用</a:t>
            </a:r>
            <a:r>
              <a:rPr lang="zh-CN" altLang="en-US" sz="4000" b="1" dirty="0">
                <a:solidFill>
                  <a:schemeClr val="accent1"/>
                </a:solidFill>
                <a:cs typeface="Arial" panose="020B0604020202020204" pitchFamily="34" charset="0"/>
              </a:rPr>
              <a:t>与组合电路的</a:t>
            </a:r>
            <a:r>
              <a:rPr lang="en-US" altLang="zh-CN" sz="4000" b="1">
                <a:solidFill>
                  <a:schemeClr val="accent1"/>
                </a:solidFill>
                <a:cs typeface="Arial" panose="020B0604020202020204" pitchFamily="34" charset="0"/>
              </a:rPr>
              <a:t>Verilog</a:t>
            </a:r>
            <a:r>
              <a:rPr lang="zh-CN" altLang="en-US" sz="4000" b="1" smtClean="0">
                <a:solidFill>
                  <a:schemeClr val="accent1"/>
                </a:solidFill>
                <a:cs typeface="Arial" panose="020B0604020202020204" pitchFamily="34" charset="0"/>
              </a:rPr>
              <a:t>实现</a:t>
            </a:r>
            <a:endParaRPr lang="en-US" altLang="zh-CN" sz="4000" b="1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b="1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郑海刚   </a:t>
            </a:r>
            <a:r>
              <a:rPr lang="en-US" altLang="zh-CN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r>
              <a:rPr lang="zh-CN" altLang="en-US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秋</a:t>
            </a: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09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54" y="6280621"/>
            <a:ext cx="12858044" cy="952028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354" y="5903628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1028" name="Picture 4" descr="https://iknow-pic.cdn.bcebos.com/29381f30e924b899df62ead36e061d950b7bf6f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" y="57957"/>
            <a:ext cx="1604839" cy="131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97" y="1615231"/>
            <a:ext cx="3475990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14963" y="880021"/>
            <a:ext cx="11603044" cy="2448272"/>
          </a:xfrm>
          <a:prstGeom prst="rect">
            <a:avLst/>
          </a:prstGeom>
          <a:noFill/>
        </p:spPr>
        <p:txBody>
          <a:bodyPr/>
          <a:lstStyle/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实验内容：</a:t>
            </a:r>
            <a:endParaRPr lang="en-US" altLang="zh-CN" sz="2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  <a:ea typeface="+mn-ea"/>
              </a:rPr>
              <a:t>EGO1</a:t>
            </a:r>
            <a:r>
              <a:rPr lang="zh-CN" altLang="en-US" sz="2000" dirty="0">
                <a:latin typeface="+mn-ea"/>
                <a:ea typeface="+mn-ea"/>
              </a:rPr>
              <a:t>实验板上有 </a:t>
            </a:r>
            <a:r>
              <a:rPr lang="en-US" altLang="zh-CN" sz="2000" dirty="0">
                <a:latin typeface="+mn-ea"/>
                <a:ea typeface="+mn-ea"/>
              </a:rPr>
              <a:t>8 </a:t>
            </a:r>
            <a:r>
              <a:rPr lang="zh-CN" altLang="en-US" sz="2000" dirty="0">
                <a:latin typeface="+mn-ea"/>
                <a:ea typeface="+mn-ea"/>
              </a:rPr>
              <a:t>个拨码开关，板上标注为 </a:t>
            </a:r>
            <a:r>
              <a:rPr lang="en-US" altLang="zh-CN" sz="2000" dirty="0">
                <a:latin typeface="+mn-ea"/>
                <a:ea typeface="+mn-ea"/>
              </a:rPr>
              <a:t>SW7~SW0</a:t>
            </a:r>
            <a:r>
              <a:rPr lang="zh-CN" altLang="en-US" sz="2000" dirty="0">
                <a:latin typeface="+mn-ea"/>
                <a:ea typeface="+mn-ea"/>
              </a:rPr>
              <a:t>。有</a:t>
            </a:r>
            <a:r>
              <a:rPr lang="en-US" altLang="zh-CN" sz="2000" dirty="0">
                <a:latin typeface="+mn-ea"/>
                <a:ea typeface="+mn-ea"/>
              </a:rPr>
              <a:t>8</a:t>
            </a:r>
            <a:r>
              <a:rPr lang="zh-CN" altLang="en-US" sz="2000" dirty="0">
                <a:latin typeface="+mn-ea"/>
                <a:ea typeface="+mn-ea"/>
              </a:rPr>
              <a:t>个 </a:t>
            </a:r>
            <a:r>
              <a:rPr lang="en-US" altLang="zh-CN" sz="2000" dirty="0">
                <a:latin typeface="+mn-ea"/>
                <a:ea typeface="+mn-ea"/>
              </a:rPr>
              <a:t>LED </a:t>
            </a:r>
            <a:r>
              <a:rPr lang="zh-CN" altLang="en-US" sz="2000" dirty="0">
                <a:latin typeface="+mn-ea"/>
                <a:ea typeface="+mn-ea"/>
              </a:rPr>
              <a:t>灯，板上标注为 </a:t>
            </a:r>
            <a:r>
              <a:rPr lang="en-US" altLang="zh-CN" sz="2000" dirty="0">
                <a:latin typeface="+mn-ea"/>
                <a:ea typeface="+mn-ea"/>
              </a:rPr>
              <a:t>D1</a:t>
            </a:r>
            <a:r>
              <a:rPr lang="en-US" altLang="zh-CN" sz="2000" dirty="0">
                <a:latin typeface="+mn-ea"/>
              </a:rPr>
              <a:t>~D8</a:t>
            </a:r>
            <a:r>
              <a:rPr lang="zh-CN" altLang="en-US" sz="2000" dirty="0">
                <a:latin typeface="+mn-ea"/>
              </a:rPr>
              <a:t>。</a:t>
            </a:r>
            <a:r>
              <a:rPr lang="zh-CN" altLang="en-US" sz="2000" dirty="0">
                <a:latin typeface="+mn-ea"/>
                <a:ea typeface="+mn-ea"/>
              </a:rPr>
              <a:t>用拨码开关作为数据输入，</a:t>
            </a:r>
            <a:r>
              <a:rPr lang="en-US" altLang="zh-CN" sz="2000" dirty="0">
                <a:latin typeface="+mn-ea"/>
                <a:ea typeface="+mn-ea"/>
              </a:rPr>
              <a:t>FPGA</a:t>
            </a:r>
            <a:r>
              <a:rPr lang="zh-CN" altLang="en-US" sz="2000" dirty="0">
                <a:latin typeface="+mn-ea"/>
                <a:ea typeface="+mn-ea"/>
              </a:rPr>
              <a:t>读取拨码开关输入然后输出驱动</a:t>
            </a:r>
            <a:r>
              <a:rPr lang="en-US" altLang="zh-CN" sz="2000" dirty="0">
                <a:latin typeface="+mn-ea"/>
                <a:ea typeface="+mn-ea"/>
              </a:rPr>
              <a:t>LED</a:t>
            </a:r>
            <a:r>
              <a:rPr lang="zh-CN" altLang="en-US" sz="2000" dirty="0">
                <a:latin typeface="+mn-ea"/>
                <a:ea typeface="+mn-ea"/>
              </a:rPr>
              <a:t>。当开关拨到下档时，表示输入为 </a:t>
            </a:r>
            <a:r>
              <a:rPr lang="en-US" altLang="zh-CN" sz="2000" dirty="0">
                <a:latin typeface="+mn-ea"/>
                <a:ea typeface="+mn-ea"/>
              </a:rPr>
              <a:t>0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>
                <a:latin typeface="+mn-ea"/>
                <a:ea typeface="+mn-ea"/>
              </a:rPr>
              <a:t>FPGA</a:t>
            </a:r>
            <a:r>
              <a:rPr lang="zh-CN" altLang="en-US" sz="2000" dirty="0">
                <a:latin typeface="+mn-ea"/>
                <a:ea typeface="+mn-ea"/>
              </a:rPr>
              <a:t>输出低电平</a:t>
            </a:r>
            <a:r>
              <a:rPr lang="en-US" altLang="zh-CN" sz="2000" dirty="0">
                <a:latin typeface="+mn-ea"/>
                <a:ea typeface="+mn-ea"/>
              </a:rPr>
              <a:t>LED</a:t>
            </a:r>
            <a:r>
              <a:rPr lang="zh-CN" altLang="en-US" sz="2000" dirty="0">
                <a:latin typeface="+mn-ea"/>
                <a:ea typeface="+mn-ea"/>
              </a:rPr>
              <a:t>灭；拨到上档为 </a:t>
            </a: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>
                <a:latin typeface="+mn-ea"/>
                <a:ea typeface="+mn-ea"/>
              </a:rPr>
              <a:t>FPGA</a:t>
            </a:r>
            <a:r>
              <a:rPr lang="zh-CN" altLang="en-US" sz="2000" dirty="0">
                <a:latin typeface="+mn-ea"/>
                <a:ea typeface="+mn-ea"/>
              </a:rPr>
              <a:t>输出高电平</a:t>
            </a:r>
            <a:r>
              <a:rPr lang="en-US" altLang="zh-CN" sz="2000" dirty="0">
                <a:latin typeface="+mn-ea"/>
                <a:ea typeface="+mn-ea"/>
              </a:rPr>
              <a:t>LED</a:t>
            </a:r>
            <a:r>
              <a:rPr lang="zh-CN" altLang="en-US" sz="2000" dirty="0">
                <a:latin typeface="+mn-ea"/>
                <a:ea typeface="+mn-ea"/>
              </a:rPr>
              <a:t>点</a:t>
            </a:r>
            <a:r>
              <a:rPr lang="zh-CN" altLang="en-US" sz="2000">
                <a:latin typeface="+mn-ea"/>
                <a:ea typeface="+mn-ea"/>
              </a:rPr>
              <a:t>亮</a:t>
            </a:r>
            <a:r>
              <a:rPr lang="zh-CN" altLang="en-US" sz="2000" smtClean="0">
                <a:latin typeface="+mn-ea"/>
                <a:ea typeface="+mn-ea"/>
              </a:rPr>
              <a:t>。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</a:t>
            </a:r>
            <a:r>
              <a:rPr lang="zh-CN" altLang="en-US" sz="3600" b="1"/>
              <a:t>题目</a:t>
            </a:r>
            <a:r>
              <a:rPr lang="zh-CN" altLang="en-US" sz="3600" b="1" smtClean="0"/>
              <a:t>一：拨码开关控制</a:t>
            </a:r>
            <a:r>
              <a:rPr lang="en-US" altLang="zh-CN" sz="3600" b="1" smtClean="0"/>
              <a:t>led</a:t>
            </a:r>
            <a:endParaRPr lang="zh-CN" altLang="en-US" sz="3600" b="1" dirty="0"/>
          </a:p>
        </p:txBody>
      </p:sp>
      <p:pic>
        <p:nvPicPr>
          <p:cNvPr id="2051" name="Picture 3" descr="C:\Users\lenovo\Desktop\微信图片_202008291702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05" y="3236880"/>
            <a:ext cx="5932760" cy="389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375" y="964353"/>
            <a:ext cx="11828821" cy="5820324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Create Project	       </a:t>
            </a:r>
            <a:r>
              <a:rPr lang="zh-CN" altLang="en-US" sz="2800" dirty="0">
                <a:latin typeface="+mn-ea"/>
                <a:ea typeface="+mn-ea"/>
              </a:rPr>
              <a:t>创建项目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Add Sources	       	       </a:t>
            </a:r>
            <a:r>
              <a:rPr lang="zh-CN" altLang="en-US" sz="2800" dirty="0">
                <a:latin typeface="+mn-ea"/>
                <a:ea typeface="+mn-ea"/>
              </a:rPr>
              <a:t>添加源代码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3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Run Simulation	       </a:t>
            </a:r>
            <a:r>
              <a:rPr lang="zh-CN" altLang="en-US" sz="2800" dirty="0">
                <a:latin typeface="+mn-ea"/>
                <a:ea typeface="+mn-ea"/>
              </a:rPr>
              <a:t>仿真（添加</a:t>
            </a:r>
            <a:r>
              <a:rPr lang="en-US" altLang="zh-CN" sz="2800" dirty="0" err="1">
                <a:latin typeface="+mn-ea"/>
                <a:ea typeface="+mn-ea"/>
              </a:rPr>
              <a:t>testbench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4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Add constraints	       </a:t>
            </a:r>
            <a:r>
              <a:rPr lang="zh-CN" altLang="en-US" sz="2800" dirty="0">
                <a:latin typeface="+mn-ea"/>
                <a:ea typeface="+mn-ea"/>
              </a:rPr>
              <a:t>添加约束文件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5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Run Synthesis	       </a:t>
            </a:r>
            <a:r>
              <a:rPr lang="zh-CN" altLang="en-US" sz="2800" dirty="0">
                <a:latin typeface="+mn-ea"/>
                <a:ea typeface="+mn-ea"/>
              </a:rPr>
              <a:t>综合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6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Run Implement	       </a:t>
            </a:r>
            <a:r>
              <a:rPr lang="zh-CN" altLang="en-US" sz="2800" dirty="0">
                <a:latin typeface="+mn-ea"/>
                <a:ea typeface="+mn-ea"/>
              </a:rPr>
              <a:t>实现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7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Generate </a:t>
            </a:r>
            <a:r>
              <a:rPr lang="en-US" altLang="zh-CN" sz="2800" dirty="0" err="1">
                <a:latin typeface="+mn-ea"/>
                <a:ea typeface="+mn-ea"/>
              </a:rPr>
              <a:t>Bitsteam</a:t>
            </a:r>
            <a:r>
              <a:rPr lang="en-US" altLang="zh-CN" sz="2800" dirty="0">
                <a:latin typeface="+mn-ea"/>
                <a:ea typeface="+mn-ea"/>
              </a:rPr>
              <a:t>      </a:t>
            </a:r>
            <a:r>
              <a:rPr lang="zh-CN" altLang="en-US" sz="2800" dirty="0">
                <a:latin typeface="+mn-ea"/>
                <a:ea typeface="+mn-ea"/>
              </a:rPr>
              <a:t>产生比特流文件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8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Open Hardware Manager     </a:t>
            </a:r>
            <a:r>
              <a:rPr lang="zh-CN" altLang="en-US" sz="2800" dirty="0">
                <a:latin typeface="+mn-ea"/>
                <a:ea typeface="+mn-ea"/>
              </a:rPr>
              <a:t>打开硬件、下载</a:t>
            </a: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44799" y="1217782"/>
            <a:ext cx="10035291" cy="5695950"/>
            <a:chOff x="1490017" y="1232743"/>
            <a:chExt cx="10035291" cy="569595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0017" y="1232743"/>
              <a:ext cx="2867025" cy="569595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562783" y="29250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仿真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3104063" y="3118058"/>
              <a:ext cx="2218484" cy="0"/>
            </a:xfrm>
            <a:prstGeom prst="straightConnector1">
              <a:avLst/>
            </a:prstGeom>
            <a:ln>
              <a:solidFill>
                <a:srgbClr val="F26482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6467023" y="2183338"/>
              <a:ext cx="1940560" cy="926346"/>
            </a:xfrm>
            <a:prstGeom prst="straightConnector1">
              <a:avLst/>
            </a:prstGeom>
            <a:ln>
              <a:solidFill>
                <a:srgbClr val="F26482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58283" y="1390574"/>
              <a:ext cx="2867025" cy="1255937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>
              <a:off x="2839903" y="4376378"/>
              <a:ext cx="2407920" cy="0"/>
            </a:xfrm>
            <a:prstGeom prst="straightConnector1">
              <a:avLst/>
            </a:prstGeom>
            <a:ln>
              <a:solidFill>
                <a:srgbClr val="F26482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322547" y="4150806"/>
              <a:ext cx="2114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综合：将代码映射为元件互联关系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7432222" y="4080718"/>
              <a:ext cx="1366001" cy="540744"/>
            </a:xfrm>
            <a:prstGeom prst="straightConnector1">
              <a:avLst/>
            </a:prstGeom>
            <a:ln>
              <a:solidFill>
                <a:srgbClr val="F26482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8223" y="3541497"/>
              <a:ext cx="2126019" cy="973637"/>
            </a:xfrm>
            <a:prstGeom prst="rect">
              <a:avLst/>
            </a:prstGeom>
          </p:spPr>
        </p:pic>
        <p:cxnSp>
          <p:nvCxnSpPr>
            <p:cNvPr id="17" name="直接箭头连接符 16"/>
            <p:cNvCxnSpPr/>
            <p:nvPr/>
          </p:nvCxnSpPr>
          <p:spPr>
            <a:xfrm>
              <a:off x="3429183" y="5007818"/>
              <a:ext cx="1981200" cy="223520"/>
            </a:xfrm>
            <a:prstGeom prst="straightConnector1">
              <a:avLst/>
            </a:prstGeom>
            <a:ln>
              <a:solidFill>
                <a:srgbClr val="F26482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402170" y="5090220"/>
              <a:ext cx="1607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实现：布局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布线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18" idx="3"/>
            </p:cNvCxnSpPr>
            <p:nvPr/>
          </p:nvCxnSpPr>
          <p:spPr>
            <a:xfrm>
              <a:off x="7009798" y="5413386"/>
              <a:ext cx="1696719" cy="460016"/>
            </a:xfrm>
            <a:prstGeom prst="straightConnector1">
              <a:avLst/>
            </a:prstGeom>
            <a:ln>
              <a:solidFill>
                <a:srgbClr val="F26482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28564" y="5382679"/>
              <a:ext cx="2570798" cy="900645"/>
            </a:xfrm>
            <a:prstGeom prst="rect">
              <a:avLst/>
            </a:prstGeom>
          </p:spPr>
        </p:pic>
        <p:cxnSp>
          <p:nvCxnSpPr>
            <p:cNvPr id="21" name="直接箭头连接符 20"/>
            <p:cNvCxnSpPr/>
            <p:nvPr/>
          </p:nvCxnSpPr>
          <p:spPr>
            <a:xfrm>
              <a:off x="3673023" y="6171141"/>
              <a:ext cx="1412240" cy="187957"/>
            </a:xfrm>
            <a:prstGeom prst="straightConnector1">
              <a:avLst/>
            </a:prstGeom>
            <a:ln>
              <a:solidFill>
                <a:srgbClr val="F26482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306682" y="6154057"/>
              <a:ext cx="1851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生成比特流，烧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录到芯片中</a:t>
              </a:r>
            </a:p>
          </p:txBody>
        </p:sp>
      </p:grpSp>
      <p:sp>
        <p:nvSpPr>
          <p:cNvPr id="23" name="任意多边形 22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smtClean="0"/>
              <a:t>Vivado</a:t>
            </a:r>
            <a:r>
              <a:rPr lang="zh-CN" altLang="en-US" sz="3600" b="1" smtClean="0"/>
              <a:t>开发流程</a:t>
            </a:r>
            <a:endParaRPr lang="zh-CN" altLang="en-US" sz="3600" b="1" dirty="0"/>
          </a:p>
        </p:txBody>
      </p:sp>
      <p:sp>
        <p:nvSpPr>
          <p:cNvPr id="26" name="文本框 4"/>
          <p:cNvSpPr txBox="1"/>
          <p:nvPr/>
        </p:nvSpPr>
        <p:spPr>
          <a:xfrm>
            <a:off x="5175936" y="18189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工程文件管理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>
          <a:xfrm>
            <a:off x="3024683" y="1818915"/>
            <a:ext cx="2151253" cy="184666"/>
          </a:xfrm>
          <a:prstGeom prst="straightConnector1">
            <a:avLst/>
          </a:prstGeom>
          <a:ln>
            <a:solidFill>
              <a:srgbClr val="F26482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7" y="936271"/>
            <a:ext cx="11828821" cy="2007308"/>
          </a:xfrm>
          <a:prstGeom prst="rect">
            <a:avLst/>
          </a:prstGeom>
          <a:noFill/>
        </p:spPr>
        <p:txBody>
          <a:bodyPr/>
          <a:lstStyle/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实验内容</a:t>
            </a:r>
            <a:endParaRPr lang="en-US" altLang="zh-CN" sz="2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>
                <a:latin typeface="+mn-ea"/>
                <a:ea typeface="+mn-ea"/>
              </a:rPr>
              <a:t>     </a:t>
            </a:r>
            <a:r>
              <a:rPr lang="en-US" altLang="zh-CN" sz="2000" smtClean="0">
                <a:latin typeface="+mn-ea"/>
                <a:ea typeface="+mn-ea"/>
              </a:rPr>
              <a:t>     </a:t>
            </a:r>
            <a:r>
              <a:rPr lang="zh-CN" altLang="zh-CN" sz="2000" smtClean="0">
                <a:latin typeface="+mn-ea"/>
                <a:ea typeface="+mn-ea"/>
              </a:rPr>
              <a:t>使用 </a:t>
            </a:r>
            <a:r>
              <a:rPr lang="en-US" altLang="zh-CN" sz="2000" dirty="0">
                <a:latin typeface="+mn-ea"/>
                <a:ea typeface="+mn-ea"/>
              </a:rPr>
              <a:t>Verilog </a:t>
            </a:r>
            <a:r>
              <a:rPr lang="zh-CN" altLang="en-US" sz="2000" dirty="0">
                <a:latin typeface="+mn-ea"/>
                <a:ea typeface="+mn-ea"/>
              </a:rPr>
              <a:t>实现</a:t>
            </a:r>
            <a:r>
              <a:rPr lang="zh-CN" altLang="zh-CN" sz="2000" dirty="0">
                <a:latin typeface="+mn-ea"/>
                <a:ea typeface="+mn-ea"/>
              </a:rPr>
              <a:t>带使能端的</a:t>
            </a:r>
            <a:r>
              <a:rPr lang="en-US" altLang="zh-CN" sz="2000" dirty="0">
                <a:latin typeface="+mn-ea"/>
                <a:ea typeface="+mn-ea"/>
              </a:rPr>
              <a:t>3-8</a:t>
            </a:r>
            <a:r>
              <a:rPr lang="zh-CN" altLang="zh-CN" sz="2000" dirty="0">
                <a:latin typeface="+mn-ea"/>
                <a:ea typeface="+mn-ea"/>
              </a:rPr>
              <a:t>译码器，拨码开关作为译码器的输入，输出驱动</a:t>
            </a:r>
            <a:r>
              <a:rPr lang="en-US" altLang="zh-CN" sz="2000">
                <a:latin typeface="+mn-ea"/>
                <a:ea typeface="+mn-ea"/>
              </a:rPr>
              <a:t>led</a:t>
            </a:r>
            <a:r>
              <a:rPr lang="zh-CN" altLang="zh-CN" sz="2000" smtClean="0">
                <a:latin typeface="+mn-ea"/>
                <a:ea typeface="+mn-ea"/>
              </a:rPr>
              <a:t>显示</a:t>
            </a:r>
            <a:r>
              <a:rPr lang="zh-CN" altLang="en-US" sz="2000" smtClean="0">
                <a:latin typeface="+mn-ea"/>
                <a:ea typeface="+mn-ea"/>
              </a:rPr>
              <a:t>，信号名可以另取。</a:t>
            </a:r>
            <a:endParaRPr lang="zh-CN" altLang="en-US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</a:t>
            </a:r>
            <a:r>
              <a:rPr lang="zh-CN" altLang="en-US" sz="3600" b="1"/>
              <a:t>题目</a:t>
            </a:r>
            <a:r>
              <a:rPr lang="zh-CN" altLang="en-US" sz="3600" b="1" smtClean="0"/>
              <a:t>二：</a:t>
            </a:r>
            <a:r>
              <a:rPr lang="en-US" altLang="zh-CN" sz="3600" smtClean="0"/>
              <a:t>3-8</a:t>
            </a:r>
            <a:r>
              <a:rPr lang="zh-CN" altLang="en-US" sz="3600" smtClean="0"/>
              <a:t>译码器的</a:t>
            </a:r>
            <a:r>
              <a:rPr lang="en-US" altLang="zh-CN" sz="3600" smtClean="0"/>
              <a:t>Verilog</a:t>
            </a:r>
            <a:r>
              <a:rPr lang="zh-CN" altLang="en-US" sz="3600" smtClean="0"/>
              <a:t>实现</a:t>
            </a:r>
            <a:endParaRPr lang="zh-CN" altLang="en-US" sz="3600" dirty="0"/>
          </a:p>
        </p:txBody>
      </p:sp>
      <p:sp>
        <p:nvSpPr>
          <p:cNvPr id="2" name="AutoShape 2" descr="https://ks3-cn-beijing.ksyun.com/weboffice/shapes/82685461766/9c4af0fa7e5d7ef381794878e63d733fd070db90?Expires=1598664221&amp;KSSAccessKeyId=AKLT8UsQHPqzQva5fTr3vvnN1g&amp;Signature=DYPmlHPV1yceV7RUvSDq5egVYzk%3D"/>
          <p:cNvSpPr>
            <a:spLocks noChangeAspect="1" noChangeArrowheads="1"/>
          </p:cNvSpPr>
          <p:nvPr/>
        </p:nvSpPr>
        <p:spPr bwMode="auto">
          <a:xfrm>
            <a:off x="63500" y="-136525"/>
            <a:ext cx="20955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https://ks3-cn-beijing.ksyun.com/weboffice/shapes/82685461766/9c4af0fa7e5d7ef381794878e63d733fd070db90?Expires=1598664221&amp;KSSAccessKeyId=AKLT8UsQHPqzQva5fTr3vvnN1g&amp;Signature=DYPmlHPV1yceV7RUvSDq5egVYzk%3D"/>
          <p:cNvSpPr>
            <a:spLocks noChangeAspect="1" noChangeArrowheads="1"/>
          </p:cNvSpPr>
          <p:nvPr/>
        </p:nvSpPr>
        <p:spPr bwMode="auto">
          <a:xfrm>
            <a:off x="215900" y="15875"/>
            <a:ext cx="20955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https://ks3-cn-beijing.ksyun.com/weboffice/shapes/82685461766/9c4af0fa7e5d7ef381794878e63d733fd070db90?Expires=1598664221&amp;KSSAccessKeyId=AKLT8UsQHPqzQva5fTr3vvnN1g&amp;Signature=DYPmlHPV1yceV7RUvSDq5egVYzk%3D"/>
          <p:cNvSpPr>
            <a:spLocks noChangeAspect="1" noChangeArrowheads="1"/>
          </p:cNvSpPr>
          <p:nvPr/>
        </p:nvSpPr>
        <p:spPr bwMode="auto">
          <a:xfrm>
            <a:off x="368300" y="168275"/>
            <a:ext cx="20955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https://ks3-cn-beijing.ksyun.com/weboffice/shapes/82685461766/9c4af0fa7e5d7ef381794878e63d733fd070db90?Expires=1598664221&amp;KSSAccessKeyId=AKLT8UsQHPqzQva5fTr3vvnN1g&amp;Signature=DYPmlHPV1yceV7RUvSDq5egVYzk%3D"/>
          <p:cNvSpPr>
            <a:spLocks noChangeAspect="1" noChangeArrowheads="1"/>
          </p:cNvSpPr>
          <p:nvPr/>
        </p:nvSpPr>
        <p:spPr bwMode="auto">
          <a:xfrm>
            <a:off x="520700" y="320675"/>
            <a:ext cx="20955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6" name="Picture 4" descr="C:\Users\lenovo\Desktop\微信图片_202008300851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39" y="2896245"/>
            <a:ext cx="4931867" cy="34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1" y="3180282"/>
            <a:ext cx="25717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https://timgsa.baidu.com/timg?image&amp;quality=80&amp;size=b9999_10000&amp;sec=1598765429450&amp;di=a529c97b8dc086331c213f7e2623a437&amp;imgtype=0&amp;src=http%3A%2F%2Fimg006.hc360.cn%2Fm8%2FM02%2F25%2F5F%2FwKhQplVYeMuEUErDAAAAAPWcZ4Y69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1" t="25665" r="4688" b="2429"/>
          <a:stretch>
            <a:fillRect/>
          </a:stretch>
        </p:blipFill>
        <p:spPr bwMode="auto">
          <a:xfrm>
            <a:off x="3693071" y="3582318"/>
            <a:ext cx="2442161" cy="205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1250" y="62086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原理图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69135" y="62086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实物图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63889" y="646725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FPGA</a:t>
            </a:r>
            <a:r>
              <a:rPr lang="zh-CN" altLang="en-US" smtClean="0"/>
              <a:t>实现效果图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8609" y="1949906"/>
          <a:ext cx="5257798" cy="3025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178"/>
                <a:gridCol w="353732"/>
                <a:gridCol w="361339"/>
                <a:gridCol w="270053"/>
                <a:gridCol w="269419"/>
                <a:gridCol w="269419"/>
                <a:gridCol w="449455"/>
                <a:gridCol w="449455"/>
                <a:gridCol w="448821"/>
                <a:gridCol w="361339"/>
                <a:gridCol w="449455"/>
                <a:gridCol w="449455"/>
                <a:gridCol w="361339"/>
                <a:gridCol w="361339"/>
              </a:tblGrid>
              <a:tr h="252095">
                <a:tc grid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en[2:0]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data_in[2:0]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data_out[7:0]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38100" marB="28575"/>
                </a:tc>
              </a:tr>
            </a:tbl>
          </a:graphicData>
        </a:graphic>
      </p:graphicFrame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21418" y="1674290"/>
            <a:ext cx="6912768" cy="508834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data_out[5]=en[2]&amp;~en[1]&amp;~en[0]&amp;data_in[2]&amp;~data_in[1]&amp;data_in[0</a:t>
            </a:r>
            <a:r>
              <a:rPr lang="en-US" altLang="zh-CN"/>
              <a:t>]</a:t>
            </a:r>
            <a:endParaRPr lang="en-US" altLang="zh-CN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实验原理</a:t>
            </a:r>
            <a:r>
              <a:rPr lang="en-US" altLang="zh-CN" sz="3600" b="1" dirty="0" smtClean="0"/>
              <a:t>-</a:t>
            </a:r>
            <a:r>
              <a:rPr lang="zh-CN" altLang="en-US" sz="3600" dirty="0" smtClean="0"/>
              <a:t>真值表与电路结构</a:t>
            </a:r>
            <a:endParaRPr lang="zh-CN" alt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87" y="3180850"/>
            <a:ext cx="4386263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V="1">
            <a:off x="5493271" y="1928708"/>
            <a:ext cx="1662246" cy="240551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8" idx="2"/>
            <a:endCxn id="4099" idx="0"/>
          </p:cNvCxnSpPr>
          <p:nvPr/>
        </p:nvCxnSpPr>
        <p:spPr>
          <a:xfrm>
            <a:off x="9177802" y="2183124"/>
            <a:ext cx="452817" cy="99772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0703" y="4192389"/>
            <a:ext cx="5112568" cy="283674"/>
          </a:xfrm>
          <a:prstGeom prst="rect">
            <a:avLst/>
          </a:prstGeom>
          <a:solidFill>
            <a:schemeClr val="bg1">
              <a:alpha val="0"/>
            </a:schemeClr>
          </a:solidFill>
          <a:ln w="19050" cmpd="sng">
            <a:solidFill>
              <a:schemeClr val="accent1">
                <a:lumMod val="60000"/>
                <a:lumOff val="40000"/>
                <a:alpha val="9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733423" y="4654279"/>
            <a:ext cx="11828821" cy="618230"/>
          </a:xfrm>
          <a:prstGeom prst="rect">
            <a:avLst/>
          </a:prstGeom>
          <a:noFill/>
        </p:spPr>
        <p:txBody>
          <a:bodyPr/>
          <a:lstStyle/>
          <a:p>
            <a:r>
              <a:rPr lang="zh-CN" altLang="en-US" sz="2400" dirty="0" smtClean="0"/>
              <a:t>请对比这三种</a:t>
            </a:r>
            <a:r>
              <a:rPr lang="zh-CN" altLang="en-US" sz="2400" dirty="0"/>
              <a:t>方式的优缺点，并自行选择其中的一种方式完成最终的</a:t>
            </a:r>
            <a:r>
              <a:rPr lang="zh-CN" altLang="en-US" sz="2400" dirty="0" smtClean="0"/>
              <a:t>实现。</a:t>
            </a:r>
            <a:endParaRPr lang="en-US" altLang="zh-CN" sz="2400" dirty="0" smtClean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实验原理</a:t>
            </a:r>
            <a:r>
              <a:rPr lang="en-US" altLang="zh-CN" sz="3600" b="1" dirty="0" smtClean="0"/>
              <a:t>-</a:t>
            </a:r>
            <a:r>
              <a:rPr lang="zh-CN" altLang="en-US" sz="3600" dirty="0" smtClean="0"/>
              <a:t>组合电路的</a:t>
            </a:r>
            <a:r>
              <a:rPr lang="en-US" altLang="zh-CN" sz="3600" dirty="0" err="1" smtClean="0"/>
              <a:t>verilog</a:t>
            </a:r>
            <a:r>
              <a:rPr lang="zh-CN" altLang="en-US" sz="3600" dirty="0" smtClean="0"/>
              <a:t>实现</a:t>
            </a:r>
            <a:endParaRPr lang="zh-CN" altLang="en-US" sz="3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092979" y="1217781"/>
            <a:ext cx="3744350" cy="3241731"/>
            <a:chOff x="4092979" y="1217781"/>
            <a:chExt cx="3744350" cy="3241731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979" y="1217781"/>
              <a:ext cx="3744350" cy="272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772380" y="4090180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（</a:t>
              </a:r>
              <a:r>
                <a:rPr lang="en-US" altLang="zh-CN" smtClean="0"/>
                <a:t>2</a:t>
              </a:r>
              <a:r>
                <a:rPr lang="zh-CN" altLang="en-US" smtClean="0"/>
                <a:t>）数据流描述法</a:t>
              </a: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19977" y="1217783"/>
            <a:ext cx="3681495" cy="3241729"/>
            <a:chOff x="8419977" y="1217783"/>
            <a:chExt cx="3681495" cy="3241729"/>
          </a:xfrm>
        </p:grpSpPr>
        <p:sp>
          <p:nvSpPr>
            <p:cNvPr id="4" name="TextBox 3"/>
            <p:cNvSpPr txBox="1"/>
            <p:nvPr/>
          </p:nvSpPr>
          <p:spPr>
            <a:xfrm>
              <a:off x="9165679" y="4090180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（</a:t>
              </a:r>
              <a:r>
                <a:rPr lang="en-US" altLang="zh-CN" smtClean="0"/>
                <a:t>3</a:t>
              </a:r>
              <a:r>
                <a:rPr lang="zh-CN" altLang="en-US" smtClean="0"/>
                <a:t>）行为描述法</a:t>
              </a:r>
              <a:endParaRPr lang="zh-CN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977" y="1217783"/>
              <a:ext cx="3681495" cy="272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 userDrawn="1"/>
        </p:nvGrpSpPr>
        <p:grpSpPr>
          <a:xfrm>
            <a:off x="414020" y="1214755"/>
            <a:ext cx="3409950" cy="3244850"/>
            <a:chOff x="652" y="1913"/>
            <a:chExt cx="5370" cy="5110"/>
          </a:xfrm>
        </p:grpSpPr>
        <p:sp>
          <p:nvSpPr>
            <p:cNvPr id="2" name="TextBox 1"/>
            <p:cNvSpPr txBox="1"/>
            <p:nvPr/>
          </p:nvSpPr>
          <p:spPr>
            <a:xfrm>
              <a:off x="1567" y="6441"/>
              <a:ext cx="3384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（</a:t>
              </a:r>
              <a:r>
                <a:rPr lang="en-US" altLang="zh-CN" smtClean="0"/>
                <a:t>1</a:t>
              </a:r>
              <a:r>
                <a:rPr lang="zh-CN" altLang="en-US" smtClean="0"/>
                <a:t>）结构化描述法</a:t>
              </a:r>
              <a:endParaRPr lang="zh-CN" altLang="en-US"/>
            </a:p>
          </p:txBody>
        </p:sp>
        <p:pic>
          <p:nvPicPr>
            <p:cNvPr id="10" name="图片 9" descr="upload_6031661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2" y="1913"/>
              <a:ext cx="5370" cy="430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375" y="964353"/>
            <a:ext cx="11828821" cy="3444060"/>
          </a:xfrm>
          <a:prstGeom prst="rect">
            <a:avLst/>
          </a:prstGeom>
          <a:noFill/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sz="2800" b="1" dirty="0"/>
              <a:t>创建实验项目</a:t>
            </a:r>
            <a:endParaRPr lang="en-US" altLang="zh-CN" sz="2800" b="1" dirty="0"/>
          </a:p>
          <a:p>
            <a:pPr marL="514350" indent="-514350">
              <a:buAutoNum type="arabicPeriod"/>
            </a:pPr>
            <a:endParaRPr lang="en-US" altLang="zh-CN" sz="28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b="1" dirty="0"/>
              <a:t>独立完成功能编码</a:t>
            </a:r>
            <a:endParaRPr lang="en-US" altLang="zh-CN" sz="28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28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b="1" dirty="0"/>
              <a:t>给定仿真文件执行</a:t>
            </a:r>
            <a:r>
              <a:rPr lang="zh-CN" altLang="en-US" sz="2800" b="1" dirty="0" smtClean="0"/>
              <a:t>仿真、添加约束</a:t>
            </a:r>
            <a:endParaRPr lang="en-US" altLang="zh-CN" sz="28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28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b="1" dirty="0"/>
              <a:t>生成比特流</a:t>
            </a:r>
            <a:r>
              <a:rPr lang="zh-CN" altLang="en-US" sz="2800" b="1" dirty="0" smtClean="0"/>
              <a:t>上板</a:t>
            </a:r>
            <a:endParaRPr lang="en-US" altLang="zh-CN" sz="2800" b="1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2800" b="1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2800" b="1" dirty="0"/>
          </a:p>
          <a:p>
            <a:endParaRPr lang="en-US" altLang="zh-CN" sz="2800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60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实验要点</a:t>
            </a:r>
            <a:r>
              <a:rPr lang="en-US" altLang="zh-CN" sz="3600" b="1" dirty="0" smtClean="0"/>
              <a:t>-</a:t>
            </a:r>
            <a:r>
              <a:rPr lang="zh-CN" altLang="en-US" sz="3600" dirty="0" smtClean="0"/>
              <a:t>行为仿真</a:t>
            </a:r>
            <a:endParaRPr lang="zh-CN" altLang="en-US" sz="36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0743" y="1158426"/>
            <a:ext cx="11881320" cy="51942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testbench</a:t>
            </a:r>
            <a:r>
              <a:rPr lang="zh-CN" altLang="en-US" dirty="0"/>
              <a:t>：给待验证的设计添加激励，</a:t>
            </a:r>
            <a:r>
              <a:rPr lang="zh-CN" altLang="en-US" dirty="0" smtClean="0"/>
              <a:t>观察输出</a:t>
            </a:r>
            <a:r>
              <a:rPr lang="zh-CN" altLang="en-US" dirty="0"/>
              <a:t>响应</a:t>
            </a:r>
            <a:r>
              <a:rPr lang="zh-CN" altLang="en-US" dirty="0" smtClean="0"/>
              <a:t>是否符合预期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dirty="0"/>
              <a:t>步骤：</a:t>
            </a:r>
            <a:endParaRPr lang="en-US" altLang="zh-CN" dirty="0"/>
          </a:p>
          <a:p>
            <a:pPr lvl="1"/>
            <a:r>
              <a:rPr lang="zh-CN" altLang="en-US" dirty="0"/>
              <a:t>对被测试设计的顶层接口进行实例化。</a:t>
            </a:r>
            <a:endParaRPr lang="en-US" altLang="zh-CN" dirty="0"/>
          </a:p>
          <a:p>
            <a:pPr lvl="1"/>
            <a:r>
              <a:rPr lang="zh-CN" altLang="en-US" dirty="0"/>
              <a:t>给被测试设计的输入接口添加激励。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423" y="1888133"/>
            <a:ext cx="50958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44799" y="1096045"/>
            <a:ext cx="10081120" cy="4824536"/>
          </a:xfrm>
        </p:spPr>
        <p:txBody>
          <a:bodyPr>
            <a:normAutofit fontScale="92500"/>
          </a:bodyPr>
          <a:lstStyle/>
          <a:p>
            <a:pPr algn="l"/>
            <a:r>
              <a:rPr lang="zh-CN" sz="28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约束：将</a:t>
            </a:r>
            <a:r>
              <a:rPr lang="zh-CN" sz="2800" b="0" u="none">
                <a:solidFill>
                  <a:srgbClr val="0A85FF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模块的</a:t>
            </a:r>
            <a:r>
              <a:rPr lang="en-US" sz="2800" b="0" u="none">
                <a:solidFill>
                  <a:srgbClr val="0A85FF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input/output</a:t>
            </a:r>
            <a:r>
              <a:rPr lang="zh-CN" sz="2800" b="0" u="none">
                <a:solidFill>
                  <a:srgbClr val="0A85FF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信号</a:t>
            </a:r>
            <a:r>
              <a:rPr lang="zh-CN" sz="28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与</a:t>
            </a:r>
            <a:r>
              <a:rPr lang="zh-CN" sz="2800" b="0" u="none">
                <a:solidFill>
                  <a:srgbClr val="0A85FF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芯片的物理引脚</a:t>
            </a:r>
            <a:r>
              <a:rPr lang="zh-CN" sz="28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进行</a:t>
            </a:r>
            <a:r>
              <a:rPr lang="zh-CN" sz="2800" b="0" u="none">
                <a:solidFill>
                  <a:srgbClr val="FF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绑定</a:t>
            </a:r>
            <a:r>
              <a:rPr lang="en-US" sz="2800" b="0" u="none">
                <a:solidFill>
                  <a:srgbClr val="FF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/</a:t>
            </a:r>
            <a:r>
              <a:rPr lang="zh-CN" sz="2800" b="0" u="none">
                <a:solidFill>
                  <a:srgbClr val="FF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连接</a:t>
            </a:r>
            <a:r>
              <a:rPr lang="zh-CN" sz="28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。</a:t>
            </a:r>
            <a:endParaRPr lang="en-US" sz="2000" b="0" u="none">
              <a:latin typeface="Arial" panose="020B0604020202020204" pitchFamily="34" charset="0"/>
            </a:endParaRPr>
          </a:p>
          <a:p>
            <a:pPr algn="l"/>
            <a:endParaRPr lang="en-US" sz="2000" b="0" u="none">
              <a:latin typeface="Arial" panose="020B0604020202020204" pitchFamily="34" charset="0"/>
            </a:endParaRPr>
          </a:p>
          <a:p>
            <a:pPr algn="l"/>
            <a:r>
              <a:rPr lang="en-US" sz="2000" b="0" u="none">
                <a:solidFill>
                  <a:srgbClr val="000000"/>
                </a:solidFill>
                <a:latin typeface="宋体" charset="0"/>
                <a:ea typeface="宋体" charset="0"/>
                <a:cs typeface="+mn-cs"/>
              </a:rPr>
              <a:t>① </a:t>
            </a:r>
            <a:r>
              <a:rPr lang="zh-CN" sz="19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绑定引脚，语法格式为：</a:t>
            </a:r>
            <a:r>
              <a:rPr lang="en-US" sz="19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set_property</a:t>
            </a:r>
            <a:r>
              <a:rPr b="0" u="none"/>
              <a:t> </a:t>
            </a:r>
            <a:r>
              <a:rPr lang="en-US" sz="19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PACKAGE_PIN </a:t>
            </a:r>
            <a:r>
              <a:rPr lang="en-US" sz="1900" b="0" u="none">
                <a:solidFill>
                  <a:srgbClr val="CC00FF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(pin location)</a:t>
            </a:r>
            <a:r>
              <a:rPr b="0" u="none"/>
              <a:t> </a:t>
            </a:r>
            <a:r>
              <a:rPr lang="en-US" sz="19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[get_ports</a:t>
            </a:r>
            <a:r>
              <a:rPr b="0" u="none"/>
              <a:t> </a:t>
            </a:r>
            <a:r>
              <a:rPr lang="en-US" sz="1900" b="0" u="none">
                <a:solidFill>
                  <a:srgbClr val="CC00FF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(port name)</a:t>
            </a:r>
            <a:r>
              <a:rPr lang="en-US" sz="19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]</a:t>
            </a:r>
            <a:endParaRPr lang="en-US" sz="1800" b="0" u="none">
              <a:latin typeface="Arial" panose="020B0604020202020204" pitchFamily="34" charset="0"/>
            </a:endParaRPr>
          </a:p>
          <a:p>
            <a:pPr algn="l"/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  <a:cs typeface="+mn-cs"/>
              </a:rPr>
              <a:t>set_property</a:t>
            </a:r>
            <a:r>
              <a:rPr b="0" u="none"/>
              <a:t> </a:t>
            </a:r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  <a:cs typeface="+mn-cs"/>
              </a:rPr>
              <a:t>PACKAGE_PIN P5 [get_ports</a:t>
            </a:r>
            <a:r>
              <a:rPr b="0" u="none"/>
              <a:t> </a:t>
            </a:r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  <a:cs typeface="+mn-cs"/>
              </a:rPr>
              <a:t>sw[0]]</a:t>
            </a:r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</a:rPr>
              <a:t>    </a:t>
            </a:r>
            <a:r>
              <a:rPr lang="en-US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# </a:t>
            </a:r>
            <a:r>
              <a:rPr lang="zh-CN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将</a:t>
            </a:r>
            <a:r>
              <a:rPr lang="en-US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sw[0]</a:t>
            </a:r>
            <a:r>
              <a:rPr lang="zh-CN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信号与物理引脚</a:t>
            </a:r>
            <a:r>
              <a:rPr lang="en-US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P5</a:t>
            </a:r>
            <a:r>
              <a:rPr lang="zh-CN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绑定</a:t>
            </a:r>
            <a:endParaRPr lang="en-US" sz="1800" b="0" u="none">
              <a:latin typeface="Arial" panose="020B0604020202020204" pitchFamily="34" charset="0"/>
            </a:endParaRPr>
          </a:p>
          <a:p>
            <a:pPr algn="l"/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  <a:cs typeface="+mn-cs"/>
              </a:rPr>
              <a:t>set_property</a:t>
            </a:r>
            <a:r>
              <a:rPr b="0" u="none"/>
              <a:t> </a:t>
            </a:r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  <a:cs typeface="+mn-cs"/>
              </a:rPr>
              <a:t>PACKAGE_PIN F6 [get_ports</a:t>
            </a:r>
            <a:r>
              <a:rPr b="0" u="none"/>
              <a:t> </a:t>
            </a:r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  <a:cs typeface="+mn-cs"/>
              </a:rPr>
              <a:t>led[0]]</a:t>
            </a:r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</a:rPr>
              <a:t>   </a:t>
            </a:r>
            <a:r>
              <a:rPr lang="en-US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# </a:t>
            </a:r>
            <a:r>
              <a:rPr lang="zh-CN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将</a:t>
            </a:r>
            <a:r>
              <a:rPr lang="en-US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led[0]</a:t>
            </a:r>
            <a:r>
              <a:rPr lang="zh-CN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信号与物理引脚</a:t>
            </a:r>
            <a:r>
              <a:rPr lang="en-US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F6</a:t>
            </a:r>
            <a:r>
              <a:rPr lang="zh-CN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绑定</a:t>
            </a:r>
            <a:endParaRPr lang="en-US" sz="1900" b="0" u="none">
              <a:latin typeface="Arial" panose="020B0604020202020204" pitchFamily="34" charset="0"/>
            </a:endParaRPr>
          </a:p>
          <a:p>
            <a:pPr algn="l"/>
            <a:r>
              <a:rPr lang="en-US" sz="1900" b="0" u="none">
                <a:latin typeface="Arial" panose="020B0604020202020204" pitchFamily="34" charset="0"/>
              </a:rPr>
              <a:t>•</a:t>
            </a:r>
            <a:endParaRPr lang="en-US" sz="2000" b="0" u="none">
              <a:latin typeface="Arial" panose="020B0604020202020204" pitchFamily="34" charset="0"/>
            </a:endParaRPr>
          </a:p>
          <a:p>
            <a:pPr algn="l"/>
            <a:r>
              <a:rPr lang="en-US" sz="2000" b="0" u="none">
                <a:solidFill>
                  <a:srgbClr val="000000"/>
                </a:solidFill>
                <a:latin typeface="宋体" charset="0"/>
                <a:ea typeface="宋体" charset="0"/>
                <a:cs typeface="+mn-cs"/>
              </a:rPr>
              <a:t>② </a:t>
            </a:r>
            <a:r>
              <a:rPr lang="zh-CN" sz="19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设置引脚的电气特性，语法格式为：</a:t>
            </a:r>
            <a:r>
              <a:rPr lang="en-US" sz="19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</a:rPr>
              <a:t>                                                                                                            </a:t>
            </a:r>
            <a:r>
              <a:rPr lang="en-US" sz="19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set_property</a:t>
            </a:r>
            <a:r>
              <a:rPr b="0" u="none"/>
              <a:t> </a:t>
            </a:r>
            <a:r>
              <a:rPr lang="en-US" sz="19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IOSTANDARD </a:t>
            </a:r>
            <a:r>
              <a:rPr lang="en-US" sz="1900" b="0" u="none">
                <a:solidFill>
                  <a:srgbClr val="CC00FF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(level:LVCMOS33 etc.)</a:t>
            </a:r>
            <a:r>
              <a:rPr b="0" u="none"/>
              <a:t> </a:t>
            </a:r>
            <a:r>
              <a:rPr lang="en-US" sz="19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[get_ports</a:t>
            </a:r>
            <a:r>
              <a:rPr b="0" u="none"/>
              <a:t> </a:t>
            </a:r>
            <a:r>
              <a:rPr lang="en-US" sz="1900" b="0" u="none">
                <a:solidFill>
                  <a:srgbClr val="CC00FF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(port name)</a:t>
            </a:r>
            <a:r>
              <a:rPr lang="en-US" sz="1900" b="0" u="none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  <a:cs typeface="+mn-cs"/>
              </a:rPr>
              <a:t>]</a:t>
            </a:r>
            <a:endParaRPr lang="en-US" sz="1800" b="0" u="none">
              <a:latin typeface="Arial" panose="020B0604020202020204" pitchFamily="34" charset="0"/>
            </a:endParaRPr>
          </a:p>
          <a:p>
            <a:pPr algn="l"/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  <a:cs typeface="+mn-cs"/>
              </a:rPr>
              <a:t>set_property</a:t>
            </a:r>
            <a:r>
              <a:rPr b="0" u="none"/>
              <a:t> </a:t>
            </a:r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  <a:cs typeface="+mn-cs"/>
              </a:rPr>
              <a:t>IOSTANDARD LVCMOS33 [get_ports</a:t>
            </a:r>
            <a:r>
              <a:rPr b="0" u="none"/>
              <a:t> </a:t>
            </a:r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  <a:cs typeface="+mn-cs"/>
              </a:rPr>
              <a:t>sw[0]]</a:t>
            </a:r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</a:rPr>
              <a:t>   </a:t>
            </a:r>
            <a:r>
              <a:rPr lang="en-US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# </a:t>
            </a:r>
            <a:r>
              <a:rPr lang="zh-CN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设置</a:t>
            </a:r>
            <a:r>
              <a:rPr lang="en-US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sw[0]</a:t>
            </a:r>
            <a:r>
              <a:rPr lang="zh-CN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信号的高电平为</a:t>
            </a:r>
            <a:r>
              <a:rPr lang="en-US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3.3V</a:t>
            </a:r>
            <a:endParaRPr lang="en-US" sz="1800" b="0" u="none">
              <a:latin typeface="Arial" panose="020B0604020202020204" pitchFamily="34" charset="0"/>
            </a:endParaRPr>
          </a:p>
          <a:p>
            <a:pPr algn="l"/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  <a:cs typeface="+mn-cs"/>
              </a:rPr>
              <a:t>set_property</a:t>
            </a:r>
            <a:r>
              <a:rPr b="0" u="none"/>
              <a:t> </a:t>
            </a:r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  <a:cs typeface="+mn-cs"/>
              </a:rPr>
              <a:t>IOSTANDARD LVCMOS18 [get_ports</a:t>
            </a:r>
            <a:r>
              <a:rPr b="0" u="none"/>
              <a:t> </a:t>
            </a:r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  <a:cs typeface="+mn-cs"/>
              </a:rPr>
              <a:t>led[0]]</a:t>
            </a:r>
            <a:r>
              <a:rPr lang="en-US" sz="1800" b="0" u="none">
                <a:solidFill>
                  <a:srgbClr val="000000"/>
                </a:solidFill>
                <a:latin typeface="Consolas" charset="0"/>
                <a:ea typeface="微软雅黑" charset="0"/>
              </a:rPr>
              <a:t>  </a:t>
            </a:r>
            <a:r>
              <a:rPr lang="en-US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# </a:t>
            </a:r>
            <a:r>
              <a:rPr lang="zh-CN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设置</a:t>
            </a:r>
            <a:r>
              <a:rPr lang="en-US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led[0]</a:t>
            </a:r>
            <a:r>
              <a:rPr lang="zh-CN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信号的高电平为</a:t>
            </a:r>
            <a:r>
              <a:rPr lang="en-US" sz="1800" b="0" u="none">
                <a:solidFill>
                  <a:srgbClr val="00B050"/>
                </a:solidFill>
                <a:latin typeface="Consolas" charset="0"/>
                <a:ea typeface="微软雅黑" charset="0"/>
                <a:cs typeface="+mn-cs"/>
              </a:rPr>
              <a:t>1.8V</a:t>
            </a:r>
            <a:endParaRPr lang="en-US" altLang="zh-CN" sz="1800" b="0" u="none" dirty="0">
              <a:solidFill>
                <a:srgbClr val="000000"/>
              </a:solidFill>
              <a:latin typeface="Consolas" charset="0"/>
              <a:ea typeface="微软雅黑" charset="0"/>
              <a:cs typeface="+mn-cs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实验要点</a:t>
            </a:r>
            <a:r>
              <a:rPr lang="en-US" altLang="zh-CN" sz="3600" b="1" dirty="0" smtClean="0"/>
              <a:t>-</a:t>
            </a:r>
            <a:r>
              <a:rPr lang="zh-CN" altLang="en-US" sz="3600" dirty="0" smtClean="0"/>
              <a:t>物理约束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实验要点</a:t>
            </a:r>
            <a:r>
              <a:rPr lang="en-US" altLang="zh-CN" sz="3600" b="1" dirty="0" smtClean="0"/>
              <a:t>-</a:t>
            </a:r>
            <a:r>
              <a:rPr lang="zh-CN" altLang="en-US" sz="3600" dirty="0" smtClean="0"/>
              <a:t>综合</a:t>
            </a:r>
            <a:r>
              <a:rPr lang="en-US" altLang="zh-CN" sz="3600" dirty="0" smtClean="0"/>
              <a:t>Synthesis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7218" y="1217782"/>
            <a:ext cx="11572875" cy="886375"/>
          </a:xfrm>
        </p:spPr>
        <p:txBody>
          <a:bodyPr/>
          <a:lstStyle/>
          <a:p>
            <a:r>
              <a:rPr lang="zh-CN" altLang="en-US"/>
              <a:t>综合：</a:t>
            </a:r>
            <a:r>
              <a:rPr lang="zh-CN" altLang="en-US" smtClean="0"/>
              <a:t>将</a:t>
            </a:r>
            <a:r>
              <a:rPr lang="en-US" altLang="zh-CN" smtClean="0"/>
              <a:t>verilog</a:t>
            </a:r>
            <a:r>
              <a:rPr lang="zh-CN" altLang="en-US"/>
              <a:t>代码映射</a:t>
            </a:r>
            <a:r>
              <a:rPr lang="zh-CN" altLang="en-US" smtClean="0"/>
              <a:t>为与非门</a:t>
            </a:r>
            <a:r>
              <a:rPr lang="zh-CN" altLang="en-US"/>
              <a:t>等基本逻辑单元的互联</a:t>
            </a:r>
            <a:r>
              <a:rPr lang="zh-CN" altLang="en-US" smtClean="0"/>
              <a:t>关系。</a:t>
            </a:r>
            <a:endParaRPr lang="en-US" altLang="zh-CN" smtClean="0"/>
          </a:p>
        </p:txBody>
      </p:sp>
      <p:sp>
        <p:nvSpPr>
          <p:cNvPr id="3" name="AutoShape 2" descr="https://ks3-cn-beijing.ksyun.com/weboffice/shapes/82685461766/1ab8ba3984a6bfaf2cb44959d7886ddfa8e75a10?Expires=1598670047&amp;KSSAccessKeyId=AKLT8UsQHPqzQva5fTr3vvnN1g&amp;Signature=G4q%2FE5UUk6zoXLrM%2FZ2PqBF%2F%2Fu8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3" y="2104157"/>
            <a:ext cx="8997784" cy="37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44799" y="1528093"/>
            <a:ext cx="10081120" cy="37444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、实验课程总体介绍</a:t>
            </a:r>
            <a:endParaRPr lang="en-US" altLang="zh-CN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、实验环境</a:t>
            </a:r>
            <a:endParaRPr lang="en-US" altLang="zh-CN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、实验题目一：</a:t>
            </a:r>
            <a:r>
              <a:rPr lang="zh-CN" altLang="en-US"/>
              <a:t>拨</a:t>
            </a:r>
            <a:r>
              <a:rPr lang="zh-CN" altLang="en-US" smtClean="0"/>
              <a:t>码开关控制</a:t>
            </a:r>
            <a:r>
              <a:rPr lang="en-US" altLang="zh-CN" smtClean="0"/>
              <a:t>led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、实验题目二：</a:t>
            </a:r>
            <a:r>
              <a:rPr lang="en-US" altLang="zh-CN" smtClean="0"/>
              <a:t>3-8</a:t>
            </a:r>
            <a:r>
              <a:rPr lang="zh-CN" altLang="en-US" smtClean="0"/>
              <a:t>译码器的</a:t>
            </a:r>
            <a:r>
              <a:rPr lang="en-US" altLang="zh-CN" smtClean="0"/>
              <a:t>Verilog</a:t>
            </a:r>
            <a:r>
              <a:rPr lang="zh-CN" altLang="en-US" smtClean="0"/>
              <a:t>实现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   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endParaRPr lang="en-US" altLang="zh-CN" dirty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 smtClean="0"/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目录</a:t>
            </a:r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60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实验要点</a:t>
            </a:r>
            <a:r>
              <a:rPr lang="en-US" altLang="zh-CN" sz="3600" b="1" dirty="0" smtClean="0"/>
              <a:t>-</a:t>
            </a:r>
            <a:r>
              <a:rPr lang="zh-CN" altLang="en-US" sz="3600" dirty="0" smtClean="0"/>
              <a:t>实现</a:t>
            </a:r>
            <a:r>
              <a:rPr lang="en-US" altLang="zh-CN" sz="3600" dirty="0" smtClean="0"/>
              <a:t>Implementation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7218" y="1217782"/>
            <a:ext cx="11572875" cy="531643"/>
          </a:xfrm>
        </p:spPr>
        <p:txBody>
          <a:bodyPr/>
          <a:lstStyle/>
          <a:p>
            <a:r>
              <a:rPr lang="zh-CN" altLang="en-US" smtClean="0"/>
              <a:t>实现：包括</a:t>
            </a:r>
            <a:r>
              <a:rPr lang="zh-CN" altLang="en-US"/>
              <a:t>布局和</a:t>
            </a:r>
            <a:r>
              <a:rPr lang="zh-CN" altLang="en-US" smtClean="0"/>
              <a:t>布线，把单元器件合理布局并连通。</a:t>
            </a:r>
            <a:endParaRPr lang="en-US" altLang="zh-CN"/>
          </a:p>
        </p:txBody>
      </p:sp>
      <p:sp>
        <p:nvSpPr>
          <p:cNvPr id="3" name="AutoShape 2" descr="https://ks3-cn-beijing.ksyun.com/weboffice/shapes/82685461766/1ab8ba3984a6bfaf2cb44959d7886ddfa8e75a10?Expires=1598670047&amp;KSSAccessKeyId=AKLT8UsQHPqzQva5fTr3vvnN1g&amp;Signature=G4q%2FE5UUk6zoXLrM%2FZ2PqBF%2F%2Fu8%3D"/>
          <p:cNvSpPr>
            <a:spLocks noChangeAspect="1" noChangeArrowheads="1"/>
          </p:cNvSpPr>
          <p:nvPr/>
        </p:nvSpPr>
        <p:spPr bwMode="auto">
          <a:xfrm>
            <a:off x="63500" y="-242404"/>
            <a:ext cx="52768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s://ks3-cn-beijing.ksyun.com/weboffice/shapes/82685461766/e5f5cc8dfa57b863cbb1f3dc2b50a4c7d1e14914?Expires=1598748378&amp;KSSAccessKeyId=AKLT8UsQHPqzQva5fTr3vvnN1g&amp;Signature=dZ2732S3LEyOtjegRGxAbQ2SG78%3D"/>
          <p:cNvSpPr>
            <a:spLocks noChangeAspect="1" noChangeArrowheads="1"/>
          </p:cNvSpPr>
          <p:nvPr/>
        </p:nvSpPr>
        <p:spPr bwMode="auto">
          <a:xfrm>
            <a:off x="452711" y="3544317"/>
            <a:ext cx="4191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6" descr="https://ks3-cn-beijing.ksyun.com/weboffice/shapes/82685461766/e5f5cc8dfa57b863cbb1f3dc2b50a4c7d1e14914?Expires=1598748378&amp;KSSAccessKeyId=AKLT8UsQHPqzQva5fTr3vvnN1g&amp;Signature=dZ2732S3LEyOtjegRGxAbQ2SG78%3D"/>
          <p:cNvSpPr>
            <a:spLocks noChangeAspect="1" noChangeArrowheads="1"/>
          </p:cNvSpPr>
          <p:nvPr/>
        </p:nvSpPr>
        <p:spPr bwMode="auto">
          <a:xfrm>
            <a:off x="368300" y="168275"/>
            <a:ext cx="4191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AutoShape 8" descr="https://ks3-cn-beijing.ksyun.com/weboffice/shapes/82685461766/e5f5cc8dfa57b863cbb1f3dc2b50a4c7d1e14914?Expires=1598748378&amp;KSSAccessKeyId=AKLT8UsQHPqzQva5fTr3vvnN1g&amp;Signature=dZ2732S3LEyOtjegRGxAbQ2SG78%3D"/>
          <p:cNvSpPr>
            <a:spLocks noChangeAspect="1" noChangeArrowheads="1"/>
          </p:cNvSpPr>
          <p:nvPr/>
        </p:nvSpPr>
        <p:spPr bwMode="auto">
          <a:xfrm>
            <a:off x="1676847" y="4840461"/>
            <a:ext cx="4191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AutoShape 12" descr="https://ks3-cn-beijing.ksyun.com/weboffice/shapes/82685461766/e5f5cc8dfa57b863cbb1f3dc2b50a4c7d1e14914?Expires=1598748378&amp;KSSAccessKeyId=AKLT8UsQHPqzQva5fTr3vvnN1g&amp;Signature=dZ2732S3LEyOtjegRGxAbQ2SG78%3D"/>
          <p:cNvSpPr>
            <a:spLocks noChangeAspect="1" noChangeArrowheads="1"/>
          </p:cNvSpPr>
          <p:nvPr/>
        </p:nvSpPr>
        <p:spPr bwMode="auto">
          <a:xfrm>
            <a:off x="825500" y="625475"/>
            <a:ext cx="4191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10" descr="https://ks3-cn-beijing.ksyun.com/weboffice/shapes/82685461766/e5f5cc8dfa57b863cbb1f3dc2b50a4c7d1e14914?Expires=1598748378&amp;KSSAccessKeyId=AKLT8UsQHPqzQva5fTr3vvnN1g&amp;Signature=dZ2732S3LEyOtjegRGxAbQ2SG78%3D"/>
          <p:cNvSpPr>
            <a:spLocks noChangeAspect="1" noChangeArrowheads="1"/>
          </p:cNvSpPr>
          <p:nvPr/>
        </p:nvSpPr>
        <p:spPr bwMode="auto">
          <a:xfrm>
            <a:off x="673100" y="473075"/>
            <a:ext cx="4191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185" name="Picture 17" descr="D:\Downloads\image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399" y="2238778"/>
            <a:ext cx="4819388" cy="398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07" y="1906243"/>
            <a:ext cx="4778642" cy="482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766612" y="1863439"/>
            <a:ext cx="11828821" cy="2112926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smtClean="0"/>
              <a:t>题目一</a:t>
            </a:r>
            <a:r>
              <a:rPr lang="zh-CN" altLang="en-US" sz="2800" b="1"/>
              <a:t>检查实验现象（</a:t>
            </a:r>
            <a:r>
              <a:rPr lang="en-US" altLang="zh-CN" sz="2800" b="1"/>
              <a:t>1</a:t>
            </a:r>
            <a:r>
              <a:rPr lang="zh-CN" altLang="en-US" sz="2800" b="1"/>
              <a:t>分）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/>
              <a:t>题目</a:t>
            </a:r>
            <a:r>
              <a:rPr lang="zh-CN" altLang="en-US" sz="2800" b="1" smtClean="0"/>
              <a:t>二提交</a:t>
            </a:r>
            <a:r>
              <a:rPr lang="en-US" altLang="zh-CN" sz="2800" b="1" smtClean="0"/>
              <a:t>.v</a:t>
            </a:r>
            <a:r>
              <a:rPr lang="zh-CN" altLang="en-US" sz="2800" b="1"/>
              <a:t>文件、</a:t>
            </a:r>
            <a:r>
              <a:rPr lang="zh-CN" altLang="en-US" sz="2800" b="1">
                <a:sym typeface="+mn-ea"/>
              </a:rPr>
              <a:t>仿真结果截</a:t>
            </a:r>
            <a:r>
              <a:rPr lang="zh-CN" altLang="en-US" sz="2800" b="1" smtClean="0">
                <a:sym typeface="+mn-ea"/>
              </a:rPr>
              <a:t>图</a:t>
            </a:r>
            <a:r>
              <a:rPr lang="zh-CN" altLang="en-US" sz="2800" b="1" smtClean="0"/>
              <a:t>（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分</a:t>
            </a:r>
            <a:r>
              <a:rPr lang="zh-CN" altLang="en-US" sz="2800" b="1"/>
              <a:t>）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zh-CN" altLang="en-US" sz="2800" b="1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>
                <a:uFill>
                  <a:solidFill>
                    <a:srgbClr val="000000"/>
                  </a:solidFill>
                </a:uFill>
              </a:rPr>
              <a:t>数逻实验指导书</a:t>
            </a:r>
            <a:r>
              <a:rPr lang="en-US" altLang="zh-CN" sz="2400" b="1">
                <a:uFill>
                  <a:solidFill>
                    <a:srgbClr val="000000"/>
                  </a:solidFill>
                </a:uFill>
              </a:rPr>
              <a:t>gitee</a:t>
            </a:r>
            <a:r>
              <a:rPr lang="zh-CN" altLang="en-US" sz="2400" b="1">
                <a:uFill>
                  <a:solidFill>
                    <a:srgbClr val="000000"/>
                  </a:solidFill>
                </a:uFill>
              </a:rPr>
              <a:t>仓库：</a:t>
            </a:r>
            <a:r>
              <a:rPr b="0" u="none">
                <a:uFill>
                  <a:solidFill>
                    <a:srgbClr val="000000"/>
                  </a:solidFill>
                </a:uFill>
                <a:hlinkClick r:id="rId4"/>
              </a:rPr>
              <a:t>https://gitee.com/hitsz-datasci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0" u="none">
                <a:uFill>
                  <a:solidFill>
                    <a:srgbClr val="000000"/>
                  </a:solidFill>
                </a:uFill>
              </a:rPr>
              <a:t>对应网址：</a:t>
            </a:r>
            <a:r>
              <a:rPr b="0" u="none">
                <a:uFill>
                  <a:solidFill>
                    <a:srgbClr val="000000"/>
                  </a:solidFill>
                </a:uFill>
                <a:hlinkClick r:id="rId5"/>
              </a:rPr>
              <a:t>https://hitsz-datasci.gitee.io/course-diglogic/</a:t>
            </a:r>
            <a:endParaRPr lang="zh-CN" altLang="en-US" sz="2800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实验检查与提交</a:t>
            </a:r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作业提交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860210" y="757276"/>
            <a:ext cx="10465710" cy="321908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400" smtClean="0"/>
              <a:t>雷同</a:t>
            </a:r>
            <a:r>
              <a:rPr lang="zh-CN" altLang="en-US" sz="3400" dirty="0"/>
              <a:t>双方不给分！！！！！</a:t>
            </a:r>
            <a:endParaRPr lang="en-US" altLang="zh-CN" sz="3400" dirty="0"/>
          </a:p>
          <a:p>
            <a:pPr>
              <a:lnSpc>
                <a:spcPct val="150000"/>
              </a:lnSpc>
            </a:pPr>
            <a:r>
              <a:rPr lang="zh-CN" altLang="en-US" sz="3400"/>
              <a:t>作业</a:t>
            </a:r>
            <a:r>
              <a:rPr lang="zh-CN" altLang="en-US" sz="3400"/>
              <a:t>提交</a:t>
            </a:r>
            <a:r>
              <a:rPr lang="zh-CN" altLang="en-US" sz="3400" smtClean="0"/>
              <a:t>系统下周发布</a:t>
            </a:r>
            <a:endParaRPr lang="en-US" altLang="zh-CN" sz="3400" smtClean="0"/>
          </a:p>
          <a:p>
            <a:pPr>
              <a:lnSpc>
                <a:spcPct val="150000"/>
              </a:lnSpc>
            </a:pPr>
            <a:r>
              <a:rPr lang="zh-CN" altLang="en-US" sz="3400" smtClean="0"/>
              <a:t>前几次试验下周五之前提交作业，后续实验下周同一课程</a:t>
            </a:r>
            <a:r>
              <a:rPr lang="zh-CN" altLang="en-US" sz="3400"/>
              <a:t>时间之前提交作业，否则视为</a:t>
            </a:r>
            <a:r>
              <a:rPr lang="zh-CN" altLang="en-US" sz="3400"/>
              <a:t>未</a:t>
            </a:r>
            <a:r>
              <a:rPr lang="zh-CN" altLang="en-US" sz="3400" smtClean="0"/>
              <a:t>提交。</a:t>
            </a:r>
            <a:endParaRPr lang="en-US" altLang="zh-CN" sz="3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400"/>
          </a:p>
          <a:p>
            <a:pPr marL="0" indent="0" fontAlgn="auto">
              <a:spcAft>
                <a:spcPts val="0"/>
              </a:spcAft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学习目标</a:t>
            </a:r>
            <a:endParaRPr lang="zh-CN" altLang="en-US" sz="3600" b="1" dirty="0"/>
          </a:p>
        </p:txBody>
      </p:sp>
      <p:pic>
        <p:nvPicPr>
          <p:cNvPr id="3" name="图片 2" descr="upload_9362116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638" y="1739900"/>
            <a:ext cx="5705475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实验要求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980803" y="952029"/>
            <a:ext cx="8820472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400" dirty="0"/>
              <a:t>实验成绩：</a:t>
            </a:r>
            <a:r>
              <a:rPr lang="en-US" altLang="zh-CN" sz="2400" dirty="0"/>
              <a:t>20</a:t>
            </a:r>
            <a:r>
              <a:rPr lang="zh-CN" altLang="en-US" sz="2400" dirty="0"/>
              <a:t>学时共</a:t>
            </a:r>
            <a:r>
              <a:rPr lang="en-US" altLang="zh-CN" sz="2400" dirty="0"/>
              <a:t>20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）实验项目：</a:t>
            </a:r>
            <a:r>
              <a:rPr lang="en-US" altLang="zh-CN" sz="2400" dirty="0"/>
              <a:t>15</a:t>
            </a:r>
            <a:r>
              <a:rPr lang="zh-CN" altLang="en-US" sz="2400" dirty="0" smtClean="0"/>
              <a:t>分（现场检查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作业提交）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）综合实验（</a:t>
            </a:r>
            <a:r>
              <a:rPr lang="zh-CN" altLang="en-US" sz="2400" dirty="0"/>
              <a:t>实验六</a:t>
            </a:r>
            <a:r>
              <a:rPr lang="zh-CN" altLang="en-US" sz="2400" dirty="0" smtClean="0"/>
              <a:t>）实验报告：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53165" y="2536205"/>
          <a:ext cx="8784976" cy="4576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160"/>
                <a:gridCol w="2701273"/>
                <a:gridCol w="936104"/>
                <a:gridCol w="1512168"/>
                <a:gridCol w="1512168"/>
                <a:gridCol w="936103"/>
              </a:tblGrid>
              <a:tr h="469553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学时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现场检查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提交作业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总分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实验一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Vivado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使用与组合电路的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Verilog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实现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实验二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寄存器的设计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实验三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计数器的设计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实验四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段数码管控制的设计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实验五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状态机的设计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实验六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综合实验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代码+报告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实验环境介绍：</a:t>
            </a:r>
            <a:r>
              <a:rPr lang="en-US" altLang="zh-CN" sz="3600" smtClean="0"/>
              <a:t>EGO1</a:t>
            </a:r>
            <a:r>
              <a:rPr lang="zh-CN" altLang="en-US" sz="3600" dirty="0"/>
              <a:t>实验板</a:t>
            </a:r>
          </a:p>
        </p:txBody>
      </p:sp>
      <p:pic>
        <p:nvPicPr>
          <p:cNvPr id="11" name="图片 10" descr="upload_5424380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24" y="1449457"/>
            <a:ext cx="9801087" cy="4734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注意</a:t>
            </a:r>
          </a:p>
        </p:txBody>
      </p:sp>
      <p:pic>
        <p:nvPicPr>
          <p:cNvPr id="7" name="图片 6" descr="upload_3115439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34" y="1173485"/>
            <a:ext cx="6219825" cy="486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477" y="1217782"/>
            <a:ext cx="11572875" cy="4773215"/>
          </a:xfrm>
        </p:spPr>
        <p:txBody>
          <a:bodyPr>
            <a:normAutofit/>
          </a:bodyPr>
          <a:lstStyle/>
          <a:p>
            <a:pPr marL="365760" indent="-36576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latin typeface="+mn-ea"/>
              </a:rPr>
              <a:t>注意事项：</a:t>
            </a:r>
          </a:p>
          <a:p>
            <a:pPr marL="819150" lvl="1" indent="-36131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latin typeface="+mn-ea"/>
              </a:rPr>
              <a:t>插拔接插件前请关闭电路板总开关，否则易损坏器件。 </a:t>
            </a:r>
          </a:p>
          <a:p>
            <a:pPr marL="819150" lvl="1" indent="-36131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latin typeface="+mn-ea"/>
              </a:rPr>
              <a:t>防止静电，使用后把板卡放到防静电袋中。</a:t>
            </a:r>
          </a:p>
          <a:p>
            <a:pPr marL="819150" lvl="1" indent="-36131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latin typeface="+mn-ea"/>
              </a:rPr>
              <a:t>保持电路板的表面清洁。 </a:t>
            </a:r>
          </a:p>
          <a:p>
            <a:pPr marL="819150" lvl="1" indent="-36131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latin typeface="+mn-ea"/>
              </a:rPr>
              <a:t>小心轻放，避免不必要的硬件损伤。</a:t>
            </a:r>
          </a:p>
          <a:p>
            <a:pPr marL="365760" indent="-36576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latin typeface="+mn-ea"/>
              </a:rPr>
              <a:t>用</a:t>
            </a:r>
            <a:r>
              <a:rPr lang="en-US" altLang="zh-CN" dirty="0">
                <a:latin typeface="+mn-ea"/>
              </a:rPr>
              <a:t>USB_JTAG</a:t>
            </a:r>
            <a:r>
              <a:rPr lang="zh-CN" altLang="en-US" dirty="0">
                <a:latin typeface="+mn-ea"/>
              </a:rPr>
              <a:t>线将实验板的</a:t>
            </a:r>
            <a:r>
              <a:rPr lang="en-US" altLang="zh-CN" dirty="0">
                <a:latin typeface="+mn-ea"/>
              </a:rPr>
              <a:t>JTAG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J22</a:t>
            </a:r>
            <a:r>
              <a:rPr lang="zh-CN" altLang="en-US" dirty="0">
                <a:latin typeface="+mn-ea"/>
              </a:rPr>
              <a:t>）与</a:t>
            </a:r>
            <a:r>
              <a:rPr lang="en-US" altLang="zh-CN" dirty="0">
                <a:latin typeface="+mn-ea"/>
              </a:rPr>
              <a:t>PC</a:t>
            </a:r>
            <a:r>
              <a:rPr lang="zh-CN" altLang="en-US" dirty="0">
                <a:latin typeface="+mn-ea"/>
              </a:rPr>
              <a:t>机的</a:t>
            </a:r>
            <a:r>
              <a:rPr lang="en-US" altLang="zh-CN" dirty="0">
                <a:latin typeface="+mn-ea"/>
              </a:rPr>
              <a:t>USB</a:t>
            </a:r>
            <a:r>
              <a:rPr lang="zh-CN" altLang="en-US" dirty="0">
                <a:latin typeface="+mn-ea"/>
              </a:rPr>
              <a:t>相连</a:t>
            </a:r>
          </a:p>
          <a:p>
            <a:pPr marL="685800" lvl="1" algn="l"/>
            <a:r>
              <a:rPr lang="zh-CN" sz="2055" b="0" u="none">
                <a:solidFill>
                  <a:srgbClr val="000000"/>
                </a:solidFill>
                <a:latin typeface="微软雅黑" charset="0"/>
                <a:ea typeface="微软雅黑" charset="0"/>
                <a:cs typeface="+mn-cs"/>
              </a:rPr>
              <a:t>插拔</a:t>
            </a:r>
            <a:r>
              <a:rPr lang="en-US" sz="2055" b="0" u="none">
                <a:solidFill>
                  <a:srgbClr val="000000"/>
                </a:solidFill>
                <a:latin typeface="微软雅黑" charset="0"/>
                <a:ea typeface="微软雅黑" charset="0"/>
                <a:cs typeface="+mn-cs"/>
              </a:rPr>
              <a:t>USB</a:t>
            </a:r>
            <a:r>
              <a:rPr lang="zh-CN" sz="2055" b="0" u="none">
                <a:solidFill>
                  <a:srgbClr val="000000"/>
                </a:solidFill>
                <a:latin typeface="微软雅黑" charset="0"/>
                <a:ea typeface="微软雅黑" charset="0"/>
                <a:cs typeface="+mn-cs"/>
              </a:rPr>
              <a:t>线时务必先对准，再稍稍用力插拔即可。</a:t>
            </a:r>
            <a:endParaRPr lang="en-US" sz="2055" b="0" u="none">
              <a:latin typeface="Arial" panose="020B0604020202020204" pitchFamily="34" charset="0"/>
            </a:endParaRPr>
          </a:p>
          <a:p>
            <a:pPr marL="685800" lvl="1" algn="l"/>
            <a:r>
              <a:rPr lang="zh-CN" sz="2055" b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微软雅黑" charset="0"/>
                <a:ea typeface="微软雅黑" charset="0"/>
                <a:cs typeface="+mn-cs"/>
              </a:rPr>
              <a:t>禁止过度用力从而损坏</a:t>
            </a:r>
            <a:r>
              <a:rPr lang="en-US" sz="2055" b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微软雅黑" charset="0"/>
                <a:ea typeface="微软雅黑" charset="0"/>
                <a:cs typeface="+mn-cs"/>
              </a:rPr>
              <a:t>micro USB</a:t>
            </a:r>
            <a:r>
              <a:rPr lang="zh-CN" sz="2055" b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微软雅黑" charset="0"/>
                <a:ea typeface="微软雅黑" charset="0"/>
                <a:cs typeface="+mn-cs"/>
              </a:rPr>
              <a:t>接口。</a:t>
            </a:r>
            <a:endParaRPr lang="zh-CN" altLang="en-US" dirty="0">
              <a:latin typeface="+mn-ea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实验板使用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98223" y="875396"/>
            <a:ext cx="11828821" cy="5384306"/>
          </a:xfrm>
          <a:prstGeom prst="rect">
            <a:avLst/>
          </a:prstGeom>
          <a:noFill/>
        </p:spPr>
        <p:txBody>
          <a:bodyPr/>
          <a:lstStyle/>
          <a:p>
            <a:pPr marL="361315" indent="-361315">
              <a:lnSpc>
                <a:spcPts val="3375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212E3C"/>
                </a:solidFill>
              </a:rPr>
              <a:t>FPGA</a:t>
            </a:r>
            <a:r>
              <a:rPr lang="zh-CN" altLang="en-US" sz="2600" dirty="0">
                <a:solidFill>
                  <a:srgbClr val="212E3C"/>
                </a:solidFill>
              </a:rPr>
              <a:t>厂商</a:t>
            </a:r>
            <a:r>
              <a:rPr lang="en-US" altLang="zh-CN" sz="2600" dirty="0">
                <a:solidFill>
                  <a:srgbClr val="212E3C"/>
                </a:solidFill>
              </a:rPr>
              <a:t>Xilinx</a:t>
            </a:r>
            <a:r>
              <a:rPr lang="zh-CN" altLang="en-US" sz="2600" dirty="0">
                <a:solidFill>
                  <a:srgbClr val="212E3C"/>
                </a:solidFill>
              </a:rPr>
              <a:t>公司</a:t>
            </a:r>
            <a:r>
              <a:rPr lang="en-US" altLang="zh-CN" sz="2600" dirty="0">
                <a:solidFill>
                  <a:srgbClr val="212E3C"/>
                </a:solidFill>
              </a:rPr>
              <a:t>2012</a:t>
            </a:r>
            <a:r>
              <a:rPr lang="zh-CN" altLang="en-US" sz="2600" dirty="0">
                <a:solidFill>
                  <a:srgbClr val="212E3C"/>
                </a:solidFill>
              </a:rPr>
              <a:t>年发布</a:t>
            </a:r>
            <a:r>
              <a:rPr lang="zh-CN" altLang="en-US" sz="2600">
                <a:solidFill>
                  <a:srgbClr val="212E3C"/>
                </a:solidFill>
              </a:rPr>
              <a:t>的</a:t>
            </a:r>
            <a:r>
              <a:rPr lang="zh-CN" altLang="en-US" sz="2600" smtClean="0">
                <a:solidFill>
                  <a:srgbClr val="212E3C"/>
                </a:solidFill>
              </a:rPr>
              <a:t>集成</a:t>
            </a:r>
            <a:r>
              <a:rPr lang="zh-CN" altLang="en-US" sz="2600">
                <a:solidFill>
                  <a:srgbClr val="212E3C"/>
                </a:solidFill>
              </a:rPr>
              <a:t>开发</a:t>
            </a:r>
            <a:r>
              <a:rPr lang="zh-CN" altLang="en-US" sz="2600" smtClean="0">
                <a:solidFill>
                  <a:srgbClr val="212E3C"/>
                </a:solidFill>
              </a:rPr>
              <a:t>环境</a:t>
            </a:r>
            <a:endParaRPr lang="en-US" altLang="zh-CN" sz="2600" dirty="0">
              <a:solidFill>
                <a:srgbClr val="212E3C"/>
              </a:solidFill>
            </a:endParaRPr>
          </a:p>
          <a:p>
            <a:pPr marL="361315" indent="-361315">
              <a:lnSpc>
                <a:spcPts val="3375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212E3C"/>
                </a:solidFill>
              </a:rPr>
              <a:t>版本：</a:t>
            </a:r>
            <a:r>
              <a:rPr lang="en-US" altLang="zh-CN" sz="2600" dirty="0">
                <a:solidFill>
                  <a:srgbClr val="212E3C"/>
                </a:solidFill>
              </a:rPr>
              <a:t>2018.3/2019.2  </a:t>
            </a:r>
            <a:r>
              <a:rPr lang="en-US" altLang="zh-CN" sz="2600" dirty="0"/>
              <a:t>webpack</a:t>
            </a:r>
            <a:r>
              <a:rPr lang="zh-CN" altLang="en-US" sz="2600" dirty="0"/>
              <a:t>（无需</a:t>
            </a:r>
            <a:r>
              <a:rPr lang="en-US" altLang="zh-CN" sz="2600" dirty="0"/>
              <a:t>license</a:t>
            </a:r>
            <a:r>
              <a:rPr lang="zh-CN" altLang="en-US" sz="2600" dirty="0"/>
              <a:t>）</a:t>
            </a:r>
          </a:p>
          <a:p>
            <a:pPr marL="361315" indent="-361315">
              <a:lnSpc>
                <a:spcPts val="3375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530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smtClean="0"/>
              <a:t>Vivado</a:t>
            </a:r>
            <a:endParaRPr lang="zh-CN" altLang="en-US" sz="3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" r="116" b="6095"/>
          <a:stretch>
            <a:fillRect/>
          </a:stretch>
        </p:blipFill>
        <p:spPr>
          <a:xfrm>
            <a:off x="1455004" y="1898390"/>
            <a:ext cx="9948741" cy="5139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8" y="1320985"/>
            <a:ext cx="11828821" cy="3231444"/>
          </a:xfrm>
          <a:prstGeom prst="rect">
            <a:avLst/>
          </a:prstGeom>
          <a:noFill/>
        </p:spPr>
        <p:txBody>
          <a:bodyPr/>
          <a:lstStyle/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熟悉 </a:t>
            </a:r>
            <a:r>
              <a:rPr lang="en-US" altLang="zh-CN" sz="2800" dirty="0" err="1">
                <a:latin typeface="+mn-ea"/>
                <a:ea typeface="+mn-ea"/>
              </a:rPr>
              <a:t>Vivado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的开发环境及开发流程</a:t>
            </a: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+mn-ea"/>
                <a:ea typeface="+mn-ea"/>
              </a:rPr>
              <a:t>熟悉 </a:t>
            </a:r>
            <a:r>
              <a:rPr lang="en-US" sz="2800" b="0" u="none">
                <a:solidFill>
                  <a:srgbClr val="000000"/>
                </a:solidFill>
                <a:latin typeface="微软雅黑" charset="0"/>
                <a:ea typeface="微软雅黑" charset="0"/>
                <a:cs typeface="+mn-cs" charset="0"/>
              </a:rPr>
              <a:t>Xilinx FPGA</a:t>
            </a:r>
            <a:r>
              <a:rPr lang="zh-CN" sz="2800" b="0" u="none">
                <a:solidFill>
                  <a:srgbClr val="000000"/>
                </a:solidFill>
                <a:latin typeface="微软雅黑" charset="0"/>
                <a:ea typeface="微软雅黑" charset="0"/>
                <a:cs typeface="+mn-cs" charset="0"/>
              </a:rPr>
              <a:t>开发环境</a:t>
            </a:r>
            <a:r>
              <a:rPr lang="zh-CN" altLang="en-US" sz="2800" b="0" u="none">
                <a:solidFill>
                  <a:srgbClr val="000000"/>
                </a:solidFill>
                <a:latin typeface="微软雅黑" charset="0"/>
                <a:ea typeface="微软雅黑" charset="0"/>
                <a:cs typeface="+mn-cs" charset="0"/>
              </a:rPr>
              <a:t>、</a:t>
            </a:r>
            <a:r>
              <a:rPr lang="en-US" altLang="zh-CN" sz="2800" dirty="0"/>
              <a:t>EGO-1</a:t>
            </a:r>
            <a:r>
              <a:rPr lang="zh-CN" altLang="en-US" sz="2800" dirty="0">
                <a:latin typeface="+mn-ea"/>
                <a:ea typeface="+mn-ea"/>
              </a:rPr>
              <a:t>实验板的功能和</a:t>
            </a:r>
            <a:r>
              <a:rPr lang="zh-CN" altLang="en-US" sz="2800">
                <a:latin typeface="+mn-ea"/>
                <a:ea typeface="+mn-ea"/>
              </a:rPr>
              <a:t>使用</a:t>
            </a:r>
            <a:r>
              <a:rPr lang="zh-CN" altLang="en-US" sz="2800" smtClean="0">
                <a:latin typeface="+mn-ea"/>
                <a:ea typeface="+mn-ea"/>
              </a:rPr>
              <a:t>方法</a:t>
            </a:r>
            <a:endParaRPr lang="en-US" altLang="zh-CN" sz="2800" smtClean="0">
              <a:latin typeface="+mn-ea"/>
              <a:ea typeface="+mn-ea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+mn-ea"/>
                <a:ea typeface="+mn-ea"/>
              </a:rPr>
              <a:t>了解</a:t>
            </a:r>
            <a:r>
              <a:rPr lang="en-US" altLang="zh-CN" sz="2800" smtClean="0">
                <a:latin typeface="+mn-ea"/>
                <a:ea typeface="+mn-ea"/>
              </a:rPr>
              <a:t>Verilog</a:t>
            </a:r>
            <a:r>
              <a:rPr lang="zh-CN" altLang="en-US" sz="2800" smtClean="0">
                <a:latin typeface="+mn-ea"/>
                <a:ea typeface="+mn-ea"/>
              </a:rPr>
              <a:t>的结构描述</a:t>
            </a:r>
            <a:r>
              <a:rPr lang="zh-CN" altLang="en-US" sz="2800">
                <a:latin typeface="+mn-ea"/>
                <a:ea typeface="+mn-ea"/>
              </a:rPr>
              <a:t>、</a:t>
            </a:r>
            <a:r>
              <a:rPr lang="zh-CN" altLang="en-US" sz="2800" smtClean="0">
                <a:latin typeface="+mn-ea"/>
                <a:ea typeface="+mn-ea"/>
              </a:rPr>
              <a:t>数据流描述和行为描述法</a:t>
            </a:r>
            <a:endParaRPr lang="zh-CN" altLang="en-US" sz="2800" dirty="0">
              <a:latin typeface="+mn-ea"/>
              <a:ea typeface="+mn-ea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latin typeface="+mn-ea"/>
                <a:ea typeface="+mn-ea"/>
              </a:rPr>
              <a:t>掌握</a:t>
            </a:r>
            <a:r>
              <a:rPr lang="zh-CN" altLang="en-US" sz="2800" smtClean="0">
                <a:latin typeface="+mn-ea"/>
                <a:ea typeface="+mn-ea"/>
              </a:rPr>
              <a:t>组合电路</a:t>
            </a:r>
            <a:r>
              <a:rPr lang="zh-CN" altLang="en-US" sz="2800" dirty="0">
                <a:latin typeface="+mn-ea"/>
                <a:ea typeface="+mn-ea"/>
              </a:rPr>
              <a:t>的</a:t>
            </a:r>
            <a:r>
              <a:rPr lang="en-US" altLang="zh-CN" sz="2800" dirty="0">
                <a:latin typeface="+mn-ea"/>
                <a:ea typeface="+mn-ea"/>
              </a:rPr>
              <a:t>Verilog</a:t>
            </a:r>
            <a:r>
              <a:rPr lang="zh-CN" altLang="en-US" sz="2800" dirty="0">
                <a:latin typeface="+mn-ea"/>
                <a:ea typeface="+mn-ea"/>
              </a:rPr>
              <a:t>设计与实现</a:t>
            </a:r>
            <a:endParaRPr lang="zh-CN" altLang="en-US" sz="2530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实验目的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Microsoft Office PowerPoint</Application>
  <PresentationFormat>自定义</PresentationFormat>
  <Paragraphs>334</Paragraphs>
  <Slides>22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webwppDefTheme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2020-11-02T00:12:24Z</dcterms:created>
  <dcterms:modified xsi:type="dcterms:W3CDTF">2020-11-02T00:21:30Z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