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2"/>
  </p:sldMasterIdLst>
  <p:notesMasterIdLst>
    <p:notesMasterId r:id="rId21"/>
  </p:notesMasterIdLst>
  <p:sldIdLst>
    <p:sldId id="2839" r:id="rId3"/>
    <p:sldId id="2825" r:id="rId4"/>
    <p:sldId id="2838" r:id="rId5"/>
    <p:sldId id="2857" r:id="rId6"/>
    <p:sldId id="2831" r:id="rId7"/>
    <p:sldId id="2858" r:id="rId8"/>
    <p:sldId id="2855" r:id="rId9"/>
    <p:sldId id="2856" r:id="rId10"/>
    <p:sldId id="2859" r:id="rId11"/>
    <p:sldId id="2801" r:id="rId12"/>
    <p:sldId id="2803" r:id="rId13"/>
    <p:sldId id="2837" r:id="rId14"/>
    <p:sldId id="2826" r:id="rId15"/>
    <p:sldId id="2828" r:id="rId16"/>
    <p:sldId id="2816" r:id="rId17"/>
    <p:sldId id="2834" r:id="rId18"/>
    <p:sldId id="2854" r:id="rId19"/>
    <p:sldId id="2832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88290" autoAdjust="0"/>
  </p:normalViewPr>
  <p:slideViewPr>
    <p:cSldViewPr>
      <p:cViewPr>
        <p:scale>
          <a:sx n="93" d="100"/>
          <a:sy n="93" d="100"/>
        </p:scale>
        <p:origin x="-1350" y="-150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98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474_7Series_CLB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结构化描述法用于模块的实例化，数据流描述法用于模块内部简单的组合逻辑，其他情况都用行为描述法。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3-8</a:t>
            </a:r>
            <a:r>
              <a:rPr lang="zh-CN" altLang="en-US" smtClean="0"/>
              <a:t>译码器的赋值，用阻塞和非阻塞结果就是一样的。</a:t>
            </a:r>
            <a:endParaRPr lang="en-US" altLang="zh-CN" smtClean="0"/>
          </a:p>
          <a:p>
            <a:r>
              <a:rPr lang="zh-CN" altLang="en-US" sz="1400" smtClean="0">
                <a:latin typeface="+mn-ea"/>
              </a:rPr>
              <a:t>“多条语句间如果有关联，如</a:t>
            </a:r>
            <a:r>
              <a:rPr lang="en-US" altLang="zh-CN" sz="1400" smtClean="0">
                <a:latin typeface="+mn-ea"/>
              </a:rPr>
              <a:t>a</a:t>
            </a:r>
            <a:r>
              <a:rPr lang="zh-CN" altLang="en-US" sz="1400" smtClean="0">
                <a:latin typeface="+mn-ea"/>
              </a:rPr>
              <a:t>赋值给</a:t>
            </a:r>
            <a:r>
              <a:rPr lang="en-US" altLang="zh-CN" sz="1400" smtClean="0">
                <a:latin typeface="+mn-ea"/>
              </a:rPr>
              <a:t>b</a:t>
            </a:r>
            <a:r>
              <a:rPr lang="zh-CN" altLang="en-US" sz="1400" smtClean="0">
                <a:latin typeface="+mn-ea"/>
              </a:rPr>
              <a:t>，</a:t>
            </a:r>
            <a:r>
              <a:rPr lang="en-US" altLang="zh-CN" sz="1400" smtClean="0">
                <a:latin typeface="+mn-ea"/>
              </a:rPr>
              <a:t>b</a:t>
            </a:r>
            <a:r>
              <a:rPr lang="zh-CN" altLang="en-US" sz="1400" smtClean="0">
                <a:latin typeface="+mn-ea"/>
              </a:rPr>
              <a:t>赋值给</a:t>
            </a:r>
            <a:r>
              <a:rPr lang="en-US" altLang="zh-CN" sz="1400" smtClean="0">
                <a:latin typeface="+mn-ea"/>
              </a:rPr>
              <a:t>c</a:t>
            </a:r>
            <a:r>
              <a:rPr lang="zh-CN" altLang="en-US" sz="1400" smtClean="0">
                <a:latin typeface="+mn-ea"/>
              </a:rPr>
              <a:t>，非阻塞赋值跟语句顺序无关系（并行），阻塞赋值与语句顺序有关（串行）”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语句不写默认值会生成锁存器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0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smtClean="0"/>
              <a:t>问下是否还记得这些流程，不看指导书能不能独立从建项目到上板实现。</a:t>
            </a:r>
            <a:endParaRPr lang="en-US" altLang="zh-CN" sz="1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1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重点强调下</a:t>
            </a:r>
            <a:r>
              <a:rPr lang="en-US" altLang="zh-CN" smtClean="0"/>
              <a:t>Verilog</a:t>
            </a:r>
            <a:r>
              <a:rPr lang="zh-CN" altLang="en-US" smtClean="0"/>
              <a:t>写仿真文件语法集跟设计是不一样的，仿真里面能用的语法设计里面不一定能用，</a:t>
            </a:r>
            <a:endParaRPr lang="en-US" altLang="zh-CN" smtClean="0"/>
          </a:p>
          <a:p>
            <a:r>
              <a:rPr lang="en-US" altLang="zh-CN" smtClean="0"/>
              <a:t>Verilog</a:t>
            </a:r>
            <a:r>
              <a:rPr lang="en-US" altLang="zh-CN" baseline="0" smtClean="0"/>
              <a:t> 90%</a:t>
            </a:r>
            <a:r>
              <a:rPr lang="zh-CN" altLang="en-US" baseline="0" smtClean="0"/>
              <a:t>的语法都只能在仿真里面使用。  信号列表是空的，哪些用</a:t>
            </a:r>
            <a:r>
              <a:rPr lang="en-US" altLang="zh-CN" baseline="0" smtClean="0"/>
              <a:t>reg</a:t>
            </a:r>
            <a:r>
              <a:rPr lang="zh-CN" altLang="en-US" baseline="0" smtClean="0"/>
              <a:t>，哪些用</a:t>
            </a:r>
            <a:r>
              <a:rPr lang="en-US" altLang="zh-CN" baseline="0" smtClean="0"/>
              <a:t>wire</a:t>
            </a:r>
            <a:r>
              <a:rPr lang="zh-CN" altLang="en-US" baseline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1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https://www.xilinx.com/support/documentation/user_guides/ug474_7Series_CLB.pdf</a:t>
            </a:r>
            <a:endParaRPr lang="en-US" altLang="zh-CN" smtClean="0"/>
          </a:p>
          <a:p>
            <a:r>
              <a:rPr lang="en-US" altLang="zh-CN" smtClean="0"/>
              <a:t>Slice</a:t>
            </a:r>
            <a:r>
              <a:rPr lang="zh-CN" altLang="en-US" smtClean="0"/>
              <a:t>均使用这些单元来提供逻辑，算术和</a:t>
            </a:r>
            <a:r>
              <a:rPr lang="en-US" altLang="zh-CN" smtClean="0"/>
              <a:t>ROM</a:t>
            </a:r>
            <a:r>
              <a:rPr lang="zh-CN" altLang="en-US" smtClean="0"/>
              <a:t>功能。</a:t>
            </a:r>
            <a:endParaRPr lang="en-US" altLang="zh-CN" smtClean="0"/>
          </a:p>
          <a:p>
            <a:r>
              <a:rPr lang="zh-CN" altLang="en-US" smtClean="0"/>
              <a:t>进位链实现了进位逻辑与算术运算，进位是指的是算术运算情况下的进位。</a:t>
            </a:r>
            <a:endParaRPr lang="en-US" altLang="zh-CN" smtClean="0"/>
          </a:p>
          <a:p>
            <a:r>
              <a:rPr lang="en-US" altLang="zh-CN" smtClean="0"/>
              <a:t>8</a:t>
            </a:r>
            <a:r>
              <a:rPr lang="zh-CN" altLang="en-US" smtClean="0"/>
              <a:t>个触发器有四个是可以配置成锁存器。</a:t>
            </a:r>
            <a:endParaRPr lang="en-US" altLang="zh-CN" smtClean="0"/>
          </a:p>
          <a:p>
            <a:r>
              <a:rPr lang="en-US" altLang="zh-CN" smtClean="0"/>
              <a:t>FGPA</a:t>
            </a:r>
            <a:r>
              <a:rPr lang="zh-CN" altLang="en-US" smtClean="0"/>
              <a:t>主要资源是</a:t>
            </a:r>
            <a:r>
              <a:rPr lang="en-US" altLang="zh-CN" smtClean="0"/>
              <a:t>CLB</a:t>
            </a:r>
            <a:r>
              <a:rPr lang="zh-CN" altLang="en-US" smtClean="0"/>
              <a:t>，</a:t>
            </a:r>
            <a:r>
              <a:rPr lang="en-US" altLang="zh-CN" smtClean="0"/>
              <a:t>CLB</a:t>
            </a:r>
            <a:r>
              <a:rPr lang="zh-CN" altLang="en-US" smtClean="0"/>
              <a:t>主要是</a:t>
            </a:r>
            <a:r>
              <a:rPr lang="en-US" altLang="zh-CN" smtClean="0"/>
              <a:t>LUT</a:t>
            </a:r>
            <a:r>
              <a:rPr lang="zh-CN" altLang="en-US" smtClean="0"/>
              <a:t>，所以</a:t>
            </a:r>
            <a:r>
              <a:rPr lang="en-US" altLang="zh-CN" smtClean="0"/>
              <a:t>FPGA</a:t>
            </a:r>
            <a:r>
              <a:rPr lang="zh-CN" altLang="en-US" smtClean="0"/>
              <a:t>里面资源最多的是</a:t>
            </a:r>
            <a:r>
              <a:rPr lang="en-US" altLang="zh-CN" smtClean="0"/>
              <a:t>LUT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9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6516" y="2435014"/>
            <a:ext cx="11445719" cy="94828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695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6562" y="3760308"/>
            <a:ext cx="11445627" cy="845149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53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44AD0C5B-AF0E-437A-B469-D3DE21251B65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045999" y="87933"/>
            <a:ext cx="648072" cy="3517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86048" y="767465"/>
            <a:ext cx="4146947" cy="1175975"/>
          </a:xfrm>
        </p:spPr>
        <p:txBody>
          <a:bodyPr anchor="ctr" anchorCtr="0"/>
          <a:lstStyle>
            <a:lvl1pPr>
              <a:defRPr sz="3375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419427" y="767465"/>
            <a:ext cx="6509742" cy="5698391"/>
          </a:xfrm>
        </p:spPr>
        <p:txBody>
          <a:bodyPr/>
          <a:lstStyle>
            <a:lvl1pPr>
              <a:defRPr sz="2530">
                <a:latin typeface="+mn-ea"/>
                <a:ea typeface="+mn-ea"/>
              </a:defRPr>
            </a:lvl1pPr>
            <a:lvl2pPr marL="481965" indent="0">
              <a:buNone/>
              <a:defRPr sz="2530">
                <a:latin typeface="+mn-ea"/>
                <a:ea typeface="+mn-ea"/>
              </a:defRPr>
            </a:lvl2pPr>
            <a:lvl3pPr>
              <a:defRPr sz="2530">
                <a:latin typeface="+mn-ea"/>
                <a:ea typeface="+mn-ea"/>
              </a:defRPr>
            </a:lvl3pPr>
            <a:lvl4pPr>
              <a:defRPr sz="2530">
                <a:latin typeface="+mn-ea"/>
                <a:ea typeface="+mn-ea"/>
              </a:defRPr>
            </a:lvl4pPr>
            <a:lvl5pPr>
              <a:defRPr sz="2530">
                <a:latin typeface="+mn-ea"/>
                <a:ea typeface="+mn-ea"/>
              </a:defRPr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86048" y="2361996"/>
            <a:ext cx="4146947" cy="4104529"/>
          </a:xfrm>
        </p:spPr>
        <p:txBody>
          <a:bodyPr/>
          <a:lstStyle>
            <a:lvl1pPr marL="361950" indent="-361315">
              <a:buFont typeface="Arial" panose="020B0604020202020204" pitchFamily="34" charset="0"/>
              <a:buChar char="•"/>
              <a:defRPr sz="2530">
                <a:latin typeface="+mn-ea"/>
                <a:ea typeface="+mn-ea"/>
              </a:defRPr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06562" y="5911352"/>
            <a:ext cx="11445627" cy="588657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6562" y="676387"/>
            <a:ext cx="11445627" cy="4805024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81965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863438" cy="7243365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8196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93588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631632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57658"/>
            <a:ext cx="11445719" cy="948288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0A0E9ABF-9DAD-477D-8548-41901FB40FDA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901983" y="87933"/>
            <a:ext cx="651221" cy="39166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375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955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hyperlink" Target="https://blog.csdn.net/Reborn_Lee/article/details/101861516" TargetMode="Externa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hyperlink" Target="https://blog.csdn.net/Reborn_Lee/article/details/101861516" TargetMode="Externa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s://www.xilinx.com/support/documentation/user_guides/ug474_7Series_CLB.pdf" TargetMode="Externa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1089232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数字逻辑设计</a:t>
            </a:r>
            <a:endParaRPr lang="en-US" altLang="zh-CN" sz="44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0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实验二：寄存器设计</a:t>
            </a:r>
            <a:endParaRPr lang="en-US" altLang="zh-CN" sz="4000" b="1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郑海刚   </a:t>
            </a:r>
            <a:r>
              <a:rPr lang="en-US" altLang="zh-CN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秋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09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6280621"/>
            <a:ext cx="12858044" cy="952028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903628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 descr="https://iknow-pic.cdn.bcebos.com/29381f30e924b899df62ead36e061d950b7bf6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" y="57957"/>
            <a:ext cx="1604839" cy="13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" y="1615231"/>
            <a:ext cx="3475990" cy="6381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3303452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ea typeface="+mn-ea"/>
              </a:rPr>
              <a:t>熟悉使用</a:t>
            </a:r>
            <a:r>
              <a:rPr lang="en-US" altLang="zh-CN" sz="2800">
                <a:latin typeface="+mn-ea"/>
                <a:ea typeface="+mn-ea"/>
              </a:rPr>
              <a:t>Verilog</a:t>
            </a:r>
            <a:r>
              <a:rPr lang="zh-CN" altLang="en-US" sz="2800">
                <a:latin typeface="+mn-ea"/>
                <a:ea typeface="+mn-ea"/>
              </a:rPr>
              <a:t>语言描述时序</a:t>
            </a:r>
            <a:r>
              <a:rPr lang="zh-CN" altLang="en-US" sz="2800" smtClean="0">
                <a:latin typeface="+mn-ea"/>
                <a:ea typeface="+mn-ea"/>
              </a:rPr>
              <a:t>逻辑电路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ea typeface="+mn-ea"/>
              </a:rPr>
              <a:t>掌握约束文件、仿真文件的编写</a:t>
            </a: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掌握</a:t>
            </a:r>
            <a:r>
              <a:rPr lang="zh-CN" altLang="en-US" sz="2800" dirty="0">
                <a:latin typeface="+mn-ea"/>
                <a:ea typeface="+mn-ea"/>
              </a:rPr>
              <a:t>寄存器</a:t>
            </a:r>
            <a:r>
              <a:rPr lang="zh-CN" altLang="en-US" sz="2800">
                <a:latin typeface="+mn-ea"/>
                <a:ea typeface="+mn-ea"/>
              </a:rPr>
              <a:t>的设计，加深对寄存器的理解</a:t>
            </a:r>
            <a:endParaRPr lang="en-US" altLang="zh-CN" sz="280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实验目的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881675" y="808013"/>
            <a:ext cx="11828821" cy="2016224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ea typeface="+mn-ea"/>
              </a:rPr>
              <a:t>实验内容</a:t>
            </a:r>
            <a:endParaRPr lang="en-US" altLang="zh-CN" sz="280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latin typeface="+mn-ea"/>
                <a:ea typeface="+mn-ea"/>
              </a:rPr>
              <a:t> </a:t>
            </a:r>
            <a:r>
              <a:rPr lang="en-US" altLang="zh-CN" sz="2800" smtClean="0">
                <a:latin typeface="+mn-ea"/>
                <a:ea typeface="+mn-ea"/>
              </a:rPr>
              <a:t>   </a:t>
            </a:r>
            <a:r>
              <a:rPr lang="zh-CN" altLang="en-US" sz="2000" smtClean="0">
                <a:latin typeface="+mn-ea"/>
                <a:ea typeface="+mn-ea"/>
              </a:rPr>
              <a:t>运用</a:t>
            </a:r>
            <a:r>
              <a:rPr lang="en-US" altLang="zh-CN" sz="2000">
                <a:latin typeface="+mn-ea"/>
                <a:ea typeface="+mn-ea"/>
              </a:rPr>
              <a:t>Verilog</a:t>
            </a:r>
            <a:r>
              <a:rPr lang="zh-CN" altLang="en-US" sz="2000">
                <a:latin typeface="+mn-ea"/>
                <a:ea typeface="+mn-ea"/>
              </a:rPr>
              <a:t>的结构描述法，使用理论课介绍过的</a:t>
            </a:r>
            <a:r>
              <a:rPr lang="en-US" altLang="zh-CN" sz="2000" smtClean="0">
                <a:latin typeface="+mn-ea"/>
                <a:ea typeface="+mn-ea"/>
              </a:rPr>
              <a:t>D</a:t>
            </a:r>
            <a:r>
              <a:rPr lang="zh-CN" altLang="en-US" sz="2000" smtClean="0">
                <a:latin typeface="+mn-ea"/>
                <a:ea typeface="+mn-ea"/>
              </a:rPr>
              <a:t>触发器实现具有异步清零和同步使能的</a:t>
            </a:r>
            <a:r>
              <a:rPr lang="en-US" altLang="zh-CN" sz="2000" dirty="0">
                <a:latin typeface="+mn-ea"/>
                <a:ea typeface="+mn-ea"/>
              </a:rPr>
              <a:t>8</a:t>
            </a:r>
            <a:r>
              <a:rPr lang="zh-CN" altLang="en-US" sz="2000" dirty="0">
                <a:latin typeface="+mn-ea"/>
                <a:ea typeface="+mn-ea"/>
              </a:rPr>
              <a:t>位</a:t>
            </a:r>
            <a:r>
              <a:rPr lang="zh-CN" altLang="en-US" sz="2000">
                <a:latin typeface="+mn-ea"/>
                <a:ea typeface="+mn-ea"/>
              </a:rPr>
              <a:t>寄存器</a:t>
            </a:r>
            <a:r>
              <a:rPr lang="en-US" altLang="zh-CN" sz="2000" smtClean="0">
                <a:latin typeface="+mn-ea"/>
                <a:ea typeface="+mn-ea"/>
              </a:rPr>
              <a:t>reg8</a:t>
            </a:r>
            <a:r>
              <a:rPr lang="zh-CN" altLang="en-US" sz="2000" smtClean="0">
                <a:latin typeface="+mn-ea"/>
                <a:ea typeface="+mn-ea"/>
              </a:rPr>
              <a:t>，</a:t>
            </a:r>
            <a:r>
              <a:rPr lang="zh-CN" altLang="en-US" sz="2000">
                <a:latin typeface="+mn-ea"/>
                <a:ea typeface="+mn-ea"/>
              </a:rPr>
              <a:t>输入接拨码开关，输出驱动</a:t>
            </a:r>
            <a:r>
              <a:rPr lang="en-US" altLang="zh-CN" sz="2000">
                <a:latin typeface="+mn-ea"/>
                <a:ea typeface="+mn-ea"/>
              </a:rPr>
              <a:t>led</a:t>
            </a:r>
            <a:r>
              <a:rPr lang="zh-CN" altLang="en-US" sz="2000">
                <a:latin typeface="+mn-ea"/>
                <a:ea typeface="+mn-ea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</a:t>
            </a:r>
            <a:r>
              <a:rPr lang="zh-CN" altLang="en-US" sz="3600" b="1"/>
              <a:t>题目一</a:t>
            </a:r>
            <a:r>
              <a:rPr lang="zh-CN" altLang="en-US" sz="3600" b="1" smtClean="0"/>
              <a:t>：</a:t>
            </a:r>
            <a:r>
              <a:rPr lang="en-US" altLang="zh-CN" sz="3600" b="1" smtClean="0"/>
              <a:t>8</a:t>
            </a:r>
            <a:r>
              <a:rPr lang="zh-CN" altLang="en-US" sz="3600" b="1"/>
              <a:t>位</a:t>
            </a:r>
            <a:r>
              <a:rPr lang="zh-CN" altLang="en-US" sz="3600" b="1" smtClean="0"/>
              <a:t>寄存器设计 </a:t>
            </a:r>
            <a:endParaRPr lang="zh-CN" altLang="en-US" sz="3600" b="1" dirty="0"/>
          </a:p>
        </p:txBody>
      </p:sp>
      <p:pic>
        <p:nvPicPr>
          <p:cNvPr id="12" name="图片 11" descr="C:\Users\XUERUI\AppData\Local\Temp\1541942048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64" y="2212983"/>
            <a:ext cx="2592288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4241" y="4912504"/>
          <a:ext cx="61925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1296035"/>
                <a:gridCol w="1080135"/>
                <a:gridCol w="1008380"/>
                <a:gridCol w="1367790"/>
              </a:tblGrid>
              <a:tr h="154816">
                <a:tc gridSpan="4">
                  <a:txBody>
                    <a:bodyPr/>
                    <a:lstStyle/>
                    <a:p>
                      <a:pPr marL="66675" marR="2451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/>
                        </a:rPr>
                        <a:t>输入</a:t>
                      </a:r>
                      <a:endParaRPr lang="zh-CN" sz="24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输出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sz="24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clk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clrn</a:t>
                      </a: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wen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上升沿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上升沿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5" name="图片 4" descr="upload_7308964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998" y="2973633"/>
            <a:ext cx="2371725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8531" y="944562"/>
            <a:ext cx="8928992" cy="2808312"/>
          </a:xfrm>
        </p:spPr>
        <p:txBody>
          <a:bodyPr>
            <a:normAutofit/>
          </a:bodyPr>
          <a:lstStyle/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latin typeface="Calibri" panose="020F0502020204030204" pitchFamily="34" charset="0"/>
                <a:ea typeface="宋体" pitchFamily="2" charset="-122"/>
              </a:rPr>
              <a:t>新建</a:t>
            </a:r>
            <a:r>
              <a:rPr lang="en-US" altLang="zh-CN" b="1" dirty="0" smtClean="0">
                <a:latin typeface="Calibri" panose="020F0502020204030204" pitchFamily="34" charset="0"/>
                <a:ea typeface="宋体" pitchFamily="2" charset="-122"/>
              </a:rPr>
              <a:t>reg8</a:t>
            </a:r>
            <a:r>
              <a:rPr lang="zh-CN" altLang="en-US" b="1" dirty="0" smtClean="0">
                <a:latin typeface="Calibri" panose="020F0502020204030204" pitchFamily="34" charset="0"/>
                <a:ea typeface="宋体" pitchFamily="2" charset="-122"/>
              </a:rPr>
              <a:t>工程</a:t>
            </a:r>
            <a:r>
              <a:rPr lang="zh-CN" altLang="en-US" b="1" dirty="0">
                <a:latin typeface="Calibri" panose="020F0502020204030204" pitchFamily="34" charset="0"/>
                <a:ea typeface="宋体" pitchFamily="2" charset="-122"/>
              </a:rPr>
              <a:t>，</a:t>
            </a:r>
            <a:r>
              <a:rPr lang="zh-CN" altLang="en-US" b="1" dirty="0" smtClean="0">
                <a:latin typeface="Calibri" panose="020F0502020204030204" pitchFamily="34" charset="0"/>
                <a:ea typeface="宋体" pitchFamily="2" charset="-122"/>
              </a:rPr>
              <a:t>添加</a:t>
            </a:r>
            <a:r>
              <a:rPr lang="en-US" altLang="zh-CN" b="1" dirty="0">
                <a:latin typeface="Calibri" panose="020F0502020204030204" pitchFamily="34" charset="0"/>
                <a:ea typeface="宋体" pitchFamily="2" charset="-122"/>
              </a:rPr>
              <a:t>reg8.v</a:t>
            </a:r>
            <a:r>
              <a:rPr lang="zh-CN" altLang="en-US" b="1" dirty="0" smtClean="0">
                <a:latin typeface="Calibri" panose="020F0502020204030204" pitchFamily="34" charset="0"/>
                <a:ea typeface="宋体" pitchFamily="2" charset="-122"/>
              </a:rPr>
              <a:t>文件</a:t>
            </a:r>
            <a:endParaRPr lang="en-US" altLang="zh-CN" b="1" dirty="0">
              <a:latin typeface="Calibri" panose="020F0502020204030204" pitchFamily="34" charset="0"/>
              <a:ea typeface="宋体" pitchFamily="2" charset="-122"/>
            </a:endParaRPr>
          </a:p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latin typeface="Calibri" panose="020F0502020204030204" pitchFamily="34" charset="0"/>
                <a:ea typeface="宋体" pitchFamily="2" charset="-122"/>
              </a:rPr>
              <a:t>编写功能</a:t>
            </a:r>
            <a:r>
              <a:rPr lang="zh-CN" altLang="en-US" b="1" dirty="0">
                <a:latin typeface="Calibri" panose="020F0502020204030204" pitchFamily="34" charset="0"/>
                <a:ea typeface="宋体" pitchFamily="2" charset="-122"/>
              </a:rPr>
              <a:t>代码</a:t>
            </a:r>
            <a:endParaRPr lang="en-US" altLang="zh-CN" b="1" dirty="0">
              <a:latin typeface="Calibri" panose="020F0502020204030204" pitchFamily="34" charset="0"/>
              <a:ea typeface="宋体" pitchFamily="2" charset="-122"/>
            </a:endParaRPr>
          </a:p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 smtClean="0">
                <a:solidFill>
                  <a:srgbClr val="FF0000"/>
                </a:solidFill>
                <a:latin typeface="Calibri" panose="020F0502020204030204" pitchFamily="34" charset="0"/>
                <a:ea typeface="宋体" charset="0"/>
              </a:rPr>
              <a:t>补全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仿真（</a:t>
            </a:r>
            <a:r>
              <a:rPr lang="zh-CN" altLang="en-US"/>
              <a:t>复位、跟随、</a:t>
            </a:r>
            <a:r>
              <a:rPr lang="zh-CN" altLang="en-US" smtClean="0"/>
              <a:t>保持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）、</a:t>
            </a:r>
            <a:r>
              <a:rPr lang="zh-CN" altLang="en-US" b="1" smtClean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独立完成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约束文件</a:t>
            </a:r>
            <a:endParaRPr lang="en-US" altLang="zh-CN" b="1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latin typeface="Calibri" panose="020F0502020204030204" pitchFamily="34" charset="0"/>
                <a:ea typeface="宋体" pitchFamily="2" charset="-122"/>
              </a:rPr>
              <a:t>生成</a:t>
            </a:r>
            <a:r>
              <a:rPr lang="zh-CN" altLang="en-US" b="1" dirty="0">
                <a:latin typeface="Calibri" panose="020F0502020204030204" pitchFamily="34" charset="0"/>
                <a:ea typeface="宋体" pitchFamily="2" charset="-122"/>
              </a:rPr>
              <a:t>比特</a:t>
            </a:r>
            <a:r>
              <a:rPr lang="zh-CN" altLang="en-US" b="1" dirty="0" smtClean="0">
                <a:latin typeface="Calibri" panose="020F0502020204030204" pitchFamily="34" charset="0"/>
                <a:ea typeface="宋体" pitchFamily="2" charset="-122"/>
              </a:rPr>
              <a:t>流</a:t>
            </a:r>
            <a:r>
              <a:rPr lang="zh-CN" altLang="en-US" b="1" dirty="0">
                <a:latin typeface="Calibri" panose="020F0502020204030204" pitchFamily="34" charset="0"/>
                <a:ea typeface="宋体" pitchFamily="2" charset="-122"/>
              </a:rPr>
              <a:t>上板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65" fontAlgn="auto">
              <a:spcAft>
                <a:spcPts val="0"/>
              </a:spcAft>
              <a:defRPr/>
            </a:pPr>
            <a:r>
              <a:rPr lang="zh-CN" altLang="en-US" sz="3600" b="1" smtClean="0"/>
              <a:t>实验步骤</a:t>
            </a:r>
            <a:endParaRPr lang="zh-CN" altLang="en-US" sz="3600" b="1" dirty="0"/>
          </a:p>
        </p:txBody>
      </p:sp>
      <p:sp>
        <p:nvSpPr>
          <p:cNvPr id="2" name="AutoShape 2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215900" y="158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368300" y="1682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8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520700" y="3206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6" y="4768454"/>
            <a:ext cx="780834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upload_7511538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345" y="2847355"/>
            <a:ext cx="3562350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实验原理</a:t>
            </a:r>
            <a:r>
              <a:rPr lang="en-US" altLang="zh-CN" sz="3600" b="1" smtClean="0"/>
              <a:t>-</a:t>
            </a:r>
            <a:r>
              <a:rPr lang="zh-CN" altLang="en-US" sz="3600" smtClean="0"/>
              <a:t>时序电路</a:t>
            </a:r>
            <a:r>
              <a:rPr lang="en-US" altLang="zh-CN" sz="3600" smtClean="0"/>
              <a:t>Verilog</a:t>
            </a:r>
            <a:r>
              <a:rPr lang="zh-CN" altLang="en-US" sz="3600" smtClean="0"/>
              <a:t>实现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71" y="4420731"/>
            <a:ext cx="34956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729" y="1168053"/>
            <a:ext cx="10555181" cy="321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行为描述法实现</a:t>
            </a:r>
            <a:r>
              <a:rPr lang="en-US" altLang="zh-CN" sz="2800" dirty="0" smtClean="0">
                <a:latin typeface="+mn-ea"/>
                <a:ea typeface="+mn-ea"/>
              </a:rPr>
              <a:t>D</a:t>
            </a:r>
            <a:r>
              <a:rPr lang="zh-CN" altLang="en-US" sz="2800" dirty="0" smtClean="0">
                <a:latin typeface="+mn-ea"/>
                <a:ea typeface="+mn-ea"/>
              </a:rPr>
              <a:t>触发器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使用非</a:t>
            </a:r>
            <a:r>
              <a:rPr lang="zh-CN" altLang="en-US" sz="2800">
                <a:latin typeface="+mn-ea"/>
                <a:ea typeface="+mn-ea"/>
              </a:rPr>
              <a:t>阻塞</a:t>
            </a:r>
            <a:r>
              <a:rPr lang="zh-CN" altLang="en-US" sz="2800" smtClean="0">
                <a:latin typeface="+mn-ea"/>
                <a:ea typeface="+mn-ea"/>
              </a:rPr>
              <a:t>赋值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ea typeface="+mn-ea"/>
              </a:rPr>
              <a:t>时序逻辑：边沿触发，上升沿</a:t>
            </a:r>
            <a:r>
              <a:rPr lang="en-US" altLang="zh-CN" sz="2800">
                <a:latin typeface="+mn-ea"/>
                <a:ea typeface="+mn-ea"/>
              </a:rPr>
              <a:t>posedge</a:t>
            </a:r>
            <a:r>
              <a:rPr lang="zh-CN" altLang="en-US" sz="2800">
                <a:latin typeface="+mn-ea"/>
                <a:ea typeface="+mn-ea"/>
              </a:rPr>
              <a:t>，下降沿</a:t>
            </a:r>
            <a:r>
              <a:rPr lang="en-US" altLang="zh-CN" sz="2800">
                <a:latin typeface="+mn-ea"/>
                <a:ea typeface="+mn-ea"/>
              </a:rPr>
              <a:t>negedge</a:t>
            </a:r>
            <a:r>
              <a:rPr lang="zh-CN" altLang="en-US" sz="2800">
                <a:latin typeface="+mn-ea"/>
                <a:ea typeface="+mn-ea"/>
              </a:rPr>
              <a:t>；</a:t>
            </a:r>
            <a:endParaRPr lang="zh-CN" altLang="en-US" sz="2800" dirty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结构化描述法实现</a:t>
            </a:r>
            <a:r>
              <a:rPr lang="en-US" altLang="zh-CN" sz="2800" dirty="0" smtClean="0">
                <a:latin typeface="+mn-ea"/>
                <a:ea typeface="+mn-ea"/>
              </a:rPr>
              <a:t>reg8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15855" y="880021"/>
            <a:ext cx="11230144" cy="4680520"/>
          </a:xfrm>
        </p:spPr>
        <p:txBody>
          <a:bodyPr>
            <a:normAutofit lnSpcReduction="10000"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mtClean="0"/>
              <a:t>定义</a:t>
            </a:r>
            <a:endParaRPr lang="en-US" altLang="zh-CN" smtClean="0"/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2000" smtClean="0">
                <a:latin typeface="+mn-ea"/>
              </a:rPr>
              <a:t>     在</a:t>
            </a:r>
            <a:r>
              <a:rPr lang="en-US" altLang="zh-CN" sz="2000">
                <a:latin typeface="+mn-ea"/>
              </a:rPr>
              <a:t>always</a:t>
            </a:r>
            <a:r>
              <a:rPr lang="zh-CN" altLang="en-US" sz="2000">
                <a:latin typeface="+mn-ea"/>
              </a:rPr>
              <a:t>块里面</a:t>
            </a:r>
            <a:r>
              <a:rPr lang="zh-CN" altLang="en-US" sz="2000" smtClean="0">
                <a:latin typeface="+mn-ea"/>
              </a:rPr>
              <a:t>，“</a:t>
            </a:r>
            <a:r>
              <a:rPr lang="en-US" altLang="zh-CN" sz="2000">
                <a:latin typeface="+mn-ea"/>
              </a:rPr>
              <a:t>=</a:t>
            </a:r>
            <a:r>
              <a:rPr lang="zh-CN" altLang="en-US" sz="2000" smtClean="0">
                <a:latin typeface="+mn-ea"/>
              </a:rPr>
              <a:t>”是</a:t>
            </a:r>
            <a:r>
              <a:rPr lang="zh-CN" altLang="en-US" sz="2000">
                <a:latin typeface="+mn-ea"/>
              </a:rPr>
              <a:t>阻塞赋值</a:t>
            </a:r>
            <a:r>
              <a:rPr lang="en-US" altLang="zh-CN" sz="2000">
                <a:latin typeface="+mn-ea"/>
              </a:rPr>
              <a:t>(</a:t>
            </a:r>
            <a:r>
              <a:rPr lang="zh-CN" altLang="en-US" sz="2000">
                <a:latin typeface="+mn-ea"/>
              </a:rPr>
              <a:t>如</a:t>
            </a:r>
            <a:r>
              <a:rPr lang="en-US" altLang="zh-CN" sz="2000">
                <a:latin typeface="+mn-ea"/>
              </a:rPr>
              <a:t>b=a)</a:t>
            </a:r>
            <a:r>
              <a:rPr lang="zh-CN" altLang="en-US" sz="2000" smtClean="0">
                <a:latin typeface="+mn-ea"/>
              </a:rPr>
              <a:t>，“</a:t>
            </a:r>
            <a:r>
              <a:rPr lang="en-US" altLang="zh-CN" sz="2000">
                <a:latin typeface="+mn-ea"/>
              </a:rPr>
              <a:t>&lt;=</a:t>
            </a:r>
            <a:r>
              <a:rPr lang="zh-CN" altLang="en-US" sz="2000" smtClean="0">
                <a:latin typeface="+mn-ea"/>
              </a:rPr>
              <a:t>”是非</a:t>
            </a:r>
            <a:r>
              <a:rPr lang="zh-CN" altLang="en-US" sz="2000">
                <a:latin typeface="+mn-ea"/>
              </a:rPr>
              <a:t>阻塞赋值</a:t>
            </a:r>
            <a:r>
              <a:rPr lang="en-US" altLang="zh-CN" sz="2000">
                <a:latin typeface="+mn-ea"/>
              </a:rPr>
              <a:t>(</a:t>
            </a:r>
            <a:r>
              <a:rPr lang="zh-CN" altLang="en-US" sz="2000">
                <a:latin typeface="+mn-ea"/>
              </a:rPr>
              <a:t>如</a:t>
            </a:r>
            <a:r>
              <a:rPr lang="en-US" altLang="zh-CN" sz="2000">
                <a:latin typeface="+mn-ea"/>
              </a:rPr>
              <a:t>b&lt;=a</a:t>
            </a:r>
            <a:r>
              <a:rPr lang="zh-CN" altLang="en-US" sz="2000">
                <a:latin typeface="+mn-ea"/>
              </a:rPr>
              <a:t>，注意与小于等于区分</a:t>
            </a:r>
            <a:r>
              <a:rPr lang="en-US" altLang="zh-CN" sz="2000">
                <a:latin typeface="+mn-ea"/>
              </a:rPr>
              <a:t>)</a:t>
            </a:r>
            <a:r>
              <a:rPr lang="zh-CN" altLang="en-US" sz="2000" smtClean="0">
                <a:latin typeface="+mn-ea"/>
              </a:rPr>
              <a:t>。</a:t>
            </a:r>
            <a:r>
              <a:rPr lang="zh-CN" altLang="en-US" sz="2000" smtClean="0">
                <a:latin typeface="+mn-ea"/>
                <a:hlinkClick r:id="rId5"/>
              </a:rPr>
              <a:t>参考</a:t>
            </a:r>
            <a:endParaRPr lang="en-US" altLang="zh-CN" sz="2000" smtClean="0">
              <a:latin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endParaRPr lang="en-US" altLang="zh-CN" sz="200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mtClean="0"/>
              <a:t>建议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smtClean="0">
                <a:latin typeface="+mn-ea"/>
              </a:rPr>
              <a:t>     Verilog</a:t>
            </a:r>
            <a:r>
              <a:rPr lang="zh-CN" altLang="en-US" sz="2100">
                <a:latin typeface="+mn-ea"/>
              </a:rPr>
              <a:t>学习里面的难点</a:t>
            </a:r>
            <a:r>
              <a:rPr lang="zh-CN" altLang="en-US" sz="2100" smtClean="0">
                <a:latin typeface="+mn-ea"/>
              </a:rPr>
              <a:t>之一。在</a:t>
            </a:r>
            <a:r>
              <a:rPr lang="zh-CN" altLang="en-US" sz="2100">
                <a:latin typeface="+mn-ea"/>
              </a:rPr>
              <a:t>时序逻辑中，使用阻塞赋值，会出现意料之外的结果；在组合逻辑中，使用非阻塞赋值</a:t>
            </a:r>
            <a:r>
              <a:rPr lang="zh-CN" altLang="en-US" sz="2100" smtClean="0">
                <a:latin typeface="+mn-ea"/>
              </a:rPr>
              <a:t>，和</a:t>
            </a:r>
            <a:r>
              <a:rPr lang="zh-CN" altLang="en-US" sz="2100">
                <a:latin typeface="+mn-ea"/>
              </a:rPr>
              <a:t>使用阻塞赋值</a:t>
            </a:r>
            <a:r>
              <a:rPr lang="zh-CN" altLang="en-US" sz="2100" smtClean="0">
                <a:latin typeface="+mn-ea"/>
              </a:rPr>
              <a:t>没区别，比如</a:t>
            </a:r>
            <a:r>
              <a:rPr lang="en-US" altLang="zh-CN" sz="2100" smtClean="0">
                <a:latin typeface="+mn-ea"/>
              </a:rPr>
              <a:t>3-8</a:t>
            </a:r>
            <a:r>
              <a:rPr lang="zh-CN" altLang="en-US" sz="2100" smtClean="0">
                <a:latin typeface="+mn-ea"/>
              </a:rPr>
              <a:t>译码器实现。</a:t>
            </a:r>
            <a:endParaRPr lang="en-US" altLang="zh-CN" sz="210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>
                <a:latin typeface="+mn-ea"/>
              </a:rPr>
              <a:t> </a:t>
            </a:r>
            <a:r>
              <a:rPr lang="en-US" altLang="zh-CN" sz="2100" smtClean="0">
                <a:latin typeface="+mn-ea"/>
              </a:rPr>
              <a:t>    </a:t>
            </a:r>
            <a:r>
              <a:rPr lang="zh-CN" altLang="en-US" sz="2100" smtClean="0">
                <a:latin typeface="+mn-ea"/>
              </a:rPr>
              <a:t>前期使用，总结为“</a:t>
            </a:r>
            <a:r>
              <a:rPr lang="zh-CN" altLang="en-US" sz="2100">
                <a:latin typeface="+mn-ea"/>
              </a:rPr>
              <a:t>组合逻辑用</a:t>
            </a:r>
            <a:r>
              <a:rPr lang="en-US" altLang="zh-CN" sz="2100">
                <a:latin typeface="+mn-ea"/>
              </a:rPr>
              <a:t>=</a:t>
            </a:r>
            <a:r>
              <a:rPr lang="zh-CN" altLang="en-US" sz="2100">
                <a:latin typeface="+mn-ea"/>
              </a:rPr>
              <a:t>，时序逻辑用</a:t>
            </a:r>
            <a:r>
              <a:rPr lang="en-US" altLang="zh-CN" sz="2100">
                <a:latin typeface="+mn-ea"/>
              </a:rPr>
              <a:t>&lt;=</a:t>
            </a:r>
            <a:r>
              <a:rPr lang="zh-CN" altLang="en-US" sz="2100">
                <a:latin typeface="+mn-ea"/>
              </a:rPr>
              <a:t>”。</a:t>
            </a:r>
            <a:endParaRPr lang="en-US" altLang="zh-CN" sz="2100">
              <a:latin typeface="+mn-ea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65" fontAlgn="auto">
              <a:spcAft>
                <a:spcPts val="0"/>
              </a:spcAft>
              <a:defRPr/>
            </a:pPr>
            <a:r>
              <a:rPr lang="zh-CN" altLang="en-US" sz="3600" b="1" smtClean="0"/>
              <a:t>实验要点</a:t>
            </a:r>
            <a:r>
              <a:rPr lang="en-US" altLang="zh-CN" sz="3600" b="1" smtClean="0"/>
              <a:t>-</a:t>
            </a:r>
            <a:r>
              <a:rPr lang="zh-CN" altLang="en-US" sz="3600" smtClean="0"/>
              <a:t>阻塞与</a:t>
            </a:r>
            <a:r>
              <a:rPr lang="zh-CN" altLang="en-US" sz="3600" dirty="0"/>
              <a:t>非阻塞赋值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808013"/>
            <a:ext cx="11612797" cy="1656184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实验内容</a:t>
            </a:r>
            <a:endParaRPr lang="en-US" altLang="zh-CN" sz="2800" dirty="0">
              <a:latin typeface="+mn-ea"/>
              <a:ea typeface="+mn-ea"/>
            </a:endParaRPr>
          </a:p>
          <a:p>
            <a:pPr marL="457200" lvl="1" indent="0" algn="just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reg8</a:t>
            </a:r>
            <a:r>
              <a:rPr lang="zh-CN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，增加译码器和多路选择器，完成</a:t>
            </a:r>
            <a:r>
              <a:rPr lang="en-US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8</a:t>
            </a:r>
            <a:r>
              <a:rPr lang="zh-CN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个</a:t>
            </a:r>
            <a:r>
              <a:rPr lang="en-US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8</a:t>
            </a:r>
            <a:r>
              <a:rPr lang="zh-CN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位寄存器组成的寄存器</a:t>
            </a:r>
            <a:r>
              <a:rPr lang="zh-CN" sz="2400" b="0" u="none" smtClean="0">
                <a:solidFill>
                  <a:srgbClr val="000000"/>
                </a:solidFill>
                <a:latin typeface="微软雅黑" charset="0"/>
                <a:ea typeface="微软雅黑" charset="0"/>
              </a:rPr>
              <a:t>文件设计</a:t>
            </a:r>
            <a:r>
              <a:rPr lang="zh-CN" sz="2400" b="0" u="none">
                <a:solidFill>
                  <a:srgbClr val="000000"/>
                </a:solidFill>
                <a:latin typeface="微软雅黑" charset="0"/>
                <a:ea typeface="微软雅黑" charset="0"/>
              </a:rPr>
              <a:t>。</a:t>
            </a:r>
            <a:endParaRPr lang="en-US" sz="2400" b="0" u="none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</a:t>
            </a:r>
            <a:r>
              <a:rPr lang="zh-CN" altLang="en-US" sz="3600" b="1"/>
              <a:t>题目二</a:t>
            </a:r>
            <a:r>
              <a:rPr lang="zh-CN" altLang="en-US" sz="3600" b="1" smtClean="0"/>
              <a:t>：寄存器文件</a:t>
            </a:r>
            <a:r>
              <a:rPr lang="zh-CN" altLang="en-US" sz="3600" smtClean="0"/>
              <a:t>设计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 descr="upload_7798144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367" y="2144542"/>
            <a:ext cx="5353050" cy="2524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40" y="2176165"/>
            <a:ext cx="2419350" cy="2087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7540" y="4485521"/>
            <a:ext cx="8064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wsel</a:t>
            </a:r>
            <a:r>
              <a:rPr lang="zh-CN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是写选择端，此处输入写地址</a:t>
            </a:r>
            <a:endParaRPr lang="en-US" altLang="zh-CN" sz="2000">
              <a:latin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rsel</a:t>
            </a:r>
            <a:r>
              <a:rPr lang="zh-CN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是读选择端，此处输入读地址</a:t>
            </a:r>
            <a:endParaRPr lang="en-US" altLang="zh-CN" sz="2000">
              <a:latin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wen</a:t>
            </a:r>
            <a:r>
              <a:rPr lang="zh-CN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是低电平有效的写使能端</a:t>
            </a:r>
            <a:endParaRPr lang="en-US" altLang="zh-CN" sz="2000">
              <a:latin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we_n</a:t>
            </a:r>
            <a:r>
              <a:rPr lang="zh-CN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是内部信号，连接各触发器的写使能端</a:t>
            </a:r>
            <a:endParaRPr lang="en-US" altLang="zh-CN" sz="2000">
              <a:latin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ri</a:t>
            </a:r>
            <a:r>
              <a:rPr lang="zh-CN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是内部信号，为触发器</a:t>
            </a:r>
            <a:r>
              <a:rPr lang="en-US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i</a:t>
            </a:r>
            <a:r>
              <a:rPr lang="zh-CN" altLang="zh-CN" sz="2000">
                <a:solidFill>
                  <a:srgbClr val="000000"/>
                </a:solidFill>
                <a:latin typeface="微软雅黑" charset="0"/>
                <a:ea typeface="微软雅黑" charset="0"/>
              </a:rPr>
              <a:t>的</a:t>
            </a:r>
            <a:r>
              <a:rPr lang="zh-CN" altLang="zh-CN" sz="2000" smtClean="0">
                <a:solidFill>
                  <a:srgbClr val="000000"/>
                </a:solidFill>
                <a:latin typeface="微软雅黑" charset="0"/>
                <a:ea typeface="微软雅黑" charset="0"/>
              </a:rPr>
              <a:t>输出</a:t>
            </a:r>
            <a:endParaRPr lang="zh-CN" altLang="en-US" sz="20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1416050"/>
            <a:ext cx="8928992" cy="2808312"/>
          </a:xfrm>
        </p:spPr>
        <p:txBody>
          <a:bodyPr>
            <a:normAutofit/>
          </a:bodyPr>
          <a:lstStyle/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新建</a:t>
            </a:r>
            <a:r>
              <a:rPr lang="en-US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reg8file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工程</a:t>
            </a:r>
            <a:r>
              <a:rPr lang="zh-CN" altLang="en-US" b="1">
                <a:latin typeface="Calibri" panose="020F0502020204030204" pitchFamily="34" charset="0"/>
                <a:ea typeface="宋体" pitchFamily="2" charset="-122"/>
              </a:rPr>
              <a:t>，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添加</a:t>
            </a:r>
            <a:r>
              <a:rPr lang="en-US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reg8file</a:t>
            </a:r>
            <a:r>
              <a:rPr lang="en-US" altLang="zh-CN" b="1" smtClean="0">
                <a:latin typeface="Calibri" panose="020F0502020204030204" pitchFamily="34" charset="0"/>
                <a:ea typeface="宋体" pitchFamily="2" charset="-122"/>
              </a:rPr>
              <a:t>.v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文件</a:t>
            </a:r>
            <a:endParaRPr lang="en-US" altLang="zh-CN" b="1">
              <a:latin typeface="Calibri" panose="020F0502020204030204" pitchFamily="34" charset="0"/>
              <a:ea typeface="宋体" pitchFamily="2" charset="-122"/>
            </a:endParaRPr>
          </a:p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>
                <a:latin typeface="Calibri" panose="020F0502020204030204" pitchFamily="34" charset="0"/>
                <a:ea typeface="宋体" pitchFamily="2" charset="-122"/>
              </a:rPr>
              <a:t>完成功能代码</a:t>
            </a:r>
            <a:endParaRPr lang="en-US" altLang="zh-CN" b="1">
              <a:latin typeface="Calibri" panose="020F0502020204030204" pitchFamily="34" charset="0"/>
              <a:ea typeface="宋体" pitchFamily="2" charset="-122"/>
            </a:endParaRPr>
          </a:p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>
                <a:latin typeface="Calibri" panose="020F0502020204030204" pitchFamily="34" charset="0"/>
                <a:ea typeface="宋体" pitchFamily="2" charset="-122"/>
              </a:rPr>
              <a:t>独立完成完成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仿真文件、约束文件</a:t>
            </a:r>
            <a:endParaRPr lang="en-US" altLang="zh-CN" b="1" smtClean="0">
              <a:latin typeface="Calibri" panose="020F0502020204030204" pitchFamily="34" charset="0"/>
              <a:ea typeface="宋体" pitchFamily="2" charset="-122"/>
            </a:endParaRPr>
          </a:p>
          <a:p>
            <a:pPr marL="514350" indent="-51435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生成</a:t>
            </a:r>
            <a:r>
              <a:rPr lang="zh-CN" altLang="en-US" b="1">
                <a:latin typeface="Calibri" panose="020F0502020204030204" pitchFamily="34" charset="0"/>
                <a:ea typeface="宋体" pitchFamily="2" charset="-122"/>
              </a:rPr>
              <a:t>比特</a:t>
            </a:r>
            <a:r>
              <a:rPr lang="zh-CN" altLang="en-US" b="1" smtClean="0">
                <a:latin typeface="Calibri" panose="020F0502020204030204" pitchFamily="34" charset="0"/>
                <a:ea typeface="宋体" pitchFamily="2" charset="-122"/>
              </a:rPr>
              <a:t>流</a:t>
            </a:r>
            <a:r>
              <a:rPr lang="zh-CN" altLang="en-US" b="1">
                <a:latin typeface="Calibri" panose="020F0502020204030204" pitchFamily="34" charset="0"/>
                <a:ea typeface="宋体" pitchFamily="2" charset="-122"/>
              </a:rPr>
              <a:t>上板</a:t>
            </a:r>
            <a:endParaRPr lang="zh-CN" altLang="en-US" b="1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65" fontAlgn="auto">
              <a:spcAft>
                <a:spcPts val="0"/>
              </a:spcAft>
              <a:defRPr/>
            </a:pPr>
            <a:r>
              <a:rPr lang="zh-CN" altLang="en-US" sz="3600" b="1" smtClean="0"/>
              <a:t>实验步骤</a:t>
            </a:r>
            <a:endParaRPr lang="zh-CN" altLang="en-US" sz="3600" b="1" dirty="0"/>
          </a:p>
        </p:txBody>
      </p:sp>
      <p:sp>
        <p:nvSpPr>
          <p:cNvPr id="2" name="AutoShape 2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215900" y="158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368300" y="1682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8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520700" y="3206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1247198" y="5086606"/>
            <a:ext cx="8136553" cy="504052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sz="2000">
                <a:latin typeface="+mn-lt"/>
                <a:ea typeface="+mn-ea"/>
              </a:rPr>
              <a:t>仿真</a:t>
            </a:r>
            <a:r>
              <a:rPr lang="zh-CN" altLang="en-US" sz="2000" smtClean="0">
                <a:latin typeface="+mn-lt"/>
                <a:ea typeface="+mn-ea"/>
              </a:rPr>
              <a:t>需覆盖复位</a:t>
            </a:r>
            <a:r>
              <a:rPr lang="zh-CN" altLang="en-US" sz="2000">
                <a:latin typeface="+mn-lt"/>
                <a:ea typeface="+mn-ea"/>
              </a:rPr>
              <a:t>、读寄存器、写寄存器等情况。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1217629" y="1610412"/>
            <a:ext cx="9505361" cy="2297784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buChar char="•"/>
            </a:pPr>
            <a:r>
              <a:rPr lang="zh-CN" altLang="en-US" sz="2000" dirty="0">
                <a:latin typeface="微软雅黑" charset="0"/>
                <a:ea typeface="微软雅黑" charset="0"/>
              </a:rPr>
              <a:t>（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1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）使用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Verilog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分别实现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RS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锁存器、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RS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触发器、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JK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触发器、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T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触发器并上板观察实现现象，分析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RTL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图不同之处。</a:t>
            </a:r>
          </a:p>
          <a:p>
            <a:pPr marL="342900" indent="-342900">
              <a:buChar char="•"/>
            </a:pPr>
            <a:endParaRPr lang="zh-CN" altLang="en-US" sz="2000" dirty="0">
              <a:latin typeface="微软雅黑" charset="0"/>
              <a:ea typeface="微软雅黑" charset="0"/>
            </a:endParaRPr>
          </a:p>
          <a:p>
            <a:pPr marL="342900" indent="-342900">
              <a:buChar char="•"/>
            </a:pPr>
            <a:r>
              <a:rPr lang="zh-CN" altLang="en-US" sz="2000" dirty="0">
                <a:latin typeface="微软雅黑" charset="0"/>
                <a:ea typeface="微软雅黑" charset="0"/>
              </a:rPr>
              <a:t>（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2</a:t>
            </a:r>
            <a:r>
              <a:rPr lang="zh-CN" altLang="en-US" sz="2000" dirty="0">
                <a:latin typeface="微软雅黑" charset="0"/>
                <a:ea typeface="微软雅黑" charset="0"/>
              </a:rPr>
              <a:t>）自行设计方案通过代码理解阻塞与非阻塞的区别，可以参考</a:t>
            </a:r>
            <a:r>
              <a:rPr b="0" u="none">
                <a:uFill>
                  <a:solidFill>
                    <a:srgbClr val="000000"/>
                  </a:solidFill>
                </a:uFill>
                <a:hlinkClick r:id="rId5"/>
              </a:rPr>
              <a:t>https://blog.csdn.net/Reborn_Lee/article/details/101861516</a:t>
            </a:r>
            <a:endParaRPr lang="en-US" altLang="zh-CN" sz="2000" dirty="0">
              <a:latin typeface="微软雅黑" charset="0"/>
              <a:ea typeface="微软雅黑" charset="0"/>
            </a:endParaRPr>
          </a:p>
          <a:p>
            <a:pPr marL="342900" indent="-342900">
              <a:buChar char="•"/>
            </a:pPr>
            <a:endParaRPr lang="en-US" altLang="zh-CN" sz="2000" dirty="0">
              <a:latin typeface="微软雅黑" charset="0"/>
              <a:ea typeface="微软雅黑" charset="0"/>
            </a:endParaRPr>
          </a:p>
          <a:p>
            <a:pPr marL="342900" indent="-342900">
              <a:buChar char="•"/>
            </a:pPr>
            <a:r>
              <a:rPr lang="zh-CN" altLang="en-US" sz="2000" dirty="0">
                <a:latin typeface="微软雅黑" charset="0"/>
                <a:ea typeface="微软雅黑" charset="0"/>
              </a:rPr>
              <a:t>该题不计分不做检查，有兴趣的同学在本次实验及后续实验中自行实现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附加题</a:t>
            </a:r>
            <a:endParaRPr lang="zh-CN" altLang="en-US" sz="3600" dirty="0"/>
          </a:p>
        </p:txBody>
      </p:sp>
      <p:sp>
        <p:nvSpPr>
          <p:cNvPr id="2" name="AutoShape 2" descr="https://ks3-cn-beijing.ksyun.com/weboffice/shapes/82684962341/fd33da311e5000e561745179e18d17d639ddfa6a?Expires=1599011722&amp;KSSAccessKeyId=AKLT8UsQHPqzQva5fTr3vvnN1g&amp;Signature=hCSbbLuzHLhMdODGngDsePKJa08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747012" y="1744117"/>
            <a:ext cx="11828821" cy="1872208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smtClean="0"/>
              <a:t>题目一</a:t>
            </a:r>
            <a:r>
              <a:rPr lang="zh-CN" altLang="en-US" sz="2800" b="1"/>
              <a:t>检查实验现象（</a:t>
            </a:r>
            <a:r>
              <a:rPr lang="en-US" altLang="zh-CN" sz="2800" b="1"/>
              <a:t>1</a:t>
            </a:r>
            <a:r>
              <a:rPr lang="zh-CN" altLang="en-US" sz="2800" b="1"/>
              <a:t>分）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/>
              <a:t>题目二</a:t>
            </a:r>
            <a:r>
              <a:rPr lang="zh-CN" altLang="en-US" sz="2800" b="1" smtClean="0"/>
              <a:t>检查提交</a:t>
            </a:r>
            <a:r>
              <a:rPr lang="en-US" altLang="zh-CN" sz="2800" b="1">
                <a:sym typeface="+mn-ea"/>
              </a:rPr>
              <a:t>.v</a:t>
            </a:r>
            <a:r>
              <a:rPr lang="zh-CN" altLang="en-US" sz="2800" b="1">
                <a:sym typeface="+mn-ea"/>
              </a:rPr>
              <a:t>文件、</a:t>
            </a:r>
            <a:r>
              <a:rPr lang="zh-CN" altLang="en-US" sz="2800" b="1"/>
              <a:t>仿真结果截图</a:t>
            </a:r>
            <a:r>
              <a:rPr lang="zh-CN" altLang="en-US" sz="2800" b="1" smtClean="0"/>
              <a:t>（</a:t>
            </a:r>
            <a:r>
              <a:rPr lang="en-US" altLang="zh-CN" sz="2800" b="1"/>
              <a:t>1</a:t>
            </a:r>
            <a:r>
              <a:rPr lang="zh-CN" altLang="en-US" sz="2800" b="1" smtClean="0"/>
              <a:t>分</a:t>
            </a:r>
            <a:r>
              <a:rPr lang="zh-CN" altLang="en-US" sz="2800" b="1"/>
              <a:t>）</a:t>
            </a:r>
            <a:endParaRPr lang="zh-CN" altLang="en-US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实验检查与提交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1528093"/>
            <a:ext cx="10081120" cy="37444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、实验一问题总结与回顾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、实验目的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、实验题目一：</a:t>
            </a:r>
            <a:r>
              <a:rPr lang="en-US" altLang="zh-CN" smtClean="0"/>
              <a:t>8</a:t>
            </a:r>
            <a:r>
              <a:rPr lang="zh-CN" altLang="en-US" smtClean="0"/>
              <a:t>位寄存器设计</a:t>
            </a:r>
            <a:endParaRPr lang="en-US" altLang="zh-CN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、实验题目二：寄存器文件设计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endParaRPr lang="en-US" altLang="zh-CN" dirty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 smtClean="0"/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目录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1528093"/>
            <a:ext cx="10081120" cy="3744416"/>
          </a:xfrm>
        </p:spPr>
        <p:txBody>
          <a:bodyPr>
            <a:normAutofit/>
          </a:bodyPr>
          <a:lstStyle/>
          <a:p>
            <a:r>
              <a:rPr lang="zh-CN" altLang="en-US"/>
              <a:t>模块</a:t>
            </a:r>
            <a:r>
              <a:rPr lang="zh-CN" altLang="en-US" smtClean="0"/>
              <a:t>声明</a:t>
            </a:r>
            <a:r>
              <a:rPr lang="zh-CN" altLang="en-US"/>
              <a:t>风格</a:t>
            </a:r>
            <a:r>
              <a:rPr lang="zh-CN" altLang="en-US" smtClean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endParaRPr lang="en-US" altLang="zh-CN" dirty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 smtClean="0"/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/>
              <a:t>问题</a:t>
            </a:r>
            <a:r>
              <a:rPr lang="zh-CN" altLang="en-US" sz="3600" b="1" smtClean="0"/>
              <a:t>一：模块声明</a:t>
            </a:r>
            <a:endParaRPr lang="zh-CN" alt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08" y="2580575"/>
            <a:ext cx="42195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15" y="2266250"/>
            <a:ext cx="38481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69408" y="408337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）入门级用法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09495" y="408337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（</a:t>
            </a:r>
            <a:r>
              <a:rPr lang="en-US" altLang="zh-CN"/>
              <a:t>2</a:t>
            </a:r>
            <a:r>
              <a:rPr lang="zh-CN" altLang="en-US" smtClean="0"/>
              <a:t>）推荐用法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85064" y="952175"/>
            <a:ext cx="11232631" cy="40323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999" dirty="0"/>
              <a:t>约束：将</a:t>
            </a:r>
            <a:r>
              <a:rPr lang="zh-CN" altLang="en-US" sz="299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模块的</a:t>
            </a:r>
            <a:r>
              <a:rPr lang="en-US" altLang="zh-CN" sz="299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input/output</a:t>
            </a:r>
            <a:r>
              <a:rPr lang="zh-CN" altLang="en-US" sz="299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信号</a:t>
            </a:r>
            <a:r>
              <a:rPr lang="zh-CN" altLang="en-US" sz="2999" dirty="0"/>
              <a:t>与</a:t>
            </a:r>
            <a:r>
              <a:rPr lang="zh-CN" altLang="en-US" sz="299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芯片的物理引脚</a:t>
            </a:r>
            <a:r>
              <a:rPr lang="zh-CN" altLang="en-US" sz="2999" dirty="0"/>
              <a:t>进行</a:t>
            </a:r>
            <a:r>
              <a:rPr lang="zh-CN" altLang="en-US" sz="2999" dirty="0">
                <a:solidFill>
                  <a:srgbClr val="FF0000"/>
                </a:solidFill>
              </a:rPr>
              <a:t>绑定</a:t>
            </a:r>
            <a:r>
              <a:rPr lang="en-US" altLang="zh-CN" sz="2999" dirty="0">
                <a:solidFill>
                  <a:srgbClr val="FF0000"/>
                </a:solidFill>
              </a:rPr>
              <a:t>/</a:t>
            </a:r>
            <a:r>
              <a:rPr lang="zh-CN" altLang="en-US" sz="2999" dirty="0">
                <a:solidFill>
                  <a:srgbClr val="FF0000"/>
                </a:solidFill>
              </a:rPr>
              <a:t>连接</a:t>
            </a:r>
            <a:r>
              <a:rPr lang="zh-CN" altLang="en-US" sz="2999" dirty="0"/>
              <a:t>。</a:t>
            </a:r>
            <a:endParaRPr lang="en-US" altLang="zh-CN" sz="2999" dirty="0"/>
          </a:p>
          <a:p>
            <a:pPr lvl="1">
              <a:lnSpc>
                <a:spcPct val="150000"/>
              </a:lnSpc>
            </a:pPr>
            <a:r>
              <a:rPr lang="zh-CN" altLang="en-US" sz="2600" smtClean="0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600" dirty="0">
                <a:solidFill>
                  <a:srgbClr val="FF0000"/>
                </a:solidFill>
              </a:rPr>
              <a:t>绑定引脚</a:t>
            </a:r>
            <a:r>
              <a:rPr lang="zh-CN" altLang="en-US" sz="2600" dirty="0"/>
              <a:t>，语法格式为：                                                              </a:t>
            </a:r>
            <a:r>
              <a:rPr lang="en-US" altLang="zh-CN" sz="2600" dirty="0" err="1"/>
              <a:t>set_property</a:t>
            </a:r>
            <a:r>
              <a:rPr lang="en-US" altLang="zh-CN" sz="2600" dirty="0"/>
              <a:t> PACKAGE_PIN </a:t>
            </a:r>
            <a:r>
              <a:rPr lang="en-US" altLang="zh-CN" sz="2600" dirty="0">
                <a:solidFill>
                  <a:srgbClr val="CC00FF"/>
                </a:solidFill>
              </a:rPr>
              <a:t>(pin location)</a:t>
            </a:r>
            <a:r>
              <a:rPr lang="en-US" altLang="zh-CN" sz="2600" dirty="0"/>
              <a:t> [</a:t>
            </a:r>
            <a:r>
              <a:rPr lang="en-US" altLang="zh-CN" sz="2600" dirty="0" err="1"/>
              <a:t>get_ports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CC00FF"/>
                </a:solidFill>
              </a:rPr>
              <a:t>(port name)</a:t>
            </a:r>
            <a:r>
              <a:rPr lang="en-US" altLang="zh-CN" sz="2600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1899" dirty="0" err="1">
                <a:latin typeface="Consolas" panose="020B0609020204030204" pitchFamily="49" charset="0"/>
              </a:rPr>
              <a:t>set_property</a:t>
            </a:r>
            <a:r>
              <a:rPr lang="en-US" altLang="zh-CN" sz="1899" dirty="0">
                <a:latin typeface="Consolas" panose="020B0609020204030204" pitchFamily="49" charset="0"/>
              </a:rPr>
              <a:t> PACKAGE_PIN P5 [</a:t>
            </a:r>
            <a:r>
              <a:rPr lang="en-US" altLang="zh-CN" sz="1899" dirty="0" err="1">
                <a:latin typeface="Consolas" panose="020B0609020204030204" pitchFamily="49" charset="0"/>
              </a:rPr>
              <a:t>get_ports</a:t>
            </a:r>
            <a:r>
              <a:rPr lang="en-US" altLang="zh-CN" sz="1899" dirty="0">
                <a:latin typeface="Consolas" panose="020B0609020204030204" pitchFamily="49" charset="0"/>
              </a:rPr>
              <a:t> </a:t>
            </a:r>
            <a:r>
              <a:rPr lang="en-US" altLang="zh-CN" sz="1899" dirty="0" err="1">
                <a:latin typeface="Consolas" panose="020B0609020204030204" pitchFamily="49" charset="0"/>
              </a:rPr>
              <a:t>sw</a:t>
            </a:r>
            <a:r>
              <a:rPr lang="en-US" altLang="zh-CN" sz="1899" dirty="0">
                <a:latin typeface="Consolas" panose="020B0609020204030204" pitchFamily="49" charset="0"/>
              </a:rPr>
              <a:t>[0]]    </a:t>
            </a:r>
            <a:r>
              <a:rPr lang="en-US" altLang="zh-CN" sz="1899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99" dirty="0">
                <a:solidFill>
                  <a:srgbClr val="00B050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899" dirty="0" err="1">
                <a:solidFill>
                  <a:srgbClr val="00B050"/>
                </a:solidFill>
                <a:latin typeface="Consolas" panose="020B0609020204030204" pitchFamily="49" charset="0"/>
              </a:rPr>
              <a:t>sw</a:t>
            </a:r>
            <a:r>
              <a:rPr lang="en-US" altLang="zh-CN" sz="1899" dirty="0">
                <a:solidFill>
                  <a:srgbClr val="00B050"/>
                </a:solidFill>
                <a:latin typeface="Consolas" panose="020B0609020204030204" pitchFamily="49" charset="0"/>
              </a:rPr>
              <a:t>[0]</a:t>
            </a:r>
            <a:r>
              <a:rPr lang="zh-CN" altLang="en-US" sz="1899" dirty="0">
                <a:solidFill>
                  <a:srgbClr val="00B050"/>
                </a:solidFill>
                <a:latin typeface="Consolas" panose="020B0609020204030204" pitchFamily="49" charset="0"/>
              </a:rPr>
              <a:t>信号与物理引脚</a:t>
            </a:r>
            <a:r>
              <a:rPr lang="en-US" altLang="zh-CN" sz="1899" dirty="0">
                <a:solidFill>
                  <a:srgbClr val="00B050"/>
                </a:solidFill>
                <a:latin typeface="Consolas" panose="020B0609020204030204" pitchFamily="49" charset="0"/>
              </a:rPr>
              <a:t>P5</a:t>
            </a:r>
            <a:r>
              <a:rPr lang="zh-CN" altLang="en-US" sz="1899" dirty="0">
                <a:solidFill>
                  <a:srgbClr val="00B050"/>
                </a:solidFill>
                <a:latin typeface="Consolas" panose="020B0609020204030204" pitchFamily="49" charset="0"/>
              </a:rPr>
              <a:t>绑定</a:t>
            </a:r>
            <a:endParaRPr lang="en-US" altLang="zh-CN" sz="1899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99" dirty="0" err="1">
                <a:latin typeface="Consolas" panose="020B0609020204030204" pitchFamily="49" charset="0"/>
              </a:rPr>
              <a:t>set_property</a:t>
            </a:r>
            <a:r>
              <a:rPr lang="en-US" altLang="zh-CN" sz="1899" dirty="0">
                <a:latin typeface="Consolas" panose="020B0609020204030204" pitchFamily="49" charset="0"/>
              </a:rPr>
              <a:t> PACKAGE_PIN F6 [</a:t>
            </a:r>
            <a:r>
              <a:rPr lang="en-US" altLang="zh-CN" sz="1899" dirty="0" err="1">
                <a:latin typeface="Consolas" panose="020B0609020204030204" pitchFamily="49" charset="0"/>
              </a:rPr>
              <a:t>get_ports</a:t>
            </a:r>
            <a:r>
              <a:rPr lang="en-US" altLang="zh-CN" sz="1899" dirty="0">
                <a:latin typeface="Consolas" panose="020B0609020204030204" pitchFamily="49" charset="0"/>
              </a:rPr>
              <a:t> led[0]]   </a:t>
            </a:r>
            <a:r>
              <a:rPr lang="en-US" altLang="zh-CN" sz="1899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99" dirty="0">
                <a:solidFill>
                  <a:srgbClr val="00B050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899" dirty="0">
                <a:solidFill>
                  <a:srgbClr val="00B050"/>
                </a:solidFill>
                <a:latin typeface="Consolas" panose="020B0609020204030204" pitchFamily="49" charset="0"/>
              </a:rPr>
              <a:t>led[0]</a:t>
            </a:r>
            <a:r>
              <a:rPr lang="zh-CN" altLang="en-US" sz="1899" dirty="0">
                <a:solidFill>
                  <a:srgbClr val="00B050"/>
                </a:solidFill>
                <a:latin typeface="Consolas" panose="020B0609020204030204" pitchFamily="49" charset="0"/>
              </a:rPr>
              <a:t>信号与物理引脚</a:t>
            </a:r>
            <a:r>
              <a:rPr lang="en-US" altLang="zh-CN" sz="1899">
                <a:solidFill>
                  <a:srgbClr val="00B050"/>
                </a:solidFill>
                <a:latin typeface="Consolas" panose="020B0609020204030204" pitchFamily="49" charset="0"/>
              </a:rPr>
              <a:t>F6</a:t>
            </a:r>
            <a:r>
              <a:rPr lang="zh-CN" altLang="en-US" sz="1899" smtClean="0">
                <a:solidFill>
                  <a:srgbClr val="00B050"/>
                </a:solidFill>
                <a:latin typeface="Consolas" panose="020B0609020204030204" pitchFamily="49" charset="0"/>
              </a:rPr>
              <a:t>绑定</a:t>
            </a:r>
            <a:endParaRPr lang="en-US" altLang="zh-CN" sz="1899" dirty="0">
              <a:latin typeface="Consolas" panose="020B0609020204030204" pitchFamily="49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736" y="646445"/>
            <a:ext cx="12124661" cy="3128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355" y="140923"/>
            <a:ext cx="577185" cy="53680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913" y="74976"/>
            <a:ext cx="9539885" cy="571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99" b="1" smtClean="0">
                <a:solidFill>
                  <a:srgbClr val="000000"/>
                </a:solidFill>
              </a:rPr>
              <a:t>问题二</a:t>
            </a:r>
            <a:r>
              <a:rPr lang="en-US" altLang="zh-CN" sz="3599" b="1" smtClean="0">
                <a:solidFill>
                  <a:srgbClr val="000000"/>
                </a:solidFill>
              </a:rPr>
              <a:t>-</a:t>
            </a:r>
            <a:r>
              <a:rPr lang="zh-CN" altLang="en-US" sz="3599" b="1" smtClean="0">
                <a:solidFill>
                  <a:srgbClr val="000000"/>
                </a:solidFill>
              </a:rPr>
              <a:t>约束文件信号名与模块信号名不一致</a:t>
            </a:r>
            <a:endParaRPr lang="zh-CN" altLang="en-US" sz="3599" b="1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96066" y="3688333"/>
            <a:ext cx="929453" cy="50405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问题</a:t>
            </a:r>
            <a:r>
              <a:rPr lang="zh-CN" altLang="en-US" sz="3600" b="1"/>
              <a:t>三</a:t>
            </a:r>
            <a:r>
              <a:rPr lang="zh-CN" altLang="en-US" sz="3600" b="1" smtClean="0"/>
              <a:t>： </a:t>
            </a:r>
            <a:r>
              <a:rPr lang="zh-CN" altLang="en-US" sz="3600" b="1" dirty="0" smtClean="0"/>
              <a:t>错误信息</a:t>
            </a:r>
            <a:endParaRPr lang="zh-CN" altLang="en-US" sz="3600" b="1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316807" y="859339"/>
            <a:ext cx="8679180" cy="4773215"/>
          </a:xfrm>
        </p:spPr>
        <p:txBody>
          <a:bodyPr/>
          <a:lstStyle/>
          <a:p>
            <a:pPr lvl="1"/>
            <a:r>
              <a:rPr lang="zh-CN" altLang="en-US" dirty="0" smtClean="0"/>
              <a:t>语法错误信息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81965" lvl="1" indent="0">
              <a:buNone/>
            </a:pPr>
            <a:endParaRPr lang="en-US" altLang="zh-CN" dirty="0" smtClean="0"/>
          </a:p>
          <a:p>
            <a:pPr marL="481965" lvl="1" indent="0">
              <a:buNone/>
            </a:pPr>
            <a:endParaRPr lang="en-US" altLang="zh-CN" dirty="0"/>
          </a:p>
          <a:p>
            <a:pPr marL="481965" lvl="1" indent="0">
              <a:buNone/>
            </a:pPr>
            <a:endParaRPr lang="en-US" altLang="zh-CN" dirty="0" smtClean="0"/>
          </a:p>
          <a:p>
            <a:pPr marL="481965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错误信息提示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77" y="1086364"/>
            <a:ext cx="6087480" cy="24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77" y="3988303"/>
            <a:ext cx="6370735" cy="316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err="1"/>
              <a:t>Vivado</a:t>
            </a:r>
            <a:r>
              <a:rPr lang="zh-CN" altLang="en-US" sz="3600" b="1" dirty="0"/>
              <a:t>设计流程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44799" y="1217782"/>
            <a:ext cx="10035291" cy="5695950"/>
            <a:chOff x="1490017" y="1232743"/>
            <a:chExt cx="10035291" cy="569595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0017" y="1232743"/>
              <a:ext cx="2867025" cy="5695950"/>
            </a:xfrm>
            <a:prstGeom prst="rect">
              <a:avLst/>
            </a:prstGeom>
          </p:spPr>
        </p:pic>
        <p:sp>
          <p:nvSpPr>
            <p:cNvPr id="13" name="文本框 4"/>
            <p:cNvSpPr txBox="1"/>
            <p:nvPr/>
          </p:nvSpPr>
          <p:spPr>
            <a:xfrm>
              <a:off x="5562783" y="29250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仿真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3104063" y="3118058"/>
              <a:ext cx="2218484" cy="0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6467023" y="2183338"/>
              <a:ext cx="1940560" cy="926346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8283" y="1390574"/>
              <a:ext cx="2867025" cy="1255937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2839903" y="4376378"/>
              <a:ext cx="2407920" cy="0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3"/>
            <p:cNvSpPr txBox="1"/>
            <p:nvPr/>
          </p:nvSpPr>
          <p:spPr>
            <a:xfrm>
              <a:off x="5322547" y="4150806"/>
              <a:ext cx="2114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综合：将代码映射为元件互联关系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7432222" y="4080718"/>
              <a:ext cx="1366001" cy="540744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98223" y="3541497"/>
              <a:ext cx="2126019" cy="973637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/>
            <p:nvPr/>
          </p:nvCxnSpPr>
          <p:spPr>
            <a:xfrm>
              <a:off x="3429183" y="5007818"/>
              <a:ext cx="1981200" cy="223520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7"/>
            <p:cNvSpPr txBox="1"/>
            <p:nvPr/>
          </p:nvSpPr>
          <p:spPr>
            <a:xfrm>
              <a:off x="5402170" y="5090220"/>
              <a:ext cx="1607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实现：布局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布线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>
              <a:stCxn id="23" idx="3"/>
            </p:cNvCxnSpPr>
            <p:nvPr/>
          </p:nvCxnSpPr>
          <p:spPr>
            <a:xfrm>
              <a:off x="7009798" y="5413386"/>
              <a:ext cx="1696719" cy="460016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28564" y="5382679"/>
              <a:ext cx="2570798" cy="900645"/>
            </a:xfrm>
            <a:prstGeom prst="rect">
              <a:avLst/>
            </a:prstGeom>
          </p:spPr>
        </p:pic>
        <p:cxnSp>
          <p:nvCxnSpPr>
            <p:cNvPr id="26" name="直接箭头连接符 25"/>
            <p:cNvCxnSpPr/>
            <p:nvPr/>
          </p:nvCxnSpPr>
          <p:spPr>
            <a:xfrm>
              <a:off x="3673023" y="6171141"/>
              <a:ext cx="1412240" cy="187957"/>
            </a:xfrm>
            <a:prstGeom prst="straightConnector1">
              <a:avLst/>
            </a:prstGeom>
            <a:ln>
              <a:solidFill>
                <a:srgbClr val="F26482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1"/>
            <p:cNvSpPr txBox="1"/>
            <p:nvPr/>
          </p:nvSpPr>
          <p:spPr>
            <a:xfrm>
              <a:off x="5306682" y="6154057"/>
              <a:ext cx="1851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生成比特流，烧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录到芯片中</a:t>
              </a:r>
            </a:p>
          </p:txBody>
        </p:sp>
      </p:grpSp>
      <p:sp>
        <p:nvSpPr>
          <p:cNvPr id="28" name="文本框 4"/>
          <p:cNvSpPr txBox="1"/>
          <p:nvPr/>
        </p:nvSpPr>
        <p:spPr>
          <a:xfrm>
            <a:off x="5175936" y="18189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工程文件管理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>
            <a:off x="3024683" y="1818915"/>
            <a:ext cx="2151253" cy="184666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545" y="952029"/>
            <a:ext cx="9037071" cy="5346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file: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 smtClean="0"/>
              <a:t>project_name.xpr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工程文件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vivado.jou</a:t>
            </a:r>
            <a:r>
              <a:rPr lang="en-US" altLang="zh-CN" b="1" dirty="0"/>
              <a:t>                   </a:t>
            </a:r>
            <a:r>
              <a:rPr lang="en-US" altLang="zh-CN" b="1" dirty="0" smtClean="0"/>
              <a:t>   IDE</a:t>
            </a:r>
            <a:r>
              <a:rPr lang="zh-CN" altLang="en-US" b="1" dirty="0" smtClean="0"/>
              <a:t>执行的</a:t>
            </a:r>
            <a:r>
              <a:rPr lang="en-US" altLang="zh-CN" b="1" dirty="0" err="1" smtClean="0"/>
              <a:t>Tcl</a:t>
            </a:r>
            <a:r>
              <a:rPr lang="zh-CN" altLang="en-US" b="1" dirty="0" smtClean="0"/>
              <a:t>命令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/>
              <a:t>vivado.log </a:t>
            </a:r>
            <a:r>
              <a:rPr lang="en-US" altLang="zh-CN" b="1" dirty="0" smtClean="0"/>
              <a:t>                     IDE</a:t>
            </a:r>
            <a:r>
              <a:rPr lang="zh-CN" altLang="en-US" b="1" dirty="0" smtClean="0"/>
              <a:t>产生的信息</a:t>
            </a:r>
            <a:endParaRPr lang="en-US" altLang="zh-CN" b="1" dirty="0"/>
          </a:p>
          <a:p>
            <a:pPr marL="361622" lvl="1" indent="-361622">
              <a:lnSpc>
                <a:spcPct val="150000"/>
              </a:lnSpc>
            </a:pPr>
            <a:r>
              <a:rPr lang="en-US" altLang="zh-CN" sz="3375" b="1" dirty="0"/>
              <a:t>directory: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 smtClean="0">
                <a:solidFill>
                  <a:prstClr val="black"/>
                </a:solidFill>
              </a:rPr>
              <a:t>project_name.runs</a:t>
            </a:r>
            <a:r>
              <a:rPr lang="en-US" altLang="zh-CN" b="1" dirty="0" smtClean="0">
                <a:solidFill>
                  <a:prstClr val="black"/>
                </a:solidFill>
              </a:rPr>
              <a:t>      </a:t>
            </a:r>
            <a:r>
              <a:rPr lang="zh-CN" altLang="en-US" b="1" dirty="0" smtClean="0">
                <a:solidFill>
                  <a:prstClr val="black"/>
                </a:solidFill>
              </a:rPr>
              <a:t>运行数据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project_name.srcs</a:t>
            </a:r>
            <a:r>
              <a:rPr lang="en-US" altLang="zh-CN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b="1" dirty="0" smtClean="0">
                <a:solidFill>
                  <a:srgbClr val="FF0000"/>
                </a:solidFill>
              </a:rPr>
              <a:t>源文件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82163" lvl="1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Design Sources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Constraints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Simulation Sources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smtClean="0">
                <a:solidFill>
                  <a:prstClr val="black"/>
                </a:solidFill>
              </a:rPr>
              <a:t>Project_name.hw         </a:t>
            </a:r>
            <a:r>
              <a:rPr lang="zh-CN" altLang="en-US" b="1" dirty="0" smtClean="0">
                <a:solidFill>
                  <a:prstClr val="black"/>
                </a:solidFill>
              </a:rPr>
              <a:t>硬件相关信息</a:t>
            </a:r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关于文件</a:t>
            </a:r>
            <a:endParaRPr lang="zh-CN" altLang="en-US" sz="3600" b="1" dirty="0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901983" y="87933"/>
            <a:ext cx="651221" cy="391667"/>
          </a:xfrm>
        </p:spPr>
        <p:txBody>
          <a:bodyPr/>
          <a:lstStyle/>
          <a:p>
            <a:fld id="{37AAA611-6692-4583-86AB-5AB9B972BD4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11" y="952029"/>
            <a:ext cx="4852837" cy="34567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48" y="5440273"/>
            <a:ext cx="5486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仿真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55426" y="1024037"/>
            <a:ext cx="11881320" cy="51942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testbench</a:t>
            </a:r>
            <a:r>
              <a:rPr lang="zh-CN" altLang="en-US" dirty="0"/>
              <a:t>：给待验证的设计添加激励，</a:t>
            </a:r>
            <a:r>
              <a:rPr lang="zh-CN" altLang="en-US" dirty="0" smtClean="0"/>
              <a:t>观察输出</a:t>
            </a:r>
            <a:r>
              <a:rPr lang="zh-CN" altLang="en-US" dirty="0"/>
              <a:t>响应</a:t>
            </a:r>
            <a:r>
              <a:rPr lang="zh-CN" altLang="en-US" dirty="0" smtClean="0"/>
              <a:t>是否符合预期</a:t>
            </a:r>
            <a:endParaRPr lang="en-US" altLang="zh-CN" dirty="0"/>
          </a:p>
          <a:p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步骤：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对被测试设计的顶层接口进行实例化。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给被测试设计的输入接口添加激励。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527" y="1877585"/>
            <a:ext cx="50958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9144" y="4486144"/>
            <a:ext cx="4882820" cy="19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爆炸形 2 2"/>
          <p:cNvSpPr/>
          <p:nvPr/>
        </p:nvSpPr>
        <p:spPr>
          <a:xfrm>
            <a:off x="10389815" y="2022550"/>
            <a:ext cx="1512168" cy="792088"/>
          </a:xfrm>
          <a:prstGeom prst="irregularSeal2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声明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爆炸形 2 9"/>
          <p:cNvSpPr/>
          <p:nvPr/>
        </p:nvSpPr>
        <p:spPr>
          <a:xfrm>
            <a:off x="9937619" y="3235475"/>
            <a:ext cx="2124236" cy="1013835"/>
          </a:xfrm>
          <a:prstGeom prst="irregularSeal2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实例化</a:t>
            </a:r>
            <a:endParaRPr lang="zh-CN" altLang="en-US" dirty="0"/>
          </a:p>
        </p:txBody>
      </p:sp>
      <p:sp>
        <p:nvSpPr>
          <p:cNvPr id="16" name="爆炸形 2 15"/>
          <p:cNvSpPr/>
          <p:nvPr/>
        </p:nvSpPr>
        <p:spPr>
          <a:xfrm>
            <a:off x="10622111" y="4626281"/>
            <a:ext cx="1398782" cy="1252790"/>
          </a:xfrm>
          <a:prstGeom prst="irregularSeal2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激励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4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735" y="34619"/>
            <a:ext cx="11572875" cy="485362"/>
          </a:xfrm>
        </p:spPr>
        <p:txBody>
          <a:bodyPr/>
          <a:lstStyle/>
          <a:p>
            <a:r>
              <a:rPr lang="en-US" altLang="zh-CN" sz="3600" b="1" smtClean="0"/>
              <a:t>FPGA</a:t>
            </a:r>
            <a:r>
              <a:rPr lang="zh-CN" altLang="en-US" sz="3600" b="1" smtClean="0"/>
              <a:t>结构之</a:t>
            </a:r>
            <a:r>
              <a:rPr lang="en-US" altLang="zh-CN" sz="3600" b="1" smtClean="0"/>
              <a:t>CLB</a:t>
            </a:r>
            <a:endParaRPr lang="en-US" altLang="zh-CN" sz="3600" b="1" dirty="0"/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218" y="992610"/>
            <a:ext cx="683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6</a:t>
            </a:r>
            <a:r>
              <a:rPr lang="zh-CN" altLang="en-US"/>
              <a:t>输入</a:t>
            </a:r>
            <a:r>
              <a:rPr lang="en-US" altLang="zh-CN"/>
              <a:t>LUT</a:t>
            </a:r>
            <a:r>
              <a:rPr lang="zh-CN" altLang="en-US"/>
              <a:t>、选择器、进位链和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zh-CN" altLang="en-US" smtClean="0"/>
              <a:t>组成</a:t>
            </a:r>
            <a:r>
              <a:rPr lang="en-US" altLang="zh-CN" smtClean="0"/>
              <a:t>slice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两个</a:t>
            </a:r>
            <a:r>
              <a:rPr lang="en-US" altLang="zh-CN" smtClean="0"/>
              <a:t>slice</a:t>
            </a:r>
            <a:r>
              <a:rPr lang="zh-CN" altLang="en-US" smtClean="0"/>
              <a:t>组成</a:t>
            </a:r>
            <a:r>
              <a:rPr lang="zh-CN" altLang="en-US"/>
              <a:t>可配置逻辑</a:t>
            </a:r>
            <a:r>
              <a:rPr lang="zh-CN" altLang="en-US" smtClean="0"/>
              <a:t>块（</a:t>
            </a:r>
            <a:r>
              <a:rPr lang="en-US" altLang="zh-CN"/>
              <a:t> </a:t>
            </a:r>
            <a:r>
              <a:rPr lang="en-US" altLang="zh-CN" smtClean="0"/>
              <a:t>Configurable </a:t>
            </a:r>
            <a:r>
              <a:rPr lang="en-US" altLang="zh-CN"/>
              <a:t>Logic </a:t>
            </a:r>
            <a:r>
              <a:rPr lang="en-US" altLang="zh-CN" smtClean="0"/>
              <a:t>Block</a:t>
            </a:r>
            <a:r>
              <a:rPr lang="zh-CN" altLang="en-US" smtClean="0"/>
              <a:t>，</a:t>
            </a:r>
            <a:r>
              <a:rPr lang="en-US" altLang="zh-CN" smtClean="0"/>
              <a:t>CLB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en-US" altLang="zh-CN"/>
              <a:t>CLB</a:t>
            </a:r>
            <a:r>
              <a:rPr lang="zh-CN" altLang="en-US" smtClean="0"/>
              <a:t>在</a:t>
            </a:r>
            <a:r>
              <a:rPr lang="en-US" altLang="zh-CN"/>
              <a:t>FPGA</a:t>
            </a:r>
            <a:r>
              <a:rPr lang="zh-CN" altLang="en-US"/>
              <a:t>中最为</a:t>
            </a:r>
            <a:r>
              <a:rPr lang="zh-CN" altLang="en-US" smtClean="0"/>
              <a:t>丰富。</a:t>
            </a:r>
            <a:endParaRPr lang="en-US" altLang="zh-CN" smtClean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59" y="1915940"/>
            <a:ext cx="5925319" cy="433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3671" y="642463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hlinkClick r:id="rId6"/>
              </a:rPr>
              <a:t>Slice</a:t>
            </a:r>
            <a:r>
              <a:rPr lang="zh-CN" altLang="en-US" smtClean="0">
                <a:hlinkClick r:id="rId6"/>
              </a:rPr>
              <a:t>组成</a:t>
            </a:r>
            <a:endParaRPr lang="zh-CN" altLang="en-US"/>
          </a:p>
        </p:txBody>
      </p:sp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9" y="2176165"/>
            <a:ext cx="4778642" cy="482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0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自定义</PresentationFormat>
  <Paragraphs>197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webwppDefTheme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FPGA结构之CLB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2020-11-03T10:30:52Z</dcterms:created>
  <dcterms:modified xsi:type="dcterms:W3CDTF">2020-11-04T00:17:47Z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