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7" r:id="rId2"/>
  </p:sldMasterIdLst>
  <p:notesMasterIdLst>
    <p:notesMasterId r:id="rId15"/>
  </p:notesMasterIdLst>
  <p:sldIdLst>
    <p:sldId id="2888" r:id="rId3"/>
    <p:sldId id="2801" r:id="rId4"/>
    <p:sldId id="2890" r:id="rId5"/>
    <p:sldId id="2891" r:id="rId6"/>
    <p:sldId id="2892" r:id="rId7"/>
    <p:sldId id="2889" r:id="rId8"/>
    <p:sldId id="2803" r:id="rId9"/>
    <p:sldId id="2837" r:id="rId10"/>
    <p:sldId id="2816" r:id="rId11"/>
    <p:sldId id="2834" r:id="rId12"/>
    <p:sldId id="2832" r:id="rId13"/>
    <p:sldId id="2887" r:id="rId14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3">
          <p15:clr>
            <a:srgbClr val="A4A3A4"/>
          </p15:clr>
        </p15:guide>
        <p15:guide id="2" orient="horz" pos="4183">
          <p15:clr>
            <a:srgbClr val="A4A3A4"/>
          </p15:clr>
        </p15:guide>
        <p15:guide id="3" pos="4050">
          <p15:clr>
            <a:srgbClr val="A4A3A4"/>
          </p15:clr>
        </p15:guide>
        <p15:guide id="4" pos="512">
          <p15:clr>
            <a:srgbClr val="A4A3A4"/>
          </p15:clr>
        </p15:guide>
        <p15:guide id="5" pos="75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E3C"/>
    <a:srgbClr val="EF4232"/>
    <a:srgbClr val="BFBFBF"/>
    <a:srgbClr val="FBBF09"/>
    <a:srgbClr val="03A9F0"/>
    <a:srgbClr val="FFFFFF"/>
    <a:srgbClr val="FABCA8"/>
    <a:srgbClr val="57562F"/>
    <a:srgbClr val="FBCDBE"/>
    <a:srgbClr val="6B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9" autoAdjust="0"/>
    <p:restoredTop sz="93911" autoAdjust="0"/>
  </p:normalViewPr>
  <p:slideViewPr>
    <p:cSldViewPr>
      <p:cViewPr varScale="1">
        <p:scale>
          <a:sx n="101" d="100"/>
          <a:sy n="101" d="100"/>
        </p:scale>
        <p:origin x="-1014" y="-108"/>
      </p:cViewPr>
      <p:guideLst>
        <p:guide orient="horz" pos="373"/>
        <p:guide orient="horz" pos="4183"/>
        <p:guide pos="4050"/>
        <p:guide pos="512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2020/11/9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514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1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3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但不影响上板，能够生产比特流文件并上板实现。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364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86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92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25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887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12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6516" y="2435014"/>
            <a:ext cx="11445719" cy="948288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695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6562" y="3760308"/>
            <a:ext cx="11445627" cy="845149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53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81965" indent="0" algn="ctr">
              <a:buNone/>
              <a:defRPr sz="2110"/>
            </a:lvl2pPr>
            <a:lvl3pPr marL="964565" indent="0" algn="ctr">
              <a:buNone/>
              <a:defRPr sz="1900"/>
            </a:lvl3pPr>
            <a:lvl4pPr marL="1446530" indent="0" algn="ctr">
              <a:buNone/>
              <a:defRPr sz="1685"/>
            </a:lvl4pPr>
            <a:lvl5pPr marL="1928495" indent="0" algn="ctr">
              <a:buNone/>
              <a:defRPr sz="1685"/>
            </a:lvl5pPr>
            <a:lvl6pPr marL="2411095" indent="0" algn="ctr">
              <a:buNone/>
              <a:defRPr sz="1685"/>
            </a:lvl6pPr>
            <a:lvl7pPr marL="2893060" indent="0" algn="ctr">
              <a:buNone/>
              <a:defRPr sz="1685"/>
            </a:lvl7pPr>
            <a:lvl8pPr marL="3375025" indent="0" algn="ctr">
              <a:buNone/>
              <a:defRPr sz="1685"/>
            </a:lvl8pPr>
            <a:lvl9pPr marL="3857625" indent="0" algn="ctr">
              <a:buNone/>
              <a:defRPr sz="1685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/>
          <a:lstStyle/>
          <a:p>
            <a:fld id="{44AD0C5B-AF0E-437A-B469-D3DE21251B65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2045999" y="87933"/>
            <a:ext cx="648072" cy="351772"/>
          </a:xfrm>
          <a:prstGeom prst="rect">
            <a:avLst/>
          </a:prstGeom>
        </p:spPr>
        <p:txBody>
          <a:bodyPr/>
          <a:lstStyle/>
          <a:p>
            <a:fld id="{AAFB396C-E072-47F2-94B0-786D65E002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6516" y="612977"/>
            <a:ext cx="11445719" cy="6834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37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706562" y="1590513"/>
            <a:ext cx="11445627" cy="500861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530"/>
            </a:lvl1pPr>
            <a:lvl2pPr>
              <a:defRPr sz="2530"/>
            </a:lvl2pPr>
            <a:lvl3pPr>
              <a:defRPr sz="2530"/>
            </a:lvl3pPr>
            <a:lvl4pPr>
              <a:defRPr sz="2530"/>
            </a:lvl4pPr>
            <a:lvl5pPr>
              <a:defRPr sz="253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86048" y="767465"/>
            <a:ext cx="4146947" cy="1175975"/>
          </a:xfrm>
        </p:spPr>
        <p:txBody>
          <a:bodyPr anchor="ctr" anchorCtr="0"/>
          <a:lstStyle>
            <a:lvl1pPr>
              <a:defRPr sz="3375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419427" y="767465"/>
            <a:ext cx="6509742" cy="5698391"/>
          </a:xfrm>
        </p:spPr>
        <p:txBody>
          <a:bodyPr/>
          <a:lstStyle>
            <a:lvl1pPr>
              <a:defRPr sz="2530">
                <a:latin typeface="+mn-ea"/>
                <a:ea typeface="+mn-ea"/>
              </a:defRPr>
            </a:lvl1pPr>
            <a:lvl2pPr marL="481965" indent="0">
              <a:buNone/>
              <a:defRPr sz="2530">
                <a:latin typeface="+mn-ea"/>
                <a:ea typeface="+mn-ea"/>
              </a:defRPr>
            </a:lvl2pPr>
            <a:lvl3pPr>
              <a:defRPr sz="2530">
                <a:latin typeface="+mn-ea"/>
                <a:ea typeface="+mn-ea"/>
              </a:defRPr>
            </a:lvl3pPr>
            <a:lvl4pPr>
              <a:defRPr sz="2530">
                <a:latin typeface="+mn-ea"/>
                <a:ea typeface="+mn-ea"/>
              </a:defRPr>
            </a:lvl4pPr>
            <a:lvl5pPr>
              <a:defRPr sz="2530">
                <a:latin typeface="+mn-ea"/>
                <a:ea typeface="+mn-ea"/>
              </a:defRPr>
            </a:lvl5pPr>
            <a:lvl6pPr>
              <a:defRPr sz="2110"/>
            </a:lvl6pPr>
            <a:lvl7pPr>
              <a:defRPr sz="2110"/>
            </a:lvl7pPr>
            <a:lvl8pPr>
              <a:defRPr sz="2110"/>
            </a:lvl8pPr>
            <a:lvl9pPr>
              <a:defRPr sz="211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86048" y="2361996"/>
            <a:ext cx="4146947" cy="4104529"/>
          </a:xfrm>
        </p:spPr>
        <p:txBody>
          <a:bodyPr/>
          <a:lstStyle>
            <a:lvl1pPr marL="361950" indent="-361315">
              <a:buFont typeface="Arial" panose="020B0604020202020204" pitchFamily="34" charset="0"/>
              <a:buChar char="•"/>
              <a:defRPr sz="2530">
                <a:latin typeface="+mn-ea"/>
                <a:ea typeface="+mn-ea"/>
              </a:defRPr>
            </a:lvl1pPr>
            <a:lvl2pPr marL="481965" indent="0">
              <a:buNone/>
              <a:defRPr sz="1475"/>
            </a:lvl2pPr>
            <a:lvl3pPr marL="964565" indent="0">
              <a:buNone/>
              <a:defRPr sz="1265"/>
            </a:lvl3pPr>
            <a:lvl4pPr marL="1446530" indent="0">
              <a:buNone/>
              <a:defRPr sz="1055"/>
            </a:lvl4pPr>
            <a:lvl5pPr marL="1928495" indent="0">
              <a:buNone/>
              <a:defRPr sz="1055"/>
            </a:lvl5pPr>
            <a:lvl6pPr marL="2411095" indent="0">
              <a:buNone/>
              <a:defRPr sz="1055"/>
            </a:lvl6pPr>
            <a:lvl7pPr marL="2893060" indent="0">
              <a:buNone/>
              <a:defRPr sz="1055"/>
            </a:lvl7pPr>
            <a:lvl8pPr marL="3375025" indent="0">
              <a:buNone/>
              <a:defRPr sz="1055"/>
            </a:lvl8pPr>
            <a:lvl9pPr marL="385762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单击此处编辑正文</a:t>
            </a: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706562" y="5911352"/>
            <a:ext cx="11445627" cy="588657"/>
          </a:xfrm>
        </p:spPr>
        <p:txBody>
          <a:bodyPr/>
          <a:lstStyle>
            <a:lvl1pPr>
              <a:defRPr/>
            </a:lvl1pPr>
          </a:lstStyle>
          <a:p>
            <a:r>
              <a:rPr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06562" y="676387"/>
            <a:ext cx="11445627" cy="4805024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81965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863438" cy="7243365"/>
          </a:xfrm>
        </p:spPr>
        <p:txBody>
          <a:bodyPr vert="horz" lIns="101600" tIns="0" rIns="82550" bIns="0" rtlCol="0">
            <a:no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81965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93588" y="596024"/>
            <a:ext cx="5695355" cy="6040602"/>
          </a:xfrm>
        </p:spPr>
        <p:txBody>
          <a:bodyPr vert="horz" lIns="101600" tIns="0" rIns="82550" bIns="0" rtlCol="0">
            <a:no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723265" marR="0" lvl="1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631632" y="596024"/>
            <a:ext cx="5695355" cy="6040602"/>
          </a:xfrm>
        </p:spPr>
        <p:txBody>
          <a:bodyPr vert="horz" lIns="101600" tIns="0" rIns="82550" bIns="0" rtlCol="0">
            <a:noAutofit/>
          </a:bodyPr>
          <a:lstStyle>
            <a:lvl1pPr marL="241300" marR="0" lvl="0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723265" marR="0" lvl="1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205230" marR="0" lvl="2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87830" marR="0" lvl="3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169795" marR="0" lvl="4" indent="-2413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3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6516" y="657658"/>
            <a:ext cx="11445719" cy="948288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37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0A0E9ABF-9DAD-477D-8548-41901FB40FDA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6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901983" y="87933"/>
            <a:ext cx="651221" cy="391667"/>
          </a:xfrm>
          <a:prstGeom prst="rect">
            <a:avLst/>
          </a:prstGeom>
        </p:spPr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7853" y="6696722"/>
            <a:ext cx="2847656" cy="334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41094" y="6696722"/>
            <a:ext cx="4176563" cy="334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1492" y="6696722"/>
            <a:ext cx="2847656" cy="334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706516" y="612977"/>
            <a:ext cx="11445719" cy="6834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lang="zh-CN" altLang="en-US" sz="3375" dirty="0"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706562" y="1590513"/>
            <a:ext cx="11445627" cy="500861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530"/>
            </a:lvl1pPr>
            <a:lvl2pPr>
              <a:defRPr sz="2530"/>
            </a:lvl2pPr>
            <a:lvl3pPr>
              <a:defRPr sz="2530"/>
            </a:lvl3pPr>
            <a:lvl4pPr>
              <a:defRPr sz="2530"/>
            </a:lvl4pPr>
            <a:lvl5pPr>
              <a:defRPr sz="253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64565" rtl="0" eaLnBrk="1" fontAlgn="auto" latinLnBrk="0" hangingPunct="1">
        <a:lnSpc>
          <a:spcPct val="100000"/>
        </a:lnSpc>
        <a:spcBef>
          <a:spcPct val="0"/>
        </a:spcBef>
        <a:buNone/>
        <a:defRPr sz="2955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41300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b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723265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97355" algn="l"/>
        </a:tabLst>
        <a:defRPr sz="1685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205230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87830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169795" indent="-241300" algn="l" defTabSz="96456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85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6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100783" y="2134120"/>
            <a:ext cx="11089232" cy="341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smtClean="0">
                <a:solidFill>
                  <a:schemeClr val="accent1"/>
                </a:solidFill>
                <a:cs typeface="Arial" panose="020B0604020202020204" pitchFamily="34" charset="0"/>
              </a:rPr>
              <a:t>数字逻辑设计</a:t>
            </a:r>
            <a:endParaRPr lang="en-US" altLang="zh-CN" sz="4400" b="1" cap="all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4000" b="1" cap="all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4000" b="1" cap="all" smtClean="0">
                <a:solidFill>
                  <a:schemeClr val="accent1"/>
                </a:solidFill>
                <a:cs typeface="Arial" panose="020B0604020202020204" pitchFamily="34" charset="0"/>
              </a:rPr>
              <a:t>实验三：计数器</a:t>
            </a:r>
            <a:r>
              <a:rPr lang="zh-CN" altLang="en-US" sz="4000" b="1" cap="all" smtClean="0">
                <a:solidFill>
                  <a:schemeClr val="accent1"/>
                </a:solidFill>
                <a:cs typeface="Arial" panose="020B0604020202020204" pitchFamily="34" charset="0"/>
              </a:rPr>
              <a:t>设计</a:t>
            </a:r>
            <a:endParaRPr lang="en-US" altLang="zh-CN" sz="4000" b="1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4000" b="1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2800" cap="all" smtClean="0">
                <a:solidFill>
                  <a:schemeClr val="accent1"/>
                </a:solidFill>
                <a:cs typeface="Arial" panose="020B0604020202020204" pitchFamily="34" charset="0"/>
              </a:rPr>
              <a:t>郑海刚   </a:t>
            </a:r>
            <a:r>
              <a:rPr lang="en-US" altLang="zh-CN" sz="2800" cap="all" smtClean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  <a:r>
              <a:rPr lang="zh-CN" altLang="en-US" sz="2800" cap="all" smtClean="0">
                <a:solidFill>
                  <a:schemeClr val="accent1"/>
                </a:solidFill>
                <a:cs typeface="Arial" panose="020B0604020202020204" pitchFamily="34" charset="0"/>
              </a:rPr>
              <a:t>秋</a:t>
            </a:r>
            <a:endParaRPr lang="en-US" altLang="zh-CN" sz="28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694187" y="3593209"/>
            <a:ext cx="53711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354" y="6280621"/>
            <a:ext cx="12858044" cy="952028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/>
        </p:nvSpPr>
        <p:spPr bwMode="auto">
          <a:xfrm>
            <a:off x="354" y="5903628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pic>
        <p:nvPicPr>
          <p:cNvPr id="1028" name="Picture 4" descr="https://iknow-pic.cdn.bcebos.com/29381f30e924b899df62ead36e061d950b7bf6f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" y="57957"/>
            <a:ext cx="1604839" cy="131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97" y="1615231"/>
            <a:ext cx="3475990" cy="6381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58"/>
    </mc:Choice>
    <mc:Fallback xmlns="">
      <p:transition advTm="86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64565" fontAlgn="auto">
              <a:spcAft>
                <a:spcPts val="0"/>
              </a:spcAft>
              <a:defRPr/>
            </a:pPr>
            <a:r>
              <a:rPr lang="zh-CN" altLang="en-US" sz="3600" b="1" dirty="0" smtClean="0"/>
              <a:t>理解仿真波形异常</a:t>
            </a:r>
            <a:endParaRPr lang="zh-CN" altLang="en-US" sz="3600" b="1" dirty="0"/>
          </a:p>
        </p:txBody>
      </p:sp>
      <p:sp>
        <p:nvSpPr>
          <p:cNvPr id="2" name="AutoShape 2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-7382" y="-94866"/>
            <a:ext cx="5276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215900" y="15875"/>
            <a:ext cx="5276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6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368300" y="168275"/>
            <a:ext cx="5276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AutoShape 8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520700" y="320675"/>
            <a:ext cx="5276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96C-E072-47F2-94B0-786D65E00296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91" y="4527186"/>
            <a:ext cx="9433048" cy="24735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91" y="1446121"/>
            <a:ext cx="6762573" cy="1968142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741945" y="749971"/>
            <a:ext cx="11600608" cy="1082444"/>
          </a:xfrm>
        </p:spPr>
        <p:txBody>
          <a:bodyPr>
            <a:noAutofit/>
          </a:bodyPr>
          <a:lstStyle/>
          <a:p>
            <a:pPr marL="0" indent="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 smtClean="0">
                <a:latin typeface="+mn-ea"/>
              </a:rPr>
              <a:t>不定态“</a:t>
            </a:r>
            <a:r>
              <a:rPr lang="en-US" altLang="zh-CN" dirty="0" smtClean="0">
                <a:latin typeface="+mn-ea"/>
              </a:rPr>
              <a:t>X</a:t>
            </a:r>
            <a:r>
              <a:rPr lang="zh-CN" altLang="en-US" dirty="0" smtClean="0">
                <a:latin typeface="+mn-ea"/>
              </a:rPr>
              <a:t>”：</a:t>
            </a:r>
            <a:endParaRPr lang="en-US" altLang="zh-CN" sz="2400" dirty="0" smtClean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741945" y="3616325"/>
            <a:ext cx="11600608" cy="108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高</a:t>
            </a:r>
            <a:r>
              <a:rPr lang="zh-CN" altLang="en-US" dirty="0" smtClean="0">
                <a:latin typeface="+mn-ea"/>
              </a:rPr>
              <a:t>阻态“</a:t>
            </a:r>
            <a:r>
              <a:rPr lang="en-US" altLang="zh-CN" dirty="0" smtClean="0">
                <a:latin typeface="+mn-ea"/>
              </a:rPr>
              <a:t>Z</a:t>
            </a:r>
            <a:r>
              <a:rPr lang="zh-CN" altLang="en-US" dirty="0" smtClean="0">
                <a:latin typeface="+mn-ea"/>
              </a:rPr>
              <a:t>”：</a:t>
            </a:r>
            <a:endParaRPr lang="en-US" altLang="zh-CN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705600" y="1249064"/>
            <a:ext cx="11828821" cy="4158771"/>
          </a:xfrm>
          <a:prstGeom prst="rect">
            <a:avLst/>
          </a:prstGeom>
          <a:noFill/>
        </p:spPr>
        <p:txBody>
          <a:bodyPr/>
          <a:lstStyle/>
          <a:p>
            <a:pPr latinLnBrk="1">
              <a:lnSpc>
                <a:spcPct val="150000"/>
              </a:lnSpc>
            </a:pPr>
            <a:r>
              <a:rPr lang="zh-CN" altLang="en-US" sz="2800" dirty="0" smtClean="0">
                <a:latin typeface="+mn-lt"/>
                <a:ea typeface="+mn-ea"/>
              </a:rPr>
              <a:t>实验题目</a:t>
            </a:r>
            <a:r>
              <a:rPr lang="zh-CN" altLang="en-US" sz="2800" dirty="0">
                <a:latin typeface="+mn-lt"/>
                <a:ea typeface="+mn-ea"/>
              </a:rPr>
              <a:t>一</a:t>
            </a:r>
            <a:r>
              <a:rPr lang="zh-CN" altLang="en-US" sz="2800" dirty="0" smtClean="0">
                <a:latin typeface="+mn-lt"/>
                <a:ea typeface="+mn-ea"/>
              </a:rPr>
              <a:t>：</a:t>
            </a:r>
            <a:endParaRPr lang="en-US" altLang="zh-CN" sz="2800" dirty="0" smtClean="0">
              <a:latin typeface="+mn-lt"/>
              <a:ea typeface="+mn-ea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800" dirty="0">
                <a:latin typeface="+mn-lt"/>
                <a:ea typeface="+mn-ea"/>
              </a:rPr>
              <a:t>	</a:t>
            </a:r>
            <a:r>
              <a:rPr lang="zh-CN" altLang="en-US" sz="2800" dirty="0" smtClean="0">
                <a:latin typeface="+mn-lt"/>
                <a:ea typeface="+mn-ea"/>
              </a:rPr>
              <a:t>现场</a:t>
            </a:r>
            <a:r>
              <a:rPr lang="zh-CN" altLang="en-US" sz="2800" dirty="0">
                <a:latin typeface="+mn-lt"/>
                <a:ea typeface="+mn-ea"/>
              </a:rPr>
              <a:t>检查实验现象（</a:t>
            </a:r>
            <a:r>
              <a:rPr lang="en-US" altLang="zh-CN" sz="2800" dirty="0">
                <a:latin typeface="+mn-lt"/>
                <a:ea typeface="+mn-ea"/>
              </a:rPr>
              <a:t>1</a:t>
            </a:r>
            <a:r>
              <a:rPr lang="zh-CN" altLang="en-US" sz="2800" dirty="0">
                <a:latin typeface="+mn-lt"/>
                <a:ea typeface="+mn-ea"/>
              </a:rPr>
              <a:t>分），分频精度需看仿真波形；</a:t>
            </a:r>
          </a:p>
          <a:p>
            <a:pPr latinLnBrk="1">
              <a:lnSpc>
                <a:spcPct val="150000"/>
              </a:lnSpc>
            </a:pPr>
            <a:r>
              <a:rPr lang="zh-CN" altLang="en-US" sz="2800" dirty="0">
                <a:latin typeface="+mn-lt"/>
                <a:ea typeface="+mn-ea"/>
              </a:rPr>
              <a:t>实验题目二：</a:t>
            </a:r>
            <a:endParaRPr lang="en-US" altLang="zh-CN" sz="2800" dirty="0">
              <a:latin typeface="+mn-lt"/>
              <a:ea typeface="+mn-ea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800" dirty="0">
                <a:latin typeface="+mn-lt"/>
                <a:ea typeface="+mn-ea"/>
              </a:rPr>
              <a:t>	</a:t>
            </a:r>
            <a:r>
              <a:rPr lang="zh-CN" altLang="en-US" sz="2800" dirty="0" smtClean="0">
                <a:latin typeface="+mn-lt"/>
                <a:ea typeface="+mn-ea"/>
              </a:rPr>
              <a:t>检查</a:t>
            </a:r>
            <a:r>
              <a:rPr lang="zh-CN" altLang="en-US" sz="2800" dirty="0">
                <a:latin typeface="+mn-lt"/>
                <a:ea typeface="+mn-ea"/>
              </a:rPr>
              <a:t>提交</a:t>
            </a:r>
            <a:r>
              <a:rPr lang="en-US" altLang="zh-CN" sz="2800" dirty="0">
                <a:latin typeface="+mn-lt"/>
                <a:ea typeface="+mn-ea"/>
              </a:rPr>
              <a:t>.v</a:t>
            </a:r>
            <a:r>
              <a:rPr lang="zh-CN" altLang="en-US" sz="2800" dirty="0">
                <a:latin typeface="+mn-lt"/>
                <a:ea typeface="+mn-ea"/>
              </a:rPr>
              <a:t>文件（含仿真文件）、仿真结果截图及文字分析（</a:t>
            </a:r>
            <a:r>
              <a:rPr lang="en-US" altLang="zh-CN" sz="2800" dirty="0">
                <a:latin typeface="+mn-lt"/>
                <a:ea typeface="+mn-ea"/>
              </a:rPr>
              <a:t>1</a:t>
            </a:r>
            <a:r>
              <a:rPr lang="zh-CN" altLang="en-US" sz="2800" dirty="0">
                <a:latin typeface="+mn-lt"/>
                <a:ea typeface="+mn-ea"/>
              </a:rPr>
              <a:t>分）。</a:t>
            </a:r>
          </a:p>
          <a:p>
            <a:pPr latinLnBrk="1">
              <a:lnSpc>
                <a:spcPct val="150000"/>
              </a:lnSpc>
            </a:pPr>
            <a:endParaRPr lang="en-US" altLang="zh-CN" sz="2800" dirty="0" smtClean="0">
              <a:latin typeface="+mn-lt"/>
              <a:ea typeface="+mn-ea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800" dirty="0" smtClean="0">
                <a:latin typeface="+mn-lt"/>
                <a:ea typeface="+mn-ea"/>
              </a:rPr>
              <a:t>指导</a:t>
            </a:r>
            <a:r>
              <a:rPr lang="zh-CN" altLang="en-US" sz="2800" dirty="0">
                <a:latin typeface="+mn-lt"/>
                <a:ea typeface="+mn-ea"/>
              </a:rPr>
              <a:t>书提到的仿真调试技巧多加练习。</a:t>
            </a:r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smtClean="0"/>
              <a:t>实验检查与提交</a:t>
            </a:r>
            <a:endParaRPr lang="zh-CN" altLang="en-US" sz="36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044999" y="2587357"/>
            <a:ext cx="679359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开始实验</a:t>
            </a:r>
            <a:endParaRPr lang="en-US" altLang="zh-CN" sz="44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99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577218" y="1320985"/>
            <a:ext cx="11828821" cy="3303452"/>
          </a:xfrm>
          <a:prstGeom prst="rect">
            <a:avLst/>
          </a:prstGeom>
          <a:noFill/>
        </p:spPr>
        <p:txBody>
          <a:bodyPr/>
          <a:lstStyle/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latin typeface="+mn-ea"/>
                <a:ea typeface="+mn-ea"/>
              </a:rPr>
              <a:t>一个</a:t>
            </a:r>
            <a:r>
              <a:rPr lang="en-US" altLang="zh-CN" sz="2800">
                <a:latin typeface="+mn-ea"/>
                <a:ea typeface="+mn-ea"/>
              </a:rPr>
              <a:t>Verilog</a:t>
            </a:r>
            <a:r>
              <a:rPr lang="zh-CN" altLang="en-US" sz="2800">
                <a:latin typeface="+mn-ea"/>
                <a:ea typeface="+mn-ea"/>
              </a:rPr>
              <a:t>文件中放一个</a:t>
            </a:r>
            <a:r>
              <a:rPr lang="en-US" altLang="zh-CN" sz="2800">
                <a:latin typeface="+mn-ea"/>
                <a:ea typeface="+mn-ea"/>
              </a:rPr>
              <a:t>module</a:t>
            </a:r>
            <a:r>
              <a:rPr lang="zh-CN" altLang="en-US" sz="2800">
                <a:latin typeface="+mn-ea"/>
                <a:ea typeface="+mn-ea"/>
              </a:rPr>
              <a:t>定义，文件名和</a:t>
            </a:r>
            <a:r>
              <a:rPr lang="en-US" altLang="zh-CN" sz="2800">
                <a:latin typeface="+mn-ea"/>
                <a:ea typeface="+mn-ea"/>
              </a:rPr>
              <a:t>module</a:t>
            </a:r>
            <a:r>
              <a:rPr lang="zh-CN" altLang="en-US" sz="2800">
                <a:latin typeface="+mn-ea"/>
                <a:ea typeface="+mn-ea"/>
              </a:rPr>
              <a:t>名称</a:t>
            </a:r>
            <a:r>
              <a:rPr lang="zh-CN" altLang="en-US" sz="2800">
                <a:latin typeface="+mn-ea"/>
                <a:ea typeface="+mn-ea"/>
              </a:rPr>
              <a:t>一致 </a:t>
            </a:r>
            <a:endParaRPr lang="en-US" altLang="zh-CN" sz="2800" smtClean="0">
              <a:latin typeface="+mn-ea"/>
              <a:ea typeface="+mn-ea"/>
            </a:endParaRPr>
          </a:p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smtClean="0">
                <a:latin typeface="+mn-ea"/>
                <a:ea typeface="+mn-ea"/>
              </a:rPr>
              <a:t>仿真</a:t>
            </a:r>
            <a:r>
              <a:rPr lang="zh-CN" altLang="en-US" sz="2800">
                <a:latin typeface="+mn-ea"/>
                <a:ea typeface="+mn-ea"/>
              </a:rPr>
              <a:t>文件名用</a:t>
            </a:r>
            <a:r>
              <a:rPr lang="en-US" altLang="zh-CN" sz="2800">
                <a:latin typeface="+mn-ea"/>
                <a:ea typeface="+mn-ea"/>
              </a:rPr>
              <a:t>modulename_sim/ </a:t>
            </a:r>
            <a:r>
              <a:rPr lang="en-US" altLang="zh-CN" sz="2800">
                <a:latin typeface="+mn-ea"/>
                <a:ea typeface="+mn-ea"/>
              </a:rPr>
              <a:t>modulename_tb </a:t>
            </a:r>
            <a:endParaRPr lang="en-US" altLang="zh-CN" sz="2800" smtClean="0">
              <a:latin typeface="+mn-ea"/>
              <a:ea typeface="+mn-ea"/>
            </a:endParaRPr>
          </a:p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smtClean="0">
                <a:latin typeface="+mn-ea"/>
                <a:ea typeface="+mn-ea"/>
              </a:rPr>
              <a:t>尽量</a:t>
            </a:r>
            <a:r>
              <a:rPr lang="zh-CN" altLang="en-US" sz="2800">
                <a:latin typeface="+mn-ea"/>
                <a:ea typeface="+mn-ea"/>
              </a:rPr>
              <a:t>不要使用</a:t>
            </a:r>
            <a:r>
              <a:rPr lang="en-US" altLang="zh-CN" sz="2800">
                <a:latin typeface="+mn-ea"/>
                <a:ea typeface="+mn-ea"/>
              </a:rPr>
              <a:t>C</a:t>
            </a:r>
            <a:r>
              <a:rPr lang="zh-CN" altLang="en-US" sz="2800">
                <a:latin typeface="+mn-ea"/>
                <a:ea typeface="+mn-ea"/>
              </a:rPr>
              <a:t>语言中复杂的表达式，可以使用</a:t>
            </a:r>
            <a:r>
              <a:rPr lang="zh-CN" altLang="en-US" sz="2800">
                <a:latin typeface="+mn-ea"/>
                <a:ea typeface="+mn-ea"/>
              </a:rPr>
              <a:t>“？语句” </a:t>
            </a:r>
            <a:endParaRPr lang="en-US" altLang="zh-CN" sz="2800" smtClean="0">
              <a:latin typeface="+mn-ea"/>
              <a:ea typeface="+mn-ea"/>
            </a:endParaRPr>
          </a:p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smtClean="0">
                <a:latin typeface="+mn-ea"/>
                <a:ea typeface="+mn-ea"/>
              </a:rPr>
              <a:t>信号</a:t>
            </a:r>
            <a:r>
              <a:rPr lang="zh-CN" altLang="en-US" sz="2800">
                <a:latin typeface="+mn-ea"/>
                <a:ea typeface="+mn-ea"/>
              </a:rPr>
              <a:t>和网线名小写，用下划线</a:t>
            </a:r>
            <a:r>
              <a:rPr lang="zh-CN" altLang="en-US" sz="2800">
                <a:latin typeface="+mn-ea"/>
                <a:ea typeface="+mn-ea"/>
              </a:rPr>
              <a:t>分割</a:t>
            </a:r>
            <a:r>
              <a:rPr lang="zh-CN" altLang="en-US" sz="2800" smtClean="0">
                <a:latin typeface="+mn-ea"/>
                <a:ea typeface="+mn-ea"/>
              </a:rPr>
              <a:t>单词</a:t>
            </a:r>
            <a:endParaRPr lang="en-US" altLang="zh-CN" sz="2800" smtClean="0">
              <a:latin typeface="+mn-ea"/>
              <a:ea typeface="+mn-ea"/>
            </a:endParaRPr>
          </a:p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smtClean="0">
                <a:latin typeface="+mn-ea"/>
                <a:ea typeface="+mn-ea"/>
              </a:rPr>
              <a:t> </a:t>
            </a:r>
            <a:r>
              <a:rPr lang="zh-CN" altLang="en-US" sz="2800">
                <a:latin typeface="+mn-ea"/>
                <a:ea typeface="+mn-ea"/>
              </a:rPr>
              <a:t>宏定义、</a:t>
            </a:r>
            <a:r>
              <a:rPr lang="en-US" altLang="zh-CN" sz="2800">
                <a:latin typeface="+mn-ea"/>
                <a:ea typeface="+mn-ea"/>
              </a:rPr>
              <a:t>parameter</a:t>
            </a:r>
            <a:r>
              <a:rPr lang="zh-CN" altLang="en-US" sz="2800">
                <a:latin typeface="+mn-ea"/>
                <a:ea typeface="+mn-ea"/>
              </a:rPr>
              <a:t>、</a:t>
            </a:r>
            <a:r>
              <a:rPr lang="en-US" altLang="zh-CN" sz="2800">
                <a:latin typeface="+mn-ea"/>
                <a:ea typeface="+mn-ea"/>
              </a:rPr>
              <a:t>localparam </a:t>
            </a:r>
            <a:r>
              <a:rPr lang="zh-CN" altLang="en-US" sz="2800">
                <a:latin typeface="+mn-ea"/>
                <a:ea typeface="+mn-ea"/>
              </a:rPr>
              <a:t>用</a:t>
            </a:r>
            <a:r>
              <a:rPr lang="zh-CN" altLang="en-US" sz="2800">
                <a:latin typeface="+mn-ea"/>
                <a:ea typeface="+mn-ea"/>
              </a:rPr>
              <a:t>大写 </a:t>
            </a:r>
            <a:endParaRPr lang="en-US" altLang="zh-CN" sz="2800" smtClean="0">
              <a:latin typeface="+mn-ea"/>
              <a:ea typeface="+mn-ea"/>
            </a:endParaRPr>
          </a:p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smtClean="0">
                <a:latin typeface="+mn-ea"/>
                <a:ea typeface="+mn-ea"/>
              </a:rPr>
              <a:t>对于</a:t>
            </a:r>
            <a:r>
              <a:rPr lang="zh-CN" altLang="en-US" sz="2800">
                <a:latin typeface="+mn-ea"/>
                <a:ea typeface="+mn-ea"/>
              </a:rPr>
              <a:t>出现频率较高的相同含义单词，作为前缀或者后缀</a:t>
            </a:r>
            <a:r>
              <a:rPr lang="zh-CN" altLang="en-US" sz="2800">
                <a:latin typeface="+mn-ea"/>
                <a:ea typeface="+mn-ea"/>
              </a:rPr>
              <a:t>使用 </a:t>
            </a:r>
            <a:endParaRPr lang="en-US" altLang="zh-CN" sz="2800" smtClean="0">
              <a:latin typeface="+mn-ea"/>
              <a:ea typeface="+mn-ea"/>
            </a:endParaRPr>
          </a:p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smtClean="0">
                <a:latin typeface="+mn-ea"/>
                <a:ea typeface="+mn-ea"/>
              </a:rPr>
              <a:t>注意</a:t>
            </a:r>
            <a:r>
              <a:rPr lang="zh-CN" altLang="en-US" sz="2800">
                <a:latin typeface="+mn-ea"/>
                <a:ea typeface="+mn-ea"/>
              </a:rPr>
              <a:t>缩进（使用</a:t>
            </a:r>
            <a:r>
              <a:rPr lang="en-US" altLang="zh-CN" sz="2800">
                <a:latin typeface="+mn-ea"/>
                <a:ea typeface="+mn-ea"/>
              </a:rPr>
              <a:t>Tab</a:t>
            </a:r>
            <a:r>
              <a:rPr lang="zh-CN" altLang="en-US" sz="2800">
                <a:latin typeface="+mn-ea"/>
                <a:ea typeface="+mn-ea"/>
              </a:rPr>
              <a:t>），添加注释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5871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smtClean="0"/>
              <a:t>部分规范</a:t>
            </a:r>
            <a:endParaRPr lang="zh-CN" altLang="en-US" sz="36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smtClean="0"/>
              <a:t>电路设计</a:t>
            </a:r>
            <a:r>
              <a:rPr lang="en-US" altLang="zh-CN" sz="3600" b="1" smtClean="0"/>
              <a:t>3</a:t>
            </a:r>
            <a:r>
              <a:rPr lang="zh-CN" altLang="en-US" sz="3600" b="1" smtClean="0"/>
              <a:t>种结构</a:t>
            </a:r>
            <a:endParaRPr lang="zh-CN" altLang="en-US" sz="36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983" y="1829467"/>
            <a:ext cx="2214348" cy="108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713" y="4102480"/>
            <a:ext cx="2304256" cy="1595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527" y="4102480"/>
            <a:ext cx="32194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5925" y="1084086"/>
            <a:ext cx="2549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+mn-ea"/>
                <a:ea typeface="+mn-ea"/>
              </a:rPr>
              <a:t>（</a:t>
            </a:r>
            <a:r>
              <a:rPr lang="en-US" altLang="zh-CN" sz="2800" smtClean="0">
                <a:latin typeface="+mn-ea"/>
                <a:ea typeface="+mn-ea"/>
              </a:rPr>
              <a:t>1</a:t>
            </a:r>
            <a:r>
              <a:rPr lang="zh-CN" altLang="en-US" sz="2800" smtClean="0">
                <a:latin typeface="+mn-ea"/>
                <a:ea typeface="+mn-ea"/>
              </a:rPr>
              <a:t>）组合逻辑</a:t>
            </a:r>
            <a:endParaRPr lang="zh-CN" altLang="en-US" sz="280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5925" y="3400301"/>
            <a:ext cx="2549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latin typeface="+mn-ea"/>
                <a:ea typeface="+mn-ea"/>
              </a:rPr>
              <a:t>（</a:t>
            </a:r>
            <a:r>
              <a:rPr lang="en-US" altLang="zh-CN" sz="2800">
                <a:latin typeface="+mn-ea"/>
                <a:ea typeface="+mn-ea"/>
              </a:rPr>
              <a:t>2</a:t>
            </a:r>
            <a:r>
              <a:rPr lang="zh-CN" altLang="en-US" sz="2800">
                <a:latin typeface="+mn-ea"/>
                <a:ea typeface="+mn-ea"/>
              </a:rPr>
              <a:t>）时序逻辑</a:t>
            </a:r>
            <a:endParaRPr lang="zh-CN" altLang="en-US" sz="280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68935" y="6054926"/>
            <a:ext cx="2872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+mn-ea"/>
                <a:ea typeface="+mn-ea"/>
              </a:rPr>
              <a:t>（</a:t>
            </a:r>
            <a:r>
              <a:rPr lang="en-US" altLang="zh-CN" sz="2000" smtClean="0">
                <a:latin typeface="+mn-ea"/>
                <a:ea typeface="+mn-ea"/>
              </a:rPr>
              <a:t>a</a:t>
            </a:r>
            <a:r>
              <a:rPr lang="zh-CN" altLang="en-US" sz="2000" smtClean="0">
                <a:latin typeface="+mn-ea"/>
                <a:ea typeface="+mn-ea"/>
              </a:rPr>
              <a:t>）同步复位时序电路</a:t>
            </a:r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29575" y="6054926"/>
            <a:ext cx="2912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+mn-ea"/>
                <a:ea typeface="+mn-ea"/>
              </a:rPr>
              <a:t>（</a:t>
            </a:r>
            <a:r>
              <a:rPr lang="en-US" altLang="zh-CN" sz="2000">
                <a:latin typeface="+mn-ea"/>
                <a:ea typeface="+mn-ea"/>
              </a:rPr>
              <a:t>b</a:t>
            </a:r>
            <a:r>
              <a:rPr lang="zh-CN" altLang="en-US" sz="2000">
                <a:latin typeface="+mn-ea"/>
                <a:ea typeface="+mn-ea"/>
              </a:rPr>
              <a:t>）异步复位时序电路</a:t>
            </a:r>
            <a:endParaRPr lang="zh-CN" altLang="en-US" sz="2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752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b="1" smtClean="0"/>
              <a:t>If-else</a:t>
            </a:r>
            <a:r>
              <a:rPr lang="zh-CN" altLang="en-US" sz="3600" b="1" smtClean="0"/>
              <a:t>问题</a:t>
            </a:r>
            <a:endParaRPr lang="zh-CN" altLang="en-US" sz="36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5925" y="1084086"/>
            <a:ext cx="4344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+mn-ea"/>
                <a:ea typeface="+mn-ea"/>
              </a:rPr>
              <a:t>（</a:t>
            </a:r>
            <a:r>
              <a:rPr lang="en-US" altLang="zh-CN" sz="2800" smtClean="0">
                <a:latin typeface="+mn-ea"/>
                <a:ea typeface="+mn-ea"/>
              </a:rPr>
              <a:t>1</a:t>
            </a:r>
            <a:r>
              <a:rPr lang="zh-CN" altLang="en-US" sz="2800" smtClean="0">
                <a:latin typeface="+mn-ea"/>
                <a:ea typeface="+mn-ea"/>
              </a:rPr>
              <a:t>）三种写法，允许嵌套</a:t>
            </a:r>
            <a:endParaRPr lang="zh-CN" altLang="en-US" sz="280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5479" y="30402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60165" y="5104649"/>
            <a:ext cx="11816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+mn-ea"/>
                <a:ea typeface="+mn-ea"/>
              </a:rPr>
              <a:t>（</a:t>
            </a:r>
            <a:r>
              <a:rPr lang="en-US" altLang="zh-CN" sz="2800" smtClean="0">
                <a:latin typeface="+mn-ea"/>
                <a:ea typeface="+mn-ea"/>
              </a:rPr>
              <a:t>2</a:t>
            </a:r>
            <a:r>
              <a:rPr lang="zh-CN" altLang="en-US" sz="2800" smtClean="0">
                <a:latin typeface="+mn-ea"/>
                <a:ea typeface="+mn-ea"/>
              </a:rPr>
              <a:t>）写出来不是异步，敏感列表写错；先判断</a:t>
            </a:r>
            <a:r>
              <a:rPr lang="en-US" altLang="zh-CN" sz="2800" smtClean="0">
                <a:latin typeface="+mn-ea"/>
                <a:ea typeface="+mn-ea"/>
              </a:rPr>
              <a:t>wen</a:t>
            </a:r>
            <a:r>
              <a:rPr lang="zh-CN" altLang="en-US" sz="2800" smtClean="0">
                <a:latin typeface="+mn-ea"/>
                <a:ea typeface="+mn-ea"/>
              </a:rPr>
              <a:t>信号，再判断</a:t>
            </a:r>
            <a:r>
              <a:rPr lang="en-US" altLang="zh-CN" sz="2800" smtClean="0">
                <a:latin typeface="+mn-ea"/>
                <a:ea typeface="+mn-ea"/>
              </a:rPr>
              <a:t>rstn</a:t>
            </a:r>
            <a:r>
              <a:rPr lang="zh-CN" altLang="en-US" sz="2800" smtClean="0">
                <a:latin typeface="+mn-ea"/>
                <a:ea typeface="+mn-ea"/>
              </a:rPr>
              <a:t>信号</a:t>
            </a:r>
            <a:endParaRPr lang="zh-CN" altLang="en-US" sz="2800">
              <a:latin typeface="+mn-ea"/>
              <a:ea typeface="+mn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75" y="1819989"/>
            <a:ext cx="4953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40" y="5704557"/>
            <a:ext cx="17335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35" y="5701970"/>
            <a:ext cx="17811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84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b="1" smtClean="0"/>
              <a:t>If-else</a:t>
            </a:r>
            <a:r>
              <a:rPr lang="zh-CN" altLang="en-US" sz="3600" b="1" smtClean="0"/>
              <a:t>问题</a:t>
            </a:r>
            <a:endParaRPr lang="zh-CN" altLang="en-US" sz="36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5925" y="1084086"/>
            <a:ext cx="8592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+mn-ea"/>
                <a:ea typeface="+mn-ea"/>
              </a:rPr>
              <a:t>（</a:t>
            </a:r>
            <a:r>
              <a:rPr lang="en-US" altLang="zh-CN" sz="2800" smtClean="0">
                <a:latin typeface="+mn-ea"/>
                <a:ea typeface="+mn-ea"/>
              </a:rPr>
              <a:t>1</a:t>
            </a:r>
            <a:r>
              <a:rPr lang="zh-CN" altLang="en-US" sz="2800" smtClean="0">
                <a:latin typeface="+mn-ea"/>
                <a:ea typeface="+mn-ea"/>
              </a:rPr>
              <a:t>）</a:t>
            </a:r>
            <a:r>
              <a:rPr lang="en-US" altLang="zh-CN" sz="2800">
                <a:latin typeface="+mn-ea"/>
                <a:ea typeface="+mn-ea"/>
              </a:rPr>
              <a:t>clrn</a:t>
            </a:r>
            <a:r>
              <a:rPr lang="zh-CN" altLang="en-US" sz="2800">
                <a:latin typeface="+mn-ea"/>
                <a:ea typeface="+mn-ea"/>
              </a:rPr>
              <a:t>用的是</a:t>
            </a:r>
            <a:r>
              <a:rPr lang="en-US" altLang="zh-CN" sz="2800">
                <a:latin typeface="+mn-ea"/>
                <a:ea typeface="+mn-ea"/>
              </a:rPr>
              <a:t>negedge</a:t>
            </a:r>
            <a:r>
              <a:rPr lang="zh-CN" altLang="en-US" sz="2800">
                <a:latin typeface="+mn-ea"/>
                <a:ea typeface="+mn-ea"/>
              </a:rPr>
              <a:t>，应先</a:t>
            </a:r>
            <a:r>
              <a:rPr lang="zh-CN" altLang="en-US" sz="2800">
                <a:latin typeface="+mn-ea"/>
                <a:ea typeface="+mn-ea"/>
              </a:rPr>
              <a:t>处理</a:t>
            </a:r>
            <a:r>
              <a:rPr lang="en-US" altLang="zh-CN" sz="2800">
                <a:latin typeface="+mn-ea"/>
                <a:ea typeface="+mn-ea"/>
              </a:rPr>
              <a:t>clrn==0</a:t>
            </a:r>
            <a:r>
              <a:rPr lang="zh-CN" altLang="en-US" sz="2800">
                <a:latin typeface="+mn-ea"/>
                <a:ea typeface="+mn-ea"/>
              </a:rPr>
              <a:t>的</a:t>
            </a:r>
            <a:r>
              <a:rPr lang="zh-CN" altLang="en-US" sz="2800">
                <a:latin typeface="+mn-ea"/>
                <a:ea typeface="+mn-ea"/>
              </a:rPr>
              <a:t>情况</a:t>
            </a:r>
            <a:endParaRPr lang="zh-CN" altLang="en-US" sz="280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5479" y="30402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4759" y="4624437"/>
            <a:ext cx="9185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+mn-ea"/>
                <a:ea typeface="+mn-ea"/>
              </a:rPr>
              <a:t>（</a:t>
            </a:r>
            <a:r>
              <a:rPr lang="en-US" altLang="zh-CN" sz="2800" smtClean="0">
                <a:latin typeface="+mn-ea"/>
                <a:ea typeface="+mn-ea"/>
              </a:rPr>
              <a:t>2</a:t>
            </a:r>
            <a:r>
              <a:rPr lang="zh-CN" altLang="en-US" sz="2800" smtClean="0">
                <a:latin typeface="+mn-ea"/>
                <a:ea typeface="+mn-ea"/>
              </a:rPr>
              <a:t>）</a:t>
            </a:r>
            <a:r>
              <a:rPr lang="en-US" altLang="zh-CN" sz="2800" smtClean="0">
                <a:latin typeface="+mn-ea"/>
                <a:ea typeface="+mn-ea"/>
              </a:rPr>
              <a:t>if</a:t>
            </a:r>
            <a:r>
              <a:rPr lang="zh-CN" altLang="en-US" sz="2800" smtClean="0">
                <a:latin typeface="+mn-ea"/>
                <a:ea typeface="+mn-ea"/>
              </a:rPr>
              <a:t>判断条件如果</a:t>
            </a:r>
            <a:r>
              <a:rPr lang="zh-CN" altLang="en-US" sz="2800">
                <a:latin typeface="+mn-ea"/>
                <a:ea typeface="+mn-ea"/>
              </a:rPr>
              <a:t>用的是敏感变量，</a:t>
            </a:r>
            <a:r>
              <a:rPr lang="zh-CN" altLang="en-US" sz="2800">
                <a:latin typeface="+mn-ea"/>
                <a:ea typeface="+mn-ea"/>
              </a:rPr>
              <a:t>就</a:t>
            </a:r>
            <a:r>
              <a:rPr lang="zh-CN" altLang="en-US" sz="2800" smtClean="0">
                <a:latin typeface="+mn-ea"/>
                <a:ea typeface="+mn-ea"/>
              </a:rPr>
              <a:t>必须配套用</a:t>
            </a:r>
            <a:r>
              <a:rPr lang="en-US" altLang="zh-CN" sz="2800" smtClean="0">
                <a:latin typeface="+mn-ea"/>
                <a:ea typeface="+mn-ea"/>
              </a:rPr>
              <a:t>else</a:t>
            </a:r>
            <a:endParaRPr lang="zh-CN" altLang="en-US" sz="2800">
              <a:latin typeface="+mn-ea"/>
              <a:ea typeface="+mn-ea"/>
            </a:endParaRPr>
          </a:p>
        </p:txBody>
      </p:sp>
      <p:pic>
        <p:nvPicPr>
          <p:cNvPr id="5121" name="Picture 1" descr="https://ppi0revngz.feishu.cn/space/api/box/stream/download/asynccode/?code=0e0c346c6293330b12544ec83f5d5c25_8f118824ce50c961_boxcnoI7XXS1N7rM1dzLnBBc39b_HNCXnZ7TdtDYPqd5bAAtY7GB333VHSm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59" y="1928707"/>
            <a:ext cx="36576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ppi0revngz.feishu.cn/space/api/box/stream/download/asynccode/?code=3a97c3d41ec881fab77ed356d082f1b0_8f118824ce50c961_boxcnFxVYvkRi3nXWTASLipy9Pf_6MS8LUOx0GrxkO9hx9FijucmduMb1uRi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86"/>
          <a:stretch/>
        </p:blipFill>
        <p:spPr bwMode="auto">
          <a:xfrm>
            <a:off x="4820400" y="2836668"/>
            <a:ext cx="719932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https://ppi0revngz.feishu.cn/space/api/box/stream/download/asynccode/?code=ec002168722fd391432676a5061253e4_8f118824ce50c961_boxcnX7fS9PAX9vR5skhUvghnAb_xBBZISh2NkhJYOHJ9mQdA85smFTKW9u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99" y="5416525"/>
            <a:ext cx="59436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97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577218" y="1320985"/>
            <a:ext cx="11828821" cy="3303452"/>
          </a:xfrm>
          <a:prstGeom prst="rect">
            <a:avLst/>
          </a:prstGeom>
          <a:noFill/>
        </p:spPr>
        <p:txBody>
          <a:bodyPr/>
          <a:lstStyle/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加深</a:t>
            </a:r>
            <a:r>
              <a:rPr lang="zh-CN" altLang="en-US" sz="2800" dirty="0">
                <a:latin typeface="+mn-ea"/>
                <a:ea typeface="+mn-ea"/>
              </a:rPr>
              <a:t>对计数器工作原理的理解，掌握计数器的</a:t>
            </a:r>
            <a:r>
              <a:rPr lang="en-US" altLang="zh-CN" sz="2800" dirty="0">
                <a:latin typeface="+mn-ea"/>
                <a:ea typeface="+mn-ea"/>
              </a:rPr>
              <a:t>Verilog</a:t>
            </a:r>
            <a:r>
              <a:rPr lang="zh-CN" altLang="en-US" sz="2800" dirty="0">
                <a:latin typeface="+mn-ea"/>
                <a:ea typeface="+mn-ea"/>
              </a:rPr>
              <a:t>实现方法；</a:t>
            </a:r>
          </a:p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了解</a:t>
            </a:r>
            <a:r>
              <a:rPr lang="zh-CN" altLang="en-US" sz="2800" dirty="0">
                <a:latin typeface="+mn-ea"/>
                <a:ea typeface="+mn-ea"/>
              </a:rPr>
              <a:t>计数器的应用场景；</a:t>
            </a:r>
          </a:p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进一步</a:t>
            </a:r>
            <a:r>
              <a:rPr lang="zh-CN" altLang="en-US" sz="2800" dirty="0">
                <a:latin typeface="+mn-ea"/>
                <a:ea typeface="+mn-ea"/>
              </a:rPr>
              <a:t>掌握使用</a:t>
            </a:r>
            <a:r>
              <a:rPr lang="en-US" altLang="zh-CN" sz="2800" dirty="0">
                <a:latin typeface="+mn-ea"/>
                <a:ea typeface="+mn-ea"/>
              </a:rPr>
              <a:t>Verilog HDL</a:t>
            </a:r>
            <a:r>
              <a:rPr lang="zh-CN" altLang="en-US" sz="2800" dirty="0">
                <a:latin typeface="+mn-ea"/>
                <a:ea typeface="+mn-ea"/>
              </a:rPr>
              <a:t>实现时序逻辑电路的方法；</a:t>
            </a:r>
          </a:p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熟悉</a:t>
            </a:r>
            <a:r>
              <a:rPr lang="zh-CN" altLang="en-US" sz="2800" dirty="0">
                <a:latin typeface="+mn-ea"/>
                <a:ea typeface="+mn-ea"/>
              </a:rPr>
              <a:t>时序电路的仿真调试方法。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实验目的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2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881675" y="736005"/>
            <a:ext cx="11828821" cy="2016224"/>
          </a:xfrm>
          <a:prstGeom prst="rect">
            <a:avLst/>
          </a:prstGeom>
          <a:noFill/>
        </p:spPr>
        <p:txBody>
          <a:bodyPr/>
          <a:lstStyle/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实验内容</a:t>
            </a:r>
            <a:endParaRPr lang="en-US" altLang="zh-CN" sz="2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 smtClean="0">
                <a:latin typeface="+mn-ea"/>
                <a:ea typeface="+mn-ea"/>
              </a:rPr>
              <a:t>    </a:t>
            </a:r>
            <a:r>
              <a:rPr lang="zh-CN" altLang="en-US" sz="2400" dirty="0" smtClean="0">
                <a:latin typeface="+mn-ea"/>
                <a:ea typeface="+mn-ea"/>
              </a:rPr>
              <a:t>基于</a:t>
            </a:r>
            <a:r>
              <a:rPr lang="zh-CN" altLang="en-US" sz="2400" dirty="0">
                <a:latin typeface="+mn-ea"/>
                <a:ea typeface="+mn-ea"/>
              </a:rPr>
              <a:t>计数器，设计分频模块和流水灯模块，实现时间间隔为</a:t>
            </a:r>
            <a:r>
              <a:rPr lang="en-US" altLang="zh-CN" sz="2400" dirty="0">
                <a:latin typeface="+mn-ea"/>
                <a:ea typeface="+mn-ea"/>
              </a:rPr>
              <a:t>1s</a:t>
            </a:r>
            <a:r>
              <a:rPr lang="zh-CN" altLang="en-US" sz="2400" dirty="0">
                <a:latin typeface="+mn-ea"/>
                <a:ea typeface="+mn-ea"/>
              </a:rPr>
              <a:t>的硬件流水灯，其顶层模块如</a:t>
            </a:r>
            <a:r>
              <a:rPr lang="zh-CN" altLang="en-US" sz="2400" dirty="0" smtClean="0">
                <a:latin typeface="+mn-ea"/>
                <a:ea typeface="+mn-ea"/>
              </a:rPr>
              <a:t>图所</a:t>
            </a:r>
            <a:r>
              <a:rPr lang="zh-CN" altLang="en-US" sz="2400" dirty="0">
                <a:latin typeface="+mn-ea"/>
                <a:ea typeface="+mn-ea"/>
              </a:rPr>
              <a:t>示。分频模块将</a:t>
            </a:r>
            <a:r>
              <a:rPr lang="en-US" altLang="zh-CN" sz="2400" dirty="0">
                <a:latin typeface="+mn-ea"/>
                <a:ea typeface="+mn-ea"/>
              </a:rPr>
              <a:t>100MHz</a:t>
            </a:r>
            <a:r>
              <a:rPr lang="zh-CN" altLang="en-US" sz="2400" dirty="0">
                <a:latin typeface="+mn-ea"/>
                <a:ea typeface="+mn-ea"/>
              </a:rPr>
              <a:t>的输入时钟降频至</a:t>
            </a:r>
            <a:r>
              <a:rPr lang="en-US" altLang="zh-CN" sz="2400" dirty="0">
                <a:latin typeface="+mn-ea"/>
                <a:ea typeface="+mn-ea"/>
              </a:rPr>
              <a:t>1Hz</a:t>
            </a:r>
            <a:r>
              <a:rPr lang="zh-CN" altLang="en-US" sz="2400" dirty="0">
                <a:latin typeface="+mn-ea"/>
                <a:ea typeface="+mn-ea"/>
              </a:rPr>
              <a:t>输出，并以此驱动流水灯模块输出时间间隔为</a:t>
            </a:r>
            <a:r>
              <a:rPr lang="en-US" altLang="zh-CN" sz="2400" dirty="0">
                <a:latin typeface="+mn-ea"/>
                <a:ea typeface="+mn-ea"/>
              </a:rPr>
              <a:t>1s</a:t>
            </a:r>
            <a:r>
              <a:rPr lang="zh-CN" altLang="en-US" sz="2400" dirty="0">
                <a:latin typeface="+mn-ea"/>
                <a:ea typeface="+mn-ea"/>
              </a:rPr>
              <a:t>的流水灯信号</a:t>
            </a:r>
            <a:r>
              <a:rPr lang="zh-CN" altLang="en-US" sz="2400" dirty="0" smtClean="0">
                <a:latin typeface="+mn-ea"/>
                <a:ea typeface="+mn-ea"/>
              </a:rPr>
              <a:t>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+mn-ea"/>
                <a:ea typeface="+mn-ea"/>
              </a:rPr>
              <a:t>    顶层</a:t>
            </a:r>
            <a:r>
              <a:rPr lang="zh-CN" altLang="en-US" sz="2400" dirty="0">
                <a:latin typeface="+mn-ea"/>
                <a:ea typeface="+mn-ea"/>
              </a:rPr>
              <a:t>模块的输入时钟需连接到</a:t>
            </a:r>
            <a:r>
              <a:rPr lang="en-US" altLang="zh-CN" sz="2400" dirty="0">
                <a:latin typeface="+mn-ea"/>
                <a:ea typeface="+mn-ea"/>
              </a:rPr>
              <a:t>EGO1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en-US" altLang="zh-CN" sz="2400" dirty="0">
                <a:latin typeface="+mn-ea"/>
                <a:ea typeface="+mn-ea"/>
              </a:rPr>
              <a:t>100MHz</a:t>
            </a:r>
            <a:r>
              <a:rPr lang="zh-CN" altLang="en-US" sz="2400" dirty="0">
                <a:latin typeface="+mn-ea"/>
                <a:ea typeface="+mn-ea"/>
              </a:rPr>
              <a:t>晶振时钟源（</a:t>
            </a:r>
            <a:r>
              <a:rPr lang="en-US" altLang="zh-CN" sz="2400" dirty="0">
                <a:latin typeface="+mn-ea"/>
                <a:ea typeface="+mn-ea"/>
              </a:rPr>
              <a:t>P17</a:t>
            </a:r>
            <a:r>
              <a:rPr lang="zh-CN" altLang="en-US" sz="2400" dirty="0">
                <a:latin typeface="+mn-ea"/>
                <a:ea typeface="+mn-ea"/>
              </a:rPr>
              <a:t>引脚）</a:t>
            </a:r>
            <a:endParaRPr lang="en-US" altLang="zh-CN" sz="2400" dirty="0" smtClean="0">
              <a:latin typeface="+mn-ea"/>
              <a:ea typeface="+mn-ea"/>
            </a:endParaRPr>
          </a:p>
          <a:p>
            <a:endParaRPr lang="en-US" altLang="zh-CN" sz="2800" b="1" dirty="0" smtClean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实验题目一</a:t>
            </a:r>
            <a:r>
              <a:rPr lang="zh-CN" altLang="en-US" sz="3600" b="1" dirty="0" smtClean="0"/>
              <a:t>：流水灯设计 </a:t>
            </a:r>
            <a:endParaRPr lang="zh-CN" altLang="en-US" sz="36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26" name="Picture 2" descr="https://hitsz-datasci.gitee.io/course-diglogic/lab3/assets/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545" y="3184277"/>
            <a:ext cx="9721080" cy="239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05600" y="905106"/>
            <a:ext cx="11600608" cy="1082444"/>
          </a:xfrm>
        </p:spPr>
        <p:txBody>
          <a:bodyPr>
            <a:noAutofit/>
          </a:bodyPr>
          <a:lstStyle/>
          <a:p>
            <a:pPr marL="0" indent="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latin typeface="+mn-ea"/>
              </a:rPr>
              <a:t>计数器的</a:t>
            </a:r>
            <a:r>
              <a:rPr lang="zh-CN" altLang="en-US" dirty="0" smtClean="0">
                <a:latin typeface="+mn-ea"/>
              </a:rPr>
              <a:t>设计三</a:t>
            </a:r>
            <a:r>
              <a:rPr lang="zh-CN" altLang="en-US" dirty="0">
                <a:latin typeface="+mn-ea"/>
              </a:rPr>
              <a:t>个要素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marL="0" indent="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 smtClean="0"/>
              <a:t>加</a:t>
            </a:r>
            <a:r>
              <a:rPr lang="en-US" altLang="zh-CN" sz="2400" dirty="0"/>
              <a:t>1</a:t>
            </a:r>
            <a:r>
              <a:rPr lang="zh-CN" altLang="en-US" sz="2400" dirty="0"/>
              <a:t>条件、结束条件和触发条件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400" dirty="0" smtClean="0"/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2"/>
            <a:ext cx="8229600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64565" fontAlgn="auto">
              <a:spcAft>
                <a:spcPts val="0"/>
              </a:spcAft>
              <a:defRPr/>
            </a:pPr>
            <a:r>
              <a:rPr lang="zh-CN" altLang="en-US" sz="3600" b="1" dirty="0" smtClean="0"/>
              <a:t>实验原理</a:t>
            </a:r>
            <a:endParaRPr lang="zh-CN" altLang="en-US" sz="3600" b="1" dirty="0"/>
          </a:p>
        </p:txBody>
      </p:sp>
      <p:sp>
        <p:nvSpPr>
          <p:cNvPr id="2" name="AutoShape 2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63500" y="-136525"/>
            <a:ext cx="5276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215900" y="15875"/>
            <a:ext cx="5276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6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368300" y="168275"/>
            <a:ext cx="5276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AutoShape 8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520700" y="320675"/>
            <a:ext cx="52768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96C-E072-47F2-94B0-786D65E0029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935" y="2320181"/>
            <a:ext cx="7676672" cy="4379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7" y="1446530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10" b="1" dirty="0">
                <a:solidFill>
                  <a:srgbClr val="FF0000"/>
                </a:solidFill>
              </a:rPr>
              <a:t>     </a:t>
            </a:r>
            <a:endParaRPr lang="zh-CN" altLang="en-US" sz="2110" b="1" dirty="0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9884975" y="0"/>
            <a:ext cx="1366167" cy="19287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577218" y="808013"/>
            <a:ext cx="11828821" cy="5384306"/>
          </a:xfrm>
          <a:prstGeom prst="rect">
            <a:avLst/>
          </a:prstGeom>
          <a:noFill/>
        </p:spPr>
        <p:txBody>
          <a:bodyPr/>
          <a:lstStyle/>
          <a:p>
            <a:pPr marL="361315" indent="-36131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实验内容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+mn-ea"/>
                <a:ea typeface="+mn-ea"/>
              </a:rPr>
              <a:t>    基于</a:t>
            </a:r>
            <a:r>
              <a:rPr lang="zh-CN" altLang="en-US" sz="2400" dirty="0">
                <a:latin typeface="+mn-ea"/>
                <a:ea typeface="+mn-ea"/>
              </a:rPr>
              <a:t>计数器设计能循环输出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位格雷码的</a:t>
            </a:r>
            <a:r>
              <a:rPr lang="zh-CN" altLang="en-US" sz="2400" dirty="0" smtClean="0">
                <a:latin typeface="+mn-ea"/>
                <a:ea typeface="+mn-ea"/>
              </a:rPr>
              <a:t>计数器。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 smtClean="0">
                <a:latin typeface="+mn-ea"/>
                <a:ea typeface="+mn-ea"/>
              </a:rPr>
              <a:t>   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+mn-ea"/>
                <a:ea typeface="+mn-ea"/>
              </a:rPr>
              <a:t>    格</a:t>
            </a:r>
            <a:r>
              <a:rPr lang="zh-CN" altLang="en-US" sz="2400" dirty="0">
                <a:latin typeface="+mn-ea"/>
                <a:ea typeface="+mn-ea"/>
              </a:rPr>
              <a:t>雷码的特点是从一个数变为相邻的一个数时，只有一个数据位发生跳变，由于这种特点，可以避免二进制编码计数组合电路中出现的亚稳态。</a:t>
            </a:r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800" b="1" dirty="0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6027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实验题目二</a:t>
            </a:r>
            <a:r>
              <a:rPr lang="zh-CN" altLang="en-US" sz="3600" b="1" dirty="0" smtClean="0"/>
              <a:t>：格雷码计数器设计</a:t>
            </a:r>
            <a:endParaRPr lang="zh-CN" altLang="en-US" sz="36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10070"/>
              </p:ext>
            </p:extLst>
          </p:nvPr>
        </p:nvGraphicFramePr>
        <p:xfrm>
          <a:off x="2828975" y="2248173"/>
          <a:ext cx="6480720" cy="3384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3760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十进制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二进制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格雷码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十进制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二进制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格雷码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760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0000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0000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1000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1100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760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0001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0001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1001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1101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760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0010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0011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1010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1111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760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0011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0010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1011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1110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760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0100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0110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1100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1010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760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0101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0111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1101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1011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760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0110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0101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1110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1001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760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0111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0100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1111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1000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自定义</PresentationFormat>
  <Paragraphs>149</Paragraphs>
  <Slides>12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webwppDefTheme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2020-10-27T03:16:06Z</dcterms:created>
  <dcterms:modified xsi:type="dcterms:W3CDTF">2020-11-09T00:24:10Z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