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2"/>
  </p:sldMasterIdLst>
  <p:notesMasterIdLst>
    <p:notesMasterId r:id="rId16"/>
  </p:notesMasterIdLst>
  <p:sldIdLst>
    <p:sldId id="2896" r:id="rId3"/>
    <p:sldId id="2897" r:id="rId4"/>
    <p:sldId id="2801" r:id="rId5"/>
    <p:sldId id="2803" r:id="rId6"/>
    <p:sldId id="2889" r:id="rId7"/>
    <p:sldId id="2890" r:id="rId8"/>
    <p:sldId id="2891" r:id="rId9"/>
    <p:sldId id="2892" r:id="rId10"/>
    <p:sldId id="2888" r:id="rId11"/>
    <p:sldId id="2893" r:id="rId12"/>
    <p:sldId id="2894" r:id="rId13"/>
    <p:sldId id="2895" r:id="rId14"/>
    <p:sldId id="2887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12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9B9DA1"/>
    <a:srgbClr val="212E3C"/>
    <a:srgbClr val="EF4232"/>
    <a:srgbClr val="BFBFBF"/>
    <a:srgbClr val="FBBF09"/>
    <a:srgbClr val="03A9F0"/>
    <a:srgbClr val="FFFFFF"/>
    <a:srgbClr val="FABCA8"/>
    <a:srgbClr val="575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9" autoAdjust="0"/>
    <p:restoredTop sz="93911" autoAdjust="0"/>
  </p:normalViewPr>
  <p:slideViewPr>
    <p:cSldViewPr>
      <p:cViewPr varScale="1">
        <p:scale>
          <a:sx n="83" d="100"/>
          <a:sy n="83" d="100"/>
        </p:scale>
        <p:origin x="-1074" y="-78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14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1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一片数码管由</a:t>
            </a:r>
            <a:r>
              <a:rPr lang="en-US" altLang="zh-CN" smtClean="0"/>
              <a:t>7</a:t>
            </a:r>
            <a:r>
              <a:rPr lang="zh-CN" altLang="en-US" smtClean="0"/>
              <a:t>段</a:t>
            </a:r>
            <a:r>
              <a:rPr lang="en-US" altLang="zh-CN" smtClean="0"/>
              <a:t>LED</a:t>
            </a:r>
            <a:r>
              <a:rPr lang="zh-CN" altLang="en-US" smtClean="0"/>
              <a:t>组成所以也称作</a:t>
            </a:r>
            <a:r>
              <a:rPr lang="en-US" altLang="zh-CN" smtClean="0"/>
              <a:t>7</a:t>
            </a:r>
            <a:r>
              <a:rPr lang="zh-CN" altLang="en-US" smtClean="0"/>
              <a:t>段数码管，通常还会有一个单独的小数点（</a:t>
            </a:r>
            <a:r>
              <a:rPr lang="en-US" altLang="zh-CN" smtClean="0"/>
              <a:t>dp</a:t>
            </a:r>
            <a:r>
              <a:rPr lang="zh-CN" altLang="en-US" smtClean="0"/>
              <a:t>）。</a:t>
            </a:r>
            <a:r>
              <a:rPr lang="en-US" altLang="zh-CN" smtClean="0"/>
              <a:t>7</a:t>
            </a:r>
            <a:r>
              <a:rPr lang="zh-CN" altLang="en-US" smtClean="0"/>
              <a:t>个</a:t>
            </a:r>
            <a:r>
              <a:rPr lang="en-US" altLang="zh-CN" smtClean="0"/>
              <a:t>led</a:t>
            </a:r>
            <a:r>
              <a:rPr lang="zh-CN" altLang="en-US" smtClean="0"/>
              <a:t>段通常命名为</a:t>
            </a:r>
            <a:r>
              <a:rPr lang="en-US" altLang="zh-CN" smtClean="0"/>
              <a:t>a~g</a:t>
            </a:r>
            <a:r>
              <a:rPr lang="zh-CN" altLang="en-US" smtClean="0"/>
              <a:t>或</a:t>
            </a:r>
            <a:r>
              <a:rPr lang="en-US" altLang="zh-CN" smtClean="0"/>
              <a:t>A~G</a:t>
            </a:r>
            <a:r>
              <a:rPr lang="zh-CN" altLang="en-US" smtClean="0"/>
              <a:t>，每段</a:t>
            </a:r>
            <a:r>
              <a:rPr lang="en-US" altLang="zh-CN" smtClean="0"/>
              <a:t>led</a:t>
            </a:r>
            <a:r>
              <a:rPr lang="zh-CN" altLang="en-US" smtClean="0"/>
              <a:t>的显示可以单独控制，不同段的组合从而显示不同的数字。</a:t>
            </a:r>
          </a:p>
          <a:p>
            <a:r>
              <a:rPr lang="en-US" altLang="zh-CN" smtClean="0"/>
              <a:t>7</a:t>
            </a:r>
            <a:r>
              <a:rPr lang="zh-CN" altLang="en-US" smtClean="0"/>
              <a:t>段数码管引脚一般是</a:t>
            </a:r>
            <a:r>
              <a:rPr lang="en-US" altLang="zh-CN" smtClean="0"/>
              <a:t>10</a:t>
            </a:r>
            <a:r>
              <a:rPr lang="zh-CN" altLang="en-US" smtClean="0"/>
              <a:t>个，</a:t>
            </a:r>
            <a:r>
              <a:rPr lang="en-US" altLang="zh-CN" smtClean="0"/>
              <a:t>7</a:t>
            </a:r>
            <a:r>
              <a:rPr lang="zh-CN" altLang="en-US" smtClean="0"/>
              <a:t>个段引脚</a:t>
            </a:r>
            <a:r>
              <a:rPr lang="en-US" altLang="zh-CN" smtClean="0"/>
              <a:t>+dp</a:t>
            </a:r>
            <a:r>
              <a:rPr lang="zh-CN" altLang="en-US" smtClean="0"/>
              <a:t>引脚</a:t>
            </a:r>
            <a:r>
              <a:rPr lang="en-US" altLang="zh-CN" smtClean="0"/>
              <a:t>+2</a:t>
            </a:r>
            <a:r>
              <a:rPr lang="zh-CN" altLang="en-US" smtClean="0"/>
              <a:t>个</a:t>
            </a:r>
            <a:r>
              <a:rPr lang="en-US" altLang="zh-CN" smtClean="0"/>
              <a:t>com</a:t>
            </a:r>
            <a:r>
              <a:rPr lang="zh-CN" altLang="en-US" smtClean="0"/>
              <a:t>引脚。</a:t>
            </a:r>
            <a:r>
              <a:rPr lang="en-US" altLang="zh-CN" smtClean="0"/>
              <a:t>led</a:t>
            </a:r>
            <a:r>
              <a:rPr lang="zh-CN" altLang="en-US" smtClean="0"/>
              <a:t>有阴极阳极之分，对于共阴极数码管，</a:t>
            </a:r>
            <a:r>
              <a:rPr lang="en-US" altLang="zh-CN" smtClean="0"/>
              <a:t>com</a:t>
            </a:r>
            <a:r>
              <a:rPr lang="zh-CN" altLang="en-US" smtClean="0"/>
              <a:t>引脚是各个</a:t>
            </a:r>
            <a:r>
              <a:rPr lang="en-US" altLang="zh-CN" smtClean="0"/>
              <a:t>led</a:t>
            </a:r>
            <a:r>
              <a:rPr lang="zh-CN" altLang="en-US" smtClean="0"/>
              <a:t>的阴极连接在一起。</a:t>
            </a:r>
            <a:r>
              <a:rPr lang="en-US" altLang="zh-CN" smtClean="0"/>
              <a:t>com</a:t>
            </a:r>
            <a:r>
              <a:rPr lang="zh-CN" altLang="en-US" smtClean="0"/>
              <a:t>引脚可以控制数码管的整体亮灭。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6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 smtClean="0"/>
              <a:t>6</a:t>
            </a:r>
            <a:r>
              <a:rPr lang="zh-CN" altLang="en-US" smtClean="0"/>
              <a:t>为例子说明显示的编码，让学生再补全其他数字的编码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6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 sz="1400" smtClean="0"/>
              <a:t>太快，功耗大；过慢，闪烁。</a:t>
            </a:r>
            <a:endParaRPr lang="en-US" altLang="zh-CN" sz="1400" smtClean="0"/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/>
              <a:t>若有</a:t>
            </a:r>
            <a:r>
              <a:rPr lang="en-US" altLang="zh-CN" sz="1400" smtClean="0"/>
              <a:t>n</a:t>
            </a:r>
            <a:r>
              <a:rPr lang="zh-CN" altLang="en-US" sz="1400" smtClean="0"/>
              <a:t>个数码管，则扫描频率在</a:t>
            </a:r>
            <a:r>
              <a:rPr lang="en-US" altLang="zh-CN" sz="1400" smtClean="0"/>
              <a:t>25*n</a:t>
            </a:r>
            <a:r>
              <a:rPr lang="zh-CN" altLang="en-US" sz="1400" smtClean="0"/>
              <a:t>以上。</a:t>
            </a:r>
            <a:endParaRPr lang="en-US" altLang="zh-CN" sz="1400" smtClean="0"/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smtClean="0"/>
              <a:t>8</a:t>
            </a:r>
            <a:r>
              <a:rPr lang="zh-CN" altLang="en-US" sz="1400" smtClean="0"/>
              <a:t>个灯轮流点亮一轮的时间是</a:t>
            </a:r>
            <a:r>
              <a:rPr lang="en-US" altLang="zh-CN" sz="1400" smtClean="0"/>
              <a:t>s, </a:t>
            </a:r>
            <a:r>
              <a:rPr lang="zh-CN" altLang="en-US" sz="1400" smtClean="0"/>
              <a:t>这个时间要小于</a:t>
            </a:r>
            <a:r>
              <a:rPr lang="en-US" altLang="zh-CN" sz="1400" smtClean="0"/>
              <a:t>1/25</a:t>
            </a:r>
            <a:r>
              <a:rPr lang="zh-CN" altLang="en-US" sz="1400" smtClean="0"/>
              <a:t>，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/>
              <a:t>即一个灯两次亮之间的间隔算出来的频率要大于</a:t>
            </a:r>
            <a:r>
              <a:rPr lang="en-US" altLang="zh-CN" sz="1400" smtClean="0"/>
              <a:t>25Hz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smtClean="0">
                <a:latin typeface="+mn-lt"/>
                <a:ea typeface="+mn-ea"/>
              </a:rPr>
              <a:t>Ego</a:t>
            </a:r>
            <a:r>
              <a:rPr lang="zh-CN" altLang="en-US" sz="1400" smtClean="0">
                <a:latin typeface="+mn-lt"/>
                <a:ea typeface="+mn-ea"/>
              </a:rPr>
              <a:t>板</a:t>
            </a:r>
            <a:r>
              <a:rPr lang="en-US" altLang="zh-CN" sz="1400" smtClean="0">
                <a:latin typeface="+mn-lt"/>
                <a:ea typeface="+mn-ea"/>
              </a:rPr>
              <a:t>8</a:t>
            </a:r>
            <a:r>
              <a:rPr lang="zh-CN" altLang="en-US" sz="1400" smtClean="0">
                <a:latin typeface="+mn-lt"/>
                <a:ea typeface="+mn-ea"/>
              </a:rPr>
              <a:t>个数码管每四个一组，共用段控制信号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400" smtClean="0"/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/>
              <a:t>那么每个灯点亮的时间是</a:t>
            </a:r>
            <a:r>
              <a:rPr lang="en-US" altLang="zh-CN" sz="1400" smtClean="0"/>
              <a:t>n=s/8,</a:t>
            </a:r>
            <a:r>
              <a:rPr lang="zh-CN" altLang="en-US" sz="1400" smtClean="0"/>
              <a:t>切换频率就是</a:t>
            </a:r>
            <a:r>
              <a:rPr lang="en-US" altLang="zh-CN" sz="1400" smtClean="0"/>
              <a:t>1/n</a:t>
            </a:r>
            <a:r>
              <a:rPr lang="zh-CN" altLang="en-US" sz="1400" smtClean="0"/>
              <a:t>。</a:t>
            </a:r>
            <a:endParaRPr lang="en-US" altLang="zh-CN" sz="14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8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 该实验会用到按键作为清零信号，按键开关不同于拨码开关，按键开关按下去是会自动弹起来的。</a:t>
            </a:r>
            <a:endParaRPr lang="en-US" altLang="zh-CN" smtClean="0"/>
          </a:p>
          <a:p>
            <a:r>
              <a:rPr lang="zh-CN" altLang="en-US" smtClean="0"/>
              <a:t>没有按下是断开的，采样是低电平，按下导通，采样是高电平，两个图虽然是反过来的，但是不影响解释。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2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把系统分为几个模块，每个模块再分为子模块，直到易于实现为止。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7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27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2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6516" y="2435014"/>
            <a:ext cx="11445719" cy="948288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695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6562" y="3760308"/>
            <a:ext cx="11445627" cy="845149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53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44AD0C5B-AF0E-437A-B469-D3DE21251B65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045999" y="87933"/>
            <a:ext cx="648072" cy="3517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23304" y="340203"/>
            <a:ext cx="11477962" cy="82037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23304" y="1429118"/>
            <a:ext cx="11477962" cy="499990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723304" y="6589748"/>
            <a:ext cx="3525611" cy="482177"/>
          </a:xfrm>
          <a:prstGeom prst="rect">
            <a:avLst/>
          </a:prstGeom>
        </p:spPr>
        <p:txBody>
          <a:bodyPr/>
          <a:lstStyle/>
          <a:p>
            <a:pPr defTabSz="964326">
              <a:defRPr/>
            </a:pPr>
            <a:endParaRPr kumimoji="1" lang="en-US" altLang="zh-CN" sz="1476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56120" y="6589748"/>
            <a:ext cx="3873243" cy="482177"/>
          </a:xfrm>
          <a:prstGeom prst="rect">
            <a:avLst/>
          </a:prstGeom>
        </p:spPr>
        <p:txBody>
          <a:bodyPr/>
          <a:lstStyle/>
          <a:p>
            <a:pPr algn="ctr" defTabSz="964326">
              <a:defRPr/>
            </a:pPr>
            <a:endParaRPr kumimoji="1" lang="en-US" altLang="zh-CN" sz="1476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55861" y="6589748"/>
            <a:ext cx="3645405" cy="482177"/>
          </a:xfrm>
          <a:prstGeom prst="rect">
            <a:avLst/>
          </a:prstGeom>
        </p:spPr>
        <p:txBody>
          <a:bodyPr/>
          <a:lstStyle/>
          <a:p>
            <a:pPr algn="r" defTabSz="964326">
              <a:defRPr/>
            </a:pPr>
            <a:fld id="{855B4502-5570-4FB2-86C0-5BAFA47D358D}" type="slidenum">
              <a:rPr kumimoji="1" lang="en-US" altLang="zh-CN" sz="1476" smtClean="0">
                <a:latin typeface="Times New Roman" panose="02020603050405020304" pitchFamily="18" charset="0"/>
              </a:rPr>
              <a:pPr algn="r" defTabSz="964326">
                <a:defRPr/>
              </a:pPr>
              <a:t>‹#›</a:t>
            </a:fld>
            <a:endParaRPr kumimoji="1" lang="en-US" altLang="zh-CN" sz="1476" dirty="0">
              <a:latin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99195" y="1238926"/>
            <a:ext cx="11483278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022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86048" y="767465"/>
            <a:ext cx="4146947" cy="1175975"/>
          </a:xfrm>
        </p:spPr>
        <p:txBody>
          <a:bodyPr anchor="ctr" anchorCtr="0"/>
          <a:lstStyle>
            <a:lvl1pPr>
              <a:defRPr sz="3375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419427" y="767465"/>
            <a:ext cx="6509742" cy="5698391"/>
          </a:xfrm>
        </p:spPr>
        <p:txBody>
          <a:bodyPr/>
          <a:lstStyle>
            <a:lvl1pPr>
              <a:defRPr sz="2530">
                <a:latin typeface="+mn-ea"/>
                <a:ea typeface="+mn-ea"/>
              </a:defRPr>
            </a:lvl1pPr>
            <a:lvl2pPr marL="481965" indent="0">
              <a:buNone/>
              <a:defRPr sz="2530">
                <a:latin typeface="+mn-ea"/>
                <a:ea typeface="+mn-ea"/>
              </a:defRPr>
            </a:lvl2pPr>
            <a:lvl3pPr>
              <a:defRPr sz="2530">
                <a:latin typeface="+mn-ea"/>
                <a:ea typeface="+mn-ea"/>
              </a:defRPr>
            </a:lvl3pPr>
            <a:lvl4pPr>
              <a:defRPr sz="2530">
                <a:latin typeface="+mn-ea"/>
                <a:ea typeface="+mn-ea"/>
              </a:defRPr>
            </a:lvl4pPr>
            <a:lvl5pPr>
              <a:defRPr sz="2530">
                <a:latin typeface="+mn-ea"/>
                <a:ea typeface="+mn-ea"/>
              </a:defRPr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86048" y="2361996"/>
            <a:ext cx="4146947" cy="4104529"/>
          </a:xfrm>
        </p:spPr>
        <p:txBody>
          <a:bodyPr/>
          <a:lstStyle>
            <a:lvl1pPr marL="361950" indent="-361315">
              <a:buFont typeface="Arial" panose="020B0604020202020204" pitchFamily="34" charset="0"/>
              <a:buChar char="•"/>
              <a:defRPr sz="2530">
                <a:latin typeface="+mn-ea"/>
                <a:ea typeface="+mn-ea"/>
              </a:defRPr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06562" y="5911352"/>
            <a:ext cx="11445627" cy="588657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06562" y="676387"/>
            <a:ext cx="11445627" cy="4805024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81965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863438" cy="7243365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8196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93588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631632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57658"/>
            <a:ext cx="11445719" cy="948288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0A0E9ABF-9DAD-477D-8548-41901FB40FDA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901983" y="87933"/>
            <a:ext cx="651221" cy="39166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7853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41094" y="6696722"/>
            <a:ext cx="4176563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375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64565" rtl="0" eaLnBrk="1" fontAlgn="auto" latinLnBrk="0" hangingPunct="1">
        <a:lnSpc>
          <a:spcPct val="100000"/>
        </a:lnSpc>
        <a:spcBef>
          <a:spcPct val="0"/>
        </a:spcBef>
        <a:buNone/>
        <a:defRPr sz="2955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4130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72326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355" algn="l"/>
        </a:tabLst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2052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878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16979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1089232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数字逻辑设计</a:t>
            </a:r>
            <a:endParaRPr lang="en-US" altLang="zh-CN" sz="44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0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实验四：七段数码管的设计</a:t>
            </a:r>
            <a:endParaRPr lang="en-US" altLang="zh-CN" sz="4000" b="1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郑海刚   </a:t>
            </a:r>
            <a:r>
              <a:rPr lang="en-US" altLang="zh-CN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秋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09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6280621"/>
            <a:ext cx="12858044" cy="952028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903628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1028" name="Picture 4" descr="https://iknow-pic.cdn.bcebos.com/29381f30e924b899df62ead36e061d950b7bf6f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" y="57957"/>
            <a:ext cx="1604839" cy="13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7" y="1615231"/>
            <a:ext cx="3475990" cy="6381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342440" y="2343571"/>
            <a:ext cx="2173725" cy="1992833"/>
          </a:xfrm>
          <a:prstGeom prst="rect">
            <a:avLst/>
          </a:prstGeom>
          <a:solidFill>
            <a:srgbClr val="D9D9D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26" y="1263650"/>
            <a:ext cx="8928992" cy="760115"/>
          </a:xfrm>
        </p:spPr>
        <p:txBody>
          <a:bodyPr>
            <a:normAutofit fontScale="92500"/>
          </a:bodyPr>
          <a:lstStyle/>
          <a:p>
            <a:pPr marL="0" indent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 smtClean="0">
                <a:latin typeface="+mn-ea"/>
              </a:rPr>
              <a:t>实现复杂数字系统时，可采用</a:t>
            </a:r>
            <a:r>
              <a:rPr lang="en-US" altLang="zh-CN" dirty="0" smtClean="0">
                <a:latin typeface="+mn-ea"/>
              </a:rPr>
              <a:t>top-down</a:t>
            </a:r>
            <a:r>
              <a:rPr lang="zh-CN" altLang="en-US" dirty="0" smtClean="0">
                <a:latin typeface="+mn-ea"/>
              </a:rPr>
              <a:t>的方法进行设计</a:t>
            </a:r>
            <a:endParaRPr lang="zh-CN" altLang="en-US" dirty="0">
              <a:latin typeface="+mn-ea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65" fontAlgn="auto">
              <a:spcAft>
                <a:spcPts val="0"/>
              </a:spcAft>
              <a:defRPr/>
            </a:pPr>
            <a:r>
              <a:rPr lang="zh-CN" altLang="en-US" sz="3600" b="1" dirty="0" smtClean="0"/>
              <a:t>实验要点</a:t>
            </a:r>
            <a:r>
              <a:rPr lang="en-US" altLang="zh-CN" sz="3600" b="1" dirty="0" smtClean="0"/>
              <a:t>-</a:t>
            </a:r>
            <a:r>
              <a:rPr lang="zh-CN" altLang="en-US" sz="3600" dirty="0" smtClean="0"/>
              <a:t>层次化设计</a:t>
            </a:r>
            <a:endParaRPr lang="zh-CN" altLang="en-US" sz="3600" dirty="0"/>
          </a:p>
        </p:txBody>
      </p:sp>
      <p:sp>
        <p:nvSpPr>
          <p:cNvPr id="2" name="AutoShape 2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215900" y="158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368300" y="1682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645150" y="3315680"/>
            <a:ext cx="1440160" cy="70750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数码管驱动模块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79744" y="4696445"/>
            <a:ext cx="762763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消</a:t>
            </a:r>
            <a:r>
              <a:rPr lang="zh-CN" altLang="en-US" smtClean="0">
                <a:solidFill>
                  <a:schemeClr val="tx1"/>
                </a:solidFill>
              </a:rPr>
              <a:t>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013551" y="3458679"/>
            <a:ext cx="1080120" cy="421506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数码管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872105" y="2493808"/>
            <a:ext cx="98625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计数器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684958" y="4710639"/>
            <a:ext cx="1296145" cy="42881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按键输入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2" idx="3"/>
            <a:endCxn id="14" idx="1"/>
          </p:cNvCxnSpPr>
          <p:nvPr/>
        </p:nvCxnSpPr>
        <p:spPr>
          <a:xfrm>
            <a:off x="7085310" y="3669432"/>
            <a:ext cx="9282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3" idx="1"/>
          </p:cNvCxnSpPr>
          <p:nvPr/>
        </p:nvCxnSpPr>
        <p:spPr>
          <a:xfrm>
            <a:off x="3981103" y="4925045"/>
            <a:ext cx="9986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637090" y="3385686"/>
            <a:ext cx="1296144" cy="569627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拨</a:t>
            </a:r>
            <a:r>
              <a:rPr lang="zh-CN" altLang="en-US" dirty="0" smtClean="0">
                <a:solidFill>
                  <a:schemeClr val="tx1"/>
                </a:solidFill>
              </a:rPr>
              <a:t>码开关输入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肘形连接符 30"/>
          <p:cNvCxnSpPr>
            <a:stCxn id="28" idx="3"/>
            <a:endCxn id="12" idx="1"/>
          </p:cNvCxnSpPr>
          <p:nvPr/>
        </p:nvCxnSpPr>
        <p:spPr>
          <a:xfrm flipV="1">
            <a:off x="3933234" y="3669432"/>
            <a:ext cx="1711916" cy="10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2"/>
            <a:endCxn id="12" idx="0"/>
          </p:cNvCxnSpPr>
          <p:nvPr/>
        </p:nvCxnSpPr>
        <p:spPr>
          <a:xfrm>
            <a:off x="6365230" y="2951008"/>
            <a:ext cx="0" cy="364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3"/>
            <a:endCxn id="35" idx="2"/>
          </p:cNvCxnSpPr>
          <p:nvPr/>
        </p:nvCxnSpPr>
        <p:spPr>
          <a:xfrm flipV="1">
            <a:off x="5742507" y="4336404"/>
            <a:ext cx="686796" cy="5886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05439" y="5128493"/>
            <a:ext cx="464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+mn-ea"/>
                <a:ea typeface="+mn-ea"/>
              </a:rPr>
              <a:t>建议先实现</a:t>
            </a:r>
            <a:r>
              <a:rPr lang="en-US" altLang="zh-CN" sz="240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  <a:ea typeface="+mn-ea"/>
              </a:rPr>
              <a:t>位的数码管静态显示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76487" y="1249063"/>
            <a:ext cx="9833407" cy="4239469"/>
          </a:xfrm>
        </p:spPr>
        <p:txBody>
          <a:bodyPr>
            <a:noAutofit/>
          </a:bodyPr>
          <a:lstStyle/>
          <a:p>
            <a:pPr marL="45720" lvl="1" indent="0" fontAlgn="base" latinLnBrk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、需求分析</a:t>
            </a:r>
            <a:r>
              <a:rPr lang="zh-CN" altLang="en-US" sz="2800" dirty="0">
                <a:latin typeface="+mn-ea"/>
              </a:rPr>
              <a:t>与功能模块划分</a:t>
            </a:r>
            <a:endParaRPr lang="en-US" altLang="zh-CN" sz="2800" dirty="0">
              <a:latin typeface="+mn-ea"/>
            </a:endParaRPr>
          </a:p>
          <a:p>
            <a:pPr marL="45720" lvl="1" indent="0" fontAlgn="base" latinLnBrk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、新建</a:t>
            </a:r>
            <a:r>
              <a:rPr lang="en-US" altLang="zh-CN" sz="2800" dirty="0">
                <a:latin typeface="+mn-ea"/>
              </a:rPr>
              <a:t>hexseg8</a:t>
            </a:r>
            <a:r>
              <a:rPr lang="zh-CN" altLang="en-US" sz="2800" dirty="0">
                <a:latin typeface="+mn-ea"/>
              </a:rPr>
              <a:t>工程，添加</a:t>
            </a:r>
            <a:r>
              <a:rPr lang="en-US" altLang="zh-CN" sz="2800" dirty="0">
                <a:latin typeface="+mn-ea"/>
              </a:rPr>
              <a:t>hexseg8.v</a:t>
            </a:r>
            <a:r>
              <a:rPr lang="zh-CN" altLang="en-US" sz="2800" dirty="0">
                <a:latin typeface="+mn-ea"/>
              </a:rPr>
              <a:t>文件</a:t>
            </a:r>
            <a:endParaRPr lang="en-US" altLang="zh-CN" sz="2800" dirty="0">
              <a:latin typeface="+mn-ea"/>
            </a:endParaRPr>
          </a:p>
          <a:p>
            <a:pPr marL="45720" lvl="1" indent="0" fontAlgn="base" latinLnBrk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dirty="0" smtClean="0">
                <a:latin typeface="+mn-ea"/>
              </a:rPr>
              <a:t>3</a:t>
            </a:r>
            <a:r>
              <a:rPr lang="zh-CN" altLang="en-US" sz="2800" dirty="0" smtClean="0">
                <a:latin typeface="+mn-ea"/>
              </a:rPr>
              <a:t>、完成</a:t>
            </a:r>
            <a:r>
              <a:rPr lang="zh-CN" altLang="en-US" sz="2800" dirty="0">
                <a:latin typeface="+mn-ea"/>
              </a:rPr>
              <a:t>功能代码</a:t>
            </a:r>
            <a:endParaRPr lang="en-US" altLang="zh-CN" sz="2800" dirty="0">
              <a:latin typeface="+mn-ea"/>
            </a:endParaRPr>
          </a:p>
          <a:p>
            <a:pPr marL="45720" lvl="1" indent="0" fontAlgn="base" latinLnBrk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dirty="0" smtClean="0">
                <a:latin typeface="+mn-ea"/>
              </a:rPr>
              <a:t>4</a:t>
            </a:r>
            <a:r>
              <a:rPr lang="zh-CN" altLang="en-US" sz="2800" dirty="0" smtClean="0">
                <a:latin typeface="+mn-ea"/>
              </a:rPr>
              <a:t>、完成</a:t>
            </a:r>
            <a:r>
              <a:rPr lang="zh-CN" altLang="en-US" sz="2800" dirty="0">
                <a:latin typeface="+mn-ea"/>
              </a:rPr>
              <a:t>仿真文件执行仿真、</a:t>
            </a:r>
            <a:r>
              <a:rPr lang="zh-CN" altLang="en-US" sz="2800">
                <a:latin typeface="+mn-ea"/>
              </a:rPr>
              <a:t>添加</a:t>
            </a:r>
            <a:r>
              <a:rPr lang="zh-CN" altLang="en-US" sz="2800" smtClean="0">
                <a:latin typeface="+mn-ea"/>
              </a:rPr>
              <a:t>约束（</a:t>
            </a:r>
            <a:r>
              <a:rPr lang="zh-CN" altLang="en-US" sz="2800" smtClean="0">
                <a:solidFill>
                  <a:srgbClr val="FF0000"/>
                </a:solidFill>
                <a:latin typeface="+mn-ea"/>
              </a:rPr>
              <a:t>查找</a:t>
            </a:r>
            <a:r>
              <a:rPr lang="en-US" altLang="zh-CN" sz="2800" smtClean="0">
                <a:solidFill>
                  <a:srgbClr val="FF0000"/>
                </a:solidFill>
                <a:latin typeface="+mn-ea"/>
              </a:rPr>
              <a:t>Ego1</a:t>
            </a:r>
            <a:r>
              <a:rPr lang="zh-CN" altLang="en-US" sz="2800" smtClean="0">
                <a:solidFill>
                  <a:srgbClr val="FF0000"/>
                </a:solidFill>
                <a:latin typeface="+mn-ea"/>
              </a:rPr>
              <a:t>手册</a:t>
            </a:r>
            <a:r>
              <a:rPr lang="zh-CN" altLang="en-US" sz="2800" smtClean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45720" lvl="1" indent="0" fontAlgn="base" latinLnBrk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dirty="0" smtClean="0">
                <a:latin typeface="+mn-ea"/>
              </a:rPr>
              <a:t>5</a:t>
            </a:r>
            <a:r>
              <a:rPr lang="zh-CN" altLang="en-US" sz="2800" dirty="0" smtClean="0">
                <a:latin typeface="+mn-ea"/>
              </a:rPr>
              <a:t>、生成</a:t>
            </a:r>
            <a:r>
              <a:rPr lang="zh-CN" altLang="en-US" sz="2800" dirty="0">
                <a:latin typeface="+mn-ea"/>
              </a:rPr>
              <a:t>比特流上板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65" fontAlgn="auto">
              <a:spcAft>
                <a:spcPts val="0"/>
              </a:spcAft>
              <a:defRPr/>
            </a:pPr>
            <a:r>
              <a:rPr lang="zh-CN" altLang="en-US" sz="3600" b="1" smtClean="0"/>
              <a:t>实验步骤</a:t>
            </a:r>
            <a:endParaRPr lang="zh-CN" altLang="en-US" sz="3600" b="1" dirty="0"/>
          </a:p>
        </p:txBody>
      </p:sp>
      <p:sp>
        <p:nvSpPr>
          <p:cNvPr id="2" name="AutoShape 2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215900" y="158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368300" y="1682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8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520700" y="3206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实验检查与提交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6896" y="1915941"/>
            <a:ext cx="12458380" cy="11685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latin typeface="+mn-ea"/>
                <a:ea typeface="+mn-ea"/>
              </a:rPr>
              <a:t>下一次课现场检查实验现象（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分，超时扣</a:t>
            </a:r>
            <a:r>
              <a:rPr lang="en-US" altLang="zh-CN" sz="2800" dirty="0">
                <a:latin typeface="+mn-ea"/>
                <a:ea typeface="+mn-ea"/>
              </a:rPr>
              <a:t>0.5</a:t>
            </a:r>
            <a:r>
              <a:rPr lang="zh-CN" altLang="en-US" sz="2800" dirty="0">
                <a:latin typeface="+mn-ea"/>
                <a:ea typeface="+mn-ea"/>
              </a:rPr>
              <a:t>分）。</a:t>
            </a:r>
          </a:p>
          <a:p>
            <a:pPr marL="228600"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latin typeface="+mn-ea"/>
                <a:ea typeface="+mn-ea"/>
              </a:rPr>
              <a:t>课后作业：提交</a:t>
            </a:r>
            <a:r>
              <a:rPr lang="en-US" altLang="zh-CN" sz="2800" dirty="0">
                <a:latin typeface="+mn-ea"/>
                <a:ea typeface="+mn-ea"/>
              </a:rPr>
              <a:t>.v</a:t>
            </a:r>
            <a:r>
              <a:rPr lang="zh-CN" altLang="en-US" sz="2800" dirty="0">
                <a:latin typeface="+mn-ea"/>
                <a:ea typeface="+mn-ea"/>
              </a:rPr>
              <a:t>文件（含仿真文件）、仿真波形截图及分析报告（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分）。</a:t>
            </a:r>
          </a:p>
          <a:p>
            <a:pPr marL="228600"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latin typeface="+mn-ea"/>
                <a:ea typeface="+mn-ea"/>
              </a:rPr>
              <a:t>附加题：提交</a:t>
            </a:r>
            <a:r>
              <a:rPr lang="en-US" altLang="zh-CN" sz="2800" dirty="0">
                <a:latin typeface="+mn-ea"/>
                <a:ea typeface="+mn-ea"/>
              </a:rPr>
              <a:t>.v</a:t>
            </a:r>
            <a:r>
              <a:rPr lang="zh-CN" altLang="en-US" sz="2800" dirty="0">
                <a:latin typeface="+mn-ea"/>
                <a:ea typeface="+mn-ea"/>
              </a:rPr>
              <a:t>文件（含仿真文件）、仿真波形截图及分析报告（</a:t>
            </a:r>
            <a:r>
              <a:rPr lang="en-US" altLang="zh-CN" sz="2800" dirty="0">
                <a:latin typeface="+mn-ea"/>
                <a:ea typeface="+mn-ea"/>
              </a:rPr>
              <a:t>+0.5</a:t>
            </a:r>
            <a:r>
              <a:rPr lang="zh-CN" altLang="en-US" sz="2800" dirty="0">
                <a:latin typeface="+mn-ea"/>
                <a:ea typeface="+mn-ea"/>
              </a:rPr>
              <a:t>分）。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44999" y="2587357"/>
            <a:ext cx="67935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开始实验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1528093"/>
            <a:ext cx="10081120" cy="37444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、实验目的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2</a:t>
            </a:r>
            <a:r>
              <a:rPr lang="zh-CN" altLang="en-US" smtClean="0"/>
              <a:t>、实验内容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3</a:t>
            </a:r>
            <a:r>
              <a:rPr lang="zh-CN" altLang="en-US" smtClean="0"/>
              <a:t>、实验原理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、实验要点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   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endParaRPr lang="en-US" altLang="zh-CN" dirty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 smtClean="0"/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目录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3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3303452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zh-CN" altLang="en-US" sz="2800" dirty="0">
                <a:latin typeface="+mn-ea"/>
                <a:ea typeface="+mn-ea"/>
              </a:rPr>
              <a:t>七段数码</a:t>
            </a:r>
            <a:r>
              <a:rPr lang="zh-CN" altLang="en-US" sz="2800" dirty="0" smtClean="0">
                <a:latin typeface="+mn-ea"/>
                <a:ea typeface="+mn-ea"/>
              </a:rPr>
              <a:t>管的控制方法</a:t>
            </a: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加深对计数器工作原理的理解，进一步熟悉计数器的实现方法</a:t>
            </a: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了解</a:t>
            </a:r>
            <a:r>
              <a:rPr lang="zh-CN" altLang="en-US" sz="2800" dirty="0">
                <a:latin typeface="+mn-ea"/>
                <a:ea typeface="+mn-ea"/>
              </a:rPr>
              <a:t>层次化、模块化的设计</a:t>
            </a:r>
            <a:r>
              <a:rPr lang="zh-CN" altLang="en-US" sz="2800" dirty="0" smtClean="0">
                <a:latin typeface="+mn-ea"/>
                <a:ea typeface="+mn-ea"/>
              </a:rPr>
              <a:t>思想</a:t>
            </a:r>
            <a:endParaRPr lang="zh-CN" altLang="en-US" sz="2800" dirty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zh-CN" altLang="en-US" sz="2800" dirty="0">
                <a:latin typeface="+mn-ea"/>
                <a:ea typeface="+mn-ea"/>
              </a:rPr>
              <a:t>复杂时序电路的仿真与调试</a:t>
            </a:r>
            <a:r>
              <a:rPr lang="zh-CN" altLang="en-US" sz="2800" dirty="0" smtClean="0">
                <a:latin typeface="+mn-ea"/>
                <a:ea typeface="+mn-ea"/>
              </a:rPr>
              <a:t>方法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实验目的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881675" y="736005"/>
            <a:ext cx="11828821" cy="2016224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实验内容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+mn-ea"/>
                <a:ea typeface="+mn-ea"/>
              </a:rPr>
              <a:t>    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r>
              <a:rPr lang="zh-CN" altLang="en-US" sz="2400" dirty="0">
                <a:latin typeface="+mn-ea"/>
                <a:ea typeface="+mn-ea"/>
              </a:rPr>
              <a:t>数码管控制器，要求能够控制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en-US" sz="2400" dirty="0">
                <a:latin typeface="+mn-ea"/>
                <a:ea typeface="+mn-ea"/>
              </a:rPr>
              <a:t>个数码管（</a:t>
            </a:r>
            <a:r>
              <a:rPr lang="en-US" altLang="zh-CN" sz="2400" dirty="0">
                <a:latin typeface="+mn-ea"/>
                <a:ea typeface="+mn-ea"/>
              </a:rPr>
              <a:t>DK7-DK0</a:t>
            </a:r>
            <a:r>
              <a:rPr lang="zh-CN" altLang="en-US" sz="2400" dirty="0">
                <a:latin typeface="+mn-ea"/>
                <a:ea typeface="+mn-ea"/>
              </a:rPr>
              <a:t>）同时稳定地显示数字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</a:t>
            </a:r>
            <a:r>
              <a:rPr lang="zh-CN" altLang="en-US" sz="3600" b="1" dirty="0" smtClean="0"/>
              <a:t>题目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9644"/>
              </p:ext>
            </p:extLst>
          </p:nvPr>
        </p:nvGraphicFramePr>
        <p:xfrm>
          <a:off x="6475925" y="3328293"/>
          <a:ext cx="6065096" cy="130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7"/>
                <a:gridCol w="1656184"/>
                <a:gridCol w="1800200"/>
                <a:gridCol w="1384575"/>
              </a:tblGrid>
              <a:tr h="644036">
                <a:tc>
                  <a:txBody>
                    <a:bodyPr/>
                    <a:lstStyle/>
                    <a:p>
                      <a:pPr marL="6667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DK[7:6]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DK[5:4]</a:t>
                      </a:r>
                      <a:endParaRPr lang="zh-C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DK[3:2]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DK[1:0]</a:t>
                      </a:r>
                      <a:endParaRPr lang="zh-C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64944">
                <a:tc>
                  <a:txBody>
                    <a:bodyPr/>
                    <a:lstStyle/>
                    <a:p>
                      <a:pPr marL="6667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计数显示</a:t>
                      </a:r>
                    </a:p>
                  </a:txBody>
                  <a:tcPr marL="0" marR="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5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zh-CN" sz="2000" b="0" dirty="0">
                          <a:effectLst/>
                        </a:rPr>
                        <a:t>拨码开关输入</a:t>
                      </a:r>
                      <a:endParaRPr lang="zh-CN" sz="3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5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zh-CN" sz="2000" b="0" dirty="0">
                          <a:effectLst/>
                        </a:rPr>
                        <a:t>班级（</a:t>
                      </a:r>
                      <a:r>
                        <a:rPr lang="en-US" sz="2000" b="0" dirty="0">
                          <a:effectLst/>
                        </a:rPr>
                        <a:t>01-10</a:t>
                      </a:r>
                      <a:r>
                        <a:rPr lang="zh-CN" sz="2000" b="0" dirty="0">
                          <a:effectLst/>
                        </a:rPr>
                        <a:t>）</a:t>
                      </a:r>
                      <a:endParaRPr lang="zh-CN" sz="3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5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学号后两位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" t="7337" r="1835" b="7824"/>
          <a:stretch>
            <a:fillRect/>
          </a:stretch>
        </p:blipFill>
        <p:spPr bwMode="auto">
          <a:xfrm>
            <a:off x="881675" y="2413434"/>
            <a:ext cx="5424775" cy="357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316807" y="3581191"/>
            <a:ext cx="2520280" cy="5391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实验原理</a:t>
            </a:r>
            <a:r>
              <a:rPr lang="en-US" altLang="zh-CN" sz="3600" b="1" smtClean="0"/>
              <a:t>-</a:t>
            </a:r>
            <a:r>
              <a:rPr lang="zh-CN" altLang="en-US" sz="3600" smtClean="0"/>
              <a:t>单数码管控制</a:t>
            </a:r>
            <a:endParaRPr lang="zh-CN" altLang="en-US" sz="36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0743" y="1158426"/>
            <a:ext cx="11881320" cy="5194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单个</a:t>
            </a:r>
            <a:r>
              <a:rPr lang="zh-CN" altLang="en-US" smtClean="0"/>
              <a:t>数码管工</a:t>
            </a:r>
            <a:r>
              <a:rPr lang="zh-CN" altLang="en-US"/>
              <a:t>作原理及其</a:t>
            </a:r>
            <a:r>
              <a:rPr lang="zh-CN" altLang="en-US" smtClean="0"/>
              <a:t>控制</a:t>
            </a:r>
            <a:endParaRPr lang="zh-CN" altLang="zh-CN" smtClean="0"/>
          </a:p>
        </p:txBody>
      </p:sp>
      <p:pic>
        <p:nvPicPr>
          <p:cNvPr id="8" name="图片 7" descr="C:\Users\XUERUI\AppData\Local\Temp\1512182854(1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51" y="4932477"/>
            <a:ext cx="7632848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:\HITSZ\实验课\数字逻辑\实验\数字逻辑设计实验-2020\指导书截图\数码管引脚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99" y="2536205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ITSZ\实验课\数字逻辑\实验\数字逻辑设计实验-2020\指导书截图\数码管结构图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23" y="2360198"/>
            <a:ext cx="279945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ovo\Desktop\图片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8" y="1156675"/>
            <a:ext cx="6212197" cy="260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实验原理</a:t>
            </a:r>
            <a:r>
              <a:rPr lang="en-US" altLang="zh-CN" sz="3600" b="1" dirty="0" smtClean="0"/>
              <a:t>-</a:t>
            </a:r>
            <a:r>
              <a:rPr lang="en-US" altLang="zh-CN" sz="3600" dirty="0" smtClean="0"/>
              <a:t>Ego1</a:t>
            </a:r>
            <a:r>
              <a:rPr lang="zh-CN" altLang="en-US" sz="3600" dirty="0" smtClean="0"/>
              <a:t>七段</a:t>
            </a:r>
            <a:r>
              <a:rPr lang="zh-CN" altLang="en-US" sz="3600" dirty="0"/>
              <a:t>数码管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11996" y="1816125"/>
            <a:ext cx="494560" cy="1152128"/>
            <a:chOff x="3801198" y="1600101"/>
            <a:chExt cx="539945" cy="1224136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827675" y="1600101"/>
              <a:ext cx="432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827675" y="2248173"/>
              <a:ext cx="432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801198" y="1672109"/>
              <a:ext cx="0" cy="504056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801198" y="2289833"/>
              <a:ext cx="0" cy="504056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41143" y="2289833"/>
              <a:ext cx="0" cy="504056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845623" y="2824237"/>
              <a:ext cx="432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93521" y="4703587"/>
            <a:ext cx="11405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LEDX-C</a:t>
            </a:r>
            <a:r>
              <a:rPr lang="zh-CN" altLang="en-US" sz="2400" dirty="0">
                <a:latin typeface="+mn-ea"/>
                <a:ea typeface="+mn-ea"/>
              </a:rPr>
              <a:t>开头的是段控制信号，比如</a:t>
            </a:r>
            <a:r>
              <a:rPr lang="en-US" altLang="zh-CN" sz="2400" dirty="0" smtClean="0">
                <a:latin typeface="+mn-ea"/>
                <a:ea typeface="+mn-ea"/>
              </a:rPr>
              <a:t>LEDX-CA</a:t>
            </a:r>
            <a:r>
              <a:rPr lang="zh-CN" altLang="en-US" sz="2400" dirty="0" smtClean="0">
                <a:latin typeface="+mn-ea"/>
                <a:ea typeface="+mn-ea"/>
              </a:rPr>
              <a:t>代表该引脚</a:t>
            </a:r>
            <a:r>
              <a:rPr lang="zh-CN" altLang="en-US" sz="2400" dirty="0">
                <a:latin typeface="+mn-ea"/>
                <a:ea typeface="+mn-ea"/>
              </a:rPr>
              <a:t>控制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段的亮</a:t>
            </a:r>
            <a:r>
              <a:rPr lang="zh-CN" altLang="en-US" sz="2400" dirty="0" smtClean="0">
                <a:latin typeface="+mn-ea"/>
                <a:ea typeface="+mn-ea"/>
              </a:rPr>
              <a:t>灭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DN0-K1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dirty="0">
                <a:latin typeface="+mn-ea"/>
                <a:ea typeface="+mn-ea"/>
              </a:rPr>
              <a:t>com</a:t>
            </a:r>
            <a:r>
              <a:rPr lang="zh-CN" altLang="en-US" sz="2400" dirty="0">
                <a:latin typeface="+mn-ea"/>
                <a:ea typeface="+mn-ea"/>
              </a:rPr>
              <a:t>引脚</a:t>
            </a:r>
            <a:r>
              <a:rPr lang="zh-CN" altLang="en-US" sz="2400" dirty="0" smtClean="0">
                <a:latin typeface="+mn-ea"/>
                <a:ea typeface="+mn-ea"/>
              </a:rPr>
              <a:t>，作为总开关控制</a:t>
            </a:r>
            <a:r>
              <a:rPr lang="en-US" altLang="zh-CN" sz="2400" dirty="0">
                <a:latin typeface="+mn-ea"/>
                <a:ea typeface="+mn-ea"/>
              </a:rPr>
              <a:t>DK1</a:t>
            </a:r>
            <a:r>
              <a:rPr lang="zh-CN" altLang="en-US" sz="2400" dirty="0">
                <a:latin typeface="+mn-ea"/>
                <a:ea typeface="+mn-ea"/>
              </a:rPr>
              <a:t>数码管是否亮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Ego</a:t>
            </a:r>
            <a:r>
              <a:rPr lang="zh-CN" altLang="en-US" sz="2400" dirty="0">
                <a:latin typeface="+mn-ea"/>
                <a:ea typeface="+mn-ea"/>
              </a:rPr>
              <a:t>板上</a:t>
            </a:r>
            <a:r>
              <a:rPr lang="en-US" altLang="zh-CN" sz="2400" dirty="0">
                <a:latin typeface="+mn-ea"/>
                <a:ea typeface="+mn-ea"/>
              </a:rPr>
              <a:t>com</a:t>
            </a:r>
            <a:r>
              <a:rPr lang="zh-CN" altLang="en-US" sz="2400" dirty="0">
                <a:latin typeface="+mn-ea"/>
                <a:ea typeface="+mn-ea"/>
              </a:rPr>
              <a:t>信号由三极管驱动，相当于接了一个反相器，所以是高电平使</a:t>
            </a:r>
            <a:r>
              <a:rPr lang="zh-CN" altLang="en-US" sz="2400" dirty="0" smtClean="0">
                <a:latin typeface="+mn-ea"/>
                <a:ea typeface="+mn-ea"/>
              </a:rPr>
              <a:t>能。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47722"/>
              </p:ext>
            </p:extLst>
          </p:nvPr>
        </p:nvGraphicFramePr>
        <p:xfrm>
          <a:off x="6357367" y="3339904"/>
          <a:ext cx="623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06"/>
                <a:gridCol w="360040"/>
                <a:gridCol w="432048"/>
                <a:gridCol w="360040"/>
                <a:gridCol w="432048"/>
                <a:gridCol w="360040"/>
                <a:gridCol w="432048"/>
                <a:gridCol w="360040"/>
                <a:gridCol w="576064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十六进制编码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8’hbe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实验原理</a:t>
            </a:r>
            <a:r>
              <a:rPr lang="en-US" altLang="zh-CN" sz="3600" smtClean="0"/>
              <a:t>-</a:t>
            </a:r>
            <a:r>
              <a:rPr lang="zh-CN" altLang="en-US" sz="3600" smtClean="0"/>
              <a:t>多位数码管控制</a:t>
            </a:r>
            <a:endParaRPr lang="zh-CN" alt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07" y="1249064"/>
            <a:ext cx="3769489" cy="244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组合 42"/>
          <p:cNvGrpSpPr/>
          <p:nvPr/>
        </p:nvGrpSpPr>
        <p:grpSpPr>
          <a:xfrm>
            <a:off x="130513" y="4955429"/>
            <a:ext cx="6261020" cy="1379484"/>
            <a:chOff x="70265" y="4955429"/>
            <a:chExt cx="6261020" cy="1379484"/>
          </a:xfrm>
        </p:grpSpPr>
        <p:sp>
          <p:nvSpPr>
            <p:cNvPr id="35" name="文本框 66"/>
            <p:cNvSpPr txBox="1"/>
            <p:nvPr/>
          </p:nvSpPr>
          <p:spPr>
            <a:xfrm>
              <a:off x="70265" y="551178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LED0-Cx</a:t>
              </a:r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84760" y="4955429"/>
              <a:ext cx="5446525" cy="1379484"/>
              <a:chOff x="884760" y="4955429"/>
              <a:chExt cx="5446525" cy="1379484"/>
            </a:xfrm>
          </p:grpSpPr>
          <p:sp>
            <p:nvSpPr>
              <p:cNvPr id="9" name="文本框 22"/>
              <p:cNvSpPr txBox="1"/>
              <p:nvPr/>
            </p:nvSpPr>
            <p:spPr>
              <a:xfrm>
                <a:off x="1305019" y="4955429"/>
                <a:ext cx="28803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23"/>
              <p:cNvSpPr txBox="1"/>
              <p:nvPr/>
            </p:nvSpPr>
            <p:spPr>
              <a:xfrm>
                <a:off x="1820863" y="4955429"/>
                <a:ext cx="28803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24"/>
              <p:cNvSpPr txBox="1"/>
              <p:nvPr/>
            </p:nvSpPr>
            <p:spPr>
              <a:xfrm>
                <a:off x="2324919" y="4955429"/>
                <a:ext cx="28803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3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25"/>
              <p:cNvSpPr txBox="1"/>
              <p:nvPr/>
            </p:nvSpPr>
            <p:spPr>
              <a:xfrm>
                <a:off x="2809924" y="4955429"/>
                <a:ext cx="28803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4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26"/>
              <p:cNvSpPr txBox="1"/>
              <p:nvPr/>
            </p:nvSpPr>
            <p:spPr>
              <a:xfrm>
                <a:off x="3261023" y="4955429"/>
                <a:ext cx="28803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5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27"/>
              <p:cNvSpPr txBox="1"/>
              <p:nvPr/>
            </p:nvSpPr>
            <p:spPr>
              <a:xfrm>
                <a:off x="3710833" y="4955429"/>
                <a:ext cx="28803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6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28"/>
              <p:cNvSpPr txBox="1"/>
              <p:nvPr/>
            </p:nvSpPr>
            <p:spPr>
              <a:xfrm>
                <a:off x="4177243" y="4955429"/>
                <a:ext cx="28803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7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文本框 29"/>
              <p:cNvSpPr txBox="1"/>
              <p:nvPr/>
            </p:nvSpPr>
            <p:spPr>
              <a:xfrm>
                <a:off x="4672418" y="4955429"/>
                <a:ext cx="28803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8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直接连接符 16"/>
              <p:cNvCxnSpPr>
                <a:stCxn id="16" idx="2"/>
              </p:cNvCxnSpPr>
              <p:nvPr/>
            </p:nvCxnSpPr>
            <p:spPr>
              <a:xfrm>
                <a:off x="4816434" y="5417094"/>
                <a:ext cx="0" cy="359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312378" y="5417094"/>
                <a:ext cx="0" cy="359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856552" y="5417094"/>
                <a:ext cx="0" cy="359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3" idx="2"/>
                <a:endCxn id="13" idx="2"/>
              </p:cNvCxnSpPr>
              <p:nvPr/>
            </p:nvCxnSpPr>
            <p:spPr>
              <a:xfrm>
                <a:off x="3405039" y="541709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405039" y="5417094"/>
                <a:ext cx="0" cy="359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953940" y="5417094"/>
                <a:ext cx="0" cy="359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468935" y="5417094"/>
                <a:ext cx="0" cy="359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964879" y="5417093"/>
                <a:ext cx="0" cy="359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433496" y="5417093"/>
                <a:ext cx="0" cy="359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884760" y="5776564"/>
                <a:ext cx="2069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532831" y="5417093"/>
                <a:ext cx="0" cy="59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2036887" y="5417093"/>
                <a:ext cx="0" cy="59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2540943" y="5417093"/>
                <a:ext cx="0" cy="59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044999" y="5417092"/>
                <a:ext cx="0" cy="59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477047" y="5417091"/>
                <a:ext cx="0" cy="59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909095" y="5417090"/>
                <a:ext cx="0" cy="59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410787" y="5417090"/>
                <a:ext cx="0" cy="59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917207" y="5417090"/>
                <a:ext cx="0" cy="59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67"/>
              <p:cNvSpPr txBox="1"/>
              <p:nvPr/>
            </p:nvSpPr>
            <p:spPr>
              <a:xfrm>
                <a:off x="1359723" y="5965581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DN0-k1~DN0-k4</a:t>
                </a:r>
                <a:endParaRPr lang="zh-CN" altLang="en-US" dirty="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H="1">
                <a:off x="3405039" y="5776564"/>
                <a:ext cx="2069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70"/>
              <p:cNvSpPr txBox="1"/>
              <p:nvPr/>
            </p:nvSpPr>
            <p:spPr>
              <a:xfrm>
                <a:off x="5383590" y="5518061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LED1-Cx</a:t>
                </a:r>
                <a:endParaRPr lang="zh-CN" altLang="en-US" dirty="0"/>
              </a:p>
            </p:txBody>
          </p:sp>
          <p:sp>
            <p:nvSpPr>
              <p:cNvPr id="39" name="文本框 71"/>
              <p:cNvSpPr txBox="1"/>
              <p:nvPr/>
            </p:nvSpPr>
            <p:spPr>
              <a:xfrm>
                <a:off x="3361955" y="5965581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DN1-k1~DN1-k4</a:t>
                </a:r>
                <a:endParaRPr lang="zh-CN" altLang="en-US" dirty="0"/>
              </a:p>
            </p:txBody>
          </p:sp>
        </p:grpSp>
      </p:grp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6573391" y="4730884"/>
            <a:ext cx="5671827" cy="1963703"/>
          </a:xfrm>
        </p:spPr>
        <p:txBody>
          <a:bodyPr>
            <a:noAutofit/>
          </a:bodyPr>
          <a:lstStyle/>
          <a:p>
            <a:pPr marL="457200" indent="-457200"/>
            <a:r>
              <a:rPr lang="zh-CN" altLang="en-US" sz="2400" dirty="0" smtClean="0"/>
              <a:t>由片选信号控制，同一时间只点</a:t>
            </a:r>
            <a:r>
              <a:rPr lang="zh-CN" altLang="en-US" sz="2400" dirty="0"/>
              <a:t>亮一</a:t>
            </a:r>
            <a:r>
              <a:rPr lang="zh-CN" altLang="en-US" sz="2400" dirty="0" smtClean="0"/>
              <a:t>位。</a:t>
            </a:r>
            <a:endParaRPr lang="en-US" altLang="zh-CN" sz="2400" dirty="0" smtClean="0"/>
          </a:p>
          <a:p>
            <a:pPr marL="457200" indent="-457200"/>
            <a:r>
              <a:rPr lang="zh-CN" altLang="en-US" sz="2400" dirty="0"/>
              <a:t>人眼能分辨的频率在</a:t>
            </a:r>
            <a:r>
              <a:rPr lang="en-US" altLang="zh-CN" sz="2400" dirty="0"/>
              <a:t>25Hz</a:t>
            </a:r>
            <a:r>
              <a:rPr lang="zh-CN" altLang="en-US" sz="2400" dirty="0" smtClean="0"/>
              <a:t>左右，扫描频率定</a:t>
            </a:r>
            <a:r>
              <a:rPr lang="en-US" altLang="zh-CN" sz="2400" dirty="0" smtClean="0"/>
              <a:t>1KHz</a:t>
            </a:r>
            <a:r>
              <a:rPr lang="zh-CN" altLang="en-US" sz="2400" dirty="0" smtClean="0"/>
              <a:t>左右。</a:t>
            </a:r>
            <a:endParaRPr lang="en-US" altLang="zh-C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28886" y="1980568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lt"/>
                <a:ea typeface="+mn-ea"/>
              </a:rPr>
              <a:t>利用人眼的视觉暂留特性，采用分时复用，节省引脚资源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附加题</a:t>
            </a:r>
            <a:r>
              <a:rPr lang="en-US" altLang="zh-CN" sz="3600" b="1" smtClean="0"/>
              <a:t>-</a:t>
            </a:r>
            <a:r>
              <a:rPr lang="zh-CN" altLang="en-US" sz="3600" smtClean="0"/>
              <a:t>按键消抖</a:t>
            </a:r>
            <a:endParaRPr lang="zh-CN" alt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8" t="2142" r="5827"/>
          <a:stretch>
            <a:fillRect/>
          </a:stretch>
        </p:blipFill>
        <p:spPr bwMode="auto">
          <a:xfrm>
            <a:off x="1532831" y="952029"/>
            <a:ext cx="3215811" cy="341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 descr="upload_2516869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275" y="952029"/>
            <a:ext cx="5276850" cy="3905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7699" y="5664398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+mn-ea"/>
                <a:ea typeface="+mn-ea"/>
              </a:rPr>
              <a:t>按键用于短时间有效需要自恢复的场景，本次实验用于复位。</a:t>
            </a:r>
            <a:endParaRPr lang="en-US" altLang="zh-CN" sz="2400" smtClean="0">
              <a:latin typeface="+mn-ea"/>
              <a:ea typeface="+mn-ea"/>
            </a:endParaRPr>
          </a:p>
          <a:p>
            <a:endParaRPr lang="en-US" altLang="zh-CN" sz="2400" smtClean="0">
              <a:latin typeface="+mn-ea"/>
              <a:ea typeface="+mn-ea"/>
            </a:endParaRPr>
          </a:p>
          <a:p>
            <a:r>
              <a:rPr lang="zh-CN" altLang="en-US" sz="2400" smtClean="0">
                <a:latin typeface="+mn-ea"/>
                <a:ea typeface="+mn-ea"/>
              </a:rPr>
              <a:t>延时消抖法，检测到信号变化之后延时</a:t>
            </a:r>
            <a:r>
              <a:rPr lang="en-US" altLang="zh-CN" sz="2400" smtClean="0">
                <a:latin typeface="+mn-ea"/>
                <a:ea typeface="+mn-ea"/>
              </a:rPr>
              <a:t>5-15ms</a:t>
            </a:r>
            <a:r>
              <a:rPr lang="zh-CN" altLang="en-US" sz="2400" smtClean="0">
                <a:latin typeface="+mn-ea"/>
                <a:ea typeface="+mn-ea"/>
              </a:rPr>
              <a:t>再进行采样。</a:t>
            </a:r>
            <a:endParaRPr lang="en-US" altLang="zh-CN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6435" tIns="48218" rIns="96435" bIns="48218" anchor="ctr"/>
          <a:lstStyle/>
          <a:p>
            <a:pPr algn="ctr"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模型和模块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内容占位符 3"/>
          <p:cNvSpPr>
            <a:spLocks noGrp="1"/>
          </p:cNvSpPr>
          <p:nvPr>
            <p:ph idx="1"/>
          </p:nvPr>
        </p:nvSpPr>
        <p:spPr>
          <a:xfrm>
            <a:off x="711569" y="1414014"/>
            <a:ext cx="12008924" cy="835359"/>
          </a:xfrm>
        </p:spPr>
        <p:txBody>
          <a:bodyPr vert="horz" wrap="square" lIns="96435" tIns="48218" rIns="96435" bIns="48218" anchor="t">
            <a:normAutofit fontScale="92500" lnSpcReduction="20000"/>
          </a:bodyPr>
          <a:lstStyle/>
          <a:p>
            <a:pPr marL="0" indent="0" eaLnBrk="1" hangingPunct="1">
              <a:lnSpc>
                <a:spcPct val="170000"/>
              </a:lnSpc>
              <a:spcBef>
                <a:spcPct val="50000"/>
              </a:spcBef>
              <a:buClr>
                <a:srgbClr val="FF6600"/>
              </a:buClr>
              <a:buSzPct val="65000"/>
              <a:buNone/>
            </a:pPr>
            <a:r>
              <a:rPr lang="en-US" altLang="zh-CN" sz="3375" b="1" dirty="0">
                <a:latin typeface="+mn-ea"/>
                <a:sym typeface="宋体" panose="02010600030101010101" pitchFamily="2" charset="-122"/>
              </a:rPr>
              <a:t>Verilog</a:t>
            </a:r>
            <a:r>
              <a:rPr lang="zh-CN" altLang="en-US" sz="3375" b="1" dirty="0">
                <a:latin typeface="+mn-ea"/>
                <a:sym typeface="宋体" panose="02010600030101010101" pitchFamily="2" charset="-122"/>
              </a:rPr>
              <a:t>设计的基本单元是模块（</a:t>
            </a:r>
            <a:r>
              <a:rPr lang="en-US" altLang="zh-CN" sz="3375" b="1" dirty="0">
                <a:latin typeface="+mn-ea"/>
                <a:sym typeface="宋体" panose="02010600030101010101" pitchFamily="2" charset="-122"/>
              </a:rPr>
              <a:t>module)</a:t>
            </a:r>
          </a:p>
        </p:txBody>
      </p:sp>
      <p:pic>
        <p:nvPicPr>
          <p:cNvPr id="6" name="Picture 3" descr="Part ay. A Verilog module consists of declarations and statements. Part b. Modules Ay to F form a hierarchy with 3 levels. Top level, Ay. Middle level, B, C, and D. Bottom level, E and F. The statements of modules in one level are linked to the declarations in the modules in the next level down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12" y="2249373"/>
            <a:ext cx="6904779" cy="45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395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自定义</PresentationFormat>
  <Paragraphs>145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webwppDefTheme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Verilog模型和模块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2020-10-27T03:16:06Z</dcterms:created>
  <dcterms:modified xsi:type="dcterms:W3CDTF">2020-11-11T00:15:14Z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