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2"/>
  </p:sldMasterIdLst>
  <p:notesMasterIdLst>
    <p:notesMasterId r:id="rId18"/>
  </p:notesMasterIdLst>
  <p:sldIdLst>
    <p:sldId id="2812" r:id="rId3"/>
    <p:sldId id="2825" r:id="rId4"/>
    <p:sldId id="2837" r:id="rId5"/>
    <p:sldId id="2823" r:id="rId6"/>
    <p:sldId id="2824" r:id="rId7"/>
    <p:sldId id="2827" r:id="rId8"/>
    <p:sldId id="2839" r:id="rId9"/>
    <p:sldId id="2828" r:id="rId10"/>
    <p:sldId id="2832" r:id="rId11"/>
    <p:sldId id="2834" r:id="rId12"/>
    <p:sldId id="2838" r:id="rId13"/>
    <p:sldId id="2829" r:id="rId14"/>
    <p:sldId id="2840" r:id="rId15"/>
    <p:sldId id="2830" r:id="rId16"/>
    <p:sldId id="2833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12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32"/>
    <a:srgbClr val="212E3C"/>
    <a:srgbClr val="BFBFBF"/>
    <a:srgbClr val="FBBF09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96253" autoAdjust="0"/>
  </p:normalViewPr>
  <p:slideViewPr>
    <p:cSldViewPr>
      <p:cViewPr varScale="1">
        <p:scale>
          <a:sx n="104" d="100"/>
          <a:sy n="104" d="100"/>
        </p:scale>
        <p:origin x="-888" y="-96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3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3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画状态图状态表的目的是为了得到状态方程和输出方程，如果要设计的模块很简单，也可以不画状态图。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0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0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6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1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3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7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7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6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6516" y="2435014"/>
            <a:ext cx="11445719" cy="948288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695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6562" y="3760308"/>
            <a:ext cx="11445627" cy="845149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53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86048" y="767465"/>
            <a:ext cx="4146947" cy="1175975"/>
          </a:xfrm>
        </p:spPr>
        <p:txBody>
          <a:bodyPr anchor="ctr" anchorCtr="0"/>
          <a:lstStyle>
            <a:lvl1pPr>
              <a:defRPr sz="3375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419427" y="767465"/>
            <a:ext cx="6509742" cy="5698391"/>
          </a:xfrm>
        </p:spPr>
        <p:txBody>
          <a:bodyPr/>
          <a:lstStyle>
            <a:lvl1pPr>
              <a:defRPr sz="2530">
                <a:latin typeface="+mn-ea"/>
                <a:ea typeface="+mn-ea"/>
              </a:defRPr>
            </a:lvl1pPr>
            <a:lvl2pPr marL="481965" indent="0">
              <a:buNone/>
              <a:defRPr sz="2530">
                <a:latin typeface="+mn-ea"/>
                <a:ea typeface="+mn-ea"/>
              </a:defRPr>
            </a:lvl2pPr>
            <a:lvl3pPr>
              <a:defRPr sz="2530">
                <a:latin typeface="+mn-ea"/>
                <a:ea typeface="+mn-ea"/>
              </a:defRPr>
            </a:lvl3pPr>
            <a:lvl4pPr>
              <a:defRPr sz="2530">
                <a:latin typeface="+mn-ea"/>
                <a:ea typeface="+mn-ea"/>
              </a:defRPr>
            </a:lvl4pPr>
            <a:lvl5pPr>
              <a:defRPr sz="2530">
                <a:latin typeface="+mn-ea"/>
                <a:ea typeface="+mn-ea"/>
              </a:defRPr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86048" y="2361996"/>
            <a:ext cx="4146947" cy="4104529"/>
          </a:xfrm>
        </p:spPr>
        <p:txBody>
          <a:bodyPr/>
          <a:lstStyle>
            <a:lvl1pPr marL="361950" indent="-361315">
              <a:buFont typeface="Arial" panose="020B0604020202020204" pitchFamily="34" charset="0"/>
              <a:buChar char="•"/>
              <a:defRPr sz="2530">
                <a:latin typeface="+mn-ea"/>
                <a:ea typeface="+mn-ea"/>
              </a:defRPr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06562" y="5911352"/>
            <a:ext cx="11445627" cy="588657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06562" y="676387"/>
            <a:ext cx="11445627" cy="4805024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81965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2020/11/20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863438" cy="7243365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8196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93588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631632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57658"/>
            <a:ext cx="11445719" cy="948288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7853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41094" y="6696722"/>
            <a:ext cx="4176563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375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64565" rtl="0" eaLnBrk="1" fontAlgn="auto" latinLnBrk="0" hangingPunct="1">
        <a:lnSpc>
          <a:spcPct val="100000"/>
        </a:lnSpc>
        <a:spcBef>
          <a:spcPct val="0"/>
        </a:spcBef>
        <a:buNone/>
        <a:defRPr sz="2955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4130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72326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355" algn="l"/>
        </a:tabLst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2052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878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16979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3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实验四 问题总结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0" y="6461289"/>
            <a:ext cx="12853840" cy="775747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-5016" y="5923880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smtClean="0"/>
              <a:t>Mealy</a:t>
            </a:r>
            <a:r>
              <a:rPr lang="zh-CN" altLang="en-US" sz="3600" b="1" smtClean="0"/>
              <a:t>和</a:t>
            </a:r>
            <a:r>
              <a:rPr lang="en-US" altLang="zh-CN" sz="3600" b="1" smtClean="0"/>
              <a:t>Moore</a:t>
            </a:r>
            <a:r>
              <a:rPr lang="zh-CN" altLang="en-US" sz="3600" b="1"/>
              <a:t>对比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4"/>
            <a:ext cx="10657184" cy="3744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同一个功能即可以用</a:t>
            </a:r>
            <a:r>
              <a:rPr lang="en-US" altLang="zh-CN" dirty="0" smtClean="0"/>
              <a:t>Mealy</a:t>
            </a:r>
            <a:r>
              <a:rPr lang="zh-CN" altLang="en-US" dirty="0" smtClean="0"/>
              <a:t>型实现也可以用</a:t>
            </a:r>
            <a:r>
              <a:rPr lang="en-US" altLang="zh-CN" dirty="0" smtClean="0"/>
              <a:t>Moore</a:t>
            </a:r>
            <a:r>
              <a:rPr lang="zh-CN" altLang="en-US" dirty="0" smtClean="0"/>
              <a:t>型实现，并且可以互相转换。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Moore</a:t>
            </a:r>
            <a:r>
              <a:rPr lang="zh-CN" altLang="en-US" dirty="0" smtClean="0"/>
              <a:t>状态机更</a:t>
            </a:r>
            <a:r>
              <a:rPr lang="zh-CN" altLang="en-US" dirty="0"/>
              <a:t>安全，输出在时钟边沿</a:t>
            </a:r>
            <a:r>
              <a:rPr lang="zh-CN" altLang="en-US" dirty="0" smtClean="0"/>
              <a:t>变化，</a:t>
            </a:r>
            <a:r>
              <a:rPr lang="zh-CN" altLang="en-US" dirty="0"/>
              <a:t>实现了输入和输出的</a:t>
            </a:r>
            <a:r>
              <a:rPr lang="zh-CN" altLang="en-US" dirty="0" smtClean="0"/>
              <a:t>隔离，对应状态要多一个。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Mealy</a:t>
            </a:r>
            <a:r>
              <a:rPr lang="zh-CN" altLang="en-US" dirty="0" smtClean="0"/>
              <a:t>状态机</a:t>
            </a:r>
            <a:r>
              <a:rPr lang="zh-CN" altLang="en-US" dirty="0"/>
              <a:t>输入的反应更快</a:t>
            </a:r>
            <a:r>
              <a:rPr lang="zh-CN" altLang="en-US" dirty="0" smtClean="0"/>
              <a:t>，输入一变输出立即变。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587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sz="3600" b="1" smtClean="0"/>
              <a:t>状态机设计的一般步骤</a:t>
            </a:r>
            <a:endParaRPr lang="en-US" altLang="zh-CN" sz="3600" b="1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460823" y="1024038"/>
            <a:ext cx="10009112" cy="4608511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/>
              <a:t>  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r>
              <a:rPr lang="zh-CN" altLang="en-US" sz="3200" b="1"/>
              <a:t>根据</a:t>
            </a:r>
            <a:r>
              <a:rPr lang="zh-CN" altLang="en-US" sz="3200" b="1" smtClean="0"/>
              <a:t>需求建立状态图</a:t>
            </a:r>
            <a:r>
              <a:rPr lang="zh-CN" altLang="en-US" sz="3200" b="1" dirty="0"/>
              <a:t>、状态表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/>
              <a:t>  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）最小化状态图、状态</a:t>
            </a:r>
            <a:r>
              <a:rPr lang="zh-CN" altLang="en-US" sz="3200" b="1"/>
              <a:t>表 （</a:t>
            </a:r>
            <a:r>
              <a:rPr lang="zh-CN" altLang="en-US" sz="3200" b="1" smtClean="0"/>
              <a:t>卡诺图化简）、检查无关状态</a:t>
            </a:r>
            <a:endParaRPr lang="en-US" altLang="zh-CN" sz="3200" b="1" smtClean="0"/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smtClean="0"/>
              <a:t>  （</a:t>
            </a:r>
            <a:r>
              <a:rPr lang="en-US" altLang="zh-CN" sz="3200" b="1" smtClean="0"/>
              <a:t>3</a:t>
            </a:r>
            <a:r>
              <a:rPr lang="zh-CN" altLang="en-US" sz="3200" b="1" smtClean="0"/>
              <a:t>）</a:t>
            </a:r>
            <a:r>
              <a:rPr lang="zh-CN" altLang="en-US" sz="3200" b="1" smtClean="0">
                <a:solidFill>
                  <a:srgbClr val="FF0000"/>
                </a:solidFill>
              </a:rPr>
              <a:t>选定触发器类型</a:t>
            </a:r>
            <a:r>
              <a:rPr lang="zh-CN" altLang="en-US" sz="3200" b="1" smtClean="0"/>
              <a:t>，确定状态方程和输出方程</a:t>
            </a:r>
            <a:endParaRPr lang="zh-CN" altLang="en-US" sz="3200" b="1" dirty="0"/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/>
              <a:t>  </a:t>
            </a:r>
            <a:r>
              <a:rPr lang="zh-CN" altLang="en-US" sz="3200" b="1" smtClean="0"/>
              <a:t>（</a:t>
            </a:r>
            <a:r>
              <a:rPr lang="en-US" altLang="zh-CN" sz="3200" b="1" dirty="0"/>
              <a:t>4</a:t>
            </a:r>
            <a:r>
              <a:rPr lang="zh-CN" altLang="en-US" sz="3200" b="1" smtClean="0"/>
              <a:t>）状态分配、选择编码方案</a:t>
            </a:r>
            <a:endParaRPr lang="zh-CN" altLang="en-US" sz="3200" b="1" dirty="0"/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/>
              <a:t>  </a:t>
            </a:r>
            <a:r>
              <a:rPr lang="zh-CN" altLang="en-US" sz="3200" b="1" smtClean="0"/>
              <a:t> （</a:t>
            </a:r>
            <a:r>
              <a:rPr lang="en-US" altLang="zh-CN" sz="3200" b="1"/>
              <a:t>5</a:t>
            </a:r>
            <a:r>
              <a:rPr lang="zh-CN" altLang="en-US" sz="3200" b="1" smtClean="0"/>
              <a:t>）按照</a:t>
            </a:r>
            <a:r>
              <a:rPr lang="zh-CN" altLang="en-US" sz="3200" b="1" smtClean="0"/>
              <a:t>方程</a:t>
            </a:r>
            <a:r>
              <a:rPr lang="zh-CN" altLang="en-US" sz="3200" b="1" smtClean="0"/>
              <a:t>推导出</a:t>
            </a:r>
            <a:r>
              <a:rPr lang="zh-CN" altLang="en-US" sz="3200" b="1" smtClean="0"/>
              <a:t>电路逻辑图</a:t>
            </a:r>
            <a:endParaRPr lang="en-US" altLang="zh-CN" sz="3200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760983" y="5848573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rgbClr val="FF0000"/>
                </a:solidFill>
              </a:rPr>
              <a:t>Verilog</a:t>
            </a:r>
            <a:r>
              <a:rPr lang="zh-CN" altLang="en-US" sz="2400">
                <a:solidFill>
                  <a:srgbClr val="FF0000"/>
                </a:solidFill>
              </a:rPr>
              <a:t>实现，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步的</a:t>
            </a:r>
            <a:r>
              <a:rPr lang="zh-CN" altLang="en-US" sz="2400">
                <a:solidFill>
                  <a:srgbClr val="FF0000"/>
                </a:solidFill>
              </a:rPr>
              <a:t>逻辑化简、逻辑电路到触发器映射均可自动完成。</a:t>
            </a:r>
          </a:p>
          <a:p>
            <a:pPr algn="l"/>
            <a:r>
              <a:rPr lang="zh-CN" altLang="en-US" sz="2400">
                <a:solidFill>
                  <a:srgbClr val="FF0000"/>
                </a:solidFill>
              </a:rPr>
              <a:t>仅</a:t>
            </a:r>
            <a:r>
              <a:rPr lang="zh-CN" altLang="en-US" sz="2400" smtClean="0">
                <a:solidFill>
                  <a:srgbClr val="FF0000"/>
                </a:solidFill>
              </a:rPr>
              <a:t>需建立</a:t>
            </a:r>
            <a:r>
              <a:rPr lang="zh-CN" altLang="en-US" sz="2400">
                <a:solidFill>
                  <a:srgbClr val="FF0000"/>
                </a:solidFill>
              </a:rPr>
              <a:t>状态图、确定状态分配、选择合适的编码</a:t>
            </a:r>
            <a:r>
              <a:rPr lang="zh-CN" altLang="en-US" sz="2400" smtClean="0">
                <a:solidFill>
                  <a:srgbClr val="FF0000"/>
                </a:solidFill>
              </a:rPr>
              <a:t>风格，实现对应的逻辑即可。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smtClean="0"/>
              <a:t>Verilog</a:t>
            </a:r>
            <a:r>
              <a:rPr lang="zh-CN" altLang="en-US" sz="3600" b="1" smtClean="0"/>
              <a:t>三段式状态机写法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88043" y="4048373"/>
            <a:ext cx="11449639" cy="18750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一</a:t>
            </a:r>
            <a:r>
              <a:rPr lang="zh-CN" altLang="en-US" sz="2400" dirty="0"/>
              <a:t>个</a:t>
            </a:r>
            <a:r>
              <a:rPr lang="en-US" altLang="zh-CN" sz="2400" dirty="0"/>
              <a:t>always</a:t>
            </a:r>
            <a:r>
              <a:rPr lang="zh-CN" altLang="en-US" sz="2400" dirty="0"/>
              <a:t>块采用组合逻辑判断状态</a:t>
            </a:r>
            <a:r>
              <a:rPr lang="zh-CN" altLang="en-US" sz="2400"/>
              <a:t>转移</a:t>
            </a:r>
            <a:r>
              <a:rPr lang="zh-CN" altLang="en-US" sz="2400" smtClean="0"/>
              <a:t>条件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一个</a:t>
            </a:r>
            <a:r>
              <a:rPr lang="en-US" altLang="zh-CN" sz="2400"/>
              <a:t>always</a:t>
            </a:r>
            <a:r>
              <a:rPr lang="zh-CN" altLang="en-US" sz="2400"/>
              <a:t>块采用同步时序描述状态转移</a:t>
            </a:r>
            <a:r>
              <a:rPr lang="en-US" altLang="zh-CN" sz="2400"/>
              <a:t>current_state</a:t>
            </a:r>
            <a:r>
              <a:rPr lang="en-US" altLang="zh-CN" sz="2400"/>
              <a:t>&lt;=</a:t>
            </a:r>
            <a:r>
              <a:rPr lang="en-US" altLang="zh-CN" sz="2400" smtClean="0"/>
              <a:t>next_state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一个</a:t>
            </a:r>
            <a:r>
              <a:rPr lang="en-US" altLang="zh-CN" sz="2400"/>
              <a:t>always</a:t>
            </a:r>
            <a:r>
              <a:rPr lang="zh-CN" altLang="en-US" sz="2400" smtClean="0"/>
              <a:t>块</a:t>
            </a:r>
            <a:r>
              <a:rPr lang="zh-CN" altLang="en-US" sz="2400" smtClean="0"/>
              <a:t>描述输出逻辑</a:t>
            </a:r>
            <a:endParaRPr lang="zh-CN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5" y="1168053"/>
            <a:ext cx="4619032" cy="23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输出逻辑</a:t>
            </a:r>
            <a:endParaRPr lang="zh-CN" altLang="en-US" sz="3600" b="1" dirty="0"/>
          </a:p>
        </p:txBody>
      </p:sp>
      <p:pic>
        <p:nvPicPr>
          <p:cNvPr id="2050" name="Picture 2" descr="C:\Users\lenovo\Desktop\图片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99" y="3472309"/>
            <a:ext cx="5832648" cy="340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1" y="1317218"/>
            <a:ext cx="4619032" cy="23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4759" y="4649442"/>
            <a:ext cx="4956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+mn-ea"/>
                <a:ea typeface="+mn-ea"/>
              </a:rPr>
              <a:t>1</a:t>
            </a:r>
            <a:r>
              <a:rPr lang="zh-CN" altLang="en-US" sz="2400" smtClean="0">
                <a:latin typeface="+mn-ea"/>
                <a:ea typeface="+mn-ea"/>
              </a:rPr>
              <a:t>、纯组合逻辑输出</a:t>
            </a:r>
            <a:endParaRPr lang="en-US" altLang="zh-CN" sz="2400" smtClean="0">
              <a:latin typeface="+mn-ea"/>
              <a:ea typeface="+mn-ea"/>
            </a:endParaRPr>
          </a:p>
          <a:p>
            <a:r>
              <a:rPr lang="en-US" altLang="zh-CN" sz="2400" smtClean="0">
                <a:latin typeface="+mn-ea"/>
                <a:ea typeface="+mn-ea"/>
              </a:rPr>
              <a:t>2</a:t>
            </a:r>
            <a:r>
              <a:rPr lang="zh-CN" altLang="en-US" sz="2400" smtClean="0">
                <a:latin typeface="+mn-ea"/>
                <a:ea typeface="+mn-ea"/>
              </a:rPr>
              <a:t>、组合逻辑后面加一层输出寄存器</a:t>
            </a:r>
            <a:endParaRPr lang="zh-CN" altLang="en-US" sz="2400"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23836" y="2694990"/>
            <a:ext cx="1261123" cy="1954452"/>
            <a:chOff x="1423836" y="2694990"/>
            <a:chExt cx="1261123" cy="1954452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2108895" y="3112269"/>
              <a:ext cx="144016" cy="153717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423836" y="2694990"/>
              <a:ext cx="1261123" cy="70531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3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实验步骤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）确定</a:t>
            </a:r>
            <a:r>
              <a:rPr lang="zh-CN" altLang="en-US" dirty="0"/>
              <a:t>状态机</a:t>
            </a:r>
            <a:r>
              <a:rPr lang="zh-CN" altLang="en-US" dirty="0" smtClean="0"/>
              <a:t>结构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）画</a:t>
            </a:r>
            <a:r>
              <a:rPr lang="zh-CN" altLang="en-US" dirty="0"/>
              <a:t>出检测二进制</a:t>
            </a:r>
            <a:r>
              <a:rPr lang="zh-CN" altLang="en-US"/>
              <a:t>序列</a:t>
            </a:r>
            <a:r>
              <a:rPr lang="zh-CN" altLang="en-US" smtClean="0"/>
              <a:t>“</a:t>
            </a:r>
            <a:r>
              <a:rPr lang="en-US" altLang="zh-CN" smtClean="0">
                <a:sym typeface="+mn-ea"/>
              </a:rPr>
              <a:t>01011</a:t>
            </a:r>
            <a:r>
              <a:rPr lang="zh-CN" altLang="en-US" dirty="0" smtClean="0"/>
              <a:t>“的状态转换图</a:t>
            </a:r>
            <a:r>
              <a:rPr lang="zh-CN" altLang="en-US" dirty="0"/>
              <a:t>，进行状态编码；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）根据状态机结构和状态转换图编码实现；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）仿真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）添加</a:t>
            </a:r>
            <a:r>
              <a:rPr lang="zh-CN" altLang="en-US" dirty="0"/>
              <a:t>管脚约束、下载验证。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实验检查与提交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5600" y="1654984"/>
            <a:ext cx="11612797" cy="293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dirty="0"/>
              <a:t>课内检查</a:t>
            </a:r>
            <a:r>
              <a:rPr lang="en-US" altLang="zh-CN" sz="2800" b="1" dirty="0"/>
              <a:t>Moore</a:t>
            </a:r>
            <a:r>
              <a:rPr lang="zh-CN" altLang="en-US" sz="2800" b="1" dirty="0"/>
              <a:t>型</a:t>
            </a:r>
            <a:r>
              <a:rPr lang="en-US" altLang="zh-CN" sz="2800" b="1" dirty="0"/>
              <a:t>/Mealy</a:t>
            </a:r>
            <a:r>
              <a:rPr lang="zh-CN" altLang="en-US" sz="2800" b="1" dirty="0"/>
              <a:t>型状态机的状态转换图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0.25</a:t>
            </a:r>
            <a:r>
              <a:rPr lang="zh-CN" altLang="en-US" sz="2800" b="1" dirty="0">
                <a:solidFill>
                  <a:srgbClr val="FF0000"/>
                </a:solidFill>
              </a:rPr>
              <a:t>分</a:t>
            </a:r>
            <a:r>
              <a:rPr lang="en-US" altLang="zh-CN" sz="2800" b="1" dirty="0">
                <a:solidFill>
                  <a:srgbClr val="FF0000"/>
                </a:solidFill>
              </a:rPr>
              <a:t>×2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dirty="0"/>
              <a:t>检查实验现象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分）</a:t>
            </a:r>
            <a:r>
              <a:rPr lang="zh-CN" altLang="en-US" sz="2800" b="1" dirty="0"/>
              <a:t>、程序和仿真结果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0.5</a:t>
            </a:r>
            <a:r>
              <a:rPr lang="zh-CN" altLang="en-US" sz="2800" b="1" dirty="0">
                <a:solidFill>
                  <a:srgbClr val="FF0000"/>
                </a:solidFill>
              </a:rPr>
              <a:t>分）</a:t>
            </a:r>
            <a:r>
              <a:rPr lang="zh-CN" altLang="en-US" sz="2800" b="1" dirty="0"/>
              <a:t>并回答问题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0.5</a:t>
            </a:r>
            <a:r>
              <a:rPr lang="zh-CN" altLang="en-US" sz="2800" b="1" dirty="0">
                <a:solidFill>
                  <a:srgbClr val="FF0000"/>
                </a:solidFill>
              </a:rPr>
              <a:t>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dirty="0"/>
              <a:t>提交</a:t>
            </a:r>
            <a:r>
              <a:rPr lang="en-US" altLang="zh-CN" sz="2800" b="1" dirty="0"/>
              <a:t>.v</a:t>
            </a:r>
            <a:r>
              <a:rPr lang="zh-CN" altLang="en-US" sz="2800" b="1" dirty="0"/>
              <a:t>文件（含仿真文件）、仿真波形截图及</a:t>
            </a:r>
            <a:r>
              <a:rPr lang="en-US" altLang="zh-CN" sz="2800" b="1" dirty="0"/>
              <a:t>Word</a:t>
            </a:r>
            <a:r>
              <a:rPr lang="zh-CN" altLang="en-US" sz="2800" b="1" dirty="0"/>
              <a:t>分析报告（仿真分析、解释</a:t>
            </a:r>
            <a:r>
              <a:rPr lang="en-US" altLang="zh-CN" sz="2800" b="1" dirty="0"/>
              <a:t>Moore</a:t>
            </a:r>
            <a:r>
              <a:rPr lang="zh-CN" altLang="en-US" sz="2800" b="1" dirty="0"/>
              <a:t>型和</a:t>
            </a:r>
            <a:r>
              <a:rPr lang="en-US" altLang="zh-CN" sz="2800" b="1" dirty="0"/>
              <a:t>Mealy</a:t>
            </a:r>
            <a:r>
              <a:rPr lang="zh-CN" altLang="en-US" sz="2800" b="1" dirty="0"/>
              <a:t>型状态机的区别）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0.5</a:t>
            </a:r>
            <a:r>
              <a:rPr lang="zh-CN" altLang="en-US" sz="2800" b="1" dirty="0">
                <a:solidFill>
                  <a:srgbClr val="FF0000"/>
                </a:solidFill>
              </a:rPr>
              <a:t>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硬件描述语言特点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84759" y="1096045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硬件</a:t>
            </a:r>
            <a:r>
              <a:rPr lang="zh-CN" altLang="en-US" dirty="0"/>
              <a:t>电路上的逻辑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并行运行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always</a:t>
            </a:r>
            <a:r>
              <a:rPr lang="zh-CN" altLang="en-US" dirty="0"/>
              <a:t>块内</a:t>
            </a:r>
            <a:r>
              <a:rPr lang="zh-CN" altLang="en-US"/>
              <a:t>不能</a:t>
            </a:r>
            <a:r>
              <a:rPr lang="zh-CN" altLang="en-US" smtClean="0"/>
              <a:t>实例化、不能嵌套</a:t>
            </a:r>
            <a:r>
              <a:rPr lang="en-US" altLang="zh-CN" smtClean="0"/>
              <a:t>always</a:t>
            </a:r>
            <a:r>
              <a:rPr lang="zh-CN" altLang="en-US" smtClean="0"/>
              <a:t>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mtClean="0"/>
              <a:t>不建议多</a:t>
            </a:r>
            <a:r>
              <a:rPr lang="zh-CN" altLang="en-US" dirty="0"/>
              <a:t>个</a:t>
            </a:r>
            <a:r>
              <a:rPr lang="en-US" altLang="zh-CN" dirty="0"/>
              <a:t>always</a:t>
            </a:r>
            <a:r>
              <a:rPr lang="zh-CN" altLang="en-US"/>
              <a:t>块</a:t>
            </a:r>
            <a:r>
              <a:rPr lang="zh-CN" altLang="en-US" smtClean="0"/>
              <a:t>里对</a:t>
            </a:r>
            <a:r>
              <a:rPr lang="zh-CN" altLang="en-US" dirty="0"/>
              <a:t>同一个</a:t>
            </a:r>
            <a:r>
              <a:rPr lang="zh-CN" altLang="en-US"/>
              <a:t>变量</a:t>
            </a:r>
            <a:r>
              <a:rPr lang="zh-CN" altLang="en-US" smtClean="0"/>
              <a:t>赋值、不建议一个</a:t>
            </a:r>
            <a:r>
              <a:rPr lang="en-US" altLang="zh-CN" smtClean="0"/>
              <a:t>always</a:t>
            </a:r>
            <a:r>
              <a:rPr lang="zh-CN" altLang="en-US" smtClean="0"/>
              <a:t>块对多个变量赋值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1089232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数字逻辑设计</a:t>
            </a:r>
            <a:endParaRPr lang="en-US" altLang="zh-CN" sz="44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0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实验五：</a:t>
            </a:r>
            <a:r>
              <a:rPr lang="zh-CN" altLang="en-US" sz="4000" b="1" cap="all">
                <a:solidFill>
                  <a:schemeClr val="accent1"/>
                </a:solidFill>
                <a:cs typeface="Arial" panose="020B0604020202020204" pitchFamily="34" charset="0"/>
              </a:rPr>
              <a:t>状态机</a:t>
            </a:r>
            <a:r>
              <a:rPr lang="zh-CN" altLang="en-US" sz="40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的设计</a:t>
            </a:r>
            <a:endParaRPr lang="en-US" altLang="zh-CN" sz="4000" b="1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郑海刚   </a:t>
            </a:r>
            <a:r>
              <a:rPr lang="en-US" altLang="zh-CN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秋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09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6280621"/>
            <a:ext cx="12858044" cy="952028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903628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1028" name="Picture 4" descr="https://iknow-pic.cdn.bcebos.com/29381f30e924b899df62ead36e061d950b7bf6f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" y="57957"/>
            <a:ext cx="1604839" cy="13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7" y="1615231"/>
            <a:ext cx="3475990" cy="6381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实验目的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1249064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熟练使用状态转换图描述状态机。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掌握</a:t>
            </a:r>
            <a:r>
              <a:rPr lang="en-US" altLang="zh-CN" dirty="0"/>
              <a:t>Moore</a:t>
            </a:r>
            <a:r>
              <a:rPr lang="zh-CN" altLang="en-US" dirty="0"/>
              <a:t>状态机和</a:t>
            </a:r>
            <a:r>
              <a:rPr lang="en-US" altLang="zh-CN" dirty="0"/>
              <a:t>Mealy</a:t>
            </a:r>
            <a:r>
              <a:rPr lang="zh-CN" altLang="en-US" dirty="0"/>
              <a:t>状态机的设计方法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zh-CN" altLang="zh-CN" dirty="0"/>
              <a:t>使用</a:t>
            </a:r>
            <a:r>
              <a:rPr lang="en-US" altLang="zh-CN" dirty="0" err="1"/>
              <a:t>verilog</a:t>
            </a:r>
            <a:r>
              <a:rPr lang="zh-CN" altLang="zh-CN" dirty="0"/>
              <a:t>语言描述状态机的方法。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实验题目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05600" y="962357"/>
            <a:ext cx="11484416" cy="244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分别</a:t>
            </a:r>
            <a:r>
              <a:rPr lang="zh-CN" altLang="zh-CN" dirty="0"/>
              <a:t>设计一个</a:t>
            </a:r>
            <a:r>
              <a:rPr lang="en-US" altLang="zh-CN" dirty="0"/>
              <a:t>Moore</a:t>
            </a:r>
            <a:r>
              <a:rPr lang="zh-CN" altLang="zh-CN" dirty="0"/>
              <a:t>型和</a:t>
            </a:r>
            <a:r>
              <a:rPr lang="en-US" altLang="zh-CN" dirty="0"/>
              <a:t>Mealy</a:t>
            </a:r>
            <a:r>
              <a:rPr lang="zh-CN" altLang="zh-CN" dirty="0"/>
              <a:t>型的状态机，用于检测一个</a:t>
            </a:r>
            <a:r>
              <a:rPr lang="en-US" altLang="zh-CN" dirty="0"/>
              <a:t>8</a:t>
            </a:r>
            <a:r>
              <a:rPr lang="zh-CN" altLang="zh-CN" dirty="0"/>
              <a:t>位的二进制数中，是否存在</a:t>
            </a:r>
            <a:r>
              <a:rPr lang="en-US" altLang="zh-CN" dirty="0"/>
              <a:t>“01011”</a:t>
            </a:r>
            <a:r>
              <a:rPr lang="zh-CN" altLang="zh-CN" dirty="0"/>
              <a:t>的子序列。例如，二进制数</a:t>
            </a:r>
            <a:r>
              <a:rPr lang="en-US" altLang="zh-CN" dirty="0"/>
              <a:t>8’b1001_0111</a:t>
            </a:r>
            <a:r>
              <a:rPr lang="zh-CN" altLang="zh-CN" dirty="0"/>
              <a:t>含有</a:t>
            </a:r>
            <a:r>
              <a:rPr lang="en-US" altLang="zh-CN" dirty="0"/>
              <a:t>“01011”</a:t>
            </a:r>
            <a:r>
              <a:rPr lang="zh-CN" altLang="zh-CN" dirty="0"/>
              <a:t>子序列，而</a:t>
            </a:r>
            <a:r>
              <a:rPr lang="en-US" altLang="zh-CN" dirty="0"/>
              <a:t>8’b0011_0101</a:t>
            </a:r>
            <a:r>
              <a:rPr lang="zh-CN" altLang="zh-CN" dirty="0"/>
              <a:t>则不含有</a:t>
            </a:r>
            <a:r>
              <a:rPr lang="en-US" altLang="zh-CN" dirty="0"/>
              <a:t>“01011”</a:t>
            </a:r>
            <a:r>
              <a:rPr lang="zh-CN" altLang="zh-CN" dirty="0"/>
              <a:t>子序列。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5039" y="4840461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46564"/>
              </p:ext>
            </p:extLst>
          </p:nvPr>
        </p:nvGraphicFramePr>
        <p:xfrm>
          <a:off x="2684959" y="3544317"/>
          <a:ext cx="77252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r:id="rId6" imgW="3137255" imgH="874395" progId="Visio.Drawing.11">
                  <p:embed/>
                </p:oleObj>
              </mc:Choice>
              <mc:Fallback>
                <p:oleObj r:id="rId6" imgW="3137255" imgH="8743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959" y="3544317"/>
                        <a:ext cx="7725206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状态机</a:t>
            </a:r>
            <a:endParaRPr lang="zh-CN" altLang="en-US" sz="36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33423" y="1096045"/>
            <a:ext cx="11876831" cy="1584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状态机用于实现控制逻辑，如</a:t>
            </a:r>
            <a:r>
              <a:rPr lang="en-US" altLang="zh-CN" smtClean="0"/>
              <a:t>CPU</a:t>
            </a:r>
            <a:r>
              <a:rPr lang="zh-CN" altLang="en-US" smtClean="0"/>
              <a:t>控制器译码输出不同的控制信号</a:t>
            </a:r>
            <a:endParaRPr lang="en-US" altLang="zh-CN" dirty="0"/>
          </a:p>
          <a:p>
            <a:pPr lvl="1"/>
            <a:endParaRPr lang="en-US" altLang="zh-C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1" y="2185144"/>
            <a:ext cx="6217137" cy="314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51" y="2320181"/>
            <a:ext cx="9110076" cy="381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状态机</a:t>
            </a:r>
            <a:endParaRPr lang="zh-CN" altLang="en-US" sz="36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33423" y="1096045"/>
            <a:ext cx="11876831" cy="576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状态机</a:t>
            </a:r>
            <a:r>
              <a:rPr lang="zh-CN" altLang="en-US" dirty="0"/>
              <a:t>的基本要素：</a:t>
            </a:r>
            <a:endParaRPr lang="en-US" altLang="zh-CN" dirty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/>
              <a:t>状态（当前状态</a:t>
            </a:r>
            <a:r>
              <a:rPr lang="en-US" altLang="zh-CN" sz="2400" dirty="0"/>
              <a:t>,</a:t>
            </a:r>
            <a:r>
              <a:rPr lang="zh-CN" altLang="en-US" sz="2400" dirty="0"/>
              <a:t>下一个</a:t>
            </a:r>
            <a:r>
              <a:rPr lang="zh-CN" altLang="en-US" sz="2400"/>
              <a:t>状态</a:t>
            </a:r>
            <a:r>
              <a:rPr lang="zh-CN" altLang="en-US" sz="2400" smtClean="0"/>
              <a:t>）、</a:t>
            </a:r>
            <a:r>
              <a:rPr lang="zh-CN" altLang="en-US" sz="2400" smtClean="0">
                <a:solidFill>
                  <a:srgbClr val="FF0000"/>
                </a:solidFill>
              </a:rPr>
              <a:t>状态</a:t>
            </a:r>
            <a:r>
              <a:rPr lang="zh-CN" altLang="en-US" sz="2400" dirty="0">
                <a:solidFill>
                  <a:srgbClr val="FF0000"/>
                </a:solidFill>
              </a:rPr>
              <a:t>编码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/>
              <a:t>输入信号（事件）</a:t>
            </a:r>
            <a:endParaRPr lang="en-US" altLang="zh-CN" sz="2400" dirty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/>
              <a:t>输出控制信号（相应操作）</a:t>
            </a:r>
            <a:endParaRPr lang="en-US" altLang="zh-CN" sz="2400" dirty="0"/>
          </a:p>
          <a:p>
            <a:pPr marL="2286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smtClean="0"/>
              <a:t>描述方式：状态转移图、转移表</a:t>
            </a:r>
            <a:endParaRPr lang="en-US" altLang="zh-CN" sz="2800" dirty="0"/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523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/>
              <a:t>Moore</a:t>
            </a:r>
            <a:r>
              <a:rPr lang="zh-CN" altLang="en-US" sz="3600" b="1" dirty="0"/>
              <a:t>状态机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输出仅仅依赖于当前</a:t>
            </a:r>
            <a:r>
              <a:rPr lang="zh-CN" altLang="en-US"/>
              <a:t>状态</a:t>
            </a:r>
            <a:r>
              <a:rPr lang="zh-CN" altLang="en-US" smtClean="0"/>
              <a:t>，与</a:t>
            </a:r>
            <a:r>
              <a:rPr lang="zh-CN" altLang="en-US" dirty="0"/>
              <a:t>输入条件无关。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936" y="2931550"/>
            <a:ext cx="32480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组合 60"/>
          <p:cNvGrpSpPr/>
          <p:nvPr/>
        </p:nvGrpSpPr>
        <p:grpSpPr>
          <a:xfrm>
            <a:off x="1465759" y="2404492"/>
            <a:ext cx="6774584" cy="3176736"/>
            <a:chOff x="1576963" y="2752229"/>
            <a:chExt cx="6774584" cy="3176736"/>
          </a:xfrm>
        </p:grpSpPr>
        <p:sp>
          <p:nvSpPr>
            <p:cNvPr id="15" name="矩形 14"/>
            <p:cNvSpPr/>
            <p:nvPr/>
          </p:nvSpPr>
          <p:spPr>
            <a:xfrm>
              <a:off x="2252911" y="3400301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下一状态</a:t>
              </a:r>
              <a:r>
                <a:rPr lang="zh-CN" altLang="en-US" smtClean="0">
                  <a:solidFill>
                    <a:schemeClr val="tx1"/>
                  </a:solidFill>
                </a:rPr>
                <a:t>逻辑（组合电路）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1673" y="3400301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状态寄存器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52911" y="4518530"/>
              <a:ext cx="187220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输出</a:t>
              </a:r>
              <a:r>
                <a:rPr lang="zh-CN" altLang="en-US" smtClean="0">
                  <a:solidFill>
                    <a:schemeClr val="tx1"/>
                  </a:solidFill>
                </a:rPr>
                <a:t>逻辑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7" idx="3"/>
            </p:cNvCxnSpPr>
            <p:nvPr/>
          </p:nvCxnSpPr>
          <p:spPr>
            <a:xfrm>
              <a:off x="4125119" y="4914574"/>
              <a:ext cx="31683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5" idx="3"/>
              <a:endCxn id="16" idx="1"/>
            </p:cNvCxnSpPr>
            <p:nvPr/>
          </p:nvCxnSpPr>
          <p:spPr>
            <a:xfrm>
              <a:off x="4125119" y="3796345"/>
              <a:ext cx="7465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0"/>
            </p:cNvCxnSpPr>
            <p:nvPr/>
          </p:nvCxnSpPr>
          <p:spPr>
            <a:xfrm>
              <a:off x="5807777" y="3125246"/>
              <a:ext cx="0" cy="27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6" idx="2"/>
            </p:cNvCxnSpPr>
            <p:nvPr/>
          </p:nvCxnSpPr>
          <p:spPr>
            <a:xfrm flipV="1">
              <a:off x="5807777" y="4192389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6" idx="3"/>
            </p:cNvCxnSpPr>
            <p:nvPr/>
          </p:nvCxnSpPr>
          <p:spPr>
            <a:xfrm>
              <a:off x="6743881" y="3796345"/>
              <a:ext cx="5495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7280416" y="2752229"/>
              <a:ext cx="0" cy="1044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604839" y="2752229"/>
              <a:ext cx="56886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604839" y="2752229"/>
              <a:ext cx="0" cy="882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604839" y="3634300"/>
              <a:ext cx="6480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820863" y="3976365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604839" y="3634300"/>
              <a:ext cx="0" cy="1280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604839" y="4912469"/>
              <a:ext cx="6480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4152160" y="33863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S(t+1)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52160" y="37963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次态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588005" y="444187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clk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588005" y="281540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set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312481" y="282657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S(t)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312481" y="455127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Z</a:t>
              </a:r>
              <a:r>
                <a:rPr lang="en-US" altLang="zh-CN" dirty="0" smtClean="0"/>
                <a:t>(t)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270846" y="31771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现</a:t>
              </a:r>
              <a:r>
                <a:rPr lang="zh-CN" altLang="en-US" dirty="0" smtClean="0"/>
                <a:t>态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243551" y="49279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当前输出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76963" y="42010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当前输入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613284" y="3937658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X(t)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3185267" y="5310146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965495" y="555963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clk</a:t>
              </a:r>
              <a:endParaRPr lang="zh-CN" altLang="en-US" dirty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2939436" y="5672725"/>
            <a:ext cx="260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 Moore</a:t>
            </a:r>
            <a:r>
              <a:rPr lang="zh-CN" altLang="en-US" dirty="0"/>
              <a:t>状态机示意图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/>
              <a:t>Mealy</a:t>
            </a:r>
            <a:r>
              <a:rPr lang="zh-CN" altLang="en-US" sz="3600" b="1" dirty="0"/>
              <a:t>状态机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输出不仅依赖于当前状态，而且取决于该状态的输入条件。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7" y="2967099"/>
            <a:ext cx="3448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组合 44"/>
          <p:cNvGrpSpPr/>
          <p:nvPr/>
        </p:nvGrpSpPr>
        <p:grpSpPr>
          <a:xfrm>
            <a:off x="1349895" y="2680221"/>
            <a:ext cx="6774584" cy="3176736"/>
            <a:chOff x="1349895" y="2680221"/>
            <a:chExt cx="6774584" cy="3176736"/>
          </a:xfrm>
        </p:grpSpPr>
        <p:grpSp>
          <p:nvGrpSpPr>
            <p:cNvPr id="10" name="组合 9"/>
            <p:cNvGrpSpPr/>
            <p:nvPr/>
          </p:nvGrpSpPr>
          <p:grpSpPr>
            <a:xfrm>
              <a:off x="1349895" y="2680221"/>
              <a:ext cx="6774584" cy="3176736"/>
              <a:chOff x="1576963" y="2752229"/>
              <a:chExt cx="6774584" cy="317673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252911" y="3400301"/>
                <a:ext cx="1872208" cy="7920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下一状态</a:t>
                </a:r>
                <a:r>
                  <a:rPr lang="zh-CN" altLang="en-US" smtClean="0">
                    <a:solidFill>
                      <a:schemeClr val="tx1"/>
                    </a:solidFill>
                  </a:rPr>
                  <a:t>逻辑</a:t>
                </a:r>
                <a:endParaRPr lang="en-US" altLang="zh-CN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mtClean="0">
                    <a:solidFill>
                      <a:schemeClr val="tx1"/>
                    </a:solidFill>
                  </a:rPr>
                  <a:t>（组合电路）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71673" y="3400301"/>
                <a:ext cx="1872208" cy="7920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状态寄存器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52911" y="4518530"/>
                <a:ext cx="1872208" cy="7920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输出</a:t>
                </a:r>
                <a:r>
                  <a:rPr lang="zh-CN" altLang="en-US" smtClean="0">
                    <a:solidFill>
                      <a:schemeClr val="tx1"/>
                    </a:solidFill>
                  </a:rPr>
                  <a:t>逻辑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/>
              <p:cNvCxnSpPr>
                <a:stCxn id="13" idx="3"/>
              </p:cNvCxnSpPr>
              <p:nvPr/>
            </p:nvCxnSpPr>
            <p:spPr>
              <a:xfrm>
                <a:off x="4125119" y="4914574"/>
                <a:ext cx="31683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1" idx="3"/>
                <a:endCxn id="12" idx="1"/>
              </p:cNvCxnSpPr>
              <p:nvPr/>
            </p:nvCxnSpPr>
            <p:spPr>
              <a:xfrm>
                <a:off x="4125119" y="3796345"/>
                <a:ext cx="74655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endCxn id="12" idx="0"/>
              </p:cNvCxnSpPr>
              <p:nvPr/>
            </p:nvCxnSpPr>
            <p:spPr>
              <a:xfrm>
                <a:off x="5807777" y="3125246"/>
                <a:ext cx="0" cy="2750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endCxn id="12" idx="2"/>
              </p:cNvCxnSpPr>
              <p:nvPr/>
            </p:nvCxnSpPr>
            <p:spPr>
              <a:xfrm flipV="1">
                <a:off x="5807777" y="4192389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2" idx="3"/>
              </p:cNvCxnSpPr>
              <p:nvPr/>
            </p:nvCxnSpPr>
            <p:spPr>
              <a:xfrm>
                <a:off x="6743881" y="3796345"/>
                <a:ext cx="5495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7280416" y="2752229"/>
                <a:ext cx="0" cy="10441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1604839" y="2752229"/>
                <a:ext cx="56886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604839" y="2752229"/>
                <a:ext cx="0" cy="882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1604839" y="3634300"/>
                <a:ext cx="64807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1820863" y="3976365"/>
                <a:ext cx="43204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604839" y="3634300"/>
                <a:ext cx="0" cy="12802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1604839" y="4912469"/>
                <a:ext cx="64807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4152160" y="3386364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S(t+1)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152160" y="379634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次态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588005" y="444187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clk</a:t>
                </a:r>
                <a:endParaRPr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588005" y="2815400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set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312481" y="282657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S(t)</a:t>
                </a:r>
                <a:endParaRPr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312481" y="4551278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270846" y="317712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现</a:t>
                </a:r>
                <a:r>
                  <a:rPr lang="zh-CN" altLang="en-US" dirty="0" smtClean="0"/>
                  <a:t>态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243551" y="492793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当前输出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576963" y="420107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当前输入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613284" y="3937658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X(t)</a:t>
                </a:r>
                <a:endParaRPr lang="zh-CN" altLang="en-US" dirty="0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V="1">
                <a:off x="3185267" y="5310146"/>
                <a:ext cx="0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965495" y="5559633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clk</a:t>
                </a:r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1903893" y="3904357"/>
              <a:ext cx="0" cy="65017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903893" y="4552429"/>
              <a:ext cx="121950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2738427" y="5946157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 Mealy</a:t>
            </a:r>
            <a:r>
              <a:rPr lang="zh-CN" altLang="en-US" dirty="0"/>
              <a:t>状态机示意图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自定义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webwppDefTheme</vt:lpstr>
      <vt:lpstr>自定义设计方案</vt:lpstr>
      <vt:lpstr>Microsoft Visio 2003-2010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2020-10-27T07:42:53Z</dcterms:created>
  <dcterms:modified xsi:type="dcterms:W3CDTF">2020-11-20T04:21:56Z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